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3" r:id="rId4"/>
    <p:sldMasterId id="2147483846" r:id="rId5"/>
    <p:sldMasterId id="2147483897" r:id="rId6"/>
    <p:sldMasterId id="2147483912" r:id="rId7"/>
  </p:sldMasterIdLst>
  <p:notesMasterIdLst>
    <p:notesMasterId r:id="rId27"/>
  </p:notesMasterIdLst>
  <p:handoutMasterIdLst>
    <p:handoutMasterId r:id="rId28"/>
  </p:handoutMasterIdLst>
  <p:sldIdLst>
    <p:sldId id="1239" r:id="rId8"/>
    <p:sldId id="1770" r:id="rId9"/>
    <p:sldId id="1692" r:id="rId10"/>
    <p:sldId id="1756" r:id="rId11"/>
    <p:sldId id="1759" r:id="rId12"/>
    <p:sldId id="1760" r:id="rId13"/>
    <p:sldId id="1761" r:id="rId14"/>
    <p:sldId id="1762" r:id="rId15"/>
    <p:sldId id="1763" r:id="rId16"/>
    <p:sldId id="1772" r:id="rId17"/>
    <p:sldId id="1764" r:id="rId18"/>
    <p:sldId id="1766" r:id="rId19"/>
    <p:sldId id="1767" r:id="rId20"/>
    <p:sldId id="1721" r:id="rId21"/>
    <p:sldId id="1719" r:id="rId22"/>
    <p:sldId id="1713" r:id="rId23"/>
    <p:sldId id="1714" r:id="rId24"/>
    <p:sldId id="1773" r:id="rId25"/>
    <p:sldId id="1258" r:id="rId26"/>
  </p:sldIdLst>
  <p:sldSz cx="24384000" cy="13716000"/>
  <p:notesSz cx="6797675" cy="9926638"/>
  <p:defaultTextStyle>
    <a:lvl1pPr algn="ctr" defTabSz="825500">
      <a:defRPr sz="5000">
        <a:latin typeface="+mn-lt"/>
        <a:ea typeface="+mn-ea"/>
        <a:cs typeface="+mn-cs"/>
        <a:sym typeface="Helvetica Light"/>
      </a:defRPr>
    </a:lvl1pPr>
    <a:lvl2pPr indent="228600" algn="ctr" defTabSz="825500">
      <a:defRPr sz="5000">
        <a:latin typeface="+mn-lt"/>
        <a:ea typeface="+mn-ea"/>
        <a:cs typeface="+mn-cs"/>
        <a:sym typeface="Helvetica Light"/>
      </a:defRPr>
    </a:lvl2pPr>
    <a:lvl3pPr indent="457200" algn="ctr" defTabSz="825500">
      <a:defRPr sz="5000">
        <a:latin typeface="+mn-lt"/>
        <a:ea typeface="+mn-ea"/>
        <a:cs typeface="+mn-cs"/>
        <a:sym typeface="Helvetica Light"/>
      </a:defRPr>
    </a:lvl3pPr>
    <a:lvl4pPr indent="685800" algn="ctr" defTabSz="825500">
      <a:defRPr sz="5000">
        <a:latin typeface="+mn-lt"/>
        <a:ea typeface="+mn-ea"/>
        <a:cs typeface="+mn-cs"/>
        <a:sym typeface="Helvetica Light"/>
      </a:defRPr>
    </a:lvl4pPr>
    <a:lvl5pPr indent="914400" algn="ctr" defTabSz="825500">
      <a:defRPr sz="5000">
        <a:latin typeface="+mn-lt"/>
        <a:ea typeface="+mn-ea"/>
        <a:cs typeface="+mn-cs"/>
        <a:sym typeface="Helvetica Light"/>
      </a:defRPr>
    </a:lvl5pPr>
    <a:lvl6pPr indent="1143000" algn="ctr" defTabSz="825500">
      <a:defRPr sz="5000">
        <a:latin typeface="+mn-lt"/>
        <a:ea typeface="+mn-ea"/>
        <a:cs typeface="+mn-cs"/>
        <a:sym typeface="Helvetica Light"/>
      </a:defRPr>
    </a:lvl6pPr>
    <a:lvl7pPr indent="1371600" algn="ctr" defTabSz="825500">
      <a:defRPr sz="5000">
        <a:latin typeface="+mn-lt"/>
        <a:ea typeface="+mn-ea"/>
        <a:cs typeface="+mn-cs"/>
        <a:sym typeface="Helvetica Light"/>
      </a:defRPr>
    </a:lvl7pPr>
    <a:lvl8pPr indent="1600200" algn="ctr" defTabSz="825500">
      <a:defRPr sz="5000">
        <a:latin typeface="+mn-lt"/>
        <a:ea typeface="+mn-ea"/>
        <a:cs typeface="+mn-cs"/>
        <a:sym typeface="Helvetica Light"/>
      </a:defRPr>
    </a:lvl8pPr>
    <a:lvl9pPr indent="1828800" algn="ctr" defTabSz="825500">
      <a:defRPr sz="5000">
        <a:latin typeface="+mn-lt"/>
        <a:ea typeface="+mn-ea"/>
        <a:cs typeface="+mn-cs"/>
        <a:sym typeface="Helvetica Light"/>
      </a:defRPr>
    </a:lvl9pPr>
  </p:defaultTextStyle>
  <p:extLst>
    <p:ext uri="{521415D9-36F7-43E2-AB2F-B90AF26B5E84}">
      <p14:sectionLst xmlns:p14="http://schemas.microsoft.com/office/powerpoint/2010/main">
        <p14:section name="Privzeti razdelek" id="{91D6327D-F877-41FD-9258-CBBDB5A82E72}">
          <p14:sldIdLst>
            <p14:sldId id="1239"/>
            <p14:sldId id="1770"/>
            <p14:sldId id="1692"/>
            <p14:sldId id="1756"/>
            <p14:sldId id="1759"/>
            <p14:sldId id="1760"/>
            <p14:sldId id="1761"/>
            <p14:sldId id="1762"/>
            <p14:sldId id="1763"/>
            <p14:sldId id="1772"/>
            <p14:sldId id="1764"/>
            <p14:sldId id="1766"/>
            <p14:sldId id="1767"/>
            <p14:sldId id="1721"/>
            <p14:sldId id="1719"/>
            <p14:sldId id="1713"/>
            <p14:sldId id="1714"/>
            <p14:sldId id="1773"/>
            <p14:sldId id="1258"/>
          </p14:sldIdLst>
        </p14:section>
        <p14:section name="Razdelek brez naslova" id="{059FA6BC-26A2-4405-94BB-FFD55E29856A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EFE"/>
    <a:srgbClr val="202657"/>
    <a:srgbClr val="3E426A"/>
    <a:srgbClr val="BE9C5A"/>
    <a:srgbClr val="746A8F"/>
    <a:srgbClr val="D7DDE3"/>
    <a:srgbClr val="E8E1D6"/>
    <a:srgbClr val="776F77"/>
    <a:srgbClr val="E2B08D"/>
    <a:srgbClr val="DAD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Srednji slog 3 – poudarek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16DA210-FB5B-4158-B5E0-FEB733F419BA}" styleName="Svetel slo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Svetel slog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etel slog 1 – poudare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44" autoAdjust="0"/>
    <p:restoredTop sz="94558" autoAdjust="0"/>
  </p:normalViewPr>
  <p:slideViewPr>
    <p:cSldViewPr snapToGrid="0">
      <p:cViewPr varScale="1">
        <p:scale>
          <a:sx n="60" d="100"/>
          <a:sy n="60" d="100"/>
        </p:scale>
        <p:origin x="392" y="200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5CF62-B076-45DF-9C49-E0F8FFCCB7A6}" type="datetimeFigureOut">
              <a:rPr lang="sl-SI" smtClean="0"/>
              <a:pPr/>
              <a:t>28. 05. 24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0DE45-CD5E-4CE1-A5F2-BF10DFCD94DA}" type="slidenum">
              <a:rPr lang="sl-SI" smtClean="0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4968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4157686689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1pPr>
    <a:lvl2pPr indent="228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2pPr>
    <a:lvl3pPr indent="457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3pPr>
    <a:lvl4pPr indent="685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4pPr>
    <a:lvl5pPr indent="9144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5pPr>
    <a:lvl6pPr indent="11430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6pPr>
    <a:lvl7pPr indent="13716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7pPr>
    <a:lvl8pPr indent="16002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8pPr>
    <a:lvl9pPr indent="1828800" defTabSz="457200">
      <a:lnSpc>
        <a:spcPct val="125000"/>
      </a:lnSpc>
      <a:defRPr sz="2400">
        <a:latin typeface="Avenir"/>
        <a:ea typeface="Avenir"/>
        <a:cs typeface="Avenir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7791565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09746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D22786-73A0-4E5A-B890-AD510AD884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Helvetica Light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597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638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38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8354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5730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194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71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057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689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465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95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899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9702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874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9129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5/28/24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52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1200"/>
              <a:t>Uredite slog naslova matrice</a:t>
            </a:r>
            <a:endParaRPr sz="11200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5200"/>
              <a:t>Uredite sloge besedila matrice</a:t>
            </a:r>
          </a:p>
          <a:p>
            <a:pPr lvl="1">
              <a:defRPr sz="1800"/>
            </a:pPr>
            <a:r>
              <a:rPr lang="sl-SI" sz="5200"/>
              <a:t>Druga raven</a:t>
            </a:r>
          </a:p>
          <a:p>
            <a:pPr lvl="2">
              <a:defRPr sz="1800"/>
            </a:pPr>
            <a:r>
              <a:rPr lang="sl-SI" sz="5200"/>
              <a:t>Tretja raven</a:t>
            </a:r>
          </a:p>
          <a:p>
            <a:pPr lvl="3">
              <a:defRPr sz="1800"/>
            </a:pPr>
            <a:r>
              <a:rPr lang="sl-SI" sz="5200"/>
              <a:t>Četrta raven</a:t>
            </a:r>
          </a:p>
          <a:p>
            <a:pPr lvl="4">
              <a:defRPr sz="1800"/>
            </a:pPr>
            <a:r>
              <a:rPr lang="sl-SI" sz="5200"/>
              <a:t>Peta raven</a:t>
            </a:r>
            <a:endParaRPr sz="5200"/>
          </a:p>
        </p:txBody>
      </p:sp>
    </p:spTree>
    <p:extLst>
      <p:ext uri="{BB962C8B-B14F-4D97-AF65-F5344CB8AC3E}">
        <p14:creationId xmlns:p14="http://schemas.microsoft.com/office/powerpoint/2010/main" val="1239086757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778002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778002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126"/>
            </a:lvl1pPr>
            <a:lvl2pPr marL="0" indent="214336" algn="ctr">
              <a:spcBef>
                <a:spcPts val="0"/>
              </a:spcBef>
              <a:buSzTx/>
              <a:buNone/>
              <a:defRPr sz="4126"/>
            </a:lvl2pPr>
            <a:lvl3pPr marL="0" indent="428670" algn="ctr">
              <a:spcBef>
                <a:spcPts val="0"/>
              </a:spcBef>
              <a:buSzTx/>
              <a:buNone/>
              <a:defRPr sz="4126"/>
            </a:lvl3pPr>
            <a:lvl4pPr marL="0" indent="643006" algn="ctr">
              <a:spcBef>
                <a:spcPts val="0"/>
              </a:spcBef>
              <a:buSzTx/>
              <a:buNone/>
              <a:defRPr sz="4126"/>
            </a:lvl4pPr>
            <a:lvl5pPr marL="0" indent="857342" algn="ctr">
              <a:spcBef>
                <a:spcPts val="0"/>
              </a:spcBef>
              <a:buSzTx/>
              <a:buNone/>
              <a:defRPr sz="4126"/>
            </a:lvl5pPr>
          </a:lstStyle>
          <a:p>
            <a:pPr lvl="0">
              <a:defRPr sz="1800"/>
            </a:pPr>
            <a:r>
              <a:rPr lang="sl-SI" sz="4126"/>
              <a:t>Uredite sloge besedila matrice</a:t>
            </a:r>
          </a:p>
          <a:p>
            <a:pPr lvl="1">
              <a:defRPr sz="1800"/>
            </a:pPr>
            <a:r>
              <a:rPr lang="sl-SI" sz="4126"/>
              <a:t>Druga raven</a:t>
            </a:r>
          </a:p>
          <a:p>
            <a:pPr lvl="2">
              <a:defRPr sz="1800"/>
            </a:pPr>
            <a:r>
              <a:rPr lang="sl-SI" sz="4126"/>
              <a:t>Tretja raven</a:t>
            </a:r>
          </a:p>
          <a:p>
            <a:pPr lvl="3">
              <a:defRPr sz="1800"/>
            </a:pPr>
            <a:r>
              <a:rPr lang="sl-SI" sz="4126"/>
              <a:t>Četrta raven</a:t>
            </a:r>
          </a:p>
          <a:p>
            <a:pPr lvl="4">
              <a:defRPr sz="1800"/>
            </a:pPr>
            <a:r>
              <a:rPr lang="sl-SI" sz="4126"/>
              <a:t>Peta raven</a:t>
            </a:r>
            <a:endParaRPr sz="4126"/>
          </a:p>
        </p:txBody>
      </p:sp>
    </p:spTree>
    <p:extLst>
      <p:ext uri="{BB962C8B-B14F-4D97-AF65-F5344CB8AC3E}">
        <p14:creationId xmlns:p14="http://schemas.microsoft.com/office/powerpoint/2010/main" val="354805125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35000" y="9448800"/>
            <a:ext cx="23114001" cy="20066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635000" y="11518900"/>
            <a:ext cx="23114001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126"/>
            </a:lvl1pPr>
            <a:lvl2pPr marL="0" indent="214336" algn="ctr">
              <a:spcBef>
                <a:spcPts val="0"/>
              </a:spcBef>
              <a:buSzTx/>
              <a:buNone/>
              <a:defRPr sz="4126"/>
            </a:lvl2pPr>
            <a:lvl3pPr marL="0" indent="428670" algn="ctr">
              <a:spcBef>
                <a:spcPts val="0"/>
              </a:spcBef>
              <a:buSzTx/>
              <a:buNone/>
              <a:defRPr sz="4126"/>
            </a:lvl3pPr>
            <a:lvl4pPr marL="0" indent="643006" algn="ctr">
              <a:spcBef>
                <a:spcPts val="0"/>
              </a:spcBef>
              <a:buSzTx/>
              <a:buNone/>
              <a:defRPr sz="4126"/>
            </a:lvl4pPr>
            <a:lvl5pPr marL="0" indent="857342" algn="ctr">
              <a:spcBef>
                <a:spcPts val="0"/>
              </a:spcBef>
              <a:buSzTx/>
              <a:buNone/>
              <a:defRPr sz="4126"/>
            </a:lvl5pPr>
          </a:lstStyle>
          <a:p>
            <a:pPr lvl="0">
              <a:defRPr sz="1800"/>
            </a:pPr>
            <a:r>
              <a:rPr lang="sl-SI" sz="4126"/>
              <a:t>Uredite sloge besedila matrice</a:t>
            </a:r>
          </a:p>
          <a:p>
            <a:pPr lvl="1">
              <a:defRPr sz="1800"/>
            </a:pPr>
            <a:r>
              <a:rPr lang="sl-SI" sz="4126"/>
              <a:t>Druga raven</a:t>
            </a:r>
          </a:p>
          <a:p>
            <a:pPr lvl="2">
              <a:defRPr sz="1800"/>
            </a:pPr>
            <a:r>
              <a:rPr lang="sl-SI" sz="4126"/>
              <a:t>Tretja raven</a:t>
            </a:r>
          </a:p>
          <a:p>
            <a:pPr lvl="3">
              <a:defRPr sz="1800"/>
            </a:pPr>
            <a:r>
              <a:rPr lang="sl-SI" sz="4126"/>
              <a:t>Četrta raven</a:t>
            </a:r>
          </a:p>
          <a:p>
            <a:pPr lvl="4">
              <a:defRPr sz="1800"/>
            </a:pPr>
            <a:r>
              <a:rPr lang="sl-SI" sz="4126"/>
              <a:t>Peta raven</a:t>
            </a:r>
            <a:endParaRPr sz="4126"/>
          </a:p>
        </p:txBody>
      </p:sp>
    </p:spTree>
    <p:extLst>
      <p:ext uri="{BB962C8B-B14F-4D97-AF65-F5344CB8AC3E}">
        <p14:creationId xmlns:p14="http://schemas.microsoft.com/office/powerpoint/2010/main" val="2595543216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778002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</p:spTree>
    <p:extLst>
      <p:ext uri="{BB962C8B-B14F-4D97-AF65-F5344CB8AC3E}">
        <p14:creationId xmlns:p14="http://schemas.microsoft.com/office/powerpoint/2010/main" val="1964658709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650999" y="1104900"/>
            <a:ext cx="10223501" cy="5613400"/>
          </a:xfrm>
          <a:prstGeom prst="rect">
            <a:avLst/>
          </a:prstGeom>
        </p:spPr>
        <p:txBody>
          <a:bodyPr anchor="b"/>
          <a:lstStyle>
            <a:lvl1pPr>
              <a:defRPr sz="7876"/>
            </a:lvl1pPr>
          </a:lstStyle>
          <a:p>
            <a:pPr lvl="0">
              <a:defRPr sz="1800"/>
            </a:pPr>
            <a:r>
              <a:rPr lang="sl-SI" sz="7876"/>
              <a:t>Uredite slog naslova matrice</a:t>
            </a:r>
            <a:endParaRPr sz="7876"/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650999" y="6845300"/>
            <a:ext cx="10223501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126"/>
            </a:lvl1pPr>
            <a:lvl2pPr marL="0" indent="214336" algn="ctr">
              <a:spcBef>
                <a:spcPts val="0"/>
              </a:spcBef>
              <a:buSzTx/>
              <a:buNone/>
              <a:defRPr sz="4126"/>
            </a:lvl2pPr>
            <a:lvl3pPr marL="0" indent="428670" algn="ctr">
              <a:spcBef>
                <a:spcPts val="0"/>
              </a:spcBef>
              <a:buSzTx/>
              <a:buNone/>
              <a:defRPr sz="4126"/>
            </a:lvl3pPr>
            <a:lvl4pPr marL="0" indent="643006" algn="ctr">
              <a:spcBef>
                <a:spcPts val="0"/>
              </a:spcBef>
              <a:buSzTx/>
              <a:buNone/>
              <a:defRPr sz="4126"/>
            </a:lvl4pPr>
            <a:lvl5pPr marL="0" indent="857342" algn="ctr">
              <a:spcBef>
                <a:spcPts val="0"/>
              </a:spcBef>
              <a:buSzTx/>
              <a:buNone/>
              <a:defRPr sz="4126"/>
            </a:lvl5pPr>
          </a:lstStyle>
          <a:p>
            <a:pPr lvl="0">
              <a:defRPr sz="1800"/>
            </a:pPr>
            <a:r>
              <a:rPr lang="sl-SI" sz="4126"/>
              <a:t>Uredite sloge besedila matrice</a:t>
            </a:r>
          </a:p>
          <a:p>
            <a:pPr lvl="1">
              <a:defRPr sz="1800"/>
            </a:pPr>
            <a:r>
              <a:rPr lang="sl-SI" sz="4126"/>
              <a:t>Druga raven</a:t>
            </a:r>
          </a:p>
          <a:p>
            <a:pPr lvl="2">
              <a:defRPr sz="1800"/>
            </a:pPr>
            <a:r>
              <a:rPr lang="sl-SI" sz="4126"/>
              <a:t>Tretja raven</a:t>
            </a:r>
          </a:p>
          <a:p>
            <a:pPr lvl="3">
              <a:defRPr sz="1800"/>
            </a:pPr>
            <a:r>
              <a:rPr lang="sl-SI" sz="4126"/>
              <a:t>Četrta raven</a:t>
            </a:r>
          </a:p>
          <a:p>
            <a:pPr lvl="4">
              <a:defRPr sz="1800"/>
            </a:pPr>
            <a:r>
              <a:rPr lang="sl-SI" sz="4126"/>
              <a:t>Peta raven</a:t>
            </a:r>
            <a:endParaRPr sz="4126"/>
          </a:p>
        </p:txBody>
      </p:sp>
    </p:spTree>
    <p:extLst>
      <p:ext uri="{BB962C8B-B14F-4D97-AF65-F5344CB8AC3E}">
        <p14:creationId xmlns:p14="http://schemas.microsoft.com/office/powerpoint/2010/main" val="3262976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</p:spTree>
    <p:extLst>
      <p:ext uri="{BB962C8B-B14F-4D97-AF65-F5344CB8AC3E}">
        <p14:creationId xmlns:p14="http://schemas.microsoft.com/office/powerpoint/2010/main" val="330767380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4876"/>
              <a:t>Uredite sloge besedila matrice</a:t>
            </a:r>
          </a:p>
          <a:p>
            <a:pPr lvl="1">
              <a:defRPr sz="1800"/>
            </a:pPr>
            <a:r>
              <a:rPr lang="sl-SI" sz="4876"/>
              <a:t>Druga raven</a:t>
            </a:r>
          </a:p>
          <a:p>
            <a:pPr lvl="2">
              <a:defRPr sz="1800"/>
            </a:pPr>
            <a:r>
              <a:rPr lang="sl-SI" sz="4876"/>
              <a:t>Tretja raven</a:t>
            </a:r>
          </a:p>
          <a:p>
            <a:pPr lvl="3">
              <a:defRPr sz="1800"/>
            </a:pPr>
            <a:r>
              <a:rPr lang="sl-SI" sz="4876"/>
              <a:t>Četrta raven</a:t>
            </a:r>
          </a:p>
          <a:p>
            <a:pPr lvl="4">
              <a:defRPr sz="1800"/>
            </a:pPr>
            <a:r>
              <a:rPr lang="sl-SI" sz="4876"/>
              <a:t>Peta raven</a:t>
            </a:r>
            <a:endParaRPr sz="4876"/>
          </a:p>
        </p:txBody>
      </p:sp>
    </p:spTree>
    <p:extLst>
      <p:ext uri="{BB962C8B-B14F-4D97-AF65-F5344CB8AC3E}">
        <p14:creationId xmlns:p14="http://schemas.microsoft.com/office/powerpoint/2010/main" val="173498045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440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10502"/>
              <a:t>Uredite slog naslova matrice</a:t>
            </a:r>
            <a:endParaRPr sz="10502"/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10007601" cy="9207500"/>
          </a:xfrm>
          <a:prstGeom prst="rect">
            <a:avLst/>
          </a:prstGeom>
        </p:spPr>
        <p:txBody>
          <a:bodyPr/>
          <a:lstStyle>
            <a:lvl1pPr marL="523930" indent="-523930">
              <a:spcBef>
                <a:spcPts val="4220"/>
              </a:spcBef>
              <a:defRPr sz="4220"/>
            </a:lvl1pPr>
            <a:lvl2pPr marL="1047862" indent="-523930">
              <a:spcBef>
                <a:spcPts val="4220"/>
              </a:spcBef>
              <a:defRPr sz="4220"/>
            </a:lvl2pPr>
            <a:lvl3pPr marL="1571792" indent="-523930">
              <a:spcBef>
                <a:spcPts val="4220"/>
              </a:spcBef>
              <a:defRPr sz="4220"/>
            </a:lvl3pPr>
            <a:lvl4pPr marL="2095724" indent="-523930">
              <a:spcBef>
                <a:spcPts val="4220"/>
              </a:spcBef>
              <a:defRPr sz="4220"/>
            </a:lvl4pPr>
            <a:lvl5pPr marL="2619654" indent="-523930">
              <a:spcBef>
                <a:spcPts val="4220"/>
              </a:spcBef>
              <a:defRPr sz="4220"/>
            </a:lvl5pPr>
          </a:lstStyle>
          <a:p>
            <a:pPr lvl="0">
              <a:defRPr sz="1800"/>
            </a:pPr>
            <a:r>
              <a:rPr lang="sl-SI" sz="4220"/>
              <a:t>Uredite sloge besedila matrice</a:t>
            </a:r>
          </a:p>
          <a:p>
            <a:pPr lvl="1">
              <a:defRPr sz="1800"/>
            </a:pPr>
            <a:r>
              <a:rPr lang="sl-SI" sz="4220"/>
              <a:t>Druga raven</a:t>
            </a:r>
          </a:p>
          <a:p>
            <a:pPr lvl="2">
              <a:defRPr sz="1800"/>
            </a:pPr>
            <a:r>
              <a:rPr lang="sl-SI" sz="4220"/>
              <a:t>Tretja raven</a:t>
            </a:r>
          </a:p>
          <a:p>
            <a:pPr lvl="3">
              <a:defRPr sz="1800"/>
            </a:pPr>
            <a:r>
              <a:rPr lang="sl-SI" sz="4220"/>
              <a:t>Četrta raven</a:t>
            </a:r>
          </a:p>
          <a:p>
            <a:pPr lvl="4">
              <a:defRPr sz="1800"/>
            </a:pPr>
            <a:r>
              <a:rPr lang="sl-SI" sz="4220"/>
              <a:t>Peta raven</a:t>
            </a:r>
            <a:endParaRPr sz="4220"/>
          </a:p>
        </p:txBody>
      </p:sp>
    </p:spTree>
    <p:extLst>
      <p:ext uri="{BB962C8B-B14F-4D97-AF65-F5344CB8AC3E}">
        <p14:creationId xmlns:p14="http://schemas.microsoft.com/office/powerpoint/2010/main" val="661533985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1689102" y="1778000"/>
            <a:ext cx="21005801" cy="101473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lang="sl-SI" sz="4876"/>
              <a:t>Uredite sloge besedila matrice</a:t>
            </a:r>
          </a:p>
          <a:p>
            <a:pPr lvl="1">
              <a:defRPr sz="1800"/>
            </a:pPr>
            <a:r>
              <a:rPr lang="sl-SI" sz="4876"/>
              <a:t>Druga raven</a:t>
            </a:r>
          </a:p>
          <a:p>
            <a:pPr lvl="2">
              <a:defRPr sz="1800"/>
            </a:pPr>
            <a:r>
              <a:rPr lang="sl-SI" sz="4876"/>
              <a:t>Tretja raven</a:t>
            </a:r>
          </a:p>
          <a:p>
            <a:pPr lvl="3">
              <a:defRPr sz="1800"/>
            </a:pPr>
            <a:r>
              <a:rPr lang="sl-SI" sz="4876"/>
              <a:t>Četrta raven</a:t>
            </a:r>
          </a:p>
          <a:p>
            <a:pPr lvl="4">
              <a:defRPr sz="1800"/>
            </a:pPr>
            <a:r>
              <a:rPr lang="sl-SI" sz="4876"/>
              <a:t>Peta raven</a:t>
            </a:r>
            <a:endParaRPr sz="4876"/>
          </a:p>
        </p:txBody>
      </p:sp>
    </p:spTree>
    <p:extLst>
      <p:ext uri="{BB962C8B-B14F-4D97-AF65-F5344CB8AC3E}">
        <p14:creationId xmlns:p14="http://schemas.microsoft.com/office/powerpoint/2010/main" val="1678478875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0310007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2136173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031086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941227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2D5BDE-F89F-4909-98C5-4C1281AC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5E2A90-F2B5-427D-969F-B4F12E670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D1B4950-6D18-4136-BC87-08183626C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B0AF70F-551E-462F-A425-D5428546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B695656-7D43-406F-A70A-50E3F870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F7F879A-168B-4FA3-AE9E-352DF4B3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5313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D3AD9-243F-AB46-A654-FA0512148F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40263" y="2441964"/>
            <a:ext cx="22013747" cy="10047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>
                <a:solidFill>
                  <a:srgbClr val="009CDC"/>
                </a:solidFill>
              </a:defRPr>
            </a:lvl1pPr>
            <a:lvl2pPr marL="914411" indent="0">
              <a:buNone/>
              <a:defRPr b="1">
                <a:solidFill>
                  <a:srgbClr val="F47A42"/>
                </a:solidFill>
              </a:defRPr>
            </a:lvl2pPr>
            <a:lvl3pPr marL="1828823" indent="0">
              <a:buNone/>
              <a:defRPr sz="3733">
                <a:solidFill>
                  <a:srgbClr val="009CDC"/>
                </a:solidFill>
              </a:defRPr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628382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AB30184-76D5-4B1E-B911-E2ECFEE621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C662821-24C1-4FC1-A8AE-9BEFD7583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43D8628-23E0-4A74-9DEE-F28473C51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6F38357-6995-4E36-9F2E-02F0727C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3E6CB6-6C62-4E7C-9CE6-44C5578A8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8806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067574-3D19-4841-AFB4-7A352133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BA32AC9-47D8-4F02-8E7C-AE5AB7938B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AFAD593-4A4D-4C99-A66D-1AA6D1C3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4A1BD43-5C1C-41C1-AFBD-70BD7375C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9AAF154-430F-40DD-ACE6-FBF819AB4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912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2853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810C978-E4B5-4236-8F38-78A745905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584D405-A43C-4938-ACF9-3760BCAB0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BF0001D-AAC2-4306-803C-40C8AD926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8C5D4AC-8014-4AA4-9692-03109E8B3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D889F8D-EC86-4D95-9DE3-64CCF1842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342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52D5BDE-F89F-4909-98C5-4C1281AC8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05E2A90-F2B5-427D-969F-B4F12E670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7D1B4950-6D18-4136-BC87-08183626C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B0AF70F-551E-462F-A425-D54285461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BB695656-7D43-406F-A70A-50E3F8703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DF7F879A-168B-4FA3-AE9E-352DF4B3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3264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CB65470-4699-499E-9CE7-7B4ADCB5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8AD495F-E472-4146-84D3-DFFFCDF0AE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0AEBB181-B6EC-4100-90D6-98E980B082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6658342-AAF1-4B87-AE86-912D69A54E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93D1D810-CBDB-49D1-AAD5-DBA55D581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20287CA-C840-4F7C-B314-B2283EA7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058F48ED-E956-4CF4-9CA6-8CF0D9AF4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6AF5E03E-75A2-4A46-8A0F-A46CED24F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274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56032B-3FB3-4FCD-8790-54614A89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D9173232-E08D-4EF5-9DFE-E6C75702C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C07AE3D2-9727-403D-A474-CAF44E018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755A4BFD-6509-4DEF-8130-006BFEF55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1801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FBD7670F-8CB9-4CE9-924C-357F7D6FF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A8EEA815-0288-4F1B-BF86-D757C7E58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C7B8C324-52C9-485A-B018-F2C8BE09E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4217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BF74FA-9843-427F-B322-F1FF3E802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1924F010-B210-44F0-822D-07871104B5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30E1359-46C4-43A2-8D3D-88B712ADFE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3EE2C597-CA31-4B18-8BD2-52F1F911AA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CC0ED20E-2571-42AA-A737-B13CF9411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0ACE743-907E-4365-8B91-DA73B6775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0239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492A758-DC30-404B-BA63-8AD3BD354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561F7EFC-E794-4998-B52D-4024BEA82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E01C5BD5-82AF-4A9E-9380-B2222486F2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B3C7335-DB66-4841-82D9-AA0A1674F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31A5D3EF-F481-4258-BBF5-9967EB710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CA801EF1-D010-4AAC-8D28-2EEF9DAA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88894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5DE2C68-455E-47BA-8F6F-D7337B14E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0987BFE4-DC98-4227-A8CA-D131383393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3F7A8D8-37F9-4347-B2BD-5E63F2B1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185CB8F-D40C-4563-99F0-9A292721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1C51D41-F0D7-47EB-8F82-8FAEEB0C2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10207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E09D6B2A-5C04-4D12-8D3B-F93A65273F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9E2CE6E0-35E0-4EB3-92EB-079F0402B1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0FA2677-2356-44AC-8D5E-BEDDA8E4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3EA6D-DEBC-49E5-BD24-C4FCA2202A9E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7F559BC-83EF-4926-8567-8C4FCA7EC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00D9AF-A69F-4953-B3F1-C9344C458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91049F-5048-466E-90F7-C24E76E244DD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4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134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3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756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2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EA1B7-7D34-4768-A5B5-ADF1CDE5BFB6}" type="datetimeFigureOut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28. 05. 24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1630F-CCB3-4E33-9362-1BD91498AEE8}" type="slidenum">
              <a:rPr lang="sl-S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l-S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27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29EEA1B7-7D34-4768-A5B5-ADF1CDE5BFB6}" type="datetimeFigureOut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28. 05. 24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AA51630F-CCB3-4E33-9362-1BD91498AEE8}" type="slidenum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‹#›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264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29EEA1B7-7D34-4768-A5B5-ADF1CDE5BFB6}" type="datetimeFigureOut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28. 05. 24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AA51630F-CCB3-4E33-9362-1BD91498AEE8}" type="slidenum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‹#›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381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2" y="952500"/>
            <a:ext cx="21005801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10502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2" y="3238500"/>
            <a:ext cx="21005801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4876"/>
              <a:t>Body Level One</a:t>
            </a:r>
          </a:p>
          <a:p>
            <a:pPr lvl="1">
              <a:defRPr sz="1800"/>
            </a:pPr>
            <a:r>
              <a:rPr sz="4876"/>
              <a:t>Body Level Two</a:t>
            </a:r>
          </a:p>
          <a:p>
            <a:pPr lvl="2">
              <a:defRPr sz="1800"/>
            </a:pPr>
            <a:r>
              <a:rPr sz="4876"/>
              <a:t>Body Level Three</a:t>
            </a:r>
          </a:p>
          <a:p>
            <a:pPr lvl="3">
              <a:defRPr sz="1800"/>
            </a:pPr>
            <a:r>
              <a:rPr sz="4876"/>
              <a:t>Body Level Four</a:t>
            </a:r>
          </a:p>
          <a:p>
            <a:pPr lvl="4">
              <a:defRPr sz="1800"/>
            </a:pPr>
            <a:r>
              <a:rPr sz="4876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095739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  <p:sldLayoutId id="2147483909" r:id="rId12"/>
    <p:sldLayoutId id="2147483910" r:id="rId13"/>
    <p:sldLayoutId id="2147483911" r:id="rId14"/>
  </p:sldLayoutIdLst>
  <p:transition spd="med"/>
  <p:txStyles>
    <p:titleStyle>
      <a:lvl1pPr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1pPr>
      <a:lvl2pPr indent="214336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2pPr>
      <a:lvl3pPr indent="428670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3pPr>
      <a:lvl4pPr indent="643006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4pPr>
      <a:lvl5pPr indent="857342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5pPr>
      <a:lvl6pPr indent="1071676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6pPr>
      <a:lvl7pPr indent="1286012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7pPr>
      <a:lvl8pPr indent="1500348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8pPr>
      <a:lvl9pPr indent="1714682" algn="ctr" defTabSz="773988" eaLnBrk="1" hangingPunct="1">
        <a:defRPr sz="10502">
          <a:latin typeface="+mn-lt"/>
          <a:ea typeface="+mn-ea"/>
          <a:cs typeface="+mn-cs"/>
          <a:sym typeface="Helvetica Light"/>
        </a:defRPr>
      </a:lvl9pPr>
    </p:titleStyle>
    <p:bodyStyle>
      <a:lvl1pPr marL="595376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1pPr>
      <a:lvl2pPr marL="1190752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2pPr>
      <a:lvl3pPr marL="1786128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3pPr>
      <a:lvl4pPr marL="2381504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4pPr>
      <a:lvl5pPr marL="2976880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5pPr>
      <a:lvl6pPr marL="3572256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6pPr>
      <a:lvl7pPr marL="4167632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7pPr>
      <a:lvl8pPr marL="4763008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8pPr>
      <a:lvl9pPr marL="5358384" indent="-595376" defTabSz="773988" eaLnBrk="1" hangingPunct="1">
        <a:spcBef>
          <a:spcPts val="5532"/>
        </a:spcBef>
        <a:buSzPct val="75000"/>
        <a:buChar char="•"/>
        <a:defRPr sz="4876">
          <a:latin typeface="+mn-lt"/>
          <a:ea typeface="+mn-ea"/>
          <a:cs typeface="+mn-cs"/>
          <a:sym typeface="Helvetica Light"/>
        </a:defRPr>
      </a:lvl9pPr>
    </p:bodyStyle>
    <p:otherStyle>
      <a:lvl1pPr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14336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28670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43006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857342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071676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286012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500348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714682" algn="ctr" defTabSz="773988" eaLnBrk="1" hangingPunct="1">
        <a:defRPr sz="225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B1461557-9171-4755-9FA2-58763AF93E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467DE91-C1EF-4F18-952B-5374963D8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4D9E5B9-FA28-4210-A05B-3C245BCE82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A653EA6D-DEBC-49E5-BD24-C4FCA2202A9E}" type="datetimeFigureOut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28. 05. 24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0279283-460E-4393-9521-BBCECB437A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9735EDA3-ED9E-4EF8-B6DE-9C7642BD30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828800" rtl="0"/>
            <a:fld id="{7B91049F-5048-466E-90F7-C24E76E244DD}" type="slidenum">
              <a:rPr lang="sl-SI" kern="1200" smtClean="0">
                <a:solidFill>
                  <a:prstClr val="black">
                    <a:tint val="75000"/>
                  </a:prstClr>
                </a:solidFill>
              </a:rPr>
              <a:pPr defTabSz="1828800" rtl="0"/>
              <a:t>‹#›</a:t>
            </a:fld>
            <a:endParaRPr lang="sl-SI" kern="120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06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1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36.png"/><Relationship Id="rId5" Type="http://schemas.openxmlformats.org/officeDocument/2006/relationships/image" Target="../media/image31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7859" y="8109859"/>
            <a:ext cx="5606142" cy="5606142"/>
          </a:xfrm>
          <a:prstGeom prst="rect">
            <a:avLst/>
          </a:prstGeom>
        </p:spPr>
      </p:pic>
      <p:grpSp>
        <p:nvGrpSpPr>
          <p:cNvPr id="21" name="Skupina 20"/>
          <p:cNvGrpSpPr/>
          <p:nvPr/>
        </p:nvGrpSpPr>
        <p:grpSpPr>
          <a:xfrm>
            <a:off x="-1" y="0"/>
            <a:ext cx="8339329" cy="5559552"/>
            <a:chOff x="-1" y="0"/>
            <a:chExt cx="4321049" cy="294458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4321049" cy="2944586"/>
            </a:xfrm>
            <a:prstGeom prst="rect">
              <a:avLst/>
            </a:prstGeom>
          </p:spPr>
        </p:pic>
        <p:sp>
          <p:nvSpPr>
            <p:cNvPr id="8" name="Prostoročno 7"/>
            <p:cNvSpPr/>
            <p:nvPr/>
          </p:nvSpPr>
          <p:spPr>
            <a:xfrm>
              <a:off x="0" y="11723"/>
              <a:ext cx="4114800" cy="2637692"/>
            </a:xfrm>
            <a:custGeom>
              <a:avLst/>
              <a:gdLst>
                <a:gd name="connsiteX0" fmla="*/ 23446 w 4114800"/>
                <a:gd name="connsiteY0" fmla="*/ 0 h 2637692"/>
                <a:gd name="connsiteX1" fmla="*/ 4114800 w 4114800"/>
                <a:gd name="connsiteY1" fmla="*/ 0 h 2637692"/>
                <a:gd name="connsiteX2" fmla="*/ 1477108 w 4114800"/>
                <a:gd name="connsiteY2" fmla="*/ 2637692 h 2637692"/>
                <a:gd name="connsiteX3" fmla="*/ 0 w 4114800"/>
                <a:gd name="connsiteY3" fmla="*/ 1289539 h 2637692"/>
                <a:gd name="connsiteX4" fmla="*/ 23446 w 4114800"/>
                <a:gd name="connsiteY4" fmla="*/ 0 h 2637692"/>
                <a:gd name="connsiteX0" fmla="*/ 2014 w 4114800"/>
                <a:gd name="connsiteY0" fmla="*/ 0 h 2637692"/>
                <a:gd name="connsiteX1" fmla="*/ 4114800 w 4114800"/>
                <a:gd name="connsiteY1" fmla="*/ 0 h 2637692"/>
                <a:gd name="connsiteX2" fmla="*/ 1477108 w 4114800"/>
                <a:gd name="connsiteY2" fmla="*/ 2637692 h 2637692"/>
                <a:gd name="connsiteX3" fmla="*/ 0 w 4114800"/>
                <a:gd name="connsiteY3" fmla="*/ 1289539 h 2637692"/>
                <a:gd name="connsiteX4" fmla="*/ 2014 w 4114800"/>
                <a:gd name="connsiteY4" fmla="*/ 0 h 2637692"/>
                <a:gd name="connsiteX0" fmla="*/ 2014 w 4114800"/>
                <a:gd name="connsiteY0" fmla="*/ 0 h 2637692"/>
                <a:gd name="connsiteX1" fmla="*/ 4114800 w 4114800"/>
                <a:gd name="connsiteY1" fmla="*/ 0 h 2637692"/>
                <a:gd name="connsiteX2" fmla="*/ 1477108 w 4114800"/>
                <a:gd name="connsiteY2" fmla="*/ 2637692 h 2637692"/>
                <a:gd name="connsiteX3" fmla="*/ 0 w 4114800"/>
                <a:gd name="connsiteY3" fmla="*/ 1289539 h 2637692"/>
                <a:gd name="connsiteX4" fmla="*/ 2014 w 4114800"/>
                <a:gd name="connsiteY4" fmla="*/ 0 h 2637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14800" h="2637692">
                  <a:moveTo>
                    <a:pt x="2014" y="0"/>
                  </a:moveTo>
                  <a:lnTo>
                    <a:pt x="4114800" y="0"/>
                  </a:lnTo>
                  <a:lnTo>
                    <a:pt x="1477108" y="2637692"/>
                  </a:lnTo>
                  <a:lnTo>
                    <a:pt x="0" y="1289539"/>
                  </a:lnTo>
                  <a:cubicBezTo>
                    <a:pt x="671" y="859693"/>
                    <a:pt x="1343" y="429846"/>
                    <a:pt x="2014" y="0"/>
                  </a:cubicBezTo>
                  <a:close/>
                </a:path>
              </a:pathLst>
            </a:custGeom>
            <a:solidFill>
              <a:srgbClr val="CE9F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endParaRPr>
            </a:p>
          </p:txBody>
        </p:sp>
        <p:graphicFrame>
          <p:nvGraphicFramePr>
            <p:cNvPr id="12" name="Predmet 11"/>
            <p:cNvGraphicFramePr>
              <a:graphicFrameLocks noChangeAspect="1"/>
            </p:cNvGraphicFramePr>
            <p:nvPr/>
          </p:nvGraphicFramePr>
          <p:xfrm>
            <a:off x="365920" y="369889"/>
            <a:ext cx="2251074" cy="8620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orelDRAW" r:id="rId4" imgW="1845243" imgH="706076" progId="CorelDraw.Graphic.21">
                    <p:embed/>
                  </p:oleObj>
                </mc:Choice>
                <mc:Fallback>
                  <p:oleObj name="CorelDRAW" r:id="rId4" imgW="1845243" imgH="706076" progId="CorelDraw.Graphic.21">
                    <p:embed/>
                    <p:pic>
                      <p:nvPicPr>
                        <p:cNvPr id="12" name="Predmet 11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365920" y="369889"/>
                          <a:ext cx="2251074" cy="86207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PoljeZBesedilom 14"/>
          <p:cNvSpPr txBox="1"/>
          <p:nvPr/>
        </p:nvSpPr>
        <p:spPr>
          <a:xfrm>
            <a:off x="17504227" y="739778"/>
            <a:ext cx="62784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0" b="1" i="0" u="none" strike="noStrike" kern="1200" cap="none" spc="0" normalizeH="0" baseline="0" noProof="0" dirty="0">
                <a:ln>
                  <a:noFill/>
                </a:ln>
                <a:solidFill>
                  <a:srgbClr val="CE9F54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sym typeface="Helvetica Light"/>
              </a:rPr>
              <a:t>GROW TOGETHER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CE9F54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9" name="PoljeZBesedilom 18"/>
          <p:cNvSpPr txBox="1"/>
          <p:nvPr/>
        </p:nvSpPr>
        <p:spPr>
          <a:xfrm>
            <a:off x="5050621" y="7259434"/>
            <a:ext cx="13167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1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….</a:t>
            </a:r>
            <a:r>
              <a:rPr kumimoji="0" lang="en-US" sz="4000" b="0" i="1" u="none" strike="noStrike" kern="0" cap="none" spc="0" normalizeH="0" baseline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Writing success stories together</a:t>
            </a:r>
            <a:r>
              <a:rPr kumimoji="0" lang="sl-SI" sz="4000" b="0" i="1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….</a:t>
            </a:r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09C0D2D2-6B2E-1586-669C-66885196FE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464" y="8130327"/>
            <a:ext cx="5164360" cy="4274834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6EF33268-9D71-FA0E-2C82-AE9B81991D81}"/>
              </a:ext>
            </a:extLst>
          </p:cNvPr>
          <p:cNvSpPr txBox="1"/>
          <p:nvPr/>
        </p:nvSpPr>
        <p:spPr>
          <a:xfrm>
            <a:off x="3722000" y="4145692"/>
            <a:ext cx="16921431" cy="265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Engagement of the private secto</a:t>
            </a:r>
            <a:r>
              <a:rPr lang="en-US" sz="5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 </a:t>
            </a:r>
          </a:p>
          <a:p>
            <a:pPr marL="0" marR="0" lvl="0" indent="0" algn="ctr" defTabSz="8255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“</a:t>
            </a:r>
            <a:r>
              <a:rPr lang="en-US" sz="66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Slovenia – UNIDO cooperation“</a:t>
            </a:r>
            <a:endParaRPr kumimoji="0" lang="en-US" sz="6600" b="1" i="0" u="none" strike="noStrike" kern="0" cap="none" spc="0" normalizeH="0" baseline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305451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C7BF0324-74B4-7C50-5F8B-B1F7BCED81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4411654"/>
              </p:ext>
            </p:extLst>
          </p:nvPr>
        </p:nvGraphicFramePr>
        <p:xfrm>
          <a:off x="14005786" y="4206450"/>
          <a:ext cx="5430432" cy="23523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BE9C5A"/>
                  </a:outerShdw>
                </a:effectLst>
                <a:tableStyleId>{5940675A-B579-460E-94D1-54222C63F5DA}</a:tableStyleId>
              </a:tblPr>
              <a:tblGrid>
                <a:gridCol w="5430432">
                  <a:extLst>
                    <a:ext uri="{9D8B030D-6E8A-4147-A177-3AD203B41FA5}">
                      <a16:colId xmlns:a16="http://schemas.microsoft.com/office/drawing/2014/main" val="923846682"/>
                    </a:ext>
                  </a:extLst>
                </a:gridCol>
              </a:tblGrid>
              <a:tr h="2352372">
                <a:tc>
                  <a:txBody>
                    <a:bodyPr/>
                    <a:lstStyle/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cmin Pro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FillTx/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Foreign</a:t>
                      </a: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companies and </a:t>
                      </a:r>
                      <a:endParaRPr lang="sl-SI" sz="2600" b="1" noProof="0" dirty="0">
                        <a:solidFill>
                          <a:srgbClr val="202657"/>
                        </a:solidFill>
                        <a:latin typeface="Acmin Pr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institutions </a:t>
                      </a: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implementing the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33528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7E0CEBA-6668-4BC6-6876-6055A4AB9A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987592"/>
              </p:ext>
            </p:extLst>
          </p:nvPr>
        </p:nvGraphicFramePr>
        <p:xfrm>
          <a:off x="14040858" y="9705008"/>
          <a:ext cx="5498499" cy="24155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BE9C5A"/>
                  </a:outerShdw>
                </a:effectLst>
                <a:tableStyleId>{5940675A-B579-460E-94D1-54222C63F5DA}</a:tableStyleId>
              </a:tblPr>
              <a:tblGrid>
                <a:gridCol w="5498499">
                  <a:extLst>
                    <a:ext uri="{9D8B030D-6E8A-4147-A177-3AD203B41FA5}">
                      <a16:colId xmlns:a16="http://schemas.microsoft.com/office/drawing/2014/main" val="923846682"/>
                    </a:ext>
                  </a:extLst>
                </a:gridCol>
              </a:tblGrid>
              <a:tr h="2178156">
                <a:tc>
                  <a:txBody>
                    <a:bodyPr/>
                    <a:lstStyle/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FillTx/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Slovenia</a:t>
                      </a: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 companies, </a:t>
                      </a:r>
                      <a:endParaRPr lang="sl-SI" sz="2600" b="1" noProof="0" dirty="0">
                        <a:solidFill>
                          <a:srgbClr val="202657"/>
                        </a:solidFill>
                        <a:latin typeface="Acmin Pr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experts and </a:t>
                      </a: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institutions </a:t>
                      </a: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implementing the project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33528"/>
                  </a:ext>
                </a:extLst>
              </a:tr>
            </a:tbl>
          </a:graphicData>
        </a:graphic>
      </p:graphicFrame>
      <p:pic>
        <p:nvPicPr>
          <p:cNvPr id="7" name="Grafika 6" descr="Philanthropy with solid fill">
            <a:extLst>
              <a:ext uri="{FF2B5EF4-FFF2-40B4-BE49-F238E27FC236}">
                <a16:creationId xmlns:a16="http://schemas.microsoft.com/office/drawing/2014/main" id="{B3F5A2BC-74A3-F19B-B275-962BA87157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03055" y="5595489"/>
            <a:ext cx="1515035" cy="151503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02DF3743-3FCC-BCFF-6940-5DF20E9157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" t="10916" r="3429" b="5193"/>
          <a:stretch/>
        </p:blipFill>
        <p:spPr>
          <a:xfrm>
            <a:off x="2593044" y="5230481"/>
            <a:ext cx="3847316" cy="151503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A027FBD1-7998-9FED-5D51-885ED6F367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41348" y="7824035"/>
            <a:ext cx="4164007" cy="1353670"/>
          </a:xfrm>
          <a:prstGeom prst="rect">
            <a:avLst/>
          </a:prstGeom>
          <a:effectLst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E3F97C53-0C40-3DA5-2213-11A30880FF4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85200" y="6380629"/>
            <a:ext cx="2180035" cy="1804434"/>
          </a:xfrm>
          <a:prstGeom prst="rect">
            <a:avLst/>
          </a:prstGeom>
        </p:spPr>
      </p:pic>
      <p:pic>
        <p:nvPicPr>
          <p:cNvPr id="11" name="Grafika 10" descr="Philanthropy with solid fill">
            <a:extLst>
              <a:ext uri="{FF2B5EF4-FFF2-40B4-BE49-F238E27FC236}">
                <a16:creationId xmlns:a16="http://schemas.microsoft.com/office/drawing/2014/main" id="{95603266-0ACD-4AEF-CCA4-75D780349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502894" y="5673753"/>
            <a:ext cx="1515035" cy="1515035"/>
          </a:xfrm>
          <a:prstGeom prst="rect">
            <a:avLst/>
          </a:prstGeom>
        </p:spPr>
      </p:pic>
      <p:pic>
        <p:nvPicPr>
          <p:cNvPr id="12" name="Grafika 11" descr="List with solid fill">
            <a:extLst>
              <a:ext uri="{FF2B5EF4-FFF2-40B4-BE49-F238E27FC236}">
                <a16:creationId xmlns:a16="http://schemas.microsoft.com/office/drawing/2014/main" id="{919BCE8A-2FFF-EFDB-2098-EE8AAB01EB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615317" y="7550204"/>
            <a:ext cx="1353670" cy="1353670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08E5B078-FE40-C574-E03B-E2B0E940D8A3}"/>
              </a:ext>
            </a:extLst>
          </p:cNvPr>
          <p:cNvCxnSpPr/>
          <p:nvPr/>
        </p:nvCxnSpPr>
        <p:spPr>
          <a:xfrm>
            <a:off x="6821251" y="7267445"/>
            <a:ext cx="1878790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Slika 13">
            <a:extLst>
              <a:ext uri="{FF2B5EF4-FFF2-40B4-BE49-F238E27FC236}">
                <a16:creationId xmlns:a16="http://schemas.microsoft.com/office/drawing/2014/main" id="{25130309-6E7F-0462-ADA8-28709B8977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354287" y="7068578"/>
            <a:ext cx="2121592" cy="481626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8ECCE1DF-33FB-7881-89E9-C2B0F6F25515}"/>
              </a:ext>
            </a:extLst>
          </p:cNvPr>
          <p:cNvSpPr txBox="1"/>
          <p:nvPr/>
        </p:nvSpPr>
        <p:spPr>
          <a:xfrm>
            <a:off x="8767382" y="8439581"/>
            <a:ext cx="3309087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endParaRPr kumimoji="0" lang="sl-SI" sz="26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repares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and manages the project</a:t>
            </a:r>
            <a:endParaRPr kumimoji="0" lang="sl-SI" sz="26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D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istributes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resources to the implementing partners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77E880CB-1562-77D6-0AA9-DE85FEDB4D32}"/>
              </a:ext>
            </a:extLst>
          </p:cNvPr>
          <p:cNvSpPr/>
          <p:nvPr/>
        </p:nvSpPr>
        <p:spPr>
          <a:xfrm>
            <a:off x="13387661" y="2714650"/>
            <a:ext cx="7157484" cy="9809979"/>
          </a:xfrm>
          <a:prstGeom prst="rect">
            <a:avLst/>
          </a:prstGeom>
          <a:noFill/>
          <a:ln w="38100" cap="flat">
            <a:solidFill>
              <a:srgbClr val="BE9C5A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D5F82F1B-EED3-1C2E-B6DF-E815619EDF3C}"/>
              </a:ext>
            </a:extLst>
          </p:cNvPr>
          <p:cNvSpPr txBox="1"/>
          <p:nvPr/>
        </p:nvSpPr>
        <p:spPr>
          <a:xfrm>
            <a:off x="12995837" y="2797521"/>
            <a:ext cx="7449399" cy="1210588"/>
          </a:xfrm>
          <a:prstGeom prst="rect">
            <a:avLst/>
          </a:prstGeom>
          <a:noFill/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PARTNERSHIPS </a:t>
            </a:r>
            <a:b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(clusters, virtual labs,…)</a:t>
            </a:r>
            <a:endParaRPr kumimoji="0" lang="sl-SI" sz="3600" b="1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07E625B4-9EE2-6705-8FAA-75368EA08278}"/>
              </a:ext>
            </a:extLst>
          </p:cNvPr>
          <p:cNvCxnSpPr>
            <a:cxnSpLocks/>
          </p:cNvCxnSpPr>
          <p:nvPr/>
        </p:nvCxnSpPr>
        <p:spPr>
          <a:xfrm>
            <a:off x="15466755" y="6897641"/>
            <a:ext cx="0" cy="2565634"/>
          </a:xfrm>
          <a:prstGeom prst="straightConnector1">
            <a:avLst/>
          </a:prstGeom>
          <a:noFill/>
          <a:ln w="76200" cap="flat">
            <a:solidFill>
              <a:srgbClr val="202657"/>
            </a:solidFill>
            <a:prstDash val="solid"/>
            <a:miter lim="4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C191CE82-C24C-24D2-6C5A-39B9AF10FDF8}"/>
              </a:ext>
            </a:extLst>
          </p:cNvPr>
          <p:cNvSpPr txBox="1"/>
          <p:nvPr/>
        </p:nvSpPr>
        <p:spPr>
          <a:xfrm>
            <a:off x="16010044" y="7113662"/>
            <a:ext cx="3318475" cy="2472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lvl="0" indent="-3429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Knowledge transfer</a:t>
            </a:r>
          </a:p>
          <a:p>
            <a:pPr marL="342900" marR="0" lvl="0" indent="-3429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Investments</a:t>
            </a:r>
          </a:p>
          <a:p>
            <a:pPr marL="342900" marR="0" lvl="0" indent="-3429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Recogni</a:t>
            </a: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z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ab</a:t>
            </a: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lity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in a </a:t>
            </a: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   foreign market</a:t>
            </a:r>
          </a:p>
          <a:p>
            <a:pPr marL="342900" marR="0" lvl="0" indent="-3429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Business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expan</a:t>
            </a: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ion </a:t>
            </a: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0EAA3C6C-BFF7-3CE7-B431-EE3EC328CD3D}"/>
              </a:ext>
            </a:extLst>
          </p:cNvPr>
          <p:cNvSpPr/>
          <p:nvPr/>
        </p:nvSpPr>
        <p:spPr>
          <a:xfrm>
            <a:off x="2238116" y="7619640"/>
            <a:ext cx="4370473" cy="1762461"/>
          </a:xfrm>
          <a:prstGeom prst="rect">
            <a:avLst/>
          </a:prstGeom>
          <a:noFill/>
          <a:ln w="3175" cap="flat">
            <a:solidFill>
              <a:srgbClr val="BE9C5A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0D2F5837-1AF2-267C-8D59-E2FF3955D709}"/>
              </a:ext>
            </a:extLst>
          </p:cNvPr>
          <p:cNvSpPr/>
          <p:nvPr/>
        </p:nvSpPr>
        <p:spPr>
          <a:xfrm>
            <a:off x="2238117" y="5090521"/>
            <a:ext cx="4370473" cy="1794953"/>
          </a:xfrm>
          <a:prstGeom prst="rect">
            <a:avLst/>
          </a:prstGeom>
          <a:noFill/>
          <a:ln w="3175" cap="flat">
            <a:solidFill>
              <a:srgbClr val="BE9C5A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C8906E8F-1205-3ED5-5F77-B3E7994DB678}"/>
              </a:ext>
            </a:extLst>
          </p:cNvPr>
          <p:cNvCxnSpPr>
            <a:cxnSpLocks/>
          </p:cNvCxnSpPr>
          <p:nvPr/>
        </p:nvCxnSpPr>
        <p:spPr>
          <a:xfrm>
            <a:off x="14557877" y="6860976"/>
            <a:ext cx="0" cy="2565634"/>
          </a:xfrm>
          <a:prstGeom prst="straightConnector1">
            <a:avLst/>
          </a:prstGeom>
          <a:noFill/>
          <a:ln w="76200" cap="flat">
            <a:solidFill>
              <a:srgbClr val="202657"/>
            </a:solidFill>
            <a:prstDash val="solid"/>
            <a:miter lim="4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TextBox 1">
            <a:extLst>
              <a:ext uri="{FF2B5EF4-FFF2-40B4-BE49-F238E27FC236}">
                <a16:creationId xmlns:a16="http://schemas.microsoft.com/office/drawing/2014/main" id="{A20BF205-F8FF-4E72-7975-BA62118FC258}"/>
              </a:ext>
            </a:extLst>
          </p:cNvPr>
          <p:cNvSpPr txBox="1"/>
          <p:nvPr/>
        </p:nvSpPr>
        <p:spPr>
          <a:xfrm>
            <a:off x="-2082744" y="1401843"/>
            <a:ext cx="24115922" cy="16414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I" sz="5000" b="1" i="0" u="none" strike="noStrike" cap="none" spc="0" normalizeH="0" baseline="0" dirty="0">
                <a:ln>
                  <a:noFill/>
                </a:ln>
                <a:solidFill>
                  <a:srgbClr val="3E426A"/>
                </a:solidFill>
                <a:effectLst/>
                <a:uFillTx/>
                <a:latin typeface="Acmin Pro"/>
                <a:sym typeface="Helvetica Light"/>
              </a:rPr>
              <a:t>THE ROLE OF </a:t>
            </a:r>
            <a:r>
              <a:rPr kumimoji="0" lang="en-SI" sz="5000" b="1" i="1" u="none" strike="noStrike" cap="none" spc="0" normalizeH="0" baseline="0" dirty="0">
                <a:ln>
                  <a:noFill/>
                </a:ln>
                <a:solidFill>
                  <a:srgbClr val="3E426A"/>
                </a:solidFill>
                <a:effectLst/>
                <a:uFillTx/>
                <a:latin typeface="Acmin Pro"/>
                <a:sym typeface="Helvetica Light"/>
              </a:rPr>
              <a:t>UNIDO</a:t>
            </a:r>
            <a:r>
              <a:rPr kumimoji="0" lang="en-SI" sz="5000" b="1" i="0" u="none" strike="noStrike" cap="none" spc="0" normalizeH="0" baseline="0" dirty="0">
                <a:ln>
                  <a:noFill/>
                </a:ln>
                <a:solidFill>
                  <a:srgbClr val="3E426A"/>
                </a:solidFill>
                <a:effectLst/>
                <a:uFillTx/>
                <a:latin typeface="Acmin Pro"/>
                <a:sym typeface="Helvetica Light"/>
              </a:rPr>
              <a:t> IN SPECIFIC PARTNERSHIPS </a:t>
            </a: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SI" sz="5000" b="1" i="0" u="none" strike="noStrike" cap="none" spc="0" normalizeH="0" baseline="0" dirty="0">
                <a:ln>
                  <a:noFill/>
                </a:ln>
                <a:solidFill>
                  <a:srgbClr val="3E426A"/>
                </a:solidFill>
                <a:effectLst/>
                <a:uFillTx/>
                <a:latin typeface="Acmin Pro"/>
                <a:sym typeface="Helvetica Light"/>
              </a:rPr>
              <a:t>FOR PRIVATE SECTOR</a:t>
            </a:r>
          </a:p>
        </p:txBody>
      </p:sp>
    </p:spTree>
    <p:extLst>
      <p:ext uri="{BB962C8B-B14F-4D97-AF65-F5344CB8AC3E}">
        <p14:creationId xmlns:p14="http://schemas.microsoft.com/office/powerpoint/2010/main" val="126629036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>
            <a:extLst>
              <a:ext uri="{FF2B5EF4-FFF2-40B4-BE49-F238E27FC236}">
                <a16:creationId xmlns:a16="http://schemas.microsoft.com/office/drawing/2014/main" id="{0E9DBA65-A563-A5D9-12B0-164C228D91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6489" y="3176030"/>
            <a:ext cx="18671021" cy="8281701"/>
          </a:xfrm>
          <a:prstGeom prst="rect">
            <a:avLst/>
          </a:prstGeom>
        </p:spPr>
      </p:pic>
      <p:sp>
        <p:nvSpPr>
          <p:cNvPr id="10" name="Enakokraki trikotnik 9">
            <a:extLst>
              <a:ext uri="{FF2B5EF4-FFF2-40B4-BE49-F238E27FC236}">
                <a16:creationId xmlns:a16="http://schemas.microsoft.com/office/drawing/2014/main" id="{0DDC17BD-7DB7-FBF5-5AD6-38FD951CCFF6}"/>
              </a:ext>
            </a:extLst>
          </p:cNvPr>
          <p:cNvSpPr/>
          <p:nvPr/>
        </p:nvSpPr>
        <p:spPr>
          <a:xfrm rot="10800000">
            <a:off x="4146133" y="3176030"/>
            <a:ext cx="1267874" cy="515590"/>
          </a:xfrm>
          <a:prstGeom prst="triangle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849DF1B-B889-3953-93D3-7D1A0AC15265}"/>
              </a:ext>
            </a:extLst>
          </p:cNvPr>
          <p:cNvSpPr txBox="1"/>
          <p:nvPr/>
        </p:nvSpPr>
        <p:spPr>
          <a:xfrm>
            <a:off x="2856489" y="2682411"/>
            <a:ext cx="3699954" cy="65659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COMPONENTS</a:t>
            </a:r>
          </a:p>
        </p:txBody>
      </p:sp>
    </p:spTree>
    <p:extLst>
      <p:ext uri="{BB962C8B-B14F-4D97-AF65-F5344CB8AC3E}">
        <p14:creationId xmlns:p14="http://schemas.microsoft.com/office/powerpoint/2010/main" val="47310149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5849DF1B-B889-3953-93D3-7D1A0AC15265}"/>
              </a:ext>
            </a:extLst>
          </p:cNvPr>
          <p:cNvSpPr txBox="1"/>
          <p:nvPr/>
        </p:nvSpPr>
        <p:spPr>
          <a:xfrm>
            <a:off x="4173197" y="1248749"/>
            <a:ext cx="3180914" cy="65659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COMPONENTS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A280E175-B0F3-027D-7340-BDEBBA161F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3197" y="1905339"/>
            <a:ext cx="15749049" cy="11001018"/>
          </a:xfrm>
          <a:prstGeom prst="rect">
            <a:avLst/>
          </a:prstGeom>
        </p:spPr>
      </p:pic>
      <p:sp>
        <p:nvSpPr>
          <p:cNvPr id="4" name="Enakokraki trikotnik 3">
            <a:extLst>
              <a:ext uri="{FF2B5EF4-FFF2-40B4-BE49-F238E27FC236}">
                <a16:creationId xmlns:a16="http://schemas.microsoft.com/office/drawing/2014/main" id="{877C7CF1-A8CA-70FC-B499-D9EAB0B4D1F9}"/>
              </a:ext>
            </a:extLst>
          </p:cNvPr>
          <p:cNvSpPr/>
          <p:nvPr/>
        </p:nvSpPr>
        <p:spPr>
          <a:xfrm rot="10800000">
            <a:off x="5053384" y="1905339"/>
            <a:ext cx="1267874" cy="515590"/>
          </a:xfrm>
          <a:prstGeom prst="triangle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" name="Frame 3">
            <a:extLst>
              <a:ext uri="{FF2B5EF4-FFF2-40B4-BE49-F238E27FC236}">
                <a16:creationId xmlns:a16="http://schemas.microsoft.com/office/drawing/2014/main" id="{93EDDA71-F580-867C-4267-51A672BCD24E}"/>
              </a:ext>
            </a:extLst>
          </p:cNvPr>
          <p:cNvSpPr/>
          <p:nvPr/>
        </p:nvSpPr>
        <p:spPr>
          <a:xfrm>
            <a:off x="13293865" y="9394984"/>
            <a:ext cx="3742660" cy="4167963"/>
          </a:xfrm>
          <a:prstGeom prst="fram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Frame 1">
            <a:extLst>
              <a:ext uri="{FF2B5EF4-FFF2-40B4-BE49-F238E27FC236}">
                <a16:creationId xmlns:a16="http://schemas.microsoft.com/office/drawing/2014/main" id="{5658EB92-6880-2EC5-1A28-14EAB6CBFA25}"/>
              </a:ext>
            </a:extLst>
          </p:cNvPr>
          <p:cNvSpPr/>
          <p:nvPr/>
        </p:nvSpPr>
        <p:spPr>
          <a:xfrm>
            <a:off x="13650846" y="5704485"/>
            <a:ext cx="2615610" cy="1552349"/>
          </a:xfrm>
          <a:prstGeom prst="frame">
            <a:avLst/>
          </a:prstGeom>
          <a:solidFill>
            <a:srgbClr val="FF0000"/>
          </a:solidFill>
          <a:ln w="12700" cap="flat">
            <a:solidFill>
              <a:srgbClr val="FF0000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75611608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jeZBesedilom 1">
            <a:extLst>
              <a:ext uri="{FF2B5EF4-FFF2-40B4-BE49-F238E27FC236}">
                <a16:creationId xmlns:a16="http://schemas.microsoft.com/office/drawing/2014/main" id="{D35B95CD-1A60-A660-833A-0BF6D627E046}"/>
              </a:ext>
            </a:extLst>
          </p:cNvPr>
          <p:cNvSpPr txBox="1"/>
          <p:nvPr/>
        </p:nvSpPr>
        <p:spPr>
          <a:xfrm>
            <a:off x="-167784" y="4048786"/>
            <a:ext cx="20999266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8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EXAMPLES OF DEVELOPMENT PARTNERSHIPS WITH UNIDO</a:t>
            </a:r>
          </a:p>
        </p:txBody>
      </p:sp>
      <p:sp>
        <p:nvSpPr>
          <p:cNvPr id="4" name="PoljeZBesedilom 3">
            <a:extLst>
              <a:ext uri="{FF2B5EF4-FFF2-40B4-BE49-F238E27FC236}">
                <a16:creationId xmlns:a16="http://schemas.microsoft.com/office/drawing/2014/main" id="{C5B7CF42-E2E1-7858-BB77-713CB153E661}"/>
              </a:ext>
            </a:extLst>
          </p:cNvPr>
          <p:cNvSpPr txBox="1"/>
          <p:nvPr/>
        </p:nvSpPr>
        <p:spPr>
          <a:xfrm>
            <a:off x="1184078" y="5627153"/>
            <a:ext cx="23021684" cy="599394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742950" marR="0" lvl="0" indent="-74295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l-SI" sz="3600" i="0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INTERNATIONAL BIOTEHNOLOGY CLUSTER</a:t>
            </a:r>
          </a:p>
          <a:p>
            <a:pPr marL="0" marR="0" lvl="0" indent="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600" i="0" u="none" strike="noStrike" kern="10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742950" marR="0" lvl="0" indent="-74295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sl-SI" sz="3600" i="0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WESTERN BALKANS SMART MANUFACTURING INNOVATION CENTRE</a:t>
            </a:r>
          </a:p>
          <a:p>
            <a:pPr marL="0" marR="0" lvl="0" indent="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i="0" u="none" strike="noStrike" kern="10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742950" indent="-742950" algn="l">
              <a:lnSpc>
                <a:spcPct val="107000"/>
              </a:lnSpc>
              <a:buFontTx/>
              <a:buAutoNum type="arabicPeriod" startAt="3"/>
              <a:defRPr/>
            </a:pPr>
            <a:r>
              <a:rPr lang="en-GB" sz="3600" kern="1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PARTNERSHIP FOR TECHNOLOGIES AND KNOWLEDGE TRANSFER OF </a:t>
            </a:r>
            <a:br>
              <a:rPr lang="sl-SI" sz="3600" kern="1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3600" kern="100" dirty="0">
                <a:solidFill>
                  <a:srgbClr val="202657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CULTURAL HERITAGE DIGITAL INNOVATIONS TO MONTENEGRO </a:t>
            </a:r>
            <a:endParaRPr lang="sl-SI" sz="3600" kern="100" dirty="0">
              <a:solidFill>
                <a:srgbClr val="202657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marR="0" lvl="0" indent="-74295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sl-SI" sz="3600" i="0" u="none" strike="noStrike" kern="10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742950" marR="0" lvl="0" indent="-74295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sz="3600" i="0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INVOLVEMENT OF SLOVENIAN COMPANIES IN THE </a:t>
            </a:r>
            <a:r>
              <a:rPr kumimoji="0" lang="en-US" sz="3600" i="1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GLOBAL PARTNERSHIP </a:t>
            </a:r>
            <a:br>
              <a:rPr kumimoji="0" lang="sl-SI" sz="3600" i="1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kumimoji="0" lang="en-US" sz="3600" i="1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FOR HYDROGEN IN INDUSTRY  </a:t>
            </a:r>
            <a:endParaRPr kumimoji="0" lang="sl-SI" sz="3600" i="1" u="none" strike="noStrike" kern="10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742950" marR="0" lvl="0" indent="-742950" algn="l" defTabSz="82550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sl-SI" sz="3600" b="0" i="0" u="none" strike="noStrike" kern="10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sp>
        <p:nvSpPr>
          <p:cNvPr id="6" name="Oblaček govora: elipsa 5">
            <a:extLst>
              <a:ext uri="{FF2B5EF4-FFF2-40B4-BE49-F238E27FC236}">
                <a16:creationId xmlns:a16="http://schemas.microsoft.com/office/drawing/2014/main" id="{4EC9702B-5723-7888-5F9E-9A6137D5714E}"/>
              </a:ext>
            </a:extLst>
          </p:cNvPr>
          <p:cNvSpPr/>
          <p:nvPr/>
        </p:nvSpPr>
        <p:spPr>
          <a:xfrm>
            <a:off x="11426225" y="5064087"/>
            <a:ext cx="4242816" cy="836732"/>
          </a:xfrm>
          <a:prstGeom prst="wedgeEllipseCallout">
            <a:avLst>
              <a:gd name="adj1" fmla="val -58011"/>
              <a:gd name="adj2" fmla="val 82446"/>
            </a:avLst>
          </a:prstGeom>
          <a:gradFill flip="none" rotWithShape="1">
            <a:gsLst>
              <a:gs pos="0">
                <a:srgbClr val="202657">
                  <a:tint val="66000"/>
                  <a:satMod val="160000"/>
                </a:srgbClr>
              </a:gs>
              <a:gs pos="50000">
                <a:srgbClr val="202657">
                  <a:tint val="44500"/>
                  <a:satMod val="160000"/>
                </a:srgbClr>
              </a:gs>
              <a:gs pos="100000">
                <a:srgbClr val="202657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Phase II</a:t>
            </a:r>
          </a:p>
        </p:txBody>
      </p:sp>
      <p:sp>
        <p:nvSpPr>
          <p:cNvPr id="8" name="Oblaček govora: elipsa 7">
            <a:extLst>
              <a:ext uri="{FF2B5EF4-FFF2-40B4-BE49-F238E27FC236}">
                <a16:creationId xmlns:a16="http://schemas.microsoft.com/office/drawing/2014/main" id="{9D550934-E74B-B07F-D857-2E98B3273812}"/>
              </a:ext>
            </a:extLst>
          </p:cNvPr>
          <p:cNvSpPr/>
          <p:nvPr/>
        </p:nvSpPr>
        <p:spPr>
          <a:xfrm>
            <a:off x="16305753" y="5900819"/>
            <a:ext cx="4242816" cy="836732"/>
          </a:xfrm>
          <a:prstGeom prst="wedgeEllipseCallout">
            <a:avLst>
              <a:gd name="adj1" fmla="val -53114"/>
              <a:gd name="adj2" fmla="val 102785"/>
            </a:avLst>
          </a:prstGeom>
          <a:gradFill flip="none" rotWithShape="1">
            <a:gsLst>
              <a:gs pos="0">
                <a:srgbClr val="202657">
                  <a:tint val="66000"/>
                  <a:satMod val="160000"/>
                </a:srgbClr>
              </a:gs>
              <a:gs pos="50000">
                <a:srgbClr val="202657">
                  <a:tint val="44500"/>
                  <a:satMod val="160000"/>
                </a:srgbClr>
              </a:gs>
              <a:gs pos="100000">
                <a:srgbClr val="202657">
                  <a:tint val="23500"/>
                  <a:satMod val="160000"/>
                </a:srgbClr>
              </a:gs>
            </a:gsLst>
            <a:lin ang="8100000" scaled="1"/>
            <a:tileRect/>
          </a:gra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Phase II</a:t>
            </a:r>
          </a:p>
        </p:txBody>
      </p:sp>
      <p:pic>
        <p:nvPicPr>
          <p:cNvPr id="3" name="Picture 2" descr="The 50th anniversary of UNIDO - WFEO">
            <a:extLst>
              <a:ext uri="{FF2B5EF4-FFF2-40B4-BE49-F238E27FC236}">
                <a16:creationId xmlns:a16="http://schemas.microsoft.com/office/drawing/2014/main" id="{3E8FD1CF-90D9-CFF9-EEB2-BF318C250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0928" y="193126"/>
            <a:ext cx="3430594" cy="28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574393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7AA67C3D-6D28-4C64-81F8-295FC9396E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4384000" cy="13716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  <a:sym typeface="Helvetica Light"/>
            </a:endParaRPr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8DBEAE55-3EA1-41D7-A212-5F7D8986C1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424412" y="0"/>
            <a:ext cx="5059446" cy="13716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  <a:sym typeface="Helvetica Light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CFC5F0E7-644F-4101-BE72-12825CF53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35102" y="0"/>
            <a:ext cx="5072868" cy="13716000"/>
          </a:xfrm>
          <a:custGeom>
            <a:avLst/>
            <a:gdLst>
              <a:gd name="connsiteX0" fmla="*/ 879731 w 2536434"/>
              <a:gd name="connsiteY0" fmla="*/ 0 h 6858000"/>
              <a:gd name="connsiteX1" fmla="*/ 913411 w 2536434"/>
              <a:gd name="connsiteY1" fmla="*/ 0 h 6858000"/>
              <a:gd name="connsiteX2" fmla="*/ 935535 w 2536434"/>
              <a:gd name="connsiteY2" fmla="*/ 14997 h 6858000"/>
              <a:gd name="connsiteX3" fmla="*/ 2536434 w 2536434"/>
              <a:gd name="connsiteY3" fmla="*/ 3621656 h 6858000"/>
              <a:gd name="connsiteX4" fmla="*/ 662084 w 2536434"/>
              <a:gd name="connsiteY4" fmla="*/ 6374814 h 6858000"/>
              <a:gd name="connsiteX5" fmla="*/ 145436 w 2536434"/>
              <a:gd name="connsiteY5" fmla="*/ 6780599 h 6858000"/>
              <a:gd name="connsiteX6" fmla="*/ 33680 w 2536434"/>
              <a:gd name="connsiteY6" fmla="*/ 6858000 h 6858000"/>
              <a:gd name="connsiteX7" fmla="*/ 0 w 2536434"/>
              <a:gd name="connsiteY7" fmla="*/ 6858000 h 6858000"/>
              <a:gd name="connsiteX8" fmla="*/ 111756 w 2536434"/>
              <a:gd name="connsiteY8" fmla="*/ 6780599 h 6858000"/>
              <a:gd name="connsiteX9" fmla="*/ 628404 w 2536434"/>
              <a:gd name="connsiteY9" fmla="*/ 6374814 h 6858000"/>
              <a:gd name="connsiteX10" fmla="*/ 2502754 w 2536434"/>
              <a:gd name="connsiteY10" fmla="*/ 3621656 h 6858000"/>
              <a:gd name="connsiteX11" fmla="*/ 901855 w 2536434"/>
              <a:gd name="connsiteY11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36434" h="685800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  <a:sym typeface="Helvetica Light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74283919-7E00-4FC2-BFC9-3F56E5880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28588" y="0"/>
            <a:ext cx="3907482" cy="6810376"/>
          </a:xfrm>
          <a:custGeom>
            <a:avLst/>
            <a:gdLst>
              <a:gd name="connsiteX0" fmla="*/ 340960 w 1953741"/>
              <a:gd name="connsiteY0" fmla="*/ 0 h 3405188"/>
              <a:gd name="connsiteX1" fmla="*/ 0 w 1953741"/>
              <a:gd name="connsiteY1" fmla="*/ 0 h 3405188"/>
              <a:gd name="connsiteX2" fmla="*/ 0 w 1953741"/>
              <a:gd name="connsiteY2" fmla="*/ 1 h 3405188"/>
              <a:gd name="connsiteX3" fmla="*/ 121075 w 1953741"/>
              <a:gd name="connsiteY3" fmla="*/ 1 h 3405188"/>
              <a:gd name="connsiteX4" fmla="*/ 143661 w 1953741"/>
              <a:gd name="connsiteY4" fmla="*/ 14998 h 3405188"/>
              <a:gd name="connsiteX5" fmla="*/ 1771120 w 1953741"/>
              <a:gd name="connsiteY5" fmla="*/ 3337396 h 3405188"/>
              <a:gd name="connsiteX6" fmla="*/ 1772750 w 1953741"/>
              <a:gd name="connsiteY6" fmla="*/ 3405188 h 3405188"/>
              <a:gd name="connsiteX7" fmla="*/ 1953741 w 1953741"/>
              <a:gd name="connsiteY7" fmla="*/ 3405188 h 3405188"/>
              <a:gd name="connsiteX8" fmla="*/ 1937324 w 1953741"/>
              <a:gd name="connsiteY8" fmla="*/ 3058183 h 3405188"/>
              <a:gd name="connsiteX9" fmla="*/ 363084 w 1953741"/>
              <a:gd name="connsiteY9" fmla="*/ 14997 h 34051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53741" h="3405188">
                <a:moveTo>
                  <a:pt x="340960" y="0"/>
                </a:moveTo>
                <a:lnTo>
                  <a:pt x="0" y="0"/>
                </a:lnTo>
                <a:lnTo>
                  <a:pt x="0" y="1"/>
                </a:lnTo>
                <a:lnTo>
                  <a:pt x="121075" y="1"/>
                </a:lnTo>
                <a:lnTo>
                  <a:pt x="143661" y="14998"/>
                </a:lnTo>
                <a:cubicBezTo>
                  <a:pt x="1126713" y="708414"/>
                  <a:pt x="1702933" y="1928214"/>
                  <a:pt x="1771120" y="3337396"/>
                </a:cubicBezTo>
                <a:lnTo>
                  <a:pt x="1772750" y="3405188"/>
                </a:lnTo>
                <a:lnTo>
                  <a:pt x="1953741" y="3405188"/>
                </a:lnTo>
                <a:lnTo>
                  <a:pt x="1937324" y="3058183"/>
                </a:lnTo>
                <a:cubicBezTo>
                  <a:pt x="1813464" y="1767912"/>
                  <a:pt x="1261851" y="662186"/>
                  <a:pt x="363084" y="1499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50D0F94C-7544-34EF-410D-C3AE734403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55" r="1" b="1299"/>
          <a:stretch/>
        </p:blipFill>
        <p:spPr>
          <a:xfrm>
            <a:off x="0" y="5014664"/>
            <a:ext cx="24355562" cy="8701335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2217FF4A-5EDF-43B7-90EE-BDD9F1E9EA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21352" y="6905626"/>
            <a:ext cx="5481980" cy="6810374"/>
          </a:xfrm>
          <a:custGeom>
            <a:avLst/>
            <a:gdLst>
              <a:gd name="connsiteX0" fmla="*/ 2737014 w 2740990"/>
              <a:gd name="connsiteY0" fmla="*/ 0 h 3405187"/>
              <a:gd name="connsiteX1" fmla="*/ 2550901 w 2740990"/>
              <a:gd name="connsiteY1" fmla="*/ 0 h 3405187"/>
              <a:gd name="connsiteX2" fmla="*/ 2554960 w 2740990"/>
              <a:gd name="connsiteY2" fmla="*/ 168844 h 3405187"/>
              <a:gd name="connsiteX3" fmla="*/ 641512 w 2740990"/>
              <a:gd name="connsiteY3" fmla="*/ 2922002 h 3405187"/>
              <a:gd name="connsiteX4" fmla="*/ 114085 w 2740990"/>
              <a:gd name="connsiteY4" fmla="*/ 3327787 h 3405187"/>
              <a:gd name="connsiteX5" fmla="*/ 0 w 2740990"/>
              <a:gd name="connsiteY5" fmla="*/ 3405187 h 3405187"/>
              <a:gd name="connsiteX6" fmla="*/ 24734 w 2740990"/>
              <a:gd name="connsiteY6" fmla="*/ 3405187 h 3405187"/>
              <a:gd name="connsiteX7" fmla="*/ 238236 w 2740990"/>
              <a:gd name="connsiteY7" fmla="*/ 3405187 h 3405187"/>
              <a:gd name="connsiteX8" fmla="*/ 349992 w 2740990"/>
              <a:gd name="connsiteY8" fmla="*/ 3327786 h 3405187"/>
              <a:gd name="connsiteX9" fmla="*/ 866640 w 2740990"/>
              <a:gd name="connsiteY9" fmla="*/ 2922001 h 3405187"/>
              <a:gd name="connsiteX10" fmla="*/ 2740990 w 2740990"/>
              <a:gd name="connsiteY10" fmla="*/ 168843 h 34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40990" h="3405187">
                <a:moveTo>
                  <a:pt x="2737014" y="0"/>
                </a:moveTo>
                <a:lnTo>
                  <a:pt x="2550901" y="0"/>
                </a:lnTo>
                <a:lnTo>
                  <a:pt x="2554960" y="168844"/>
                </a:lnTo>
                <a:cubicBezTo>
                  <a:pt x="2554960" y="1516319"/>
                  <a:pt x="1606862" y="2150027"/>
                  <a:pt x="641512" y="2922002"/>
                </a:cubicBezTo>
                <a:cubicBezTo>
                  <a:pt x="465716" y="3062585"/>
                  <a:pt x="291530" y="3200296"/>
                  <a:pt x="114085" y="3327787"/>
                </a:cubicBezTo>
                <a:lnTo>
                  <a:pt x="0" y="3405187"/>
                </a:lnTo>
                <a:lnTo>
                  <a:pt x="24734" y="3405187"/>
                </a:lnTo>
                <a:lnTo>
                  <a:pt x="238236" y="3405187"/>
                </a:lnTo>
                <a:lnTo>
                  <a:pt x="349992" y="3327786"/>
                </a:lnTo>
                <a:cubicBezTo>
                  <a:pt x="523810" y="3200295"/>
                  <a:pt x="694437" y="3062584"/>
                  <a:pt x="866640" y="2922001"/>
                </a:cubicBezTo>
                <a:cubicBezTo>
                  <a:pt x="1812265" y="2150026"/>
                  <a:pt x="2740990" y="1516318"/>
                  <a:pt x="2740990" y="168843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CDD6916-1425-D074-98E7-373E9CDB616A}"/>
              </a:ext>
            </a:extLst>
          </p:cNvPr>
          <p:cNvSpPr txBox="1">
            <a:spLocks/>
          </p:cNvSpPr>
          <p:nvPr/>
        </p:nvSpPr>
        <p:spPr>
          <a:xfrm>
            <a:off x="8186236" y="-95250"/>
            <a:ext cx="16169326" cy="4120936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  <a:sym typeface="Helvetica Light"/>
            </a:endParaRPr>
          </a:p>
        </p:txBody>
      </p:sp>
      <p:pic>
        <p:nvPicPr>
          <p:cNvPr id="6" name="Picture 4" descr="UNIDO | United Nations Industrial Development Organization">
            <a:extLst>
              <a:ext uri="{FF2B5EF4-FFF2-40B4-BE49-F238E27FC236}">
                <a16:creationId xmlns:a16="http://schemas.microsoft.com/office/drawing/2014/main" id="{CDF367A3-400E-2AF5-6BA6-808692981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48294" y="897216"/>
            <a:ext cx="9632861" cy="15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oljeZBesedilom 4">
            <a:extLst>
              <a:ext uri="{FF2B5EF4-FFF2-40B4-BE49-F238E27FC236}">
                <a16:creationId xmlns:a16="http://schemas.microsoft.com/office/drawing/2014/main" id="{7BE74622-C6CE-38FA-F770-21F7666EE948}"/>
              </a:ext>
            </a:extLst>
          </p:cNvPr>
          <p:cNvSpPr txBox="1"/>
          <p:nvPr/>
        </p:nvSpPr>
        <p:spPr>
          <a:xfrm>
            <a:off x="1" y="-110422"/>
            <a:ext cx="24355561" cy="9283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1. INTERNATIONAL BIOTEHNOLOGY CLUSTER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4013A2B-6F93-9239-F8D0-BFF50AE7281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1650" b="15771"/>
          <a:stretch/>
        </p:blipFill>
        <p:spPr>
          <a:xfrm>
            <a:off x="19824888" y="1248867"/>
            <a:ext cx="4199224" cy="1501029"/>
          </a:xfrm>
          <a:custGeom>
            <a:avLst/>
            <a:gdLst/>
            <a:ahLst/>
            <a:cxnLst/>
            <a:rect l="l" t="t" r="r" b="b"/>
            <a:pathLst>
              <a:path w="9526226" h="3405188">
                <a:moveTo>
                  <a:pt x="1617925" y="0"/>
                </a:moveTo>
                <a:lnTo>
                  <a:pt x="2711158" y="0"/>
                </a:lnTo>
                <a:lnTo>
                  <a:pt x="3027357" y="0"/>
                </a:lnTo>
                <a:lnTo>
                  <a:pt x="3491324" y="0"/>
                </a:lnTo>
                <a:lnTo>
                  <a:pt x="5200853" y="0"/>
                </a:lnTo>
                <a:lnTo>
                  <a:pt x="9526226" y="0"/>
                </a:lnTo>
                <a:lnTo>
                  <a:pt x="9526226" y="3405188"/>
                </a:lnTo>
                <a:lnTo>
                  <a:pt x="0" y="3405188"/>
                </a:lnTo>
                <a:lnTo>
                  <a:pt x="1596" y="3337395"/>
                </a:lnTo>
                <a:cubicBezTo>
                  <a:pt x="68390" y="1928213"/>
                  <a:pt x="632836" y="708413"/>
                  <a:pt x="1595801" y="14997"/>
                </a:cubicBezTo>
                <a:close/>
              </a:path>
            </a:pathLst>
          </a:cu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4C65457-C200-A5E7-E575-C099306C9C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840523"/>
              </p:ext>
            </p:extLst>
          </p:nvPr>
        </p:nvGraphicFramePr>
        <p:xfrm>
          <a:off x="629722" y="3045357"/>
          <a:ext cx="22661847" cy="106696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993194">
                  <a:extLst>
                    <a:ext uri="{9D8B030D-6E8A-4147-A177-3AD203B41FA5}">
                      <a16:colId xmlns:a16="http://schemas.microsoft.com/office/drawing/2014/main" val="88486866"/>
                    </a:ext>
                  </a:extLst>
                </a:gridCol>
                <a:gridCol w="9668653">
                  <a:extLst>
                    <a:ext uri="{9D8B030D-6E8A-4147-A177-3AD203B41FA5}">
                      <a16:colId xmlns:a16="http://schemas.microsoft.com/office/drawing/2014/main" val="2995840897"/>
                    </a:ext>
                  </a:extLst>
                </a:gridCol>
              </a:tblGrid>
              <a:tr h="5172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3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SLOVENIAN </a:t>
                      </a:r>
                      <a:r>
                        <a:rPr lang="en-GB" sz="3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PARTNERS </a:t>
                      </a:r>
                      <a:endParaRPr lang="sl-SI" sz="36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RESULTS </a:t>
                      </a:r>
                      <a:endParaRPr lang="sl-SI" sz="36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02676"/>
                  </a:ext>
                </a:extLst>
              </a:tr>
              <a:tr h="6309816">
                <a:tc>
                  <a:txBody>
                    <a:bodyPr/>
                    <a:lstStyle/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Faculty of Pharmacy, </a:t>
                      </a:r>
                      <a:r>
                        <a:rPr lang="en-GB" sz="24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University of Ljubljana (FFA)</a:t>
                      </a:r>
                      <a:endParaRPr lang="sl-SI" sz="24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Faculty of Chemistry and Chemical Technology</a:t>
                      </a:r>
                      <a:r>
                        <a:rPr lang="en-GB" sz="24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University of Ljubljana (FKKT)</a:t>
                      </a:r>
                      <a:endParaRPr lang="sl-SI" sz="24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Slovene Enterprise Fund (SEF)</a:t>
                      </a:r>
                      <a:endParaRPr lang="sl-SI" sz="24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en-GB" sz="2400" b="1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Ministry of </a:t>
                      </a:r>
                      <a:r>
                        <a:rPr lang="sl-SI" sz="2400" b="1" kern="1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</a:t>
                      </a:r>
                      <a:r>
                        <a:rPr lang="sl-SI" sz="2400" b="1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400" b="1" kern="1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Econom</a:t>
                      </a:r>
                      <a:r>
                        <a:rPr lang="sl-SI" sz="2400" b="1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</a:t>
                      </a:r>
                      <a:r>
                        <a:rPr lang="en-GB" sz="2400" b="1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</a:t>
                      </a:r>
                      <a:r>
                        <a:rPr lang="sl-SI" sz="2400" b="1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</a:t>
                      </a:r>
                      <a:r>
                        <a:rPr lang="en-GB" sz="2400" b="1" kern="1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urism</a:t>
                      </a:r>
                      <a:r>
                        <a:rPr lang="en-GB" sz="2400" b="1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Sport</a:t>
                      </a:r>
                      <a:endParaRPr lang="sl-SI" sz="2400" b="1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marR="0" lvl="0" indent="-28575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sl-SI" sz="2400" b="1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COBIK,</a:t>
                      </a:r>
                      <a:r>
                        <a:rPr lang="en-US" sz="2400" b="1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Centre of Excellence for Biosensors, Instrumentation and Process Control</a:t>
                      </a:r>
                      <a:r>
                        <a:rPr lang="sl-SI" sz="2400" b="1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en-GB" sz="24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§"/>
                      </a:pPr>
                      <a:r>
                        <a:rPr lang="en-GB" sz="24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Slovenian</a:t>
                      </a:r>
                      <a:r>
                        <a:rPr lang="sl-SI" sz="24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400" b="1" kern="1200" noProof="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biotechnological</a:t>
                      </a:r>
                      <a:r>
                        <a:rPr lang="sl-SI" sz="24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4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lang="sl-SI" sz="24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4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pharmaceutical</a:t>
                      </a:r>
                      <a:r>
                        <a:rPr lang="en-GB" sz="24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4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GB" sz="24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ompanies</a:t>
                      </a:r>
                      <a:endParaRPr lang="sl-SI" sz="24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001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Educell</a:t>
                      </a:r>
                      <a:r>
                        <a:rPr lang="en-GB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d.o.o.</a:t>
                      </a:r>
                      <a:endParaRPr lang="sl-SI" sz="26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001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Sferogen</a:t>
                      </a:r>
                      <a:r>
                        <a:rPr lang="en-GB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d.o.o.</a:t>
                      </a:r>
                      <a:endParaRPr lang="sl-SI" sz="26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001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Biosistemika</a:t>
                      </a:r>
                      <a:r>
                        <a:rPr lang="en-GB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d.o.o.</a:t>
                      </a:r>
                      <a:endParaRPr lang="sl-SI" sz="26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001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GB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Acies</a:t>
                      </a:r>
                      <a:r>
                        <a:rPr lang="en-GB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Bio d.o.o. </a:t>
                      </a:r>
                      <a:endParaRPr lang="sl-SI" sz="26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2001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Labena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d.o.o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12001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Jafral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d.o.o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12001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mPOR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d.o.o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1200150" lvl="1" indent="-285750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PhaFarmed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d.o.o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endParaRPr lang="sl-SI" sz="2000" b="0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endParaRPr lang="sl-SI" sz="2000" b="0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1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None/>
                      </a:pPr>
                      <a:endParaRPr lang="sl-SI" sz="2000" b="0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lang="en-GB" sz="20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  <a:endParaRPr lang="sl-SI" sz="28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084263" algn="l"/>
                        </a:tabLst>
                        <a:defRPr/>
                      </a:pPr>
                      <a:r>
                        <a:rPr kumimoji="0" lang="sl-SI" sz="26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Biopharma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1084263" algn="l"/>
                        </a:tabLst>
                        <a:defRPr/>
                      </a:pP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Global </a:t>
                      </a:r>
                      <a:r>
                        <a:rPr kumimoji="0" lang="sl-SI" sz="26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Connect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platform </a:t>
                      </a:r>
                    </a:p>
                    <a:p>
                      <a:pPr marL="0" marR="0" lvl="0" indent="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1084263" algn="l"/>
                        </a:tabLst>
                        <a:defRPr/>
                      </a:pP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(https://www.biopharma-global-connect.com/</a:t>
                      </a:r>
                      <a:endParaRPr kumimoji="0" lang="sl-SI" sz="2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202657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084263" algn="l"/>
                        </a:tabLst>
                        <a:defRPr/>
                      </a:pPr>
                      <a:r>
                        <a:rPr kumimoji="0" lang="en-GB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portfolio of 39 projects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(3 </a:t>
                      </a:r>
                      <a:r>
                        <a:rPr kumimoji="0" lang="sl-SI" sz="26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projects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led </a:t>
                      </a:r>
                      <a:r>
                        <a:rPr kumimoji="0" lang="sl-SI" sz="26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by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Slovenian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companies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1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stand</a:t>
                      </a:r>
                      <a:r>
                        <a:rPr kumimoji="0" lang="sl-SI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out)</a:t>
                      </a:r>
                      <a:endParaRPr kumimoji="0" lang="sl-SI" sz="2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202657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0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1084263" algn="l"/>
                        </a:tabLst>
                        <a:defRPr/>
                      </a:pPr>
                      <a:r>
                        <a:rPr kumimoji="0" lang="en-GB" sz="2600" b="1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knowledge products </a:t>
                      </a:r>
                      <a:endParaRPr kumimoji="0" lang="sl-SI" sz="2600" b="1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202657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85938" marR="0" lvl="1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1084263" algn="l"/>
                        </a:tabLst>
                        <a:defRPr/>
                      </a:pP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Workshops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trainings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thematic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discussions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seminars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 </a:t>
                      </a:r>
                      <a:endParaRPr kumimoji="0" lang="sl-SI" sz="2600" b="0" i="1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202657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85938" marR="0" lvl="1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1084263" algn="l"/>
                        </a:tabLst>
                        <a:defRPr/>
                      </a:pP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Missions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study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tours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field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0" lang="sl-SI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visits</a:t>
                      </a:r>
                      <a:r>
                        <a:rPr kumimoji="0" lang="en-GB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</a:t>
                      </a:r>
                      <a:endParaRPr kumimoji="0" lang="sl-SI" sz="2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202657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85938" marR="0" lvl="1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1084263" algn="l"/>
                        </a:tabLst>
                        <a:defRPr/>
                      </a:pP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r>
                        <a:rPr kumimoji="0" lang="en-GB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elated studies and feasibility assessments</a:t>
                      </a:r>
                      <a:endParaRPr kumimoji="0" lang="sl-SI" sz="2600" b="0" i="0" u="none" strike="noStrike" kern="100" cap="none" spc="0" normalizeH="0" baseline="0" noProof="0" dirty="0">
                        <a:ln>
                          <a:noFill/>
                        </a:ln>
                        <a:solidFill>
                          <a:srgbClr val="202657"/>
                        </a:solidFill>
                        <a:effectLst/>
                        <a:uLnTx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785938" marR="0" lvl="1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1084263" algn="l"/>
                        </a:tabLst>
                        <a:defRPr/>
                      </a:pP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r>
                        <a:rPr kumimoji="0" lang="en-GB" sz="2600" b="0" i="0" u="none" strike="noStrike" kern="100" cap="none" spc="0" normalizeH="0" baseline="0" noProof="0" dirty="0" err="1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ormation</a:t>
                      </a:r>
                      <a:r>
                        <a:rPr kumimoji="0" lang="en-GB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expert WG</a:t>
                      </a:r>
                      <a:r>
                        <a:rPr kumimoji="0" lang="sl-SI" sz="2600" b="0" i="0" u="none" strike="noStrike" kern="100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Platform </a:t>
                      </a:r>
                      <a:r>
                        <a:rPr lang="en-AU" sz="2600" b="1" kern="1200" noProof="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expansion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(global market)</a:t>
                      </a: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Operationalization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identified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priority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projects</a:t>
                      </a:r>
                      <a:endParaRPr lang="sl-SI" sz="2600" b="1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0" indent="-457200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Continuation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working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groups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activities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6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	</a:t>
                      </a:r>
                      <a:endParaRPr lang="sl-SI" sz="26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1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Cluster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priority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projects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promotion</a:t>
                      </a:r>
                      <a:endParaRPr lang="sl-SI" sz="2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1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Workshops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specific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content</a:t>
                      </a:r>
                      <a:endParaRPr lang="sl-SI" sz="2600" b="1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marR="0" lvl="1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/>
                        <a:defRPr/>
                      </a:pP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Application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</a:t>
                      </a:r>
                      <a:r>
                        <a:rPr lang="en-GB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 EU funding programmes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sl-SI" sz="2600" b="1" dirty="0" err="1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e.g</a:t>
                      </a:r>
                      <a:r>
                        <a:rPr lang="sl-SI" sz="2600" b="1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.:</a:t>
                      </a:r>
                    </a:p>
                    <a:p>
                      <a:pPr marL="1339850" marR="0" lvl="1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 Europe, </a:t>
                      </a:r>
                      <a:endParaRPr lang="sl-SI" sz="2600" b="0" dirty="0">
                        <a:solidFill>
                          <a:srgbClr val="C0000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339850" marR="0" lvl="1" indent="-457200" algn="l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/>
                        <a:defRPr/>
                      </a:pPr>
                      <a:r>
                        <a:rPr lang="en-GB" sz="2600" b="0" dirty="0">
                          <a:solidFill>
                            <a:srgbClr val="C0000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EU4Health, etc.</a:t>
                      </a:r>
                    </a:p>
                    <a:p>
                      <a:pPr marL="74613" lvl="1" indent="0">
                        <a:buFont typeface="Wingdings" panose="05000000000000000000" pitchFamily="2" charset="2"/>
                        <a:buNone/>
                      </a:pPr>
                      <a:endParaRPr lang="sl-SI" sz="20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9341"/>
                  </a:ext>
                </a:extLst>
              </a:tr>
              <a:tr h="361877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4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Cuban Centre for Advanced Studies (CEA) under the Ministry of Science, Technology </a:t>
                      </a:r>
                      <a:br>
                        <a:rPr lang="sl-SI" sz="24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GB" sz="24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 Environment (CITMA) of the Republic of Cuba </a:t>
                      </a:r>
                      <a:endParaRPr lang="sl-SI" sz="2400" b="0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4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 of the Biotechnological &amp; Pharmaceutical Industries (</a:t>
                      </a:r>
                      <a:r>
                        <a:rPr lang="en-GB" sz="2400" b="0" kern="1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Biocubafarma</a:t>
                      </a:r>
                      <a:r>
                        <a:rPr lang="en-GB" sz="24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</a:t>
                      </a:r>
                      <a:br>
                        <a:rPr lang="sl-SI" sz="24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r>
                        <a:rPr lang="en-GB" sz="24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under the Ministries’ Council of the Republic of Cuba</a:t>
                      </a:r>
                      <a:endParaRPr lang="sl-SI" sz="2400" b="0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0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sl-SI" sz="24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BRAZIL (</a:t>
                      </a:r>
                      <a:r>
                        <a:rPr lang="sl-SI" sz="2400" b="0" kern="1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Biolinker</a:t>
                      </a:r>
                      <a:r>
                        <a:rPr lang="sl-SI" sz="2400" b="0" kern="1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sl-SI" sz="24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VIETNAM (</a:t>
                      </a:r>
                      <a:r>
                        <a:rPr lang="sl-SI" sz="24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Pharmsol</a:t>
                      </a:r>
                      <a:r>
                        <a:rPr lang="sl-SI" sz="24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sl-SI" sz="24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CANADA (</a:t>
                      </a:r>
                      <a:r>
                        <a:rPr lang="sl-SI" sz="24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McMillan</a:t>
                      </a:r>
                      <a:r>
                        <a:rPr lang="sl-SI" sz="24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4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cluster</a:t>
                      </a:r>
                      <a:r>
                        <a:rPr lang="sl-SI" sz="24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</a:p>
                    <a:p>
                      <a:pPr marL="342900" lvl="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sl-SI" sz="24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AFRICA</a:t>
                      </a:r>
                    </a:p>
                    <a:p>
                      <a:pPr marL="342900" indent="-342900">
                        <a:lnSpc>
                          <a:spcPct val="10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sl-SI" sz="24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INTERESTED COUNTRIES</a:t>
                      </a:r>
                      <a:endParaRPr lang="sl-SI" sz="2400" b="0" kern="1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68331"/>
                  </a:ext>
                </a:extLst>
              </a:tr>
            </a:tbl>
          </a:graphicData>
        </a:graphic>
      </p:graphicFrame>
      <p:sp>
        <p:nvSpPr>
          <p:cNvPr id="11" name="Oblaček: dvojna upognjena črta brez obrobe 10">
            <a:extLst>
              <a:ext uri="{FF2B5EF4-FFF2-40B4-BE49-F238E27FC236}">
                <a16:creationId xmlns:a16="http://schemas.microsoft.com/office/drawing/2014/main" id="{56496B6F-ED21-5E21-EE6F-9A5ECEC3F834}"/>
              </a:ext>
            </a:extLst>
          </p:cNvPr>
          <p:cNvSpPr/>
          <p:nvPr/>
        </p:nvSpPr>
        <p:spPr>
          <a:xfrm>
            <a:off x="1765767" y="1596732"/>
            <a:ext cx="8248136" cy="1243584"/>
          </a:xfrm>
          <a:prstGeom prst="callout3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2026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PHASE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II - cooperation</a:t>
            </a:r>
            <a:r>
              <a:rPr kumimoji="0" lang="sl-SI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50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rPr>
              <a:t> </a:t>
            </a:r>
          </a:p>
        </p:txBody>
      </p:sp>
      <p:pic>
        <p:nvPicPr>
          <p:cNvPr id="12" name="Slika 11">
            <a:extLst>
              <a:ext uri="{FF2B5EF4-FFF2-40B4-BE49-F238E27FC236}">
                <a16:creationId xmlns:a16="http://schemas.microsoft.com/office/drawing/2014/main" id="{36670B23-9E6D-7A67-A1BA-FF1ECDE6E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255" r="1" b="1299"/>
          <a:stretch/>
        </p:blipFill>
        <p:spPr>
          <a:xfrm>
            <a:off x="19055412" y="3044339"/>
            <a:ext cx="5512206" cy="1969306"/>
          </a:xfrm>
          <a:custGeom>
            <a:avLst/>
            <a:gdLst/>
            <a:ahLst/>
            <a:cxnLst/>
            <a:rect l="l" t="t" r="r" b="b"/>
            <a:pathLst>
              <a:path w="9531324" h="3405187">
                <a:moveTo>
                  <a:pt x="3977" y="0"/>
                </a:moveTo>
                <a:lnTo>
                  <a:pt x="9531324" y="0"/>
                </a:lnTo>
                <a:lnTo>
                  <a:pt x="9531324" y="3405187"/>
                </a:lnTo>
                <a:lnTo>
                  <a:pt x="5205951" y="3405187"/>
                </a:lnTo>
                <a:lnTo>
                  <a:pt x="3496422" y="3405187"/>
                </a:lnTo>
                <a:lnTo>
                  <a:pt x="3032455" y="3405187"/>
                </a:lnTo>
                <a:lnTo>
                  <a:pt x="2716256" y="3405187"/>
                </a:lnTo>
                <a:lnTo>
                  <a:pt x="2502754" y="3405187"/>
                </a:lnTo>
                <a:lnTo>
                  <a:pt x="2390998" y="3327786"/>
                </a:lnTo>
                <a:cubicBezTo>
                  <a:pt x="2217180" y="3200295"/>
                  <a:pt x="2046553" y="3062584"/>
                  <a:pt x="1874350" y="2922001"/>
                </a:cubicBezTo>
                <a:cubicBezTo>
                  <a:pt x="928725" y="2150026"/>
                  <a:pt x="0" y="1516318"/>
                  <a:pt x="0" y="168843"/>
                </a:cubicBezTo>
                <a:close/>
              </a:path>
            </a:pathLst>
          </a:cu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0CCF71B-B708-9C5C-913B-AB1608AB02C4}"/>
              </a:ext>
            </a:extLst>
          </p:cNvPr>
          <p:cNvSpPr txBox="1"/>
          <p:nvPr/>
        </p:nvSpPr>
        <p:spPr>
          <a:xfrm>
            <a:off x="5631062" y="5763772"/>
            <a:ext cx="517227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0150" marR="0" lvl="1" indent="-2857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Sartorius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Bia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d.o.o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</a:p>
          <a:p>
            <a:pPr marL="1200150" marR="0" lvl="1" indent="-2857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PharSol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d.o.o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</a:p>
          <a:p>
            <a:pPr marL="1200150" marR="0" lvl="1" indent="-2857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Arctur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d.o.o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</a:p>
          <a:p>
            <a:pPr marL="1200150" marR="0" lvl="1" indent="-2857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LYNX farmacevtika </a:t>
            </a: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d.o.o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</a:p>
          <a:p>
            <a:pPr marL="1200150" marR="0" lvl="1" indent="-2857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Amplexor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d.o.o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</a:p>
          <a:p>
            <a:pPr marL="1200150" marR="0" lvl="1" indent="-2857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BePharma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d.o.o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</a:p>
          <a:p>
            <a:pPr marL="1200150" marR="0" lvl="1" indent="-2857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sl-SI" sz="2600" kern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BIA </a:t>
            </a:r>
            <a:r>
              <a:rPr lang="sl-SI" sz="2600" kern="12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d.o.o</a:t>
            </a:r>
            <a:r>
              <a:rPr lang="sl-SI" sz="2600" kern="1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sl-SI" sz="2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1200150" marR="0" lvl="1" indent="-28575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sl-SI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and</a:t>
            </a:r>
            <a:r>
              <a:rPr kumimoji="0" lang="sl-SI" sz="2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more</a:t>
            </a:r>
          </a:p>
        </p:txBody>
      </p:sp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FE54FADE-8BD3-114A-066F-407A70BCB964}"/>
              </a:ext>
            </a:extLst>
          </p:cNvPr>
          <p:cNvSpPr txBox="1"/>
          <p:nvPr/>
        </p:nvSpPr>
        <p:spPr>
          <a:xfrm>
            <a:off x="629722" y="9394526"/>
            <a:ext cx="129509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FOREIGN PARTNERS</a:t>
            </a:r>
          </a:p>
        </p:txBody>
      </p:sp>
      <p:sp>
        <p:nvSpPr>
          <p:cNvPr id="7" name="Oblaček: dvojna upognjena črta brez obrobe 10">
            <a:extLst>
              <a:ext uri="{FF2B5EF4-FFF2-40B4-BE49-F238E27FC236}">
                <a16:creationId xmlns:a16="http://schemas.microsoft.com/office/drawing/2014/main" id="{50C151FF-7441-5C41-595B-901A56088FE4}"/>
              </a:ext>
            </a:extLst>
          </p:cNvPr>
          <p:cNvSpPr/>
          <p:nvPr/>
        </p:nvSpPr>
        <p:spPr>
          <a:xfrm>
            <a:off x="1323394" y="721634"/>
            <a:ext cx="6438729" cy="1243584"/>
          </a:xfrm>
          <a:prstGeom prst="callout3">
            <a:avLst/>
          </a:prstGeom>
          <a:solidFill>
            <a:schemeClr val="bg1">
              <a:lumMod val="75000"/>
            </a:schemeClr>
          </a:solidFill>
          <a:ln w="76200">
            <a:solidFill>
              <a:srgbClr val="2026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PHASE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 - transfer</a:t>
            </a:r>
            <a:r>
              <a:rPr kumimoji="0" lang="sl-SI" sz="5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5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Helvetica Ligh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862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>
            <a:extLst>
              <a:ext uri="{FF2B5EF4-FFF2-40B4-BE49-F238E27FC236}">
                <a16:creationId xmlns:a16="http://schemas.microsoft.com/office/drawing/2014/main" id="{10684CA3-F50B-4DAA-2C30-6A56517A6A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188"/>
            <a:ext cx="24377904" cy="13753310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AD33810F-FEC0-481E-C21E-FEEBCE5889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78805" y="12027262"/>
            <a:ext cx="3426249" cy="1688738"/>
          </a:xfrm>
          <a:prstGeom prst="rect">
            <a:avLst/>
          </a:prstGeom>
        </p:spPr>
      </p:pic>
      <p:pic>
        <p:nvPicPr>
          <p:cNvPr id="19" name="Picture 4" descr="UNIDO | United Nations Industrial Development Organization">
            <a:extLst>
              <a:ext uri="{FF2B5EF4-FFF2-40B4-BE49-F238E27FC236}">
                <a16:creationId xmlns:a16="http://schemas.microsoft.com/office/drawing/2014/main" id="{7C2529CC-9BB6-FE03-833C-1B2602C8F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4502" y="1026586"/>
            <a:ext cx="9632861" cy="15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jeZBesedilom 1">
            <a:extLst>
              <a:ext uri="{FF2B5EF4-FFF2-40B4-BE49-F238E27FC236}">
                <a16:creationId xmlns:a16="http://schemas.microsoft.com/office/drawing/2014/main" id="{1E15310D-8332-62E8-92DD-DF86B78FB97B}"/>
              </a:ext>
            </a:extLst>
          </p:cNvPr>
          <p:cNvSpPr txBox="1"/>
          <p:nvPr/>
        </p:nvSpPr>
        <p:spPr>
          <a:xfrm>
            <a:off x="0" y="-28502"/>
            <a:ext cx="24384000" cy="17906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lang="sl-SI" sz="5400" b="1" kern="100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sl-SI" sz="5400" b="1" i="0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WESTERN BALKANS SMART MANUFACTURING INNOVATION CENTRE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4DA2D1E0-7F0C-7296-2E54-1E3C558E09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0613188"/>
              </p:ext>
            </p:extLst>
          </p:nvPr>
        </p:nvGraphicFramePr>
        <p:xfrm>
          <a:off x="278078" y="4178153"/>
          <a:ext cx="23821040" cy="952565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34480">
                  <a:extLst>
                    <a:ext uri="{9D8B030D-6E8A-4147-A177-3AD203B41FA5}">
                      <a16:colId xmlns:a16="http://schemas.microsoft.com/office/drawing/2014/main" val="88486866"/>
                    </a:ext>
                  </a:extLst>
                </a:gridCol>
                <a:gridCol w="16686560">
                  <a:extLst>
                    <a:ext uri="{9D8B030D-6E8A-4147-A177-3AD203B41FA5}">
                      <a16:colId xmlns:a16="http://schemas.microsoft.com/office/drawing/2014/main" val="2995840897"/>
                    </a:ext>
                  </a:extLst>
                </a:gridCol>
              </a:tblGrid>
              <a:tr h="52155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sl-SI" sz="3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SLOVENIAN PARTNERS</a:t>
                      </a: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RESULTS </a:t>
                      </a:r>
                      <a:endParaRPr lang="sl-SI" sz="36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02676"/>
                  </a:ext>
                </a:extLst>
              </a:tr>
              <a:tr h="5131456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endParaRPr lang="sl-SI" sz="24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4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Faculty of Electrical Engineering, </a:t>
                      </a:r>
                      <a:r>
                        <a:rPr lang="en-GB" sz="24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University of Ljubljana (FEE)</a:t>
                      </a:r>
                      <a:endParaRPr lang="sl-SI" sz="24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4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Competence centre for advanced control technologies</a:t>
                      </a:r>
                      <a:endParaRPr lang="sl-SI" sz="24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4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Slovene Enterprise Fund (SEF)</a:t>
                      </a:r>
                      <a:endParaRPr lang="sl-SI" sz="24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4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Ministry of the Economy, Tourism and Sport</a:t>
                      </a:r>
                      <a:endParaRPr lang="sl-SI" sz="24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24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 Innovation Hub Slovenia </a:t>
                      </a:r>
                      <a:r>
                        <a:rPr lang="en-GB" sz="24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(DIH Slovenia) </a:t>
                      </a:r>
                      <a:r>
                        <a:rPr lang="en-GB" sz="24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with </a:t>
                      </a:r>
                      <a:r>
                        <a:rPr lang="sl-SI" sz="24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</a:t>
                      </a:r>
                      <a:r>
                        <a:rPr lang="en-GB" sz="24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 of Slovenian Companies </a:t>
                      </a:r>
                      <a:r>
                        <a:rPr lang="sl-SI" sz="240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having</a:t>
                      </a:r>
                      <a:r>
                        <a:rPr lang="en-GB" sz="24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expertise in digital transformation</a:t>
                      </a:r>
                      <a:endParaRPr lang="sl-SI" sz="24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endParaRPr lang="sl-SI" sz="24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sl-SI" sz="2400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715963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sl-SI" sz="2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n-GB" sz="2600" b="1" kern="1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stablishment</a:t>
                      </a:r>
                      <a:r>
                        <a:rPr lang="en-GB" sz="2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a pilot Innovation Centre for Smart Manufacturing (SMIC) </a:t>
                      </a:r>
                      <a:r>
                        <a:rPr lang="en-GB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based in Novi Sad with a developed model of operations </a:t>
                      </a:r>
                      <a:endParaRPr lang="sl-SI" sz="26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15963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sl-SI" sz="2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</a:t>
                      </a:r>
                      <a:r>
                        <a:rPr lang="en-GB" sz="2600" b="1" kern="1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ull</a:t>
                      </a:r>
                      <a:r>
                        <a:rPr lang="en-GB" sz="2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strategy for expanding this project to the regional level        </a:t>
                      </a:r>
                      <a:endParaRPr lang="sl-SI" sz="26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15963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en-GB" sz="2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Other knowledge products </a:t>
                      </a:r>
                      <a:endParaRPr lang="sl-SI" sz="26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3150" lvl="1" indent="-342900" algn="l" defTabSz="1252538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sl-SI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</a:t>
                      </a:r>
                      <a:r>
                        <a:rPr lang="en-GB" sz="2600" kern="1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tudy</a:t>
                      </a:r>
                      <a:r>
                        <a:rPr lang="en-GB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visits </a:t>
                      </a:r>
                      <a:endParaRPr lang="sl-SI" sz="26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530350" lvl="2" indent="-4572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"/>
                        <a:tabLst>
                          <a:tab pos="457200" algn="l"/>
                        </a:tabLst>
                      </a:pPr>
                      <a:r>
                        <a:rPr lang="sl-SI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GB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wo-day study tour of the Serbian delegation consist</a:t>
                      </a:r>
                      <a:r>
                        <a:rPr lang="sl-SI" sz="2600" kern="1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ing</a:t>
                      </a:r>
                      <a:r>
                        <a:rPr lang="en-GB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members from industry and academia in Slovenia</a:t>
                      </a:r>
                      <a:endParaRPr lang="sl-SI" sz="26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3150" lvl="1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sl-SI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</a:t>
                      </a:r>
                      <a:r>
                        <a:rPr lang="en-GB" sz="2600" kern="1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nowledge</a:t>
                      </a:r>
                      <a:r>
                        <a:rPr lang="en-GB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transfer and integration between different manufacturing industries (automotive industry, white goods, etc.)</a:t>
                      </a:r>
                      <a:endParaRPr lang="sl-SI" sz="26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3150" lvl="1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sl-SI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</a:t>
                      </a:r>
                      <a:r>
                        <a:rPr lang="en-GB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elated studies and feasibility assessments</a:t>
                      </a:r>
                      <a:endParaRPr lang="sl-SI" sz="26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3150" lvl="1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sl-SI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</a:t>
                      </a:r>
                      <a:r>
                        <a:rPr lang="en-GB" sz="2600" kern="100" dirty="0" err="1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nternational</a:t>
                      </a:r>
                      <a:r>
                        <a:rPr lang="en-GB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integration of companies, promotional activities</a:t>
                      </a:r>
                      <a:r>
                        <a:rPr lang="sl-SI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et</a:t>
                      </a:r>
                      <a:r>
                        <a:rPr lang="sl-SI" sz="26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c.</a:t>
                      </a:r>
                    </a:p>
                    <a:p>
                      <a:pPr marL="1073150" lvl="1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sl-SI" sz="26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</a:t>
                      </a:r>
                      <a:r>
                        <a:rPr lang="en-GB" sz="260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orkshops</a:t>
                      </a:r>
                      <a:r>
                        <a:rPr lang="en-GB" sz="26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trainings, study visits on the level of start</a:t>
                      </a:r>
                      <a:r>
                        <a:rPr lang="sl-SI" sz="26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GB" sz="26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ups, SMEs, students</a:t>
                      </a:r>
                      <a:r>
                        <a:rPr lang="sl-SI" sz="26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26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</a:t>
                      </a:r>
                      <a:r>
                        <a:rPr lang="sl-SI" sz="260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tc</a:t>
                      </a:r>
                      <a:r>
                        <a:rPr lang="en-GB" sz="26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15963" marR="0" lvl="0" indent="-342900" algn="l" defTabSz="7739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en-GB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SMIC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operationalization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1073150" marR="0" lvl="0" indent="-357188" algn="l" defTabSz="7739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Offering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practical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AI-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based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manufacturing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solutions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</a:t>
                      </a:r>
                      <a:r>
                        <a:rPr lang="en-GB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 real manufacturing environment</a:t>
                      </a:r>
                      <a:endParaRPr lang="sl-SI" sz="2600" b="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715963" marR="0" lvl="0" indent="-342900" algn="l" defTabSz="7739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  <a:defRPr/>
                      </a:pP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</a:t>
                      </a:r>
                      <a:r>
                        <a:rPr lang="en-GB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xpanding</a:t>
                      </a:r>
                      <a:r>
                        <a:rPr lang="en-GB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SMIC 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</a:t>
                      </a:r>
                      <a:r>
                        <a:rPr lang="en-GB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the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Western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Balkans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region</a:t>
                      </a: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endParaRPr lang="sl-SI" sz="2600" b="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3150" marR="0" lvl="0" indent="-357188" algn="l" defTabSz="773988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  <a:defRPr/>
                      </a:pP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</a:t>
                      </a:r>
                      <a:r>
                        <a:rPr lang="en-GB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uilding</a:t>
                      </a:r>
                      <a:r>
                        <a:rPr lang="en-GB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up partnership</a:t>
                      </a:r>
                      <a:endParaRPr lang="sl-SI" sz="2600" b="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73150" lvl="0" indent="-357188" algn="l">
                        <a:buFont typeface="Courier New" panose="02070309020205020404" pitchFamily="49" charset="0"/>
                        <a:buChar char="o"/>
                        <a:tabLst>
                          <a:tab pos="457200" algn="l"/>
                        </a:tabLst>
                      </a:pP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Establishment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working</a:t>
                      </a:r>
                      <a:r>
                        <a:rPr lang="sl-SI" sz="2600" b="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groups</a:t>
                      </a:r>
                      <a:endParaRPr lang="sl-SI" sz="2600" b="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30262" lvl="1" indent="-457200" algn="l">
                        <a:buFont typeface="Wingdings" panose="05000000000000000000" pitchFamily="2" charset="2"/>
                        <a:buChar char="§"/>
                        <a:tabLst>
                          <a:tab pos="457200" algn="l"/>
                        </a:tabLst>
                      </a:pPr>
                      <a:r>
                        <a:rPr lang="sl-SI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</a:t>
                      </a:r>
                      <a:r>
                        <a:rPr lang="en-US" sz="2600" b="1" kern="1200" noProof="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eveloping</a:t>
                      </a:r>
                      <a:r>
                        <a:rPr lang="en-GB" sz="2600" b="1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mechanism for obtaining EU funding</a:t>
                      </a:r>
                      <a:endParaRPr lang="sl-SI" sz="2600" kern="12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9341"/>
                  </a:ext>
                </a:extLst>
              </a:tr>
              <a:tr h="3735983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4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Ministry of Education, Science and Technological Development of the Republic of Serbia </a:t>
                      </a:r>
                      <a:endParaRPr lang="sl-SI" sz="24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GB" sz="24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Faculty of Technical Science, University of Novi Sad</a:t>
                      </a:r>
                      <a:endParaRPr lang="sl-SI" sz="24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2400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Faculty of Mechanical Engineering, University of Belgrade</a:t>
                      </a:r>
                      <a:endParaRPr lang="sl-SI" sz="2400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lang="en-GB" sz="24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Partners from Albania, Bosnia and Herzegovina, Montenegro, North Macedonia</a:t>
                      </a:r>
                      <a:r>
                        <a:rPr lang="sl-SI" sz="24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24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</a:t>
                      </a:r>
                      <a:r>
                        <a:rPr lang="sl-SI" sz="2400" kern="1200" dirty="0" err="1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tc</a:t>
                      </a:r>
                      <a:r>
                        <a:rPr lang="sl-SI" sz="2400" kern="1200" dirty="0">
                          <a:solidFill>
                            <a:srgbClr val="C0000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endParaRPr lang="sl-SI" sz="2400" kern="100" dirty="0">
                        <a:solidFill>
                          <a:srgbClr val="C0000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68331"/>
                  </a:ext>
                </a:extLst>
              </a:tr>
            </a:tbl>
          </a:graphicData>
        </a:graphic>
      </p:graphicFrame>
      <p:sp>
        <p:nvSpPr>
          <p:cNvPr id="11" name="Oblaček: dvojna upognjena črta brez obrobe 10">
            <a:extLst>
              <a:ext uri="{FF2B5EF4-FFF2-40B4-BE49-F238E27FC236}">
                <a16:creationId xmlns:a16="http://schemas.microsoft.com/office/drawing/2014/main" id="{0BDF7262-E978-3962-38FF-7E2F38BBBB8C}"/>
              </a:ext>
            </a:extLst>
          </p:cNvPr>
          <p:cNvSpPr/>
          <p:nvPr/>
        </p:nvSpPr>
        <p:spPr>
          <a:xfrm>
            <a:off x="1655064" y="2677946"/>
            <a:ext cx="8828638" cy="1243584"/>
          </a:xfrm>
          <a:prstGeom prst="callout3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2026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II - cooperation</a:t>
            </a:r>
            <a:r>
              <a:rPr lang="sl-SI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D1EF3AE4-28A2-35A7-608B-19E181576ADA}"/>
              </a:ext>
            </a:extLst>
          </p:cNvPr>
          <p:cNvSpPr txBox="1"/>
          <p:nvPr/>
        </p:nvSpPr>
        <p:spPr>
          <a:xfrm>
            <a:off x="284882" y="9292856"/>
            <a:ext cx="7072848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 sz="36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PARTNERS</a:t>
            </a:r>
          </a:p>
        </p:txBody>
      </p:sp>
      <p:sp>
        <p:nvSpPr>
          <p:cNvPr id="4" name="Oblaček: dvojna upognjena črta brez obrobe 10">
            <a:extLst>
              <a:ext uri="{FF2B5EF4-FFF2-40B4-BE49-F238E27FC236}">
                <a16:creationId xmlns:a16="http://schemas.microsoft.com/office/drawing/2014/main" id="{261DCA30-576B-F898-AB48-0FA5858F08BF}"/>
              </a:ext>
            </a:extLst>
          </p:cNvPr>
          <p:cNvSpPr/>
          <p:nvPr/>
        </p:nvSpPr>
        <p:spPr>
          <a:xfrm>
            <a:off x="1063185" y="1516382"/>
            <a:ext cx="7379065" cy="1243584"/>
          </a:xfrm>
          <a:prstGeom prst="callout3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2026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 - transfer</a:t>
            </a:r>
            <a:r>
              <a:rPr lang="sl-SI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079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1457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DE4CC00-7361-9E66-16E9-A5A2FB49BE6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6875220"/>
            <a:ext cx="24542496" cy="684078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A59580D-A95F-7586-23A0-B0D6E97EDC54}"/>
              </a:ext>
            </a:extLst>
          </p:cNvPr>
          <p:cNvSpPr txBox="1">
            <a:spLocks/>
          </p:cNvSpPr>
          <p:nvPr/>
        </p:nvSpPr>
        <p:spPr>
          <a:xfrm>
            <a:off x="367580" y="440268"/>
            <a:ext cx="16413192" cy="4120936"/>
          </a:xfrm>
          <a:prstGeom prst="rect">
            <a:avLst/>
          </a:prstGeom>
          <a:solidFill>
            <a:srgbClr val="00B0F0">
              <a:alpha val="30000"/>
            </a:srgb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  <a:sym typeface="Helvetica Light"/>
            </a:endParaRPr>
          </a:p>
        </p:txBody>
      </p:sp>
      <p:pic>
        <p:nvPicPr>
          <p:cNvPr id="9" name="Picture 4" descr="UNIDO | United Nations Industrial Development Organization">
            <a:extLst>
              <a:ext uri="{FF2B5EF4-FFF2-40B4-BE49-F238E27FC236}">
                <a16:creationId xmlns:a16="http://schemas.microsoft.com/office/drawing/2014/main" id="{AF81ADA8-F055-AECA-C4CE-5703F71DF0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4341" y="1147043"/>
            <a:ext cx="9632861" cy="154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3A9D9486-DFE2-A098-2EBE-EC94A537EB6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5528" y="1179959"/>
            <a:ext cx="3426249" cy="1688738"/>
          </a:xfrm>
          <a:prstGeom prst="rect">
            <a:avLst/>
          </a:prstGeom>
        </p:spPr>
      </p:pic>
      <p:sp>
        <p:nvSpPr>
          <p:cNvPr id="3" name="PoljeZBesedilom 2">
            <a:extLst>
              <a:ext uri="{FF2B5EF4-FFF2-40B4-BE49-F238E27FC236}">
                <a16:creationId xmlns:a16="http://schemas.microsoft.com/office/drawing/2014/main" id="{2E6095B4-9A3E-89B1-0966-1E27C1927217}"/>
              </a:ext>
            </a:extLst>
          </p:cNvPr>
          <p:cNvSpPr txBox="1"/>
          <p:nvPr/>
        </p:nvSpPr>
        <p:spPr>
          <a:xfrm>
            <a:off x="0" y="-28502"/>
            <a:ext cx="24384000" cy="25853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z="5400" b="1" kern="100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5400" b="1" kern="100" dirty="0">
                <a:solidFill>
                  <a:srgbClr val="202657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PARTNERSHIP FOR TECHNOLOGIES AND KNOWLEDGE TRANSFER OF CULTURAL HERITAGE DIGITAL INNOVATIONS TO MONTENEGRO </a:t>
            </a:r>
          </a:p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5400" b="0" i="0" u="none" strike="noStrike" kern="1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FC1BD108-947B-78B2-DA2C-61171DD7BB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240766"/>
              </p:ext>
            </p:extLst>
          </p:nvPr>
        </p:nvGraphicFramePr>
        <p:xfrm>
          <a:off x="367578" y="3208845"/>
          <a:ext cx="17587913" cy="1006688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194530">
                  <a:extLst>
                    <a:ext uri="{9D8B030D-6E8A-4147-A177-3AD203B41FA5}">
                      <a16:colId xmlns:a16="http://schemas.microsoft.com/office/drawing/2014/main" val="88486866"/>
                    </a:ext>
                  </a:extLst>
                </a:gridCol>
                <a:gridCol w="9393383">
                  <a:extLst>
                    <a:ext uri="{9D8B030D-6E8A-4147-A177-3AD203B41FA5}">
                      <a16:colId xmlns:a16="http://schemas.microsoft.com/office/drawing/2014/main" val="2995840897"/>
                    </a:ext>
                  </a:extLst>
                </a:gridCol>
              </a:tblGrid>
              <a:tr h="6051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PARTNERS </a:t>
                      </a:r>
                      <a:endParaRPr lang="sl-SI" sz="36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RESULTS </a:t>
                      </a:r>
                      <a:endParaRPr lang="sl-SI" sz="36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31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02676"/>
                  </a:ext>
                </a:extLst>
              </a:tr>
              <a:tr h="4526316">
                <a:tc>
                  <a:txBody>
                    <a:bodyPr/>
                    <a:lstStyle/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Slovene Enterprise Fund (SEF) </a:t>
                      </a: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Ministry of the Economy, Tourism and Sport</a:t>
                      </a: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</a:t>
                      </a:r>
                      <a:r>
                        <a:rPr lang="en-GB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igh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-tech companies 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 the field of digital interpretation technologies in tourism </a:t>
                      </a: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GB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echnology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providers and experts 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 programmers, designers, 3D animators and creators, heritage experts, storytellers, tourism product developers, surveyors, architects</a:t>
                      </a:r>
                      <a: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others</a:t>
                      </a: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§"/>
                      </a:pPr>
                      <a:endParaRPr lang="sl-SI" sz="2600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Capacity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building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introduction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technologies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Montenegro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leading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to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tourism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4.0</a:t>
                      </a: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92200" lvl="1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Education and training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for companies as well as tourist destinations, heritage institutions on the topic of 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 storytelling, digitization technologies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(photogrammetry, laser scanning), 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 interpretation technologies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(VR, AR, </a:t>
                      </a:r>
                      <a: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X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R, holograms, interactive screens, applications</a:t>
                      </a:r>
                      <a: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sl-SI" sz="260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 and interpretation of cultural heritage</a:t>
                      </a: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92200" lvl="1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GB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onsulting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and cooperation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</a:t>
                      </a:r>
                      <a:r>
                        <a:rPr lang="sl-SI" sz="260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designing</a:t>
                      </a:r>
                      <a: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system solutions to promote the use of advanced technologies for tourism and cultural heritage</a:t>
                      </a:r>
                      <a:endParaRPr lang="sl-SI" sz="26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1092200" lvl="1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1-on-1 consulting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on concrete examples of tourist products and cultural heritage with the aim of developing attractive experiences</a:t>
                      </a: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2" indent="-457200" algn="l">
                        <a:buFont typeface="Wingdings" panose="05000000000000000000" pitchFamily="2" charset="2"/>
                        <a:buChar char="§"/>
                      </a:pP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457200" lvl="2" indent="-4572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Montenegro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digital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cultural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heritage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platform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endParaRPr lang="sl-SI" sz="2000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9341"/>
                  </a:ext>
                </a:extLst>
              </a:tr>
              <a:tr h="4935393">
                <a:tc>
                  <a:txBody>
                    <a:bodyPr/>
                    <a:lstStyle/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Ministry of Economic Development of Montenegro</a:t>
                      </a: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University of </a:t>
                      </a:r>
                      <a:r>
                        <a:rPr lang="en-GB" sz="260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Donja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60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Gorica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Podgorica, Montenegro</a:t>
                      </a: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SMEs in tourism sector (providers of tourist experiences, hoteliers and room renters, managers of camps, recreational parks, etc., gastronomy providers, travel agencies, event organizers, renting</a:t>
                      </a:r>
                      <a: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companies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of recreational and sports goods, operators of tourism product shops, </a:t>
                      </a:r>
                      <a:r>
                        <a:rPr lang="en-GB" sz="260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craftsm</a:t>
                      </a:r>
                      <a: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en, </a:t>
                      </a:r>
                      <a:r>
                        <a:rPr lang="sl-SI" sz="260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)</a:t>
                      </a: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</a:t>
                      </a:r>
                      <a:r>
                        <a:rPr lang="en-GB" sz="260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echnology</a:t>
                      </a:r>
                      <a:r>
                        <a:rPr lang="en-GB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providers from Montenegro </a:t>
                      </a: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buFont typeface="Wingdings" panose="05000000000000000000" pitchFamily="2" charset="2"/>
                        <a:buChar char="§"/>
                      </a:pPr>
                      <a:endParaRPr lang="sl-SI" sz="2000" kern="1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4368331"/>
                  </a:ext>
                </a:extLst>
              </a:tr>
            </a:tbl>
          </a:graphicData>
        </a:graphic>
      </p:graphicFrame>
      <p:sp>
        <p:nvSpPr>
          <p:cNvPr id="8" name="PoljeZBesedilom 7">
            <a:extLst>
              <a:ext uri="{FF2B5EF4-FFF2-40B4-BE49-F238E27FC236}">
                <a16:creationId xmlns:a16="http://schemas.microsoft.com/office/drawing/2014/main" id="{8A435B2B-68D8-D852-2598-F52F73ED840E}"/>
              </a:ext>
            </a:extLst>
          </p:cNvPr>
          <p:cNvSpPr txBox="1"/>
          <p:nvPr/>
        </p:nvSpPr>
        <p:spPr>
          <a:xfrm>
            <a:off x="367578" y="7654069"/>
            <a:ext cx="811720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sl-SI" sz="3600" b="1" dirty="0">
                <a:solidFill>
                  <a:srgbClr val="20265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FOREIGN PARTNERS</a:t>
            </a:r>
          </a:p>
        </p:txBody>
      </p:sp>
      <p:sp>
        <p:nvSpPr>
          <p:cNvPr id="2" name="Oblaček: dvojna upognjena črta brez obrobe 10">
            <a:extLst>
              <a:ext uri="{FF2B5EF4-FFF2-40B4-BE49-F238E27FC236}">
                <a16:creationId xmlns:a16="http://schemas.microsoft.com/office/drawing/2014/main" id="{59778916-A737-4B4D-B85D-EFD54793A1FE}"/>
              </a:ext>
            </a:extLst>
          </p:cNvPr>
          <p:cNvSpPr/>
          <p:nvPr/>
        </p:nvSpPr>
        <p:spPr>
          <a:xfrm>
            <a:off x="3508674" y="1640528"/>
            <a:ext cx="7379065" cy="1243584"/>
          </a:xfrm>
          <a:prstGeom prst="callout3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2026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 - transfer</a:t>
            </a:r>
            <a:r>
              <a:rPr lang="sl-SI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b="1" dirty="0"/>
              <a:t> </a:t>
            </a:r>
          </a:p>
        </p:txBody>
      </p:sp>
      <p:sp>
        <p:nvSpPr>
          <p:cNvPr id="11" name="PoljeZBesedilom 10">
            <a:extLst>
              <a:ext uri="{FF2B5EF4-FFF2-40B4-BE49-F238E27FC236}">
                <a16:creationId xmlns:a16="http://schemas.microsoft.com/office/drawing/2014/main" id="{00079561-7B0A-D486-09A6-7242D01F3846}"/>
              </a:ext>
            </a:extLst>
          </p:cNvPr>
          <p:cNvSpPr txBox="1"/>
          <p:nvPr/>
        </p:nvSpPr>
        <p:spPr>
          <a:xfrm>
            <a:off x="18956101" y="3711545"/>
            <a:ext cx="4102681" cy="2318583"/>
          </a:xfrm>
          <a:prstGeom prst="rect">
            <a:avLst/>
          </a:prstGeom>
          <a:solidFill>
            <a:srgbClr val="FEFEF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Create</a:t>
            </a:r>
            <a:r>
              <a:rPr lang="sl-SI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unique</a:t>
            </a:r>
            <a:endParaRPr lang="sl-SI" sz="2400" b="1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experiences</a:t>
            </a:r>
            <a:r>
              <a:rPr lang="sl-SI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sl-SI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virtual</a:t>
            </a:r>
            <a:endParaRPr lang="sl-SI" sz="2400" b="1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reality</a:t>
            </a:r>
            <a:r>
              <a:rPr lang="sl-SI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headsets</a:t>
            </a:r>
            <a:r>
              <a:rPr lang="sl-SI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</a:t>
            </a:r>
          </a:p>
          <a:p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remarkable</a:t>
            </a:r>
            <a:r>
              <a:rPr lang="sl-SI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</a:t>
            </a:r>
            <a:endParaRPr lang="sl-SI" sz="2400" b="1" i="0" u="none" strike="noStrike" baseline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buildings</a:t>
            </a:r>
            <a:r>
              <a:rPr lang="sl-SI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such</a:t>
            </a:r>
            <a:r>
              <a:rPr lang="sl-SI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castles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  <a:r>
              <a:rPr lang="sl-SI" sz="2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sz="2400" b="1" i="0" u="none" strike="noStrike" baseline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fortifications</a:t>
            </a:r>
            <a:r>
              <a:rPr lang="sl-SI" sz="2400" b="1" i="0" u="none" strike="noStrike" baseline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kumimoji="0" lang="sl-SI" sz="2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261453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31A05B7A-9D3E-9F27-98B9-D055162C3C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57"/>
          <a:stretch/>
        </p:blipFill>
        <p:spPr>
          <a:xfrm>
            <a:off x="15935" y="0"/>
            <a:ext cx="24383980" cy="13442950"/>
          </a:xfrm>
          <a:custGeom>
            <a:avLst/>
            <a:gdLst/>
            <a:ahLst/>
            <a:cxnLst/>
            <a:rect l="l" t="t" r="r" b="b"/>
            <a:pathLst>
              <a:path w="12192000" h="6721475">
                <a:moveTo>
                  <a:pt x="4721175" y="5742856"/>
                </a:moveTo>
                <a:lnTo>
                  <a:pt x="4722110" y="5743067"/>
                </a:lnTo>
                <a:cubicBezTo>
                  <a:pt x="4721144" y="5743709"/>
                  <a:pt x="4718265" y="5744315"/>
                  <a:pt x="4717201" y="574433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34942"/>
                </a:lnTo>
                <a:lnTo>
                  <a:pt x="12192000" y="2274073"/>
                </a:lnTo>
                <a:lnTo>
                  <a:pt x="12192000" y="6586253"/>
                </a:lnTo>
                <a:lnTo>
                  <a:pt x="12140861" y="6605451"/>
                </a:lnTo>
                <a:cubicBezTo>
                  <a:pt x="12126657" y="6607665"/>
                  <a:pt x="12093590" y="6662867"/>
                  <a:pt x="12080162" y="6661300"/>
                </a:cubicBezTo>
                <a:cubicBezTo>
                  <a:pt x="11978189" y="6685453"/>
                  <a:pt x="11967362" y="6708506"/>
                  <a:pt x="11917886" y="6696520"/>
                </a:cubicBezTo>
                <a:cubicBezTo>
                  <a:pt x="11872780" y="6694805"/>
                  <a:pt x="11928862" y="6731720"/>
                  <a:pt x="11894611" y="6718680"/>
                </a:cubicBezTo>
                <a:cubicBezTo>
                  <a:pt x="11860360" y="6705640"/>
                  <a:pt x="11736092" y="6642174"/>
                  <a:pt x="11712380" y="6618279"/>
                </a:cubicBezTo>
                <a:cubicBezTo>
                  <a:pt x="11688668" y="6594384"/>
                  <a:pt x="11627913" y="6617875"/>
                  <a:pt x="11585367" y="6575313"/>
                </a:cubicBezTo>
                <a:lnTo>
                  <a:pt x="11516471" y="6498621"/>
                </a:lnTo>
                <a:cubicBezTo>
                  <a:pt x="11468275" y="6496789"/>
                  <a:pt x="11507336" y="6461535"/>
                  <a:pt x="11462693" y="6445069"/>
                </a:cubicBezTo>
                <a:cubicBezTo>
                  <a:pt x="11417568" y="6443442"/>
                  <a:pt x="11408022" y="6391555"/>
                  <a:pt x="11369713" y="6383596"/>
                </a:cubicBezTo>
                <a:cubicBezTo>
                  <a:pt x="11354318" y="6389646"/>
                  <a:pt x="11288329" y="6334752"/>
                  <a:pt x="11273970" y="6323928"/>
                </a:cubicBezTo>
                <a:cubicBezTo>
                  <a:pt x="11231914" y="6325320"/>
                  <a:pt x="11221974" y="6315486"/>
                  <a:pt x="11195085" y="6302909"/>
                </a:cubicBezTo>
                <a:cubicBezTo>
                  <a:pt x="11164087" y="6332691"/>
                  <a:pt x="11171650" y="6306732"/>
                  <a:pt x="11143409" y="6303556"/>
                </a:cubicBezTo>
                <a:cubicBezTo>
                  <a:pt x="11125907" y="6299917"/>
                  <a:pt x="11102604" y="6295777"/>
                  <a:pt x="11085936" y="6294307"/>
                </a:cubicBezTo>
                <a:cubicBezTo>
                  <a:pt x="11057494" y="6294603"/>
                  <a:pt x="11029907" y="6276438"/>
                  <a:pt x="11030954" y="6291426"/>
                </a:cubicBezTo>
                <a:cubicBezTo>
                  <a:pt x="11007785" y="6293943"/>
                  <a:pt x="10982006" y="6298120"/>
                  <a:pt x="10951061" y="6296182"/>
                </a:cubicBezTo>
                <a:cubicBezTo>
                  <a:pt x="10885366" y="6259348"/>
                  <a:pt x="10915289" y="6295910"/>
                  <a:pt x="10857722" y="6283099"/>
                </a:cubicBezTo>
                <a:cubicBezTo>
                  <a:pt x="10806647" y="6270732"/>
                  <a:pt x="10707076" y="6237654"/>
                  <a:pt x="10644617" y="6221981"/>
                </a:cubicBezTo>
                <a:cubicBezTo>
                  <a:pt x="10616447" y="6217166"/>
                  <a:pt x="10558604" y="6206555"/>
                  <a:pt x="10519278" y="6201735"/>
                </a:cubicBezTo>
                <a:cubicBezTo>
                  <a:pt x="10495462" y="6203254"/>
                  <a:pt x="10473831" y="6189810"/>
                  <a:pt x="10445982" y="6199677"/>
                </a:cubicBezTo>
                <a:cubicBezTo>
                  <a:pt x="10436537" y="6203715"/>
                  <a:pt x="10409282" y="6202908"/>
                  <a:pt x="10383866" y="6195830"/>
                </a:cubicBezTo>
                <a:cubicBezTo>
                  <a:pt x="10374828" y="6204037"/>
                  <a:pt x="10347865" y="6195374"/>
                  <a:pt x="10336853" y="6195219"/>
                </a:cubicBezTo>
                <a:cubicBezTo>
                  <a:pt x="10323587" y="6201929"/>
                  <a:pt x="10274742" y="6192863"/>
                  <a:pt x="10261099" y="6185468"/>
                </a:cubicBezTo>
                <a:lnTo>
                  <a:pt x="10126498" y="6173953"/>
                </a:lnTo>
                <a:lnTo>
                  <a:pt x="10082167" y="6171858"/>
                </a:lnTo>
                <a:cubicBezTo>
                  <a:pt x="10074568" y="6173927"/>
                  <a:pt x="10046861" y="6172599"/>
                  <a:pt x="10039238" y="6173522"/>
                </a:cubicBezTo>
                <a:cubicBezTo>
                  <a:pt x="9998459" y="6163421"/>
                  <a:pt x="9984395" y="6162931"/>
                  <a:pt x="9960017" y="6158007"/>
                </a:cubicBezTo>
                <a:cubicBezTo>
                  <a:pt x="9918981" y="6157865"/>
                  <a:pt x="9888742" y="6161064"/>
                  <a:pt x="9847790" y="6151239"/>
                </a:cubicBezTo>
                <a:lnTo>
                  <a:pt x="9728307" y="6131032"/>
                </a:lnTo>
                <a:cubicBezTo>
                  <a:pt x="9675057" y="6140618"/>
                  <a:pt x="9602036" y="6132224"/>
                  <a:pt x="9584505" y="6119612"/>
                </a:cubicBezTo>
                <a:cubicBezTo>
                  <a:pt x="9518953" y="6105336"/>
                  <a:pt x="9415430" y="6079210"/>
                  <a:pt x="9343050" y="6073910"/>
                </a:cubicBezTo>
                <a:lnTo>
                  <a:pt x="9231368" y="6022005"/>
                </a:lnTo>
                <a:lnTo>
                  <a:pt x="9194808" y="6011926"/>
                </a:lnTo>
                <a:lnTo>
                  <a:pt x="9189244" y="6002687"/>
                </a:lnTo>
                <a:lnTo>
                  <a:pt x="9151230" y="5991485"/>
                </a:lnTo>
                <a:lnTo>
                  <a:pt x="9150208" y="5992550"/>
                </a:lnTo>
                <a:cubicBezTo>
                  <a:pt x="9147046" y="5994681"/>
                  <a:pt x="9143082" y="5995773"/>
                  <a:pt x="9137316" y="5994719"/>
                </a:cubicBezTo>
                <a:cubicBezTo>
                  <a:pt x="9138863" y="6014203"/>
                  <a:pt x="9130953" y="6000914"/>
                  <a:pt x="9113810" y="5996085"/>
                </a:cubicBezTo>
                <a:cubicBezTo>
                  <a:pt x="9112389" y="6025268"/>
                  <a:pt x="9068115" y="5990834"/>
                  <a:pt x="9053451" y="6004399"/>
                </a:cubicBezTo>
                <a:lnTo>
                  <a:pt x="9005484" y="6001114"/>
                </a:lnTo>
                <a:lnTo>
                  <a:pt x="9005199" y="6001354"/>
                </a:lnTo>
                <a:cubicBezTo>
                  <a:pt x="9003144" y="6001574"/>
                  <a:pt x="9000325" y="6001246"/>
                  <a:pt x="8996230" y="6000143"/>
                </a:cubicBezTo>
                <a:lnTo>
                  <a:pt x="8990392" y="5998082"/>
                </a:lnTo>
                <a:lnTo>
                  <a:pt x="8974335" y="5994856"/>
                </a:lnTo>
                <a:lnTo>
                  <a:pt x="8968009" y="5995556"/>
                </a:lnTo>
                <a:lnTo>
                  <a:pt x="8963046" y="5997781"/>
                </a:lnTo>
                <a:cubicBezTo>
                  <a:pt x="8954691" y="5989830"/>
                  <a:pt x="8955518" y="5980882"/>
                  <a:pt x="8928986" y="6000969"/>
                </a:cubicBezTo>
                <a:cubicBezTo>
                  <a:pt x="8898032" y="5999949"/>
                  <a:pt x="8789301" y="5985294"/>
                  <a:pt x="8752442" y="5981737"/>
                </a:cubicBezTo>
                <a:cubicBezTo>
                  <a:pt x="8719820" y="5971017"/>
                  <a:pt x="8748195" y="5984678"/>
                  <a:pt x="8707845" y="5979636"/>
                </a:cubicBezTo>
                <a:cubicBezTo>
                  <a:pt x="8671607" y="5960101"/>
                  <a:pt x="8639143" y="5976541"/>
                  <a:pt x="8596069" y="5971064"/>
                </a:cubicBezTo>
                <a:lnTo>
                  <a:pt x="8525228" y="5985906"/>
                </a:lnTo>
                <a:lnTo>
                  <a:pt x="8510981" y="5979991"/>
                </a:lnTo>
                <a:lnTo>
                  <a:pt x="8506165" y="5976990"/>
                </a:lnTo>
                <a:cubicBezTo>
                  <a:pt x="8502647" y="5975213"/>
                  <a:pt x="8500046" y="5974402"/>
                  <a:pt x="8497966" y="5974252"/>
                </a:cubicBezTo>
                <a:lnTo>
                  <a:pt x="8497592" y="5974431"/>
                </a:lnTo>
                <a:lnTo>
                  <a:pt x="8490247" y="5971381"/>
                </a:lnTo>
                <a:lnTo>
                  <a:pt x="8367180" y="5957339"/>
                </a:lnTo>
                <a:cubicBezTo>
                  <a:pt x="8362022" y="5955314"/>
                  <a:pt x="8357731" y="5955662"/>
                  <a:pt x="8353797" y="5957145"/>
                </a:cubicBezTo>
                <a:lnTo>
                  <a:pt x="8352370" y="5957985"/>
                </a:lnTo>
                <a:lnTo>
                  <a:pt x="8320102" y="5940567"/>
                </a:lnTo>
                <a:lnTo>
                  <a:pt x="8314430" y="5940241"/>
                </a:lnTo>
                <a:lnTo>
                  <a:pt x="8295171" y="5926346"/>
                </a:lnTo>
                <a:lnTo>
                  <a:pt x="8284274" y="5920523"/>
                </a:lnTo>
                <a:lnTo>
                  <a:pt x="8283147" y="5916080"/>
                </a:lnTo>
                <a:cubicBezTo>
                  <a:pt x="8280843" y="5912835"/>
                  <a:pt x="8276149" y="5910187"/>
                  <a:pt x="8266073" y="5908905"/>
                </a:cubicBezTo>
                <a:lnTo>
                  <a:pt x="8263374" y="5909135"/>
                </a:lnTo>
                <a:lnTo>
                  <a:pt x="8252031" y="5899292"/>
                </a:lnTo>
                <a:cubicBezTo>
                  <a:pt x="8248857" y="5895442"/>
                  <a:pt x="8246645" y="5891160"/>
                  <a:pt x="8245832" y="5886300"/>
                </a:cubicBezTo>
                <a:cubicBezTo>
                  <a:pt x="8181825" y="5889207"/>
                  <a:pt x="8147128" y="5855085"/>
                  <a:pt x="8090269" y="5840139"/>
                </a:cubicBezTo>
                <a:cubicBezTo>
                  <a:pt x="8025465" y="5816997"/>
                  <a:pt x="7967068" y="5795761"/>
                  <a:pt x="7905405" y="5798166"/>
                </a:cubicBezTo>
                <a:cubicBezTo>
                  <a:pt x="7835117" y="5783254"/>
                  <a:pt x="7780963" y="5781023"/>
                  <a:pt x="7718742" y="5772451"/>
                </a:cubicBezTo>
                <a:lnTo>
                  <a:pt x="7614344" y="5775922"/>
                </a:lnTo>
                <a:lnTo>
                  <a:pt x="7527540" y="5770094"/>
                </a:lnTo>
                <a:lnTo>
                  <a:pt x="7519568" y="5767541"/>
                </a:lnTo>
                <a:cubicBezTo>
                  <a:pt x="7513990" y="5766202"/>
                  <a:pt x="7510170" y="5765852"/>
                  <a:pt x="7507409" y="5766206"/>
                </a:cubicBezTo>
                <a:lnTo>
                  <a:pt x="7507037" y="5766533"/>
                </a:lnTo>
                <a:lnTo>
                  <a:pt x="7495792" y="5764581"/>
                </a:lnTo>
                <a:cubicBezTo>
                  <a:pt x="7476983" y="5760463"/>
                  <a:pt x="7422525" y="5777879"/>
                  <a:pt x="7405388" y="5772686"/>
                </a:cubicBezTo>
                <a:cubicBezTo>
                  <a:pt x="7374786" y="5775636"/>
                  <a:pt x="7333987" y="5776741"/>
                  <a:pt x="7312177" y="5782281"/>
                </a:cubicBezTo>
                <a:lnTo>
                  <a:pt x="7310850" y="5783723"/>
                </a:lnTo>
                <a:lnTo>
                  <a:pt x="7218557" y="5758474"/>
                </a:lnTo>
                <a:lnTo>
                  <a:pt x="7201099" y="5753924"/>
                </a:lnTo>
                <a:lnTo>
                  <a:pt x="7197001" y="5748566"/>
                </a:lnTo>
                <a:cubicBezTo>
                  <a:pt x="7192109" y="5745043"/>
                  <a:pt x="7184503" y="5742904"/>
                  <a:pt x="7170805" y="5743918"/>
                </a:cubicBezTo>
                <a:lnTo>
                  <a:pt x="7096985" y="5731690"/>
                </a:lnTo>
                <a:cubicBezTo>
                  <a:pt x="7061145" y="5730712"/>
                  <a:pt x="7050186" y="5729735"/>
                  <a:pt x="7018493" y="5732064"/>
                </a:cubicBezTo>
                <a:cubicBezTo>
                  <a:pt x="6937525" y="5721126"/>
                  <a:pt x="6943642" y="5696960"/>
                  <a:pt x="6904143" y="5702558"/>
                </a:cubicBezTo>
                <a:cubicBezTo>
                  <a:pt x="6871919" y="5707766"/>
                  <a:pt x="6787986" y="5688692"/>
                  <a:pt x="6708219" y="5674603"/>
                </a:cubicBezTo>
                <a:cubicBezTo>
                  <a:pt x="6649103" y="5665148"/>
                  <a:pt x="6628103" y="5651047"/>
                  <a:pt x="6549452" y="5645827"/>
                </a:cubicBezTo>
                <a:cubicBezTo>
                  <a:pt x="6472151" y="5601737"/>
                  <a:pt x="6409693" y="5625460"/>
                  <a:pt x="6317557" y="5599027"/>
                </a:cubicBezTo>
                <a:cubicBezTo>
                  <a:pt x="6297548" y="5583505"/>
                  <a:pt x="6209289" y="5600698"/>
                  <a:pt x="6168671" y="5596940"/>
                </a:cubicBezTo>
                <a:cubicBezTo>
                  <a:pt x="6128053" y="5593182"/>
                  <a:pt x="6090537" y="5579634"/>
                  <a:pt x="6073845" y="5576478"/>
                </a:cubicBezTo>
                <a:lnTo>
                  <a:pt x="6068527" y="5578015"/>
                </a:lnTo>
                <a:lnTo>
                  <a:pt x="6048635" y="5577332"/>
                </a:lnTo>
                <a:lnTo>
                  <a:pt x="6041280" y="5585681"/>
                </a:lnTo>
                <a:lnTo>
                  <a:pt x="6010089" y="5590774"/>
                </a:lnTo>
                <a:cubicBezTo>
                  <a:pt x="5998678" y="5591361"/>
                  <a:pt x="5970125" y="5590448"/>
                  <a:pt x="5957374" y="5587130"/>
                </a:cubicBezTo>
                <a:lnTo>
                  <a:pt x="5758917" y="5571438"/>
                </a:lnTo>
                <a:lnTo>
                  <a:pt x="5626958" y="5570415"/>
                </a:lnTo>
                <a:lnTo>
                  <a:pt x="5470904" y="5584435"/>
                </a:lnTo>
                <a:cubicBezTo>
                  <a:pt x="5478132" y="5597463"/>
                  <a:pt x="5439008" y="5583397"/>
                  <a:pt x="5432758" y="5595688"/>
                </a:cubicBezTo>
                <a:cubicBezTo>
                  <a:pt x="5429367" y="5605720"/>
                  <a:pt x="5391826" y="5610404"/>
                  <a:pt x="5381665" y="5613390"/>
                </a:cubicBezTo>
                <a:lnTo>
                  <a:pt x="5261761" y="5633807"/>
                </a:lnTo>
                <a:cubicBezTo>
                  <a:pt x="5251596" y="5633991"/>
                  <a:pt x="5230549" y="5642301"/>
                  <a:pt x="5222961" y="5644931"/>
                </a:cubicBezTo>
                <a:lnTo>
                  <a:pt x="5174658" y="5647921"/>
                </a:lnTo>
                <a:lnTo>
                  <a:pt x="5156553" y="5655144"/>
                </a:lnTo>
                <a:lnTo>
                  <a:pt x="5142596" y="5658544"/>
                </a:lnTo>
                <a:lnTo>
                  <a:pt x="5139595" y="5660645"/>
                </a:lnTo>
                <a:cubicBezTo>
                  <a:pt x="5133875" y="5664685"/>
                  <a:pt x="5128077" y="5668496"/>
                  <a:pt x="5121657" y="5671498"/>
                </a:cubicBezTo>
                <a:cubicBezTo>
                  <a:pt x="5108318" y="5642879"/>
                  <a:pt x="5064854" y="5692315"/>
                  <a:pt x="5065789" y="5664927"/>
                </a:cubicBezTo>
                <a:cubicBezTo>
                  <a:pt x="5028194" y="5676443"/>
                  <a:pt x="5038945" y="5647354"/>
                  <a:pt x="5011512" y="5681308"/>
                </a:cubicBezTo>
                <a:cubicBezTo>
                  <a:pt x="4937025" y="5680925"/>
                  <a:pt x="4916355" y="5667918"/>
                  <a:pt x="4840439" y="5705325"/>
                </a:cubicBezTo>
                <a:cubicBezTo>
                  <a:pt x="4806741" y="5721967"/>
                  <a:pt x="4784108" y="5733113"/>
                  <a:pt x="4762445" y="5733093"/>
                </a:cubicBezTo>
                <a:cubicBezTo>
                  <a:pt x="4741324" y="5737594"/>
                  <a:pt x="4729483" y="5740416"/>
                  <a:pt x="4723183" y="5742108"/>
                </a:cubicBezTo>
                <a:lnTo>
                  <a:pt x="4721175" y="5742856"/>
                </a:lnTo>
                <a:lnTo>
                  <a:pt x="4715526" y="5741581"/>
                </a:lnTo>
                <a:cubicBezTo>
                  <a:pt x="4680149" y="5748537"/>
                  <a:pt x="4524746" y="5749345"/>
                  <a:pt x="4515811" y="5751483"/>
                </a:cubicBezTo>
                <a:cubicBezTo>
                  <a:pt x="4457821" y="5764595"/>
                  <a:pt x="4462660" y="5765336"/>
                  <a:pt x="4428540" y="5762134"/>
                </a:cubicBezTo>
                <a:cubicBezTo>
                  <a:pt x="4423305" y="5758763"/>
                  <a:pt x="4368975" y="5765057"/>
                  <a:pt x="4362874" y="5763480"/>
                </a:cubicBezTo>
                <a:lnTo>
                  <a:pt x="4316963" y="5756865"/>
                </a:lnTo>
                <a:lnTo>
                  <a:pt x="4315109" y="5758206"/>
                </a:lnTo>
                <a:cubicBezTo>
                  <a:pt x="4306124" y="5761577"/>
                  <a:pt x="4299996" y="5761576"/>
                  <a:pt x="4295141" y="5760085"/>
                </a:cubicBezTo>
                <a:lnTo>
                  <a:pt x="4290061" y="5757168"/>
                </a:lnTo>
                <a:lnTo>
                  <a:pt x="4276140" y="5757414"/>
                </a:lnTo>
                <a:lnTo>
                  <a:pt x="4248115" y="5755090"/>
                </a:lnTo>
                <a:lnTo>
                  <a:pt x="4202048" y="5757885"/>
                </a:lnTo>
                <a:cubicBezTo>
                  <a:pt x="4201946" y="5758305"/>
                  <a:pt x="4201844" y="5758724"/>
                  <a:pt x="4201744" y="5759144"/>
                </a:cubicBezTo>
                <a:cubicBezTo>
                  <a:pt x="4200117" y="5761981"/>
                  <a:pt x="4197141" y="5764100"/>
                  <a:pt x="4191246" y="5764778"/>
                </a:cubicBezTo>
                <a:cubicBezTo>
                  <a:pt x="4204214" y="5782067"/>
                  <a:pt x="4161275" y="5780172"/>
                  <a:pt x="4142743" y="5780643"/>
                </a:cubicBezTo>
                <a:cubicBezTo>
                  <a:pt x="4124718" y="5787709"/>
                  <a:pt x="4099100" y="5801289"/>
                  <a:pt x="4083095" y="5807176"/>
                </a:cubicBezTo>
                <a:lnTo>
                  <a:pt x="4074544" y="5808011"/>
                </a:lnTo>
                <a:cubicBezTo>
                  <a:pt x="4074505" y="5808112"/>
                  <a:pt x="4074464" y="5808211"/>
                  <a:pt x="4074425" y="5808310"/>
                </a:cubicBezTo>
                <a:cubicBezTo>
                  <a:pt x="4072679" y="5809094"/>
                  <a:pt x="4069907" y="5809595"/>
                  <a:pt x="4065508" y="5809754"/>
                </a:cubicBezTo>
                <a:lnTo>
                  <a:pt x="4058952" y="5809536"/>
                </a:lnTo>
                <a:lnTo>
                  <a:pt x="4042362" y="5811157"/>
                </a:lnTo>
                <a:lnTo>
                  <a:pt x="4036994" y="5813591"/>
                </a:lnTo>
                <a:lnTo>
                  <a:pt x="4035361" y="5817258"/>
                </a:lnTo>
                <a:lnTo>
                  <a:pt x="4033776" y="5817023"/>
                </a:lnTo>
                <a:cubicBezTo>
                  <a:pt x="4021425" y="5812159"/>
                  <a:pt x="4016875" y="5803783"/>
                  <a:pt x="4004536" y="5829591"/>
                </a:cubicBezTo>
                <a:cubicBezTo>
                  <a:pt x="3976668" y="5822526"/>
                  <a:pt x="3972978" y="5837855"/>
                  <a:pt x="3936844" y="5847048"/>
                </a:cubicBezTo>
                <a:cubicBezTo>
                  <a:pt x="3920507" y="5839324"/>
                  <a:pt x="3908536" y="5844013"/>
                  <a:pt x="3897273" y="5852703"/>
                </a:cubicBezTo>
                <a:cubicBezTo>
                  <a:pt x="3861093" y="5852207"/>
                  <a:pt x="3829629" y="5866077"/>
                  <a:pt x="3789758" y="5872941"/>
                </a:cubicBezTo>
                <a:cubicBezTo>
                  <a:pt x="3741008" y="5887647"/>
                  <a:pt x="3725130" y="5889624"/>
                  <a:pt x="3682511" y="5896864"/>
                </a:cubicBezTo>
                <a:lnTo>
                  <a:pt x="3610033" y="5929135"/>
                </a:lnTo>
                <a:lnTo>
                  <a:pt x="3603853" y="5927773"/>
                </a:lnTo>
                <a:cubicBezTo>
                  <a:pt x="3599581" y="5927154"/>
                  <a:pt x="3596727" y="5927154"/>
                  <a:pt x="3594734" y="5927609"/>
                </a:cubicBezTo>
                <a:lnTo>
                  <a:pt x="3594499" y="5927878"/>
                </a:lnTo>
                <a:lnTo>
                  <a:pt x="3585976" y="5927188"/>
                </a:lnTo>
                <a:cubicBezTo>
                  <a:pt x="3571624" y="5925397"/>
                  <a:pt x="3549390" y="5939596"/>
                  <a:pt x="3536133" y="5936887"/>
                </a:cubicBezTo>
                <a:cubicBezTo>
                  <a:pt x="3513941" y="5941183"/>
                  <a:pt x="3488623" y="5934918"/>
                  <a:pt x="3473221" y="5940548"/>
                </a:cubicBezTo>
                <a:lnTo>
                  <a:pt x="3400726" y="5952596"/>
                </a:lnTo>
                <a:lnTo>
                  <a:pt x="3375936" y="5941189"/>
                </a:lnTo>
                <a:lnTo>
                  <a:pt x="3348220" y="5944802"/>
                </a:lnTo>
                <a:cubicBezTo>
                  <a:pt x="3337207" y="5945475"/>
                  <a:pt x="3327055" y="5946237"/>
                  <a:pt x="3319640" y="5949737"/>
                </a:cubicBezTo>
                <a:lnTo>
                  <a:pt x="3248530" y="5968289"/>
                </a:lnTo>
                <a:lnTo>
                  <a:pt x="3210309" y="5954736"/>
                </a:lnTo>
                <a:cubicBezTo>
                  <a:pt x="3206089" y="5952812"/>
                  <a:pt x="3200153" y="5952268"/>
                  <a:pt x="3190376" y="5954857"/>
                </a:cubicBezTo>
                <a:lnTo>
                  <a:pt x="3188146" y="5956038"/>
                </a:lnTo>
                <a:cubicBezTo>
                  <a:pt x="3182626" y="5954058"/>
                  <a:pt x="3141857" y="5956624"/>
                  <a:pt x="3108597" y="5957358"/>
                </a:cubicBezTo>
                <a:cubicBezTo>
                  <a:pt x="3055969" y="5959784"/>
                  <a:pt x="3048941" y="5952417"/>
                  <a:pt x="2988585" y="5960444"/>
                </a:cubicBezTo>
                <a:cubicBezTo>
                  <a:pt x="2928854" y="5964632"/>
                  <a:pt x="2917952" y="5959591"/>
                  <a:pt x="2876541" y="5967961"/>
                </a:cubicBezTo>
                <a:lnTo>
                  <a:pt x="2626865" y="5968713"/>
                </a:lnTo>
                <a:cubicBezTo>
                  <a:pt x="2562349" y="5946800"/>
                  <a:pt x="2563423" y="5977398"/>
                  <a:pt x="2491423" y="5970428"/>
                </a:cubicBezTo>
                <a:cubicBezTo>
                  <a:pt x="2433092" y="6035904"/>
                  <a:pt x="2455710" y="5995425"/>
                  <a:pt x="2415618" y="6003657"/>
                </a:cubicBezTo>
                <a:lnTo>
                  <a:pt x="2290099" y="6001093"/>
                </a:lnTo>
                <a:cubicBezTo>
                  <a:pt x="2257058" y="5987464"/>
                  <a:pt x="2202459" y="6022632"/>
                  <a:pt x="2161715" y="6004244"/>
                </a:cubicBezTo>
                <a:cubicBezTo>
                  <a:pt x="2122715" y="6007244"/>
                  <a:pt x="2080451" y="6015292"/>
                  <a:pt x="2056090" y="6019086"/>
                </a:cubicBezTo>
                <a:cubicBezTo>
                  <a:pt x="2019829" y="6026050"/>
                  <a:pt x="1978840" y="6038739"/>
                  <a:pt x="1944154" y="6046026"/>
                </a:cubicBezTo>
                <a:cubicBezTo>
                  <a:pt x="1925868" y="6034021"/>
                  <a:pt x="1896028" y="6059125"/>
                  <a:pt x="1847969" y="6062810"/>
                </a:cubicBezTo>
                <a:cubicBezTo>
                  <a:pt x="1827978" y="6048913"/>
                  <a:pt x="1815571" y="6065486"/>
                  <a:pt x="1777084" y="6047209"/>
                </a:cubicBezTo>
                <a:cubicBezTo>
                  <a:pt x="1775440" y="6049158"/>
                  <a:pt x="1773398" y="6050977"/>
                  <a:pt x="1771026" y="6052610"/>
                </a:cubicBezTo>
                <a:cubicBezTo>
                  <a:pt x="1757252" y="6062088"/>
                  <a:pt x="1735529" y="6063344"/>
                  <a:pt x="1722510" y="6055412"/>
                </a:cubicBezTo>
                <a:cubicBezTo>
                  <a:pt x="1691780" y="6043382"/>
                  <a:pt x="1662322" y="6038247"/>
                  <a:pt x="1633942" y="6035716"/>
                </a:cubicBezTo>
                <a:lnTo>
                  <a:pt x="1586146" y="6045126"/>
                </a:lnTo>
                <a:cubicBezTo>
                  <a:pt x="1567949" y="6050358"/>
                  <a:pt x="1545901" y="6061305"/>
                  <a:pt x="1524749" y="6067115"/>
                </a:cubicBezTo>
                <a:cubicBezTo>
                  <a:pt x="1502587" y="6070337"/>
                  <a:pt x="1478014" y="6065935"/>
                  <a:pt x="1459243" y="6079986"/>
                </a:cubicBezTo>
                <a:cubicBezTo>
                  <a:pt x="1421475" y="6095139"/>
                  <a:pt x="1374525" y="6079162"/>
                  <a:pt x="1349458" y="6115647"/>
                </a:cubicBezTo>
                <a:cubicBezTo>
                  <a:pt x="1273277" y="6137331"/>
                  <a:pt x="1121513" y="6171202"/>
                  <a:pt x="1009213" y="6196169"/>
                </a:cubicBezTo>
                <a:cubicBezTo>
                  <a:pt x="939017" y="6208471"/>
                  <a:pt x="866896" y="6205091"/>
                  <a:pt x="808573" y="6211966"/>
                </a:cubicBezTo>
                <a:cubicBezTo>
                  <a:pt x="802824" y="6209126"/>
                  <a:pt x="726017" y="6232905"/>
                  <a:pt x="719550" y="6231933"/>
                </a:cubicBezTo>
                <a:lnTo>
                  <a:pt x="698796" y="6232599"/>
                </a:lnTo>
                <a:cubicBezTo>
                  <a:pt x="689834" y="6236836"/>
                  <a:pt x="683493" y="6237437"/>
                  <a:pt x="678328" y="6236429"/>
                </a:cubicBezTo>
                <a:lnTo>
                  <a:pt x="672785" y="6234027"/>
                </a:lnTo>
                <a:lnTo>
                  <a:pt x="658407" y="6235638"/>
                </a:lnTo>
                <a:lnTo>
                  <a:pt x="629186" y="6236074"/>
                </a:lnTo>
                <a:lnTo>
                  <a:pt x="624559" y="6238724"/>
                </a:lnTo>
                <a:lnTo>
                  <a:pt x="581799" y="6243380"/>
                </a:lnTo>
                <a:cubicBezTo>
                  <a:pt x="581737" y="6243807"/>
                  <a:pt x="581672" y="6244236"/>
                  <a:pt x="581609" y="6244664"/>
                </a:cubicBezTo>
                <a:cubicBezTo>
                  <a:pt x="580205" y="6247646"/>
                  <a:pt x="577332" y="6250048"/>
                  <a:pt x="571300" y="6251300"/>
                </a:cubicBezTo>
                <a:cubicBezTo>
                  <a:pt x="551624" y="6261209"/>
                  <a:pt x="484500" y="6294596"/>
                  <a:pt x="463550" y="6304115"/>
                </a:cubicBezTo>
                <a:cubicBezTo>
                  <a:pt x="453137" y="6305662"/>
                  <a:pt x="449732" y="6307620"/>
                  <a:pt x="445607" y="6308407"/>
                </a:cubicBezTo>
                <a:lnTo>
                  <a:pt x="438800" y="6308835"/>
                </a:lnTo>
                <a:cubicBezTo>
                  <a:pt x="417223" y="6317125"/>
                  <a:pt x="343313" y="6348349"/>
                  <a:pt x="316139" y="6358155"/>
                </a:cubicBezTo>
                <a:cubicBezTo>
                  <a:pt x="298482" y="6352074"/>
                  <a:pt x="286557" y="6357914"/>
                  <a:pt x="275749" y="6367668"/>
                </a:cubicBezTo>
                <a:cubicBezTo>
                  <a:pt x="238275" y="6370726"/>
                  <a:pt x="207077" y="6387621"/>
                  <a:pt x="166497" y="6398366"/>
                </a:cubicBezTo>
                <a:lnTo>
                  <a:pt x="1" y="6464830"/>
                </a:lnTo>
                <a:lnTo>
                  <a:pt x="1" y="2274073"/>
                </a:lnTo>
                <a:lnTo>
                  <a:pt x="0" y="2274073"/>
                </a:lnTo>
                <a:close/>
              </a:path>
            </a:pathLst>
          </a:cu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AD33810F-FEC0-481E-C21E-FEEBCE5889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56646"/>
            <a:ext cx="4258293" cy="2098838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096BDDA3-6660-DAD0-7F89-081E8A2CB4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7748" y="1836187"/>
            <a:ext cx="10166264" cy="1634324"/>
          </a:xfrm>
          <a:prstGeom prst="rect">
            <a:avLst/>
          </a:prstGeom>
          <a:solidFill>
            <a:srgbClr val="FEFEFE"/>
          </a:solidFill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id="{9FF9E41D-408F-8874-3C96-2C636FF7DDAB}"/>
              </a:ext>
            </a:extLst>
          </p:cNvPr>
          <p:cNvSpPr txBox="1"/>
          <p:nvPr/>
        </p:nvSpPr>
        <p:spPr>
          <a:xfrm>
            <a:off x="31829" y="-28504"/>
            <a:ext cx="24384000" cy="21851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defRPr/>
            </a:pPr>
            <a:r>
              <a:rPr kumimoji="0" lang="sl-SI" sz="1000" b="1" i="0" u="none" strike="noStrike" kern="1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 </a:t>
            </a:r>
          </a:p>
          <a:p>
            <a:pPr>
              <a:lnSpc>
                <a:spcPct val="107000"/>
              </a:lnSpc>
              <a:defRPr/>
            </a:pPr>
            <a:r>
              <a:rPr kumimoji="0" lang="sl-SI" sz="5400" b="1" i="0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4. </a:t>
            </a:r>
            <a:r>
              <a:rPr kumimoji="0" lang="en-US" sz="5400" b="1" i="0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INVOLVEMENT OF SLOVENIAN COMPANIES IN THE </a:t>
            </a:r>
            <a:r>
              <a:rPr kumimoji="0" lang="en-US" sz="5400" b="1" i="1" u="none" strike="noStrike" kern="10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GLOBAL PARTNERSHIP FOR HYDROGEN IN INDUSTRY  </a:t>
            </a:r>
            <a:endParaRPr kumimoji="0" lang="sl-SI" sz="5400" b="1" i="1" u="none" strike="noStrike" kern="10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  <a:p>
            <a:pPr>
              <a:lnSpc>
                <a:spcPct val="107000"/>
              </a:lnSpc>
              <a:defRPr/>
            </a:pPr>
            <a:endParaRPr kumimoji="0" lang="sl-SI" sz="1000" b="1" i="0" u="none" strike="noStrike" kern="10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  <a:sym typeface="Helvetica Light"/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EB4F3B11-E72F-C8C4-0A25-C63E354B69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9545903"/>
              </p:ext>
            </p:extLst>
          </p:nvPr>
        </p:nvGraphicFramePr>
        <p:xfrm>
          <a:off x="877826" y="4934946"/>
          <a:ext cx="19297477" cy="846231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792444">
                  <a:extLst>
                    <a:ext uri="{9D8B030D-6E8A-4147-A177-3AD203B41FA5}">
                      <a16:colId xmlns:a16="http://schemas.microsoft.com/office/drawing/2014/main" val="88486866"/>
                    </a:ext>
                  </a:extLst>
                </a:gridCol>
                <a:gridCol w="11505033">
                  <a:extLst>
                    <a:ext uri="{9D8B030D-6E8A-4147-A177-3AD203B41FA5}">
                      <a16:colId xmlns:a16="http://schemas.microsoft.com/office/drawing/2014/main" val="2995840897"/>
                    </a:ext>
                  </a:extLst>
                </a:gridCol>
              </a:tblGrid>
              <a:tr h="56063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PARTNERS </a:t>
                      </a:r>
                      <a:endParaRPr lang="sl-SI" sz="36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3600" b="1" kern="100" dirty="0">
                          <a:solidFill>
                            <a:srgbClr val="002060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RESULTS </a:t>
                      </a:r>
                      <a:endParaRPr lang="sl-SI" sz="3600" b="1" kern="100" dirty="0">
                        <a:solidFill>
                          <a:srgbClr val="002060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0302676"/>
                  </a:ext>
                </a:extLst>
              </a:tr>
              <a:tr h="7901682">
                <a:tc>
                  <a:txBody>
                    <a:bodyPr/>
                    <a:lstStyle/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Slovene Enterprise Fund (SEF)</a:t>
                      </a: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Ministry of the Economy, Tourism and Sport</a:t>
                      </a: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endParaRPr lang="en-GB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SMEs, start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ups and scale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ups, operating in hydrogen industry</a:t>
                      </a: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endParaRPr lang="en-GB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Chamber of 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</a:t>
                      </a:r>
                      <a:r>
                        <a:rPr lang="en-GB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ommerce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Industry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Slovenia</a:t>
                      </a:r>
                      <a:endParaRPr lang="en-GB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endParaRPr lang="en-GB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Tehnology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ark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Ljubljana</a:t>
                      </a: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endParaRPr lang="en-GB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en-GB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Research institutes</a:t>
                      </a:r>
                      <a:br>
                        <a:rPr lang="sl-SI" sz="260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</a:br>
                      <a:endParaRPr lang="sl-SI" sz="260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lang="sl-SI" sz="2600" b="1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Involvement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members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Slovenian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Hydrogen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Partnership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</a:t>
                      </a:r>
                      <a:r>
                        <a:rPr lang="sl-SI" sz="2600" b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</a:t>
                      </a:r>
                      <a:r>
                        <a:rPr lang="sl-SI" sz="2600" b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Global </a:t>
                      </a:r>
                      <a:r>
                        <a:rPr lang="sl-SI" sz="2600" b="1" i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Partnership</a:t>
                      </a:r>
                      <a:r>
                        <a:rPr lang="sl-SI" sz="2600" b="1" i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</a:t>
                      </a:r>
                      <a:r>
                        <a:rPr lang="sl-SI" sz="2600" b="1" i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Hydrogen</a:t>
                      </a:r>
                      <a:r>
                        <a:rPr lang="sl-SI" sz="2600" b="1" i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</a:t>
                      </a:r>
                      <a:r>
                        <a:rPr lang="sl-SI" sz="2600" b="1" i="1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Industry</a:t>
                      </a:r>
                      <a:r>
                        <a:rPr lang="sl-SI" sz="2600" b="1" i="1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led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by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UNIDO</a:t>
                      </a:r>
                    </a:p>
                    <a:p>
                      <a:pPr marL="814388" lvl="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Enable hydrogen experts and companies to connect with experts and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companies from 17 other countries (developed countries, such as Austria,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Italy, and Germany, as well as developing countries, such as Costa Rica,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n-US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Morocco, and the Philippines)</a:t>
                      </a:r>
                    </a:p>
                    <a:p>
                      <a:pPr marL="814388" lvl="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en-US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More countries are in the process of joining the </a:t>
                      </a:r>
                      <a:r>
                        <a:rPr lang="sl-SI" sz="2600" b="0" i="0" kern="120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partnership</a:t>
                      </a:r>
                      <a:endParaRPr lang="sl-SI" sz="2600" b="0" i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14388" lvl="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Identification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global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needs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priorities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in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the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hydrogen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field</a:t>
                      </a:r>
                      <a:endParaRPr lang="sl-SI" sz="2600" b="0" i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sl-SI" sz="2600" b="1" i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Skills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transfer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best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practices</a:t>
                      </a:r>
                      <a:endParaRPr lang="sl-SI" sz="2600" b="1" i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14388" lvl="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Meetings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working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groups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global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events</a:t>
                      </a:r>
                      <a:endParaRPr lang="sl-SI" sz="2600" b="0" i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14388" lvl="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studies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knowledge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products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technical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guidelines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,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etc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.</a:t>
                      </a:r>
                    </a:p>
                    <a:p>
                      <a:pPr marL="814388" lvl="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Identification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key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practices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hydrogen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technology</a:t>
                      </a:r>
                      <a:r>
                        <a:rPr lang="sl-SI" sz="2600" b="0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centres</a:t>
                      </a:r>
                      <a:endParaRPr lang="sl-SI" sz="2600" b="0" i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lvl="0" indent="0" algn="l">
                        <a:buFont typeface="Wingdings" panose="05000000000000000000" pitchFamily="2" charset="2"/>
                        <a:buNone/>
                      </a:pPr>
                      <a:endParaRPr lang="sl-SI" sz="2600" b="1" i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342900" lvl="0" indent="-342900" algn="l">
                        <a:buFont typeface="Wingdings" panose="05000000000000000000" pitchFamily="2" charset="2"/>
                        <a:buChar char="§"/>
                      </a:pP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Establishment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a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framework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for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common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projects</a:t>
                      </a:r>
                      <a:r>
                        <a:rPr lang="sl-SI" sz="2600" b="1" i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1" i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development</a:t>
                      </a:r>
                      <a:endParaRPr lang="sl-SI" sz="2600" b="1" i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14388" lvl="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Capacity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building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institutions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private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sector</a:t>
                      </a:r>
                      <a:endParaRPr lang="sl-SI" sz="26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814388" lvl="0" indent="-457200" algn="l">
                        <a:buFont typeface="Courier New" panose="02070309020205020404" pitchFamily="49" charset="0"/>
                        <a:buChar char="o"/>
                      </a:pP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Identification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of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necessary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skills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and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workers</a:t>
                      </a:r>
                      <a:r>
                        <a:rPr lang="sl-SI" sz="2600" b="0" kern="1200" dirty="0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‘ </a:t>
                      </a:r>
                      <a:r>
                        <a:rPr lang="sl-SI" sz="2600" b="0" kern="1200" dirty="0" err="1">
                          <a:solidFill>
                            <a:srgbClr val="202657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profiles</a:t>
                      </a:r>
                      <a:endParaRPr lang="sl-SI" sz="2600" b="0" kern="1200" dirty="0">
                        <a:solidFill>
                          <a:srgbClr val="202657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679341"/>
                  </a:ext>
                </a:extLst>
              </a:tr>
            </a:tbl>
          </a:graphicData>
        </a:graphic>
      </p:graphicFrame>
      <p:sp>
        <p:nvSpPr>
          <p:cNvPr id="4" name="Oblaček: dvojna upognjena črta brez obrobe 10">
            <a:extLst>
              <a:ext uri="{FF2B5EF4-FFF2-40B4-BE49-F238E27FC236}">
                <a16:creationId xmlns:a16="http://schemas.microsoft.com/office/drawing/2014/main" id="{9824D47E-393D-C794-FB52-AB5F3EF9428E}"/>
              </a:ext>
            </a:extLst>
          </p:cNvPr>
          <p:cNvSpPr/>
          <p:nvPr/>
        </p:nvSpPr>
        <p:spPr>
          <a:xfrm>
            <a:off x="5347343" y="3206065"/>
            <a:ext cx="7379065" cy="1243584"/>
          </a:xfrm>
          <a:prstGeom prst="callout3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20265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PHASE </a:t>
            </a:r>
            <a:r>
              <a:rPr kumimoji="0" lang="en-GB" sz="48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 - transfer</a:t>
            </a:r>
            <a:r>
              <a:rPr lang="sl-SI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sl-SI" b="1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E1A4AB-1A34-2A80-7F23-CF71B49476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312686" y="3546109"/>
            <a:ext cx="4224612" cy="2778927"/>
          </a:xfrm>
          <a:prstGeom prst="rect">
            <a:avLst/>
          </a:prstGeom>
          <a:solidFill>
            <a:srgbClr val="FEFEFE"/>
          </a:solidFill>
        </p:spPr>
      </p:pic>
    </p:spTree>
    <p:extLst>
      <p:ext uri="{BB962C8B-B14F-4D97-AF65-F5344CB8AC3E}">
        <p14:creationId xmlns:p14="http://schemas.microsoft.com/office/powerpoint/2010/main" val="11855115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93D8EBF8-62F5-A5B6-11D7-B1F03C899C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57003"/>
              </p:ext>
            </p:extLst>
          </p:nvPr>
        </p:nvGraphicFramePr>
        <p:xfrm>
          <a:off x="12138886" y="3931109"/>
          <a:ext cx="5430432" cy="2352372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BE9C5A"/>
                  </a:outerShdw>
                </a:effectLst>
                <a:tableStyleId>{5940675A-B579-460E-94D1-54222C63F5DA}</a:tableStyleId>
              </a:tblPr>
              <a:tblGrid>
                <a:gridCol w="5430432">
                  <a:extLst>
                    <a:ext uri="{9D8B030D-6E8A-4147-A177-3AD203B41FA5}">
                      <a16:colId xmlns:a16="http://schemas.microsoft.com/office/drawing/2014/main" val="923846682"/>
                    </a:ext>
                  </a:extLst>
                </a:gridCol>
              </a:tblGrid>
              <a:tr h="2352372">
                <a:tc>
                  <a:txBody>
                    <a:bodyPr/>
                    <a:lstStyle/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4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Acmin Pro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FillTx/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Foreign</a:t>
                      </a: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companies and </a:t>
                      </a:r>
                      <a:endParaRPr lang="sl-SI" sz="2600" b="1" noProof="0" dirty="0">
                        <a:solidFill>
                          <a:srgbClr val="202657"/>
                        </a:solidFill>
                        <a:latin typeface="Acmin Pr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institutions </a:t>
                      </a: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implementing the project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33528"/>
                  </a:ext>
                </a:extLst>
              </a:tr>
            </a:tbl>
          </a:graphicData>
        </a:graphic>
      </p:graphicFrame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0FC10035-7A45-0CDC-3FF4-155A7DEEF8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728518"/>
              </p:ext>
            </p:extLst>
          </p:nvPr>
        </p:nvGraphicFramePr>
        <p:xfrm>
          <a:off x="12173958" y="9429667"/>
          <a:ext cx="5498499" cy="241554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50800" dir="5400000" algn="ctr" rotWithShape="0">
                    <a:srgbClr val="BE9C5A"/>
                  </a:outerShdw>
                </a:effectLst>
                <a:tableStyleId>{5940675A-B579-460E-94D1-54222C63F5DA}</a:tableStyleId>
              </a:tblPr>
              <a:tblGrid>
                <a:gridCol w="5498499">
                  <a:extLst>
                    <a:ext uri="{9D8B030D-6E8A-4147-A177-3AD203B41FA5}">
                      <a16:colId xmlns:a16="http://schemas.microsoft.com/office/drawing/2014/main" val="923846682"/>
                    </a:ext>
                  </a:extLst>
                </a:gridCol>
              </a:tblGrid>
              <a:tr h="2178156">
                <a:tc>
                  <a:txBody>
                    <a:bodyPr/>
                    <a:lstStyle/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sl-SI" sz="2600" b="0" i="0" u="none" strike="noStrike" cap="none" spc="0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  <a:sym typeface="Helvetica Light"/>
                      </a:endParaRP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spc="0" normalizeH="0" baseline="0" noProof="0" dirty="0">
                          <a:ln>
                            <a:noFill/>
                          </a:ln>
                          <a:solidFill>
                            <a:srgbClr val="202657"/>
                          </a:solidFill>
                          <a:effectLst/>
                          <a:uFillTx/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  <a:sym typeface="Helvetica Light"/>
                        </a:rPr>
                        <a:t>Slovenia</a:t>
                      </a: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 companies, </a:t>
                      </a:r>
                      <a:endParaRPr lang="sl-SI" sz="2600" b="1" noProof="0" dirty="0">
                        <a:solidFill>
                          <a:srgbClr val="202657"/>
                        </a:solidFill>
                        <a:latin typeface="Acmin Pro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experts and </a:t>
                      </a: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institutions </a:t>
                      </a:r>
                    </a:p>
                    <a:p>
                      <a:pPr marL="0" marR="0" indent="0" algn="ctr" defTabSz="825500" rtl="0" fontAlgn="auto" latinLnBrk="1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2600" b="1" noProof="0" dirty="0">
                          <a:solidFill>
                            <a:srgbClr val="202657"/>
                          </a:solidFill>
                          <a:latin typeface="Acmin Pro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implementing the project </a:t>
                      </a:r>
                    </a:p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0333528"/>
                  </a:ext>
                </a:extLst>
              </a:tr>
            </a:tbl>
          </a:graphicData>
        </a:graphic>
      </p:graphicFrame>
      <p:pic>
        <p:nvPicPr>
          <p:cNvPr id="7" name="Grafika 6" descr="Philanthropy with solid fill">
            <a:extLst>
              <a:ext uri="{FF2B5EF4-FFF2-40B4-BE49-F238E27FC236}">
                <a16:creationId xmlns:a16="http://schemas.microsoft.com/office/drawing/2014/main" id="{6BD1E4C1-CCC2-2B42-7C45-FBC5B3A180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36155" y="5320148"/>
            <a:ext cx="1515035" cy="1515035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F4B4D3D-803C-05A6-A5A8-0FD37C29560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3" t="10916" r="3429" b="5193"/>
          <a:stretch/>
        </p:blipFill>
        <p:spPr>
          <a:xfrm>
            <a:off x="610703" y="4893851"/>
            <a:ext cx="3847316" cy="1515035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BD536F4-896F-1EB8-081A-B9B9CB9CF4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176" y="7487405"/>
            <a:ext cx="4164007" cy="1353670"/>
          </a:xfrm>
          <a:prstGeom prst="rect">
            <a:avLst/>
          </a:prstGeom>
          <a:effectLst/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6DBA51D3-13BA-F59A-460B-DEC52A4016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8300" y="6105288"/>
            <a:ext cx="2180035" cy="1804434"/>
          </a:xfrm>
          <a:prstGeom prst="rect">
            <a:avLst/>
          </a:prstGeom>
        </p:spPr>
      </p:pic>
      <p:pic>
        <p:nvPicPr>
          <p:cNvPr id="11" name="Grafika 10" descr="Philanthropy with solid fill">
            <a:extLst>
              <a:ext uri="{FF2B5EF4-FFF2-40B4-BE49-F238E27FC236}">
                <a16:creationId xmlns:a16="http://schemas.microsoft.com/office/drawing/2014/main" id="{75663B27-023A-8872-8089-0F2ED2132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635994" y="5398412"/>
            <a:ext cx="1515035" cy="1515035"/>
          </a:xfrm>
          <a:prstGeom prst="rect">
            <a:avLst/>
          </a:prstGeom>
        </p:spPr>
      </p:pic>
      <p:pic>
        <p:nvPicPr>
          <p:cNvPr id="12" name="Grafika 11" descr="List with solid fill">
            <a:extLst>
              <a:ext uri="{FF2B5EF4-FFF2-40B4-BE49-F238E27FC236}">
                <a16:creationId xmlns:a16="http://schemas.microsoft.com/office/drawing/2014/main" id="{82791254-C8AE-150D-AAF4-4F46681480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748417" y="7274863"/>
            <a:ext cx="1353670" cy="1353670"/>
          </a:xfrm>
          <a:prstGeom prst="rect">
            <a:avLst/>
          </a:prstGeom>
        </p:spPr>
      </p:pic>
      <p:cxnSp>
        <p:nvCxnSpPr>
          <p:cNvPr id="13" name="Raven puščični povezovalnik 12">
            <a:extLst>
              <a:ext uri="{FF2B5EF4-FFF2-40B4-BE49-F238E27FC236}">
                <a16:creationId xmlns:a16="http://schemas.microsoft.com/office/drawing/2014/main" id="{3242C1FC-94A4-2EA4-063D-F05FD2C5EBF1}"/>
              </a:ext>
            </a:extLst>
          </p:cNvPr>
          <p:cNvCxnSpPr/>
          <p:nvPr/>
        </p:nvCxnSpPr>
        <p:spPr>
          <a:xfrm>
            <a:off x="4954351" y="6992104"/>
            <a:ext cx="1878790" cy="0"/>
          </a:xfrm>
          <a:prstGeom prst="straightConnector1">
            <a:avLst/>
          </a:prstGeom>
          <a:noFill/>
          <a:ln w="76200" cap="flat">
            <a:solidFill>
              <a:srgbClr val="000000"/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4" name="Slika 13">
            <a:extLst>
              <a:ext uri="{FF2B5EF4-FFF2-40B4-BE49-F238E27FC236}">
                <a16:creationId xmlns:a16="http://schemas.microsoft.com/office/drawing/2014/main" id="{552E5619-683E-7A04-93A5-E954D69268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87387" y="6793237"/>
            <a:ext cx="2121592" cy="481626"/>
          </a:xfrm>
          <a:prstGeom prst="rect">
            <a:avLst/>
          </a:prstGeom>
        </p:spPr>
      </p:pic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BC270D24-77CC-DD09-77E0-0BAE7643E4AE}"/>
              </a:ext>
            </a:extLst>
          </p:cNvPr>
          <p:cNvSpPr txBox="1"/>
          <p:nvPr/>
        </p:nvSpPr>
        <p:spPr>
          <a:xfrm>
            <a:off x="6900482" y="8164240"/>
            <a:ext cx="3309087" cy="369331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endParaRPr kumimoji="0" lang="sl-SI" sz="26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repares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and manages the project</a:t>
            </a:r>
            <a:endParaRPr kumimoji="0" lang="sl-SI" sz="26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D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istributes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resources to the implementing partners</a:t>
            </a:r>
          </a:p>
        </p:txBody>
      </p:sp>
      <p:sp>
        <p:nvSpPr>
          <p:cNvPr id="16" name="Pravokotnik 15">
            <a:extLst>
              <a:ext uri="{FF2B5EF4-FFF2-40B4-BE49-F238E27FC236}">
                <a16:creationId xmlns:a16="http://schemas.microsoft.com/office/drawing/2014/main" id="{F69B68AA-D094-858E-0568-B688166FA17F}"/>
              </a:ext>
            </a:extLst>
          </p:cNvPr>
          <p:cNvSpPr/>
          <p:nvPr/>
        </p:nvSpPr>
        <p:spPr>
          <a:xfrm>
            <a:off x="11520761" y="2439309"/>
            <a:ext cx="7157484" cy="9809979"/>
          </a:xfrm>
          <a:prstGeom prst="rect">
            <a:avLst/>
          </a:prstGeom>
          <a:noFill/>
          <a:ln w="38100" cap="flat">
            <a:solidFill>
              <a:srgbClr val="BE9C5A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7" name="PoljeZBesedilom 16">
            <a:extLst>
              <a:ext uri="{FF2B5EF4-FFF2-40B4-BE49-F238E27FC236}">
                <a16:creationId xmlns:a16="http://schemas.microsoft.com/office/drawing/2014/main" id="{7C599FDA-2A16-F634-191E-FEAEDC432B90}"/>
              </a:ext>
            </a:extLst>
          </p:cNvPr>
          <p:cNvSpPr txBox="1"/>
          <p:nvPr/>
        </p:nvSpPr>
        <p:spPr>
          <a:xfrm>
            <a:off x="11128937" y="2522180"/>
            <a:ext cx="7449399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PARTNERSHIPS </a:t>
            </a:r>
            <a:br>
              <a:rPr kumimoji="0" lang="sl-SI" sz="36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(clusters, virtual labs,…)</a:t>
            </a:r>
            <a:endParaRPr kumimoji="0" lang="sl-SI" sz="3600" b="1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cxnSp>
        <p:nvCxnSpPr>
          <p:cNvPr id="18" name="Raven puščični povezovalnik 17">
            <a:extLst>
              <a:ext uri="{FF2B5EF4-FFF2-40B4-BE49-F238E27FC236}">
                <a16:creationId xmlns:a16="http://schemas.microsoft.com/office/drawing/2014/main" id="{7A87F060-E78C-BDBA-7655-9CD08C3CEF33}"/>
              </a:ext>
            </a:extLst>
          </p:cNvPr>
          <p:cNvCxnSpPr>
            <a:cxnSpLocks/>
          </p:cNvCxnSpPr>
          <p:nvPr/>
        </p:nvCxnSpPr>
        <p:spPr>
          <a:xfrm>
            <a:off x="13599855" y="6622300"/>
            <a:ext cx="0" cy="2565634"/>
          </a:xfrm>
          <a:prstGeom prst="straightConnector1">
            <a:avLst/>
          </a:prstGeom>
          <a:noFill/>
          <a:ln w="76200" cap="flat">
            <a:solidFill>
              <a:srgbClr val="202657"/>
            </a:solidFill>
            <a:prstDash val="solid"/>
            <a:miter lim="4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PoljeZBesedilom 18">
            <a:extLst>
              <a:ext uri="{FF2B5EF4-FFF2-40B4-BE49-F238E27FC236}">
                <a16:creationId xmlns:a16="http://schemas.microsoft.com/office/drawing/2014/main" id="{BC1132AE-522C-1C54-8657-ACAFE2F3F066}"/>
              </a:ext>
            </a:extLst>
          </p:cNvPr>
          <p:cNvSpPr txBox="1"/>
          <p:nvPr/>
        </p:nvSpPr>
        <p:spPr>
          <a:xfrm>
            <a:off x="14143144" y="6838321"/>
            <a:ext cx="3318475" cy="247247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342900" marR="0" lvl="0" indent="-3429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Knowledge transfer</a:t>
            </a:r>
          </a:p>
          <a:p>
            <a:pPr marL="342900" marR="0" lvl="0" indent="-3429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Investments</a:t>
            </a:r>
          </a:p>
          <a:p>
            <a:pPr marL="342900" marR="0" lvl="0" indent="-3429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Recogni</a:t>
            </a: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z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ab</a:t>
            </a: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lity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in a </a:t>
            </a: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   foreign market</a:t>
            </a:r>
          </a:p>
          <a:p>
            <a:pPr marL="342900" marR="0" lvl="0" indent="-3429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Business </a:t>
            </a:r>
            <a:r>
              <a:rPr kumimoji="0" lang="en-US" sz="2600" b="0" i="0" u="none" strike="noStrike" kern="0" cap="none" spc="0" normalizeH="0" baseline="0" noProof="0" dirty="0" err="1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expan</a:t>
            </a:r>
            <a:r>
              <a:rPr kumimoji="0" lang="sl-SI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</a:t>
            </a:r>
            <a:r>
              <a:rPr kumimoji="0" lang="en-US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ion </a:t>
            </a: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20" name="Pravokotnik 19">
            <a:extLst>
              <a:ext uri="{FF2B5EF4-FFF2-40B4-BE49-F238E27FC236}">
                <a16:creationId xmlns:a16="http://schemas.microsoft.com/office/drawing/2014/main" id="{291F1DB4-7E2A-DE44-79F8-B1C9EDA7BFBF}"/>
              </a:ext>
            </a:extLst>
          </p:cNvPr>
          <p:cNvSpPr/>
          <p:nvPr/>
        </p:nvSpPr>
        <p:spPr>
          <a:xfrm>
            <a:off x="196944" y="7344299"/>
            <a:ext cx="4370473" cy="1762461"/>
          </a:xfrm>
          <a:prstGeom prst="rect">
            <a:avLst/>
          </a:prstGeom>
          <a:noFill/>
          <a:ln w="3175" cap="flat">
            <a:solidFill>
              <a:srgbClr val="BE9C5A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21" name="Pravokotnik 20">
            <a:extLst>
              <a:ext uri="{FF2B5EF4-FFF2-40B4-BE49-F238E27FC236}">
                <a16:creationId xmlns:a16="http://schemas.microsoft.com/office/drawing/2014/main" id="{868506C9-CE7E-E444-24A3-74C01D10CCD2}"/>
              </a:ext>
            </a:extLst>
          </p:cNvPr>
          <p:cNvSpPr/>
          <p:nvPr/>
        </p:nvSpPr>
        <p:spPr>
          <a:xfrm>
            <a:off x="255776" y="4753891"/>
            <a:ext cx="4370473" cy="1794953"/>
          </a:xfrm>
          <a:prstGeom prst="rect">
            <a:avLst/>
          </a:prstGeom>
          <a:noFill/>
          <a:ln w="3175" cap="flat">
            <a:solidFill>
              <a:srgbClr val="BE9C5A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cxnSp>
        <p:nvCxnSpPr>
          <p:cNvPr id="22" name="Raven puščični povezovalnik 21">
            <a:extLst>
              <a:ext uri="{FF2B5EF4-FFF2-40B4-BE49-F238E27FC236}">
                <a16:creationId xmlns:a16="http://schemas.microsoft.com/office/drawing/2014/main" id="{06BA6C42-89E6-13AF-BE91-7E674B044CEF}"/>
              </a:ext>
            </a:extLst>
          </p:cNvPr>
          <p:cNvCxnSpPr>
            <a:cxnSpLocks/>
          </p:cNvCxnSpPr>
          <p:nvPr/>
        </p:nvCxnSpPr>
        <p:spPr>
          <a:xfrm>
            <a:off x="12690977" y="6585635"/>
            <a:ext cx="0" cy="2565634"/>
          </a:xfrm>
          <a:prstGeom prst="straightConnector1">
            <a:avLst/>
          </a:prstGeom>
          <a:noFill/>
          <a:ln w="76200" cap="flat">
            <a:solidFill>
              <a:srgbClr val="202657"/>
            </a:solidFill>
            <a:prstDash val="solid"/>
            <a:miter lim="400000"/>
            <a:headEnd type="triangle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PoljeZBesedilom 22">
            <a:extLst>
              <a:ext uri="{FF2B5EF4-FFF2-40B4-BE49-F238E27FC236}">
                <a16:creationId xmlns:a16="http://schemas.microsoft.com/office/drawing/2014/main" id="{B45E1A1E-1A02-F3B9-F67D-42FBC96801CD}"/>
              </a:ext>
            </a:extLst>
          </p:cNvPr>
          <p:cNvSpPr txBox="1"/>
          <p:nvPr/>
        </p:nvSpPr>
        <p:spPr>
          <a:xfrm>
            <a:off x="20062807" y="2101316"/>
            <a:ext cx="3986519" cy="1058751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BENEFITS</a:t>
            </a:r>
          </a:p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en-GB" sz="2800" b="1" i="0" u="none" strike="noStrike" kern="1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Calibri" panose="020F0502020204030204" pitchFamily="34" charset="0"/>
                <a:cs typeface="Times New Roman" panose="02020603050405020304" pitchFamily="18" charset="0"/>
                <a:sym typeface="Helvetica Light"/>
              </a:rPr>
              <a:t>Necessary approach in the face of today's global challenges</a:t>
            </a:r>
            <a:endParaRPr kumimoji="0" lang="sl-SI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Identification of </a:t>
            </a:r>
            <a:endParaRPr kumimoji="0" lang="sl-SI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     </a:t>
            </a: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specific projects</a:t>
            </a:r>
            <a:endParaRPr kumimoji="0" lang="sl-SI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Boosting international development cooperation on the business level</a:t>
            </a:r>
            <a:endParaRPr kumimoji="0" lang="sl-SI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Integration between different manufacturing, platforms, networking, </a:t>
            </a:r>
            <a:r>
              <a:rPr kumimoji="0" lang="sl-SI" sz="2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etc</a:t>
            </a:r>
            <a:r>
              <a:rPr kumimoji="0" lang="sl-SI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GB" sz="2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Easier further steps towards mobilizing additional international funding </a:t>
            </a:r>
            <a:br>
              <a:rPr kumimoji="0" lang="en-GB" sz="2600" b="0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endParaRPr kumimoji="0" lang="en-GB" sz="2600" b="0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Ac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457200" marR="0" lvl="0" indent="-45720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sl-SI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B4F2220B-C65E-5A9B-0C1F-1CE7EE5CA27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333039" y="6913447"/>
            <a:ext cx="2121592" cy="481626"/>
          </a:xfrm>
          <a:prstGeom prst="rect">
            <a:avLst/>
          </a:prstGeom>
        </p:spPr>
      </p:pic>
      <p:sp>
        <p:nvSpPr>
          <p:cNvPr id="25" name="PoljeZBesedilom 4">
            <a:extLst>
              <a:ext uri="{FF2B5EF4-FFF2-40B4-BE49-F238E27FC236}">
                <a16:creationId xmlns:a16="http://schemas.microsoft.com/office/drawing/2014/main" id="{2F0DFF0F-4935-CCB0-7D1B-4BD77D7DC1A9}"/>
              </a:ext>
            </a:extLst>
          </p:cNvPr>
          <p:cNvSpPr txBox="1"/>
          <p:nvPr/>
        </p:nvSpPr>
        <p:spPr>
          <a:xfrm>
            <a:off x="3220801" y="865573"/>
            <a:ext cx="1865376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4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MAIN ADVANTAGES OF COOPERATION</a:t>
            </a:r>
            <a:r>
              <a:rPr lang="sl-SI" sz="5400" b="1" dirty="0">
                <a:solidFill>
                  <a:srgbClr val="202657"/>
                </a:solidFill>
                <a:latin typeface="Acmin Pro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sl-SI" sz="5400" b="1" i="0" u="none" strike="noStrike" kern="0" cap="none" spc="0" normalizeH="0" baseline="0" noProof="0" dirty="0">
                <a:ln>
                  <a:noFill/>
                </a:ln>
                <a:solidFill>
                  <a:srgbClr val="202657"/>
                </a:solidFill>
                <a:effectLst/>
                <a:uLnTx/>
                <a:uFillTx/>
                <a:latin typeface="Acmin Pro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WITH UNIDO</a:t>
            </a:r>
          </a:p>
        </p:txBody>
      </p:sp>
    </p:spTree>
    <p:extLst>
      <p:ext uri="{BB962C8B-B14F-4D97-AF65-F5344CB8AC3E}">
        <p14:creationId xmlns:p14="http://schemas.microsoft.com/office/powerpoint/2010/main" val="1675375217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/>
        </p:nvCxnSpPr>
        <p:spPr>
          <a:xfrm>
            <a:off x="12626502" y="11905802"/>
            <a:ext cx="11757498" cy="0"/>
          </a:xfrm>
          <a:prstGeom prst="line">
            <a:avLst/>
          </a:prstGeom>
          <a:ln w="34925">
            <a:solidFill>
              <a:srgbClr val="BE9C5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jeZBesedilom 1"/>
          <p:cNvSpPr txBox="1"/>
          <p:nvPr/>
        </p:nvSpPr>
        <p:spPr>
          <a:xfrm>
            <a:off x="0" y="-4"/>
            <a:ext cx="14144017" cy="13716000"/>
          </a:xfrm>
          <a:prstGeom prst="rect">
            <a:avLst/>
          </a:prstGeom>
          <a:solidFill>
            <a:srgbClr val="202657"/>
          </a:solidFill>
        </p:spPr>
        <p:txBody>
          <a:bodyPr wrap="square" rtlCol="0">
            <a:spAutoFit/>
          </a:bodyPr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5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580" y="1849772"/>
            <a:ext cx="4046946" cy="1520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518954" y="3151762"/>
            <a:ext cx="4232092" cy="9289377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442743" y="4298502"/>
            <a:ext cx="10198100" cy="7607300"/>
          </a:xfrm>
          <a:prstGeom prst="roundRect">
            <a:avLst>
              <a:gd name="adj" fmla="val 71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904499" y="6612219"/>
            <a:ext cx="98068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Slovene Enterprise Fund</a:t>
            </a: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Ulica kneza Koclja 22, 2000 Maribor</a:t>
            </a: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000" b="0" i="0" u="none" strike="noStrike" kern="0" cap="none" spc="0" normalizeH="0" baseline="0" noProof="0" dirty="0">
              <a:ln>
                <a:noFill/>
              </a:ln>
              <a:solidFill>
                <a:srgbClr val="252657"/>
              </a:solidFill>
              <a:effectLst/>
              <a:uLnTx/>
              <a:uFillTx/>
              <a:latin typeface="Acumin Pro" panose="020B0504020202020204" pitchFamily="34" charset="0"/>
              <a:ea typeface="+mn-ea"/>
              <a:cs typeface="+mn-cs"/>
              <a:sym typeface="Helvetica Light"/>
            </a:endParaRP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Phone: </a:t>
            </a: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+ 386 234 12 60 </a:t>
            </a: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E-mail: </a:t>
            </a: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info@podjetniskisklad.si</a:t>
            </a:r>
          </a:p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4000" b="0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Website: </a:t>
            </a:r>
            <a:r>
              <a:rPr kumimoji="0" lang="sl-SI" sz="4000" b="1" i="0" u="none" strike="noStrike" kern="0" cap="none" spc="0" normalizeH="0" baseline="0" noProof="0" dirty="0">
                <a:ln>
                  <a:noFill/>
                </a:ln>
                <a:solidFill>
                  <a:srgbClr val="252657"/>
                </a:solidFill>
                <a:effectLst/>
                <a:uLnTx/>
                <a:uFillTx/>
                <a:latin typeface="Acumin Pro" panose="020B0504020202020204" pitchFamily="34" charset="0"/>
                <a:ea typeface="+mn-ea"/>
                <a:cs typeface="+mn-cs"/>
                <a:sym typeface="Helvetica Light"/>
              </a:rPr>
              <a:t>www.podjetniskisklad.si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252657"/>
              </a:solidFill>
              <a:effectLst/>
              <a:uLnTx/>
              <a:uFillTx/>
              <a:latin typeface="Acumin Pro" panose="020B0504020202020204" pitchFamily="34" charset="0"/>
              <a:ea typeface="+mn-ea"/>
              <a:cs typeface="+mn-cs"/>
              <a:sym typeface="Helvetica Light"/>
            </a:endParaRPr>
          </a:p>
        </p:txBody>
      </p:sp>
      <p:sp>
        <p:nvSpPr>
          <p:cNvPr id="15" name="PoljeZBesedilom 8"/>
          <p:cNvSpPr txBox="1"/>
          <p:nvPr/>
        </p:nvSpPr>
        <p:spPr>
          <a:xfrm>
            <a:off x="2904499" y="4858068"/>
            <a:ext cx="4755469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8255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50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CONTACT US</a:t>
            </a:r>
          </a:p>
        </p:txBody>
      </p:sp>
    </p:spTree>
    <p:extLst>
      <p:ext uri="{BB962C8B-B14F-4D97-AF65-F5344CB8AC3E}">
        <p14:creationId xmlns:p14="http://schemas.microsoft.com/office/powerpoint/2010/main" val="367951985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: zaokroženi vogali 3">
            <a:extLst>
              <a:ext uri="{FF2B5EF4-FFF2-40B4-BE49-F238E27FC236}">
                <a16:creationId xmlns:a16="http://schemas.microsoft.com/office/drawing/2014/main" id="{DE2D2DE3-BF66-BC41-0839-E2B096850D12}"/>
              </a:ext>
            </a:extLst>
          </p:cNvPr>
          <p:cNvSpPr/>
          <p:nvPr/>
        </p:nvSpPr>
        <p:spPr>
          <a:xfrm>
            <a:off x="17778909" y="979775"/>
            <a:ext cx="6441650" cy="11412214"/>
          </a:xfrm>
          <a:prstGeom prst="roundRect">
            <a:avLst/>
          </a:prstGeom>
          <a:noFill/>
          <a:ln w="38100" cap="flat">
            <a:solidFill>
              <a:srgbClr val="3E426A"/>
            </a:solidFill>
            <a:prstDash val="sys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6512F0F-ADF1-1A05-0C1E-B14646516015}"/>
              </a:ext>
            </a:extLst>
          </p:cNvPr>
          <p:cNvSpPr txBox="1"/>
          <p:nvPr/>
        </p:nvSpPr>
        <p:spPr>
          <a:xfrm>
            <a:off x="18218819" y="1765961"/>
            <a:ext cx="506865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Results 2007–2023</a:t>
            </a:r>
            <a:endParaRPr kumimoji="0" lang="sl-SI" sz="3600" b="1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51E180B6-5A1D-D5B7-C918-69832A3CC5EC}"/>
              </a:ext>
            </a:extLst>
          </p:cNvPr>
          <p:cNvSpPr txBox="1"/>
          <p:nvPr/>
        </p:nvSpPr>
        <p:spPr>
          <a:xfrm>
            <a:off x="17839322" y="3099659"/>
            <a:ext cx="6320824" cy="853567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571500" marR="0" lvl="0" indent="-5715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2 </a:t>
            </a:r>
            <a:r>
              <a:rPr kumimoji="0" lang="en-GB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bill</a:t>
            </a:r>
            <a:r>
              <a:rPr lang="sl-SI" sz="3200" b="1" dirty="0">
                <a:solidFill>
                  <a:srgbClr val="3E42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ion </a:t>
            </a: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approved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incentives</a:t>
            </a: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571500" lvl="3" indent="-571500" algn="l" rtl="0" latinLnBrk="1" hangingPunct="0">
              <a:buFont typeface="Wingdings" panose="05000000000000000000" pitchFamily="2" charset="2"/>
              <a:buChar char="ü"/>
              <a:defRPr/>
            </a:pP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Approx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 </a:t>
            </a: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150 mio/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year</a:t>
            </a: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R="0" lvl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571500" marR="0" lvl="0" indent="-5715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35,000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supported projects</a:t>
            </a:r>
          </a:p>
          <a:p>
            <a:pPr marL="571500" marR="0" lvl="0" indent="-5715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Approx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2,500 projects</a:t>
            </a: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/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year</a:t>
            </a:r>
            <a:endParaRPr kumimoji="0" lang="sl-SI" sz="3200" b="1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571500" marR="0" lvl="0" indent="-5715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571500" marR="0" lvl="0" indent="-5715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30 %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of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supported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companies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are t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echnolog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ically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and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br>
              <a:rPr lang="sl-SI" sz="3200" dirty="0">
                <a:solidFill>
                  <a:srgbClr val="3E42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development oriented</a:t>
            </a: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571500" marR="0" lvl="0" indent="-57150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sl-SI" sz="3200" b="1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10 % 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of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supp</a:t>
            </a:r>
            <a:r>
              <a:rPr lang="sl-SI" sz="3200" dirty="0" err="1">
                <a:solidFill>
                  <a:srgbClr val="3E426A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orted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b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companies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are start-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ups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3E426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endParaRPr kumimoji="0" lang="en-GB" sz="3200" b="0" i="0" u="none" strike="noStrike" kern="0" cap="none" spc="0" normalizeH="0" baseline="0" noProof="0" dirty="0">
              <a:ln>
                <a:noFill/>
              </a:ln>
              <a:solidFill>
                <a:srgbClr val="3E426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850526DA-F9EE-FDDA-EF14-7B5026B10C4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5608" y="1431235"/>
            <a:ext cx="17067919" cy="1096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21755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avokotnik 2">
            <a:extLst>
              <a:ext uri="{FF2B5EF4-FFF2-40B4-BE49-F238E27FC236}">
                <a16:creationId xmlns:a16="http://schemas.microsoft.com/office/drawing/2014/main" id="{FC9C34D8-606F-870C-AF46-40A671F756A1}"/>
              </a:ext>
            </a:extLst>
          </p:cNvPr>
          <p:cNvSpPr/>
          <p:nvPr/>
        </p:nvSpPr>
        <p:spPr>
          <a:xfrm>
            <a:off x="8285623" y="8265188"/>
            <a:ext cx="15147921" cy="207051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 cap="flat">
            <a:solidFill>
              <a:srgbClr val="C00000"/>
            </a:solidFill>
            <a:prstDash val="sys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DFDAB2D1-F08E-3EE4-3F31-6BA8A39C8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05921" y="2010505"/>
            <a:ext cx="6169340" cy="3986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21C464B0-6D2C-4226-70D6-37E280C65D67}"/>
              </a:ext>
            </a:extLst>
          </p:cNvPr>
          <p:cNvSpPr txBox="1"/>
          <p:nvPr/>
        </p:nvSpPr>
        <p:spPr>
          <a:xfrm>
            <a:off x="807108" y="2729646"/>
            <a:ext cx="10817472" cy="9151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66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NEW </a:t>
            </a:r>
            <a:br>
              <a:rPr kumimoji="0" lang="sl-SI" sz="66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kumimoji="0" lang="sl-SI" sz="66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REALITY</a:t>
            </a: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800" b="1" i="0" u="none" strike="noStrike" kern="0" cap="none" spc="0" normalizeH="0" baseline="0" noProof="0" dirty="0">
              <a:ln>
                <a:noFill/>
              </a:ln>
              <a:solidFill>
                <a:srgbClr val="BE9C5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800" b="1" i="0" u="none" strike="noStrike" kern="0" cap="none" spc="0" normalizeH="0" baseline="0" noProof="0" dirty="0">
              <a:ln>
                <a:noFill/>
              </a:ln>
              <a:solidFill>
                <a:srgbClr val="BE9C5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800" b="1" i="0" u="none" strike="noStrike" kern="0" cap="none" spc="0" normalizeH="0" baseline="0" noProof="0" dirty="0">
              <a:ln>
                <a:noFill/>
              </a:ln>
              <a:solidFill>
                <a:srgbClr val="BE9C5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6600" b="1" i="0" u="none" strike="noStrike" kern="0" cap="none" spc="0" normalizeH="0" baseline="0" noProof="0" dirty="0">
              <a:ln>
                <a:noFill/>
              </a:ln>
              <a:solidFill>
                <a:srgbClr val="BE9C5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NEW </a:t>
            </a:r>
            <a:br>
              <a:rPr kumimoji="0" lang="en-US" sz="66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kumimoji="0" lang="sl-SI" sz="6600" b="1" i="0" u="none" strike="noStrike" kern="0" cap="none" spc="0" normalizeH="0" baseline="0" noProof="0" dirty="0">
                <a:ln>
                  <a:noFill/>
                </a:ln>
                <a:solidFill>
                  <a:srgbClr val="BE9C5A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REQUIREMENTS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BE9C5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4800" b="0" i="0" u="none" strike="noStrike" kern="0" cap="none" spc="0" normalizeH="0" baseline="0" noProof="0" dirty="0">
              <a:ln>
                <a:noFill/>
              </a:ln>
              <a:solidFill>
                <a:srgbClr val="BE9C5A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6600" b="1" i="0" u="none" strike="noStrike" kern="0" cap="none" spc="0" normalizeH="0" baseline="0" noProof="0" dirty="0">
              <a:ln>
                <a:noFill/>
              </a:ln>
              <a:solidFill>
                <a:srgbClr val="202657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8" name="PoljeZBesedilom 7">
            <a:extLst>
              <a:ext uri="{FF2B5EF4-FFF2-40B4-BE49-F238E27FC236}">
                <a16:creationId xmlns:a16="http://schemas.microsoft.com/office/drawing/2014/main" id="{62D556EB-65A8-E80B-FC9F-4C70DD61EBBD}"/>
              </a:ext>
            </a:extLst>
          </p:cNvPr>
          <p:cNvSpPr txBox="1"/>
          <p:nvPr/>
        </p:nvSpPr>
        <p:spPr>
          <a:xfrm>
            <a:off x="8644630" y="8632376"/>
            <a:ext cx="14788914" cy="14260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greater involvement of private sector in….  </a:t>
            </a:r>
            <a:endParaRPr kumimoji="0" lang="en-US" sz="16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BA964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  <p:sp>
        <p:nvSpPr>
          <p:cNvPr id="10" name="Pravokotnik 9">
            <a:extLst>
              <a:ext uri="{FF2B5EF4-FFF2-40B4-BE49-F238E27FC236}">
                <a16:creationId xmlns:a16="http://schemas.microsoft.com/office/drawing/2014/main" id="{59A64C07-BCA6-2F5C-84D1-7EC44A346954}"/>
              </a:ext>
            </a:extLst>
          </p:cNvPr>
          <p:cNvSpPr/>
          <p:nvPr/>
        </p:nvSpPr>
        <p:spPr>
          <a:xfrm>
            <a:off x="647706" y="2055575"/>
            <a:ext cx="16122045" cy="3642022"/>
          </a:xfrm>
          <a:prstGeom prst="rect">
            <a:avLst/>
          </a:prstGeom>
          <a:noFill/>
          <a:ln w="38100" cap="flat">
            <a:solidFill>
              <a:srgbClr val="202657"/>
            </a:solidFill>
            <a:prstDash val="sys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3" name="Pravokotnik 12">
            <a:extLst>
              <a:ext uri="{FF2B5EF4-FFF2-40B4-BE49-F238E27FC236}">
                <a16:creationId xmlns:a16="http://schemas.microsoft.com/office/drawing/2014/main" id="{03D65D39-DAB9-85F4-8B22-B423A2C1BE29}"/>
              </a:ext>
            </a:extLst>
          </p:cNvPr>
          <p:cNvSpPr/>
          <p:nvPr/>
        </p:nvSpPr>
        <p:spPr>
          <a:xfrm>
            <a:off x="647706" y="7637020"/>
            <a:ext cx="22929186" cy="3476953"/>
          </a:xfrm>
          <a:prstGeom prst="rect">
            <a:avLst/>
          </a:prstGeom>
          <a:noFill/>
          <a:ln w="38100" cap="flat">
            <a:solidFill>
              <a:srgbClr val="202657"/>
            </a:solidFill>
            <a:prstDash val="sys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4" name="Puščica: dol 13">
            <a:extLst>
              <a:ext uri="{FF2B5EF4-FFF2-40B4-BE49-F238E27FC236}">
                <a16:creationId xmlns:a16="http://schemas.microsoft.com/office/drawing/2014/main" id="{578DA3B3-6E1E-EF49-9693-6A25CEE58DD3}"/>
              </a:ext>
            </a:extLst>
          </p:cNvPr>
          <p:cNvSpPr/>
          <p:nvPr/>
        </p:nvSpPr>
        <p:spPr>
          <a:xfrm>
            <a:off x="8285623" y="5697597"/>
            <a:ext cx="718015" cy="1939547"/>
          </a:xfrm>
          <a:prstGeom prst="downArrow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id="{C831F6A4-3B20-6D97-13F9-DB1776FA72DF}"/>
              </a:ext>
            </a:extLst>
          </p:cNvPr>
          <p:cNvSpPr txBox="1"/>
          <p:nvPr/>
        </p:nvSpPr>
        <p:spPr>
          <a:xfrm>
            <a:off x="6271144" y="2010505"/>
            <a:ext cx="11945977" cy="342657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742950" marR="0" lvl="0" indent="-74295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global instability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(environment, wars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, 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etc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)</a:t>
            </a: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BA964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2.  inequality in access to resources </a:t>
            </a:r>
            <a:b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   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(energy, food, water, medicine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, 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etc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)</a:t>
            </a:r>
            <a:b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BA964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  <a:p>
            <a:pPr marL="0" marR="0" lvl="0" indent="0" algn="l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3.  climate changes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(global warming,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 </a:t>
            </a:r>
            <a:r>
              <a:rPr kumimoji="0" lang="sl-SI" sz="3200" b="0" i="0" u="none" strike="noStrike" kern="0" cap="none" spc="0" normalizeH="0" baseline="0" noProof="0" dirty="0" err="1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etc</a:t>
            </a:r>
            <a:r>
              <a:rPr kumimoji="0" lang="sl-SI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.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BA964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)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6" name="Puščica: dol 15">
            <a:extLst>
              <a:ext uri="{FF2B5EF4-FFF2-40B4-BE49-F238E27FC236}">
                <a16:creationId xmlns:a16="http://schemas.microsoft.com/office/drawing/2014/main" id="{D3D0E22F-DE06-57D0-EB96-627A852E0DCE}"/>
              </a:ext>
            </a:extLst>
          </p:cNvPr>
          <p:cNvSpPr/>
          <p:nvPr/>
        </p:nvSpPr>
        <p:spPr>
          <a:xfrm>
            <a:off x="2309468" y="5672694"/>
            <a:ext cx="718015" cy="1939547"/>
          </a:xfrm>
          <a:prstGeom prst="downArrow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7" name="Puščica: dol 16">
            <a:extLst>
              <a:ext uri="{FF2B5EF4-FFF2-40B4-BE49-F238E27FC236}">
                <a16:creationId xmlns:a16="http://schemas.microsoft.com/office/drawing/2014/main" id="{C67E1160-9E13-9DA1-D41F-B5DEE6A03065}"/>
              </a:ext>
            </a:extLst>
          </p:cNvPr>
          <p:cNvSpPr/>
          <p:nvPr/>
        </p:nvSpPr>
        <p:spPr>
          <a:xfrm>
            <a:off x="14106243" y="5685146"/>
            <a:ext cx="718015" cy="1939547"/>
          </a:xfrm>
          <a:prstGeom prst="downArrow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18" name="Pravokotnik: zaokroženi vogali 17">
            <a:extLst>
              <a:ext uri="{FF2B5EF4-FFF2-40B4-BE49-F238E27FC236}">
                <a16:creationId xmlns:a16="http://schemas.microsoft.com/office/drawing/2014/main" id="{F303D876-C611-E8E8-39F3-6371E4B246FA}"/>
              </a:ext>
            </a:extLst>
          </p:cNvPr>
          <p:cNvSpPr/>
          <p:nvPr/>
        </p:nvSpPr>
        <p:spPr>
          <a:xfrm>
            <a:off x="676812" y="12141382"/>
            <a:ext cx="17390266" cy="1339374"/>
          </a:xfrm>
          <a:prstGeom prst="roundRect">
            <a:avLst/>
          </a:prstGeom>
          <a:solidFill>
            <a:srgbClr val="202657"/>
          </a:solidFill>
          <a:ln w="76200" cap="flat">
            <a:solidFill>
              <a:srgbClr val="BA964E"/>
            </a:solidFill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sz="7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PRIORITY DEVELOPMENT AREAS</a:t>
            </a:r>
          </a:p>
        </p:txBody>
      </p:sp>
      <p:sp>
        <p:nvSpPr>
          <p:cNvPr id="19" name="Puščica: dol 18">
            <a:extLst>
              <a:ext uri="{FF2B5EF4-FFF2-40B4-BE49-F238E27FC236}">
                <a16:creationId xmlns:a16="http://schemas.microsoft.com/office/drawing/2014/main" id="{187DE15F-3768-4FAB-C4F5-DE074C45CBF4}"/>
              </a:ext>
            </a:extLst>
          </p:cNvPr>
          <p:cNvSpPr/>
          <p:nvPr/>
        </p:nvSpPr>
        <p:spPr>
          <a:xfrm>
            <a:off x="2435173" y="11117627"/>
            <a:ext cx="592310" cy="982224"/>
          </a:xfrm>
          <a:prstGeom prst="downArrow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0" name="Puščica: dol 19">
            <a:extLst>
              <a:ext uri="{FF2B5EF4-FFF2-40B4-BE49-F238E27FC236}">
                <a16:creationId xmlns:a16="http://schemas.microsoft.com/office/drawing/2014/main" id="{FF87B573-E5CE-29D7-A160-1875BDF2D515}"/>
              </a:ext>
            </a:extLst>
          </p:cNvPr>
          <p:cNvSpPr/>
          <p:nvPr/>
        </p:nvSpPr>
        <p:spPr>
          <a:xfrm>
            <a:off x="8411328" y="11102602"/>
            <a:ext cx="592310" cy="982224"/>
          </a:xfrm>
          <a:prstGeom prst="downArrow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  <p:sp>
        <p:nvSpPr>
          <p:cNvPr id="21" name="Puščica: dol 20">
            <a:extLst>
              <a:ext uri="{FF2B5EF4-FFF2-40B4-BE49-F238E27FC236}">
                <a16:creationId xmlns:a16="http://schemas.microsoft.com/office/drawing/2014/main" id="{CA721053-F626-EAD9-A5E0-F57398CADE78}"/>
              </a:ext>
            </a:extLst>
          </p:cNvPr>
          <p:cNvSpPr/>
          <p:nvPr/>
        </p:nvSpPr>
        <p:spPr>
          <a:xfrm>
            <a:off x="14487568" y="11113973"/>
            <a:ext cx="592310" cy="982224"/>
          </a:xfrm>
          <a:prstGeom prst="downArrow">
            <a:avLst/>
          </a:prstGeom>
          <a:solidFill>
            <a:srgbClr val="202657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algn="ctr" defTabSz="825500" rtl="0" eaLnBrk="1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Ligh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64993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Slika, ki vsebuje besede besedilo, posnetek zaslona, pisava, številka&#10;&#10;Opis je samodejno ustvarjen">
            <a:extLst>
              <a:ext uri="{FF2B5EF4-FFF2-40B4-BE49-F238E27FC236}">
                <a16:creationId xmlns:a16="http://schemas.microsoft.com/office/drawing/2014/main" id="{7C53185E-A720-B868-B858-0D6B60CED1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09292"/>
          </a:xfrm>
          <a:prstGeom prst="rect">
            <a:avLst/>
          </a:prstGeom>
        </p:spPr>
      </p:pic>
      <p:sp>
        <p:nvSpPr>
          <p:cNvPr id="7" name="PoljeZBesedilom 6">
            <a:extLst>
              <a:ext uri="{FF2B5EF4-FFF2-40B4-BE49-F238E27FC236}">
                <a16:creationId xmlns:a16="http://schemas.microsoft.com/office/drawing/2014/main" id="{608E9E68-3FF8-490D-10CE-B44854BEBFBD}"/>
              </a:ext>
            </a:extLst>
          </p:cNvPr>
          <p:cNvSpPr txBox="1"/>
          <p:nvPr/>
        </p:nvSpPr>
        <p:spPr>
          <a:xfrm>
            <a:off x="7957225" y="399685"/>
            <a:ext cx="7548663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4000" b="1" i="0" u="none" strike="noStrike" cap="none" spc="0" normalizeH="0" baseline="0" dirty="0">
                <a:ln>
                  <a:noFill/>
                </a:ln>
                <a:solidFill>
                  <a:srgbClr val="202657"/>
                </a:solidFill>
                <a:effectLst/>
                <a:uFillTx/>
                <a:latin typeface="Acmin Pro"/>
                <a:sym typeface="Helvetica Light"/>
              </a:rPr>
              <a:t>OPERATIONAL ROLES</a:t>
            </a: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id="{CF346D5E-CC4B-DFC5-151E-9012EE9F74CE}"/>
              </a:ext>
            </a:extLst>
          </p:cNvPr>
          <p:cNvSpPr/>
          <p:nvPr/>
        </p:nvSpPr>
        <p:spPr>
          <a:xfrm>
            <a:off x="12192000" y="4864608"/>
            <a:ext cx="11088624" cy="3566160"/>
          </a:xfrm>
          <a:prstGeom prst="rect">
            <a:avLst/>
          </a:prstGeom>
          <a:noFill/>
          <a:ln w="76200" cap="flat">
            <a:solidFill>
              <a:srgbClr val="C00000"/>
            </a:solidFill>
            <a:prstDash val="sys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" name="PoljeZBesedilom 2">
            <a:extLst>
              <a:ext uri="{FF2B5EF4-FFF2-40B4-BE49-F238E27FC236}">
                <a16:creationId xmlns:a16="http://schemas.microsoft.com/office/drawing/2014/main" id="{72E25346-7CCD-0BED-D9A8-81133717B469}"/>
              </a:ext>
            </a:extLst>
          </p:cNvPr>
          <p:cNvSpPr txBox="1"/>
          <p:nvPr/>
        </p:nvSpPr>
        <p:spPr>
          <a:xfrm>
            <a:off x="13287983" y="6360029"/>
            <a:ext cx="8852170" cy="1949252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SI" sz="4000" b="1" dirty="0">
                <a:solidFill>
                  <a:srgbClr val="FF0000"/>
                </a:solidFill>
                <a:latin typeface="Acmin Pro"/>
              </a:rPr>
              <a:t>THE INITATOR OF THE CREATION OF NEW SPECIFIC PARTNERSHIPS WITH PRIVATE </a:t>
            </a:r>
            <a:endParaRPr lang="sl-SI" sz="4000" b="1" dirty="0">
              <a:solidFill>
                <a:srgbClr val="FF0000"/>
              </a:solidFill>
              <a:latin typeface="Acmin Pro"/>
            </a:endParaRPr>
          </a:p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SI" sz="4000" b="1" dirty="0">
                <a:solidFill>
                  <a:srgbClr val="FF0000"/>
                </a:solidFill>
                <a:latin typeface="Acmin Pro"/>
              </a:rPr>
              <a:t>SECTOR</a:t>
            </a:r>
            <a:endParaRPr kumimoji="0" lang="en-SI" sz="4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cmin Pro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28692821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4B5124F4-FECC-38FA-7062-322086B9A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8411"/>
            <a:ext cx="24193865" cy="13709858"/>
          </a:xfrm>
          <a:prstGeom prst="rect">
            <a:avLst/>
          </a:prstGeom>
        </p:spPr>
      </p:pic>
      <p:pic>
        <p:nvPicPr>
          <p:cNvPr id="7" name="Picture 12" descr="Slika, ki vsebuje besede besedilo&#10;&#10;Opis je samodejno ustvarjen">
            <a:extLst>
              <a:ext uri="{FF2B5EF4-FFF2-40B4-BE49-F238E27FC236}">
                <a16:creationId xmlns:a16="http://schemas.microsoft.com/office/drawing/2014/main" id="{D482ED01-1D34-620F-F54A-3A352ED884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3490" y="661654"/>
            <a:ext cx="4144328" cy="147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73424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>
            <a:extLst>
              <a:ext uri="{FF2B5EF4-FFF2-40B4-BE49-F238E27FC236}">
                <a16:creationId xmlns:a16="http://schemas.microsoft.com/office/drawing/2014/main" id="{DA9F051D-6709-39EC-0963-B3FD58C55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34247" y="1958603"/>
            <a:ext cx="21439762" cy="10477222"/>
          </a:xfrm>
          <a:prstGeom prst="rect">
            <a:avLst/>
          </a:prstGeom>
        </p:spPr>
      </p:pic>
      <p:pic>
        <p:nvPicPr>
          <p:cNvPr id="10" name="Slika 9" descr="Slika, ki vsebuje besede besedilo, krog, posnetek zaslona, diagram&#10;&#10;Opis je samodejno ustvarjen">
            <a:extLst>
              <a:ext uri="{FF2B5EF4-FFF2-40B4-BE49-F238E27FC236}">
                <a16:creationId xmlns:a16="http://schemas.microsoft.com/office/drawing/2014/main" id="{D0A27226-BB89-7835-EDFD-9FA25FC8932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467" y="529795"/>
            <a:ext cx="16911296" cy="12983082"/>
          </a:xfrm>
          <a:prstGeom prst="rect">
            <a:avLst/>
          </a:prstGeom>
        </p:spPr>
      </p:pic>
      <p:sp>
        <p:nvSpPr>
          <p:cNvPr id="13" name="PoljeZBesedilom 12">
            <a:extLst>
              <a:ext uri="{FF2B5EF4-FFF2-40B4-BE49-F238E27FC236}">
                <a16:creationId xmlns:a16="http://schemas.microsoft.com/office/drawing/2014/main" id="{E8F849BB-3D6A-261F-7E36-CBD6ADCA799A}"/>
              </a:ext>
            </a:extLst>
          </p:cNvPr>
          <p:cNvSpPr txBox="1"/>
          <p:nvPr/>
        </p:nvSpPr>
        <p:spPr>
          <a:xfrm>
            <a:off x="3063986" y="203123"/>
            <a:ext cx="21531609" cy="145680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sl-SI" sz="4400" b="1" dirty="0">
                <a:solidFill>
                  <a:srgbClr val="FF0000"/>
                </a:solidFill>
                <a:latin typeface="Acumin Pro"/>
                <a:ea typeface="Tahoma" panose="020B0604030504040204" pitchFamily="34" charset="0"/>
                <a:cs typeface="Tahoma" panose="020B0604030504040204" pitchFamily="34" charset="0"/>
              </a:rPr>
              <a:t>HOW TO CREATE </a:t>
            </a:r>
            <a:r>
              <a:rPr lang="sl-SI" sz="4400" b="1" i="1" dirty="0">
                <a:solidFill>
                  <a:srgbClr val="FF0000"/>
                </a:solidFill>
                <a:latin typeface="Acumin Pro"/>
                <a:ea typeface="Tahoma" panose="020B0604030504040204" pitchFamily="34" charset="0"/>
                <a:cs typeface="Tahoma" panose="020B0604030504040204" pitchFamily="34" charset="0"/>
              </a:rPr>
              <a:t>SPECIFIC SUSTAINABLE DEVELOPMENT PARTNERSHIPS FOR</a:t>
            </a:r>
            <a:br>
              <a:rPr lang="sl-SI" sz="4400" b="1" i="1" dirty="0">
                <a:solidFill>
                  <a:srgbClr val="FF0000"/>
                </a:solidFill>
                <a:latin typeface="Acumin Pro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sl-SI" sz="4400" b="1" i="1" dirty="0">
                <a:solidFill>
                  <a:srgbClr val="FF0000"/>
                </a:solidFill>
                <a:latin typeface="Acumin Pro"/>
                <a:ea typeface="Tahoma" panose="020B0604030504040204" pitchFamily="34" charset="0"/>
                <a:cs typeface="Tahoma" panose="020B0604030504040204" pitchFamily="34" charset="0"/>
              </a:rPr>
              <a:t>PRIVATE SECTOR?</a:t>
            </a:r>
            <a:endParaRPr kumimoji="0" lang="en-GB" sz="4400" b="1" i="1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Acumin Pro"/>
              <a:ea typeface="Tahoma" panose="020B0604030504040204" pitchFamily="34" charset="0"/>
              <a:cs typeface="Tahoma" panose="020B0604030504040204" pitchFamily="34" charset="0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31509903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92D7167-4B71-8C04-5843-E6F4F7853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0957" y="3449706"/>
            <a:ext cx="21438149" cy="7250720"/>
          </a:xfrm>
          <a:prstGeom prst="rect">
            <a:avLst/>
          </a:prstGeom>
        </p:spPr>
      </p:pic>
      <p:pic>
        <p:nvPicPr>
          <p:cNvPr id="7" name="Slika 6" descr="Galaxy, World Map, Map Of The World">
            <a:extLst>
              <a:ext uri="{FF2B5EF4-FFF2-40B4-BE49-F238E27FC236}">
                <a16:creationId xmlns:a16="http://schemas.microsoft.com/office/drawing/2014/main" id="{B912EA2A-2B9F-94C8-0118-A7A8D2E57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122" y="1966406"/>
            <a:ext cx="16199921" cy="1021731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Polje z besedilom 4">
            <a:extLst>
              <a:ext uri="{FF2B5EF4-FFF2-40B4-BE49-F238E27FC236}">
                <a16:creationId xmlns:a16="http://schemas.microsoft.com/office/drawing/2014/main" id="{5083D17D-0D6E-1542-E616-F2DA57861413}"/>
              </a:ext>
            </a:extLst>
          </p:cNvPr>
          <p:cNvSpPr txBox="1"/>
          <p:nvPr/>
        </p:nvSpPr>
        <p:spPr>
          <a:xfrm>
            <a:off x="9470078" y="8669777"/>
            <a:ext cx="3331521" cy="6687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solidFill>
                  <a:srgbClr val="002060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LATIN AMERICA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Polje z besedilom 4">
            <a:extLst>
              <a:ext uri="{FF2B5EF4-FFF2-40B4-BE49-F238E27FC236}">
                <a16:creationId xmlns:a16="http://schemas.microsoft.com/office/drawing/2014/main" id="{DE74C84A-EE00-B37D-1A3E-2C9401C5C633}"/>
              </a:ext>
            </a:extLst>
          </p:cNvPr>
          <p:cNvSpPr txBox="1"/>
          <p:nvPr/>
        </p:nvSpPr>
        <p:spPr>
          <a:xfrm>
            <a:off x="8066053" y="4711835"/>
            <a:ext cx="3331521" cy="6687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je z besedilom 4">
            <a:extLst>
              <a:ext uri="{FF2B5EF4-FFF2-40B4-BE49-F238E27FC236}">
                <a16:creationId xmlns:a16="http://schemas.microsoft.com/office/drawing/2014/main" id="{A796B533-0381-A3DA-B56A-86A3B1EC1742}"/>
              </a:ext>
            </a:extLst>
          </p:cNvPr>
          <p:cNvSpPr txBox="1"/>
          <p:nvPr/>
        </p:nvSpPr>
        <p:spPr>
          <a:xfrm>
            <a:off x="15086181" y="4377447"/>
            <a:ext cx="3331521" cy="6687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Polje z besedilom 4">
            <a:extLst>
              <a:ext uri="{FF2B5EF4-FFF2-40B4-BE49-F238E27FC236}">
                <a16:creationId xmlns:a16="http://schemas.microsoft.com/office/drawing/2014/main" id="{419DD4E9-647A-E71D-EAD5-DBA16AB79474}"/>
              </a:ext>
            </a:extLst>
          </p:cNvPr>
          <p:cNvSpPr txBox="1"/>
          <p:nvPr/>
        </p:nvSpPr>
        <p:spPr>
          <a:xfrm>
            <a:off x="13826652" y="5455888"/>
            <a:ext cx="1590269" cy="6687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PoljeZBesedilom 13">
            <a:extLst>
              <a:ext uri="{FF2B5EF4-FFF2-40B4-BE49-F238E27FC236}">
                <a16:creationId xmlns:a16="http://schemas.microsoft.com/office/drawing/2014/main" id="{4EC05E66-2A11-8B97-5EA7-CA4E9E2FA348}"/>
              </a:ext>
            </a:extLst>
          </p:cNvPr>
          <p:cNvSpPr txBox="1"/>
          <p:nvPr/>
        </p:nvSpPr>
        <p:spPr>
          <a:xfrm>
            <a:off x="1810957" y="2793116"/>
            <a:ext cx="4278558" cy="65659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COMPONENTS</a:t>
            </a:r>
          </a:p>
        </p:txBody>
      </p:sp>
      <p:sp>
        <p:nvSpPr>
          <p:cNvPr id="15" name="Enakokraki trikotnik 14">
            <a:extLst>
              <a:ext uri="{FF2B5EF4-FFF2-40B4-BE49-F238E27FC236}">
                <a16:creationId xmlns:a16="http://schemas.microsoft.com/office/drawing/2014/main" id="{39D87B9E-5218-1E64-71CC-80DC0AB93D58}"/>
              </a:ext>
            </a:extLst>
          </p:cNvPr>
          <p:cNvSpPr/>
          <p:nvPr/>
        </p:nvSpPr>
        <p:spPr>
          <a:xfrm rot="10800000">
            <a:off x="3349781" y="3449706"/>
            <a:ext cx="1200910" cy="656590"/>
          </a:xfrm>
          <a:prstGeom prst="triangle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6" name="Polje z besedilom 4">
            <a:extLst>
              <a:ext uri="{FF2B5EF4-FFF2-40B4-BE49-F238E27FC236}">
                <a16:creationId xmlns:a16="http://schemas.microsoft.com/office/drawing/2014/main" id="{FD6DA0EC-D06C-8D6E-D38D-2E0FCD1E0646}"/>
              </a:ext>
            </a:extLst>
          </p:cNvPr>
          <p:cNvSpPr txBox="1"/>
          <p:nvPr/>
        </p:nvSpPr>
        <p:spPr>
          <a:xfrm>
            <a:off x="17913793" y="6094344"/>
            <a:ext cx="3331521" cy="6687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BALKAN COUNTIES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Polje z besedilom 4">
            <a:extLst>
              <a:ext uri="{FF2B5EF4-FFF2-40B4-BE49-F238E27FC236}">
                <a16:creationId xmlns:a16="http://schemas.microsoft.com/office/drawing/2014/main" id="{A0A829B3-A951-EF92-D85B-CC757484718F}"/>
              </a:ext>
            </a:extLst>
          </p:cNvPr>
          <p:cNvSpPr txBox="1"/>
          <p:nvPr/>
        </p:nvSpPr>
        <p:spPr>
          <a:xfrm>
            <a:off x="14232794" y="8335389"/>
            <a:ext cx="3331521" cy="668776"/>
          </a:xfrm>
          <a:prstGeom prst="rect">
            <a:avLst/>
          </a:prstGeom>
          <a:solidFill>
            <a:schemeClr val="lt1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sz="2800" dirty="0">
                <a:solidFill>
                  <a:srgbClr val="002060"/>
                </a:solidFill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OTHER MARKETS</a:t>
            </a:r>
            <a:endParaRPr lang="sl-SI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919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BA71A03B-9093-14C8-2ABE-48331C946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3352" y="3444208"/>
            <a:ext cx="21539986" cy="7800967"/>
          </a:xfrm>
          <a:prstGeom prst="rect">
            <a:avLst/>
          </a:prstGeom>
        </p:spPr>
      </p:pic>
      <p:sp>
        <p:nvSpPr>
          <p:cNvPr id="8" name="PoljeZBesedilom 7">
            <a:extLst>
              <a:ext uri="{FF2B5EF4-FFF2-40B4-BE49-F238E27FC236}">
                <a16:creationId xmlns:a16="http://schemas.microsoft.com/office/drawing/2014/main" id="{FF5CAB43-1569-D054-B269-BCCB7FCC22FF}"/>
              </a:ext>
            </a:extLst>
          </p:cNvPr>
          <p:cNvSpPr txBox="1"/>
          <p:nvPr/>
        </p:nvSpPr>
        <p:spPr>
          <a:xfrm>
            <a:off x="2023350" y="3102087"/>
            <a:ext cx="4338539" cy="65659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COMPONENTS</a:t>
            </a:r>
          </a:p>
        </p:txBody>
      </p:sp>
      <p:sp>
        <p:nvSpPr>
          <p:cNvPr id="9" name="Enakokraki trikotnik 8">
            <a:extLst>
              <a:ext uri="{FF2B5EF4-FFF2-40B4-BE49-F238E27FC236}">
                <a16:creationId xmlns:a16="http://schemas.microsoft.com/office/drawing/2014/main" id="{6E73CAEB-885A-657D-A621-A508C77BDB67}"/>
              </a:ext>
            </a:extLst>
          </p:cNvPr>
          <p:cNvSpPr/>
          <p:nvPr/>
        </p:nvSpPr>
        <p:spPr>
          <a:xfrm rot="10800000">
            <a:off x="3620542" y="3758677"/>
            <a:ext cx="1200910" cy="656590"/>
          </a:xfrm>
          <a:prstGeom prst="triangle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Elipsa 10">
            <a:extLst>
              <a:ext uri="{FF2B5EF4-FFF2-40B4-BE49-F238E27FC236}">
                <a16:creationId xmlns:a16="http://schemas.microsoft.com/office/drawing/2014/main" id="{551E02A6-9C7C-30F4-8DA0-D3157D362C1B}"/>
              </a:ext>
            </a:extLst>
          </p:cNvPr>
          <p:cNvSpPr/>
          <p:nvPr/>
        </p:nvSpPr>
        <p:spPr>
          <a:xfrm>
            <a:off x="8735438" y="4861883"/>
            <a:ext cx="4935167" cy="4437759"/>
          </a:xfrm>
          <a:prstGeom prst="ellipse">
            <a:avLst/>
          </a:prstGeom>
          <a:noFill/>
          <a:ln w="76200" cap="flat">
            <a:solidFill>
              <a:srgbClr val="C000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5385F2CA-E14B-48A3-0F0C-0F7239AC3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1660" y="7511702"/>
            <a:ext cx="2650340" cy="153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691830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BA4947A5-E0F4-DA40-95A7-0B689AFCF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695" y="2519440"/>
            <a:ext cx="17909682" cy="10669599"/>
          </a:xfrm>
          <a:prstGeom prst="rect">
            <a:avLst/>
          </a:prstGeom>
        </p:spPr>
      </p:pic>
      <p:sp>
        <p:nvSpPr>
          <p:cNvPr id="4" name="PoljeZBesedilom 3">
            <a:extLst>
              <a:ext uri="{FF2B5EF4-FFF2-40B4-BE49-F238E27FC236}">
                <a16:creationId xmlns:a16="http://schemas.microsoft.com/office/drawing/2014/main" id="{ADFBBB13-D35B-DBE4-BBAF-09CF93FFE678}"/>
              </a:ext>
            </a:extLst>
          </p:cNvPr>
          <p:cNvSpPr txBox="1"/>
          <p:nvPr/>
        </p:nvSpPr>
        <p:spPr>
          <a:xfrm>
            <a:off x="3003696" y="1862850"/>
            <a:ext cx="3552748" cy="656590"/>
          </a:xfrm>
          <a:prstGeom prst="rect">
            <a:avLst/>
          </a:prstGeom>
          <a:solidFill>
            <a:srgbClr val="BE9C5A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36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Light"/>
              </a:rPr>
              <a:t>COMPONENTS</a:t>
            </a:r>
          </a:p>
        </p:txBody>
      </p:sp>
      <p:sp>
        <p:nvSpPr>
          <p:cNvPr id="5" name="Enakokraki trikotnik 4">
            <a:extLst>
              <a:ext uri="{FF2B5EF4-FFF2-40B4-BE49-F238E27FC236}">
                <a16:creationId xmlns:a16="http://schemas.microsoft.com/office/drawing/2014/main" id="{80CDA77C-7F37-87E7-FC1F-785C45F45730}"/>
              </a:ext>
            </a:extLst>
          </p:cNvPr>
          <p:cNvSpPr/>
          <p:nvPr/>
        </p:nvSpPr>
        <p:spPr>
          <a:xfrm rot="10800000">
            <a:off x="4121249" y="2519440"/>
            <a:ext cx="1267874" cy="515590"/>
          </a:xfrm>
          <a:prstGeom prst="triangle">
            <a:avLst/>
          </a:prstGeom>
          <a:solidFill>
            <a:srgbClr val="BE9C5A"/>
          </a:solidFill>
          <a:ln w="12700" cap="flat">
            <a:noFill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0" name="Elipsa 9">
            <a:extLst>
              <a:ext uri="{FF2B5EF4-FFF2-40B4-BE49-F238E27FC236}">
                <a16:creationId xmlns:a16="http://schemas.microsoft.com/office/drawing/2014/main" id="{76C3FAF8-2AB8-CED7-01AB-47FB9A1172C3}"/>
              </a:ext>
            </a:extLst>
          </p:cNvPr>
          <p:cNvSpPr/>
          <p:nvPr/>
        </p:nvSpPr>
        <p:spPr>
          <a:xfrm>
            <a:off x="7665397" y="3571675"/>
            <a:ext cx="4701701" cy="3903837"/>
          </a:xfrm>
          <a:prstGeom prst="ellipse">
            <a:avLst/>
          </a:prstGeom>
          <a:noFill/>
          <a:ln w="76200" cap="flat">
            <a:solidFill>
              <a:srgbClr val="C00000"/>
            </a:solidFill>
            <a:prstDash val="dash"/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sl-SI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id="{C7D17683-414C-7DF0-DBF1-61050752E3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788" y="5494410"/>
            <a:ext cx="2524961" cy="1462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73013"/>
      </p:ext>
    </p:extLst>
  </p:cSld>
  <p:clrMapOvr>
    <a:masterClrMapping/>
  </p:clrMapOvr>
  <p:transition spd="med"/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odlaga za PPT_ENG (Read-Only)" id="{9741AB3F-A44F-D04F-BC2D-1FEBE63F7345}" vid="{B92E740E-22C5-0547-944D-72E0E41FBEDC}"/>
    </a:ext>
  </a:extLst>
</a:theme>
</file>

<file path=ppt/theme/theme4.xml><?xml version="1.0" encoding="utf-8"?>
<a:theme xmlns:a="http://schemas.openxmlformats.org/drawingml/2006/main" name="1_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8901D19E2C23742BC2C9829022FF7BE" ma:contentTypeVersion="3" ma:contentTypeDescription="Ustvari nov dokument." ma:contentTypeScope="" ma:versionID="ba23d2e259dd8c6b1a9820741b5ec61f">
  <xsd:schema xmlns:xsd="http://www.w3.org/2001/XMLSchema" xmlns:xs="http://www.w3.org/2001/XMLSchema" xmlns:p="http://schemas.microsoft.com/office/2006/metadata/properties" xmlns:ns3="bfa07674-9b13-4e11-a624-39400467cb3b" targetNamespace="http://schemas.microsoft.com/office/2006/metadata/properties" ma:root="true" ma:fieldsID="68882d0177cc9c851044b9db9827250d" ns3:_="">
    <xsd:import namespace="bfa07674-9b13-4e11-a624-39400467cb3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a07674-9b13-4e11-a624-39400467cb3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F3C228-41A1-49F3-B110-12D463DA375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468FED-D7F3-4562-AA6F-99C740602D36}">
  <ds:schemaRefs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purl.org/dc/elements/1.1/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bfa07674-9b13-4e11-a624-39400467cb3b"/>
  </ds:schemaRefs>
</ds:datastoreItem>
</file>

<file path=customXml/itemProps3.xml><?xml version="1.0" encoding="utf-8"?>
<ds:datastoreItem xmlns:ds="http://schemas.openxmlformats.org/officeDocument/2006/customXml" ds:itemID="{18E4C5A4-B588-4126-BA88-D40C843975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a07674-9b13-4e11-a624-39400467cb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podlaga za PPT_SLO_template _2</Template>
  <TotalTime>142545</TotalTime>
  <Words>1527</Words>
  <Application>Microsoft Macintosh PowerPoint</Application>
  <PresentationFormat>Custom</PresentationFormat>
  <Paragraphs>260</Paragraphs>
  <Slides>19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Meiryo</vt:lpstr>
      <vt:lpstr>Acmin Pro</vt:lpstr>
      <vt:lpstr>Acumin Pro</vt:lpstr>
      <vt:lpstr>Arial</vt:lpstr>
      <vt:lpstr>Arial Narrow</vt:lpstr>
      <vt:lpstr>Avenir</vt:lpstr>
      <vt:lpstr>Calibri</vt:lpstr>
      <vt:lpstr>Calibri Light</vt:lpstr>
      <vt:lpstr>Corbel</vt:lpstr>
      <vt:lpstr>Courier New</vt:lpstr>
      <vt:lpstr>Helvetica Light</vt:lpstr>
      <vt:lpstr>Tahoma</vt:lpstr>
      <vt:lpstr>Wingdings</vt:lpstr>
      <vt:lpstr>1_Office Theme</vt:lpstr>
      <vt:lpstr>Officeova tema</vt:lpstr>
      <vt:lpstr>2_White</vt:lpstr>
      <vt:lpstr>1_Officeova tema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Mateja Grobelnik</dc:creator>
  <cp:lastModifiedBy>Maja Tomanic Vidovic</cp:lastModifiedBy>
  <cp:revision>1155</cp:revision>
  <cp:lastPrinted>2024-05-13T12:19:01Z</cp:lastPrinted>
  <dcterms:created xsi:type="dcterms:W3CDTF">2020-05-19T09:24:36Z</dcterms:created>
  <dcterms:modified xsi:type="dcterms:W3CDTF">2024-05-28T10:50:05Z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0x01010048901D19E2C23742BC2C9829022FF7BE</vt:lpwstr>
  </property>
</Properties>
</file>