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elie Nollet" initials="AN" lastIdx="1" clrIdx="0">
    <p:extLst>
      <p:ext uri="{19B8F6BF-5375-455C-9EA6-DF929625EA0E}">
        <p15:presenceInfo xmlns:p15="http://schemas.microsoft.com/office/powerpoint/2012/main" userId="S-1-5-21-2836370790-3248774491-1456793409-17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AF1119"/>
    <a:srgbClr val="FFEBD2"/>
    <a:srgbClr val="3E4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9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97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66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05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29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5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03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68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4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81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20F08-8798-4E2D-ABED-19DBCE67D57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37C9-0D0B-44C9-B97D-E96F0EC043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5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rfa-project.eu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zaposlitev@poclain.com" TargetMode="External"/><Relationship Id="rId10" Type="http://schemas.openxmlformats.org/officeDocument/2006/relationships/image" Target="../media/image7.jpg"/><Relationship Id="rId4" Type="http://schemas.openxmlformats.org/officeDocument/2006/relationships/image" Target="../media/image3.jpg"/><Relationship Id="rId9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serfa-project.eu/sl/kontakti" TargetMode="Externa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48301" cy="6858000"/>
          </a:xfrm>
          <a:prstGeom prst="rect">
            <a:avLst/>
          </a:prstGeom>
        </p:spPr>
      </p:pic>
      <p:sp>
        <p:nvSpPr>
          <p:cNvPr id="4" name="object 5"/>
          <p:cNvSpPr/>
          <p:nvPr/>
        </p:nvSpPr>
        <p:spPr>
          <a:xfrm>
            <a:off x="-3016" y="6252788"/>
            <a:ext cx="9144000" cy="6301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Rectangle 5"/>
          <p:cNvSpPr/>
          <p:nvPr/>
        </p:nvSpPr>
        <p:spPr>
          <a:xfrm>
            <a:off x="2502243" y="5572126"/>
            <a:ext cx="1133983" cy="3513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/>
          </a:p>
        </p:txBody>
      </p:sp>
      <p:sp>
        <p:nvSpPr>
          <p:cNvPr id="7" name="Rectangle 6"/>
          <p:cNvSpPr/>
          <p:nvPr/>
        </p:nvSpPr>
        <p:spPr>
          <a:xfrm>
            <a:off x="2573296" y="980818"/>
            <a:ext cx="1189337" cy="4664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/>
          </a:p>
        </p:txBody>
      </p:sp>
      <p:sp>
        <p:nvSpPr>
          <p:cNvPr id="10" name="Rectangle 9"/>
          <p:cNvSpPr/>
          <p:nvPr/>
        </p:nvSpPr>
        <p:spPr>
          <a:xfrm>
            <a:off x="3382149" y="152142"/>
            <a:ext cx="1321658" cy="676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bject 7"/>
          <p:cNvSpPr txBox="1"/>
          <p:nvPr/>
        </p:nvSpPr>
        <p:spPr>
          <a:xfrm>
            <a:off x="2341305" y="6231696"/>
            <a:ext cx="4274895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sl-SI" sz="900" dirty="0" smtClean="0"/>
              <a:t>Izvedba </a:t>
            </a:r>
            <a:r>
              <a:rPr lang="sl-SI" sz="900" dirty="0"/>
              <a:t>tega projekta je sofinancirana s strani Evropske komisije. </a:t>
            </a:r>
            <a:r>
              <a:rPr lang="sl-SI" sz="900" dirty="0" smtClean="0"/>
              <a:t>Vsebina </a:t>
            </a:r>
            <a:r>
              <a:rPr lang="sl-SI" sz="900" dirty="0"/>
              <a:t>publikacije (komunikacije) je izključno odgovornost avtorja in </a:t>
            </a:r>
            <a:r>
              <a:rPr lang="sl-SI" sz="900" dirty="0" smtClean="0"/>
              <a:t>v </a:t>
            </a:r>
            <a:r>
              <a:rPr lang="sl-SI" sz="900" dirty="0"/>
              <a:t>nobenem primeru ne predstavlja stališč Evropske komisije</a:t>
            </a:r>
            <a:r>
              <a:rPr lang="sl-SI" sz="900" dirty="0" smtClean="0"/>
              <a:t>.</a:t>
            </a:r>
            <a:r>
              <a:rPr lang="en-US" sz="1100" spc="-25" dirty="0" smtClean="0">
                <a:solidFill>
                  <a:srgbClr val="212121"/>
                </a:solidFill>
                <a:cs typeface="Lucida Sans"/>
              </a:rPr>
              <a:t> </a:t>
            </a:r>
            <a:endParaRPr sz="1100" dirty="0">
              <a:cs typeface="Lucida Sans"/>
            </a:endParaRPr>
          </a:p>
        </p:txBody>
      </p:sp>
      <p:sp>
        <p:nvSpPr>
          <p:cNvPr id="17" name="object 6"/>
          <p:cNvSpPr/>
          <p:nvPr/>
        </p:nvSpPr>
        <p:spPr>
          <a:xfrm>
            <a:off x="6755028" y="6103485"/>
            <a:ext cx="2247128" cy="6456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992795" y="2718487"/>
            <a:ext cx="3847070" cy="45719"/>
          </a:xfrm>
          <a:prstGeom prst="rect">
            <a:avLst/>
          </a:prstGeom>
          <a:solidFill>
            <a:srgbClr val="FFE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ounded Rectangle 4"/>
          <p:cNvSpPr/>
          <p:nvPr/>
        </p:nvSpPr>
        <p:spPr>
          <a:xfrm>
            <a:off x="4848300" y="582129"/>
            <a:ext cx="4277355" cy="5457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bject 4"/>
          <p:cNvSpPr txBox="1"/>
          <p:nvPr/>
        </p:nvSpPr>
        <p:spPr>
          <a:xfrm>
            <a:off x="4992794" y="1203954"/>
            <a:ext cx="4026255" cy="51005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13100"/>
              </a:lnSpc>
              <a:spcBef>
                <a:spcPts val="100"/>
              </a:spcBef>
            </a:pPr>
            <a:r>
              <a:rPr lang="sl-SI" sz="1600" b="1" spc="35" dirty="0" smtClean="0">
                <a:cs typeface="Lucida Sans"/>
              </a:rPr>
              <a:t>POCLAIN HYDRAULICS </a:t>
            </a:r>
            <a:r>
              <a:rPr lang="sl-SI" sz="1600" b="1" spc="35" dirty="0" err="1" smtClean="0">
                <a:cs typeface="Lucida Sans"/>
              </a:rPr>
              <a:t>d.o.o</a:t>
            </a:r>
            <a:r>
              <a:rPr lang="sl-SI" sz="1600" b="1" spc="35" dirty="0" smtClean="0">
                <a:cs typeface="Lucida Sans"/>
              </a:rPr>
              <a:t>.</a:t>
            </a:r>
            <a:r>
              <a:rPr lang="sl-SI" sz="1200" b="1" spc="35" dirty="0" smtClean="0">
                <a:cs typeface="Lucida Sans"/>
              </a:rPr>
              <a:t>, </a:t>
            </a:r>
            <a:r>
              <a:rPr lang="sl-SI" sz="1400" b="1" spc="35" dirty="0" smtClean="0">
                <a:cs typeface="Lucida Sans"/>
              </a:rPr>
              <a:t>podjetje za razvoj </a:t>
            </a:r>
            <a:r>
              <a:rPr lang="sl-SI" sz="1400" b="1" spc="35" dirty="0">
                <a:cs typeface="Lucida Sans"/>
              </a:rPr>
              <a:t>in proizvodnjo hidrostatičnih sistemov prenosa </a:t>
            </a:r>
            <a:r>
              <a:rPr lang="sl-SI" sz="1400" b="1" spc="35" dirty="0" smtClean="0">
                <a:cs typeface="Lucida Sans"/>
              </a:rPr>
              <a:t>moči</a:t>
            </a:r>
          </a:p>
          <a:p>
            <a:pPr marL="12700" marR="8890">
              <a:lnSpc>
                <a:spcPct val="113100"/>
              </a:lnSpc>
              <a:spcBef>
                <a:spcPts val="100"/>
              </a:spcBef>
            </a:pPr>
            <a:endParaRPr lang="fr-FR" sz="1200" dirty="0" smtClean="0">
              <a:solidFill>
                <a:srgbClr val="FFEBD2"/>
              </a:solidFill>
              <a:cs typeface="Lucida Sans"/>
            </a:endParaRPr>
          </a:p>
          <a:p>
            <a:pPr marL="12700" marR="5080" algn="just">
              <a:lnSpc>
                <a:spcPct val="100000"/>
              </a:lnSpc>
            </a:pPr>
            <a:r>
              <a:rPr lang="sl-SI" sz="1400" dirty="0" err="1" smtClean="0"/>
              <a:t>Poclain</a:t>
            </a:r>
            <a:r>
              <a:rPr lang="sl-SI" sz="1400" dirty="0" smtClean="0"/>
              <a:t> </a:t>
            </a:r>
            <a:r>
              <a:rPr lang="sl-SI" sz="1400" dirty="0" err="1" smtClean="0"/>
              <a:t>Hydraulics</a:t>
            </a:r>
            <a:r>
              <a:rPr lang="sl-SI" sz="1400" dirty="0" smtClean="0"/>
              <a:t> je </a:t>
            </a:r>
            <a:r>
              <a:rPr lang="sl-SI" sz="1400" dirty="0"/>
              <a:t>ena vodilnih svetovnih skupin za razvoj </a:t>
            </a:r>
            <a:r>
              <a:rPr lang="sl-SI" sz="1400" dirty="0" smtClean="0"/>
              <a:t>in </a:t>
            </a:r>
            <a:r>
              <a:rPr lang="sl-SI" sz="1400" dirty="0"/>
              <a:t>proizvodnjo hidrostatičnih sistemov prenosa moči, ki </a:t>
            </a:r>
            <a:r>
              <a:rPr lang="sl-SI" sz="1400" dirty="0" smtClean="0"/>
              <a:t>obsega</a:t>
            </a:r>
            <a:r>
              <a:rPr lang="sl-SI" sz="1400" dirty="0"/>
              <a:t> </a:t>
            </a:r>
            <a:r>
              <a:rPr lang="sl-SI" sz="1400" dirty="0" smtClean="0"/>
              <a:t>razvoj </a:t>
            </a:r>
            <a:r>
              <a:rPr lang="sl-SI" sz="1400" dirty="0"/>
              <a:t>in proizvodnjo </a:t>
            </a:r>
            <a:r>
              <a:rPr lang="sl-SI" sz="1400" dirty="0" smtClean="0"/>
              <a:t>hidravličnih </a:t>
            </a:r>
            <a:r>
              <a:rPr lang="sl-SI" sz="1400" dirty="0"/>
              <a:t>motorjev z visokim navorom, hidravlične črpalke, hidravlične ventile in elektronske krmilne komponente. </a:t>
            </a:r>
            <a:endParaRPr lang="sl-SI" sz="1400" dirty="0" smtClean="0"/>
          </a:p>
          <a:p>
            <a:pPr marL="12700" marR="5080" algn="just">
              <a:lnSpc>
                <a:spcPct val="100000"/>
              </a:lnSpc>
            </a:pPr>
            <a:endParaRPr lang="sl-SI" sz="1400" dirty="0"/>
          </a:p>
          <a:p>
            <a:pPr marL="12700" marR="5080" algn="just">
              <a:lnSpc>
                <a:spcPct val="100000"/>
              </a:lnSpc>
            </a:pPr>
            <a:r>
              <a:rPr lang="sl-SI" sz="1400" dirty="0" err="1" smtClean="0"/>
              <a:t>Poclain</a:t>
            </a:r>
            <a:r>
              <a:rPr lang="sl-SI" sz="1400" dirty="0" smtClean="0"/>
              <a:t> </a:t>
            </a:r>
            <a:r>
              <a:rPr lang="sl-SI" sz="1400" dirty="0" err="1"/>
              <a:t>Hydraulics</a:t>
            </a:r>
            <a:r>
              <a:rPr lang="sl-SI" sz="1400" dirty="0"/>
              <a:t> </a:t>
            </a:r>
            <a:r>
              <a:rPr lang="sl-SI" sz="1400" dirty="0" smtClean="0"/>
              <a:t>Žiri </a:t>
            </a:r>
            <a:r>
              <a:rPr lang="sl-SI" sz="1400" dirty="0"/>
              <a:t>je </a:t>
            </a:r>
            <a:r>
              <a:rPr lang="sl-SI" sz="1400" dirty="0" smtClean="0"/>
              <a:t>del </a:t>
            </a:r>
            <a:r>
              <a:rPr lang="sl-SI" sz="1400" dirty="0"/>
              <a:t>francoske </a:t>
            </a:r>
            <a:r>
              <a:rPr lang="sl-SI" sz="1400" dirty="0" smtClean="0"/>
              <a:t>skupine in ima 300 zaposlenih.</a:t>
            </a:r>
            <a:r>
              <a:rPr lang="sl-SI" sz="1400" dirty="0"/>
              <a:t> </a:t>
            </a:r>
            <a:r>
              <a:rPr lang="sl-SI" sz="1400" dirty="0" smtClean="0"/>
              <a:t>V </a:t>
            </a:r>
            <a:r>
              <a:rPr lang="sl-SI" sz="1400" dirty="0"/>
              <a:t>Žireh </a:t>
            </a:r>
            <a:r>
              <a:rPr lang="sl-SI" sz="1400" dirty="0" smtClean="0"/>
              <a:t>imajo </a:t>
            </a:r>
            <a:r>
              <a:rPr lang="sl-SI" sz="1400" dirty="0"/>
              <a:t>kompetenčni center za razvoj in proizvodnjo hidravličnih ventilov na ravni celotne </a:t>
            </a:r>
            <a:r>
              <a:rPr lang="sl-SI" sz="1400" dirty="0" smtClean="0"/>
              <a:t>skupine. </a:t>
            </a:r>
          </a:p>
          <a:p>
            <a:pPr marL="12700" marR="5080" algn="just">
              <a:lnSpc>
                <a:spcPct val="100000"/>
              </a:lnSpc>
            </a:pPr>
            <a:endParaRPr lang="sl-SI" sz="1400" dirty="0">
              <a:cs typeface="Lucida Sans"/>
            </a:endParaRPr>
          </a:p>
          <a:p>
            <a:pPr marL="12700" marR="5080" algn="just">
              <a:lnSpc>
                <a:spcPct val="100000"/>
              </a:lnSpc>
            </a:pPr>
            <a:r>
              <a:rPr lang="sl-SI" sz="1400" dirty="0" smtClean="0">
                <a:cs typeface="Lucida Sans"/>
              </a:rPr>
              <a:t>Vas zanima usposabljanje v </a:t>
            </a:r>
            <a:r>
              <a:rPr lang="sl-SI" sz="1400" dirty="0" err="1" smtClean="0">
                <a:cs typeface="Lucida Sans"/>
              </a:rPr>
              <a:t>Poclainu</a:t>
            </a:r>
            <a:r>
              <a:rPr lang="sl-SI" sz="1400" dirty="0" smtClean="0">
                <a:cs typeface="Lucida Sans"/>
              </a:rPr>
              <a:t>? Pišite na spodaj naveden kontakt in se dogovorite za sodelovanje.</a:t>
            </a:r>
          </a:p>
          <a:p>
            <a:pPr marL="12700" marR="5080">
              <a:lnSpc>
                <a:spcPct val="100000"/>
              </a:lnSpc>
            </a:pPr>
            <a:endParaRPr lang="sl-SI" sz="1400" dirty="0" smtClean="0">
              <a:solidFill>
                <a:srgbClr val="FFEBD2"/>
              </a:solidFill>
              <a:cs typeface="Lucida Sans"/>
            </a:endParaRPr>
          </a:p>
          <a:p>
            <a:pPr marL="12700" marR="5080">
              <a:lnSpc>
                <a:spcPct val="100000"/>
              </a:lnSpc>
            </a:pPr>
            <a:r>
              <a:rPr lang="sl-SI" sz="1400" dirty="0" smtClean="0">
                <a:cs typeface="Lucida Sans"/>
                <a:hlinkClick r:id="rId5"/>
              </a:rPr>
              <a:t>zaposlitev@poclain.com</a:t>
            </a:r>
            <a:endParaRPr lang="sl-SI" sz="1400" dirty="0" smtClean="0">
              <a:cs typeface="Lucida Sans"/>
            </a:endParaRPr>
          </a:p>
          <a:p>
            <a:pPr marL="12700" marR="5080">
              <a:lnSpc>
                <a:spcPct val="100000"/>
              </a:lnSpc>
            </a:pPr>
            <a:r>
              <a:rPr lang="sl-SI" sz="1400" dirty="0">
                <a:cs typeface="Lucida Sans"/>
              </a:rPr>
              <a:t>(04) 515 91 00</a:t>
            </a:r>
            <a:endParaRPr lang="sl-SI" sz="1400" dirty="0" smtClean="0">
              <a:solidFill>
                <a:srgbClr val="FFEBD2"/>
              </a:solidFill>
              <a:cs typeface="Lucida Sans"/>
            </a:endParaRPr>
          </a:p>
          <a:p>
            <a:pPr marL="12700" marR="5080">
              <a:lnSpc>
                <a:spcPct val="100000"/>
              </a:lnSpc>
            </a:pPr>
            <a:endParaRPr lang="sl-SI" sz="1200" dirty="0">
              <a:solidFill>
                <a:srgbClr val="FFEBD2"/>
              </a:solidFill>
              <a:cs typeface="Lucida Sans"/>
            </a:endParaRPr>
          </a:p>
          <a:p>
            <a:pPr marL="12700" marR="5080" algn="ctr"/>
            <a:r>
              <a:rPr lang="sl-SI" sz="1200" spc="-25" dirty="0" smtClean="0">
                <a:solidFill>
                  <a:srgbClr val="212121"/>
                </a:solidFill>
                <a:cs typeface="Lucida Sans"/>
              </a:rPr>
              <a:t>Obiščite </a:t>
            </a:r>
            <a:r>
              <a:rPr lang="sl-SI" sz="1200" spc="-25" dirty="0">
                <a:solidFill>
                  <a:srgbClr val="212121"/>
                </a:solidFill>
                <a:cs typeface="Lucida Sans"/>
              </a:rPr>
              <a:t>SERFA spletno stran </a:t>
            </a:r>
            <a:r>
              <a:rPr lang="en-US" sz="1200" spc="-25" dirty="0">
                <a:solidFill>
                  <a:srgbClr val="212121"/>
                </a:solidFill>
                <a:cs typeface="Lucida Sans"/>
                <a:hlinkClick r:id="rId6"/>
              </a:rPr>
              <a:t>www.serfa-project.eu</a:t>
            </a:r>
            <a:r>
              <a:rPr lang="sl-SI" sz="1200" spc="-25" dirty="0">
                <a:solidFill>
                  <a:srgbClr val="212121"/>
                </a:solidFill>
                <a:cs typeface="Lucida Sans"/>
              </a:rPr>
              <a:t> 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</p:txBody>
      </p:sp>
      <p:sp>
        <p:nvSpPr>
          <p:cNvPr id="19" name="object 2"/>
          <p:cNvSpPr txBox="1">
            <a:spLocks/>
          </p:cNvSpPr>
          <p:nvPr/>
        </p:nvSpPr>
        <p:spPr>
          <a:xfrm>
            <a:off x="2895652" y="777173"/>
            <a:ext cx="6123398" cy="34374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>
            <a:lvl1pPr>
              <a:defRPr sz="1400" b="0" i="0">
                <a:solidFill>
                  <a:srgbClr val="F6F6F6"/>
                </a:solidFill>
                <a:latin typeface="Arial Narrow"/>
                <a:ea typeface="+mj-ea"/>
                <a:cs typeface="Arial Narrow"/>
              </a:defRPr>
            </a:lvl1pPr>
          </a:lstStyle>
          <a:p>
            <a:pPr marL="2298065" marR="5080" lvl="0" indent="0" defTabSz="914400" eaLnBrk="1" fontAlgn="auto" latinLnBrk="0" hangingPunct="1">
              <a:lnSpc>
                <a:spcPct val="102699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1" i="0" u="none" strike="noStrike" kern="0" cap="none" spc="-90" normalizeH="0" baseline="0" noProof="0" dirty="0" smtClean="0">
                <a:ln>
                  <a:noFill/>
                </a:ln>
                <a:solidFill>
                  <a:srgbClr val="AF1119"/>
                </a:solidFill>
                <a:effectLst/>
                <a:uLnTx/>
                <a:uFillTx/>
                <a:latin typeface="Calibri"/>
                <a:ea typeface="+mj-ea"/>
              </a:rPr>
              <a:t>SERFA AMBASADOR VAJENIŠTVA</a:t>
            </a:r>
            <a:endParaRPr kumimoji="0" lang="en-US" sz="2200" b="1" i="0" u="none" strike="noStrike" kern="0" cap="none" spc="-65" normalizeH="0" baseline="0" noProof="0" dirty="0">
              <a:ln>
                <a:noFill/>
              </a:ln>
              <a:solidFill>
                <a:srgbClr val="AF1119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34" y="6124996"/>
            <a:ext cx="1107690" cy="576000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958" y="6133967"/>
            <a:ext cx="521553" cy="576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6" y="1007920"/>
            <a:ext cx="4575438" cy="2662073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34" y="2390130"/>
            <a:ext cx="2381250" cy="714375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8" y="3272951"/>
            <a:ext cx="4075563" cy="2712588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71843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39" b="87147"/>
          <a:stretch/>
        </p:blipFill>
        <p:spPr>
          <a:xfrm>
            <a:off x="0" y="1"/>
            <a:ext cx="3707027" cy="828676"/>
          </a:xfrm>
          <a:prstGeom prst="rect">
            <a:avLst/>
          </a:prstGeom>
        </p:spPr>
      </p:pic>
      <p:sp>
        <p:nvSpPr>
          <p:cNvPr id="4" name="object 5"/>
          <p:cNvSpPr/>
          <p:nvPr/>
        </p:nvSpPr>
        <p:spPr>
          <a:xfrm>
            <a:off x="-3016" y="6252788"/>
            <a:ext cx="9144000" cy="6301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9" name="object 2"/>
          <p:cNvSpPr txBox="1">
            <a:spLocks/>
          </p:cNvSpPr>
          <p:nvPr/>
        </p:nvSpPr>
        <p:spPr>
          <a:xfrm>
            <a:off x="359109" y="704065"/>
            <a:ext cx="3648255" cy="29302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>
            <a:lvl1pPr>
              <a:defRPr sz="1400" b="0" i="0">
                <a:solidFill>
                  <a:srgbClr val="F6F6F6"/>
                </a:solidFill>
                <a:latin typeface="Arial Narrow"/>
                <a:ea typeface="+mj-ea"/>
                <a:cs typeface="Arial Narrow"/>
              </a:defRPr>
            </a:lvl1pPr>
          </a:lstStyle>
          <a:p>
            <a:pPr marR="5080" lvl="0" algn="ctr" defTabSz="914400" eaLnBrk="1" fontAlgn="auto" latinLnBrk="0" hangingPunct="1">
              <a:lnSpc>
                <a:spcPct val="102699"/>
              </a:lnSpc>
              <a:spcBef>
                <a:spcPts val="6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1800" b="1" kern="0" spc="-90" noProof="0" dirty="0" smtClean="0">
                <a:solidFill>
                  <a:srgbClr val="C00000"/>
                </a:solidFill>
                <a:latin typeface="Calibri"/>
              </a:rPr>
              <a:t>INTERVJU Z AMBASADORJEM</a:t>
            </a:r>
            <a:endParaRPr kumimoji="0" lang="en-US" sz="1800" b="1" i="0" u="none" strike="noStrike" kern="0" cap="none" spc="-65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0" y="1020732"/>
            <a:ext cx="4499650" cy="5040000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200" b="1" dirty="0" smtClean="0"/>
              <a:t/>
            </a:r>
            <a:br>
              <a:rPr lang="sl-SI" sz="1200" b="1" dirty="0" smtClean="0"/>
            </a:br>
            <a:endParaRPr lang="sl-SI" sz="1200" b="1" dirty="0" smtClean="0"/>
          </a:p>
          <a:p>
            <a:r>
              <a:rPr lang="sl-SI" sz="1400" b="1" dirty="0" smtClean="0"/>
              <a:t>Zakaj vajeništvo?</a:t>
            </a:r>
          </a:p>
          <a:p>
            <a:pPr algn="just"/>
            <a:r>
              <a:rPr lang="sl-SI" sz="1400" i="1" dirty="0" smtClean="0"/>
              <a:t>„Cilj </a:t>
            </a:r>
            <a:r>
              <a:rPr lang="sl-SI" sz="1400" i="1" dirty="0"/>
              <a:t>podjetja je, da postane ”</a:t>
            </a:r>
            <a:r>
              <a:rPr lang="sl-SI" sz="1400" i="1" dirty="0" err="1"/>
              <a:t>employer</a:t>
            </a:r>
            <a:r>
              <a:rPr lang="sl-SI" sz="1400" i="1" dirty="0"/>
              <a:t> </a:t>
            </a:r>
            <a:r>
              <a:rPr lang="sl-SI" sz="1400" i="1" dirty="0" err="1"/>
              <a:t>of</a:t>
            </a:r>
            <a:r>
              <a:rPr lang="sl-SI" sz="1400" i="1" dirty="0"/>
              <a:t> </a:t>
            </a:r>
            <a:r>
              <a:rPr lang="sl-SI" sz="1400" i="1" dirty="0" err="1" smtClean="0"/>
              <a:t>choice</a:t>
            </a:r>
            <a:r>
              <a:rPr lang="sl-SI" sz="1400" i="1" dirty="0" smtClean="0"/>
              <a:t>“, </a:t>
            </a:r>
            <a:r>
              <a:rPr lang="sl-SI" sz="1400" i="1" dirty="0"/>
              <a:t>to je pridobivati, razvijati in ohranjati talentirane sodelavce. Pomemben del je vključevanje mladih ljudi, ki so šele na začetku svoje </a:t>
            </a:r>
            <a:r>
              <a:rPr lang="sl-SI" sz="1400" i="1" dirty="0" smtClean="0"/>
              <a:t>karierne </a:t>
            </a:r>
            <a:r>
              <a:rPr lang="sl-SI" sz="1400" i="1" dirty="0"/>
              <a:t>poti, da so tudi </a:t>
            </a:r>
            <a:r>
              <a:rPr lang="sl-SI" sz="1400" i="1" dirty="0" err="1"/>
              <a:t>t.i</a:t>
            </a:r>
            <a:r>
              <a:rPr lang="sl-SI" sz="1400" i="1" dirty="0"/>
              <a:t>. </a:t>
            </a:r>
            <a:r>
              <a:rPr lang="sl-SI" sz="1400" i="1" dirty="0" smtClean="0"/>
              <a:t>manj </a:t>
            </a:r>
            <a:r>
              <a:rPr lang="sl-SI" sz="1400" i="1" dirty="0"/>
              <a:t>pomembni poklici lahko zanimivi in atraktivni</a:t>
            </a:r>
            <a:r>
              <a:rPr lang="sl-SI" sz="1400" i="1" dirty="0" smtClean="0"/>
              <a:t>.“</a:t>
            </a:r>
          </a:p>
          <a:p>
            <a:pPr algn="just"/>
            <a:endParaRPr lang="sl-SI" sz="1400" dirty="0" smtClean="0"/>
          </a:p>
          <a:p>
            <a:r>
              <a:rPr lang="sl-SI" sz="1400" b="1" dirty="0" smtClean="0"/>
              <a:t>V čem vidite glavno prednost vajeništva?</a:t>
            </a:r>
          </a:p>
          <a:p>
            <a:pPr algn="just"/>
            <a:r>
              <a:rPr lang="sl-SI" sz="1400" i="1" dirty="0"/>
              <a:t>„Mladi lahko prinesejo novo, svežo energijo in </a:t>
            </a:r>
            <a:r>
              <a:rPr lang="sl-SI" sz="1400" i="1" dirty="0" smtClean="0"/>
              <a:t>ideje. V vajeništvu pridobijo </a:t>
            </a:r>
            <a:r>
              <a:rPr lang="sl-SI" sz="1400" i="1" dirty="0"/>
              <a:t>nova praktična znanja, se spoznajo s kulturo podjetja, sodelavci, zato je prehod v zaposlitev bistveno lažji</a:t>
            </a:r>
            <a:r>
              <a:rPr lang="sl-SI" sz="1400" i="1" dirty="0" smtClean="0"/>
              <a:t>.“ </a:t>
            </a:r>
          </a:p>
          <a:p>
            <a:pPr algn="just"/>
            <a:endParaRPr lang="sl-SI" sz="1200" i="1" dirty="0" smtClean="0"/>
          </a:p>
          <a:p>
            <a:r>
              <a:rPr lang="sl-SI" sz="1400" b="1" dirty="0" smtClean="0"/>
              <a:t>Kako praktično usposabljanje mladih prispeva k uspešnosti vašega podjetja?</a:t>
            </a:r>
          </a:p>
          <a:p>
            <a:pPr algn="just"/>
            <a:r>
              <a:rPr lang="sl-SI" sz="1400" i="1" dirty="0"/>
              <a:t>„Zaposleni so največje bogastvo podjetja, zato želimo s sistematičnim pristopom dvigniti njihov nivo znanja in kompetentnosti, zato da smo lahko še </a:t>
            </a:r>
            <a:r>
              <a:rPr lang="sl-SI" sz="1400" i="1" dirty="0" smtClean="0"/>
              <a:t>boljši. Z veseljem usposabljamo dijake </a:t>
            </a:r>
            <a:r>
              <a:rPr lang="sl-SI" sz="1400" i="1" dirty="0"/>
              <a:t>ali študente. Marsikdo se je na ta </a:t>
            </a:r>
            <a:r>
              <a:rPr lang="sl-SI" sz="1400" i="1" dirty="0" smtClean="0"/>
              <a:t>način priključil </a:t>
            </a:r>
            <a:r>
              <a:rPr lang="sl-SI" sz="1400" i="1" dirty="0" err="1" smtClean="0"/>
              <a:t>tud</a:t>
            </a:r>
            <a:r>
              <a:rPr lang="sl-SI" sz="1400" i="1" dirty="0" smtClean="0"/>
              <a:t> kot štipendist.“</a:t>
            </a:r>
          </a:p>
          <a:p>
            <a:pPr algn="just"/>
            <a:endParaRPr lang="sl-SI" sz="1200" i="1" dirty="0"/>
          </a:p>
          <a:p>
            <a:pPr algn="ctr"/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4578028" y="607429"/>
            <a:ext cx="4568983" cy="2567598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sl-SI" sz="1400" dirty="0"/>
              <a:t>Kljub temu, da še </a:t>
            </a:r>
            <a:r>
              <a:rPr lang="sl-SI" sz="1400" dirty="0" smtClean="0"/>
              <a:t>nimajo </a:t>
            </a:r>
            <a:r>
              <a:rPr lang="sl-SI" sz="1400" dirty="0"/>
              <a:t>vajencev, </a:t>
            </a:r>
            <a:r>
              <a:rPr lang="sl-SI" sz="1400" dirty="0" smtClean="0"/>
              <a:t>so </a:t>
            </a:r>
            <a:r>
              <a:rPr lang="sl-SI" sz="1400" dirty="0"/>
              <a:t>vzpostavili vse pogoje za </a:t>
            </a:r>
            <a:r>
              <a:rPr lang="sl-SI" sz="1400" dirty="0" smtClean="0"/>
              <a:t>izvajanje vajeništva. Imajo </a:t>
            </a:r>
            <a:r>
              <a:rPr lang="sl-SI" sz="1400" dirty="0"/>
              <a:t>tudi dva certificirana mentorja Darjana in Martina, ki o vajeništvu menita: </a:t>
            </a:r>
            <a:endParaRPr lang="sl-SI" sz="1400" dirty="0" smtClean="0"/>
          </a:p>
          <a:p>
            <a:pPr lvl="0" algn="just">
              <a:defRPr/>
            </a:pPr>
            <a:endParaRPr lang="sl-SI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sl-SI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„Vajeništvo </a:t>
            </a:r>
            <a:r>
              <a:rPr lang="sl-SI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za naju pomembno </a:t>
            </a:r>
            <a:r>
              <a:rPr lang="sl-SI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predvsem zaradi </a:t>
            </a:r>
            <a:r>
              <a:rPr lang="sl-SI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povezovanja gospodarstva </a:t>
            </a:r>
            <a:r>
              <a:rPr lang="sl-SI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sl-SI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šolstvom in pridobivanja novih izkušenj tako za </a:t>
            </a:r>
            <a:r>
              <a:rPr lang="sl-SI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mlade (</a:t>
            </a:r>
            <a:r>
              <a:rPr lang="sl-SI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dijake) kot </a:t>
            </a:r>
            <a:r>
              <a:rPr lang="sl-SI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tudi mentorje.“</a:t>
            </a:r>
          </a:p>
          <a:p>
            <a:pPr lvl="0" algn="just">
              <a:defRPr/>
            </a:pPr>
            <a:endParaRPr lang="sl-SI" sz="1400" i="1" dirty="0" smtClean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 rot="10800000">
            <a:off x="4578029" y="3573366"/>
            <a:ext cx="4565971" cy="2480548"/>
            <a:chOff x="-3016" y="1227250"/>
            <a:chExt cx="4518491" cy="4972771"/>
          </a:xfrm>
          <a:solidFill>
            <a:srgbClr val="002060"/>
          </a:solidFill>
        </p:grpSpPr>
        <p:sp>
          <p:nvSpPr>
            <p:cNvPr id="28" name="Rounded Rectangle 27"/>
            <p:cNvSpPr/>
            <p:nvPr/>
          </p:nvSpPr>
          <p:spPr>
            <a:xfrm>
              <a:off x="-3016" y="1227250"/>
              <a:ext cx="4518491" cy="4972765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-3015" y="1227256"/>
              <a:ext cx="3987600" cy="4972765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0" name="object 2"/>
          <p:cNvSpPr txBox="1">
            <a:spLocks/>
          </p:cNvSpPr>
          <p:nvPr/>
        </p:nvSpPr>
        <p:spPr>
          <a:xfrm>
            <a:off x="5016137" y="3247703"/>
            <a:ext cx="3962400" cy="29302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>
            <a:lvl1pPr>
              <a:defRPr sz="1400" b="0" i="0">
                <a:solidFill>
                  <a:srgbClr val="F6F6F6"/>
                </a:solidFill>
                <a:latin typeface="Arial Narrow"/>
                <a:ea typeface="+mj-ea"/>
                <a:cs typeface="Arial Narrow"/>
              </a:defRPr>
            </a:lvl1pPr>
          </a:lstStyle>
          <a:p>
            <a:pPr marR="5080" lvl="0" algn="ctr" defTabSz="914400" eaLnBrk="1" fontAlgn="auto" latinLnBrk="0" hangingPunct="1">
              <a:lnSpc>
                <a:spcPct val="102699"/>
              </a:lnSpc>
              <a:spcBef>
                <a:spcPts val="6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1800" b="1" kern="0" spc="-90" noProof="0" dirty="0" smtClean="0">
                <a:solidFill>
                  <a:srgbClr val="002060"/>
                </a:solidFill>
                <a:latin typeface="Calibri"/>
              </a:rPr>
              <a:t>KDO SO AMBASADORJI VAJENIŠTVA</a:t>
            </a:r>
            <a:r>
              <a:rPr lang="en-US" sz="1800" b="1" kern="0" spc="-90" noProof="0" dirty="0" smtClean="0">
                <a:solidFill>
                  <a:srgbClr val="002060"/>
                </a:solidFill>
                <a:latin typeface="Calibri"/>
              </a:rPr>
              <a:t>?</a:t>
            </a:r>
            <a:endParaRPr kumimoji="0" lang="en-US" sz="1800" b="1" i="0" u="none" strike="noStrike" kern="0" cap="none" spc="-6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34" t="32456" r="734" b="43131"/>
          <a:stretch/>
        </p:blipFill>
        <p:spPr>
          <a:xfrm>
            <a:off x="2183237" y="6142575"/>
            <a:ext cx="4746171" cy="651747"/>
          </a:xfrm>
          <a:prstGeom prst="rect">
            <a:avLst/>
          </a:prstGeom>
        </p:spPr>
      </p:pic>
      <p:sp>
        <p:nvSpPr>
          <p:cNvPr id="32" name="object 11"/>
          <p:cNvSpPr txBox="1"/>
          <p:nvPr/>
        </p:nvSpPr>
        <p:spPr>
          <a:xfrm>
            <a:off x="4703807" y="3739605"/>
            <a:ext cx="4361815" cy="2465907"/>
          </a:xfrm>
          <a:prstGeom prst="rect">
            <a:avLst/>
          </a:prstGeom>
        </p:spPr>
        <p:txBody>
          <a:bodyPr vert="horz" wrap="square" lIns="0" tIns="58269" rIns="0" bIns="0" rtlCol="0">
            <a:spAutoFit/>
          </a:bodyPr>
          <a:lstStyle/>
          <a:p>
            <a:pPr marL="58270" marR="76200" indent="-1121" algn="ctr">
              <a:lnSpc>
                <a:spcPct val="104200"/>
              </a:lnSpc>
              <a:spcBef>
                <a:spcPts val="159"/>
              </a:spcBef>
            </a:pPr>
            <a:r>
              <a:rPr lang="sl-SI" sz="1200" b="1" dirty="0" smtClean="0">
                <a:solidFill>
                  <a:schemeClr val="bg1"/>
                </a:solidFill>
              </a:rPr>
              <a:t>Ambasadorji vajeništva </a:t>
            </a:r>
            <a:r>
              <a:rPr lang="sl-SI" sz="1200" dirty="0" smtClean="0">
                <a:solidFill>
                  <a:schemeClr val="bg1"/>
                </a:solidFill>
              </a:rPr>
              <a:t>so mentorji mladim na praktičnem usposabljanju v podjetjih, ki svoje pozitivne izkušnje pri delu z mladimi prostovoljno delijo z drugimi podjetji in mladimi, </a:t>
            </a:r>
          </a:p>
          <a:p>
            <a:pPr marL="58270" marR="76200" indent="-1121" algn="ctr">
              <a:lnSpc>
                <a:spcPct val="104200"/>
              </a:lnSpc>
              <a:spcBef>
                <a:spcPts val="159"/>
              </a:spcBef>
            </a:pPr>
            <a:r>
              <a:rPr lang="sl-SI" sz="1200" dirty="0" smtClean="0">
                <a:solidFill>
                  <a:schemeClr val="bg1"/>
                </a:solidFill>
              </a:rPr>
              <a:t>ki jih to področje zanima.</a:t>
            </a:r>
            <a:endParaRPr lang="sl-SI" sz="1200" spc="-26" dirty="0" smtClean="0">
              <a:solidFill>
                <a:schemeClr val="bg1"/>
              </a:solidFill>
              <a:cs typeface="Lucida Sans"/>
            </a:endParaRPr>
          </a:p>
          <a:p>
            <a:pPr marL="58270" marR="76200" indent="-1121" algn="ctr">
              <a:lnSpc>
                <a:spcPct val="104200"/>
              </a:lnSpc>
              <a:spcBef>
                <a:spcPts val="159"/>
              </a:spcBef>
            </a:pP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/>
            </a:r>
            <a:br>
              <a:rPr lang="sl-SI" sz="1200" spc="-26" dirty="0" smtClean="0">
                <a:solidFill>
                  <a:schemeClr val="bg1"/>
                </a:solidFill>
                <a:cs typeface="Lucida Sans"/>
              </a:rPr>
            </a:br>
            <a:r>
              <a:rPr lang="sl-SI" sz="1200" b="1" spc="-26" dirty="0" smtClean="0">
                <a:solidFill>
                  <a:schemeClr val="bg1"/>
                </a:solidFill>
                <a:cs typeface="Lucida Sans"/>
              </a:rPr>
              <a:t>Mreža ambasadorjev vajeništva </a:t>
            </a: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>nastaja v okviru </a:t>
            </a:r>
            <a:r>
              <a:rPr lang="sl-SI" sz="1200" spc="-26" dirty="0" err="1" smtClean="0">
                <a:solidFill>
                  <a:schemeClr val="bg1"/>
                </a:solidFill>
                <a:cs typeface="Lucida Sans"/>
              </a:rPr>
              <a:t>Erasmus</a:t>
            </a:r>
            <a:r>
              <a:rPr lang="sl-SI" sz="1200" spc="-26" dirty="0">
                <a:solidFill>
                  <a:schemeClr val="bg1"/>
                </a:solidFill>
                <a:cs typeface="Lucida Sans"/>
              </a:rPr>
              <a:t>+</a:t>
            </a: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> projekta SERFA, kjer razvijamo storitve in podporna orodja, ki bodo pomagale odpraviti ovire pri praktičnem usposabljanju in podpreti predvsem </a:t>
            </a:r>
            <a:r>
              <a:rPr lang="sl-SI" sz="1200" spc="-26" dirty="0" err="1" smtClean="0">
                <a:solidFill>
                  <a:schemeClr val="bg1"/>
                </a:solidFill>
                <a:cs typeface="Lucida Sans"/>
              </a:rPr>
              <a:t>mikro</a:t>
            </a: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>, mala in srednja podjetja pri praktičnem usposabljanju mladih.</a:t>
            </a:r>
            <a:endParaRPr lang="en-US" sz="1200" spc="-26" dirty="0">
              <a:solidFill>
                <a:schemeClr val="bg1"/>
              </a:solidFill>
              <a:cs typeface="Lucida Sans"/>
            </a:endParaRPr>
          </a:p>
          <a:p>
            <a:pPr marL="58270" marR="76200" indent="-1121" algn="ctr">
              <a:lnSpc>
                <a:spcPct val="104200"/>
              </a:lnSpc>
              <a:spcBef>
                <a:spcPts val="159"/>
              </a:spcBef>
            </a:pP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/>
            </a:r>
            <a:br>
              <a:rPr lang="sl-SI" sz="1200" spc="-26" dirty="0" smtClean="0">
                <a:solidFill>
                  <a:schemeClr val="bg1"/>
                </a:solidFill>
                <a:cs typeface="Lucida Sans"/>
              </a:rPr>
            </a:br>
            <a:r>
              <a:rPr lang="sl-SI" sz="1200" spc="-26" dirty="0" smtClean="0">
                <a:solidFill>
                  <a:schemeClr val="bg1"/>
                </a:solidFill>
                <a:cs typeface="Lucida Sans"/>
              </a:rPr>
              <a:t>Se želite priključiti naši mreži? </a:t>
            </a:r>
            <a:r>
              <a:rPr lang="sl-SI" sz="1200" spc="-26" dirty="0" smtClean="0">
                <a:solidFill>
                  <a:schemeClr val="bg1"/>
                </a:solidFill>
                <a:cs typeface="Lucida Sans"/>
                <a:hlinkClick r:id="rId5"/>
              </a:rPr>
              <a:t>Kliknite tukaj</a:t>
            </a:r>
            <a:endParaRPr lang="en-US" sz="1200" spc="-26" dirty="0">
              <a:solidFill>
                <a:schemeClr val="bg1"/>
              </a:solidFill>
              <a:cs typeface="Lucida Sans"/>
            </a:endParaRPr>
          </a:p>
          <a:p>
            <a:pPr marL="58270" marR="76200" indent="-1121" algn="ctr">
              <a:lnSpc>
                <a:spcPct val="104200"/>
              </a:lnSpc>
              <a:spcBef>
                <a:spcPts val="159"/>
              </a:spcBef>
            </a:pPr>
            <a:endParaRPr sz="1200" dirty="0">
              <a:solidFill>
                <a:schemeClr val="bg1"/>
              </a:solidFill>
              <a:cs typeface="Lucida Sans"/>
            </a:endParaRPr>
          </a:p>
        </p:txBody>
      </p:sp>
      <p:sp>
        <p:nvSpPr>
          <p:cNvPr id="13" name="object 2"/>
          <p:cNvSpPr txBox="1">
            <a:spLocks/>
          </p:cNvSpPr>
          <p:nvPr/>
        </p:nvSpPr>
        <p:spPr>
          <a:xfrm>
            <a:off x="4925291" y="267824"/>
            <a:ext cx="3844635" cy="29302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>
            <a:lvl1pPr>
              <a:defRPr sz="1400" b="0" i="0">
                <a:solidFill>
                  <a:srgbClr val="F6F6F6"/>
                </a:solidFill>
                <a:latin typeface="Arial Narrow"/>
                <a:ea typeface="+mj-ea"/>
                <a:cs typeface="Arial Narrow"/>
              </a:defRPr>
            </a:lvl1pPr>
          </a:lstStyle>
          <a:p>
            <a:pPr marR="5080" lvl="0" algn="ctr" defTabSz="914400" eaLnBrk="1" fontAlgn="auto" latinLnBrk="0" hangingPunct="1">
              <a:lnSpc>
                <a:spcPct val="102699"/>
              </a:lnSpc>
              <a:spcBef>
                <a:spcPts val="6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1800" b="1" kern="0" spc="-90" dirty="0" smtClean="0">
                <a:solidFill>
                  <a:srgbClr val="0070C0"/>
                </a:solidFill>
                <a:latin typeface="Calibri"/>
              </a:rPr>
              <a:t>MNENJA MENTORJEV</a:t>
            </a:r>
            <a:endParaRPr kumimoji="0" lang="en-US" sz="1800" b="1" i="0" u="none" strike="noStrike" kern="0" cap="none" spc="-65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6987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141</Words>
  <Application>Microsoft Office PowerPoint</Application>
  <PresentationFormat>Diaprojekcija na zaslonu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Lucida Sans</vt:lpstr>
      <vt:lpstr>Times New Roman</vt:lpstr>
      <vt:lpstr>Thème Office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Sabine LE REST</dc:creator>
  <cp:lastModifiedBy>Ana Zemva Novak</cp:lastModifiedBy>
  <cp:revision>86</cp:revision>
  <dcterms:created xsi:type="dcterms:W3CDTF">2017-11-09T15:16:15Z</dcterms:created>
  <dcterms:modified xsi:type="dcterms:W3CDTF">2018-04-05T13:05:39Z</dcterms:modified>
</cp:coreProperties>
</file>