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6"/>
  </p:notesMasterIdLst>
  <p:sldIdLst>
    <p:sldId id="257" r:id="rId4"/>
    <p:sldId id="322" r:id="rId5"/>
    <p:sldId id="323" r:id="rId6"/>
    <p:sldId id="318" r:id="rId7"/>
    <p:sldId id="319" r:id="rId8"/>
    <p:sldId id="325" r:id="rId9"/>
    <p:sldId id="327" r:id="rId10"/>
    <p:sldId id="328" r:id="rId11"/>
    <p:sldId id="329" r:id="rId12"/>
    <p:sldId id="330" r:id="rId13"/>
    <p:sldId id="320" r:id="rId14"/>
    <p:sldId id="33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2" d="100"/>
          <a:sy n="112" d="100"/>
        </p:scale>
        <p:origin x="960"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023FD0-D7E5-4C01-A6C5-F025B69FB103}" type="datetimeFigureOut">
              <a:rPr lang="en-US" smtClean="0"/>
              <a:t>4/13/2016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8479B2-B137-4FAA-B6DC-C594B6658870}" type="slidenum">
              <a:rPr lang="en-US" smtClean="0"/>
              <a:t>‹#›</a:t>
            </a:fld>
            <a:endParaRPr lang="en-US"/>
          </a:p>
        </p:txBody>
      </p:sp>
    </p:spTree>
    <p:extLst>
      <p:ext uri="{BB962C8B-B14F-4D97-AF65-F5344CB8AC3E}">
        <p14:creationId xmlns:p14="http://schemas.microsoft.com/office/powerpoint/2010/main" val="1016283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4/13/2016 12:26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618086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a:defRPr>
                <a:solidFill>
                  <a:schemeClr val="tx1"/>
                </a:solidFill>
                <a:latin typeface="Arial" panose="020B0604020202020204" pitchFamily="34" charset="0"/>
              </a:defRPr>
            </a:lvl1pPr>
            <a:lvl2pPr marL="742950" indent="-285750" defTabSz="989013">
              <a:defRPr>
                <a:solidFill>
                  <a:schemeClr val="tx1"/>
                </a:solidFill>
                <a:latin typeface="Arial" panose="020B0604020202020204" pitchFamily="34" charset="0"/>
              </a:defRPr>
            </a:lvl2pPr>
            <a:lvl3pPr marL="1143000" indent="-228600" defTabSz="989013">
              <a:defRPr>
                <a:solidFill>
                  <a:schemeClr val="tx1"/>
                </a:solidFill>
                <a:latin typeface="Arial" panose="020B0604020202020204" pitchFamily="34" charset="0"/>
              </a:defRPr>
            </a:lvl3pPr>
            <a:lvl4pPr marL="1600200" indent="-228600" defTabSz="989013">
              <a:defRPr>
                <a:solidFill>
                  <a:schemeClr val="tx1"/>
                </a:solidFill>
                <a:latin typeface="Arial" panose="020B0604020202020204" pitchFamily="34" charset="0"/>
              </a:defRPr>
            </a:lvl4pPr>
            <a:lvl5pPr marL="2057400" indent="-228600" defTabSz="989013">
              <a:defRPr>
                <a:solidFill>
                  <a:schemeClr val="tx1"/>
                </a:solidFill>
                <a:latin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defRPr>
            </a:lvl9pPr>
          </a:lstStyle>
          <a:p>
            <a:fld id="{3B9D2278-B17F-48FC-8724-5E9241E3888A}" type="slidenum">
              <a:rPr lang="en-GB" altLang="en-US" smtClean="0">
                <a:latin typeface="Calibri" panose="020F0502020204030204" pitchFamily="34" charset="0"/>
              </a:rPr>
              <a:pPr/>
              <a:t>6</a:t>
            </a:fld>
            <a:endParaRPr lang="en-GB" altLang="en-US">
              <a:latin typeface="Calibri" panose="020F0502020204030204" pitchFamily="34" charset="0"/>
            </a:endParaRPr>
          </a:p>
        </p:txBody>
      </p:sp>
    </p:spTree>
    <p:extLst>
      <p:ext uri="{BB962C8B-B14F-4D97-AF65-F5344CB8AC3E}">
        <p14:creationId xmlns:p14="http://schemas.microsoft.com/office/powerpoint/2010/main" val="359766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a:defRPr>
                <a:solidFill>
                  <a:schemeClr val="tx1"/>
                </a:solidFill>
                <a:latin typeface="Arial" panose="020B0604020202020204" pitchFamily="34" charset="0"/>
              </a:defRPr>
            </a:lvl1pPr>
            <a:lvl2pPr marL="742950" indent="-285750" defTabSz="989013">
              <a:defRPr>
                <a:solidFill>
                  <a:schemeClr val="tx1"/>
                </a:solidFill>
                <a:latin typeface="Arial" panose="020B0604020202020204" pitchFamily="34" charset="0"/>
              </a:defRPr>
            </a:lvl2pPr>
            <a:lvl3pPr marL="1143000" indent="-228600" defTabSz="989013">
              <a:defRPr>
                <a:solidFill>
                  <a:schemeClr val="tx1"/>
                </a:solidFill>
                <a:latin typeface="Arial" panose="020B0604020202020204" pitchFamily="34" charset="0"/>
              </a:defRPr>
            </a:lvl3pPr>
            <a:lvl4pPr marL="1600200" indent="-228600" defTabSz="989013">
              <a:defRPr>
                <a:solidFill>
                  <a:schemeClr val="tx1"/>
                </a:solidFill>
                <a:latin typeface="Arial" panose="020B0604020202020204" pitchFamily="34" charset="0"/>
              </a:defRPr>
            </a:lvl4pPr>
            <a:lvl5pPr marL="2057400" indent="-228600" defTabSz="989013">
              <a:defRPr>
                <a:solidFill>
                  <a:schemeClr val="tx1"/>
                </a:solidFill>
                <a:latin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defRPr>
            </a:lvl9pPr>
          </a:lstStyle>
          <a:p>
            <a:fld id="{3B9D2278-B17F-48FC-8724-5E9241E3888A}" type="slidenum">
              <a:rPr lang="en-GB" altLang="en-US" smtClean="0">
                <a:latin typeface="Calibri" panose="020F0502020204030204" pitchFamily="34" charset="0"/>
              </a:rPr>
              <a:pPr/>
              <a:t>7</a:t>
            </a:fld>
            <a:endParaRPr lang="en-GB" altLang="en-US">
              <a:latin typeface="Calibri" panose="020F0502020204030204" pitchFamily="34" charset="0"/>
            </a:endParaRPr>
          </a:p>
        </p:txBody>
      </p:sp>
    </p:spTree>
    <p:extLst>
      <p:ext uri="{BB962C8B-B14F-4D97-AF65-F5344CB8AC3E}">
        <p14:creationId xmlns:p14="http://schemas.microsoft.com/office/powerpoint/2010/main" val="1172552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a:defRPr>
                <a:solidFill>
                  <a:schemeClr val="tx1"/>
                </a:solidFill>
                <a:latin typeface="Arial" panose="020B0604020202020204" pitchFamily="34" charset="0"/>
              </a:defRPr>
            </a:lvl1pPr>
            <a:lvl2pPr marL="742950" indent="-285750" defTabSz="989013">
              <a:defRPr>
                <a:solidFill>
                  <a:schemeClr val="tx1"/>
                </a:solidFill>
                <a:latin typeface="Arial" panose="020B0604020202020204" pitchFamily="34" charset="0"/>
              </a:defRPr>
            </a:lvl2pPr>
            <a:lvl3pPr marL="1143000" indent="-228600" defTabSz="989013">
              <a:defRPr>
                <a:solidFill>
                  <a:schemeClr val="tx1"/>
                </a:solidFill>
                <a:latin typeface="Arial" panose="020B0604020202020204" pitchFamily="34" charset="0"/>
              </a:defRPr>
            </a:lvl3pPr>
            <a:lvl4pPr marL="1600200" indent="-228600" defTabSz="989013">
              <a:defRPr>
                <a:solidFill>
                  <a:schemeClr val="tx1"/>
                </a:solidFill>
                <a:latin typeface="Arial" panose="020B0604020202020204" pitchFamily="34" charset="0"/>
              </a:defRPr>
            </a:lvl4pPr>
            <a:lvl5pPr marL="2057400" indent="-228600" defTabSz="989013">
              <a:defRPr>
                <a:solidFill>
                  <a:schemeClr val="tx1"/>
                </a:solidFill>
                <a:latin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defRPr>
            </a:lvl9pPr>
          </a:lstStyle>
          <a:p>
            <a:fld id="{3B9D2278-B17F-48FC-8724-5E9241E3888A}" type="slidenum">
              <a:rPr lang="en-GB" altLang="en-US" smtClean="0">
                <a:latin typeface="Calibri" panose="020F0502020204030204" pitchFamily="34" charset="0"/>
              </a:rPr>
              <a:pPr/>
              <a:t>8</a:t>
            </a:fld>
            <a:endParaRPr lang="en-GB" altLang="en-US">
              <a:latin typeface="Calibri" panose="020F0502020204030204" pitchFamily="34" charset="0"/>
            </a:endParaRPr>
          </a:p>
        </p:txBody>
      </p:sp>
    </p:spTree>
    <p:extLst>
      <p:ext uri="{BB962C8B-B14F-4D97-AF65-F5344CB8AC3E}">
        <p14:creationId xmlns:p14="http://schemas.microsoft.com/office/powerpoint/2010/main" val="23611314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a:defRPr>
                <a:solidFill>
                  <a:schemeClr val="tx1"/>
                </a:solidFill>
                <a:latin typeface="Arial" panose="020B0604020202020204" pitchFamily="34" charset="0"/>
              </a:defRPr>
            </a:lvl1pPr>
            <a:lvl2pPr marL="742950" indent="-285750" defTabSz="989013">
              <a:defRPr>
                <a:solidFill>
                  <a:schemeClr val="tx1"/>
                </a:solidFill>
                <a:latin typeface="Arial" panose="020B0604020202020204" pitchFamily="34" charset="0"/>
              </a:defRPr>
            </a:lvl2pPr>
            <a:lvl3pPr marL="1143000" indent="-228600" defTabSz="989013">
              <a:defRPr>
                <a:solidFill>
                  <a:schemeClr val="tx1"/>
                </a:solidFill>
                <a:latin typeface="Arial" panose="020B0604020202020204" pitchFamily="34" charset="0"/>
              </a:defRPr>
            </a:lvl3pPr>
            <a:lvl4pPr marL="1600200" indent="-228600" defTabSz="989013">
              <a:defRPr>
                <a:solidFill>
                  <a:schemeClr val="tx1"/>
                </a:solidFill>
                <a:latin typeface="Arial" panose="020B0604020202020204" pitchFamily="34" charset="0"/>
              </a:defRPr>
            </a:lvl4pPr>
            <a:lvl5pPr marL="2057400" indent="-228600" defTabSz="989013">
              <a:defRPr>
                <a:solidFill>
                  <a:schemeClr val="tx1"/>
                </a:solidFill>
                <a:latin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defRPr>
            </a:lvl9pPr>
          </a:lstStyle>
          <a:p>
            <a:fld id="{3B9D2278-B17F-48FC-8724-5E9241E3888A}" type="slidenum">
              <a:rPr lang="en-GB" altLang="en-US" smtClean="0">
                <a:latin typeface="Calibri" panose="020F0502020204030204" pitchFamily="34" charset="0"/>
              </a:rPr>
              <a:pPr/>
              <a:t>9</a:t>
            </a:fld>
            <a:endParaRPr lang="en-GB" altLang="en-US">
              <a:latin typeface="Calibri" panose="020F0502020204030204" pitchFamily="34" charset="0"/>
            </a:endParaRPr>
          </a:p>
        </p:txBody>
      </p:sp>
    </p:spTree>
    <p:extLst>
      <p:ext uri="{BB962C8B-B14F-4D97-AF65-F5344CB8AC3E}">
        <p14:creationId xmlns:p14="http://schemas.microsoft.com/office/powerpoint/2010/main" val="2211211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a:defRPr>
                <a:solidFill>
                  <a:schemeClr val="tx1"/>
                </a:solidFill>
                <a:latin typeface="Arial" panose="020B0604020202020204" pitchFamily="34" charset="0"/>
              </a:defRPr>
            </a:lvl1pPr>
            <a:lvl2pPr marL="742950" indent="-285750" defTabSz="989013">
              <a:defRPr>
                <a:solidFill>
                  <a:schemeClr val="tx1"/>
                </a:solidFill>
                <a:latin typeface="Arial" panose="020B0604020202020204" pitchFamily="34" charset="0"/>
              </a:defRPr>
            </a:lvl2pPr>
            <a:lvl3pPr marL="1143000" indent="-228600" defTabSz="989013">
              <a:defRPr>
                <a:solidFill>
                  <a:schemeClr val="tx1"/>
                </a:solidFill>
                <a:latin typeface="Arial" panose="020B0604020202020204" pitchFamily="34" charset="0"/>
              </a:defRPr>
            </a:lvl3pPr>
            <a:lvl4pPr marL="1600200" indent="-228600" defTabSz="989013">
              <a:defRPr>
                <a:solidFill>
                  <a:schemeClr val="tx1"/>
                </a:solidFill>
                <a:latin typeface="Arial" panose="020B0604020202020204" pitchFamily="34" charset="0"/>
              </a:defRPr>
            </a:lvl4pPr>
            <a:lvl5pPr marL="2057400" indent="-228600" defTabSz="989013">
              <a:defRPr>
                <a:solidFill>
                  <a:schemeClr val="tx1"/>
                </a:solidFill>
                <a:latin typeface="Arial" panose="020B0604020202020204" pitchFamily="34" charset="0"/>
              </a:defRPr>
            </a:lvl5pPr>
            <a:lvl6pPr marL="2514600" indent="-228600" defTabSz="989013" eaLnBrk="0" fontAlgn="base" hangingPunct="0">
              <a:spcBef>
                <a:spcPct val="0"/>
              </a:spcBef>
              <a:spcAft>
                <a:spcPct val="0"/>
              </a:spcAft>
              <a:defRPr>
                <a:solidFill>
                  <a:schemeClr val="tx1"/>
                </a:solidFill>
                <a:latin typeface="Arial" panose="020B0604020202020204" pitchFamily="34" charset="0"/>
              </a:defRPr>
            </a:lvl6pPr>
            <a:lvl7pPr marL="2971800" indent="-228600" defTabSz="989013" eaLnBrk="0" fontAlgn="base" hangingPunct="0">
              <a:spcBef>
                <a:spcPct val="0"/>
              </a:spcBef>
              <a:spcAft>
                <a:spcPct val="0"/>
              </a:spcAft>
              <a:defRPr>
                <a:solidFill>
                  <a:schemeClr val="tx1"/>
                </a:solidFill>
                <a:latin typeface="Arial" panose="020B0604020202020204" pitchFamily="34" charset="0"/>
              </a:defRPr>
            </a:lvl7pPr>
            <a:lvl8pPr marL="3429000" indent="-228600" defTabSz="989013" eaLnBrk="0" fontAlgn="base" hangingPunct="0">
              <a:spcBef>
                <a:spcPct val="0"/>
              </a:spcBef>
              <a:spcAft>
                <a:spcPct val="0"/>
              </a:spcAft>
              <a:defRPr>
                <a:solidFill>
                  <a:schemeClr val="tx1"/>
                </a:solidFill>
                <a:latin typeface="Arial" panose="020B0604020202020204" pitchFamily="34" charset="0"/>
              </a:defRPr>
            </a:lvl8pPr>
            <a:lvl9pPr marL="3886200" indent="-228600" defTabSz="989013" eaLnBrk="0" fontAlgn="base" hangingPunct="0">
              <a:spcBef>
                <a:spcPct val="0"/>
              </a:spcBef>
              <a:spcAft>
                <a:spcPct val="0"/>
              </a:spcAft>
              <a:defRPr>
                <a:solidFill>
                  <a:schemeClr val="tx1"/>
                </a:solidFill>
                <a:latin typeface="Arial" panose="020B0604020202020204" pitchFamily="34" charset="0"/>
              </a:defRPr>
            </a:lvl9pPr>
          </a:lstStyle>
          <a:p>
            <a:fld id="{3B9D2278-B17F-48FC-8724-5E9241E3888A}" type="slidenum">
              <a:rPr lang="en-GB" altLang="en-US" smtClean="0">
                <a:latin typeface="Calibri" panose="020F0502020204030204" pitchFamily="34" charset="0"/>
              </a:rPr>
              <a:pPr/>
              <a:t>10</a:t>
            </a:fld>
            <a:endParaRPr lang="en-GB" altLang="en-US">
              <a:latin typeface="Calibri" panose="020F0502020204030204" pitchFamily="34" charset="0"/>
            </a:endParaRPr>
          </a:p>
        </p:txBody>
      </p:sp>
    </p:spTree>
    <p:extLst>
      <p:ext uri="{BB962C8B-B14F-4D97-AF65-F5344CB8AC3E}">
        <p14:creationId xmlns:p14="http://schemas.microsoft.com/office/powerpoint/2010/main" val="2580895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gradFill flip="none" rotWithShape="1">
                  <a:gsLst>
                    <a:gs pos="0">
                      <a:schemeClr val="accent1"/>
                    </a:gs>
                    <a:gs pos="86000">
                      <a:srgbClr val="FFFF99"/>
                    </a:gs>
                    <a:gs pos="86000">
                      <a:srgbClr val="F6AE1E"/>
                    </a:gs>
                  </a:gsLst>
                  <a:lin ang="5400000" scaled="0"/>
                  <a:tileRect/>
                </a:gradFill>
                <a:effectLst/>
              </a:defRPr>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hf sldNum="0"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bg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bg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bg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bg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hf sldNum="0" hdr="0" ftr="0" dt="0"/>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mailto:f.lumen@ima-europe.eu" TargetMode="External"/><Relationship Id="rId2" Type="http://schemas.openxmlformats.org/officeDocument/2006/relationships/image" Target="../media/image13.png"/><Relationship Id="rId1" Type="http://schemas.openxmlformats.org/officeDocument/2006/relationships/slideLayout" Target="../slideLayouts/slideLayout4.xml"/><Relationship Id="rId4" Type="http://schemas.openxmlformats.org/officeDocument/2006/relationships/hyperlink" Target="mailto:d.jans@ima-Europe.e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upload.wikimedia.org/wikipedia/commons/4/41/Hesbaye_-_Windmill.jpg"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8.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44824"/>
            <a:ext cx="7681913" cy="1523495"/>
          </a:xfrm>
        </p:spPr>
        <p:txBody>
          <a:bodyPr/>
          <a:lstStyle/>
          <a:p>
            <a:r>
              <a:rPr lang="en-US" sz="3600" dirty="0">
                <a:solidFill>
                  <a:srgbClr val="0070C0"/>
                </a:solidFill>
              </a:rPr>
              <a:t>Crystalline </a:t>
            </a:r>
            <a:r>
              <a:rPr lang="en-US" sz="3600" dirty="0" smtClean="0">
                <a:solidFill>
                  <a:srgbClr val="0070C0"/>
                </a:solidFill>
              </a:rPr>
              <a:t>silica</a:t>
            </a:r>
            <a:br>
              <a:rPr lang="en-US" sz="3600" dirty="0" smtClean="0">
                <a:solidFill>
                  <a:srgbClr val="0070C0"/>
                </a:solidFill>
              </a:rPr>
            </a:br>
            <a:r>
              <a:rPr lang="en-US" sz="3600" dirty="0" smtClean="0">
                <a:solidFill>
                  <a:srgbClr val="0070C0"/>
                </a:solidFill>
              </a:rPr>
              <a:t>Developments and need for coordinated action</a:t>
            </a:r>
            <a:r>
              <a:rPr lang="en-US" sz="3600" dirty="0">
                <a:solidFill>
                  <a:srgbClr val="0070C0"/>
                </a:solidFill>
              </a:rPr>
              <a:t/>
            </a:r>
            <a:br>
              <a:rPr lang="en-US" sz="3600" dirty="0">
                <a:solidFill>
                  <a:srgbClr val="0070C0"/>
                </a:solidFill>
              </a:rPr>
            </a:br>
            <a:endParaRPr lang="en-US" sz="2400" dirty="0">
              <a:solidFill>
                <a:srgbClr val="0070C0"/>
              </a:solidFill>
            </a:endParaRPr>
          </a:p>
        </p:txBody>
      </p:sp>
      <p:sp>
        <p:nvSpPr>
          <p:cNvPr id="3" name="TextBox 2"/>
          <p:cNvSpPr txBox="1"/>
          <p:nvPr/>
        </p:nvSpPr>
        <p:spPr>
          <a:xfrm>
            <a:off x="3923928" y="5661248"/>
            <a:ext cx="3917354" cy="369332"/>
          </a:xfrm>
          <a:prstGeom prst="rect">
            <a:avLst/>
          </a:prstGeom>
          <a:noFill/>
        </p:spPr>
        <p:txBody>
          <a:bodyPr wrap="none" rtlCol="0">
            <a:spAutoFit/>
          </a:bodyPr>
          <a:lstStyle/>
          <a:p>
            <a:r>
              <a:rPr lang="en-US" dirty="0" smtClean="0">
                <a:solidFill>
                  <a:schemeClr val="bg1"/>
                </a:solidFill>
              </a:rPr>
              <a:t>FIEC Health and Safety </a:t>
            </a:r>
            <a:r>
              <a:rPr lang="en-US" dirty="0" err="1" smtClean="0">
                <a:solidFill>
                  <a:schemeClr val="bg1"/>
                </a:solidFill>
              </a:rPr>
              <a:t>Ctee</a:t>
            </a:r>
            <a:r>
              <a:rPr lang="en-US" dirty="0" smtClean="0">
                <a:solidFill>
                  <a:schemeClr val="bg1"/>
                </a:solidFill>
              </a:rPr>
              <a:t> – 09.03.16</a:t>
            </a:r>
            <a:r>
              <a:rPr lang="en-US" dirty="0" smtClean="0"/>
              <a:t>F</a:t>
            </a:r>
            <a:endParaRPr lang="fr-BE"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765B2C4-0B5A-4031-A731-75B8C2147807}" type="slidenum">
              <a:rPr lang="en-US" altLang="en-US" sz="1200" smtClean="0">
                <a:solidFill>
                  <a:srgbClr val="0075CC"/>
                </a:solidFill>
                <a:latin typeface="Arial" panose="020B0604020202020204" pitchFamily="34" charset="0"/>
              </a:rPr>
              <a:pPr>
                <a:spcBef>
                  <a:spcPct val="0"/>
                </a:spcBef>
                <a:buFontTx/>
                <a:buNone/>
              </a:pPr>
              <a:t>10</a:t>
            </a:fld>
            <a:endParaRPr lang="en-US" altLang="en-US" sz="1200">
              <a:solidFill>
                <a:srgbClr val="0075CC"/>
              </a:solidFill>
              <a:latin typeface="Arial" panose="020B0604020202020204" pitchFamily="34" charset="0"/>
            </a:endParaRPr>
          </a:p>
        </p:txBody>
      </p:sp>
      <p:sp>
        <p:nvSpPr>
          <p:cNvPr id="15363" name="Text Box 2"/>
          <p:cNvSpPr txBox="1">
            <a:spLocks noChangeArrowheads="1"/>
          </p:cNvSpPr>
          <p:nvPr/>
        </p:nvSpPr>
        <p:spPr bwMode="auto">
          <a:xfrm>
            <a:off x="180528" y="188913"/>
            <a:ext cx="9144000" cy="387798"/>
          </a:xfrm>
          <a:prstGeom prst="rect">
            <a:avLst/>
          </a:prstGeom>
          <a:extLst/>
        </p:spPr>
        <p:txBody>
          <a:bodyPr vert="horz" wrap="square" lIns="0" tIns="0" rIns="0" bIns="0" rtlCol="0" anchor="t">
            <a:spAutoFit/>
          </a:bodyPr>
          <a:lstStyle>
            <a:defPPr>
              <a:defRPr lang="en-US"/>
            </a:defPPr>
            <a:lvl1pPr defTabSz="914363">
              <a:lnSpc>
                <a:spcPct val="90000"/>
              </a:lnSpc>
              <a:spcBef>
                <a:spcPct val="0"/>
              </a:spcBef>
              <a:defRPr sz="2800" spc="-15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defRPr>
            </a:lvl1pPr>
          </a:lstStyle>
          <a:p>
            <a:r>
              <a:rPr lang="en-GB" altLang="en-US" dirty="0" smtClean="0"/>
              <a:t>Industry / employers position</a:t>
            </a:r>
          </a:p>
        </p:txBody>
      </p:sp>
      <p:sp>
        <p:nvSpPr>
          <p:cNvPr id="2" name="Rectangle 1"/>
          <p:cNvSpPr/>
          <p:nvPr/>
        </p:nvSpPr>
        <p:spPr>
          <a:xfrm>
            <a:off x="323528" y="1340768"/>
            <a:ext cx="7704856" cy="6186309"/>
          </a:xfrm>
          <a:prstGeom prst="rect">
            <a:avLst/>
          </a:prstGeom>
        </p:spPr>
        <p:txBody>
          <a:bodyPr wrap="square">
            <a:spAutoFit/>
          </a:bodyPr>
          <a:lstStyle/>
          <a:p>
            <a:pPr marL="742950" lvl="1" indent="-285750">
              <a:lnSpc>
                <a:spcPct val="100000"/>
              </a:lnSpc>
              <a:buFont typeface="Arial" panose="020B0604020202020204" pitchFamily="34" charset="0"/>
              <a:buChar char="•"/>
            </a:pPr>
            <a:r>
              <a:rPr lang="fr-FR" dirty="0" smtClean="0">
                <a:solidFill>
                  <a:schemeClr val="bg1"/>
                </a:solidFill>
              </a:rPr>
              <a:t>As </a:t>
            </a:r>
            <a:r>
              <a:rPr lang="fr-FR" dirty="0" err="1" smtClean="0">
                <a:solidFill>
                  <a:schemeClr val="bg1"/>
                </a:solidFill>
              </a:rPr>
              <a:t>such</a:t>
            </a:r>
            <a:r>
              <a:rPr lang="fr-FR" dirty="0" smtClean="0">
                <a:solidFill>
                  <a:schemeClr val="bg1"/>
                </a:solidFill>
              </a:rPr>
              <a:t> the </a:t>
            </a:r>
            <a:r>
              <a:rPr lang="fr-FR" dirty="0" err="1" smtClean="0">
                <a:solidFill>
                  <a:schemeClr val="bg1"/>
                </a:solidFill>
              </a:rPr>
              <a:t>Carcinogen</a:t>
            </a:r>
            <a:r>
              <a:rPr lang="fr-FR" dirty="0" smtClean="0">
                <a:solidFill>
                  <a:schemeClr val="bg1"/>
                </a:solidFill>
              </a:rPr>
              <a:t> </a:t>
            </a:r>
            <a:r>
              <a:rPr lang="fr-FR" dirty="0" err="1" smtClean="0">
                <a:solidFill>
                  <a:schemeClr val="bg1"/>
                </a:solidFill>
              </a:rPr>
              <a:t>Dir</a:t>
            </a:r>
            <a:r>
              <a:rPr lang="fr-FR" dirty="0" smtClean="0">
                <a:solidFill>
                  <a:schemeClr val="bg1"/>
                </a:solidFill>
              </a:rPr>
              <a:t>. </a:t>
            </a:r>
            <a:r>
              <a:rPr lang="fr-FR" dirty="0" err="1" smtClean="0">
                <a:solidFill>
                  <a:schemeClr val="bg1"/>
                </a:solidFill>
              </a:rPr>
              <a:t>is</a:t>
            </a:r>
            <a:r>
              <a:rPr lang="fr-FR" dirty="0" smtClean="0">
                <a:solidFill>
                  <a:schemeClr val="bg1"/>
                </a:solidFill>
              </a:rPr>
              <a:t> </a:t>
            </a:r>
            <a:r>
              <a:rPr lang="fr-FR" dirty="0" err="1" smtClean="0">
                <a:solidFill>
                  <a:schemeClr val="bg1"/>
                </a:solidFill>
              </a:rPr>
              <a:t>tremendously</a:t>
            </a:r>
            <a:r>
              <a:rPr lang="fr-FR" dirty="0" smtClean="0">
                <a:solidFill>
                  <a:schemeClr val="bg1"/>
                </a:solidFill>
              </a:rPr>
              <a:t> </a:t>
            </a:r>
            <a:r>
              <a:rPr lang="fr-FR" dirty="0" err="1" smtClean="0">
                <a:solidFill>
                  <a:schemeClr val="bg1"/>
                </a:solidFill>
              </a:rPr>
              <a:t>inadequate</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Our impact </a:t>
            </a:r>
            <a:r>
              <a:rPr lang="fr-FR" dirty="0" err="1" smtClean="0">
                <a:solidFill>
                  <a:schemeClr val="bg1"/>
                </a:solidFill>
              </a:rPr>
              <a:t>assessment</a:t>
            </a:r>
            <a:r>
              <a:rPr lang="fr-FR" dirty="0" smtClean="0">
                <a:solidFill>
                  <a:schemeClr val="bg1"/>
                </a:solidFill>
              </a:rPr>
              <a:t> (</a:t>
            </a:r>
            <a:r>
              <a:rPr lang="fr-FR" dirty="0" err="1" smtClean="0">
                <a:solidFill>
                  <a:schemeClr val="bg1"/>
                </a:solidFill>
              </a:rPr>
              <a:t>excl</a:t>
            </a:r>
            <a:r>
              <a:rPr lang="fr-FR" dirty="0" smtClean="0">
                <a:solidFill>
                  <a:schemeClr val="bg1"/>
                </a:solidFill>
              </a:rPr>
              <a:t>. construction) 152 </a:t>
            </a:r>
            <a:r>
              <a:rPr lang="fr-FR" dirty="0" err="1" smtClean="0">
                <a:solidFill>
                  <a:schemeClr val="bg1"/>
                </a:solidFill>
              </a:rPr>
              <a:t>bn</a:t>
            </a:r>
            <a:r>
              <a:rPr lang="fr-FR" dirty="0" smtClean="0">
                <a:solidFill>
                  <a:schemeClr val="bg1"/>
                </a:solidFill>
              </a:rPr>
              <a:t>€ </a:t>
            </a:r>
            <a:r>
              <a:rPr lang="fr-FR" dirty="0" err="1" smtClean="0">
                <a:solidFill>
                  <a:schemeClr val="bg1"/>
                </a:solidFill>
              </a:rPr>
              <a:t>under</a:t>
            </a:r>
            <a:r>
              <a:rPr lang="fr-FR" dirty="0" smtClean="0">
                <a:solidFill>
                  <a:schemeClr val="bg1"/>
                </a:solidFill>
              </a:rPr>
              <a:t> CMD (25 </a:t>
            </a:r>
            <a:r>
              <a:rPr lang="fr-FR" dirty="0" err="1" smtClean="0">
                <a:solidFill>
                  <a:schemeClr val="bg1"/>
                </a:solidFill>
              </a:rPr>
              <a:t>bn</a:t>
            </a:r>
            <a:r>
              <a:rPr lang="fr-FR" dirty="0" smtClean="0">
                <a:solidFill>
                  <a:schemeClr val="bg1"/>
                </a:solidFill>
              </a:rPr>
              <a:t> € for an OEL </a:t>
            </a:r>
            <a:r>
              <a:rPr lang="fr-FR" dirty="0" err="1" smtClean="0">
                <a:solidFill>
                  <a:schemeClr val="bg1"/>
                </a:solidFill>
              </a:rPr>
              <a:t>under</a:t>
            </a:r>
            <a:r>
              <a:rPr lang="fr-FR" dirty="0" smtClean="0">
                <a:solidFill>
                  <a:schemeClr val="bg1"/>
                </a:solidFill>
              </a:rPr>
              <a:t> CAD).</a:t>
            </a:r>
          </a:p>
          <a:p>
            <a:pPr marL="742950" lvl="1" indent="-285750">
              <a:lnSpc>
                <a:spcPct val="100000"/>
              </a:lnSpc>
              <a:buFont typeface="Arial" panose="020B0604020202020204" pitchFamily="34" charset="0"/>
              <a:buChar char="•"/>
            </a:pPr>
            <a:r>
              <a:rPr lang="fr-FR" dirty="0" err="1" smtClean="0">
                <a:solidFill>
                  <a:schemeClr val="bg1"/>
                </a:solidFill>
              </a:rPr>
              <a:t>Regulatory</a:t>
            </a:r>
            <a:r>
              <a:rPr lang="fr-FR" dirty="0" smtClean="0">
                <a:solidFill>
                  <a:schemeClr val="bg1"/>
                </a:solidFill>
              </a:rPr>
              <a:t> </a:t>
            </a:r>
            <a:r>
              <a:rPr lang="fr-FR" dirty="0" err="1" smtClean="0">
                <a:solidFill>
                  <a:schemeClr val="bg1"/>
                </a:solidFill>
              </a:rPr>
              <a:t>haste</a:t>
            </a:r>
            <a:r>
              <a:rPr lang="fr-FR" dirty="0" smtClean="0">
                <a:solidFill>
                  <a:schemeClr val="bg1"/>
                </a:solidFill>
              </a:rPr>
              <a:t> </a:t>
            </a:r>
            <a:r>
              <a:rPr lang="fr-FR" dirty="0" err="1" smtClean="0">
                <a:solidFill>
                  <a:schemeClr val="bg1"/>
                </a:solidFill>
              </a:rPr>
              <a:t>is</a:t>
            </a:r>
            <a:r>
              <a:rPr lang="fr-FR" dirty="0" smtClean="0">
                <a:solidFill>
                  <a:schemeClr val="bg1"/>
                </a:solidFill>
              </a:rPr>
              <a:t> </a:t>
            </a:r>
            <a:r>
              <a:rPr lang="fr-FR" dirty="0" err="1" smtClean="0">
                <a:solidFill>
                  <a:schemeClr val="bg1"/>
                </a:solidFill>
              </a:rPr>
              <a:t>inadequate</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Need</a:t>
            </a:r>
            <a:r>
              <a:rPr lang="fr-FR" dirty="0" smtClean="0">
                <a:solidFill>
                  <a:schemeClr val="bg1"/>
                </a:solidFill>
              </a:rPr>
              <a:t> to </a:t>
            </a:r>
            <a:r>
              <a:rPr lang="fr-FR" dirty="0" err="1" smtClean="0">
                <a:solidFill>
                  <a:schemeClr val="bg1"/>
                </a:solidFill>
              </a:rPr>
              <a:t>find</a:t>
            </a:r>
            <a:r>
              <a:rPr lang="fr-FR" dirty="0" smtClean="0">
                <a:solidFill>
                  <a:schemeClr val="bg1"/>
                </a:solidFill>
              </a:rPr>
              <a:t> a sensible and </a:t>
            </a:r>
            <a:r>
              <a:rPr lang="fr-FR" dirty="0" err="1" smtClean="0">
                <a:solidFill>
                  <a:schemeClr val="bg1"/>
                </a:solidFill>
              </a:rPr>
              <a:t>proportionate</a:t>
            </a:r>
            <a:r>
              <a:rPr lang="fr-FR" dirty="0" smtClean="0">
                <a:solidFill>
                  <a:schemeClr val="bg1"/>
                </a:solidFill>
              </a:rPr>
              <a:t> </a:t>
            </a:r>
            <a:r>
              <a:rPr lang="fr-FR" dirty="0" err="1" smtClean="0">
                <a:solidFill>
                  <a:schemeClr val="bg1"/>
                </a:solidFill>
              </a:rPr>
              <a:t>path</a:t>
            </a:r>
            <a:endParaRPr lang="fr-FR" dirty="0" smtClean="0">
              <a:solidFill>
                <a:schemeClr val="bg1"/>
              </a:solidFill>
            </a:endParaRPr>
          </a:p>
          <a:p>
            <a:pPr lvl="1">
              <a:lnSpc>
                <a:spcPct val="100000"/>
              </a:lnSpc>
            </a:pPr>
            <a:endParaRPr lang="fr-FR" dirty="0">
              <a:solidFill>
                <a:schemeClr val="bg1"/>
              </a:solidFill>
            </a:endParaRPr>
          </a:p>
          <a:p>
            <a:pPr lvl="1">
              <a:lnSpc>
                <a:spcPct val="100000"/>
              </a:lnSpc>
            </a:pPr>
            <a:r>
              <a:rPr lang="fr-FR" dirty="0" smtClean="0">
                <a:solidFill>
                  <a:schemeClr val="bg1"/>
                </a:solidFill>
              </a:rPr>
              <a:t>Arguments:</a:t>
            </a:r>
          </a:p>
          <a:p>
            <a:pPr marL="742950" lvl="1" indent="-285750">
              <a:lnSpc>
                <a:spcPct val="100000"/>
              </a:lnSpc>
              <a:buFont typeface="Arial" panose="020B0604020202020204" pitchFamily="34" charset="0"/>
              <a:buChar char="•"/>
            </a:pPr>
            <a:r>
              <a:rPr lang="fr-FR" dirty="0" err="1" smtClean="0">
                <a:solidFill>
                  <a:schemeClr val="bg1"/>
                </a:solidFill>
              </a:rPr>
              <a:t>Lack</a:t>
            </a:r>
            <a:r>
              <a:rPr lang="fr-FR" dirty="0" smtClean="0">
                <a:solidFill>
                  <a:schemeClr val="bg1"/>
                </a:solidFill>
              </a:rPr>
              <a:t> of </a:t>
            </a:r>
            <a:r>
              <a:rPr lang="fr-FR" dirty="0" err="1" smtClean="0">
                <a:solidFill>
                  <a:schemeClr val="bg1"/>
                </a:solidFill>
              </a:rPr>
              <a:t>transparency</a:t>
            </a:r>
            <a:r>
              <a:rPr lang="fr-FR" dirty="0" smtClean="0">
                <a:solidFill>
                  <a:schemeClr val="bg1"/>
                </a:solidFill>
              </a:rPr>
              <a:t> / </a:t>
            </a:r>
            <a:r>
              <a:rPr lang="fr-FR" dirty="0" err="1" smtClean="0">
                <a:solidFill>
                  <a:schemeClr val="bg1"/>
                </a:solidFill>
              </a:rPr>
              <a:t>Better</a:t>
            </a:r>
            <a:r>
              <a:rPr lang="fr-FR" dirty="0" smtClean="0">
                <a:solidFill>
                  <a:schemeClr val="bg1"/>
                </a:solidFill>
              </a:rPr>
              <a:t> </a:t>
            </a:r>
            <a:r>
              <a:rPr lang="fr-FR" dirty="0" err="1" smtClean="0">
                <a:solidFill>
                  <a:schemeClr val="bg1"/>
                </a:solidFill>
              </a:rPr>
              <a:t>Regulation</a:t>
            </a:r>
            <a:r>
              <a:rPr lang="fr-FR" dirty="0" smtClean="0">
                <a:solidFill>
                  <a:schemeClr val="bg1"/>
                </a:solidFill>
              </a:rPr>
              <a:t> (roadmap, impact </a:t>
            </a:r>
            <a:r>
              <a:rPr lang="fr-FR" dirty="0" err="1" smtClean="0">
                <a:solidFill>
                  <a:schemeClr val="bg1"/>
                </a:solidFill>
              </a:rPr>
              <a:t>assessment</a:t>
            </a:r>
            <a:r>
              <a:rPr lang="fr-FR" dirty="0" smtClean="0">
                <a:solidFill>
                  <a:schemeClr val="bg1"/>
                </a:solidFill>
              </a:rPr>
              <a:t>, </a:t>
            </a:r>
            <a:r>
              <a:rPr lang="fr-FR" dirty="0" err="1" smtClean="0">
                <a:solidFill>
                  <a:schemeClr val="bg1"/>
                </a:solidFill>
              </a:rPr>
              <a:t>proportionality</a:t>
            </a:r>
            <a:r>
              <a:rPr lang="fr-FR" dirty="0" smtClean="0">
                <a:solidFill>
                  <a:schemeClr val="bg1"/>
                </a:solidFill>
              </a:rPr>
              <a:t>)</a:t>
            </a:r>
          </a:p>
          <a:p>
            <a:pPr marL="742950" lvl="1" indent="-285750">
              <a:lnSpc>
                <a:spcPct val="100000"/>
              </a:lnSpc>
              <a:buFont typeface="Arial" panose="020B0604020202020204" pitchFamily="34" charset="0"/>
              <a:buChar char="•"/>
            </a:pPr>
            <a:r>
              <a:rPr lang="fr-FR" dirty="0" err="1" smtClean="0">
                <a:solidFill>
                  <a:schemeClr val="bg1"/>
                </a:solidFill>
              </a:rPr>
              <a:t>Risk</a:t>
            </a:r>
            <a:r>
              <a:rPr lang="fr-FR" dirty="0" smtClean="0">
                <a:solidFill>
                  <a:schemeClr val="bg1"/>
                </a:solidFill>
              </a:rPr>
              <a:t> </a:t>
            </a:r>
            <a:r>
              <a:rPr lang="fr-FR" dirty="0" err="1" smtClean="0">
                <a:solidFill>
                  <a:schemeClr val="bg1"/>
                </a:solidFill>
              </a:rPr>
              <a:t>assessment</a:t>
            </a:r>
            <a:r>
              <a:rPr lang="fr-FR" dirty="0" smtClean="0">
                <a:solidFill>
                  <a:schemeClr val="bg1"/>
                </a:solidFill>
              </a:rPr>
              <a:t> </a:t>
            </a:r>
            <a:r>
              <a:rPr lang="fr-FR" dirty="0" err="1" smtClean="0">
                <a:solidFill>
                  <a:schemeClr val="bg1"/>
                </a:solidFill>
              </a:rPr>
              <a:t>ongoing</a:t>
            </a:r>
            <a:r>
              <a:rPr lang="fr-FR" dirty="0" smtClean="0">
                <a:solidFill>
                  <a:schemeClr val="bg1"/>
                </a:solidFill>
              </a:rPr>
              <a:t> (</a:t>
            </a:r>
            <a:r>
              <a:rPr lang="fr-FR" dirty="0" err="1" smtClean="0">
                <a:solidFill>
                  <a:schemeClr val="bg1"/>
                </a:solidFill>
              </a:rPr>
              <a:t>threshold</a:t>
            </a:r>
            <a:r>
              <a:rPr lang="fr-FR" dirty="0" smtClean="0">
                <a:solidFill>
                  <a:schemeClr val="bg1"/>
                </a:solidFill>
              </a:rPr>
              <a:t> aspect)</a:t>
            </a:r>
          </a:p>
          <a:p>
            <a:pPr marL="742950" lvl="1" indent="-285750">
              <a:lnSpc>
                <a:spcPct val="100000"/>
              </a:lnSpc>
              <a:buFont typeface="Arial" panose="020B0604020202020204" pitchFamily="34" charset="0"/>
              <a:buChar char="•"/>
            </a:pPr>
            <a:r>
              <a:rPr lang="fr-FR" dirty="0" smtClean="0">
                <a:solidFill>
                  <a:schemeClr val="bg1"/>
                </a:solidFill>
              </a:rPr>
              <a:t>Social </a:t>
            </a:r>
            <a:r>
              <a:rPr lang="fr-FR" dirty="0" err="1" smtClean="0">
                <a:solidFill>
                  <a:schemeClr val="bg1"/>
                </a:solidFill>
              </a:rPr>
              <a:t>Dialog</a:t>
            </a:r>
            <a:r>
              <a:rPr lang="fr-FR" dirty="0" smtClean="0">
                <a:solidFill>
                  <a:schemeClr val="bg1"/>
                </a:solidFill>
              </a:rPr>
              <a:t> Agreement (NEPSI) </a:t>
            </a:r>
            <a:r>
              <a:rPr lang="fr-FR" dirty="0" err="1" smtClean="0">
                <a:solidFill>
                  <a:schemeClr val="bg1"/>
                </a:solidFill>
              </a:rPr>
              <a:t>under</a:t>
            </a:r>
            <a:r>
              <a:rPr lang="fr-FR" dirty="0" smtClean="0">
                <a:solidFill>
                  <a:schemeClr val="bg1"/>
                </a:solidFill>
              </a:rPr>
              <a:t> </a:t>
            </a:r>
            <a:r>
              <a:rPr lang="fr-FR" dirty="0" err="1" smtClean="0">
                <a:solidFill>
                  <a:schemeClr val="bg1"/>
                </a:solidFill>
              </a:rPr>
              <a:t>review</a:t>
            </a:r>
            <a:r>
              <a:rPr lang="fr-FR" dirty="0" smtClean="0">
                <a:solidFill>
                  <a:schemeClr val="bg1"/>
                </a:solidFill>
              </a:rPr>
              <a:t> / </a:t>
            </a:r>
            <a:r>
              <a:rPr lang="fr-FR" dirty="0" err="1" smtClean="0">
                <a:solidFill>
                  <a:schemeClr val="bg1"/>
                </a:solidFill>
              </a:rPr>
              <a:t>highlight</a:t>
            </a:r>
            <a:r>
              <a:rPr lang="fr-FR" dirty="0" smtClean="0">
                <a:solidFill>
                  <a:schemeClr val="bg1"/>
                </a:solidFill>
              </a:rPr>
              <a:t> of </a:t>
            </a:r>
            <a:r>
              <a:rPr lang="fr-FR" dirty="0" err="1" smtClean="0">
                <a:solidFill>
                  <a:schemeClr val="bg1"/>
                </a:solidFill>
              </a:rPr>
              <a:t>Junker’s</a:t>
            </a:r>
            <a:r>
              <a:rPr lang="fr-FR" dirty="0" smtClean="0">
                <a:solidFill>
                  <a:schemeClr val="bg1"/>
                </a:solidFill>
              </a:rPr>
              <a:t> Commission</a:t>
            </a:r>
          </a:p>
          <a:p>
            <a:pPr lvl="1">
              <a:lnSpc>
                <a:spcPct val="100000"/>
              </a:lnSpc>
            </a:pPr>
            <a:endParaRPr lang="fr-FR" dirty="0">
              <a:solidFill>
                <a:schemeClr val="bg1"/>
              </a:solidFill>
            </a:endParaRPr>
          </a:p>
          <a:p>
            <a:pPr lvl="1">
              <a:lnSpc>
                <a:spcPct val="100000"/>
              </a:lnSpc>
            </a:pPr>
            <a:r>
              <a:rPr lang="fr-FR" dirty="0" smtClean="0">
                <a:solidFill>
                  <a:schemeClr val="bg1"/>
                </a:solidFill>
              </a:rPr>
              <a:t>Actions:</a:t>
            </a:r>
          </a:p>
          <a:p>
            <a:pPr marL="742950" lvl="1" indent="-285750">
              <a:lnSpc>
                <a:spcPct val="100000"/>
              </a:lnSpc>
              <a:buFont typeface="Arial" panose="020B0604020202020204" pitchFamily="34" charset="0"/>
              <a:buChar char="•"/>
            </a:pPr>
            <a:r>
              <a:rPr lang="fr-FR" dirty="0" err="1" smtClean="0">
                <a:solidFill>
                  <a:schemeClr val="bg1"/>
                </a:solidFill>
              </a:rPr>
              <a:t>Interservice</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Letters</a:t>
            </a:r>
            <a:r>
              <a:rPr lang="fr-FR" dirty="0" smtClean="0">
                <a:solidFill>
                  <a:schemeClr val="bg1"/>
                </a:solidFill>
              </a:rPr>
              <a:t> Thyssen, </a:t>
            </a:r>
            <a:r>
              <a:rPr lang="fr-FR" dirty="0" err="1" smtClean="0">
                <a:solidFill>
                  <a:schemeClr val="bg1"/>
                </a:solidFill>
              </a:rPr>
              <a:t>Kaitainen</a:t>
            </a:r>
            <a:r>
              <a:rPr lang="fr-FR" dirty="0" smtClean="0">
                <a:solidFill>
                  <a:schemeClr val="bg1"/>
                </a:solidFill>
              </a:rPr>
              <a:t>, Timmermans, Dombrowski, </a:t>
            </a:r>
            <a:r>
              <a:rPr lang="fr-FR" dirty="0" err="1" smtClean="0">
                <a:solidFill>
                  <a:schemeClr val="bg1"/>
                </a:solidFill>
              </a:rPr>
              <a:t>Bienkowska</a:t>
            </a:r>
            <a:r>
              <a:rPr lang="fr-FR" dirty="0" smtClean="0">
                <a:solidFill>
                  <a:schemeClr val="bg1"/>
                </a:solidFill>
              </a:rPr>
              <a:t>, Sec </a:t>
            </a:r>
            <a:r>
              <a:rPr lang="fr-FR" dirty="0" err="1" smtClean="0">
                <a:solidFill>
                  <a:schemeClr val="bg1"/>
                </a:solidFill>
              </a:rPr>
              <a:t>Gen</a:t>
            </a:r>
            <a:endParaRPr lang="fr-FR" dirty="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Update of </a:t>
            </a:r>
            <a:r>
              <a:rPr lang="fr-FR" dirty="0" err="1" smtClean="0">
                <a:solidFill>
                  <a:schemeClr val="bg1"/>
                </a:solidFill>
              </a:rPr>
              <a:t>Nepsi</a:t>
            </a:r>
            <a:r>
              <a:rPr lang="fr-FR" dirty="0" smtClean="0">
                <a:solidFill>
                  <a:schemeClr val="bg1"/>
                </a:solidFill>
              </a:rPr>
              <a:t> (soft </a:t>
            </a:r>
            <a:r>
              <a:rPr lang="fr-FR" dirty="0" err="1" smtClean="0">
                <a:solidFill>
                  <a:schemeClr val="bg1"/>
                </a:solidFill>
              </a:rPr>
              <a:t>legislation</a:t>
            </a:r>
            <a:r>
              <a:rPr lang="fr-FR" dirty="0" smtClean="0">
                <a:solidFill>
                  <a:schemeClr val="bg1"/>
                </a:solidFill>
              </a:rPr>
              <a:t>)</a:t>
            </a:r>
          </a:p>
          <a:p>
            <a:pPr lvl="1">
              <a:lnSpc>
                <a:spcPct val="100000"/>
              </a:lnSpc>
            </a:pPr>
            <a:endParaRPr lang="fr-FR" dirty="0">
              <a:solidFill>
                <a:schemeClr val="bg1"/>
              </a:solidFill>
            </a:endParaRPr>
          </a:p>
          <a:p>
            <a:pPr lvl="1">
              <a:lnSpc>
                <a:spcPct val="100000"/>
              </a:lnSpc>
            </a:pPr>
            <a:endParaRPr lang="fr-FR" dirty="0" smtClean="0">
              <a:solidFill>
                <a:schemeClr val="bg1"/>
              </a:solidFill>
            </a:endParaRPr>
          </a:p>
          <a:p>
            <a:pPr lvl="1">
              <a:lnSpc>
                <a:spcPct val="100000"/>
              </a:lnSpc>
            </a:pPr>
            <a:endParaRPr lang="fr-FR" dirty="0" smtClean="0">
              <a:solidFill>
                <a:schemeClr val="bg1"/>
              </a:solidFill>
            </a:endParaRPr>
          </a:p>
          <a:p>
            <a:pPr lvl="1">
              <a:lnSpc>
                <a:spcPct val="100000"/>
              </a:lnSpc>
            </a:pPr>
            <a:endParaRPr lang="fr-FR" dirty="0" smtClean="0">
              <a:solidFill>
                <a:schemeClr val="bg1"/>
              </a:solidFill>
            </a:endParaRPr>
          </a:p>
        </p:txBody>
      </p:sp>
    </p:spTree>
    <p:extLst>
      <p:ext uri="{BB962C8B-B14F-4D97-AF65-F5344CB8AC3E}">
        <p14:creationId xmlns:p14="http://schemas.microsoft.com/office/powerpoint/2010/main" val="2792465181"/>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628800"/>
            <a:ext cx="8928992" cy="5315600"/>
          </a:xfrm>
        </p:spPr>
        <p:txBody>
          <a:bodyPr>
            <a:normAutofit/>
          </a:bodyPr>
          <a:lstStyle/>
          <a:p>
            <a:pPr lvl="1">
              <a:lnSpc>
                <a:spcPct val="100000"/>
              </a:lnSpc>
            </a:pPr>
            <a:r>
              <a:rPr lang="fr-FR" sz="1800" dirty="0" smtClean="0"/>
              <a:t>Construction </a:t>
            </a:r>
            <a:r>
              <a:rPr lang="fr-FR" sz="1800" dirty="0" err="1" smtClean="0"/>
              <a:t>sector</a:t>
            </a:r>
            <a:r>
              <a:rPr lang="fr-FR" sz="1800" dirty="0" smtClean="0"/>
              <a:t> </a:t>
            </a:r>
            <a:r>
              <a:rPr lang="fr-FR" sz="1800" dirty="0" err="1" smtClean="0"/>
              <a:t>so</a:t>
            </a:r>
            <a:r>
              <a:rPr lang="fr-FR" sz="1800" dirty="0" smtClean="0"/>
              <a:t> far at the </a:t>
            </a:r>
            <a:r>
              <a:rPr lang="fr-FR" sz="1800" dirty="0" err="1" smtClean="0"/>
              <a:t>margin</a:t>
            </a:r>
            <a:r>
              <a:rPr lang="fr-FR" sz="1800" dirty="0" smtClean="0"/>
              <a:t> of </a:t>
            </a:r>
            <a:r>
              <a:rPr lang="fr-FR" sz="1800" dirty="0" err="1" smtClean="0"/>
              <a:t>industry</a:t>
            </a:r>
            <a:r>
              <a:rPr lang="fr-FR" sz="1800" dirty="0" smtClean="0"/>
              <a:t> </a:t>
            </a:r>
            <a:r>
              <a:rPr lang="fr-FR" sz="1800" dirty="0" err="1" smtClean="0"/>
              <a:t>coordinated</a:t>
            </a:r>
            <a:r>
              <a:rPr lang="fr-FR" sz="1800" dirty="0" smtClean="0"/>
              <a:t> actions</a:t>
            </a:r>
          </a:p>
          <a:p>
            <a:pPr lvl="1">
              <a:lnSpc>
                <a:spcPct val="100000"/>
              </a:lnSpc>
            </a:pPr>
            <a:r>
              <a:rPr lang="fr-FR" sz="1800" dirty="0" err="1" smtClean="0"/>
              <a:t>Obvious</a:t>
            </a:r>
            <a:r>
              <a:rPr lang="fr-FR" sz="1800" dirty="0" smtClean="0"/>
              <a:t> </a:t>
            </a:r>
            <a:r>
              <a:rPr lang="fr-FR" sz="1800" dirty="0" err="1" smtClean="0"/>
              <a:t>specificities</a:t>
            </a:r>
            <a:r>
              <a:rPr lang="fr-FR" sz="1800" dirty="0" smtClean="0"/>
              <a:t> </a:t>
            </a:r>
            <a:r>
              <a:rPr lang="fr-FR" sz="1800" dirty="0" err="1" smtClean="0"/>
              <a:t>compared</a:t>
            </a:r>
            <a:r>
              <a:rPr lang="fr-FR" sz="1800" dirty="0" smtClean="0"/>
              <a:t> to </a:t>
            </a:r>
            <a:r>
              <a:rPr lang="fr-FR" sz="1800" dirty="0" err="1" smtClean="0"/>
              <a:t>mining</a:t>
            </a:r>
            <a:r>
              <a:rPr lang="fr-FR" sz="1800" dirty="0" smtClean="0"/>
              <a:t> and </a:t>
            </a:r>
            <a:r>
              <a:rPr lang="fr-FR" sz="1800" dirty="0" err="1" smtClean="0"/>
              <a:t>manufacturing</a:t>
            </a:r>
            <a:r>
              <a:rPr lang="fr-FR" sz="1800" dirty="0" smtClean="0"/>
              <a:t> </a:t>
            </a:r>
            <a:r>
              <a:rPr lang="fr-FR" sz="1800" dirty="0" err="1" smtClean="0"/>
              <a:t>industry</a:t>
            </a:r>
            <a:endParaRPr lang="fr-FR" sz="1800" dirty="0" smtClean="0"/>
          </a:p>
          <a:p>
            <a:pPr lvl="1">
              <a:lnSpc>
                <a:spcPct val="100000"/>
              </a:lnSpc>
            </a:pPr>
            <a:r>
              <a:rPr lang="fr-FR" sz="1800" dirty="0" err="1" smtClean="0"/>
              <a:t>Strong</a:t>
            </a:r>
            <a:r>
              <a:rPr lang="fr-FR" sz="1800" dirty="0" smtClean="0"/>
              <a:t> argument for DG </a:t>
            </a:r>
            <a:r>
              <a:rPr lang="fr-FR" sz="1800" dirty="0" err="1" smtClean="0"/>
              <a:t>employ</a:t>
            </a:r>
            <a:r>
              <a:rPr lang="fr-FR" sz="1800" dirty="0" smtClean="0"/>
              <a:t> to </a:t>
            </a:r>
            <a:r>
              <a:rPr lang="fr-FR" sz="1800" dirty="0" err="1" smtClean="0"/>
              <a:t>take</a:t>
            </a:r>
            <a:r>
              <a:rPr lang="fr-FR" sz="1800" dirty="0" smtClean="0"/>
              <a:t> CMD </a:t>
            </a:r>
            <a:r>
              <a:rPr lang="fr-FR" sz="1800" dirty="0" err="1" smtClean="0"/>
              <a:t>measures</a:t>
            </a:r>
            <a:r>
              <a:rPr lang="fr-FR" sz="1800" dirty="0" smtClean="0"/>
              <a:t> (« 70% </a:t>
            </a:r>
            <a:r>
              <a:rPr lang="fr-FR" sz="1800" dirty="0" err="1" smtClean="0"/>
              <a:t>exposed</a:t>
            </a:r>
            <a:r>
              <a:rPr lang="fr-FR" sz="1800" dirty="0" smtClean="0"/>
              <a:t> population </a:t>
            </a:r>
            <a:r>
              <a:rPr lang="fr-FR" sz="1800" dirty="0" err="1" smtClean="0"/>
              <a:t>is</a:t>
            </a:r>
            <a:r>
              <a:rPr lang="fr-FR" sz="1800" dirty="0" smtClean="0"/>
              <a:t> not </a:t>
            </a:r>
            <a:r>
              <a:rPr lang="fr-FR" sz="1800" dirty="0" err="1" smtClean="0"/>
              <a:t>managed</a:t>
            </a:r>
            <a:r>
              <a:rPr lang="fr-FR" sz="1800" dirty="0" smtClean="0"/>
              <a:t> »)</a:t>
            </a:r>
          </a:p>
          <a:p>
            <a:pPr lvl="1">
              <a:lnSpc>
                <a:spcPct val="100000"/>
              </a:lnSpc>
            </a:pPr>
            <a:r>
              <a:rPr lang="fr-FR" sz="1800" dirty="0" err="1" smtClean="0"/>
              <a:t>Contemplated</a:t>
            </a:r>
            <a:r>
              <a:rPr lang="fr-FR" sz="1800" dirty="0" smtClean="0"/>
              <a:t> CMD </a:t>
            </a:r>
            <a:r>
              <a:rPr lang="fr-FR" sz="1800" dirty="0" err="1" smtClean="0"/>
              <a:t>measures</a:t>
            </a:r>
            <a:r>
              <a:rPr lang="fr-FR" sz="1800" dirty="0" smtClean="0"/>
              <a:t> as </a:t>
            </a:r>
            <a:r>
              <a:rPr lang="fr-FR" sz="1800" dirty="0" err="1" smtClean="0"/>
              <a:t>Inadequate</a:t>
            </a:r>
            <a:r>
              <a:rPr lang="fr-FR" sz="1800" dirty="0" smtClean="0"/>
              <a:t>/</a:t>
            </a:r>
            <a:r>
              <a:rPr lang="fr-FR" sz="1800" dirty="0" err="1" smtClean="0"/>
              <a:t>catastrophic</a:t>
            </a:r>
            <a:r>
              <a:rPr lang="fr-FR" sz="1800" dirty="0" smtClean="0"/>
              <a:t> (if not more) for construction </a:t>
            </a:r>
            <a:r>
              <a:rPr lang="fr-FR" sz="1800" dirty="0" err="1" smtClean="0"/>
              <a:t>than</a:t>
            </a:r>
            <a:r>
              <a:rPr lang="fr-FR" sz="1800" dirty="0" smtClean="0"/>
              <a:t> </a:t>
            </a:r>
            <a:r>
              <a:rPr lang="fr-FR" sz="1800" dirty="0" err="1" smtClean="0"/>
              <a:t>others</a:t>
            </a:r>
            <a:endParaRPr lang="fr-FR" sz="1800" dirty="0" smtClean="0"/>
          </a:p>
          <a:p>
            <a:pPr lvl="1">
              <a:lnSpc>
                <a:spcPct val="100000"/>
              </a:lnSpc>
            </a:pPr>
            <a:r>
              <a:rPr lang="fr-FR" sz="1800" dirty="0" smtClean="0"/>
              <a:t>« Business as </a:t>
            </a:r>
            <a:r>
              <a:rPr lang="fr-FR" sz="1800" dirty="0" err="1" smtClean="0"/>
              <a:t>usual</a:t>
            </a:r>
            <a:r>
              <a:rPr lang="fr-FR" sz="1800" dirty="0" smtClean="0"/>
              <a:t> » / </a:t>
            </a:r>
            <a:r>
              <a:rPr lang="fr-FR" sz="1800" dirty="0" err="1" smtClean="0"/>
              <a:t>lack</a:t>
            </a:r>
            <a:r>
              <a:rPr lang="fr-FR" sz="1800" dirty="0" smtClean="0"/>
              <a:t> of </a:t>
            </a:r>
            <a:r>
              <a:rPr lang="fr-FR" sz="1800" dirty="0" err="1" smtClean="0"/>
              <a:t>implemenation</a:t>
            </a:r>
            <a:r>
              <a:rPr lang="fr-FR" sz="1800" dirty="0" smtClean="0"/>
              <a:t> </a:t>
            </a:r>
            <a:r>
              <a:rPr lang="fr-FR" sz="1800" dirty="0" err="1" smtClean="0"/>
              <a:t>unlikely</a:t>
            </a:r>
            <a:r>
              <a:rPr lang="fr-FR" sz="1800" dirty="0" smtClean="0"/>
              <a:t> </a:t>
            </a:r>
            <a:r>
              <a:rPr lang="fr-FR" sz="1800" dirty="0" err="1" smtClean="0"/>
              <a:t>with</a:t>
            </a:r>
            <a:r>
              <a:rPr lang="fr-FR" sz="1800" dirty="0" smtClean="0"/>
              <a:t> a </a:t>
            </a:r>
            <a:r>
              <a:rPr lang="fr-FR" sz="1800" dirty="0" err="1" smtClean="0"/>
              <a:t>carcinogen</a:t>
            </a:r>
            <a:r>
              <a:rPr lang="fr-FR" sz="1800" dirty="0" smtClean="0"/>
              <a:t> short-</a:t>
            </a:r>
            <a:r>
              <a:rPr lang="fr-FR" sz="1800" dirty="0" err="1" smtClean="0"/>
              <a:t>list</a:t>
            </a:r>
            <a:endParaRPr lang="fr-FR" sz="1800" dirty="0"/>
          </a:p>
          <a:p>
            <a:pPr lvl="1">
              <a:lnSpc>
                <a:spcPct val="100000"/>
              </a:lnSpc>
            </a:pPr>
            <a:r>
              <a:rPr lang="fr-FR" sz="1800" dirty="0" smtClean="0"/>
              <a:t>High time for visible engagement</a:t>
            </a:r>
          </a:p>
          <a:p>
            <a:pPr lvl="2">
              <a:lnSpc>
                <a:spcPct val="100000"/>
              </a:lnSpc>
            </a:pPr>
            <a:r>
              <a:rPr lang="fr-FR" sz="1400" dirty="0" err="1" smtClean="0"/>
              <a:t>Preferably</a:t>
            </a:r>
            <a:r>
              <a:rPr lang="fr-FR" sz="1400" dirty="0" smtClean="0"/>
              <a:t> </a:t>
            </a:r>
            <a:r>
              <a:rPr lang="fr-FR" sz="1400" dirty="0" err="1" smtClean="0"/>
              <a:t>join</a:t>
            </a:r>
            <a:r>
              <a:rPr lang="fr-FR" sz="1400" dirty="0" smtClean="0"/>
              <a:t> </a:t>
            </a:r>
            <a:r>
              <a:rPr lang="fr-FR" sz="1400" dirty="0" err="1" smtClean="0"/>
              <a:t>common</a:t>
            </a:r>
            <a:r>
              <a:rPr lang="fr-FR" sz="1400" dirty="0" smtClean="0"/>
              <a:t> action / </a:t>
            </a:r>
            <a:r>
              <a:rPr lang="fr-FR" sz="1400" dirty="0" err="1" smtClean="0"/>
              <a:t>letters</a:t>
            </a:r>
            <a:endParaRPr lang="fr-FR" sz="1400" dirty="0" smtClean="0"/>
          </a:p>
          <a:p>
            <a:pPr lvl="2">
              <a:lnSpc>
                <a:spcPct val="100000"/>
              </a:lnSpc>
            </a:pPr>
            <a:r>
              <a:rPr lang="fr-FR" sz="1400" dirty="0" smtClean="0"/>
              <a:t>Alternatives?</a:t>
            </a:r>
          </a:p>
          <a:p>
            <a:pPr marL="517525" lvl="1" indent="0">
              <a:lnSpc>
                <a:spcPct val="100000"/>
              </a:lnSpc>
              <a:buNone/>
            </a:pPr>
            <a:endParaRPr lang="fr-FR" sz="1800" dirty="0" smtClean="0"/>
          </a:p>
        </p:txBody>
      </p:sp>
      <p:sp>
        <p:nvSpPr>
          <p:cNvPr id="7" name="Title 6"/>
          <p:cNvSpPr>
            <a:spLocks noGrp="1"/>
          </p:cNvSpPr>
          <p:nvPr>
            <p:ph type="title"/>
          </p:nvPr>
        </p:nvSpPr>
        <p:spPr>
          <a:xfrm>
            <a:off x="381000" y="230188"/>
            <a:ext cx="8382000" cy="443198"/>
          </a:xfrm>
        </p:spPr>
        <p:txBody>
          <a:bodyPr/>
          <a:lstStyle/>
          <a:p>
            <a:r>
              <a:rPr lang="en-US" sz="3200" dirty="0" smtClean="0"/>
              <a:t>Industry coordination / role of construction sector</a:t>
            </a:r>
            <a:endParaRPr lang="fr-BE"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20" y="4869160"/>
            <a:ext cx="3028950" cy="151447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0670" y="4869160"/>
            <a:ext cx="2227634" cy="1495929"/>
          </a:xfrm>
          <a:prstGeom prst="rect">
            <a:avLst/>
          </a:prstGeom>
        </p:spPr>
      </p:pic>
    </p:spTree>
    <p:extLst>
      <p:ext uri="{BB962C8B-B14F-4D97-AF65-F5344CB8AC3E}">
        <p14:creationId xmlns:p14="http://schemas.microsoft.com/office/powerpoint/2010/main" val="65571394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230188"/>
            <a:ext cx="8382000" cy="443198"/>
          </a:xfrm>
        </p:spPr>
        <p:txBody>
          <a:bodyPr/>
          <a:lstStyle/>
          <a:p>
            <a:r>
              <a:rPr lang="en-US" sz="3200" dirty="0" smtClean="0"/>
              <a:t>Further information and contacts</a:t>
            </a:r>
            <a:endParaRPr lang="fr-BE"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628800"/>
            <a:ext cx="7520564" cy="3744416"/>
          </a:xfrm>
          <a:prstGeom prst="rect">
            <a:avLst/>
          </a:prstGeom>
        </p:spPr>
      </p:pic>
      <p:sp>
        <p:nvSpPr>
          <p:cNvPr id="5" name="TextBox 4"/>
          <p:cNvSpPr txBox="1"/>
          <p:nvPr/>
        </p:nvSpPr>
        <p:spPr>
          <a:xfrm>
            <a:off x="4067944" y="5589240"/>
            <a:ext cx="4695056" cy="1200329"/>
          </a:xfrm>
          <a:prstGeom prst="rect">
            <a:avLst/>
          </a:prstGeom>
          <a:noFill/>
        </p:spPr>
        <p:txBody>
          <a:bodyPr wrap="square" rtlCol="0">
            <a:spAutoFit/>
          </a:bodyPr>
          <a:lstStyle/>
          <a:p>
            <a:r>
              <a:rPr lang="en-US" dirty="0" smtClean="0">
                <a:solidFill>
                  <a:schemeClr val="bg1"/>
                </a:solidFill>
              </a:rPr>
              <a:t>Contacts</a:t>
            </a:r>
          </a:p>
          <a:p>
            <a:r>
              <a:rPr lang="en-US" dirty="0" smtClean="0">
                <a:solidFill>
                  <a:schemeClr val="bg1"/>
                </a:solidFill>
              </a:rPr>
              <a:t>Florence Lumen: </a:t>
            </a:r>
            <a:r>
              <a:rPr lang="en-US" dirty="0" smtClean="0">
                <a:solidFill>
                  <a:schemeClr val="bg2"/>
                </a:solidFill>
                <a:hlinkClick r:id="rId3"/>
              </a:rPr>
              <a:t>f.lumen@ima-europe.eu</a:t>
            </a:r>
            <a:endParaRPr lang="en-US" dirty="0" smtClean="0">
              <a:solidFill>
                <a:schemeClr val="bg2"/>
              </a:solidFill>
            </a:endParaRPr>
          </a:p>
          <a:p>
            <a:r>
              <a:rPr lang="en-US" dirty="0" smtClean="0">
                <a:solidFill>
                  <a:schemeClr val="bg1"/>
                </a:solidFill>
              </a:rPr>
              <a:t>Didier Jans: </a:t>
            </a:r>
            <a:r>
              <a:rPr lang="en-US" dirty="0" smtClean="0">
                <a:solidFill>
                  <a:schemeClr val="bg1"/>
                </a:solidFill>
                <a:hlinkClick r:id="rId4"/>
              </a:rPr>
              <a:t>d.jans@ima-Europe.eu</a:t>
            </a:r>
            <a:endParaRPr lang="en-US" dirty="0" smtClean="0">
              <a:solidFill>
                <a:schemeClr val="bg1"/>
              </a:solidFill>
            </a:endParaRPr>
          </a:p>
          <a:p>
            <a:endParaRPr lang="fr-BE" dirty="0">
              <a:solidFill>
                <a:schemeClr val="bg1"/>
              </a:solidFill>
            </a:endParaRPr>
          </a:p>
        </p:txBody>
      </p:sp>
    </p:spTree>
    <p:extLst>
      <p:ext uri="{BB962C8B-B14F-4D97-AF65-F5344CB8AC3E}">
        <p14:creationId xmlns:p14="http://schemas.microsoft.com/office/powerpoint/2010/main" val="357817409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a:spLocks noGrp="1"/>
          </p:cNvSpPr>
          <p:nvPr>
            <p:ph type="sldNum" sz="quarter" idx="10"/>
          </p:nvPr>
        </p:nvSpPr>
        <p:spPr>
          <a:xfrm>
            <a:off x="8763000" y="6619875"/>
            <a:ext cx="381000" cy="476250"/>
          </a:xfrm>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6162470-D050-41BE-A1BD-8C91BCE6F8B9}" type="slidenum">
              <a:rPr lang="en-GB" altLang="fr-FR" b="0">
                <a:solidFill>
                  <a:srgbClr val="898989"/>
                </a:solidFill>
                <a:latin typeface="Calibri" panose="020F0502020204030204" pitchFamily="34" charset="0"/>
              </a:rPr>
              <a:pPr eaLnBrk="1" hangingPunct="1"/>
              <a:t>2</a:t>
            </a:fld>
            <a:endParaRPr lang="en-GB" altLang="fr-FR" b="0">
              <a:solidFill>
                <a:srgbClr val="898989"/>
              </a:solidFill>
              <a:latin typeface="Calibri" panose="020F0502020204030204" pitchFamily="34" charset="0"/>
            </a:endParaRPr>
          </a:p>
        </p:txBody>
      </p:sp>
      <p:pic>
        <p:nvPicPr>
          <p:cNvPr id="6147" name="Picture 6" descr="File:Hesbaye - Windmill.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 y="-15875"/>
            <a:ext cx="10421938"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Rectangle 3"/>
          <p:cNvSpPr>
            <a:spLocks noChangeArrowheads="1"/>
          </p:cNvSpPr>
          <p:nvPr/>
        </p:nvSpPr>
        <p:spPr bwMode="auto">
          <a:xfrm>
            <a:off x="1116013" y="3284538"/>
            <a:ext cx="7369175" cy="954107"/>
          </a:xfrm>
          <a:prstGeom prst="rect">
            <a:avLst/>
          </a:prstGeom>
          <a:noFill/>
          <a:ln w="2222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Aft>
                <a:spcPct val="25000"/>
              </a:spcAft>
              <a:buClr>
                <a:srgbClr val="FF3300"/>
              </a:buClr>
            </a:pPr>
            <a:r>
              <a:rPr lang="en-GB" altLang="fr-FR" sz="2800" b="1">
                <a:solidFill>
                  <a:srgbClr val="FFFF00"/>
                </a:solidFill>
                <a:cs typeface="Times New Roman" panose="02020603050405020304" pitchFamily="18" charset="0"/>
              </a:rPr>
              <a:t>Crystalline Silica is ubiquitous in nature : </a:t>
            </a:r>
            <a:br>
              <a:rPr lang="en-GB" altLang="fr-FR" sz="2800" b="1">
                <a:solidFill>
                  <a:srgbClr val="FFFF00"/>
                </a:solidFill>
                <a:cs typeface="Times New Roman" panose="02020603050405020304" pitchFamily="18" charset="0"/>
              </a:rPr>
            </a:br>
            <a:r>
              <a:rPr lang="en-GB" altLang="fr-FR" sz="2800" b="1">
                <a:solidFill>
                  <a:srgbClr val="FFFF00"/>
                </a:solidFill>
                <a:cs typeface="Times New Roman" panose="02020603050405020304" pitchFamily="18" charset="0"/>
              </a:rPr>
              <a:t>    it forms 12% of the Earth crust </a:t>
            </a:r>
          </a:p>
        </p:txBody>
      </p:sp>
    </p:spTree>
    <p:extLst>
      <p:ext uri="{BB962C8B-B14F-4D97-AF65-F5344CB8AC3E}">
        <p14:creationId xmlns:p14="http://schemas.microsoft.com/office/powerpoint/2010/main" val="2260068468"/>
      </p:ext>
    </p:extLst>
  </p:cSld>
  <p:clrMapOvr>
    <a:masterClrMapping/>
  </p:clrMapOvr>
  <p:transition>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3738" y="3859213"/>
            <a:ext cx="4716462" cy="345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Slide Number Placeholder 2"/>
          <p:cNvSpPr>
            <a:spLocks noGrp="1"/>
          </p:cNvSpPr>
          <p:nvPr>
            <p:ph type="sldNum" sz="quarter" idx="10"/>
          </p:nvPr>
        </p:nvSpPr>
        <p:spPr>
          <a:xfrm>
            <a:off x="8763000" y="6619875"/>
            <a:ext cx="381000" cy="476250"/>
          </a:xfrm>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A77F145-BB35-4774-92F5-33AB50A05165}" type="slidenum">
              <a:rPr lang="en-GB" altLang="fr-FR" b="0">
                <a:solidFill>
                  <a:srgbClr val="898989"/>
                </a:solidFill>
                <a:latin typeface="Calibri" panose="020F0502020204030204" pitchFamily="34" charset="0"/>
              </a:rPr>
              <a:pPr eaLnBrk="1" hangingPunct="1"/>
              <a:t>3</a:t>
            </a:fld>
            <a:endParaRPr lang="en-GB" altLang="fr-FR" b="0">
              <a:solidFill>
                <a:srgbClr val="898989"/>
              </a:solidFill>
              <a:latin typeface="Calibri" panose="020F0502020204030204" pitchFamily="34" charset="0"/>
            </a:endParaRPr>
          </a:p>
        </p:txBody>
      </p:sp>
      <p:pic>
        <p:nvPicPr>
          <p:cNvPr id="7172" name="Picture 9" descr="sdb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0200" y="0"/>
            <a:ext cx="3556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6625" y="0"/>
            <a:ext cx="3127375" cy="383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1" descr="building-New-York"/>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 y="0"/>
            <a:ext cx="3514725"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descr="building material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3733800"/>
            <a:ext cx="4643438" cy="3468688"/>
          </a:xfrm>
          <a:prstGeom prst="rect">
            <a:avLst/>
          </a:prstGeom>
          <a:gradFill rotWithShape="1">
            <a:gsLst>
              <a:gs pos="0">
                <a:srgbClr val="FF9933">
                  <a:alpha val="0"/>
                </a:srgbClr>
              </a:gs>
              <a:gs pos="100000">
                <a:srgbClr val="A2612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176" name="Text Box 12"/>
          <p:cNvSpPr txBox="1">
            <a:spLocks noChangeArrowheads="1"/>
          </p:cNvSpPr>
          <p:nvPr/>
        </p:nvSpPr>
        <p:spPr bwMode="auto">
          <a:xfrm>
            <a:off x="-9525" y="3179762"/>
            <a:ext cx="9229725" cy="1108075"/>
          </a:xfrm>
          <a:prstGeom prst="rect">
            <a:avLst/>
          </a:prstGeom>
          <a:solidFill>
            <a:schemeClr val="tx1"/>
          </a:solidFill>
          <a:ln w="9525">
            <a:solidFill>
              <a:srgbClr val="002060"/>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fr-FR" sz="2200">
                <a:solidFill>
                  <a:srgbClr val="002060"/>
                </a:solidFill>
              </a:rPr>
              <a:t>Crystalline silica is present in almost all materials extracted from the soil. These materials are essential components in many products such as glass, ceramics, foundry, paints, plastics </a:t>
            </a:r>
            <a:r>
              <a:rPr lang="en-US" altLang="fr-FR" sz="2200">
                <a:solidFill>
                  <a:srgbClr val="FF0000"/>
                </a:solidFill>
              </a:rPr>
              <a:t>and construction products</a:t>
            </a:r>
            <a:endParaRPr lang="en-GB" altLang="fr-FR" sz="2200">
              <a:solidFill>
                <a:srgbClr val="FF0000"/>
              </a:solidFill>
            </a:endParaRPr>
          </a:p>
        </p:txBody>
      </p:sp>
    </p:spTree>
    <p:extLst>
      <p:ext uri="{BB962C8B-B14F-4D97-AF65-F5344CB8AC3E}">
        <p14:creationId xmlns:p14="http://schemas.microsoft.com/office/powerpoint/2010/main" val="53778169"/>
      </p:ext>
    </p:extLst>
  </p:cSld>
  <p:clrMapOvr>
    <a:masterClrMapping/>
  </p:clrMapOvr>
  <p:transition>
    <p:whee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2536" y="1438021"/>
            <a:ext cx="9073008" cy="6023427"/>
          </a:xfrm>
        </p:spPr>
        <p:txBody>
          <a:bodyPr>
            <a:normAutofit/>
          </a:bodyPr>
          <a:lstStyle/>
          <a:p>
            <a:pPr lvl="1"/>
            <a:r>
              <a:rPr lang="fr-FR" sz="2000" dirty="0"/>
              <a:t>Respirable fractions of </a:t>
            </a:r>
            <a:r>
              <a:rPr lang="fr-FR" sz="2000" dirty="0" err="1"/>
              <a:t>Crystalline</a:t>
            </a:r>
            <a:r>
              <a:rPr lang="fr-FR" sz="2000" dirty="0"/>
              <a:t> </a:t>
            </a:r>
            <a:r>
              <a:rPr lang="fr-FR" sz="2000" dirty="0" err="1" smtClean="0"/>
              <a:t>Silica</a:t>
            </a:r>
            <a:r>
              <a:rPr lang="fr-FR" sz="2000" dirty="0"/>
              <a:t> </a:t>
            </a:r>
            <a:r>
              <a:rPr lang="fr-FR" sz="2000" dirty="0" err="1" smtClean="0"/>
              <a:t>harmful</a:t>
            </a:r>
            <a:r>
              <a:rPr lang="fr-FR" sz="2000" dirty="0" smtClean="0"/>
              <a:t> </a:t>
            </a:r>
            <a:r>
              <a:rPr lang="fr-FR" sz="2000" dirty="0"/>
              <a:t>to the </a:t>
            </a:r>
            <a:r>
              <a:rPr lang="fr-FR" sz="2000" dirty="0" err="1"/>
              <a:t>lungs</a:t>
            </a:r>
            <a:r>
              <a:rPr lang="fr-FR" sz="2000" dirty="0"/>
              <a:t>. </a:t>
            </a:r>
            <a:r>
              <a:rPr lang="fr-FR" sz="2000" dirty="0" err="1" smtClean="0"/>
              <a:t>Depending</a:t>
            </a:r>
            <a:r>
              <a:rPr lang="fr-FR" sz="2000" dirty="0" smtClean="0"/>
              <a:t> on </a:t>
            </a:r>
            <a:r>
              <a:rPr lang="fr-FR" sz="2000" dirty="0" err="1" smtClean="0"/>
              <a:t>length</a:t>
            </a:r>
            <a:r>
              <a:rPr lang="fr-FR" sz="2000" dirty="0" smtClean="0"/>
              <a:t> and </a:t>
            </a:r>
            <a:r>
              <a:rPr lang="fr-FR" sz="2000" dirty="0" err="1" smtClean="0"/>
              <a:t>intensity</a:t>
            </a:r>
            <a:r>
              <a:rPr lang="fr-FR" sz="2000" dirty="0" smtClean="0"/>
              <a:t> of </a:t>
            </a:r>
            <a:r>
              <a:rPr lang="fr-FR" sz="2000" dirty="0" err="1" smtClean="0"/>
              <a:t>exposure</a:t>
            </a:r>
            <a:endParaRPr lang="fr-FR" sz="2000" dirty="0" smtClean="0"/>
          </a:p>
          <a:p>
            <a:pPr lvl="1"/>
            <a:r>
              <a:rPr lang="fr-FR" sz="2000" dirty="0" err="1" smtClean="0"/>
              <a:t>Silicosis</a:t>
            </a:r>
            <a:r>
              <a:rPr lang="fr-FR" sz="2000" dirty="0"/>
              <a:t> </a:t>
            </a:r>
            <a:r>
              <a:rPr lang="fr-FR" sz="2000" dirty="0" smtClean="0"/>
              <a:t> / </a:t>
            </a:r>
            <a:r>
              <a:rPr lang="fr-FR" sz="2000" dirty="0" err="1" smtClean="0"/>
              <a:t>lung</a:t>
            </a:r>
            <a:r>
              <a:rPr lang="fr-FR" sz="2000" dirty="0" smtClean="0"/>
              <a:t> cancer</a:t>
            </a:r>
          </a:p>
          <a:p>
            <a:pPr marL="517525" lvl="1" indent="0">
              <a:buNone/>
            </a:pPr>
            <a:endParaRPr lang="fr-FR" sz="2000" dirty="0" smtClean="0"/>
          </a:p>
          <a:p>
            <a:pPr lvl="1"/>
            <a:r>
              <a:rPr lang="fr-FR" sz="2000" dirty="0" smtClean="0"/>
              <a:t>Cancer </a:t>
            </a:r>
            <a:r>
              <a:rPr lang="fr-FR" sz="2000" dirty="0" err="1" smtClean="0"/>
              <a:t>seems</a:t>
            </a:r>
            <a:r>
              <a:rPr lang="fr-FR" sz="2000" dirty="0" smtClean="0"/>
              <a:t> « second line » to </a:t>
            </a:r>
            <a:r>
              <a:rPr lang="fr-FR" sz="2000" dirty="0" err="1" smtClean="0"/>
              <a:t>silicosis</a:t>
            </a:r>
            <a:endParaRPr lang="fr-FR" sz="2000" dirty="0"/>
          </a:p>
          <a:p>
            <a:pPr marL="517525" lvl="1" indent="0">
              <a:buNone/>
            </a:pPr>
            <a:endParaRPr lang="fr-FR" sz="1000" dirty="0"/>
          </a:p>
          <a:p>
            <a:pPr lvl="1"/>
            <a:r>
              <a:rPr lang="fr-FR" sz="2000" dirty="0" err="1"/>
              <a:t>T</a:t>
            </a:r>
            <a:r>
              <a:rPr lang="fr-FR" sz="2000" dirty="0" err="1" smtClean="0"/>
              <a:t>wo</a:t>
            </a:r>
            <a:r>
              <a:rPr lang="fr-FR" sz="2000" dirty="0" smtClean="0"/>
              <a:t> </a:t>
            </a:r>
            <a:r>
              <a:rPr lang="fr-FR" sz="2000" dirty="0" err="1" smtClean="0"/>
              <a:t>possibly</a:t>
            </a:r>
            <a:r>
              <a:rPr lang="fr-FR" sz="2000" dirty="0" smtClean="0"/>
              <a:t> relevant frames </a:t>
            </a:r>
            <a:r>
              <a:rPr lang="fr-FR" sz="2000" dirty="0"/>
              <a:t>for </a:t>
            </a:r>
            <a:r>
              <a:rPr lang="fr-FR" sz="2000" dirty="0" err="1"/>
              <a:t>workers</a:t>
            </a:r>
            <a:r>
              <a:rPr lang="fr-FR" sz="2000" dirty="0"/>
              <a:t> </a:t>
            </a:r>
            <a:r>
              <a:rPr lang="fr-FR" sz="2000" dirty="0" smtClean="0"/>
              <a:t>protection:</a:t>
            </a:r>
            <a:r>
              <a:rPr lang="fr-FR" sz="2000" dirty="0"/>
              <a:t> </a:t>
            </a:r>
            <a:r>
              <a:rPr lang="fr-FR" sz="2000" dirty="0" err="1" smtClean="0"/>
              <a:t>Carcinogens</a:t>
            </a:r>
            <a:r>
              <a:rPr lang="fr-FR" sz="2000" dirty="0" smtClean="0"/>
              <a:t> </a:t>
            </a:r>
            <a:r>
              <a:rPr lang="fr-FR" sz="2000" dirty="0"/>
              <a:t>Directive or Chemical Agents </a:t>
            </a:r>
            <a:r>
              <a:rPr lang="fr-FR" sz="2000" dirty="0" smtClean="0"/>
              <a:t>Directive</a:t>
            </a:r>
            <a:endParaRPr lang="fr-FR" sz="2000" dirty="0"/>
          </a:p>
          <a:p>
            <a:pPr marL="914400" lvl="2" indent="0">
              <a:buNone/>
            </a:pPr>
            <a:endParaRPr lang="fr-FR" sz="1000" dirty="0"/>
          </a:p>
          <a:p>
            <a:pPr lvl="1"/>
            <a:r>
              <a:rPr lang="fr-FR" sz="2000" dirty="0" smtClean="0"/>
              <a:t>So far, no EU </a:t>
            </a:r>
            <a:r>
              <a:rPr lang="fr-FR" sz="2000" dirty="0" err="1" smtClean="0"/>
              <a:t>regulation</a:t>
            </a:r>
            <a:r>
              <a:rPr lang="fr-FR" sz="2000" dirty="0" smtClean="0"/>
              <a:t> of RCS</a:t>
            </a:r>
          </a:p>
          <a:p>
            <a:pPr marL="517525" lvl="1" indent="0">
              <a:buNone/>
            </a:pPr>
            <a:endParaRPr lang="fr-FR" sz="2000" dirty="0" smtClean="0"/>
          </a:p>
          <a:p>
            <a:pPr lvl="1"/>
            <a:r>
              <a:rPr lang="fr-FR" sz="2000" dirty="0" smtClean="0"/>
              <a:t>2006</a:t>
            </a:r>
            <a:r>
              <a:rPr lang="fr-FR" sz="2000" dirty="0"/>
              <a:t>, a Social Dialogue agreement </a:t>
            </a:r>
            <a:r>
              <a:rPr lang="fr-FR" sz="2000" dirty="0" smtClean="0"/>
              <a:t>(NEPSI): </a:t>
            </a:r>
            <a:r>
              <a:rPr lang="fr-FR" sz="2000" dirty="0" err="1" smtClean="0"/>
              <a:t>signatories</a:t>
            </a:r>
            <a:r>
              <a:rPr lang="fr-FR" sz="2000" dirty="0" smtClean="0"/>
              <a:t> </a:t>
            </a:r>
            <a:r>
              <a:rPr lang="fr-FR" sz="2000" dirty="0" err="1" smtClean="0"/>
              <a:t>commited</a:t>
            </a:r>
            <a:r>
              <a:rPr lang="fr-FR" sz="2000" dirty="0" smtClean="0"/>
              <a:t> </a:t>
            </a:r>
            <a:r>
              <a:rPr lang="fr-FR" sz="2000" dirty="0"/>
              <a:t>to control the </a:t>
            </a:r>
            <a:r>
              <a:rPr lang="fr-FR" sz="2000" dirty="0" err="1"/>
              <a:t>exposure</a:t>
            </a:r>
            <a:r>
              <a:rPr lang="fr-FR" sz="2000" dirty="0"/>
              <a:t> of </a:t>
            </a:r>
            <a:r>
              <a:rPr lang="fr-FR" sz="2000" dirty="0" err="1"/>
              <a:t>workers</a:t>
            </a:r>
            <a:r>
              <a:rPr lang="fr-FR" sz="2000" dirty="0"/>
              <a:t> to </a:t>
            </a:r>
            <a:r>
              <a:rPr lang="fr-FR" sz="2000" dirty="0" err="1"/>
              <a:t>dust</a:t>
            </a:r>
            <a:r>
              <a:rPr lang="fr-FR" sz="2000" dirty="0"/>
              <a:t> and </a:t>
            </a:r>
            <a:r>
              <a:rPr lang="fr-FR" sz="2000" dirty="0" err="1"/>
              <a:t>crystalline</a:t>
            </a:r>
            <a:r>
              <a:rPr lang="fr-FR" sz="2000" dirty="0"/>
              <a:t> </a:t>
            </a:r>
            <a:r>
              <a:rPr lang="fr-FR" sz="2000" dirty="0" err="1" smtClean="0"/>
              <a:t>silica</a:t>
            </a:r>
            <a:endParaRPr lang="fr-FR" sz="2000" dirty="0"/>
          </a:p>
          <a:p>
            <a:pPr marL="517525" lvl="1" indent="0">
              <a:buNone/>
            </a:pPr>
            <a:endParaRPr lang="fr-FR" sz="1000" dirty="0"/>
          </a:p>
          <a:p>
            <a:pPr lvl="1">
              <a:lnSpc>
                <a:spcPct val="100000"/>
              </a:lnSpc>
            </a:pPr>
            <a:r>
              <a:rPr lang="fr-FR" sz="2000" dirty="0" smtClean="0"/>
              <a:t>Alternative to hard </a:t>
            </a:r>
            <a:r>
              <a:rPr lang="fr-FR" sz="2000" dirty="0" err="1" smtClean="0"/>
              <a:t>legislation</a:t>
            </a:r>
            <a:r>
              <a:rPr lang="fr-FR" sz="2000" dirty="0"/>
              <a:t> </a:t>
            </a:r>
            <a:r>
              <a:rPr lang="fr-FR" sz="2000" dirty="0" smtClean="0"/>
              <a:t>/ first </a:t>
            </a:r>
            <a:r>
              <a:rPr lang="fr-FR" sz="2000" dirty="0" err="1" smtClean="0"/>
              <a:t>multilateral</a:t>
            </a:r>
            <a:r>
              <a:rPr lang="fr-FR" sz="2000" dirty="0" smtClean="0"/>
              <a:t> agreement / BUT  construction </a:t>
            </a:r>
            <a:r>
              <a:rPr lang="fr-FR" sz="2000" dirty="0" err="1" smtClean="0"/>
              <a:t>workers</a:t>
            </a:r>
            <a:r>
              <a:rPr lang="fr-FR" sz="2000" dirty="0" smtClean="0"/>
              <a:t> </a:t>
            </a:r>
            <a:r>
              <a:rPr lang="fr-FR" sz="2000" dirty="0"/>
              <a:t>(70% </a:t>
            </a:r>
            <a:r>
              <a:rPr lang="fr-FR" sz="2000" dirty="0" smtClean="0"/>
              <a:t>of </a:t>
            </a:r>
            <a:r>
              <a:rPr lang="fr-FR" sz="2000" dirty="0" err="1" smtClean="0"/>
              <a:t>exposed</a:t>
            </a:r>
            <a:r>
              <a:rPr lang="fr-FR" sz="2000" dirty="0"/>
              <a:t> </a:t>
            </a:r>
            <a:r>
              <a:rPr lang="fr-FR" sz="2000" dirty="0" smtClean="0"/>
              <a:t>population) </a:t>
            </a:r>
            <a:r>
              <a:rPr lang="fr-FR" sz="2000" dirty="0"/>
              <a:t>not </a:t>
            </a:r>
            <a:r>
              <a:rPr lang="fr-FR" sz="2000" dirty="0" err="1"/>
              <a:t>covered</a:t>
            </a:r>
            <a:r>
              <a:rPr lang="fr-FR" sz="2000" dirty="0"/>
              <a:t>.</a:t>
            </a:r>
          </a:p>
        </p:txBody>
      </p:sp>
      <p:sp>
        <p:nvSpPr>
          <p:cNvPr id="8" name="Title 7"/>
          <p:cNvSpPr>
            <a:spLocks noGrp="1"/>
          </p:cNvSpPr>
          <p:nvPr>
            <p:ph type="title"/>
          </p:nvPr>
        </p:nvSpPr>
        <p:spPr>
          <a:xfrm>
            <a:off x="381000" y="230188"/>
            <a:ext cx="8382000" cy="443198"/>
          </a:xfrm>
        </p:spPr>
        <p:txBody>
          <a:bodyPr/>
          <a:lstStyle/>
          <a:p>
            <a:r>
              <a:rPr lang="en-US" sz="3200"/>
              <a:t>Historical background</a:t>
            </a:r>
            <a:endParaRPr lang="fr-BE" sz="3200"/>
          </a:p>
        </p:txBody>
      </p:sp>
    </p:spTree>
    <p:extLst>
      <p:ext uri="{BB962C8B-B14F-4D97-AF65-F5344CB8AC3E}">
        <p14:creationId xmlns:p14="http://schemas.microsoft.com/office/powerpoint/2010/main" val="193072260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8520" y="1484784"/>
            <a:ext cx="8928992" cy="4185761"/>
          </a:xfrm>
        </p:spPr>
        <p:txBody>
          <a:bodyPr vert="horz" wrap="square" lIns="0" tIns="0" rIns="0" bIns="0" rtlCol="0" anchor="t">
            <a:spAutoFit/>
          </a:bodyPr>
          <a:lstStyle/>
          <a:p>
            <a:pPr lvl="1">
              <a:lnSpc>
                <a:spcPct val="100000"/>
              </a:lnSpc>
            </a:pPr>
            <a:r>
              <a:rPr lang="fr-FR" sz="1800" dirty="0"/>
              <a:t>EU </a:t>
            </a:r>
            <a:r>
              <a:rPr lang="fr-FR" sz="1800" dirty="0" smtClean="0"/>
              <a:t>Commission </a:t>
            </a:r>
            <a:r>
              <a:rPr lang="fr-FR" sz="1800" dirty="0" err="1" smtClean="0"/>
              <a:t>determined</a:t>
            </a:r>
            <a:r>
              <a:rPr lang="fr-FR" sz="1800" dirty="0" smtClean="0"/>
              <a:t> to </a:t>
            </a:r>
            <a:r>
              <a:rPr lang="fr-FR" sz="1800" dirty="0" err="1" smtClean="0"/>
              <a:t>include</a:t>
            </a:r>
            <a:r>
              <a:rPr lang="fr-FR" sz="1800" dirty="0" smtClean="0"/>
              <a:t> new </a:t>
            </a:r>
            <a:r>
              <a:rPr lang="fr-FR" sz="1800" dirty="0" err="1" smtClean="0"/>
              <a:t>list</a:t>
            </a:r>
            <a:r>
              <a:rPr lang="fr-FR" sz="1800" dirty="0" smtClean="0"/>
              <a:t> of </a:t>
            </a:r>
            <a:r>
              <a:rPr lang="fr-FR" sz="1800" dirty="0" err="1" smtClean="0"/>
              <a:t>subtances</a:t>
            </a:r>
            <a:r>
              <a:rPr lang="fr-FR" sz="1800" dirty="0" smtClean="0"/>
              <a:t>/</a:t>
            </a:r>
            <a:r>
              <a:rPr lang="fr-FR" sz="1800" dirty="0" err="1" smtClean="0"/>
              <a:t>processes</a:t>
            </a:r>
            <a:r>
              <a:rPr lang="fr-FR" sz="1800" dirty="0" smtClean="0"/>
              <a:t> </a:t>
            </a:r>
            <a:r>
              <a:rPr lang="fr-FR" sz="1800" dirty="0" err="1" smtClean="0"/>
              <a:t>under</a:t>
            </a:r>
            <a:r>
              <a:rPr lang="fr-FR" sz="1800" dirty="0" smtClean="0"/>
              <a:t> </a:t>
            </a:r>
            <a:r>
              <a:rPr lang="fr-FR" sz="1800" dirty="0" err="1"/>
              <a:t>Carcinogen</a:t>
            </a:r>
            <a:r>
              <a:rPr lang="fr-FR" sz="1800" dirty="0"/>
              <a:t> at </a:t>
            </a:r>
            <a:r>
              <a:rPr lang="fr-FR" sz="1800" dirty="0" err="1"/>
              <a:t>Work</a:t>
            </a:r>
            <a:r>
              <a:rPr lang="fr-FR" sz="1800" dirty="0"/>
              <a:t> </a:t>
            </a:r>
            <a:r>
              <a:rPr lang="fr-FR" sz="1800" dirty="0" smtClean="0"/>
              <a:t>directive</a:t>
            </a:r>
          </a:p>
          <a:p>
            <a:pPr lvl="3">
              <a:lnSpc>
                <a:spcPct val="100000"/>
              </a:lnSpc>
            </a:pPr>
            <a:r>
              <a:rPr lang="fr-FR" sz="1600" dirty="0" err="1" smtClean="0"/>
              <a:t>Political</a:t>
            </a:r>
            <a:r>
              <a:rPr lang="fr-FR" sz="1600" dirty="0" smtClean="0"/>
              <a:t> pressure to </a:t>
            </a:r>
            <a:r>
              <a:rPr lang="fr-FR" sz="1600" dirty="0" err="1" smtClean="0"/>
              <a:t>act</a:t>
            </a:r>
            <a:r>
              <a:rPr lang="fr-FR" sz="1600" dirty="0" smtClean="0"/>
              <a:t> </a:t>
            </a:r>
            <a:endParaRPr lang="fr-FR" sz="1600" dirty="0"/>
          </a:p>
          <a:p>
            <a:pPr lvl="3">
              <a:lnSpc>
                <a:spcPct val="100000"/>
              </a:lnSpc>
            </a:pPr>
            <a:r>
              <a:rPr lang="fr-FR" sz="1600" dirty="0" smtClean="0"/>
              <a:t>CAD/CMD: ‘</a:t>
            </a:r>
            <a:r>
              <a:rPr lang="fr-FR" sz="1600" dirty="0" err="1" smtClean="0"/>
              <a:t>Legal</a:t>
            </a:r>
            <a:r>
              <a:rPr lang="fr-FR" sz="1600" dirty="0" smtClean="0"/>
              <a:t> </a:t>
            </a:r>
            <a:r>
              <a:rPr lang="fr-FR" sz="1600" dirty="0" err="1"/>
              <a:t>evidence</a:t>
            </a:r>
            <a:r>
              <a:rPr lang="fr-FR" sz="1600" dirty="0"/>
              <a:t>’ </a:t>
            </a:r>
            <a:r>
              <a:rPr lang="fr-FR" sz="1600" dirty="0" smtClean="0"/>
              <a:t>for </a:t>
            </a:r>
            <a:r>
              <a:rPr lang="fr-FR" sz="1600" dirty="0"/>
              <a:t>the </a:t>
            </a:r>
            <a:r>
              <a:rPr lang="fr-FR" sz="1600" dirty="0" err="1"/>
              <a:t>Carcinogen</a:t>
            </a:r>
            <a:r>
              <a:rPr lang="fr-FR" sz="1600" dirty="0"/>
              <a:t> </a:t>
            </a:r>
            <a:r>
              <a:rPr lang="fr-FR" sz="1600" dirty="0" smtClean="0"/>
              <a:t>Directive</a:t>
            </a:r>
            <a:endParaRPr lang="fr-FR" sz="1600" dirty="0"/>
          </a:p>
          <a:p>
            <a:pPr lvl="3">
              <a:lnSpc>
                <a:spcPct val="100000"/>
              </a:lnSpc>
            </a:pPr>
            <a:r>
              <a:rPr lang="fr-FR" sz="1600" dirty="0" err="1" smtClean="0"/>
              <a:t>Commissioner</a:t>
            </a:r>
            <a:r>
              <a:rPr lang="fr-FR" sz="1600" dirty="0" smtClean="0"/>
              <a:t> plan: 2 </a:t>
            </a:r>
            <a:r>
              <a:rPr lang="fr-FR" sz="1600" dirty="0" err="1" smtClean="0"/>
              <a:t>waves</a:t>
            </a:r>
            <a:r>
              <a:rPr lang="fr-FR" sz="1600" dirty="0" smtClean="0"/>
              <a:t> in 2016</a:t>
            </a:r>
            <a:endParaRPr lang="fr-FR" sz="1600" dirty="0"/>
          </a:p>
          <a:p>
            <a:pPr lvl="1">
              <a:lnSpc>
                <a:spcPct val="100000"/>
              </a:lnSpc>
            </a:pPr>
            <a:endParaRPr lang="fr-FR" sz="1800" dirty="0" smtClean="0"/>
          </a:p>
          <a:p>
            <a:pPr lvl="1">
              <a:lnSpc>
                <a:spcPct val="100000"/>
              </a:lnSpc>
            </a:pPr>
            <a:r>
              <a:rPr lang="fr-FR" sz="1800" dirty="0" smtClean="0"/>
              <a:t>RCS / RCS </a:t>
            </a:r>
            <a:r>
              <a:rPr lang="fr-FR" sz="1800" dirty="0" err="1" smtClean="0"/>
              <a:t>generating</a:t>
            </a:r>
            <a:r>
              <a:rPr lang="fr-FR" sz="1800" dirty="0" smtClean="0"/>
              <a:t> </a:t>
            </a:r>
            <a:r>
              <a:rPr lang="fr-FR" sz="1800" dirty="0" err="1" smtClean="0"/>
              <a:t>processes</a:t>
            </a:r>
            <a:r>
              <a:rPr lang="fr-FR" sz="1800" dirty="0" smtClean="0"/>
              <a:t> in the 1st </a:t>
            </a:r>
            <a:r>
              <a:rPr lang="fr-FR" sz="1800" dirty="0" err="1" smtClean="0"/>
              <a:t>wave</a:t>
            </a:r>
            <a:r>
              <a:rPr lang="fr-FR" sz="1800" dirty="0" smtClean="0"/>
              <a:t> </a:t>
            </a:r>
            <a:r>
              <a:rPr lang="fr-FR" sz="1800" dirty="0" err="1" smtClean="0"/>
              <a:t>list</a:t>
            </a:r>
            <a:r>
              <a:rPr lang="fr-FR" sz="1800" dirty="0" smtClean="0"/>
              <a:t> + </a:t>
            </a:r>
            <a:r>
              <a:rPr lang="fr-FR" sz="1800" dirty="0" err="1" smtClean="0"/>
              <a:t>exposure</a:t>
            </a:r>
            <a:r>
              <a:rPr lang="fr-FR" sz="1800" dirty="0" smtClean="0"/>
              <a:t> </a:t>
            </a:r>
            <a:r>
              <a:rPr lang="fr-FR" sz="1800" dirty="0" err="1" smtClean="0"/>
              <a:t>limit</a:t>
            </a:r>
            <a:r>
              <a:rPr lang="fr-FR" sz="1800" dirty="0" smtClean="0"/>
              <a:t> value (</a:t>
            </a:r>
            <a:r>
              <a:rPr lang="fr-FR" sz="1800" dirty="0" err="1" smtClean="0"/>
              <a:t>likely</a:t>
            </a:r>
            <a:r>
              <a:rPr lang="fr-FR" sz="1800" dirty="0" smtClean="0"/>
              <a:t> </a:t>
            </a:r>
            <a:r>
              <a:rPr lang="fr-FR" sz="1800" dirty="0"/>
              <a:t>0.1 </a:t>
            </a:r>
            <a:r>
              <a:rPr lang="fr-FR" sz="1800" dirty="0" smtClean="0"/>
              <a:t>mg/m³). </a:t>
            </a:r>
            <a:endParaRPr lang="fr-FR" sz="1800" dirty="0"/>
          </a:p>
          <a:p>
            <a:pPr marL="517525" lvl="1" indent="0">
              <a:lnSpc>
                <a:spcPct val="100000"/>
              </a:lnSpc>
              <a:buNone/>
            </a:pPr>
            <a:r>
              <a:rPr lang="fr-FR" sz="1800" dirty="0" smtClean="0"/>
              <a:t>  </a:t>
            </a:r>
            <a:endParaRPr lang="fr-FR" sz="1800" dirty="0"/>
          </a:p>
          <a:p>
            <a:pPr indent="-215900">
              <a:lnSpc>
                <a:spcPct val="100000"/>
              </a:lnSpc>
              <a:spcBef>
                <a:spcPct val="0"/>
              </a:spcBef>
              <a:buNone/>
            </a:pPr>
            <a:endParaRPr lang="fr-FR" sz="2000" spc="-150" dirty="0">
              <a:ln w="3175">
                <a:noFill/>
              </a:ln>
              <a:effectLst>
                <a:outerShdw blurRad="50800" dist="38100" dir="2700000" algn="tl" rotWithShape="0">
                  <a:prstClr val="black">
                    <a:alpha val="40000"/>
                  </a:prstClr>
                </a:outerShdw>
              </a:effectLst>
              <a:latin typeface="+mj-lt"/>
              <a:cs typeface="Arial" charset="0"/>
            </a:endParaRPr>
          </a:p>
          <a:p>
            <a:pPr lvl="1">
              <a:lnSpc>
                <a:spcPct val="100000"/>
              </a:lnSpc>
            </a:pPr>
            <a:r>
              <a:rPr lang="fr-FR" sz="1800" dirty="0" err="1"/>
              <a:t>R</a:t>
            </a:r>
            <a:r>
              <a:rPr lang="fr-FR" sz="1800" dirty="0" err="1" smtClean="0"/>
              <a:t>evision</a:t>
            </a:r>
            <a:r>
              <a:rPr lang="fr-FR" sz="1800" dirty="0" smtClean="0"/>
              <a:t> </a:t>
            </a:r>
            <a:r>
              <a:rPr lang="fr-FR" sz="1800" dirty="0"/>
              <a:t>of the </a:t>
            </a:r>
            <a:r>
              <a:rPr lang="fr-FR" sz="1800" dirty="0" err="1"/>
              <a:t>Carcinogen</a:t>
            </a:r>
            <a:r>
              <a:rPr lang="fr-FR" sz="1800" dirty="0"/>
              <a:t> at </a:t>
            </a:r>
            <a:r>
              <a:rPr lang="fr-FR" sz="1800" dirty="0" err="1"/>
              <a:t>work</a:t>
            </a:r>
            <a:r>
              <a:rPr lang="fr-FR" sz="1800" dirty="0"/>
              <a:t> directive </a:t>
            </a:r>
            <a:r>
              <a:rPr lang="fr-FR" sz="1800" dirty="0" smtClean="0"/>
              <a:t>not </a:t>
            </a:r>
            <a:r>
              <a:rPr lang="fr-FR" sz="1800" dirty="0"/>
              <a:t>on the </a:t>
            </a:r>
            <a:r>
              <a:rPr lang="fr-FR" sz="1800" dirty="0" err="1"/>
              <a:t>work</a:t>
            </a:r>
            <a:r>
              <a:rPr lang="fr-FR" sz="1800" dirty="0"/>
              <a:t> programme of the </a:t>
            </a:r>
            <a:r>
              <a:rPr lang="fr-FR" sz="1800" dirty="0" smtClean="0"/>
              <a:t>Commission, no roadmap </a:t>
            </a:r>
            <a:r>
              <a:rPr lang="fr-FR" sz="1800" dirty="0" err="1" smtClean="0"/>
              <a:t>released</a:t>
            </a:r>
            <a:r>
              <a:rPr lang="fr-FR" sz="1800" dirty="0" smtClean="0"/>
              <a:t>, and </a:t>
            </a:r>
            <a:r>
              <a:rPr lang="fr-FR" sz="1800" dirty="0"/>
              <a:t>no public consultation </a:t>
            </a:r>
            <a:r>
              <a:rPr lang="fr-FR" sz="1800" dirty="0" smtClean="0"/>
              <a:t>on impact </a:t>
            </a:r>
            <a:r>
              <a:rPr lang="fr-FR" sz="1800" dirty="0" err="1" smtClean="0"/>
              <a:t>assessment</a:t>
            </a:r>
            <a:r>
              <a:rPr lang="fr-FR" sz="1800" dirty="0" smtClean="0"/>
              <a:t>. OSH Refit </a:t>
            </a:r>
            <a:r>
              <a:rPr lang="fr-FR" sz="1800" dirty="0" err="1" smtClean="0"/>
              <a:t>is</a:t>
            </a:r>
            <a:r>
              <a:rPr lang="fr-FR" sz="1800" dirty="0" smtClean="0"/>
              <a:t> in the programme</a:t>
            </a:r>
            <a:endParaRPr lang="fr-FR" sz="1800" dirty="0"/>
          </a:p>
          <a:p>
            <a:pPr>
              <a:lnSpc>
                <a:spcPct val="100000"/>
              </a:lnSpc>
              <a:spcBef>
                <a:spcPct val="0"/>
              </a:spcBef>
              <a:buNone/>
            </a:pPr>
            <a:endParaRPr lang="fr-FR" sz="1800" spc="-150" dirty="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endParaRPr>
          </a:p>
        </p:txBody>
      </p:sp>
      <p:sp>
        <p:nvSpPr>
          <p:cNvPr id="8" name="Rectangle 7"/>
          <p:cNvSpPr/>
          <p:nvPr/>
        </p:nvSpPr>
        <p:spPr>
          <a:xfrm>
            <a:off x="539552" y="260648"/>
            <a:ext cx="4984698" cy="584775"/>
          </a:xfrm>
          <a:prstGeom prst="rect">
            <a:avLst/>
          </a:prstGeom>
        </p:spPr>
        <p:txBody>
          <a:bodyPr wrap="none">
            <a:spAutoFit/>
          </a:bodyPr>
          <a:lstStyle/>
          <a:p>
            <a:pPr>
              <a:spcBef>
                <a:spcPct val="0"/>
              </a:spcBef>
              <a:buNone/>
            </a:pPr>
            <a:r>
              <a:rPr lang="fr-FR" sz="3200" spc="-15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cs typeface="Arial" charset="0"/>
              </a:rPr>
              <a:t>The carcinogen at work directive</a:t>
            </a:r>
            <a:endParaRPr lang="fr-FR" sz="3200" spc="-150" dirty="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cs typeface="Arial" charset="0"/>
            </a:endParaRPr>
          </a:p>
        </p:txBody>
      </p:sp>
    </p:spTree>
    <p:extLst>
      <p:ext uri="{BB962C8B-B14F-4D97-AF65-F5344CB8AC3E}">
        <p14:creationId xmlns:p14="http://schemas.microsoft.com/office/powerpoint/2010/main" val="84769393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765B2C4-0B5A-4031-A731-75B8C2147807}" type="slidenum">
              <a:rPr lang="en-US" altLang="en-US" sz="1200" smtClean="0">
                <a:solidFill>
                  <a:srgbClr val="0075CC"/>
                </a:solidFill>
                <a:latin typeface="Arial" panose="020B0604020202020204" pitchFamily="34" charset="0"/>
              </a:rPr>
              <a:pPr>
                <a:spcBef>
                  <a:spcPct val="0"/>
                </a:spcBef>
                <a:buFontTx/>
                <a:buNone/>
              </a:pPr>
              <a:t>6</a:t>
            </a:fld>
            <a:endParaRPr lang="en-US" altLang="en-US" sz="1200">
              <a:solidFill>
                <a:srgbClr val="0075CC"/>
              </a:solidFill>
              <a:latin typeface="Arial" panose="020B0604020202020204" pitchFamily="34" charset="0"/>
            </a:endParaRPr>
          </a:p>
        </p:txBody>
      </p:sp>
      <p:sp>
        <p:nvSpPr>
          <p:cNvPr id="15363" name="Text Box 2"/>
          <p:cNvSpPr txBox="1">
            <a:spLocks noChangeArrowheads="1"/>
          </p:cNvSpPr>
          <p:nvPr/>
        </p:nvSpPr>
        <p:spPr bwMode="auto">
          <a:xfrm>
            <a:off x="180528" y="188913"/>
            <a:ext cx="9144000" cy="775597"/>
          </a:xfrm>
          <a:prstGeom prst="rect">
            <a:avLst/>
          </a:prstGeom>
          <a:extLst/>
        </p:spPr>
        <p:txBody>
          <a:bodyPr vert="horz" wrap="square" lIns="0" tIns="0" rIns="0" bIns="0" rtlCol="0" anchor="t">
            <a:spAutoFit/>
          </a:bodyPr>
          <a:lstStyle>
            <a:defPPr>
              <a:defRPr lang="en-US"/>
            </a:defPPr>
            <a:lvl1pPr defTabSz="914363">
              <a:lnSpc>
                <a:spcPct val="90000"/>
              </a:lnSpc>
              <a:spcBef>
                <a:spcPct val="0"/>
              </a:spcBef>
              <a:defRPr sz="2800" spc="-15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defRPr>
            </a:lvl1pPr>
          </a:lstStyle>
          <a:p>
            <a:r>
              <a:rPr lang="en-GB" altLang="en-US" dirty="0"/>
              <a:t>Carcinogens </a:t>
            </a:r>
            <a:r>
              <a:rPr lang="en-GB" altLang="en-US" dirty="0" smtClean="0"/>
              <a:t>Directive</a:t>
            </a:r>
          </a:p>
          <a:p>
            <a:r>
              <a:rPr lang="en-GB" altLang="en-US" dirty="0" smtClean="0"/>
              <a:t>A Cascade of Obligations</a:t>
            </a:r>
            <a:endParaRPr lang="en-GB" altLang="en-US" dirty="0"/>
          </a:p>
        </p:txBody>
      </p:sp>
      <p:sp>
        <p:nvSpPr>
          <p:cNvPr id="2" name="Rectangle 1"/>
          <p:cNvSpPr/>
          <p:nvPr/>
        </p:nvSpPr>
        <p:spPr>
          <a:xfrm>
            <a:off x="323528" y="1556792"/>
            <a:ext cx="6534472" cy="4524315"/>
          </a:xfrm>
          <a:prstGeom prst="rect">
            <a:avLst/>
          </a:prstGeom>
        </p:spPr>
        <p:txBody>
          <a:bodyPr wrap="square">
            <a:spAutoFit/>
          </a:bodyPr>
          <a:lstStyle/>
          <a:p>
            <a:pPr lvl="1">
              <a:lnSpc>
                <a:spcPct val="100000"/>
              </a:lnSpc>
            </a:pPr>
            <a:r>
              <a:rPr lang="fr-FR" dirty="0" err="1" smtClean="0">
                <a:solidFill>
                  <a:schemeClr val="bg1"/>
                </a:solidFill>
              </a:rPr>
              <a:t>Applies</a:t>
            </a:r>
            <a:r>
              <a:rPr lang="fr-FR" dirty="0" smtClean="0">
                <a:solidFill>
                  <a:schemeClr val="bg1"/>
                </a:solidFill>
              </a:rPr>
              <a:t> to </a:t>
            </a:r>
            <a:r>
              <a:rPr lang="fr-FR" dirty="0" err="1">
                <a:solidFill>
                  <a:schemeClr val="bg1"/>
                </a:solidFill>
              </a:rPr>
              <a:t>any</a:t>
            </a:r>
            <a:r>
              <a:rPr lang="fr-FR" dirty="0">
                <a:solidFill>
                  <a:schemeClr val="bg1"/>
                </a:solidFill>
              </a:rPr>
              <a:t> </a:t>
            </a:r>
            <a:r>
              <a:rPr lang="fr-FR" dirty="0" smtClean="0">
                <a:solidFill>
                  <a:schemeClr val="bg1"/>
                </a:solidFill>
              </a:rPr>
              <a:t>employer / </a:t>
            </a:r>
            <a:r>
              <a:rPr lang="fr-FR" dirty="0" err="1" smtClean="0">
                <a:solidFill>
                  <a:schemeClr val="bg1"/>
                </a:solidFill>
              </a:rPr>
              <a:t>workplace</a:t>
            </a:r>
            <a:r>
              <a:rPr lang="fr-FR" dirty="0" smtClean="0">
                <a:solidFill>
                  <a:schemeClr val="bg1"/>
                </a:solidFill>
              </a:rPr>
              <a:t> </a:t>
            </a:r>
            <a:r>
              <a:rPr lang="fr-FR" dirty="0" err="1" smtClean="0">
                <a:solidFill>
                  <a:schemeClr val="bg1"/>
                </a:solidFill>
              </a:rPr>
              <a:t>where</a:t>
            </a:r>
            <a:r>
              <a:rPr lang="fr-FR" dirty="0" smtClean="0">
                <a:solidFill>
                  <a:schemeClr val="bg1"/>
                </a:solidFill>
              </a:rPr>
              <a:t> </a:t>
            </a:r>
            <a:r>
              <a:rPr lang="fr-FR" dirty="0" err="1">
                <a:solidFill>
                  <a:schemeClr val="bg1"/>
                </a:solidFill>
              </a:rPr>
              <a:t>product</a:t>
            </a:r>
            <a:r>
              <a:rPr lang="fr-FR" dirty="0">
                <a:solidFill>
                  <a:schemeClr val="bg1"/>
                </a:solidFill>
              </a:rPr>
              <a:t> </a:t>
            </a:r>
            <a:r>
              <a:rPr lang="fr-FR" dirty="0" err="1">
                <a:solidFill>
                  <a:schemeClr val="bg1"/>
                </a:solidFill>
              </a:rPr>
              <a:t>containing</a:t>
            </a:r>
            <a:r>
              <a:rPr lang="fr-FR" dirty="0">
                <a:solidFill>
                  <a:schemeClr val="bg1"/>
                </a:solidFill>
              </a:rPr>
              <a:t> </a:t>
            </a:r>
            <a:r>
              <a:rPr lang="fr-FR" dirty="0" err="1">
                <a:solidFill>
                  <a:schemeClr val="bg1"/>
                </a:solidFill>
              </a:rPr>
              <a:t>crystalline</a:t>
            </a:r>
            <a:r>
              <a:rPr lang="fr-FR" dirty="0">
                <a:solidFill>
                  <a:schemeClr val="bg1"/>
                </a:solidFill>
              </a:rPr>
              <a:t> </a:t>
            </a:r>
            <a:r>
              <a:rPr lang="fr-FR" dirty="0" err="1">
                <a:solidFill>
                  <a:schemeClr val="bg1"/>
                </a:solidFill>
              </a:rPr>
              <a:t>silica</a:t>
            </a:r>
            <a:r>
              <a:rPr lang="fr-FR" dirty="0">
                <a:solidFill>
                  <a:schemeClr val="bg1"/>
                </a:solidFill>
              </a:rPr>
              <a:t> </a:t>
            </a:r>
            <a:r>
              <a:rPr lang="fr-FR" dirty="0" smtClean="0">
                <a:solidFill>
                  <a:schemeClr val="bg1"/>
                </a:solidFill>
              </a:rPr>
              <a:t>/</a:t>
            </a:r>
            <a:r>
              <a:rPr lang="fr-FR" dirty="0" err="1" smtClean="0">
                <a:solidFill>
                  <a:schemeClr val="bg1"/>
                </a:solidFill>
              </a:rPr>
              <a:t>exposure</a:t>
            </a:r>
            <a:endParaRPr lang="fr-FR" dirty="0" smtClean="0">
              <a:solidFill>
                <a:schemeClr val="bg1"/>
              </a:solidFill>
            </a:endParaRPr>
          </a:p>
          <a:p>
            <a:pPr lvl="1">
              <a:lnSpc>
                <a:spcPct val="100000"/>
              </a:lnSpc>
            </a:pPr>
            <a:endParaRPr lang="fr-FR" dirty="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Risk</a:t>
            </a:r>
            <a:r>
              <a:rPr lang="fr-FR" dirty="0" smtClean="0">
                <a:solidFill>
                  <a:schemeClr val="bg1"/>
                </a:solidFill>
              </a:rPr>
              <a:t> </a:t>
            </a:r>
            <a:r>
              <a:rPr lang="fr-FR" dirty="0" err="1" smtClean="0">
                <a:solidFill>
                  <a:schemeClr val="bg1"/>
                </a:solidFill>
              </a:rPr>
              <a:t>assessment</a:t>
            </a:r>
            <a:r>
              <a:rPr lang="fr-FR" dirty="0" smtClean="0">
                <a:solidFill>
                  <a:schemeClr val="bg1"/>
                </a:solidFill>
              </a:rPr>
              <a:t> of </a:t>
            </a:r>
            <a:r>
              <a:rPr lang="fr-FR" dirty="0" err="1" smtClean="0">
                <a:solidFill>
                  <a:schemeClr val="bg1"/>
                </a:solidFill>
              </a:rPr>
              <a:t>worker</a:t>
            </a:r>
            <a:r>
              <a:rPr lang="fr-FR" dirty="0" smtClean="0">
                <a:solidFill>
                  <a:schemeClr val="bg1"/>
                </a:solidFill>
              </a:rPr>
              <a:t> </a:t>
            </a:r>
            <a:r>
              <a:rPr lang="fr-FR" dirty="0" err="1" smtClean="0">
                <a:solidFill>
                  <a:schemeClr val="bg1"/>
                </a:solidFill>
              </a:rPr>
              <a:t>exposure</a:t>
            </a:r>
            <a:r>
              <a:rPr lang="fr-FR" dirty="0" smtClean="0">
                <a:solidFill>
                  <a:schemeClr val="bg1"/>
                </a:solidFill>
              </a:rPr>
              <a:t> (nature, </a:t>
            </a:r>
            <a:r>
              <a:rPr lang="fr-FR" dirty="0" err="1" smtClean="0">
                <a:solidFill>
                  <a:schemeClr val="bg1"/>
                </a:solidFill>
              </a:rPr>
              <a:t>degree</a:t>
            </a:r>
            <a:r>
              <a:rPr lang="fr-FR" dirty="0" smtClean="0">
                <a:solidFill>
                  <a:schemeClr val="bg1"/>
                </a:solidFill>
              </a:rPr>
              <a:t>, duration)</a:t>
            </a:r>
          </a:p>
          <a:p>
            <a:pPr marL="1200150" lvl="2" indent="-285750">
              <a:buFont typeface="Arial" panose="020B0604020202020204" pitchFamily="34" charset="0"/>
              <a:buChar char="•"/>
            </a:pPr>
            <a:r>
              <a:rPr lang="fr-FR" dirty="0" smtClean="0">
                <a:solidFill>
                  <a:schemeClr val="bg1"/>
                </a:solidFill>
              </a:rPr>
              <a:t>RA </a:t>
            </a:r>
            <a:r>
              <a:rPr lang="fr-FR" dirty="0" err="1" smtClean="0">
                <a:solidFill>
                  <a:schemeClr val="bg1"/>
                </a:solidFill>
              </a:rPr>
              <a:t>renewed</a:t>
            </a:r>
            <a:r>
              <a:rPr lang="fr-FR" dirty="0" smtClean="0">
                <a:solidFill>
                  <a:schemeClr val="bg1"/>
                </a:solidFill>
              </a:rPr>
              <a:t> </a:t>
            </a:r>
            <a:r>
              <a:rPr lang="fr-FR" dirty="0" err="1" smtClean="0">
                <a:solidFill>
                  <a:schemeClr val="bg1"/>
                </a:solidFill>
              </a:rPr>
              <a:t>regularly</a:t>
            </a:r>
            <a:r>
              <a:rPr lang="fr-FR" dirty="0" smtClean="0">
                <a:solidFill>
                  <a:schemeClr val="bg1"/>
                </a:solidFill>
              </a:rPr>
              <a:t> / </a:t>
            </a:r>
            <a:r>
              <a:rPr lang="fr-FR" dirty="0" err="1" smtClean="0">
                <a:solidFill>
                  <a:schemeClr val="bg1"/>
                </a:solidFill>
              </a:rPr>
              <a:t>any</a:t>
            </a:r>
            <a:r>
              <a:rPr lang="fr-FR" dirty="0" smtClean="0">
                <a:solidFill>
                  <a:schemeClr val="bg1"/>
                </a:solidFill>
              </a:rPr>
              <a:t> change in </a:t>
            </a:r>
            <a:r>
              <a:rPr lang="fr-FR" dirty="0" err="1" smtClean="0">
                <a:solidFill>
                  <a:schemeClr val="bg1"/>
                </a:solidFill>
              </a:rPr>
              <a:t>exposure</a:t>
            </a:r>
            <a:endParaRPr lang="fr-FR" dirty="0" smtClean="0">
              <a:solidFill>
                <a:schemeClr val="bg1"/>
              </a:solidFill>
            </a:endParaRPr>
          </a:p>
          <a:p>
            <a:pPr marL="1200150" lvl="2" indent="-285750">
              <a:buFont typeface="Arial" panose="020B0604020202020204" pitchFamily="34" charset="0"/>
              <a:buChar char="•"/>
            </a:pPr>
            <a:r>
              <a:rPr lang="fr-FR" dirty="0" err="1" smtClean="0">
                <a:solidFill>
                  <a:schemeClr val="bg1"/>
                </a:solidFill>
              </a:rPr>
              <a:t>Limit</a:t>
            </a:r>
            <a:r>
              <a:rPr lang="fr-FR" dirty="0" smtClean="0">
                <a:solidFill>
                  <a:schemeClr val="bg1"/>
                </a:solidFill>
              </a:rPr>
              <a:t> </a:t>
            </a:r>
            <a:r>
              <a:rPr lang="fr-FR" dirty="0" err="1" smtClean="0">
                <a:solidFill>
                  <a:schemeClr val="bg1"/>
                </a:solidFill>
              </a:rPr>
              <a:t>access</a:t>
            </a:r>
            <a:r>
              <a:rPr lang="fr-FR" dirty="0" smtClean="0">
                <a:solidFill>
                  <a:schemeClr val="bg1"/>
                </a:solidFill>
              </a:rPr>
              <a:t> to contact area</a:t>
            </a:r>
          </a:p>
          <a:p>
            <a:pPr marL="1200150" lvl="2" indent="-285750">
              <a:buFont typeface="Arial" panose="020B0604020202020204" pitchFamily="34" charset="0"/>
              <a:buChar char="•"/>
            </a:pPr>
            <a:r>
              <a:rPr lang="fr-FR" dirty="0" err="1" smtClean="0">
                <a:solidFill>
                  <a:schemeClr val="bg1"/>
                </a:solidFill>
              </a:rPr>
              <a:t>Available</a:t>
            </a:r>
            <a:r>
              <a:rPr lang="fr-FR" dirty="0" smtClean="0">
                <a:solidFill>
                  <a:schemeClr val="bg1"/>
                </a:solidFill>
              </a:rPr>
              <a:t> to </a:t>
            </a:r>
            <a:r>
              <a:rPr lang="fr-FR" dirty="0" err="1" smtClean="0">
                <a:solidFill>
                  <a:schemeClr val="bg1"/>
                </a:solidFill>
              </a:rPr>
              <a:t>authorities</a:t>
            </a:r>
            <a:endParaRPr lang="fr-FR" dirty="0" smtClean="0">
              <a:solidFill>
                <a:schemeClr val="bg1"/>
              </a:solidFill>
            </a:endParaRPr>
          </a:p>
          <a:p>
            <a:pPr marL="742950" lvl="1" indent="-285750">
              <a:lnSpc>
                <a:spcPct val="100000"/>
              </a:lnSpc>
              <a:buFont typeface="Arial" panose="020B0604020202020204" pitchFamily="34" charset="0"/>
              <a:buChar char="•"/>
            </a:pPr>
            <a:endParaRPr lang="fr-FR" dirty="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Risk</a:t>
            </a:r>
            <a:r>
              <a:rPr lang="fr-FR" dirty="0" smtClean="0">
                <a:solidFill>
                  <a:schemeClr val="bg1"/>
                </a:solidFill>
              </a:rPr>
              <a:t> MUST </a:t>
            </a:r>
            <a:r>
              <a:rPr lang="fr-FR" dirty="0" err="1" smtClean="0">
                <a:solidFill>
                  <a:schemeClr val="bg1"/>
                </a:solidFill>
              </a:rPr>
              <a:t>be</a:t>
            </a:r>
            <a:r>
              <a:rPr lang="fr-FR" dirty="0" smtClean="0">
                <a:solidFill>
                  <a:schemeClr val="bg1"/>
                </a:solidFill>
              </a:rPr>
              <a:t> </a:t>
            </a:r>
            <a:r>
              <a:rPr lang="fr-FR" dirty="0" err="1" smtClean="0">
                <a:solidFill>
                  <a:schemeClr val="bg1"/>
                </a:solidFill>
              </a:rPr>
              <a:t>prevented</a:t>
            </a:r>
            <a:r>
              <a:rPr lang="fr-FR" dirty="0" smtClean="0">
                <a:solidFill>
                  <a:schemeClr val="bg1"/>
                </a:solidFill>
              </a:rPr>
              <a:t> / Cascade</a:t>
            </a:r>
          </a:p>
          <a:p>
            <a:pPr marL="1200150" lvl="2" indent="-285750">
              <a:buFont typeface="Arial" panose="020B0604020202020204" pitchFamily="34" charset="0"/>
              <a:buChar char="•"/>
            </a:pPr>
            <a:r>
              <a:rPr lang="fr-FR" dirty="0">
                <a:solidFill>
                  <a:schemeClr val="bg1"/>
                </a:solidFill>
              </a:rPr>
              <a:t>S</a:t>
            </a:r>
            <a:r>
              <a:rPr lang="fr-FR" dirty="0" smtClean="0">
                <a:solidFill>
                  <a:schemeClr val="bg1"/>
                </a:solidFill>
              </a:rPr>
              <a:t>ubstitution  (substance or </a:t>
            </a:r>
            <a:r>
              <a:rPr lang="fr-FR" dirty="0" err="1" smtClean="0">
                <a:solidFill>
                  <a:schemeClr val="bg1"/>
                </a:solidFill>
              </a:rPr>
              <a:t>process</a:t>
            </a:r>
            <a:r>
              <a:rPr lang="fr-FR" dirty="0" smtClean="0">
                <a:solidFill>
                  <a:schemeClr val="bg1"/>
                </a:solidFill>
              </a:rPr>
              <a:t>)</a:t>
            </a:r>
          </a:p>
          <a:p>
            <a:pPr marL="1200150" lvl="2" indent="-285750">
              <a:buFont typeface="Arial" panose="020B0604020202020204" pitchFamily="34" charset="0"/>
              <a:buChar char="•"/>
            </a:pPr>
            <a:r>
              <a:rPr lang="fr-FR" dirty="0" err="1" smtClean="0">
                <a:solidFill>
                  <a:schemeClr val="bg1"/>
                </a:solidFill>
              </a:rPr>
              <a:t>Closed</a:t>
            </a:r>
            <a:r>
              <a:rPr lang="fr-FR" dirty="0" smtClean="0">
                <a:solidFill>
                  <a:schemeClr val="bg1"/>
                </a:solidFill>
              </a:rPr>
              <a:t> </a:t>
            </a:r>
            <a:r>
              <a:rPr lang="fr-FR" dirty="0" err="1" smtClean="0">
                <a:solidFill>
                  <a:schemeClr val="bg1"/>
                </a:solidFill>
              </a:rPr>
              <a:t>systems</a:t>
            </a:r>
            <a:endParaRPr lang="fr-FR" dirty="0" smtClean="0">
              <a:solidFill>
                <a:schemeClr val="bg1"/>
              </a:solidFill>
            </a:endParaRPr>
          </a:p>
          <a:p>
            <a:pPr marL="1200150" lvl="2" indent="-285750">
              <a:buFont typeface="Arial" panose="020B0604020202020204" pitchFamily="34" charset="0"/>
              <a:buChar char="•"/>
            </a:pPr>
            <a:r>
              <a:rPr lang="fr-FR" dirty="0" err="1" smtClean="0">
                <a:solidFill>
                  <a:schemeClr val="bg1"/>
                </a:solidFill>
              </a:rPr>
              <a:t>Exposure</a:t>
            </a:r>
            <a:r>
              <a:rPr lang="fr-FR" dirty="0" smtClean="0">
                <a:solidFill>
                  <a:schemeClr val="bg1"/>
                </a:solidFill>
              </a:rPr>
              <a:t> </a:t>
            </a:r>
            <a:r>
              <a:rPr lang="fr-FR" dirty="0" err="1" smtClean="0">
                <a:solidFill>
                  <a:schemeClr val="bg1"/>
                </a:solidFill>
              </a:rPr>
              <a:t>below</a:t>
            </a:r>
            <a:r>
              <a:rPr lang="fr-FR" dirty="0" smtClean="0">
                <a:solidFill>
                  <a:schemeClr val="bg1"/>
                </a:solidFill>
              </a:rPr>
              <a:t> </a:t>
            </a:r>
            <a:r>
              <a:rPr lang="fr-FR" dirty="0" err="1" smtClean="0">
                <a:solidFill>
                  <a:schemeClr val="bg1"/>
                </a:solidFill>
              </a:rPr>
              <a:t>fixed</a:t>
            </a:r>
            <a:r>
              <a:rPr lang="fr-FR" dirty="0" smtClean="0">
                <a:solidFill>
                  <a:schemeClr val="bg1"/>
                </a:solidFill>
              </a:rPr>
              <a:t> </a:t>
            </a:r>
            <a:r>
              <a:rPr lang="fr-FR" dirty="0" err="1" smtClean="0">
                <a:solidFill>
                  <a:schemeClr val="bg1"/>
                </a:solidFill>
              </a:rPr>
              <a:t>limit</a:t>
            </a:r>
            <a:r>
              <a:rPr lang="fr-FR" dirty="0" smtClean="0">
                <a:solidFill>
                  <a:schemeClr val="bg1"/>
                </a:solidFill>
              </a:rPr>
              <a:t> value AND as </a:t>
            </a:r>
            <a:r>
              <a:rPr lang="fr-FR" dirty="0" err="1" smtClean="0">
                <a:solidFill>
                  <a:schemeClr val="bg1"/>
                </a:solidFill>
              </a:rPr>
              <a:t>low</a:t>
            </a:r>
            <a:r>
              <a:rPr lang="fr-FR" dirty="0" smtClean="0">
                <a:solidFill>
                  <a:schemeClr val="bg1"/>
                </a:solidFill>
              </a:rPr>
              <a:t> as </a:t>
            </a:r>
            <a:r>
              <a:rPr lang="fr-FR" dirty="0" err="1" smtClean="0">
                <a:solidFill>
                  <a:schemeClr val="bg1"/>
                </a:solidFill>
              </a:rPr>
              <a:t>Technically</a:t>
            </a:r>
            <a:r>
              <a:rPr lang="fr-FR" dirty="0" smtClean="0">
                <a:solidFill>
                  <a:schemeClr val="bg1"/>
                </a:solidFill>
              </a:rPr>
              <a:t> possible</a:t>
            </a:r>
          </a:p>
          <a:p>
            <a:pPr lvl="1">
              <a:lnSpc>
                <a:spcPct val="100000"/>
              </a:lnSpc>
            </a:pPr>
            <a:endParaRPr lang="fr-FR" dirty="0">
              <a:solidFill>
                <a:schemeClr val="bg1"/>
              </a:solidFill>
            </a:endParaRPr>
          </a:p>
          <a:p>
            <a:pPr lvl="1">
              <a:lnSpc>
                <a:spcPct val="100000"/>
              </a:lnSpc>
            </a:pPr>
            <a:r>
              <a:rPr lang="fr-FR" dirty="0" smtClean="0">
                <a:solidFill>
                  <a:schemeClr val="bg1"/>
                </a:solidFill>
              </a:rPr>
              <a:t>AND …</a:t>
            </a:r>
            <a:endParaRPr lang="fr-FR" dirty="0">
              <a:solidFill>
                <a:schemeClr val="bg1"/>
              </a:solidFill>
            </a:endParaRPr>
          </a:p>
        </p:txBody>
      </p:sp>
    </p:spTree>
    <p:extLst>
      <p:ext uri="{BB962C8B-B14F-4D97-AF65-F5344CB8AC3E}">
        <p14:creationId xmlns:p14="http://schemas.microsoft.com/office/powerpoint/2010/main" val="3377064980"/>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765B2C4-0B5A-4031-A731-75B8C2147807}" type="slidenum">
              <a:rPr lang="en-US" altLang="en-US" sz="1200" smtClean="0">
                <a:solidFill>
                  <a:srgbClr val="0075CC"/>
                </a:solidFill>
                <a:latin typeface="Arial" panose="020B0604020202020204" pitchFamily="34" charset="0"/>
              </a:rPr>
              <a:pPr>
                <a:spcBef>
                  <a:spcPct val="0"/>
                </a:spcBef>
                <a:buFontTx/>
                <a:buNone/>
              </a:pPr>
              <a:t>7</a:t>
            </a:fld>
            <a:endParaRPr lang="en-US" altLang="en-US" sz="1200">
              <a:solidFill>
                <a:srgbClr val="0075CC"/>
              </a:solidFill>
              <a:latin typeface="Arial" panose="020B0604020202020204" pitchFamily="34" charset="0"/>
            </a:endParaRPr>
          </a:p>
        </p:txBody>
      </p:sp>
      <p:sp>
        <p:nvSpPr>
          <p:cNvPr id="15363" name="Text Box 2"/>
          <p:cNvSpPr txBox="1">
            <a:spLocks noChangeArrowheads="1"/>
          </p:cNvSpPr>
          <p:nvPr/>
        </p:nvSpPr>
        <p:spPr bwMode="auto">
          <a:xfrm>
            <a:off x="180528" y="188913"/>
            <a:ext cx="9144000" cy="775597"/>
          </a:xfrm>
          <a:prstGeom prst="rect">
            <a:avLst/>
          </a:prstGeom>
          <a:extLst/>
        </p:spPr>
        <p:txBody>
          <a:bodyPr vert="horz" wrap="square" lIns="0" tIns="0" rIns="0" bIns="0" rtlCol="0" anchor="t">
            <a:spAutoFit/>
          </a:bodyPr>
          <a:lstStyle>
            <a:defPPr>
              <a:defRPr lang="en-US"/>
            </a:defPPr>
            <a:lvl1pPr defTabSz="914363">
              <a:lnSpc>
                <a:spcPct val="90000"/>
              </a:lnSpc>
              <a:spcBef>
                <a:spcPct val="0"/>
              </a:spcBef>
              <a:defRPr sz="2800" spc="-15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defRPr>
            </a:lvl1pPr>
          </a:lstStyle>
          <a:p>
            <a:r>
              <a:rPr lang="en-GB" altLang="en-US" dirty="0"/>
              <a:t>Carcinogens </a:t>
            </a:r>
            <a:r>
              <a:rPr lang="en-GB" altLang="en-US" dirty="0" smtClean="0"/>
              <a:t>Directive</a:t>
            </a:r>
          </a:p>
          <a:p>
            <a:r>
              <a:rPr lang="en-GB" altLang="en-US" dirty="0" smtClean="0"/>
              <a:t>A Cascade of Obligations</a:t>
            </a:r>
            <a:endParaRPr lang="en-GB" altLang="en-US" dirty="0"/>
          </a:p>
        </p:txBody>
      </p:sp>
      <p:sp>
        <p:nvSpPr>
          <p:cNvPr id="2" name="Rectangle 1"/>
          <p:cNvSpPr/>
          <p:nvPr/>
        </p:nvSpPr>
        <p:spPr>
          <a:xfrm>
            <a:off x="323528" y="1556792"/>
            <a:ext cx="6534472" cy="3970318"/>
          </a:xfrm>
          <a:prstGeom prst="rect">
            <a:avLst/>
          </a:prstGeom>
        </p:spPr>
        <p:txBody>
          <a:bodyPr wrap="square">
            <a:spAutoFit/>
          </a:bodyPr>
          <a:lstStyle/>
          <a:p>
            <a:pPr lvl="1">
              <a:lnSpc>
                <a:spcPct val="100000"/>
              </a:lnSpc>
            </a:pPr>
            <a:r>
              <a:rPr lang="fr-FR" dirty="0" smtClean="0">
                <a:solidFill>
                  <a:schemeClr val="bg1"/>
                </a:solidFill>
              </a:rPr>
              <a:t>AND …</a:t>
            </a:r>
          </a:p>
          <a:p>
            <a:pPr marL="742950" lvl="1" indent="-285750">
              <a:lnSpc>
                <a:spcPct val="100000"/>
              </a:lnSpc>
              <a:buFont typeface="Arial" panose="020B0604020202020204" pitchFamily="34" charset="0"/>
              <a:buChar char="•"/>
            </a:pPr>
            <a:r>
              <a:rPr lang="fr-FR" dirty="0" err="1" smtClean="0">
                <a:solidFill>
                  <a:schemeClr val="bg1"/>
                </a:solidFill>
              </a:rPr>
              <a:t>Limit</a:t>
            </a:r>
            <a:r>
              <a:rPr lang="fr-FR" dirty="0" smtClean="0">
                <a:solidFill>
                  <a:schemeClr val="bg1"/>
                </a:solidFill>
              </a:rPr>
              <a:t> the </a:t>
            </a:r>
            <a:r>
              <a:rPr lang="fr-FR" dirty="0" err="1" smtClean="0">
                <a:solidFill>
                  <a:schemeClr val="bg1"/>
                </a:solidFill>
              </a:rPr>
              <a:t>quantity</a:t>
            </a:r>
            <a:r>
              <a:rPr lang="fr-FR" dirty="0" smtClean="0">
                <a:solidFill>
                  <a:schemeClr val="bg1"/>
                </a:solidFill>
              </a:rPr>
              <a:t> of </a:t>
            </a:r>
            <a:r>
              <a:rPr lang="fr-FR" dirty="0" err="1" smtClean="0">
                <a:solidFill>
                  <a:schemeClr val="bg1"/>
                </a:solidFill>
              </a:rPr>
              <a:t>carcinogen</a:t>
            </a:r>
            <a:r>
              <a:rPr lang="fr-FR" dirty="0" smtClean="0">
                <a:solidFill>
                  <a:schemeClr val="bg1"/>
                </a:solidFill>
              </a:rPr>
              <a:t> at </a:t>
            </a:r>
            <a:r>
              <a:rPr lang="fr-FR" dirty="0" err="1" smtClean="0">
                <a:solidFill>
                  <a:schemeClr val="bg1"/>
                </a:solidFill>
              </a:rPr>
              <a:t>workplace</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Lowest</a:t>
            </a:r>
            <a:r>
              <a:rPr lang="fr-FR" dirty="0" smtClean="0">
                <a:solidFill>
                  <a:schemeClr val="bg1"/>
                </a:solidFill>
              </a:rPr>
              <a:t> possible </a:t>
            </a:r>
            <a:r>
              <a:rPr lang="fr-FR" dirty="0" err="1" smtClean="0">
                <a:solidFill>
                  <a:schemeClr val="bg1"/>
                </a:solidFill>
              </a:rPr>
              <a:t>number</a:t>
            </a:r>
            <a:r>
              <a:rPr lang="fr-FR" dirty="0" smtClean="0">
                <a:solidFill>
                  <a:schemeClr val="bg1"/>
                </a:solidFill>
              </a:rPr>
              <a:t> of </a:t>
            </a:r>
            <a:r>
              <a:rPr lang="fr-FR" dirty="0" err="1" smtClean="0">
                <a:solidFill>
                  <a:schemeClr val="bg1"/>
                </a:solidFill>
              </a:rPr>
              <a:t>workers</a:t>
            </a:r>
            <a:r>
              <a:rPr lang="fr-FR" dirty="0" smtClean="0">
                <a:solidFill>
                  <a:schemeClr val="bg1"/>
                </a:solidFill>
              </a:rPr>
              <a:t> </a:t>
            </a:r>
            <a:r>
              <a:rPr lang="fr-FR" dirty="0" err="1" smtClean="0">
                <a:solidFill>
                  <a:schemeClr val="bg1"/>
                </a:solidFill>
              </a:rPr>
              <a:t>exposed</a:t>
            </a:r>
            <a:r>
              <a:rPr lang="fr-FR" dirty="0" smtClean="0">
                <a:solidFill>
                  <a:schemeClr val="bg1"/>
                </a:solidFill>
              </a:rPr>
              <a:t>/</a:t>
            </a:r>
            <a:r>
              <a:rPr lang="fr-FR" dirty="0" err="1" smtClean="0">
                <a:solidFill>
                  <a:schemeClr val="bg1"/>
                </a:solidFill>
              </a:rPr>
              <a:t>likely</a:t>
            </a:r>
            <a:r>
              <a:rPr lang="fr-FR" dirty="0" smtClean="0">
                <a:solidFill>
                  <a:schemeClr val="bg1"/>
                </a:solidFill>
              </a:rPr>
              <a:t> </a:t>
            </a:r>
            <a:r>
              <a:rPr lang="fr-FR" dirty="0" err="1" smtClean="0">
                <a:solidFill>
                  <a:schemeClr val="bg1"/>
                </a:solidFill>
              </a:rPr>
              <a:t>exposed</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Lowest</a:t>
            </a:r>
            <a:r>
              <a:rPr lang="fr-FR" dirty="0" smtClean="0">
                <a:solidFill>
                  <a:schemeClr val="bg1"/>
                </a:solidFill>
              </a:rPr>
              <a:t> possible </a:t>
            </a:r>
            <a:r>
              <a:rPr lang="fr-FR" dirty="0" err="1" smtClean="0">
                <a:solidFill>
                  <a:schemeClr val="bg1"/>
                </a:solidFill>
              </a:rPr>
              <a:t>exposure</a:t>
            </a:r>
            <a:r>
              <a:rPr lang="fr-FR" dirty="0" smtClean="0">
                <a:solidFill>
                  <a:schemeClr val="bg1"/>
                </a:solidFill>
              </a:rPr>
              <a:t> duration</a:t>
            </a:r>
          </a:p>
          <a:p>
            <a:pPr marL="742950" lvl="1" indent="-285750">
              <a:buFont typeface="Arial" panose="020B0604020202020204" pitchFamily="34" charset="0"/>
              <a:buChar char="•"/>
            </a:pPr>
            <a:r>
              <a:rPr lang="fr-FR" dirty="0" err="1">
                <a:solidFill>
                  <a:schemeClr val="bg1"/>
                </a:solidFill>
              </a:rPr>
              <a:t>Measurements</a:t>
            </a:r>
            <a:r>
              <a:rPr lang="fr-FR" dirty="0">
                <a:solidFill>
                  <a:schemeClr val="bg1"/>
                </a:solidFill>
              </a:rPr>
              <a:t> (incl. </a:t>
            </a:r>
            <a:r>
              <a:rPr lang="fr-FR" dirty="0" err="1">
                <a:solidFill>
                  <a:schemeClr val="bg1"/>
                </a:solidFill>
              </a:rPr>
              <a:t>abnormal</a:t>
            </a:r>
            <a:r>
              <a:rPr lang="fr-FR" dirty="0">
                <a:solidFill>
                  <a:schemeClr val="bg1"/>
                </a:solidFill>
              </a:rPr>
              <a:t> </a:t>
            </a:r>
            <a:r>
              <a:rPr lang="fr-FR" dirty="0" err="1">
                <a:solidFill>
                  <a:schemeClr val="bg1"/>
                </a:solidFill>
              </a:rPr>
              <a:t>exposures</a:t>
            </a:r>
            <a:r>
              <a:rPr lang="fr-FR" dirty="0">
                <a:solidFill>
                  <a:schemeClr val="bg1"/>
                </a:solidFill>
              </a:rPr>
              <a:t>)</a:t>
            </a:r>
          </a:p>
          <a:p>
            <a:pPr marL="742950" lvl="1" indent="-285750">
              <a:lnSpc>
                <a:spcPct val="100000"/>
              </a:lnSpc>
              <a:buFont typeface="Arial" panose="020B0604020202020204" pitchFamily="34" charset="0"/>
              <a:buChar char="•"/>
            </a:pPr>
            <a:r>
              <a:rPr lang="fr-FR" dirty="0" smtClean="0">
                <a:solidFill>
                  <a:schemeClr val="bg1"/>
                </a:solidFill>
              </a:rPr>
              <a:t>Design </a:t>
            </a:r>
            <a:r>
              <a:rPr lang="fr-FR" dirty="0" err="1" smtClean="0">
                <a:solidFill>
                  <a:schemeClr val="bg1"/>
                </a:solidFill>
              </a:rPr>
              <a:t>work</a:t>
            </a:r>
            <a:r>
              <a:rPr lang="fr-FR" dirty="0" smtClean="0">
                <a:solidFill>
                  <a:schemeClr val="bg1"/>
                </a:solidFill>
              </a:rPr>
              <a:t> </a:t>
            </a:r>
            <a:r>
              <a:rPr lang="fr-FR" dirty="0" err="1" smtClean="0">
                <a:solidFill>
                  <a:schemeClr val="bg1"/>
                </a:solidFill>
              </a:rPr>
              <a:t>process</a:t>
            </a:r>
            <a:r>
              <a:rPr lang="fr-FR" dirty="0" smtClean="0">
                <a:solidFill>
                  <a:schemeClr val="bg1"/>
                </a:solidFill>
              </a:rPr>
              <a:t> to minimise release / Evacuation at source</a:t>
            </a:r>
          </a:p>
          <a:p>
            <a:pPr marL="742950" lvl="1" indent="-285750">
              <a:lnSpc>
                <a:spcPct val="100000"/>
              </a:lnSpc>
              <a:buFont typeface="Arial" panose="020B0604020202020204" pitchFamily="34" charset="0"/>
              <a:buChar char="•"/>
            </a:pPr>
            <a:r>
              <a:rPr lang="fr-FR" dirty="0" smtClean="0">
                <a:solidFill>
                  <a:schemeClr val="bg1"/>
                </a:solidFill>
              </a:rPr>
              <a:t>Collective and </a:t>
            </a:r>
            <a:r>
              <a:rPr lang="fr-FR" dirty="0" err="1" smtClean="0">
                <a:solidFill>
                  <a:schemeClr val="bg1"/>
                </a:solidFill>
              </a:rPr>
              <a:t>individual</a:t>
            </a:r>
            <a:r>
              <a:rPr lang="fr-FR" dirty="0" smtClean="0">
                <a:solidFill>
                  <a:schemeClr val="bg1"/>
                </a:solidFill>
              </a:rPr>
              <a:t> protective </a:t>
            </a:r>
            <a:r>
              <a:rPr lang="fr-FR" dirty="0" err="1" smtClean="0">
                <a:solidFill>
                  <a:schemeClr val="bg1"/>
                </a:solidFill>
              </a:rPr>
              <a:t>measures</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Hygiene</a:t>
            </a:r>
            <a:r>
              <a:rPr lang="fr-FR" dirty="0" smtClean="0">
                <a:solidFill>
                  <a:schemeClr val="bg1"/>
                </a:solidFill>
              </a:rPr>
              <a:t> </a:t>
            </a:r>
            <a:r>
              <a:rPr lang="fr-FR" dirty="0" err="1" smtClean="0">
                <a:solidFill>
                  <a:schemeClr val="bg1"/>
                </a:solidFill>
              </a:rPr>
              <a:t>measures</a:t>
            </a:r>
            <a:r>
              <a:rPr lang="fr-FR" dirty="0" smtClean="0">
                <a:solidFill>
                  <a:schemeClr val="bg1"/>
                </a:solidFill>
              </a:rPr>
              <a:t> (</a:t>
            </a:r>
            <a:r>
              <a:rPr lang="fr-FR" dirty="0" err="1" smtClean="0">
                <a:solidFill>
                  <a:schemeClr val="bg1"/>
                </a:solidFill>
              </a:rPr>
              <a:t>cleaning</a:t>
            </a:r>
            <a:r>
              <a:rPr lang="fr-FR" dirty="0" smtClean="0">
                <a:solidFill>
                  <a:schemeClr val="bg1"/>
                </a:solidFill>
              </a:rPr>
              <a:t> surfaces)</a:t>
            </a:r>
          </a:p>
          <a:p>
            <a:pPr marL="742950" lvl="1" indent="-285750">
              <a:lnSpc>
                <a:spcPct val="100000"/>
              </a:lnSpc>
              <a:buFont typeface="Arial" panose="020B0604020202020204" pitchFamily="34" charset="0"/>
              <a:buChar char="•"/>
            </a:pPr>
            <a:r>
              <a:rPr lang="fr-FR" dirty="0" err="1" smtClean="0">
                <a:solidFill>
                  <a:schemeClr val="bg1"/>
                </a:solidFill>
              </a:rPr>
              <a:t>Demarcation</a:t>
            </a:r>
            <a:r>
              <a:rPr lang="fr-FR" dirty="0" smtClean="0">
                <a:solidFill>
                  <a:schemeClr val="bg1"/>
                </a:solidFill>
              </a:rPr>
              <a:t> of areas (incl. « no-smoking »)</a:t>
            </a:r>
          </a:p>
          <a:p>
            <a:pPr marL="742950" lvl="1" indent="-285750">
              <a:lnSpc>
                <a:spcPct val="100000"/>
              </a:lnSpc>
              <a:buFont typeface="Arial" panose="020B0604020202020204" pitchFamily="34" charset="0"/>
              <a:buChar char="•"/>
            </a:pPr>
            <a:r>
              <a:rPr lang="fr-FR" dirty="0" smtClean="0">
                <a:solidFill>
                  <a:schemeClr val="bg1"/>
                </a:solidFill>
              </a:rPr>
              <a:t>Emergency plans</a:t>
            </a:r>
          </a:p>
          <a:p>
            <a:pPr marL="742950" lvl="1" indent="-285750">
              <a:lnSpc>
                <a:spcPct val="100000"/>
              </a:lnSpc>
              <a:buFont typeface="Arial" panose="020B0604020202020204" pitchFamily="34" charset="0"/>
              <a:buChar char="•"/>
            </a:pPr>
            <a:r>
              <a:rPr lang="fr-FR" dirty="0" err="1" smtClean="0">
                <a:solidFill>
                  <a:schemeClr val="bg1"/>
                </a:solidFill>
              </a:rPr>
              <a:t>Safe</a:t>
            </a:r>
            <a:r>
              <a:rPr lang="fr-FR" dirty="0" smtClean="0">
                <a:solidFill>
                  <a:schemeClr val="bg1"/>
                </a:solidFill>
              </a:rPr>
              <a:t> </a:t>
            </a:r>
            <a:r>
              <a:rPr lang="fr-FR" dirty="0" err="1" smtClean="0">
                <a:solidFill>
                  <a:schemeClr val="bg1"/>
                </a:solidFill>
              </a:rPr>
              <a:t>storage</a:t>
            </a:r>
            <a:r>
              <a:rPr lang="fr-FR" dirty="0" smtClean="0">
                <a:solidFill>
                  <a:schemeClr val="bg1"/>
                </a:solidFill>
              </a:rPr>
              <a:t> / </a:t>
            </a:r>
            <a:r>
              <a:rPr lang="fr-FR" dirty="0" err="1" smtClean="0">
                <a:solidFill>
                  <a:schemeClr val="bg1"/>
                </a:solidFill>
              </a:rPr>
              <a:t>sealed</a:t>
            </a:r>
            <a:r>
              <a:rPr lang="fr-FR" dirty="0" smtClean="0">
                <a:solidFill>
                  <a:schemeClr val="bg1"/>
                </a:solidFill>
              </a:rPr>
              <a:t> and </a:t>
            </a:r>
            <a:r>
              <a:rPr lang="fr-FR" dirty="0" err="1" smtClean="0">
                <a:solidFill>
                  <a:schemeClr val="bg1"/>
                </a:solidFill>
              </a:rPr>
              <a:t>labelled</a:t>
            </a:r>
            <a:r>
              <a:rPr lang="fr-FR" dirty="0" smtClean="0">
                <a:solidFill>
                  <a:schemeClr val="bg1"/>
                </a:solidFill>
              </a:rPr>
              <a:t> containers</a:t>
            </a:r>
          </a:p>
          <a:p>
            <a:pPr marL="742950" lvl="1" indent="-285750">
              <a:lnSpc>
                <a:spcPct val="100000"/>
              </a:lnSpc>
              <a:buFont typeface="Arial" panose="020B0604020202020204" pitchFamily="34" charset="0"/>
              <a:buChar char="•"/>
            </a:pPr>
            <a:r>
              <a:rPr lang="fr-FR" dirty="0" err="1" smtClean="0">
                <a:solidFill>
                  <a:schemeClr val="bg1"/>
                </a:solidFill>
              </a:rPr>
              <a:t>Safe</a:t>
            </a:r>
            <a:r>
              <a:rPr lang="fr-FR" dirty="0" smtClean="0">
                <a:solidFill>
                  <a:schemeClr val="bg1"/>
                </a:solidFill>
              </a:rPr>
              <a:t> collection and </a:t>
            </a:r>
            <a:r>
              <a:rPr lang="fr-FR" dirty="0" err="1" smtClean="0">
                <a:solidFill>
                  <a:schemeClr val="bg1"/>
                </a:solidFill>
              </a:rPr>
              <a:t>storage</a:t>
            </a:r>
            <a:r>
              <a:rPr lang="fr-FR" dirty="0" smtClean="0">
                <a:solidFill>
                  <a:schemeClr val="bg1"/>
                </a:solidFill>
              </a:rPr>
              <a:t> of </a:t>
            </a:r>
            <a:r>
              <a:rPr lang="fr-FR" dirty="0" err="1" smtClean="0">
                <a:solidFill>
                  <a:schemeClr val="bg1"/>
                </a:solidFill>
              </a:rPr>
              <a:t>wastes</a:t>
            </a:r>
            <a:r>
              <a:rPr lang="fr-FR" dirty="0" smtClean="0">
                <a:solidFill>
                  <a:schemeClr val="bg1"/>
                </a:solidFill>
              </a:rPr>
              <a:t> (</a:t>
            </a:r>
            <a:r>
              <a:rPr lang="fr-FR" dirty="0" err="1" smtClean="0">
                <a:solidFill>
                  <a:schemeClr val="bg1"/>
                </a:solidFill>
              </a:rPr>
              <a:t>sealed</a:t>
            </a:r>
            <a:r>
              <a:rPr lang="fr-FR" dirty="0" smtClean="0">
                <a:solidFill>
                  <a:schemeClr val="bg1"/>
                </a:solidFill>
              </a:rPr>
              <a:t> and </a:t>
            </a:r>
            <a:r>
              <a:rPr lang="fr-FR" dirty="0" err="1" smtClean="0">
                <a:solidFill>
                  <a:schemeClr val="bg1"/>
                </a:solidFill>
              </a:rPr>
              <a:t>labelled</a:t>
            </a:r>
            <a:r>
              <a:rPr lang="fr-FR" dirty="0" smtClean="0">
                <a:solidFill>
                  <a:schemeClr val="bg1"/>
                </a:solidFill>
              </a:rPr>
              <a:t> containers)</a:t>
            </a:r>
            <a:endParaRPr lang="fr-FR" dirty="0">
              <a:solidFill>
                <a:schemeClr val="bg1"/>
              </a:solidFill>
            </a:endParaRPr>
          </a:p>
        </p:txBody>
      </p:sp>
    </p:spTree>
    <p:extLst>
      <p:ext uri="{BB962C8B-B14F-4D97-AF65-F5344CB8AC3E}">
        <p14:creationId xmlns:p14="http://schemas.microsoft.com/office/powerpoint/2010/main" val="3363488058"/>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765B2C4-0B5A-4031-A731-75B8C2147807}" type="slidenum">
              <a:rPr lang="en-US" altLang="en-US" sz="1200" smtClean="0">
                <a:solidFill>
                  <a:srgbClr val="0075CC"/>
                </a:solidFill>
                <a:latin typeface="Arial" panose="020B0604020202020204" pitchFamily="34" charset="0"/>
              </a:rPr>
              <a:pPr>
                <a:spcBef>
                  <a:spcPct val="0"/>
                </a:spcBef>
                <a:buFontTx/>
                <a:buNone/>
              </a:pPr>
              <a:t>8</a:t>
            </a:fld>
            <a:endParaRPr lang="en-US" altLang="en-US" sz="1200">
              <a:solidFill>
                <a:srgbClr val="0075CC"/>
              </a:solidFill>
              <a:latin typeface="Arial" panose="020B0604020202020204" pitchFamily="34" charset="0"/>
            </a:endParaRPr>
          </a:p>
        </p:txBody>
      </p:sp>
      <p:sp>
        <p:nvSpPr>
          <p:cNvPr id="15363" name="Text Box 2"/>
          <p:cNvSpPr txBox="1">
            <a:spLocks noChangeArrowheads="1"/>
          </p:cNvSpPr>
          <p:nvPr/>
        </p:nvSpPr>
        <p:spPr bwMode="auto">
          <a:xfrm>
            <a:off x="180528" y="188913"/>
            <a:ext cx="9144000" cy="775597"/>
          </a:xfrm>
          <a:prstGeom prst="rect">
            <a:avLst/>
          </a:prstGeom>
          <a:extLst/>
        </p:spPr>
        <p:txBody>
          <a:bodyPr vert="horz" wrap="square" lIns="0" tIns="0" rIns="0" bIns="0" rtlCol="0" anchor="t">
            <a:spAutoFit/>
          </a:bodyPr>
          <a:lstStyle>
            <a:defPPr>
              <a:defRPr lang="en-US"/>
            </a:defPPr>
            <a:lvl1pPr defTabSz="914363">
              <a:lnSpc>
                <a:spcPct val="90000"/>
              </a:lnSpc>
              <a:spcBef>
                <a:spcPct val="0"/>
              </a:spcBef>
              <a:defRPr sz="2800" spc="-15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defRPr>
            </a:lvl1pPr>
          </a:lstStyle>
          <a:p>
            <a:r>
              <a:rPr lang="en-GB" altLang="en-US" dirty="0"/>
              <a:t>Carcinogens </a:t>
            </a:r>
            <a:r>
              <a:rPr lang="en-GB" altLang="en-US" dirty="0" smtClean="0"/>
              <a:t>Directive</a:t>
            </a:r>
          </a:p>
          <a:p>
            <a:r>
              <a:rPr lang="en-GB" altLang="en-US" dirty="0" smtClean="0"/>
              <a:t>A Cascade of Obligations</a:t>
            </a:r>
            <a:endParaRPr lang="en-GB" altLang="en-US" dirty="0"/>
          </a:p>
        </p:txBody>
      </p:sp>
      <p:sp>
        <p:nvSpPr>
          <p:cNvPr id="2" name="Rectangle 1"/>
          <p:cNvSpPr/>
          <p:nvPr/>
        </p:nvSpPr>
        <p:spPr>
          <a:xfrm>
            <a:off x="323528" y="1340768"/>
            <a:ext cx="7632848" cy="5632311"/>
          </a:xfrm>
          <a:prstGeom prst="rect">
            <a:avLst/>
          </a:prstGeom>
        </p:spPr>
        <p:txBody>
          <a:bodyPr wrap="square">
            <a:spAutoFit/>
          </a:bodyPr>
          <a:lstStyle/>
          <a:p>
            <a:pPr lvl="1">
              <a:lnSpc>
                <a:spcPct val="100000"/>
              </a:lnSpc>
            </a:pPr>
            <a:r>
              <a:rPr lang="fr-FR" dirty="0" smtClean="0">
                <a:solidFill>
                  <a:schemeClr val="bg1"/>
                </a:solidFill>
              </a:rPr>
              <a:t>Information to </a:t>
            </a:r>
            <a:r>
              <a:rPr lang="fr-FR" dirty="0" err="1" smtClean="0">
                <a:solidFill>
                  <a:schemeClr val="bg1"/>
                </a:solidFill>
              </a:rPr>
              <a:t>authorities</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Activites</a:t>
            </a:r>
            <a:r>
              <a:rPr lang="fr-FR" dirty="0" smtClean="0">
                <a:solidFill>
                  <a:schemeClr val="bg1"/>
                </a:solidFill>
              </a:rPr>
              <a:t> and </a:t>
            </a:r>
            <a:r>
              <a:rPr lang="fr-FR" dirty="0" err="1" smtClean="0">
                <a:solidFill>
                  <a:schemeClr val="bg1"/>
                </a:solidFill>
              </a:rPr>
              <a:t>processes</a:t>
            </a:r>
            <a:r>
              <a:rPr lang="fr-FR" dirty="0" smtClean="0">
                <a:solidFill>
                  <a:schemeClr val="bg1"/>
                </a:solidFill>
              </a:rPr>
              <a:t> </a:t>
            </a:r>
            <a:r>
              <a:rPr lang="fr-FR" dirty="0" err="1" smtClean="0">
                <a:solidFill>
                  <a:schemeClr val="bg1"/>
                </a:solidFill>
              </a:rPr>
              <a:t>carried</a:t>
            </a:r>
            <a:r>
              <a:rPr lang="fr-FR" dirty="0" smtClean="0">
                <a:solidFill>
                  <a:schemeClr val="bg1"/>
                </a:solidFill>
              </a:rPr>
              <a:t> out</a:t>
            </a:r>
          </a:p>
          <a:p>
            <a:pPr marL="742950" lvl="1" indent="-285750">
              <a:lnSpc>
                <a:spcPct val="100000"/>
              </a:lnSpc>
              <a:buFont typeface="Arial" panose="020B0604020202020204" pitchFamily="34" charset="0"/>
              <a:buChar char="•"/>
            </a:pPr>
            <a:r>
              <a:rPr lang="fr-FR" dirty="0" err="1" smtClean="0">
                <a:solidFill>
                  <a:schemeClr val="bg1"/>
                </a:solidFill>
              </a:rPr>
              <a:t>Quantities</a:t>
            </a:r>
            <a:r>
              <a:rPr lang="fr-FR" dirty="0" smtClean="0">
                <a:solidFill>
                  <a:schemeClr val="bg1"/>
                </a:solidFill>
              </a:rPr>
              <a:t> of substances </a:t>
            </a:r>
            <a:r>
              <a:rPr lang="fr-FR" dirty="0" err="1" smtClean="0">
                <a:solidFill>
                  <a:schemeClr val="bg1"/>
                </a:solidFill>
              </a:rPr>
              <a:t>manufactured</a:t>
            </a:r>
            <a:r>
              <a:rPr lang="fr-FR" dirty="0" smtClean="0">
                <a:solidFill>
                  <a:schemeClr val="bg1"/>
                </a:solidFill>
              </a:rPr>
              <a:t> / </a:t>
            </a:r>
            <a:r>
              <a:rPr lang="fr-FR" dirty="0" err="1" smtClean="0">
                <a:solidFill>
                  <a:schemeClr val="bg1"/>
                </a:solidFill>
              </a:rPr>
              <a:t>used</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Number</a:t>
            </a:r>
            <a:r>
              <a:rPr lang="fr-FR" dirty="0" smtClean="0">
                <a:solidFill>
                  <a:schemeClr val="bg1"/>
                </a:solidFill>
              </a:rPr>
              <a:t> </a:t>
            </a:r>
            <a:r>
              <a:rPr lang="fr-FR" dirty="0" err="1" smtClean="0">
                <a:solidFill>
                  <a:schemeClr val="bg1"/>
                </a:solidFill>
              </a:rPr>
              <a:t>workers</a:t>
            </a:r>
            <a:r>
              <a:rPr lang="fr-FR" dirty="0" smtClean="0">
                <a:solidFill>
                  <a:schemeClr val="bg1"/>
                </a:solidFill>
              </a:rPr>
              <a:t> </a:t>
            </a:r>
            <a:r>
              <a:rPr lang="fr-FR" dirty="0" err="1" smtClean="0">
                <a:solidFill>
                  <a:schemeClr val="bg1"/>
                </a:solidFill>
              </a:rPr>
              <a:t>exposed</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Preventive</a:t>
            </a:r>
            <a:r>
              <a:rPr lang="fr-FR" dirty="0" smtClean="0">
                <a:solidFill>
                  <a:schemeClr val="bg1"/>
                </a:solidFill>
              </a:rPr>
              <a:t> </a:t>
            </a:r>
            <a:r>
              <a:rPr lang="fr-FR" dirty="0" err="1" smtClean="0">
                <a:solidFill>
                  <a:schemeClr val="bg1"/>
                </a:solidFill>
              </a:rPr>
              <a:t>measures</a:t>
            </a:r>
            <a:r>
              <a:rPr lang="fr-FR" dirty="0" smtClean="0">
                <a:solidFill>
                  <a:schemeClr val="bg1"/>
                </a:solidFill>
              </a:rPr>
              <a:t> </a:t>
            </a:r>
            <a:r>
              <a:rPr lang="fr-FR" dirty="0" err="1" smtClean="0">
                <a:solidFill>
                  <a:schemeClr val="bg1"/>
                </a:solidFill>
              </a:rPr>
              <a:t>taken</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Protective </a:t>
            </a:r>
            <a:r>
              <a:rPr lang="fr-FR" dirty="0" err="1" smtClean="0">
                <a:solidFill>
                  <a:schemeClr val="bg1"/>
                </a:solidFill>
              </a:rPr>
              <a:t>equipment</a:t>
            </a:r>
            <a:r>
              <a:rPr lang="fr-FR" dirty="0" smtClean="0">
                <a:solidFill>
                  <a:schemeClr val="bg1"/>
                </a:solidFill>
              </a:rPr>
              <a:t> </a:t>
            </a:r>
            <a:r>
              <a:rPr lang="fr-FR" dirty="0" err="1" smtClean="0">
                <a:solidFill>
                  <a:schemeClr val="bg1"/>
                </a:solidFill>
              </a:rPr>
              <a:t>used</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Nature and </a:t>
            </a:r>
            <a:r>
              <a:rPr lang="fr-FR" dirty="0" err="1" smtClean="0">
                <a:solidFill>
                  <a:schemeClr val="bg1"/>
                </a:solidFill>
              </a:rPr>
              <a:t>degree</a:t>
            </a:r>
            <a:r>
              <a:rPr lang="fr-FR" dirty="0" smtClean="0">
                <a:solidFill>
                  <a:schemeClr val="bg1"/>
                </a:solidFill>
              </a:rPr>
              <a:t> of </a:t>
            </a:r>
            <a:r>
              <a:rPr lang="fr-FR" dirty="0" err="1" smtClean="0">
                <a:solidFill>
                  <a:schemeClr val="bg1"/>
                </a:solidFill>
              </a:rPr>
              <a:t>exposure</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Replacement</a:t>
            </a:r>
          </a:p>
          <a:p>
            <a:pPr lvl="1">
              <a:lnSpc>
                <a:spcPct val="100000"/>
              </a:lnSpc>
            </a:pPr>
            <a:endParaRPr lang="fr-FR" dirty="0">
              <a:solidFill>
                <a:schemeClr val="bg1"/>
              </a:solidFill>
            </a:endParaRPr>
          </a:p>
          <a:p>
            <a:pPr lvl="1">
              <a:lnSpc>
                <a:spcPct val="100000"/>
              </a:lnSpc>
            </a:pPr>
            <a:r>
              <a:rPr lang="fr-FR" dirty="0" smtClean="0">
                <a:solidFill>
                  <a:schemeClr val="bg1"/>
                </a:solidFill>
              </a:rPr>
              <a:t>Information to </a:t>
            </a:r>
            <a:r>
              <a:rPr lang="fr-FR" dirty="0" err="1" smtClean="0">
                <a:solidFill>
                  <a:schemeClr val="bg1"/>
                </a:solidFill>
              </a:rPr>
              <a:t>workers</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Restricted</a:t>
            </a:r>
            <a:r>
              <a:rPr lang="fr-FR" dirty="0" smtClean="0">
                <a:solidFill>
                  <a:schemeClr val="bg1"/>
                </a:solidFill>
              </a:rPr>
              <a:t> </a:t>
            </a:r>
            <a:r>
              <a:rPr lang="fr-FR" dirty="0" err="1" smtClean="0">
                <a:solidFill>
                  <a:schemeClr val="bg1"/>
                </a:solidFill>
              </a:rPr>
              <a:t>access</a:t>
            </a:r>
            <a:r>
              <a:rPr lang="fr-FR" dirty="0" smtClean="0">
                <a:solidFill>
                  <a:schemeClr val="bg1"/>
                </a:solidFill>
              </a:rPr>
              <a:t> areas in </a:t>
            </a:r>
            <a:r>
              <a:rPr lang="fr-FR" dirty="0" err="1" smtClean="0">
                <a:solidFill>
                  <a:schemeClr val="bg1"/>
                </a:solidFill>
              </a:rPr>
              <a:t>general</a:t>
            </a:r>
            <a:endParaRPr lang="fr-FR" dirty="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Forbiden</a:t>
            </a:r>
            <a:r>
              <a:rPr lang="fr-FR" dirty="0" smtClean="0">
                <a:solidFill>
                  <a:schemeClr val="bg1"/>
                </a:solidFill>
              </a:rPr>
              <a:t> to </a:t>
            </a:r>
            <a:r>
              <a:rPr lang="fr-FR" dirty="0" err="1" smtClean="0">
                <a:solidFill>
                  <a:schemeClr val="bg1"/>
                </a:solidFill>
              </a:rPr>
              <a:t>eat</a:t>
            </a:r>
            <a:r>
              <a:rPr lang="fr-FR" dirty="0" smtClean="0">
                <a:solidFill>
                  <a:schemeClr val="bg1"/>
                </a:solidFill>
              </a:rPr>
              <a:t>, drink and </a:t>
            </a:r>
            <a:r>
              <a:rPr lang="fr-FR" dirty="0" err="1" smtClean="0">
                <a:solidFill>
                  <a:schemeClr val="bg1"/>
                </a:solidFill>
              </a:rPr>
              <a:t>smoke</a:t>
            </a:r>
            <a:r>
              <a:rPr lang="fr-FR" dirty="0" smtClean="0">
                <a:solidFill>
                  <a:schemeClr val="bg1"/>
                </a:solidFill>
              </a:rPr>
              <a:t> in </a:t>
            </a:r>
            <a:r>
              <a:rPr lang="fr-FR" dirty="0" err="1" smtClean="0">
                <a:solidFill>
                  <a:schemeClr val="bg1"/>
                </a:solidFill>
              </a:rPr>
              <a:t>exposure</a:t>
            </a:r>
            <a:r>
              <a:rPr lang="fr-FR" dirty="0" smtClean="0">
                <a:solidFill>
                  <a:schemeClr val="bg1"/>
                </a:solidFill>
              </a:rPr>
              <a:t> areas</a:t>
            </a:r>
          </a:p>
          <a:p>
            <a:pPr marL="742950" lvl="1" indent="-285750">
              <a:lnSpc>
                <a:spcPct val="100000"/>
              </a:lnSpc>
              <a:buFont typeface="Arial" panose="020B0604020202020204" pitchFamily="34" charset="0"/>
              <a:buChar char="•"/>
            </a:pPr>
            <a:r>
              <a:rPr lang="fr-FR" dirty="0" err="1" smtClean="0">
                <a:solidFill>
                  <a:schemeClr val="bg1"/>
                </a:solidFill>
              </a:rPr>
              <a:t>Appropriate</a:t>
            </a:r>
            <a:r>
              <a:rPr lang="fr-FR" dirty="0" smtClean="0">
                <a:solidFill>
                  <a:schemeClr val="bg1"/>
                </a:solidFill>
              </a:rPr>
              <a:t> </a:t>
            </a:r>
            <a:r>
              <a:rPr lang="fr-FR" dirty="0" err="1" smtClean="0">
                <a:solidFill>
                  <a:schemeClr val="bg1"/>
                </a:solidFill>
              </a:rPr>
              <a:t>special</a:t>
            </a:r>
            <a:r>
              <a:rPr lang="fr-FR" dirty="0" smtClean="0">
                <a:solidFill>
                  <a:schemeClr val="bg1"/>
                </a:solidFill>
              </a:rPr>
              <a:t> </a:t>
            </a:r>
            <a:r>
              <a:rPr lang="fr-FR" dirty="0" err="1" smtClean="0">
                <a:solidFill>
                  <a:schemeClr val="bg1"/>
                </a:solidFill>
              </a:rPr>
              <a:t>clothing</a:t>
            </a:r>
            <a:r>
              <a:rPr lang="fr-FR" dirty="0" smtClean="0">
                <a:solidFill>
                  <a:schemeClr val="bg1"/>
                </a:solidFill>
              </a:rPr>
              <a:t> </a:t>
            </a:r>
            <a:r>
              <a:rPr lang="fr-FR" dirty="0" err="1" smtClean="0">
                <a:solidFill>
                  <a:schemeClr val="bg1"/>
                </a:solidFill>
              </a:rPr>
              <a:t>provided</a:t>
            </a:r>
            <a:r>
              <a:rPr lang="fr-FR" dirty="0" smtClean="0">
                <a:solidFill>
                  <a:schemeClr val="bg1"/>
                </a:solidFill>
              </a:rPr>
              <a:t> (+ </a:t>
            </a:r>
            <a:r>
              <a:rPr lang="fr-FR" dirty="0" err="1" smtClean="0">
                <a:solidFill>
                  <a:schemeClr val="bg1"/>
                </a:solidFill>
              </a:rPr>
              <a:t>storage</a:t>
            </a:r>
            <a:r>
              <a:rPr lang="fr-FR" dirty="0" smtClean="0">
                <a:solidFill>
                  <a:schemeClr val="bg1"/>
                </a:solidFill>
              </a:rPr>
              <a:t>, </a:t>
            </a:r>
            <a:r>
              <a:rPr lang="fr-FR" dirty="0" err="1" smtClean="0">
                <a:solidFill>
                  <a:schemeClr val="bg1"/>
                </a:solidFill>
              </a:rPr>
              <a:t>washing</a:t>
            </a:r>
            <a:r>
              <a:rPr lang="fr-FR" dirty="0" smtClean="0">
                <a:solidFill>
                  <a:schemeClr val="bg1"/>
                </a:solidFill>
              </a:rPr>
              <a:t>, etc.)</a:t>
            </a:r>
          </a:p>
          <a:p>
            <a:pPr marL="742950" lvl="1" indent="-285750">
              <a:lnSpc>
                <a:spcPct val="100000"/>
              </a:lnSpc>
              <a:buFont typeface="Arial" panose="020B0604020202020204" pitchFamily="34" charset="0"/>
              <a:buChar char="•"/>
            </a:pPr>
            <a:r>
              <a:rPr lang="fr-FR" dirty="0" err="1" smtClean="0">
                <a:solidFill>
                  <a:schemeClr val="bg1"/>
                </a:solidFill>
              </a:rPr>
              <a:t>Sufficient</a:t>
            </a:r>
            <a:r>
              <a:rPr lang="fr-FR" dirty="0" smtClean="0">
                <a:solidFill>
                  <a:schemeClr val="bg1"/>
                </a:solidFill>
              </a:rPr>
              <a:t> training (</a:t>
            </a:r>
            <a:r>
              <a:rPr lang="fr-FR" dirty="0" err="1" smtClean="0">
                <a:solidFill>
                  <a:schemeClr val="bg1"/>
                </a:solidFill>
              </a:rPr>
              <a:t>risk</a:t>
            </a:r>
            <a:r>
              <a:rPr lang="fr-FR" dirty="0" smtClean="0">
                <a:solidFill>
                  <a:schemeClr val="bg1"/>
                </a:solidFill>
              </a:rPr>
              <a:t>, </a:t>
            </a:r>
            <a:r>
              <a:rPr lang="fr-FR" dirty="0" err="1" smtClean="0">
                <a:solidFill>
                  <a:schemeClr val="bg1"/>
                </a:solidFill>
              </a:rPr>
              <a:t>precautions</a:t>
            </a:r>
            <a:r>
              <a:rPr lang="fr-FR" dirty="0" smtClean="0">
                <a:solidFill>
                  <a:schemeClr val="bg1"/>
                </a:solidFill>
              </a:rPr>
              <a:t>, warning </a:t>
            </a:r>
            <a:r>
              <a:rPr lang="fr-FR" dirty="0" err="1" smtClean="0">
                <a:solidFill>
                  <a:schemeClr val="bg1"/>
                </a:solidFill>
              </a:rPr>
              <a:t>signs</a:t>
            </a:r>
            <a:r>
              <a:rPr lang="fr-FR" dirty="0" smtClean="0">
                <a:solidFill>
                  <a:schemeClr val="bg1"/>
                </a:solidFill>
              </a:rPr>
              <a:t> etc.)</a:t>
            </a:r>
          </a:p>
          <a:p>
            <a:pPr marL="742950" lvl="1" indent="-285750">
              <a:lnSpc>
                <a:spcPct val="100000"/>
              </a:lnSpc>
              <a:buFont typeface="Arial" panose="020B0604020202020204" pitchFamily="34" charset="0"/>
              <a:buChar char="•"/>
            </a:pPr>
            <a:r>
              <a:rPr lang="fr-FR" dirty="0" err="1" smtClean="0">
                <a:solidFill>
                  <a:schemeClr val="bg1"/>
                </a:solidFill>
              </a:rPr>
              <a:t>Worker</a:t>
            </a:r>
            <a:r>
              <a:rPr lang="fr-FR" dirty="0" smtClean="0">
                <a:solidFill>
                  <a:schemeClr val="bg1"/>
                </a:solidFill>
              </a:rPr>
              <a:t> </a:t>
            </a:r>
            <a:r>
              <a:rPr lang="fr-FR" dirty="0" err="1" smtClean="0">
                <a:solidFill>
                  <a:schemeClr val="bg1"/>
                </a:solidFill>
              </a:rPr>
              <a:t>representatives</a:t>
            </a:r>
            <a:r>
              <a:rPr lang="fr-FR" dirty="0" smtClean="0">
                <a:solidFill>
                  <a:schemeClr val="bg1"/>
                </a:solidFill>
              </a:rPr>
              <a:t> </a:t>
            </a:r>
            <a:r>
              <a:rPr lang="fr-FR" dirty="0" err="1" smtClean="0">
                <a:solidFill>
                  <a:schemeClr val="bg1"/>
                </a:solidFill>
              </a:rPr>
              <a:t>access</a:t>
            </a:r>
            <a:r>
              <a:rPr lang="fr-FR" dirty="0" smtClean="0">
                <a:solidFill>
                  <a:schemeClr val="bg1"/>
                </a:solidFill>
              </a:rPr>
              <a:t> to </a:t>
            </a:r>
            <a:r>
              <a:rPr lang="fr-FR" dirty="0" err="1" smtClean="0">
                <a:solidFill>
                  <a:schemeClr val="bg1"/>
                </a:solidFill>
              </a:rPr>
              <a:t>implementation</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List of </a:t>
            </a:r>
            <a:r>
              <a:rPr lang="fr-FR" dirty="0" err="1" smtClean="0">
                <a:solidFill>
                  <a:schemeClr val="bg1"/>
                </a:solidFill>
              </a:rPr>
              <a:t>exposed</a:t>
            </a:r>
            <a:r>
              <a:rPr lang="fr-FR" dirty="0" smtClean="0">
                <a:solidFill>
                  <a:schemeClr val="bg1"/>
                </a:solidFill>
              </a:rPr>
              <a:t> </a:t>
            </a:r>
            <a:r>
              <a:rPr lang="fr-FR" dirty="0" err="1" smtClean="0">
                <a:solidFill>
                  <a:schemeClr val="bg1"/>
                </a:solidFill>
              </a:rPr>
              <a:t>workers</a:t>
            </a:r>
            <a:endParaRPr lang="fr-FR" dirty="0">
              <a:solidFill>
                <a:schemeClr val="bg1"/>
              </a:solidFill>
            </a:endParaRPr>
          </a:p>
          <a:p>
            <a:pPr marL="742950" lvl="1" indent="-285750">
              <a:lnSpc>
                <a:spcPct val="100000"/>
              </a:lnSpc>
              <a:buFont typeface="Arial" panose="020B0604020202020204" pitchFamily="34" charset="0"/>
              <a:buChar char="•"/>
            </a:pPr>
            <a:r>
              <a:rPr lang="fr-FR" dirty="0" err="1">
                <a:solidFill>
                  <a:schemeClr val="bg1"/>
                </a:solidFill>
              </a:rPr>
              <a:t>Crisis</a:t>
            </a:r>
            <a:r>
              <a:rPr lang="fr-FR" dirty="0">
                <a:solidFill>
                  <a:schemeClr val="bg1"/>
                </a:solidFill>
              </a:rPr>
              <a:t> </a:t>
            </a:r>
            <a:r>
              <a:rPr lang="fr-FR" dirty="0" smtClean="0">
                <a:solidFill>
                  <a:schemeClr val="bg1"/>
                </a:solidFill>
              </a:rPr>
              <a:t>/ </a:t>
            </a:r>
            <a:r>
              <a:rPr lang="fr-FR" dirty="0" err="1" smtClean="0">
                <a:solidFill>
                  <a:schemeClr val="bg1"/>
                </a:solidFill>
              </a:rPr>
              <a:t>accidental</a:t>
            </a:r>
            <a:r>
              <a:rPr lang="fr-FR" dirty="0" smtClean="0">
                <a:solidFill>
                  <a:schemeClr val="bg1"/>
                </a:solidFill>
              </a:rPr>
              <a:t> </a:t>
            </a:r>
            <a:r>
              <a:rPr lang="fr-FR" dirty="0" err="1" smtClean="0">
                <a:solidFill>
                  <a:schemeClr val="bg1"/>
                </a:solidFill>
              </a:rPr>
              <a:t>exposure</a:t>
            </a:r>
            <a:r>
              <a:rPr lang="fr-FR" dirty="0" smtClean="0">
                <a:solidFill>
                  <a:schemeClr val="bg1"/>
                </a:solidFill>
              </a:rPr>
              <a:t> (</a:t>
            </a:r>
            <a:r>
              <a:rPr lang="fr-FR" dirty="0" err="1" smtClean="0">
                <a:solidFill>
                  <a:schemeClr val="bg1"/>
                </a:solidFill>
              </a:rPr>
              <a:t>access</a:t>
            </a:r>
            <a:r>
              <a:rPr lang="fr-FR" dirty="0" smtClean="0">
                <a:solidFill>
                  <a:schemeClr val="bg1"/>
                </a:solidFill>
              </a:rPr>
              <a:t> </a:t>
            </a:r>
            <a:r>
              <a:rPr lang="fr-FR" dirty="0">
                <a:solidFill>
                  <a:schemeClr val="bg1"/>
                </a:solidFill>
              </a:rPr>
              <a:t>to areas </a:t>
            </a:r>
            <a:r>
              <a:rPr lang="fr-FR" dirty="0" smtClean="0">
                <a:solidFill>
                  <a:schemeClr val="bg1"/>
                </a:solidFill>
              </a:rPr>
              <a:t>+ </a:t>
            </a:r>
            <a:r>
              <a:rPr lang="fr-FR" dirty="0" err="1">
                <a:solidFill>
                  <a:schemeClr val="bg1"/>
                </a:solidFill>
              </a:rPr>
              <a:t>crisis</a:t>
            </a:r>
            <a:r>
              <a:rPr lang="fr-FR" dirty="0">
                <a:solidFill>
                  <a:schemeClr val="bg1"/>
                </a:solidFill>
              </a:rPr>
              <a:t> </a:t>
            </a:r>
            <a:r>
              <a:rPr lang="fr-FR" dirty="0" err="1">
                <a:solidFill>
                  <a:schemeClr val="bg1"/>
                </a:solidFill>
              </a:rPr>
              <a:t>equipment</a:t>
            </a:r>
            <a:r>
              <a:rPr lang="fr-FR" dirty="0">
                <a:solidFill>
                  <a:schemeClr val="bg1"/>
                </a:solidFill>
              </a:rPr>
              <a:t>)</a:t>
            </a:r>
          </a:p>
          <a:p>
            <a:pPr lvl="1">
              <a:lnSpc>
                <a:spcPct val="100000"/>
              </a:lnSpc>
            </a:pPr>
            <a:endParaRPr lang="fr-FR" dirty="0" smtClean="0">
              <a:solidFill>
                <a:schemeClr val="bg1"/>
              </a:solidFill>
            </a:endParaRPr>
          </a:p>
          <a:p>
            <a:pPr lvl="1">
              <a:lnSpc>
                <a:spcPct val="100000"/>
              </a:lnSpc>
            </a:pPr>
            <a:endParaRPr lang="fr-FR" dirty="0" smtClean="0">
              <a:solidFill>
                <a:schemeClr val="bg1"/>
              </a:solidFill>
            </a:endParaRPr>
          </a:p>
          <a:p>
            <a:pPr lvl="1">
              <a:lnSpc>
                <a:spcPct val="100000"/>
              </a:lnSpc>
            </a:pPr>
            <a:endParaRPr lang="fr-FR" dirty="0" smtClean="0">
              <a:solidFill>
                <a:schemeClr val="bg1"/>
              </a:solidFill>
            </a:endParaRPr>
          </a:p>
        </p:txBody>
      </p:sp>
    </p:spTree>
    <p:extLst>
      <p:ext uri="{BB962C8B-B14F-4D97-AF65-F5344CB8AC3E}">
        <p14:creationId xmlns:p14="http://schemas.microsoft.com/office/powerpoint/2010/main" val="3461809027"/>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765B2C4-0B5A-4031-A731-75B8C2147807}" type="slidenum">
              <a:rPr lang="en-US" altLang="en-US" sz="1200" smtClean="0">
                <a:solidFill>
                  <a:srgbClr val="0075CC"/>
                </a:solidFill>
                <a:latin typeface="Arial" panose="020B0604020202020204" pitchFamily="34" charset="0"/>
              </a:rPr>
              <a:pPr>
                <a:spcBef>
                  <a:spcPct val="0"/>
                </a:spcBef>
                <a:buFontTx/>
                <a:buNone/>
              </a:pPr>
              <a:t>9</a:t>
            </a:fld>
            <a:endParaRPr lang="en-US" altLang="en-US" sz="1200">
              <a:solidFill>
                <a:srgbClr val="0075CC"/>
              </a:solidFill>
              <a:latin typeface="Arial" panose="020B0604020202020204" pitchFamily="34" charset="0"/>
            </a:endParaRPr>
          </a:p>
        </p:txBody>
      </p:sp>
      <p:sp>
        <p:nvSpPr>
          <p:cNvPr id="15363" name="Text Box 2"/>
          <p:cNvSpPr txBox="1">
            <a:spLocks noChangeArrowheads="1"/>
          </p:cNvSpPr>
          <p:nvPr/>
        </p:nvSpPr>
        <p:spPr bwMode="auto">
          <a:xfrm>
            <a:off x="180528" y="188913"/>
            <a:ext cx="9144000" cy="775597"/>
          </a:xfrm>
          <a:prstGeom prst="rect">
            <a:avLst/>
          </a:prstGeom>
          <a:extLst/>
        </p:spPr>
        <p:txBody>
          <a:bodyPr vert="horz" wrap="square" lIns="0" tIns="0" rIns="0" bIns="0" rtlCol="0" anchor="t">
            <a:spAutoFit/>
          </a:bodyPr>
          <a:lstStyle>
            <a:defPPr>
              <a:defRPr lang="en-US"/>
            </a:defPPr>
            <a:lvl1pPr defTabSz="914363">
              <a:lnSpc>
                <a:spcPct val="90000"/>
              </a:lnSpc>
              <a:spcBef>
                <a:spcPct val="0"/>
              </a:spcBef>
              <a:defRPr sz="2800" spc="-15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cs typeface="Arial" charset="0"/>
              </a:defRPr>
            </a:lvl1pPr>
          </a:lstStyle>
          <a:p>
            <a:r>
              <a:rPr lang="en-GB" altLang="en-US" dirty="0"/>
              <a:t>Carcinogens </a:t>
            </a:r>
            <a:r>
              <a:rPr lang="en-GB" altLang="en-US" dirty="0" smtClean="0"/>
              <a:t>Directive</a:t>
            </a:r>
          </a:p>
          <a:p>
            <a:r>
              <a:rPr lang="en-GB" altLang="en-US" dirty="0" smtClean="0"/>
              <a:t>A Cascade of Obligations</a:t>
            </a:r>
            <a:endParaRPr lang="en-GB" altLang="en-US" dirty="0"/>
          </a:p>
        </p:txBody>
      </p:sp>
      <p:sp>
        <p:nvSpPr>
          <p:cNvPr id="2" name="Rectangle 1"/>
          <p:cNvSpPr/>
          <p:nvPr/>
        </p:nvSpPr>
        <p:spPr>
          <a:xfrm>
            <a:off x="323528" y="1556792"/>
            <a:ext cx="7704856" cy="3693319"/>
          </a:xfrm>
          <a:prstGeom prst="rect">
            <a:avLst/>
          </a:prstGeom>
        </p:spPr>
        <p:txBody>
          <a:bodyPr wrap="square">
            <a:spAutoFit/>
          </a:bodyPr>
          <a:lstStyle/>
          <a:p>
            <a:pPr lvl="1">
              <a:lnSpc>
                <a:spcPct val="100000"/>
              </a:lnSpc>
            </a:pPr>
            <a:r>
              <a:rPr lang="fr-FR" dirty="0" err="1" smtClean="0">
                <a:solidFill>
                  <a:schemeClr val="bg1"/>
                </a:solidFill>
              </a:rPr>
              <a:t>Health</a:t>
            </a:r>
            <a:r>
              <a:rPr lang="fr-FR" dirty="0" smtClean="0">
                <a:solidFill>
                  <a:schemeClr val="bg1"/>
                </a:solidFill>
              </a:rPr>
              <a:t> surveillance</a:t>
            </a:r>
          </a:p>
          <a:p>
            <a:pPr marL="742950" lvl="1" indent="-285750">
              <a:lnSpc>
                <a:spcPct val="100000"/>
              </a:lnSpc>
              <a:buFont typeface="Arial" panose="020B0604020202020204" pitchFamily="34" charset="0"/>
              <a:buChar char="•"/>
            </a:pPr>
            <a:r>
              <a:rPr lang="fr-FR" dirty="0" err="1" smtClean="0">
                <a:solidFill>
                  <a:schemeClr val="bg1"/>
                </a:solidFill>
              </a:rPr>
              <a:t>Details</a:t>
            </a:r>
            <a:r>
              <a:rPr lang="fr-FR" dirty="0" smtClean="0">
                <a:solidFill>
                  <a:schemeClr val="bg1"/>
                </a:solidFill>
              </a:rPr>
              <a:t> </a:t>
            </a:r>
            <a:r>
              <a:rPr lang="fr-FR" dirty="0" err="1" smtClean="0">
                <a:solidFill>
                  <a:schemeClr val="bg1"/>
                </a:solidFill>
              </a:rPr>
              <a:t>established</a:t>
            </a:r>
            <a:r>
              <a:rPr lang="fr-FR" dirty="0" smtClean="0">
                <a:solidFill>
                  <a:schemeClr val="bg1"/>
                </a:solidFill>
              </a:rPr>
              <a:t> by </a:t>
            </a:r>
            <a:r>
              <a:rPr lang="fr-FR" dirty="0" err="1" smtClean="0">
                <a:solidFill>
                  <a:schemeClr val="bg1"/>
                </a:solidFill>
              </a:rPr>
              <a:t>authorities</a:t>
            </a:r>
            <a:r>
              <a:rPr lang="fr-FR" dirty="0" smtClean="0">
                <a:solidFill>
                  <a:schemeClr val="bg1"/>
                </a:solidFill>
              </a:rPr>
              <a:t> on basis of </a:t>
            </a:r>
            <a:r>
              <a:rPr lang="fr-FR" dirty="0" err="1" smtClean="0">
                <a:solidFill>
                  <a:schemeClr val="bg1"/>
                </a:solidFill>
              </a:rPr>
              <a:t>risk</a:t>
            </a:r>
            <a:r>
              <a:rPr lang="fr-FR" dirty="0" smtClean="0">
                <a:solidFill>
                  <a:schemeClr val="bg1"/>
                </a:solidFill>
              </a:rPr>
              <a:t> </a:t>
            </a:r>
            <a:r>
              <a:rPr lang="fr-FR" dirty="0" err="1" smtClean="0">
                <a:solidFill>
                  <a:schemeClr val="bg1"/>
                </a:solidFill>
              </a:rPr>
              <a:t>assessemnt</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For </a:t>
            </a:r>
            <a:r>
              <a:rPr lang="fr-FR" dirty="0" err="1" smtClean="0">
                <a:solidFill>
                  <a:schemeClr val="bg1"/>
                </a:solidFill>
              </a:rPr>
              <a:t>each</a:t>
            </a:r>
            <a:r>
              <a:rPr lang="fr-FR" dirty="0" smtClean="0">
                <a:solidFill>
                  <a:schemeClr val="bg1"/>
                </a:solidFill>
              </a:rPr>
              <a:t> </a:t>
            </a:r>
            <a:r>
              <a:rPr lang="fr-FR" dirty="0" err="1" smtClean="0">
                <a:solidFill>
                  <a:schemeClr val="bg1"/>
                </a:solidFill>
              </a:rPr>
              <a:t>worker</a:t>
            </a:r>
            <a:r>
              <a:rPr lang="fr-FR" dirty="0" smtClean="0">
                <a:solidFill>
                  <a:schemeClr val="bg1"/>
                </a:solidFill>
              </a:rPr>
              <a:t> </a:t>
            </a:r>
            <a:r>
              <a:rPr lang="fr-FR" dirty="0" err="1" smtClean="0">
                <a:solidFill>
                  <a:schemeClr val="bg1"/>
                </a:solidFill>
              </a:rPr>
              <a:t>prior</a:t>
            </a:r>
            <a:r>
              <a:rPr lang="fr-FR" dirty="0" smtClean="0">
                <a:solidFill>
                  <a:schemeClr val="bg1"/>
                </a:solidFill>
              </a:rPr>
              <a:t> to </a:t>
            </a:r>
            <a:r>
              <a:rPr lang="fr-FR" dirty="0" err="1" smtClean="0">
                <a:solidFill>
                  <a:schemeClr val="bg1"/>
                </a:solidFill>
              </a:rPr>
              <a:t>exposure</a:t>
            </a:r>
            <a:r>
              <a:rPr lang="fr-FR" dirty="0" smtClean="0">
                <a:solidFill>
                  <a:schemeClr val="bg1"/>
                </a:solidFill>
              </a:rPr>
              <a:t> and at </a:t>
            </a:r>
            <a:r>
              <a:rPr lang="fr-FR" dirty="0" err="1" smtClean="0">
                <a:solidFill>
                  <a:schemeClr val="bg1"/>
                </a:solidFill>
              </a:rPr>
              <a:t>regular</a:t>
            </a:r>
            <a:r>
              <a:rPr lang="fr-FR" dirty="0" smtClean="0">
                <a:solidFill>
                  <a:schemeClr val="bg1"/>
                </a:solidFill>
              </a:rPr>
              <a:t> </a:t>
            </a:r>
            <a:r>
              <a:rPr lang="fr-FR" dirty="0" err="1" smtClean="0">
                <a:solidFill>
                  <a:schemeClr val="bg1"/>
                </a:solidFill>
              </a:rPr>
              <a:t>interval</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Domino </a:t>
            </a:r>
            <a:r>
              <a:rPr lang="fr-FR" dirty="0" err="1" smtClean="0">
                <a:solidFill>
                  <a:schemeClr val="bg1"/>
                </a:solidFill>
              </a:rPr>
              <a:t>effect</a:t>
            </a:r>
            <a:r>
              <a:rPr lang="fr-FR" dirty="0" smtClean="0">
                <a:solidFill>
                  <a:schemeClr val="bg1"/>
                </a:solidFill>
              </a:rPr>
              <a:t> of </a:t>
            </a:r>
            <a:r>
              <a:rPr lang="fr-FR" dirty="0" err="1" smtClean="0">
                <a:solidFill>
                  <a:schemeClr val="bg1"/>
                </a:solidFill>
              </a:rPr>
              <a:t>health</a:t>
            </a:r>
            <a:r>
              <a:rPr lang="fr-FR" dirty="0" smtClean="0">
                <a:solidFill>
                  <a:schemeClr val="bg1"/>
                </a:solidFill>
              </a:rPr>
              <a:t> </a:t>
            </a:r>
            <a:r>
              <a:rPr lang="fr-FR" dirty="0" err="1" smtClean="0">
                <a:solidFill>
                  <a:schemeClr val="bg1"/>
                </a:solidFill>
              </a:rPr>
              <a:t>abnormalities</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err="1" smtClean="0">
                <a:solidFill>
                  <a:schemeClr val="bg1"/>
                </a:solidFill>
              </a:rPr>
              <a:t>Individual</a:t>
            </a:r>
            <a:r>
              <a:rPr lang="fr-FR" dirty="0" smtClean="0">
                <a:solidFill>
                  <a:schemeClr val="bg1"/>
                </a:solidFill>
              </a:rPr>
              <a:t> </a:t>
            </a:r>
            <a:r>
              <a:rPr lang="fr-FR" dirty="0" err="1" smtClean="0">
                <a:solidFill>
                  <a:schemeClr val="bg1"/>
                </a:solidFill>
              </a:rPr>
              <a:t>medical</a:t>
            </a:r>
            <a:r>
              <a:rPr lang="fr-FR" dirty="0" smtClean="0">
                <a:solidFill>
                  <a:schemeClr val="bg1"/>
                </a:solidFill>
              </a:rPr>
              <a:t> record</a:t>
            </a:r>
          </a:p>
          <a:p>
            <a:pPr marL="742950" lvl="1" indent="-285750">
              <a:lnSpc>
                <a:spcPct val="100000"/>
              </a:lnSpc>
              <a:buFont typeface="Arial" panose="020B0604020202020204" pitchFamily="34" charset="0"/>
              <a:buChar char="•"/>
            </a:pPr>
            <a:r>
              <a:rPr lang="fr-FR" dirty="0" smtClean="0">
                <a:solidFill>
                  <a:schemeClr val="bg1"/>
                </a:solidFill>
              </a:rPr>
              <a:t>Archives 40 </a:t>
            </a:r>
            <a:r>
              <a:rPr lang="fr-FR" dirty="0" err="1" smtClean="0">
                <a:solidFill>
                  <a:schemeClr val="bg1"/>
                </a:solidFill>
              </a:rPr>
              <a:t>years</a:t>
            </a:r>
            <a:endParaRPr lang="fr-FR" dirty="0" smtClean="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All cancer cases </a:t>
            </a:r>
            <a:r>
              <a:rPr lang="fr-FR" dirty="0" err="1" smtClean="0">
                <a:solidFill>
                  <a:schemeClr val="bg1"/>
                </a:solidFill>
              </a:rPr>
              <a:t>notified</a:t>
            </a:r>
            <a:r>
              <a:rPr lang="fr-FR" dirty="0" smtClean="0">
                <a:solidFill>
                  <a:schemeClr val="bg1"/>
                </a:solidFill>
              </a:rPr>
              <a:t> to </a:t>
            </a:r>
            <a:r>
              <a:rPr lang="fr-FR" dirty="0" err="1" smtClean="0">
                <a:solidFill>
                  <a:schemeClr val="bg1"/>
                </a:solidFill>
              </a:rPr>
              <a:t>authorities</a:t>
            </a:r>
            <a:endParaRPr lang="fr-FR" dirty="0" smtClean="0">
              <a:solidFill>
                <a:schemeClr val="bg1"/>
              </a:solidFill>
            </a:endParaRPr>
          </a:p>
          <a:p>
            <a:pPr marL="742950" lvl="1" indent="-285750">
              <a:lnSpc>
                <a:spcPct val="100000"/>
              </a:lnSpc>
              <a:buFont typeface="Arial" panose="020B0604020202020204" pitchFamily="34" charset="0"/>
              <a:buChar char="•"/>
            </a:pPr>
            <a:endParaRPr lang="fr-FR" dirty="0">
              <a:solidFill>
                <a:schemeClr val="bg1"/>
              </a:solidFill>
            </a:endParaRPr>
          </a:p>
          <a:p>
            <a:pPr marL="742950" lvl="1" indent="-285750">
              <a:lnSpc>
                <a:spcPct val="100000"/>
              </a:lnSpc>
              <a:buFont typeface="Arial" panose="020B0604020202020204" pitchFamily="34" charset="0"/>
              <a:buChar char="•"/>
            </a:pPr>
            <a:endParaRPr lang="fr-FR" dirty="0" smtClean="0">
              <a:solidFill>
                <a:schemeClr val="bg1"/>
              </a:solidFill>
            </a:endParaRPr>
          </a:p>
          <a:p>
            <a:pPr marL="742950" lvl="1" indent="-285750">
              <a:lnSpc>
                <a:spcPct val="100000"/>
              </a:lnSpc>
              <a:buFont typeface="Arial" panose="020B0604020202020204" pitchFamily="34" charset="0"/>
              <a:buChar char="•"/>
            </a:pPr>
            <a:endParaRPr lang="fr-FR" dirty="0">
              <a:solidFill>
                <a:schemeClr val="bg1"/>
              </a:solidFill>
            </a:endParaRPr>
          </a:p>
          <a:p>
            <a:pPr marL="742950" lvl="1" indent="-285750">
              <a:lnSpc>
                <a:spcPct val="100000"/>
              </a:lnSpc>
              <a:buFont typeface="Arial" panose="020B0604020202020204" pitchFamily="34" charset="0"/>
              <a:buChar char="•"/>
            </a:pPr>
            <a:r>
              <a:rPr lang="fr-FR" dirty="0" smtClean="0">
                <a:solidFill>
                  <a:schemeClr val="bg1"/>
                </a:solidFill>
              </a:rPr>
              <a:t>+ « </a:t>
            </a:r>
            <a:r>
              <a:rPr lang="fr-FR" dirty="0" err="1" smtClean="0">
                <a:solidFill>
                  <a:schemeClr val="bg1"/>
                </a:solidFill>
              </a:rPr>
              <a:t>Environmental</a:t>
            </a:r>
            <a:r>
              <a:rPr lang="fr-FR" dirty="0" smtClean="0">
                <a:solidFill>
                  <a:schemeClr val="bg1"/>
                </a:solidFill>
              </a:rPr>
              <a:t> » </a:t>
            </a:r>
            <a:r>
              <a:rPr lang="fr-FR" dirty="0" err="1" smtClean="0">
                <a:solidFill>
                  <a:schemeClr val="bg1"/>
                </a:solidFill>
              </a:rPr>
              <a:t>exposure</a:t>
            </a:r>
            <a:r>
              <a:rPr lang="fr-FR" dirty="0" smtClean="0">
                <a:solidFill>
                  <a:schemeClr val="bg1"/>
                </a:solidFill>
              </a:rPr>
              <a:t> (</a:t>
            </a:r>
            <a:r>
              <a:rPr lang="fr-FR" dirty="0" err="1" smtClean="0">
                <a:solidFill>
                  <a:schemeClr val="bg1"/>
                </a:solidFill>
              </a:rPr>
              <a:t>demolition</a:t>
            </a:r>
            <a:r>
              <a:rPr lang="fr-FR" dirty="0" smtClean="0">
                <a:solidFill>
                  <a:schemeClr val="bg1"/>
                </a:solidFill>
              </a:rPr>
              <a:t>, </a:t>
            </a:r>
            <a:r>
              <a:rPr lang="fr-FR" dirty="0" err="1" smtClean="0">
                <a:solidFill>
                  <a:schemeClr val="bg1"/>
                </a:solidFill>
              </a:rPr>
              <a:t>wastes</a:t>
            </a:r>
            <a:r>
              <a:rPr lang="fr-FR" dirty="0" smtClean="0">
                <a:solidFill>
                  <a:schemeClr val="bg1"/>
                </a:solidFill>
              </a:rPr>
              <a:t>, </a:t>
            </a:r>
            <a:r>
              <a:rPr lang="fr-FR" dirty="0" err="1" smtClean="0">
                <a:solidFill>
                  <a:schemeClr val="bg1"/>
                </a:solidFill>
              </a:rPr>
              <a:t>neighbourhood</a:t>
            </a:r>
            <a:r>
              <a:rPr lang="fr-FR" dirty="0" smtClean="0">
                <a:solidFill>
                  <a:schemeClr val="bg1"/>
                </a:solidFill>
              </a:rPr>
              <a:t>, etc.) ???</a:t>
            </a:r>
          </a:p>
          <a:p>
            <a:pPr lvl="1">
              <a:lnSpc>
                <a:spcPct val="100000"/>
              </a:lnSpc>
            </a:pPr>
            <a:endParaRPr lang="fr-FR" dirty="0" smtClean="0">
              <a:solidFill>
                <a:schemeClr val="bg1"/>
              </a:solidFill>
            </a:endParaRPr>
          </a:p>
        </p:txBody>
      </p:sp>
    </p:spTree>
    <p:extLst>
      <p:ext uri="{BB962C8B-B14F-4D97-AF65-F5344CB8AC3E}">
        <p14:creationId xmlns:p14="http://schemas.microsoft.com/office/powerpoint/2010/main" val="3380490247"/>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1_White with Blue Grid Segoe Template_TP10286790">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0431CEF-FFBD-4C8D-889D-1FC810EA7C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(White with blue grid design)</Template>
  <TotalTime>1258</TotalTime>
  <Words>718</Words>
  <Application>Microsoft Office PowerPoint</Application>
  <PresentationFormat>Diaprojekcija na zaslonu (4:3)</PresentationFormat>
  <Paragraphs>135</Paragraphs>
  <Slides>12</Slides>
  <Notes>6</Notes>
  <HiddenSlides>0</HiddenSlides>
  <MMClips>0</MMClips>
  <ScaleCrop>false</ScaleCrop>
  <HeadingPairs>
    <vt:vector size="6" baseType="variant">
      <vt:variant>
        <vt:lpstr>Uporabljene pisave</vt:lpstr>
      </vt:variant>
      <vt:variant>
        <vt:i4>5</vt:i4>
      </vt:variant>
      <vt:variant>
        <vt:lpstr>Tema</vt:lpstr>
      </vt:variant>
      <vt:variant>
        <vt:i4>2</vt:i4>
      </vt:variant>
      <vt:variant>
        <vt:lpstr>Naslovi diapozitivov</vt:lpstr>
      </vt:variant>
      <vt:variant>
        <vt:i4>12</vt:i4>
      </vt:variant>
    </vt:vector>
  </HeadingPairs>
  <TitlesOfParts>
    <vt:vector size="19" baseType="lpstr">
      <vt:lpstr>Arial</vt:lpstr>
      <vt:lpstr>Calibri</vt:lpstr>
      <vt:lpstr>Courier New</vt:lpstr>
      <vt:lpstr>Times New Roman</vt:lpstr>
      <vt:lpstr>Wingdings</vt:lpstr>
      <vt:lpstr>1_White with Blue Grid Segoe Template_TP10286790</vt:lpstr>
      <vt:lpstr>White with Courier font for code slides</vt:lpstr>
      <vt:lpstr>Crystalline silica Developments and need for coordinated action </vt:lpstr>
      <vt:lpstr>PowerPointova predstavitev</vt:lpstr>
      <vt:lpstr>PowerPointova predstavitev</vt:lpstr>
      <vt:lpstr>Historical background</vt:lpstr>
      <vt:lpstr>PowerPointova predstavitev</vt:lpstr>
      <vt:lpstr>PowerPointova predstavitev</vt:lpstr>
      <vt:lpstr>PowerPointova predstavitev</vt:lpstr>
      <vt:lpstr>PowerPointova predstavitev</vt:lpstr>
      <vt:lpstr>PowerPointova predstavitev</vt:lpstr>
      <vt:lpstr>PowerPointova predstavitev</vt:lpstr>
      <vt:lpstr>Industry coordination / role of construction sector</vt:lpstr>
      <vt:lpstr>Further information and contacts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NEPSI Employers Meeting</dc:title>
  <dc:creator>Florence Lumen</dc:creator>
  <cp:keywords/>
  <cp:lastModifiedBy>Valentina Kuzma</cp:lastModifiedBy>
  <cp:revision>53</cp:revision>
  <dcterms:created xsi:type="dcterms:W3CDTF">2016-01-28T10:27:09Z</dcterms:created>
  <dcterms:modified xsi:type="dcterms:W3CDTF">2016-04-13T11:54:44Z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TC102867909990</vt:lpwstr>
  </property>
</Properties>
</file>