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7" r:id="rId2"/>
    <p:sldMasterId id="2147483695" r:id="rId3"/>
    <p:sldMasterId id="2147483703" r:id="rId4"/>
    <p:sldMasterId id="2147483712" r:id="rId5"/>
    <p:sldMasterId id="2147483720" r:id="rId6"/>
    <p:sldMasterId id="2147483729" r:id="rId7"/>
    <p:sldMasterId id="2147483737" r:id="rId8"/>
    <p:sldMasterId id="2147483747" r:id="rId9"/>
    <p:sldMasterId id="2147483755" r:id="rId10"/>
  </p:sldMasterIdLst>
  <p:notesMasterIdLst>
    <p:notesMasterId r:id="rId33"/>
  </p:notesMasterIdLst>
  <p:handoutMasterIdLst>
    <p:handoutMasterId r:id="rId34"/>
  </p:handoutMasterIdLst>
  <p:sldIdLst>
    <p:sldId id="359" r:id="rId11"/>
    <p:sldId id="265" r:id="rId12"/>
    <p:sldId id="281" r:id="rId13"/>
    <p:sldId id="355" r:id="rId14"/>
    <p:sldId id="367" r:id="rId15"/>
    <p:sldId id="360" r:id="rId16"/>
    <p:sldId id="361" r:id="rId17"/>
    <p:sldId id="353" r:id="rId18"/>
    <p:sldId id="368" r:id="rId19"/>
    <p:sldId id="333" r:id="rId20"/>
    <p:sldId id="364" r:id="rId21"/>
    <p:sldId id="365" r:id="rId22"/>
    <p:sldId id="366" r:id="rId23"/>
    <p:sldId id="343" r:id="rId24"/>
    <p:sldId id="356" r:id="rId25"/>
    <p:sldId id="357" r:id="rId26"/>
    <p:sldId id="358" r:id="rId27"/>
    <p:sldId id="318" r:id="rId28"/>
    <p:sldId id="363" r:id="rId29"/>
    <p:sldId id="362" r:id="rId30"/>
    <p:sldId id="350" r:id="rId31"/>
    <p:sldId id="319" r:id="rId32"/>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p15:clr>
            <a:srgbClr val="A4A3A4"/>
          </p15:clr>
        </p15:guide>
        <p15:guide id="2" orient="horz" pos="4207">
          <p15:clr>
            <a:srgbClr val="A4A3A4"/>
          </p15:clr>
        </p15:guide>
        <p15:guide id="3" orient="horz" pos="2413">
          <p15:clr>
            <a:srgbClr val="A4A3A4"/>
          </p15:clr>
        </p15:guide>
        <p15:guide id="4" orient="horz" pos="1382">
          <p15:clr>
            <a:srgbClr val="A4A3A4"/>
          </p15:clr>
        </p15:guide>
        <p15:guide id="5" pos="1881">
          <p15:clr>
            <a:srgbClr val="A4A3A4"/>
          </p15:clr>
        </p15:guide>
        <p15:guide id="6" pos="2889">
          <p15:clr>
            <a:srgbClr val="A4A3A4"/>
          </p15:clr>
        </p15:guide>
        <p15:guide id="7" pos="349">
          <p15:clr>
            <a:srgbClr val="A4A3A4"/>
          </p15:clr>
        </p15:guide>
        <p15:guide id="8" pos="456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73" autoAdjust="0"/>
    <p:restoredTop sz="94630" autoAdjust="0"/>
  </p:normalViewPr>
  <p:slideViewPr>
    <p:cSldViewPr snapToGrid="0">
      <p:cViewPr>
        <p:scale>
          <a:sx n="58" d="100"/>
          <a:sy n="58" d="100"/>
        </p:scale>
        <p:origin x="-1518" y="-198"/>
      </p:cViewPr>
      <p:guideLst>
        <p:guide orient="horz" pos="1094"/>
        <p:guide orient="horz" pos="4207"/>
        <p:guide orient="horz" pos="2413"/>
        <p:guide orient="horz" pos="1382"/>
        <p:guide pos="1881"/>
        <p:guide pos="2889"/>
        <p:guide pos="349"/>
        <p:guide pos="45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381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fr-BE"/>
          </a:p>
        </p:txBody>
      </p:sp>
      <p:sp>
        <p:nvSpPr>
          <p:cNvPr id="3" name="Date Placeholder 2"/>
          <p:cNvSpPr>
            <a:spLocks noGrp="1"/>
          </p:cNvSpPr>
          <p:nvPr>
            <p:ph type="dt" sz="quarter" idx="1"/>
          </p:nvPr>
        </p:nvSpPr>
        <p:spPr>
          <a:xfrm>
            <a:off x="3850444" y="0"/>
            <a:ext cx="2945659" cy="496411"/>
          </a:xfrm>
          <a:prstGeom prst="rect">
            <a:avLst/>
          </a:prstGeom>
        </p:spPr>
        <p:txBody>
          <a:bodyPr vert="horz" lIns="93177" tIns="46589" rIns="93177" bIns="46589" rtlCol="0"/>
          <a:lstStyle>
            <a:lvl1pPr algn="r">
              <a:defRPr sz="1200"/>
            </a:lvl1pPr>
          </a:lstStyle>
          <a:p>
            <a:fld id="{B15B8144-5C3A-4EF3-BB03-269E3AED8755}" type="datetimeFigureOut">
              <a:rPr lang="fr-BE" smtClean="0"/>
              <a:t>10/12/2015</a:t>
            </a:fld>
            <a:endParaRPr lang="fr-BE"/>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fr-BE"/>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3177" tIns="46589" rIns="93177" bIns="46589" rtlCol="0" anchor="b"/>
          <a:lstStyle>
            <a:lvl1pPr algn="r">
              <a:defRPr sz="1200"/>
            </a:lvl1pPr>
          </a:lstStyle>
          <a:p>
            <a:fld id="{38C43D46-FA77-404A-82CC-5F5B8E7F5646}" type="slidenum">
              <a:rPr lang="fr-BE" smtClean="0"/>
              <a:t>‹#›</a:t>
            </a:fld>
            <a:endParaRPr lang="fr-BE"/>
          </a:p>
        </p:txBody>
      </p:sp>
    </p:spTree>
    <p:extLst>
      <p:ext uri="{BB962C8B-B14F-4D97-AF65-F5344CB8AC3E}">
        <p14:creationId xmlns:p14="http://schemas.microsoft.com/office/powerpoint/2010/main" val="452944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fr-BE"/>
          </a:p>
        </p:txBody>
      </p:sp>
      <p:sp>
        <p:nvSpPr>
          <p:cNvPr id="3" name="Date Placeholder 2"/>
          <p:cNvSpPr>
            <a:spLocks noGrp="1"/>
          </p:cNvSpPr>
          <p:nvPr>
            <p:ph type="dt" idx="1"/>
          </p:nvPr>
        </p:nvSpPr>
        <p:spPr>
          <a:xfrm>
            <a:off x="3850444" y="0"/>
            <a:ext cx="2945659" cy="498135"/>
          </a:xfrm>
          <a:prstGeom prst="rect">
            <a:avLst/>
          </a:prstGeom>
        </p:spPr>
        <p:txBody>
          <a:bodyPr vert="horz" lIns="93177" tIns="46589" rIns="93177" bIns="46589" rtlCol="0"/>
          <a:lstStyle>
            <a:lvl1pPr algn="r">
              <a:defRPr sz="1200"/>
            </a:lvl1pPr>
          </a:lstStyle>
          <a:p>
            <a:fld id="{321D5F85-2B59-4CA9-9CDE-9C1A448DCF78}" type="datetimeFigureOut">
              <a:rPr lang="fr-BE" smtClean="0"/>
              <a:t>10/12/2015</a:t>
            </a:fld>
            <a:endParaRPr lang="fr-BE"/>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3177" tIns="46589" rIns="93177" bIns="46589" rtlCol="0" anchor="ctr"/>
          <a:lstStyle/>
          <a:p>
            <a:endParaRPr lang="fr-B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fr-BE"/>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3177" tIns="46589" rIns="93177" bIns="46589" rtlCol="0" anchor="b"/>
          <a:lstStyle>
            <a:lvl1pPr algn="r">
              <a:defRPr sz="1200"/>
            </a:lvl1pPr>
          </a:lstStyle>
          <a:p>
            <a:fld id="{66156E66-97B3-48AE-A1D7-C0617C43C904}" type="slidenum">
              <a:rPr lang="fr-BE" smtClean="0"/>
              <a:t>‹#›</a:t>
            </a:fld>
            <a:endParaRPr lang="fr-BE"/>
          </a:p>
        </p:txBody>
      </p:sp>
    </p:spTree>
    <p:extLst>
      <p:ext uri="{BB962C8B-B14F-4D97-AF65-F5344CB8AC3E}">
        <p14:creationId xmlns:p14="http://schemas.microsoft.com/office/powerpoint/2010/main" val="362973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66156E66-97B3-48AE-A1D7-C0617C43C904}" type="slidenum">
              <a:rPr lang="fr-BE" smtClean="0">
                <a:solidFill>
                  <a:prstClr val="black"/>
                </a:solidFill>
              </a:rPr>
              <a:pPr/>
              <a:t>0</a:t>
            </a:fld>
            <a:endParaRPr lang="fr-BE">
              <a:solidFill>
                <a:prstClr val="black"/>
              </a:solidFill>
            </a:endParaRPr>
          </a:p>
        </p:txBody>
      </p:sp>
    </p:spTree>
    <p:extLst>
      <p:ext uri="{BB962C8B-B14F-4D97-AF65-F5344CB8AC3E}">
        <p14:creationId xmlns:p14="http://schemas.microsoft.com/office/powerpoint/2010/main" val="398606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156E66-97B3-48AE-A1D7-C0617C43C904}" type="slidenum">
              <a:rPr lang="fr-BE" smtClean="0"/>
              <a:t>1</a:t>
            </a:fld>
            <a:endParaRPr lang="fr-BE"/>
          </a:p>
        </p:txBody>
      </p:sp>
    </p:spTree>
    <p:extLst>
      <p:ext uri="{BB962C8B-B14F-4D97-AF65-F5344CB8AC3E}">
        <p14:creationId xmlns:p14="http://schemas.microsoft.com/office/powerpoint/2010/main" val="849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chemicals industry, particularly the upstream sectors like petrochemicals, is energy intensive.  It competes on price in global commodity markets: and it is at risk of carbon leakage.  </a:t>
            </a:r>
            <a:r>
              <a:rPr lang="en-GB" b="1" i="1" baseline="0" dirty="0" smtClean="0"/>
              <a:t>The Commission can say that they have no evidence of carbon leakage, but it has already begun and by the time they have allowed themselves to be convinced it will be too late.</a:t>
            </a:r>
          </a:p>
          <a:p>
            <a:endParaRPr lang="en-GB" b="1" i="1" baseline="0" dirty="0" smtClean="0"/>
          </a:p>
          <a:p>
            <a:r>
              <a:rPr lang="en-GB" b="1" i="1" baseline="0" dirty="0" smtClean="0"/>
              <a:t>The Commission can, in the same breath, say that the industry would have left Europe anyway.  Perhaps!  But if you push someone off a cliff it is no defence to say that you thought he was going to jump.</a:t>
            </a:r>
            <a:endParaRPr lang="en-GB" baseline="0" dirty="0" smtClean="0"/>
          </a:p>
          <a:p>
            <a:endParaRPr lang="en-GB" baseline="0" dirty="0" smtClean="0"/>
          </a:p>
          <a:p>
            <a:r>
              <a:rPr lang="en-GB" baseline="0" dirty="0" smtClean="0"/>
              <a:t>The guiding principle of these proposals should be to encourage carbon efficient industry to stay and to grow in Europe. That is the idea behind the provision in the Current Directive that undertakings at risk of carbon leakage, should receive full (100%) free allocation up to the benchmarked level of carbon efficiency (average best 10%).</a:t>
            </a:r>
          </a:p>
          <a:p>
            <a:endParaRPr lang="en-GB" baseline="0" dirty="0" smtClean="0"/>
          </a:p>
          <a:p>
            <a:r>
              <a:rPr lang="en-GB" baseline="0" dirty="0" smtClean="0"/>
              <a:t>This principle should not be abandoned.  If an undertaking (a best performer) cannot reduce its emissions any further then any carbon costs would be “undue”.  Equally, if that undertaking cannot grow without paying additional carbon costs, those costs would be “undue”.</a:t>
            </a:r>
          </a:p>
          <a:p>
            <a:endParaRPr lang="en-GB" baseline="0" dirty="0" smtClean="0"/>
          </a:p>
          <a:p>
            <a:r>
              <a:rPr lang="en-GB" baseline="0" dirty="0" smtClean="0"/>
              <a:t>The current proposals do not respect this principle. </a:t>
            </a:r>
          </a:p>
          <a:p>
            <a:endParaRPr lang="en-GB" baseline="0" dirty="0" smtClean="0"/>
          </a:p>
          <a:p>
            <a:r>
              <a:rPr lang="en-GB" baseline="0" dirty="0" smtClean="0"/>
              <a:t>Instead they offer us the shrinking cake</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6156E66-97B3-48AE-A1D7-C0617C43C904}" type="slidenum">
              <a:rPr lang="fr-BE" smtClean="0">
                <a:solidFill>
                  <a:prstClr val="black"/>
                </a:solidFill>
              </a:rPr>
              <a:pPr/>
              <a:t>10</a:t>
            </a:fld>
            <a:endParaRPr lang="fr-BE">
              <a:solidFill>
                <a:prstClr val="black"/>
              </a:solidFill>
            </a:endParaRPr>
          </a:p>
        </p:txBody>
      </p:sp>
    </p:spTree>
    <p:extLst>
      <p:ext uri="{BB962C8B-B14F-4D97-AF65-F5344CB8AC3E}">
        <p14:creationId xmlns:p14="http://schemas.microsoft.com/office/powerpoint/2010/main" val="242945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meantime, it remains important that the ETS is a vehicle for incentivising</a:t>
            </a:r>
            <a:r>
              <a:rPr lang="en-GB" baseline="0" dirty="0" smtClean="0"/>
              <a:t> these investments (at the lowest possible cost) and does not morph into a mechanism for pushing up economic costs regardless of the implications.</a:t>
            </a:r>
          </a:p>
          <a:p>
            <a:endParaRPr lang="en-GB" baseline="0" dirty="0" smtClean="0"/>
          </a:p>
          <a:p>
            <a:r>
              <a:rPr lang="en-GB" baseline="0" dirty="0" smtClean="0"/>
              <a:t>To achieve this we maintain that the current proposals need to be substantially amended.</a:t>
            </a:r>
          </a:p>
          <a:p>
            <a:endParaRPr lang="en-GB" baseline="0" dirty="0" smtClean="0"/>
          </a:p>
          <a:p>
            <a:r>
              <a:rPr lang="en-GB" baseline="0" dirty="0" smtClean="0"/>
              <a:t>These proposals introduce arbitrary thresholds and limitations to carbon leakage protection, and seem to have no greater purpose than administrative convenience.  They will undermine the competitiveness of European industry: drive investment and growth out of Europe: and ensure that the solutions are discovered, developed and sold elsewhere.</a:t>
            </a:r>
            <a:endParaRPr lang="en-GB" dirty="0"/>
          </a:p>
        </p:txBody>
      </p:sp>
      <p:sp>
        <p:nvSpPr>
          <p:cNvPr id="4" name="Slide Number Placeholder 3"/>
          <p:cNvSpPr>
            <a:spLocks noGrp="1"/>
          </p:cNvSpPr>
          <p:nvPr>
            <p:ph type="sldNum" sz="quarter" idx="10"/>
          </p:nvPr>
        </p:nvSpPr>
        <p:spPr/>
        <p:txBody>
          <a:bodyPr/>
          <a:lstStyle/>
          <a:p>
            <a:fld id="{66156E66-97B3-48AE-A1D7-C0617C43C904}" type="slidenum">
              <a:rPr lang="fr-BE" smtClean="0">
                <a:solidFill>
                  <a:prstClr val="black"/>
                </a:solidFill>
              </a:rPr>
              <a:pPr/>
              <a:t>11</a:t>
            </a:fld>
            <a:endParaRPr lang="fr-BE">
              <a:solidFill>
                <a:prstClr val="black"/>
              </a:solidFill>
            </a:endParaRPr>
          </a:p>
        </p:txBody>
      </p:sp>
    </p:spTree>
    <p:extLst>
      <p:ext uri="{BB962C8B-B14F-4D97-AF65-F5344CB8AC3E}">
        <p14:creationId xmlns:p14="http://schemas.microsoft.com/office/powerpoint/2010/main" val="412306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GB" b="1" dirty="0">
                <a:latin typeface="Arial" charset="0"/>
              </a:rPr>
              <a:t>Results of the cumulative cost assessment</a:t>
            </a:r>
            <a:endParaRPr lang="en-US" b="1" dirty="0">
              <a:latin typeface="Arial" charset="0"/>
            </a:endParaRPr>
          </a:p>
          <a:p>
            <a:pPr marL="174708" indent="-174708">
              <a:buFont typeface="Wingdings" panose="05000000000000000000" pitchFamily="2" charset="2"/>
              <a:buChar char="§"/>
            </a:pPr>
            <a:endParaRPr lang="en-GB" dirty="0">
              <a:latin typeface="Arial" charset="0"/>
            </a:endParaRPr>
          </a:p>
          <a:p>
            <a:pPr marL="174708" indent="-174708">
              <a:buFont typeface="Wingdings" panose="05000000000000000000" pitchFamily="2" charset="2"/>
              <a:buChar char="§"/>
            </a:pPr>
            <a:r>
              <a:rPr lang="en-GB" dirty="0">
                <a:latin typeface="Arial" charset="0"/>
              </a:rPr>
              <a:t>The total cost of legislation that companies from the six subsectors have to bear amounts to </a:t>
            </a:r>
            <a:r>
              <a:rPr lang="en-GB" b="1" dirty="0">
                <a:latin typeface="Arial" charset="0"/>
              </a:rPr>
              <a:t>€9.5b per year which corresponds to 2.3% of their turnover.</a:t>
            </a:r>
            <a:r>
              <a:rPr lang="en-GB" dirty="0">
                <a:latin typeface="Arial" charset="0"/>
              </a:rPr>
              <a:t> </a:t>
            </a:r>
          </a:p>
          <a:p>
            <a:pPr marL="174708" indent="-174708">
              <a:buFont typeface="Wingdings" panose="05000000000000000000" pitchFamily="2" charset="2"/>
              <a:buChar char="§"/>
            </a:pPr>
            <a:endParaRPr lang="en-US" b="1" dirty="0">
              <a:latin typeface="Arial" charset="0"/>
            </a:endParaRPr>
          </a:p>
          <a:p>
            <a:pPr marL="174708" indent="-174708">
              <a:buFont typeface="Wingdings" panose="05000000000000000000" pitchFamily="2" charset="2"/>
              <a:buChar char="§"/>
            </a:pPr>
            <a:r>
              <a:rPr lang="en-US" b="1" dirty="0">
                <a:latin typeface="Arial" charset="0"/>
              </a:rPr>
              <a:t>If the cost is compared with the value added, which represents the value generated by the industry, the share increases to 12% of the value added. </a:t>
            </a:r>
          </a:p>
          <a:p>
            <a:pPr marL="174708" indent="-174708">
              <a:buFont typeface="Wingdings" panose="05000000000000000000" pitchFamily="2" charset="2"/>
              <a:buChar char="§"/>
            </a:pPr>
            <a:endParaRPr lang="en-US" b="1" dirty="0">
              <a:latin typeface="Arial" charset="0"/>
            </a:endParaRPr>
          </a:p>
          <a:p>
            <a:pPr marL="174708" indent="-174708">
              <a:buFont typeface="Wingdings" panose="05000000000000000000" pitchFamily="2" charset="2"/>
              <a:buChar char="§"/>
            </a:pPr>
            <a:r>
              <a:rPr lang="en-US" b="1" dirty="0">
                <a:latin typeface="Arial" charset="0"/>
              </a:rPr>
              <a:t>Compared to Gross Operational Surplus (GOS), which can be used as a proxy for profit, the cost reaches as high as 30.1%, indicating that legislation cost is among the important factors shaping the profitability of the chemical industry. </a:t>
            </a:r>
          </a:p>
        </p:txBody>
      </p:sp>
    </p:spTree>
    <p:extLst>
      <p:ext uri="{BB962C8B-B14F-4D97-AF65-F5344CB8AC3E}">
        <p14:creationId xmlns:p14="http://schemas.microsoft.com/office/powerpoint/2010/main" val="74095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GB" dirty="0">
              <a:latin typeface="Arial" charset="0"/>
            </a:endParaRPr>
          </a:p>
          <a:p>
            <a:pPr marL="174708" indent="-174708">
              <a:buFont typeface="Arial" panose="020B0604020202020204" pitchFamily="34" charset="0"/>
              <a:buChar char="•"/>
            </a:pPr>
            <a:r>
              <a:rPr lang="en-GB" b="1" dirty="0">
                <a:latin typeface="Arial" charset="0"/>
              </a:rPr>
              <a:t>Summary: </a:t>
            </a:r>
            <a:r>
              <a:rPr lang="en-GB" dirty="0">
                <a:latin typeface="Arial" charset="0"/>
              </a:rPr>
              <a:t>The evolution of costs over time is steadily rising, mostly driven by chemicals and industrial emissions legislation, and to a lower extent by energy legislations at the end of the period. Major milestones are the introduction of REACH and CLP in 2007 and 2008 respectively, and investment of companies after 2009 in anticipation of the enforcement of </a:t>
            </a:r>
            <a:r>
              <a:rPr lang="en-GB" dirty="0" err="1">
                <a:latin typeface="Arial" charset="0"/>
              </a:rPr>
              <a:t>Seveso</a:t>
            </a:r>
            <a:r>
              <a:rPr lang="en-GB" dirty="0">
                <a:latin typeface="Arial" charset="0"/>
              </a:rPr>
              <a:t> III in 2012 and ETS Phase 3 in 2013. The figure below should be interpreted with caution, as this is an estimate of the trend based on a subset of companies. Hence, it provides an idea of how costs have evolved over time for the different legislation packages and should be only interpreted for identifying years or periods over which larger costs are observed.</a:t>
            </a:r>
          </a:p>
          <a:p>
            <a:pPr marL="174708" indent="-174708">
              <a:buFont typeface="Arial" panose="020B0604020202020204" pitchFamily="34" charset="0"/>
              <a:buChar char="•"/>
            </a:pPr>
            <a:endParaRPr lang="en-GB" dirty="0">
              <a:latin typeface="Arial" charset="0"/>
            </a:endParaRPr>
          </a:p>
          <a:p>
            <a:pPr marL="174708" indent="-174708">
              <a:buFont typeface="Arial" panose="020B0604020202020204" pitchFamily="34" charset="0"/>
              <a:buChar char="•"/>
            </a:pPr>
            <a:endParaRPr lang="en-GB" dirty="0">
              <a:latin typeface="Arial" charset="0"/>
            </a:endParaRPr>
          </a:p>
          <a:p>
            <a:pPr marL="174708" indent="-174708">
              <a:buFont typeface="Arial" panose="020B0604020202020204" pitchFamily="34" charset="0"/>
              <a:buChar char="•"/>
            </a:pPr>
            <a:r>
              <a:rPr lang="en-GB" b="1" dirty="0">
                <a:latin typeface="Arial" charset="0"/>
              </a:rPr>
              <a:t>In details</a:t>
            </a:r>
          </a:p>
          <a:p>
            <a:pPr marL="174708" indent="-174708">
              <a:buFont typeface="Arial" panose="020B0604020202020204" pitchFamily="34" charset="0"/>
              <a:buChar char="•"/>
            </a:pPr>
            <a:endParaRPr lang="en-GB" b="1" dirty="0">
              <a:latin typeface="Arial" charset="0"/>
            </a:endParaRPr>
          </a:p>
          <a:p>
            <a:pPr marL="174708" indent="-174708">
              <a:buFont typeface="Arial" panose="020B0604020202020204" pitchFamily="34" charset="0"/>
              <a:buChar char="•"/>
            </a:pPr>
            <a:r>
              <a:rPr lang="en-GB" dirty="0">
                <a:latin typeface="Arial" charset="0"/>
              </a:rPr>
              <a:t>This slide presents a visualisation of the evolution of costs over time (period 2004-2014) based on data from the detailed questionnaires. it provides an idea of how costs have evolved over time for the different legislation packages and should be interpreted only for identifying years or periods over which larger costs are observed. Cost is presented as a cost index, with the reference value in 2004 set at 1. The average thickness of a layer is proportional to the share of the corresponding package in the total costs for all sectors.</a:t>
            </a:r>
          </a:p>
          <a:p>
            <a:pPr marL="174708" indent="-174708">
              <a:buFont typeface="Arial" panose="020B0604020202020204" pitchFamily="34" charset="0"/>
              <a:buChar char="•"/>
            </a:pPr>
            <a:endParaRPr lang="en-GB" dirty="0">
              <a:latin typeface="Arial" charset="0"/>
            </a:endParaRPr>
          </a:p>
          <a:p>
            <a:pPr marL="174708" indent="-174708">
              <a:buFont typeface="Arial" panose="020B0604020202020204" pitchFamily="34" charset="0"/>
              <a:buChar char="•"/>
            </a:pPr>
            <a:r>
              <a:rPr lang="en-GB" dirty="0">
                <a:latin typeface="Arial" charset="0"/>
              </a:rPr>
              <a:t>Overall, the slide suggests an increase of regulatory costs for the chemical sector over 2004-2014. This trend is mostly driven by chemicals and industrial emissions legislation, and to a lesser extent by energy legislation at the end of the period.</a:t>
            </a:r>
          </a:p>
          <a:p>
            <a:pPr marL="174708" indent="-174708">
              <a:buFont typeface="Arial" panose="020B0604020202020204" pitchFamily="34" charset="0"/>
              <a:buChar char="•"/>
            </a:pPr>
            <a:endParaRPr lang="en-GB" dirty="0">
              <a:latin typeface="Arial" charset="0"/>
            </a:endParaRPr>
          </a:p>
          <a:p>
            <a:pPr marL="174708" indent="-174708">
              <a:buFont typeface="Arial" panose="020B0604020202020204" pitchFamily="34" charset="0"/>
              <a:buChar char="•"/>
            </a:pPr>
            <a:r>
              <a:rPr lang="en-GB" dirty="0">
                <a:latin typeface="Arial" charset="0"/>
              </a:rPr>
              <a:t>The cost associated with chemicals legislation increased strongly between 2007 and 2010. The cost increase corresponds to the initial phases of implementation of REACH as of January 2007 and of CLP as of 2008. Cost seems stable between 2009 and 2014. This trend could reflect a shift of cost from companies producing high volume chemicals (over 1000 tonnes per year) to companies producing chemicals in the range of 100 to 1000 tonnes, corresponding to the registration deadline of 2013. Cost associated with the implementation of measures related to the Regulations on Plant Protection Products and on Biocidal Products, in 2009 and 2012 respectively, may include some of the REACH related cost.</a:t>
            </a:r>
          </a:p>
          <a:p>
            <a:endParaRPr lang="en-GB" dirty="0">
              <a:latin typeface="Arial" charset="0"/>
            </a:endParaRPr>
          </a:p>
          <a:p>
            <a:pPr marL="174708" indent="-174708">
              <a:buFont typeface="Arial" panose="020B0604020202020204" pitchFamily="34" charset="0"/>
              <a:buChar char="•"/>
            </a:pPr>
            <a:r>
              <a:rPr lang="en-GB" dirty="0">
                <a:latin typeface="Arial" charset="0"/>
              </a:rPr>
              <a:t>The cost related to energy legislation is stable over time but increased slightly after 2012. The cost increase could reflect the implementation of measures associated with the Energy Efficiency Directive. However, this hypothesis should be verified following an in-depth analysis of the drivers based on a dedicated survey.</a:t>
            </a:r>
          </a:p>
          <a:p>
            <a:pPr marL="174708" indent="-174708">
              <a:buFont typeface="Arial" panose="020B0604020202020204" pitchFamily="34" charset="0"/>
              <a:buChar char="•"/>
            </a:pPr>
            <a:endParaRPr lang="en-GB" dirty="0">
              <a:latin typeface="Arial" charset="0"/>
            </a:endParaRPr>
          </a:p>
          <a:p>
            <a:pPr marL="174708" indent="-174708">
              <a:buFont typeface="Arial" panose="020B0604020202020204" pitchFamily="34" charset="0"/>
              <a:buChar char="•"/>
            </a:pPr>
            <a:r>
              <a:rPr lang="en-GB" dirty="0">
                <a:latin typeface="Arial" charset="0"/>
              </a:rPr>
              <a:t>The costs associated with legislation addressing industrial emissions have increased significantly since 2007. Two incremental steps in 2009 and 2012 could reflect investments of companies in anticipation of the enforcement of ETS (phase III) in 2013 and </a:t>
            </a:r>
            <a:r>
              <a:rPr lang="en-GB" dirty="0" err="1">
                <a:latin typeface="Arial" charset="0"/>
              </a:rPr>
              <a:t>Seveso</a:t>
            </a:r>
            <a:r>
              <a:rPr lang="en-GB" dirty="0">
                <a:latin typeface="Arial" charset="0"/>
              </a:rPr>
              <a:t> III in 2012. The cost associated with the implementation of new Best Available Techniques under the revised Industrial Emission Directive could also explain the pattern. </a:t>
            </a:r>
          </a:p>
          <a:p>
            <a:pPr marL="174708" indent="-174708">
              <a:buFont typeface="Arial" panose="020B0604020202020204" pitchFamily="34" charset="0"/>
              <a:buChar char="•"/>
            </a:pPr>
            <a:r>
              <a:rPr lang="en-GB" dirty="0">
                <a:latin typeface="Arial" charset="0"/>
              </a:rPr>
              <a:t>The cost related to worker safety legislation appears to be stable over the period.</a:t>
            </a:r>
          </a:p>
          <a:p>
            <a:pPr marL="174708" indent="-174708">
              <a:buFont typeface="Arial" panose="020B0604020202020204" pitchFamily="34" charset="0"/>
              <a:buChar char="•"/>
            </a:pPr>
            <a:r>
              <a:rPr lang="en-GB" dirty="0">
                <a:latin typeface="Arial" charset="0"/>
              </a:rPr>
              <a:t>A slight increase in cost related to product-specific legislation and transport legislation is observed after 2008.</a:t>
            </a:r>
          </a:p>
          <a:p>
            <a:endParaRPr lang="en-GB" noProof="0" dirty="0"/>
          </a:p>
        </p:txBody>
      </p:sp>
    </p:spTree>
    <p:extLst>
      <p:ext uri="{BB962C8B-B14F-4D97-AF65-F5344CB8AC3E}">
        <p14:creationId xmlns:p14="http://schemas.microsoft.com/office/powerpoint/2010/main" val="176854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spcBef>
                <a:spcPct val="0"/>
              </a:spcBef>
              <a:buFontTx/>
              <a:buChar char="•"/>
            </a:pPr>
            <a:r>
              <a:rPr lang="nl-BE" dirty="0" smtClean="0"/>
              <a:t> De wereld van vandaag en van morgen wordt geconfronteerd met een aantal megatrends: </a:t>
            </a:r>
          </a:p>
          <a:p>
            <a:pPr lvl="1" eaLnBrk="1" hangingPunct="1">
              <a:spcBef>
                <a:spcPct val="0"/>
              </a:spcBef>
              <a:buFontTx/>
              <a:buChar char="•"/>
            </a:pPr>
            <a:r>
              <a:rPr lang="nl-BE" dirty="0" smtClean="0"/>
              <a:t> de exponentiële groei van de wereldbevolking: meer dan 9 miljard mensen op aarde in 2050</a:t>
            </a:r>
          </a:p>
          <a:p>
            <a:pPr lvl="1" eaLnBrk="1" hangingPunct="1">
              <a:spcBef>
                <a:spcPct val="0"/>
              </a:spcBef>
              <a:buFontTx/>
              <a:buChar char="•"/>
            </a:pPr>
            <a:r>
              <a:rPr lang="nl-BE" dirty="0" smtClean="0"/>
              <a:t> 50% meer primaire energie nodig in 2030</a:t>
            </a:r>
          </a:p>
          <a:p>
            <a:pPr lvl="1" eaLnBrk="1" hangingPunct="1">
              <a:spcBef>
                <a:spcPct val="0"/>
              </a:spcBef>
              <a:buFontTx/>
              <a:buChar char="•"/>
            </a:pPr>
            <a:r>
              <a:rPr lang="nl-BE" dirty="0" smtClean="0"/>
              <a:t> de doorgedreven urbanisering: meer dan 2/3 van de wereldbevolking zal in steden wonen in 2025</a:t>
            </a:r>
          </a:p>
          <a:p>
            <a:pPr lvl="1" eaLnBrk="1" hangingPunct="1">
              <a:spcBef>
                <a:spcPct val="0"/>
              </a:spcBef>
              <a:buFontTx/>
              <a:buChar char="•"/>
            </a:pPr>
            <a:r>
              <a:rPr lang="nl-BE" dirty="0" smtClean="0"/>
              <a:t> de problematiek van de mobiliteit: 1,2 miljoen auto’s zullen op aarde rijden. </a:t>
            </a:r>
          </a:p>
          <a:p>
            <a:pPr lvl="1" eaLnBrk="1" hangingPunct="1">
              <a:spcBef>
                <a:spcPct val="0"/>
              </a:spcBef>
              <a:buFontTx/>
              <a:buChar char="•"/>
            </a:pPr>
            <a:endParaRPr lang="nl-BE" dirty="0" smtClean="0"/>
          </a:p>
          <a:p>
            <a:pPr eaLnBrk="1" hangingPunct="1">
              <a:spcBef>
                <a:spcPct val="0"/>
              </a:spcBef>
              <a:buFontTx/>
              <a:buChar char="•"/>
            </a:pPr>
            <a:r>
              <a:rPr lang="nl-BE" dirty="0" smtClean="0"/>
              <a:t> Die megatrends vormen een enorme uitdaging inzake duurzaamheid van onze samenleving en zullen ongetwijfeld leiden tot nieuwe marktbehoeften. </a:t>
            </a:r>
          </a:p>
          <a:p>
            <a:pPr eaLnBrk="1" hangingPunct="1">
              <a:spcBef>
                <a:spcPct val="0"/>
              </a:spcBef>
            </a:pPr>
            <a:endParaRPr lang="nl-BE" dirty="0" smtClean="0"/>
          </a:p>
          <a:p>
            <a:pPr eaLnBrk="1" hangingPunct="1">
              <a:spcBef>
                <a:spcPct val="0"/>
              </a:spcBef>
              <a:buFontTx/>
              <a:buChar char="•"/>
            </a:pPr>
            <a:r>
              <a:rPr lang="nl-BE" dirty="0" smtClean="0"/>
              <a:t> De blijvende aandacht voor meer duurzame producten biedt ongetwijfeld kansen voor onze industrie in de toekomst.</a:t>
            </a:r>
          </a:p>
        </p:txBody>
      </p:sp>
    </p:spTree>
    <p:extLst>
      <p:ext uri="{BB962C8B-B14F-4D97-AF65-F5344CB8AC3E}">
        <p14:creationId xmlns:p14="http://schemas.microsoft.com/office/powerpoint/2010/main" val="3010231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1323117401"/>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649301685"/>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261061045"/>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62759200"/>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918187283"/>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160938701"/>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184552824"/>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584329266"/>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584146977"/>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218034292"/>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562848641"/>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891192283"/>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4064372237"/>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264860738"/>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830951063"/>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97948887"/>
      </p:ext>
    </p:extLst>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727494842"/>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043617333"/>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33363" indent="-233363">
              <a:buFont typeface="Arial" panose="020B0604020202020204" pitchFamily="34" charset="0"/>
              <a:buChar char="•"/>
              <a:defRPr/>
            </a:lvl2pPr>
            <a:lvl3pPr marL="488950" indent="-265113">
              <a:buFont typeface="Calibri" panose="020F0502020204030204" pitchFamily="34" charset="0"/>
              <a:buChar char="–"/>
              <a:defRPr/>
            </a:lvl3pPr>
            <a:lvl4pPr marL="722313" indent="-230188">
              <a:buFont typeface="Calibri" panose="020F050202020403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
          <p:cNvSpPr txBox="1">
            <a:spLocks/>
          </p:cNvSpPr>
          <p:nvPr userDrawn="1"/>
        </p:nvSpPr>
        <p:spPr bwMode="gray">
          <a:xfrm>
            <a:off x="6726897" y="6530087"/>
            <a:ext cx="2058328" cy="27432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708269647"/>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721421415"/>
      </p:ext>
    </p:extLst>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680722449"/>
      </p:ext>
    </p:extLst>
  </p:cSld>
  <p:clrMapOvr>
    <a:masterClrMapping/>
  </p:clrMapOvr>
  <p:transition spd="slow">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534169279"/>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6726897" y="643656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t>Page </a:t>
            </a:r>
            <a:fld id="{6984F883-9912-4EFB-8404-2A825476CACA}" type="slidenum">
              <a:rPr lang="fr-BE" smtClean="0"/>
              <a:pPr/>
              <a:t>‹#›</a:t>
            </a:fld>
            <a:endParaRPr lang="fr-BE" dirty="0"/>
          </a:p>
        </p:txBody>
      </p:sp>
    </p:spTree>
    <p:extLst>
      <p:ext uri="{BB962C8B-B14F-4D97-AF65-F5344CB8AC3E}">
        <p14:creationId xmlns:p14="http://schemas.microsoft.com/office/powerpoint/2010/main" val="3039596195"/>
      </p:ext>
    </p:extLst>
  </p:cSld>
  <p:clrMapOvr>
    <a:masterClrMapping/>
  </p:clrMapOvr>
  <p:transition spd="slow">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998648785"/>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7757699"/>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409170573"/>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rgbClr val="92C039"/>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7448550" y="3135313"/>
            <a:ext cx="134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7683500" y="6275388"/>
            <a:ext cx="1111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Date Placeholder 3"/>
          <p:cNvSpPr>
            <a:spLocks noGrp="1"/>
          </p:cNvSpPr>
          <p:nvPr>
            <p:ph type="dt" sz="half" idx="10"/>
          </p:nvPr>
        </p:nvSpPr>
        <p:spPr bwMode="gray">
          <a:xfrm>
            <a:off x="428625" y="6069013"/>
            <a:ext cx="2057400" cy="365125"/>
          </a:xfrm>
          <a:prstGeom prst="rect">
            <a:avLst/>
          </a:prstGeom>
        </p:spPr>
        <p:txBody>
          <a:bodyPr/>
          <a:lstStyle>
            <a:lvl1pPr eaLnBrk="1" fontAlgn="auto" hangingPunct="1">
              <a:spcBef>
                <a:spcPts val="0"/>
              </a:spcBef>
              <a:spcAft>
                <a:spcPts val="0"/>
              </a:spcAft>
              <a:defRPr sz="1800">
                <a:solidFill>
                  <a:srgbClr val="FFFFFF"/>
                </a:solidFill>
                <a:latin typeface="Calibri" panose="020F0502020204030204"/>
              </a:defRPr>
            </a:lvl1pPr>
          </a:lstStyle>
          <a:p>
            <a:pPr>
              <a:defRPr/>
            </a:pPr>
            <a:endParaRPr lang="fr-BE"/>
          </a:p>
        </p:txBody>
      </p:sp>
      <p:sp>
        <p:nvSpPr>
          <p:cNvPr id="7" name="Footer Placeholder 4"/>
          <p:cNvSpPr>
            <a:spLocks noGrp="1"/>
          </p:cNvSpPr>
          <p:nvPr>
            <p:ph type="ftr" sz="quarter" idx="11"/>
          </p:nvPr>
        </p:nvSpPr>
        <p:spPr bwMode="gray">
          <a:xfrm>
            <a:off x="428625" y="6315075"/>
            <a:ext cx="3086100" cy="365125"/>
          </a:xfrm>
          <a:prstGeom prst="rect">
            <a:avLst/>
          </a:prstGeom>
        </p:spPr>
        <p:txBody>
          <a:bodyPr/>
          <a:lstStyle>
            <a:lvl1pPr algn="l" eaLnBrk="1" fontAlgn="auto" hangingPunct="1">
              <a:spcBef>
                <a:spcPts val="0"/>
              </a:spcBef>
              <a:spcAft>
                <a:spcPts val="0"/>
              </a:spcAft>
              <a:defRPr sz="1800">
                <a:solidFill>
                  <a:srgbClr val="FFFFFF"/>
                </a:solidFill>
                <a:latin typeface="Calibri" panose="020F0502020204030204"/>
              </a:defRPr>
            </a:lvl1pPr>
          </a:lstStyle>
          <a:p>
            <a:pPr>
              <a:defRPr/>
            </a:pPr>
            <a:endParaRPr lang="fr-BE"/>
          </a:p>
        </p:txBody>
      </p:sp>
    </p:spTree>
    <p:extLst>
      <p:ext uri="{BB962C8B-B14F-4D97-AF65-F5344CB8AC3E}">
        <p14:creationId xmlns:p14="http://schemas.microsoft.com/office/powerpoint/2010/main" val="1122086874"/>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7448550" y="3135313"/>
            <a:ext cx="134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7683500" y="6275388"/>
            <a:ext cx="1111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Date Placeholder 3"/>
          <p:cNvSpPr>
            <a:spLocks noGrp="1"/>
          </p:cNvSpPr>
          <p:nvPr>
            <p:ph type="dt" sz="half" idx="10"/>
          </p:nvPr>
        </p:nvSpPr>
        <p:spPr bwMode="gray">
          <a:xfrm>
            <a:off x="428625" y="6069013"/>
            <a:ext cx="2057400" cy="365125"/>
          </a:xfrm>
          <a:prstGeom prst="rect">
            <a:avLst/>
          </a:prstGeom>
        </p:spPr>
        <p:txBody>
          <a:bodyPr/>
          <a:lstStyle>
            <a:lvl1pPr eaLnBrk="1" fontAlgn="auto" hangingPunct="1">
              <a:spcBef>
                <a:spcPts val="0"/>
              </a:spcBef>
              <a:spcAft>
                <a:spcPts val="0"/>
              </a:spcAft>
              <a:defRPr sz="1800">
                <a:solidFill>
                  <a:srgbClr val="FFFFFF"/>
                </a:solidFill>
                <a:latin typeface="Calibri" panose="020F0502020204030204"/>
              </a:defRPr>
            </a:lvl1pPr>
          </a:lstStyle>
          <a:p>
            <a:pPr>
              <a:defRPr/>
            </a:pPr>
            <a:endParaRPr lang="fr-BE"/>
          </a:p>
        </p:txBody>
      </p:sp>
      <p:sp>
        <p:nvSpPr>
          <p:cNvPr id="7" name="Footer Placeholder 4"/>
          <p:cNvSpPr>
            <a:spLocks noGrp="1"/>
          </p:cNvSpPr>
          <p:nvPr>
            <p:ph type="ftr" sz="quarter" idx="11"/>
          </p:nvPr>
        </p:nvSpPr>
        <p:spPr bwMode="gray">
          <a:xfrm>
            <a:off x="428625" y="6315075"/>
            <a:ext cx="3086100" cy="365125"/>
          </a:xfrm>
          <a:prstGeom prst="rect">
            <a:avLst/>
          </a:prstGeom>
        </p:spPr>
        <p:txBody>
          <a:bodyPr/>
          <a:lstStyle>
            <a:lvl1pPr algn="l" eaLnBrk="1" fontAlgn="auto" hangingPunct="1">
              <a:spcBef>
                <a:spcPts val="0"/>
              </a:spcBef>
              <a:spcAft>
                <a:spcPts val="0"/>
              </a:spcAft>
              <a:defRPr sz="1800">
                <a:solidFill>
                  <a:srgbClr val="FFFFFF"/>
                </a:solidFill>
                <a:latin typeface="Calibri" panose="020F0502020204030204"/>
              </a:defRPr>
            </a:lvl1pPr>
          </a:lstStyle>
          <a:p>
            <a:pPr>
              <a:defRPr/>
            </a:pPr>
            <a:endParaRPr lang="fr-BE"/>
          </a:p>
        </p:txBody>
      </p:sp>
    </p:spTree>
    <p:extLst>
      <p:ext uri="{BB962C8B-B14F-4D97-AF65-F5344CB8AC3E}">
        <p14:creationId xmlns:p14="http://schemas.microsoft.com/office/powerpoint/2010/main" val="3971024383"/>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6726238" y="6356350"/>
            <a:ext cx="2058987" cy="365125"/>
          </a:xfrm>
          <a:prstGeom prst="rect">
            <a:avLst/>
          </a:prstGeom>
        </p:spPr>
        <p:txBody>
          <a:bodyPr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mtClean="0">
                <a:solidFill>
                  <a:srgbClr val="231F20">
                    <a:tint val="75000"/>
                  </a:srgbClr>
                </a:solidFill>
              </a:rPr>
              <a:t>Page </a:t>
            </a:r>
            <a:fld id="{D868C80B-4692-4124-ADCA-574E53BB0D60}" type="slidenum">
              <a:rPr lang="fr-BE" smtClean="0">
                <a:solidFill>
                  <a:srgbClr val="231F20">
                    <a:tint val="75000"/>
                  </a:srgbClr>
                </a:solidFill>
              </a:rPr>
              <a:pPr>
                <a:defRPr/>
              </a:pPr>
              <a:t>‹#›</a:t>
            </a:fld>
            <a:endParaRPr lang="fr-BE" dirty="0">
              <a:solidFill>
                <a:srgbClr val="231F20">
                  <a:tint val="75000"/>
                </a:srgbClr>
              </a:solidFill>
            </a:endParaRPr>
          </a:p>
        </p:txBody>
      </p:sp>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13138397"/>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2"/>
          <p:cNvSpPr txBox="1">
            <a:spLocks/>
          </p:cNvSpPr>
          <p:nvPr userDrawn="1"/>
        </p:nvSpPr>
        <p:spPr bwMode="gray">
          <a:xfrm>
            <a:off x="6726238" y="6356350"/>
            <a:ext cx="2058987" cy="365125"/>
          </a:xfrm>
          <a:prstGeom prst="rect">
            <a:avLst/>
          </a:prstGeom>
        </p:spPr>
        <p:txBody>
          <a:bodyPr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mtClean="0">
                <a:solidFill>
                  <a:srgbClr val="231F20">
                    <a:tint val="75000"/>
                  </a:srgbClr>
                </a:solidFill>
              </a:rPr>
              <a:t>Page </a:t>
            </a:r>
            <a:fld id="{92967A6C-72D0-4F22-ADE3-6F95DCF30B5A}" type="slidenum">
              <a:rPr lang="fr-BE" smtClean="0">
                <a:solidFill>
                  <a:srgbClr val="231F20">
                    <a:tint val="75000"/>
                  </a:srgbClr>
                </a:solidFill>
              </a:rPr>
              <a:pPr>
                <a:defRPr/>
              </a:pPr>
              <a:t>‹#›</a:t>
            </a:fld>
            <a:endParaRPr lang="fr-BE" dirty="0">
              <a:solidFill>
                <a:srgbClr val="231F20">
                  <a:tint val="75000"/>
                </a:srgbClr>
              </a:solidFill>
            </a:endParaRPr>
          </a:p>
        </p:txBody>
      </p:sp>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388853"/>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2"/>
          <p:cNvSpPr txBox="1">
            <a:spLocks/>
          </p:cNvSpPr>
          <p:nvPr userDrawn="1"/>
        </p:nvSpPr>
        <p:spPr bwMode="gray">
          <a:xfrm>
            <a:off x="6726238" y="6356350"/>
            <a:ext cx="2058987" cy="365125"/>
          </a:xfrm>
          <a:prstGeom prst="rect">
            <a:avLst/>
          </a:prstGeom>
        </p:spPr>
        <p:txBody>
          <a:bodyPr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mtClean="0">
                <a:solidFill>
                  <a:srgbClr val="231F20">
                    <a:tint val="75000"/>
                  </a:srgbClr>
                </a:solidFill>
              </a:rPr>
              <a:t>Page </a:t>
            </a:r>
            <a:fld id="{EFC80DC0-8059-46EE-8996-D0EA7C7C1C17}" type="slidenum">
              <a:rPr lang="fr-BE" smtClean="0">
                <a:solidFill>
                  <a:srgbClr val="231F20">
                    <a:tint val="75000"/>
                  </a:srgbClr>
                </a:solidFill>
              </a:rPr>
              <a:pPr>
                <a:defRPr/>
              </a:pPr>
              <a:t>‹#›</a:t>
            </a:fld>
            <a:endParaRPr lang="fr-BE" dirty="0">
              <a:solidFill>
                <a:srgbClr val="231F20">
                  <a:tint val="75000"/>
                </a:srgbClr>
              </a:solidFill>
            </a:endParaRPr>
          </a:p>
        </p:txBody>
      </p:sp>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a:noAutofit/>
          </a:bodyPr>
          <a:lstStyle>
            <a:lvl3pPr marL="538163" indent="-273050">
              <a:defRPr/>
            </a:lvl3pPr>
            <a:lvl4pPr marL="809625" indent="-27146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7311381"/>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5" name="Slide Number Placeholder 2"/>
          <p:cNvSpPr txBox="1">
            <a:spLocks/>
          </p:cNvSpPr>
          <p:nvPr userDrawn="1"/>
        </p:nvSpPr>
        <p:spPr bwMode="gray">
          <a:xfrm>
            <a:off x="6726238" y="6356350"/>
            <a:ext cx="2058987" cy="365125"/>
          </a:xfrm>
          <a:prstGeom prst="rect">
            <a:avLst/>
          </a:prstGeom>
        </p:spPr>
        <p:txBody>
          <a:bodyPr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mtClean="0">
                <a:solidFill>
                  <a:srgbClr val="231F20">
                    <a:tint val="75000"/>
                  </a:srgbClr>
                </a:solidFill>
              </a:rPr>
              <a:t>Page </a:t>
            </a:r>
            <a:fld id="{C0AFD3DD-3B14-4C92-BFDD-CA8B692685C2}" type="slidenum">
              <a:rPr lang="fr-BE" smtClean="0">
                <a:solidFill>
                  <a:srgbClr val="231F20">
                    <a:tint val="75000"/>
                  </a:srgbClr>
                </a:solidFill>
              </a:rPr>
              <a:pPr>
                <a:defRPr/>
              </a:pPr>
              <a:t>‹#›</a:t>
            </a:fld>
            <a:endParaRPr lang="fr-BE" dirty="0">
              <a:solidFill>
                <a:srgbClr val="231F20">
                  <a:tint val="75000"/>
                </a:srgbClr>
              </a:solidFill>
            </a:endParaRPr>
          </a:p>
        </p:txBody>
      </p:sp>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a:t>
            </a:r>
          </a:p>
          <a:p>
            <a:pPr lvl="1"/>
            <a:r>
              <a:rPr lang="en-US" dirty="0" smtClean="0"/>
              <a:t>Second level</a:t>
            </a:r>
          </a:p>
        </p:txBody>
      </p:sp>
    </p:spTree>
    <p:extLst>
      <p:ext uri="{BB962C8B-B14F-4D97-AF65-F5344CB8AC3E}">
        <p14:creationId xmlns:p14="http://schemas.microsoft.com/office/powerpoint/2010/main" val="4273026099"/>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6726238" y="6356350"/>
            <a:ext cx="2058987" cy="365125"/>
          </a:xfrm>
          <a:prstGeom prst="rect">
            <a:avLst/>
          </a:prstGeom>
        </p:spPr>
        <p:txBody>
          <a:bodyPr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mtClean="0">
                <a:solidFill>
                  <a:srgbClr val="231F20">
                    <a:tint val="75000"/>
                  </a:srgbClr>
                </a:solidFill>
              </a:rPr>
              <a:t>Page </a:t>
            </a:r>
            <a:fld id="{B57DF5FC-70FA-4A6F-9BBA-EE47A53F336D}" type="slidenum">
              <a:rPr lang="fr-BE" smtClean="0">
                <a:solidFill>
                  <a:srgbClr val="231F20">
                    <a:tint val="75000"/>
                  </a:srgbClr>
                </a:solidFill>
              </a:rPr>
              <a:pPr>
                <a:defRPr/>
              </a:pPr>
              <a:t>‹#›</a:t>
            </a:fld>
            <a:endParaRPr lang="fr-BE" dirty="0">
              <a:solidFill>
                <a:srgbClr val="231F20">
                  <a:tint val="75000"/>
                </a:srgbClr>
              </a:solidFill>
            </a:endParaRPr>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402853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t>Page </a:t>
            </a:r>
            <a:fld id="{6984F883-9912-4EFB-8404-2A825476CACA}" type="slidenum">
              <a:rPr lang="fr-BE" smtClean="0"/>
              <a:pPr/>
              <a:t>‹#›</a:t>
            </a:fld>
            <a:endParaRPr lang="fr-BE" dirty="0"/>
          </a:p>
        </p:txBody>
      </p:sp>
    </p:spTree>
    <p:extLst>
      <p:ext uri="{BB962C8B-B14F-4D97-AF65-F5344CB8AC3E}">
        <p14:creationId xmlns:p14="http://schemas.microsoft.com/office/powerpoint/2010/main" val="3693946328"/>
      </p:ext>
    </p:extLst>
  </p:cSld>
  <p:clrMapOvr>
    <a:masterClrMapping/>
  </p:clrMapOvr>
  <p:transition spd="slow">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2361390726"/>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2865260397"/>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4081550023"/>
      </p:ext>
    </p:extLst>
  </p:cSld>
  <p:clrMapOvr>
    <a:masterClrMapping/>
  </p:clrMapOvr>
  <p:transition spd="slow">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838502040"/>
      </p:ext>
    </p:extLst>
  </p:cSld>
  <p:clrMapOvr>
    <a:masterClrMapping/>
  </p:clrMapOvr>
  <p:transition spd="slow">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311151862"/>
      </p:ext>
    </p:extLst>
  </p:cSld>
  <p:clrMapOvr>
    <a:masterClrMapping/>
  </p:clrMapOvr>
  <p:transition spd="slow">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615263865"/>
      </p:ext>
    </p:extLst>
  </p:cSld>
  <p:clrMapOvr>
    <a:masterClrMapping/>
  </p:clrMapOvr>
  <p:transition spd="slow">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368576741"/>
      </p:ext>
    </p:extLst>
  </p:cSld>
  <p:clrMapOvr>
    <a:masterClrMapping/>
  </p:clrMapOvr>
  <p:transition spd="slow">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319255734"/>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1511136834"/>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33363" indent="-233363">
              <a:buFont typeface="Arial" panose="020B0604020202020204" pitchFamily="34" charset="0"/>
              <a:buChar char="•"/>
              <a:defRPr/>
            </a:lvl2pPr>
            <a:lvl3pPr marL="488950" indent="-265113">
              <a:buFont typeface="Calibri" panose="020F0502020204030204" pitchFamily="34" charset="0"/>
              <a:buChar char="–"/>
              <a:defRPr/>
            </a:lvl3pPr>
            <a:lvl4pPr marL="722313" indent="-230188">
              <a:buFont typeface="Calibri" panose="020F050202020403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
          <p:cNvSpPr txBox="1">
            <a:spLocks/>
          </p:cNvSpPr>
          <p:nvPr userDrawn="1"/>
        </p:nvSpPr>
        <p:spPr bwMode="gray">
          <a:xfrm>
            <a:off x="6726897" y="6530087"/>
            <a:ext cx="2058328" cy="27432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898211581"/>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t>Page </a:t>
            </a:r>
            <a:fld id="{6984F883-9912-4EFB-8404-2A825476CACA}" type="slidenum">
              <a:rPr lang="fr-BE" smtClean="0"/>
              <a:pPr/>
              <a:t>‹#›</a:t>
            </a:fld>
            <a:endParaRPr lang="fr-BE" dirty="0"/>
          </a:p>
        </p:txBody>
      </p:sp>
    </p:spTree>
    <p:extLst>
      <p:ext uri="{BB962C8B-B14F-4D97-AF65-F5344CB8AC3E}">
        <p14:creationId xmlns:p14="http://schemas.microsoft.com/office/powerpoint/2010/main" val="568371166"/>
      </p:ext>
    </p:extLst>
  </p:cSld>
  <p:clrMapOvr>
    <a:masterClrMapping/>
  </p:clrMapOvr>
  <p:transition spd="slow">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844627180"/>
      </p:ext>
    </p:extLst>
  </p:cSld>
  <p:clrMapOvr>
    <a:masterClrMapping/>
  </p:clrMapOvr>
  <p:transition spd="slow">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4100743968"/>
      </p:ext>
    </p:extLst>
  </p:cSld>
  <p:clrMapOvr>
    <a:masterClrMapping/>
  </p:clrMapOvr>
  <p:transition spd="slow">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948056830"/>
      </p:ext>
    </p:extLst>
  </p:cSld>
  <p:clrMapOvr>
    <a:masterClrMapping/>
  </p:clrMapOvr>
  <p:transition spd="slow">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484687"/>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625705343"/>
      </p:ext>
    </p:extLst>
  </p:cSld>
  <p:clrMapOvr>
    <a:masterClrMapping/>
  </p:clrMapOvr>
  <p:transition spd="slow">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2495427660"/>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570563136"/>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6726897" y="643656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238053666"/>
      </p:ext>
    </p:extLst>
  </p:cSld>
  <p:clrMapOvr>
    <a:masterClrMapping/>
  </p:clrMapOvr>
  <p:transition spd="slow">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114892153"/>
      </p:ext>
    </p:extLst>
  </p:cSld>
  <p:clrMapOvr>
    <a:masterClrMapping/>
  </p:clrMapOvr>
  <p:transition spd="slow">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275662272"/>
      </p:ext>
    </p:extLst>
  </p:cSld>
  <p:clrMapOvr>
    <a:masterClrMapping/>
  </p:clrMapOvr>
  <p:transition spd="slow">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573615288"/>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t>Page </a:t>
            </a:r>
            <a:fld id="{6984F883-9912-4EFB-8404-2A825476CACA}" type="slidenum">
              <a:rPr lang="fr-BE" smtClean="0"/>
              <a:pPr/>
              <a:t>‹#›</a:t>
            </a:fld>
            <a:endParaRPr lang="fr-BE" dirty="0"/>
          </a:p>
        </p:txBody>
      </p:sp>
    </p:spTree>
    <p:extLst>
      <p:ext uri="{BB962C8B-B14F-4D97-AF65-F5344CB8AC3E}">
        <p14:creationId xmlns:p14="http://schemas.microsoft.com/office/powerpoint/2010/main" val="3093241060"/>
      </p:ext>
    </p:extLst>
  </p:cSld>
  <p:clrMapOvr>
    <a:masterClrMapping/>
  </p:clrMapOvr>
  <p:transition spd="slow">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635437377"/>
      </p:ext>
    </p:extLst>
  </p:cSld>
  <p:clrMapOvr>
    <a:masterClrMapping/>
  </p:clrMapOvr>
  <p:transition spd="slow">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4"/>
          </p:nvPr>
        </p:nvSpPr>
        <p:spPr>
          <a:xfrm>
            <a:off x="8432800" y="6572251"/>
            <a:ext cx="685800" cy="284162"/>
          </a:xfrm>
          <a:prstGeom prst="rect">
            <a:avLst/>
          </a:prstGeom>
        </p:spPr>
        <p:txBody>
          <a:bodyPr/>
          <a:lstStyle>
            <a:lvl1pPr algn="r">
              <a:defRPr sz="1200" b="0"/>
            </a:lvl1pPr>
          </a:lstStyle>
          <a:p>
            <a:fld id="{151C5B64-53AE-4BFC-B160-5365B500EB15}" type="slidenum">
              <a:rPr lang="fr-FR" altLang="fr-FR" smtClean="0">
                <a:solidFill>
                  <a:srgbClr val="231F20">
                    <a:tint val="75000"/>
                  </a:srgbClr>
                </a:solidFill>
              </a:rPr>
              <a:pPr/>
              <a:t>‹#›</a:t>
            </a:fld>
            <a:endParaRPr lang="fr-FR" altLang="fr-FR">
              <a:solidFill>
                <a:srgbClr val="231F20">
                  <a:tint val="75000"/>
                </a:srgbClr>
              </a:solidFill>
            </a:endParaRPr>
          </a:p>
        </p:txBody>
      </p:sp>
    </p:spTree>
    <p:extLst>
      <p:ext uri="{BB962C8B-B14F-4D97-AF65-F5344CB8AC3E}">
        <p14:creationId xmlns:p14="http://schemas.microsoft.com/office/powerpoint/2010/main" val="2259455937"/>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1"/>
          <p:cNvSpPr txBox="1">
            <a:spLocks/>
          </p:cNvSpPr>
          <p:nvPr userDrawn="1"/>
        </p:nvSpPr>
        <p:spPr bwMode="auto">
          <a:xfrm>
            <a:off x="790575" y="611188"/>
            <a:ext cx="6477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baseline="0">
                <a:solidFill>
                  <a:srgbClr val="D25C04"/>
                </a:solidFill>
                <a:latin typeface="+mj-lt"/>
                <a:ea typeface="+mj-ea"/>
                <a:cs typeface="+mj-cs"/>
              </a:defRPr>
            </a:lvl1pPr>
            <a:lvl2pPr algn="l" rtl="0" eaLnBrk="0" fontAlgn="base" hangingPunct="0">
              <a:spcBef>
                <a:spcPct val="0"/>
              </a:spcBef>
              <a:spcAft>
                <a:spcPct val="0"/>
              </a:spcAft>
              <a:defRPr sz="3600" b="1">
                <a:solidFill>
                  <a:srgbClr val="D25C04"/>
                </a:solidFill>
                <a:latin typeface="Arial" charset="0"/>
              </a:defRPr>
            </a:lvl2pPr>
            <a:lvl3pPr algn="l" rtl="0" eaLnBrk="0" fontAlgn="base" hangingPunct="0">
              <a:spcBef>
                <a:spcPct val="0"/>
              </a:spcBef>
              <a:spcAft>
                <a:spcPct val="0"/>
              </a:spcAft>
              <a:defRPr sz="3600" b="1">
                <a:solidFill>
                  <a:srgbClr val="D25C04"/>
                </a:solidFill>
                <a:latin typeface="Arial" charset="0"/>
              </a:defRPr>
            </a:lvl3pPr>
            <a:lvl4pPr algn="l" rtl="0" eaLnBrk="0" fontAlgn="base" hangingPunct="0">
              <a:spcBef>
                <a:spcPct val="0"/>
              </a:spcBef>
              <a:spcAft>
                <a:spcPct val="0"/>
              </a:spcAft>
              <a:defRPr sz="3600" b="1">
                <a:solidFill>
                  <a:srgbClr val="D25C04"/>
                </a:solidFill>
                <a:latin typeface="Arial" charset="0"/>
              </a:defRPr>
            </a:lvl4pPr>
            <a:lvl5pPr algn="l" rtl="0" eaLnBrk="0" fontAlgn="base" hangingPunct="0">
              <a:spcBef>
                <a:spcPct val="0"/>
              </a:spcBef>
              <a:spcAft>
                <a:spcPct val="0"/>
              </a:spcAft>
              <a:defRPr sz="3600" b="1">
                <a:solidFill>
                  <a:srgbClr val="D25C04"/>
                </a:solidFill>
                <a:latin typeface="Arial" charset="0"/>
              </a:defRPr>
            </a:lvl5pPr>
            <a:lvl6pPr marL="457200" algn="l" rtl="0" eaLnBrk="0" fontAlgn="base" hangingPunct="0">
              <a:spcBef>
                <a:spcPct val="0"/>
              </a:spcBef>
              <a:spcAft>
                <a:spcPct val="0"/>
              </a:spcAft>
              <a:defRPr sz="3600" b="1">
                <a:solidFill>
                  <a:srgbClr val="D25C04"/>
                </a:solidFill>
                <a:latin typeface="Arial" charset="0"/>
              </a:defRPr>
            </a:lvl6pPr>
            <a:lvl7pPr marL="914400" algn="l" rtl="0" eaLnBrk="0" fontAlgn="base" hangingPunct="0">
              <a:spcBef>
                <a:spcPct val="0"/>
              </a:spcBef>
              <a:spcAft>
                <a:spcPct val="0"/>
              </a:spcAft>
              <a:defRPr sz="3600" b="1">
                <a:solidFill>
                  <a:srgbClr val="D25C04"/>
                </a:solidFill>
                <a:latin typeface="Arial" charset="0"/>
              </a:defRPr>
            </a:lvl7pPr>
            <a:lvl8pPr marL="1371600" algn="l" rtl="0" eaLnBrk="0" fontAlgn="base" hangingPunct="0">
              <a:spcBef>
                <a:spcPct val="0"/>
              </a:spcBef>
              <a:spcAft>
                <a:spcPct val="0"/>
              </a:spcAft>
              <a:defRPr sz="3600" b="1">
                <a:solidFill>
                  <a:srgbClr val="D25C04"/>
                </a:solidFill>
                <a:latin typeface="Arial" charset="0"/>
              </a:defRPr>
            </a:lvl8pPr>
            <a:lvl9pPr marL="1828800" algn="l" rtl="0" eaLnBrk="0" fontAlgn="base" hangingPunct="0">
              <a:spcBef>
                <a:spcPct val="0"/>
              </a:spcBef>
              <a:spcAft>
                <a:spcPct val="0"/>
              </a:spcAft>
              <a:defRPr sz="3600" b="1">
                <a:solidFill>
                  <a:srgbClr val="D25C04"/>
                </a:solidFill>
                <a:latin typeface="Arial" charset="0"/>
              </a:defRPr>
            </a:lvl9pPr>
          </a:lstStyle>
          <a:p>
            <a:endParaRPr lang="en-US" dirty="0"/>
          </a:p>
        </p:txBody>
      </p:sp>
    </p:spTree>
    <p:extLst>
      <p:ext uri="{BB962C8B-B14F-4D97-AF65-F5344CB8AC3E}">
        <p14:creationId xmlns:p14="http://schemas.microsoft.com/office/powerpoint/2010/main" val="4262468332"/>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1161242203"/>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962757339"/>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6726897" y="643656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805546675"/>
      </p:ext>
    </p:extLst>
  </p:cSld>
  <p:clrMapOvr>
    <a:masterClrMapping/>
  </p:clrMapOvr>
  <p:transition spd="slow">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780668433"/>
      </p:ext>
    </p:extLst>
  </p:cSld>
  <p:clrMapOvr>
    <a:masterClrMapping/>
  </p:clrMapOvr>
  <p:transition spd="slow">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45359718"/>
      </p:ext>
    </p:extLst>
  </p:cSld>
  <p:clrMapOvr>
    <a:masterClrMapping/>
  </p:clrMapOvr>
  <p:transition spd="slow">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506527777"/>
      </p:ext>
    </p:extLst>
  </p:cSld>
  <p:clrMapOvr>
    <a:masterClrMapping/>
  </p:clrMapOvr>
  <p:transition spd="slow">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026681268"/>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t>Page </a:t>
            </a:r>
            <a:fld id="{6984F883-9912-4EFB-8404-2A825476CACA}" type="slidenum">
              <a:rPr lang="fr-BE" smtClean="0"/>
              <a:pPr/>
              <a:t>‹#›</a:t>
            </a:fld>
            <a:endParaRPr lang="fr-BE" dirty="0"/>
          </a:p>
        </p:txBody>
      </p:sp>
    </p:spTree>
    <p:extLst>
      <p:ext uri="{BB962C8B-B14F-4D97-AF65-F5344CB8AC3E}">
        <p14:creationId xmlns:p14="http://schemas.microsoft.com/office/powerpoint/2010/main" val="2268310191"/>
      </p:ext>
    </p:extLst>
  </p:cSld>
  <p:clrMapOvr>
    <a:masterClrMapping/>
  </p:clrMapOvr>
  <p:transition spd="slow">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1981706128"/>
      </p:ext>
    </p:extLst>
  </p:cSld>
  <p:clrMapOvr>
    <a:masterClrMapping/>
  </p:clrMapOvr>
  <p:transition spd="slow">
    <p:wipe dir="r"/>
  </p:transition>
  <p:timing>
    <p:tnLst>
      <p:par>
        <p:cTn id="1" dur="indefinite" restart="never" nodeType="tmRoot"/>
      </p:par>
    </p:tnLst>
  </p:timing>
  <p:extLst>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1_Title Slid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solidFill>
                <a:srgbClr val="FFFFFF"/>
              </a:solidFill>
            </a:endParaRPr>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912977459"/>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6726897" y="643656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705737481"/>
      </p:ext>
    </p:extLst>
  </p:cSld>
  <p:clrMapOvr>
    <a:masterClrMapping/>
  </p:clrMapOvr>
  <p:transition spd="slow">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679115"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341965" y="1567439"/>
            <a:ext cx="4264153" cy="2075440"/>
          </a:xfrm>
          <a:solidFill>
            <a:schemeClr val="bg2"/>
          </a:solidFill>
          <a:ln w="3175" cmpd="sng">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572692007"/>
      </p:ext>
    </p:extLst>
  </p:cSld>
  <p:clrMapOvr>
    <a:masterClrMapping/>
  </p:clrMapOvr>
  <p:transition spd="slow">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199682710"/>
      </p:ext>
    </p:extLst>
  </p:cSld>
  <p:clrMapOvr>
    <a:masterClrMapping/>
  </p:clrMapOvr>
  <p:transition spd="slow">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1667259931"/>
      </p:ext>
    </p:extLst>
  </p:cSld>
  <p:clrMapOvr>
    <a:masterClrMapping/>
  </p:clrMapOvr>
  <p:transition spd="slow">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061307311"/>
      </p:ext>
    </p:extLst>
  </p:cSld>
  <p:clrMapOvr>
    <a:masterClrMapping/>
  </p:clrMapOvr>
  <p:transition spd="slow">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4"/>
          </p:nvPr>
        </p:nvSpPr>
        <p:spPr>
          <a:xfrm>
            <a:off x="8432800" y="6572251"/>
            <a:ext cx="685800" cy="284162"/>
          </a:xfrm>
          <a:prstGeom prst="rect">
            <a:avLst/>
          </a:prstGeom>
        </p:spPr>
        <p:txBody>
          <a:bodyPr/>
          <a:lstStyle>
            <a:lvl1pPr algn="r">
              <a:defRPr sz="1200" b="0"/>
            </a:lvl1pPr>
          </a:lstStyle>
          <a:p>
            <a:fld id="{151C5B64-53AE-4BFC-B160-5365B500EB15}" type="slidenum">
              <a:rPr lang="fr-FR" altLang="fr-FR" smtClean="0">
                <a:solidFill>
                  <a:srgbClr val="231F20">
                    <a:tint val="75000"/>
                  </a:srgbClr>
                </a:solidFill>
              </a:rPr>
              <a:pPr/>
              <a:t>‹#›</a:t>
            </a:fld>
            <a:endParaRPr lang="fr-FR" altLang="fr-FR">
              <a:solidFill>
                <a:srgbClr val="231F20">
                  <a:tint val="75000"/>
                </a:srgbClr>
              </a:solidFill>
            </a:endParaRPr>
          </a:p>
        </p:txBody>
      </p:sp>
    </p:spTree>
    <p:extLst>
      <p:ext uri="{BB962C8B-B14F-4D97-AF65-F5344CB8AC3E}">
        <p14:creationId xmlns:p14="http://schemas.microsoft.com/office/powerpoint/2010/main" val="2943843470"/>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1"/>
          <p:cNvSpPr txBox="1">
            <a:spLocks/>
          </p:cNvSpPr>
          <p:nvPr userDrawn="1"/>
        </p:nvSpPr>
        <p:spPr bwMode="auto">
          <a:xfrm>
            <a:off x="790575" y="611188"/>
            <a:ext cx="6477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baseline="0">
                <a:solidFill>
                  <a:srgbClr val="D25C04"/>
                </a:solidFill>
                <a:latin typeface="+mj-lt"/>
                <a:ea typeface="+mj-ea"/>
                <a:cs typeface="+mj-cs"/>
              </a:defRPr>
            </a:lvl1pPr>
            <a:lvl2pPr algn="l" rtl="0" eaLnBrk="0" fontAlgn="base" hangingPunct="0">
              <a:spcBef>
                <a:spcPct val="0"/>
              </a:spcBef>
              <a:spcAft>
                <a:spcPct val="0"/>
              </a:spcAft>
              <a:defRPr sz="3600" b="1">
                <a:solidFill>
                  <a:srgbClr val="D25C04"/>
                </a:solidFill>
                <a:latin typeface="Arial" charset="0"/>
              </a:defRPr>
            </a:lvl2pPr>
            <a:lvl3pPr algn="l" rtl="0" eaLnBrk="0" fontAlgn="base" hangingPunct="0">
              <a:spcBef>
                <a:spcPct val="0"/>
              </a:spcBef>
              <a:spcAft>
                <a:spcPct val="0"/>
              </a:spcAft>
              <a:defRPr sz="3600" b="1">
                <a:solidFill>
                  <a:srgbClr val="D25C04"/>
                </a:solidFill>
                <a:latin typeface="Arial" charset="0"/>
              </a:defRPr>
            </a:lvl3pPr>
            <a:lvl4pPr algn="l" rtl="0" eaLnBrk="0" fontAlgn="base" hangingPunct="0">
              <a:spcBef>
                <a:spcPct val="0"/>
              </a:spcBef>
              <a:spcAft>
                <a:spcPct val="0"/>
              </a:spcAft>
              <a:defRPr sz="3600" b="1">
                <a:solidFill>
                  <a:srgbClr val="D25C04"/>
                </a:solidFill>
                <a:latin typeface="Arial" charset="0"/>
              </a:defRPr>
            </a:lvl4pPr>
            <a:lvl5pPr algn="l" rtl="0" eaLnBrk="0" fontAlgn="base" hangingPunct="0">
              <a:spcBef>
                <a:spcPct val="0"/>
              </a:spcBef>
              <a:spcAft>
                <a:spcPct val="0"/>
              </a:spcAft>
              <a:defRPr sz="3600" b="1">
                <a:solidFill>
                  <a:srgbClr val="D25C04"/>
                </a:solidFill>
                <a:latin typeface="Arial" charset="0"/>
              </a:defRPr>
            </a:lvl5pPr>
            <a:lvl6pPr marL="457200" algn="l" rtl="0" eaLnBrk="0" fontAlgn="base" hangingPunct="0">
              <a:spcBef>
                <a:spcPct val="0"/>
              </a:spcBef>
              <a:spcAft>
                <a:spcPct val="0"/>
              </a:spcAft>
              <a:defRPr sz="3600" b="1">
                <a:solidFill>
                  <a:srgbClr val="D25C04"/>
                </a:solidFill>
                <a:latin typeface="Arial" charset="0"/>
              </a:defRPr>
            </a:lvl6pPr>
            <a:lvl7pPr marL="914400" algn="l" rtl="0" eaLnBrk="0" fontAlgn="base" hangingPunct="0">
              <a:spcBef>
                <a:spcPct val="0"/>
              </a:spcBef>
              <a:spcAft>
                <a:spcPct val="0"/>
              </a:spcAft>
              <a:defRPr sz="3600" b="1">
                <a:solidFill>
                  <a:srgbClr val="D25C04"/>
                </a:solidFill>
                <a:latin typeface="Arial" charset="0"/>
              </a:defRPr>
            </a:lvl7pPr>
            <a:lvl8pPr marL="1371600" algn="l" rtl="0" eaLnBrk="0" fontAlgn="base" hangingPunct="0">
              <a:spcBef>
                <a:spcPct val="0"/>
              </a:spcBef>
              <a:spcAft>
                <a:spcPct val="0"/>
              </a:spcAft>
              <a:defRPr sz="3600" b="1">
                <a:solidFill>
                  <a:srgbClr val="D25C04"/>
                </a:solidFill>
                <a:latin typeface="Arial" charset="0"/>
              </a:defRPr>
            </a:lvl8pPr>
            <a:lvl9pPr marL="1828800" algn="l" rtl="0" eaLnBrk="0" fontAlgn="base" hangingPunct="0">
              <a:spcBef>
                <a:spcPct val="0"/>
              </a:spcBef>
              <a:spcAft>
                <a:spcPct val="0"/>
              </a:spcAft>
              <a:defRPr sz="3600" b="1">
                <a:solidFill>
                  <a:srgbClr val="D25C04"/>
                </a:solidFill>
                <a:latin typeface="Arial" charset="0"/>
              </a:defRPr>
            </a:lvl9pPr>
          </a:lstStyle>
          <a:p>
            <a:endParaRPr lang="en-US" dirty="0"/>
          </a:p>
        </p:txBody>
      </p:sp>
    </p:spTree>
    <p:extLst>
      <p:ext uri="{BB962C8B-B14F-4D97-AF65-F5344CB8AC3E}">
        <p14:creationId xmlns:p14="http://schemas.microsoft.com/office/powerpoint/2010/main" val="1377146149"/>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4"/>
          </p:nvPr>
        </p:nvSpPr>
        <p:spPr>
          <a:xfrm>
            <a:off x="8432800" y="6572251"/>
            <a:ext cx="685800" cy="284162"/>
          </a:xfrm>
          <a:prstGeom prst="rect">
            <a:avLst/>
          </a:prstGeom>
        </p:spPr>
        <p:txBody>
          <a:bodyPr/>
          <a:lstStyle>
            <a:lvl1pPr algn="r">
              <a:defRPr sz="1200" b="0"/>
            </a:lvl1pPr>
          </a:lstStyle>
          <a:p>
            <a:fld id="{151C5B64-53AE-4BFC-B160-5365B500EB15}" type="slidenum">
              <a:rPr lang="fr-FR" altLang="fr-FR" smtClean="0"/>
              <a:pPr/>
              <a:t>‹#›</a:t>
            </a:fld>
            <a:endParaRPr lang="fr-FR" altLang="fr-FR"/>
          </a:p>
        </p:txBody>
      </p:sp>
    </p:spTree>
    <p:extLst>
      <p:ext uri="{BB962C8B-B14F-4D97-AF65-F5344CB8AC3E}">
        <p14:creationId xmlns:p14="http://schemas.microsoft.com/office/powerpoint/2010/main" val="3886922389"/>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1"/>
          <p:cNvSpPr txBox="1">
            <a:spLocks/>
          </p:cNvSpPr>
          <p:nvPr userDrawn="1"/>
        </p:nvSpPr>
        <p:spPr bwMode="auto">
          <a:xfrm>
            <a:off x="790575" y="611188"/>
            <a:ext cx="6477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baseline="0">
                <a:solidFill>
                  <a:srgbClr val="D25C04"/>
                </a:solidFill>
                <a:latin typeface="+mj-lt"/>
                <a:ea typeface="+mj-ea"/>
                <a:cs typeface="+mj-cs"/>
              </a:defRPr>
            </a:lvl1pPr>
            <a:lvl2pPr algn="l" rtl="0" eaLnBrk="0" fontAlgn="base" hangingPunct="0">
              <a:spcBef>
                <a:spcPct val="0"/>
              </a:spcBef>
              <a:spcAft>
                <a:spcPct val="0"/>
              </a:spcAft>
              <a:defRPr sz="3600" b="1">
                <a:solidFill>
                  <a:srgbClr val="D25C04"/>
                </a:solidFill>
                <a:latin typeface="Arial" charset="0"/>
              </a:defRPr>
            </a:lvl2pPr>
            <a:lvl3pPr algn="l" rtl="0" eaLnBrk="0" fontAlgn="base" hangingPunct="0">
              <a:spcBef>
                <a:spcPct val="0"/>
              </a:spcBef>
              <a:spcAft>
                <a:spcPct val="0"/>
              </a:spcAft>
              <a:defRPr sz="3600" b="1">
                <a:solidFill>
                  <a:srgbClr val="D25C04"/>
                </a:solidFill>
                <a:latin typeface="Arial" charset="0"/>
              </a:defRPr>
            </a:lvl3pPr>
            <a:lvl4pPr algn="l" rtl="0" eaLnBrk="0" fontAlgn="base" hangingPunct="0">
              <a:spcBef>
                <a:spcPct val="0"/>
              </a:spcBef>
              <a:spcAft>
                <a:spcPct val="0"/>
              </a:spcAft>
              <a:defRPr sz="3600" b="1">
                <a:solidFill>
                  <a:srgbClr val="D25C04"/>
                </a:solidFill>
                <a:latin typeface="Arial" charset="0"/>
              </a:defRPr>
            </a:lvl4pPr>
            <a:lvl5pPr algn="l" rtl="0" eaLnBrk="0" fontAlgn="base" hangingPunct="0">
              <a:spcBef>
                <a:spcPct val="0"/>
              </a:spcBef>
              <a:spcAft>
                <a:spcPct val="0"/>
              </a:spcAft>
              <a:defRPr sz="3600" b="1">
                <a:solidFill>
                  <a:srgbClr val="D25C04"/>
                </a:solidFill>
                <a:latin typeface="Arial" charset="0"/>
              </a:defRPr>
            </a:lvl5pPr>
            <a:lvl6pPr marL="457200" algn="l" rtl="0" eaLnBrk="0" fontAlgn="base" hangingPunct="0">
              <a:spcBef>
                <a:spcPct val="0"/>
              </a:spcBef>
              <a:spcAft>
                <a:spcPct val="0"/>
              </a:spcAft>
              <a:defRPr sz="3600" b="1">
                <a:solidFill>
                  <a:srgbClr val="D25C04"/>
                </a:solidFill>
                <a:latin typeface="Arial" charset="0"/>
              </a:defRPr>
            </a:lvl6pPr>
            <a:lvl7pPr marL="914400" algn="l" rtl="0" eaLnBrk="0" fontAlgn="base" hangingPunct="0">
              <a:spcBef>
                <a:spcPct val="0"/>
              </a:spcBef>
              <a:spcAft>
                <a:spcPct val="0"/>
              </a:spcAft>
              <a:defRPr sz="3600" b="1">
                <a:solidFill>
                  <a:srgbClr val="D25C04"/>
                </a:solidFill>
                <a:latin typeface="Arial" charset="0"/>
              </a:defRPr>
            </a:lvl7pPr>
            <a:lvl8pPr marL="1371600" algn="l" rtl="0" eaLnBrk="0" fontAlgn="base" hangingPunct="0">
              <a:spcBef>
                <a:spcPct val="0"/>
              </a:spcBef>
              <a:spcAft>
                <a:spcPct val="0"/>
              </a:spcAft>
              <a:defRPr sz="3600" b="1">
                <a:solidFill>
                  <a:srgbClr val="D25C04"/>
                </a:solidFill>
                <a:latin typeface="Arial" charset="0"/>
              </a:defRPr>
            </a:lvl8pPr>
            <a:lvl9pPr marL="1828800" algn="l" rtl="0" eaLnBrk="0" fontAlgn="base" hangingPunct="0">
              <a:spcBef>
                <a:spcPct val="0"/>
              </a:spcBef>
              <a:spcAft>
                <a:spcPct val="0"/>
              </a:spcAft>
              <a:defRPr sz="3600" b="1">
                <a:solidFill>
                  <a:srgbClr val="D25C04"/>
                </a:solidFill>
                <a:latin typeface="Arial" charset="0"/>
              </a:defRPr>
            </a:lvl9pPr>
          </a:lstStyle>
          <a:p>
            <a:endParaRPr lang="en-US" dirty="0"/>
          </a:p>
        </p:txBody>
      </p:sp>
    </p:spTree>
    <p:extLst>
      <p:ext uri="{BB962C8B-B14F-4D97-AF65-F5344CB8AC3E}">
        <p14:creationId xmlns:p14="http://schemas.microsoft.com/office/powerpoint/2010/main" val="3597116298"/>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1.emf"/><Relationship Id="rId5" Type="http://schemas.openxmlformats.org/officeDocument/2006/relationships/slideLayout" Target="../slideLayouts/slideLayout74.xml"/><Relationship Id="rId10" Type="http://schemas.openxmlformats.org/officeDocument/2006/relationships/theme" Target="../theme/theme10.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emf"/><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emf"/><Relationship Id="rId5" Type="http://schemas.openxmlformats.org/officeDocument/2006/relationships/slideLayout" Target="../slideLayouts/slideLayout58.xml"/><Relationship Id="rId10" Type="http://schemas.openxmlformats.org/officeDocument/2006/relationships/theme" Target="../theme/theme8.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t>Page </a:t>
            </a:r>
            <a:fld id="{6984F883-9912-4EFB-8404-2A825476CACA}" type="slidenum">
              <a:rPr lang="fr-BE" smtClean="0"/>
              <a:pPr/>
              <a:t>‹#›</a:t>
            </a:fld>
            <a:endParaRPr lang="fr-BE" dirty="0"/>
          </a:p>
        </p:txBody>
      </p:sp>
    </p:spTree>
    <p:extLst>
      <p:ext uri="{BB962C8B-B14F-4D97-AF65-F5344CB8AC3E}">
        <p14:creationId xmlns:p14="http://schemas.microsoft.com/office/powerpoint/2010/main" val="2551107328"/>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80" r:id="rId3"/>
    <p:sldLayoutId id="2147483664" r:id="rId4"/>
    <p:sldLayoutId id="2147483681" r:id="rId5"/>
    <p:sldLayoutId id="2147483673" r:id="rId6"/>
    <p:sldLayoutId id="2147483666" r:id="rId7"/>
    <p:sldLayoutId id="2147483685" r:id="rId8"/>
    <p:sldLayoutId id="2147483686" r:id="rId9"/>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64800086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2753952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21339948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7022309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28" r:id="rId9"/>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286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52438" indent="-22860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720725" indent="-228600"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2050" name="Picture 7"/>
          <p:cNvPicPr>
            <a:picLocks noChangeAspect="1"/>
          </p:cNvPicPr>
          <p:nvPr userDrawn="1"/>
        </p:nvPicPr>
        <p:blipFill>
          <a:blip r:embed="rId9" cstate="print">
            <a:extLst>
              <a:ext uri="{28A0092B-C50C-407E-A947-70E740481C1C}">
                <a14:useLocalDpi xmlns:a14="http://schemas.microsoft.com/office/drawing/2010/main" val="0"/>
              </a:ext>
            </a:extLst>
          </a:blip>
          <a:srcRect r="59059"/>
          <a:stretch>
            <a:fillRect/>
          </a:stretch>
        </p:blipFill>
        <p:spPr bwMode="gray">
          <a:xfrm>
            <a:off x="8272463" y="522288"/>
            <a:ext cx="349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gray">
          <a:xfrm>
            <a:off x="430213" y="441325"/>
            <a:ext cx="76596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gray">
          <a:xfrm>
            <a:off x="430213" y="1535113"/>
            <a:ext cx="8355012"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bwMode="gray">
          <a:xfrm>
            <a:off x="6726238" y="6356350"/>
            <a:ext cx="2058987"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231F20">
                    <a:tint val="75000"/>
                  </a:srgbClr>
                </a:solidFill>
                <a:latin typeface="Calibri" panose="020F0502020204030204"/>
              </a:defRPr>
            </a:lvl1pPr>
          </a:lstStyle>
          <a:p>
            <a:pPr>
              <a:defRPr/>
            </a:pPr>
            <a:r>
              <a:rPr lang="fr-BE"/>
              <a:t>Page </a:t>
            </a:r>
            <a:fld id="{1A78353B-7B8C-4613-96BA-46CBC32A3EC6}" type="slidenum">
              <a:rPr lang="fr-BE"/>
              <a:pPr>
                <a:defRPr/>
              </a:pPr>
              <a:t>‹#›</a:t>
            </a:fld>
            <a:endParaRPr lang="fr-BE"/>
          </a:p>
        </p:txBody>
      </p:sp>
    </p:spTree>
    <p:extLst>
      <p:ext uri="{BB962C8B-B14F-4D97-AF65-F5344CB8AC3E}">
        <p14:creationId xmlns:p14="http://schemas.microsoft.com/office/powerpoint/2010/main" val="225598193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ransition spd="slow">
    <p:wipe dir="r"/>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600" kern="1200">
          <a:solidFill>
            <a:schemeClr val="accent1"/>
          </a:solidFill>
          <a:latin typeface="+mj-lt"/>
          <a:ea typeface="+mj-ea"/>
          <a:cs typeface="+mj-cs"/>
        </a:defRPr>
      </a:lvl1pPr>
      <a:lvl2pPr algn="l" rtl="0" eaLnBrk="0" fontAlgn="base" hangingPunct="0">
        <a:lnSpc>
          <a:spcPct val="80000"/>
        </a:lnSpc>
        <a:spcBef>
          <a:spcPct val="0"/>
        </a:spcBef>
        <a:spcAft>
          <a:spcPct val="0"/>
        </a:spcAft>
        <a:defRPr sz="3600">
          <a:solidFill>
            <a:schemeClr val="accent1"/>
          </a:solidFill>
          <a:latin typeface="Calibri" pitchFamily="34" charset="0"/>
        </a:defRPr>
      </a:lvl2pPr>
      <a:lvl3pPr algn="l" rtl="0" eaLnBrk="0" fontAlgn="base" hangingPunct="0">
        <a:lnSpc>
          <a:spcPct val="80000"/>
        </a:lnSpc>
        <a:spcBef>
          <a:spcPct val="0"/>
        </a:spcBef>
        <a:spcAft>
          <a:spcPct val="0"/>
        </a:spcAft>
        <a:defRPr sz="3600">
          <a:solidFill>
            <a:schemeClr val="accent1"/>
          </a:solidFill>
          <a:latin typeface="Calibri" pitchFamily="34" charset="0"/>
        </a:defRPr>
      </a:lvl3pPr>
      <a:lvl4pPr algn="l" rtl="0" eaLnBrk="0" fontAlgn="base" hangingPunct="0">
        <a:lnSpc>
          <a:spcPct val="80000"/>
        </a:lnSpc>
        <a:spcBef>
          <a:spcPct val="0"/>
        </a:spcBef>
        <a:spcAft>
          <a:spcPct val="0"/>
        </a:spcAft>
        <a:defRPr sz="3600">
          <a:solidFill>
            <a:schemeClr val="accent1"/>
          </a:solidFill>
          <a:latin typeface="Calibri" pitchFamily="34" charset="0"/>
        </a:defRPr>
      </a:lvl4pPr>
      <a:lvl5pPr algn="l" rtl="0" eaLnBrk="0" fontAlgn="base" hangingPunct="0">
        <a:lnSpc>
          <a:spcPct val="80000"/>
        </a:lnSpc>
        <a:spcBef>
          <a:spcPct val="0"/>
        </a:spcBef>
        <a:spcAft>
          <a:spcPct val="0"/>
        </a:spcAft>
        <a:defRPr sz="3600">
          <a:solidFill>
            <a:schemeClr val="accent1"/>
          </a:solidFill>
          <a:latin typeface="Calibri" pitchFamily="34" charset="0"/>
        </a:defRPr>
      </a:lvl5pPr>
      <a:lvl6pPr marL="457200" algn="l" rtl="0" fontAlgn="base">
        <a:lnSpc>
          <a:spcPct val="80000"/>
        </a:lnSpc>
        <a:spcBef>
          <a:spcPct val="0"/>
        </a:spcBef>
        <a:spcAft>
          <a:spcPct val="0"/>
        </a:spcAft>
        <a:defRPr sz="3600">
          <a:solidFill>
            <a:schemeClr val="accent1"/>
          </a:solidFill>
          <a:latin typeface="Calibri" pitchFamily="34" charset="0"/>
        </a:defRPr>
      </a:lvl6pPr>
      <a:lvl7pPr marL="914400" algn="l" rtl="0" fontAlgn="base">
        <a:lnSpc>
          <a:spcPct val="80000"/>
        </a:lnSpc>
        <a:spcBef>
          <a:spcPct val="0"/>
        </a:spcBef>
        <a:spcAft>
          <a:spcPct val="0"/>
        </a:spcAft>
        <a:defRPr sz="3600">
          <a:solidFill>
            <a:schemeClr val="accent1"/>
          </a:solidFill>
          <a:latin typeface="Calibri" pitchFamily="34" charset="0"/>
        </a:defRPr>
      </a:lvl7pPr>
      <a:lvl8pPr marL="1371600" algn="l" rtl="0" fontAlgn="base">
        <a:lnSpc>
          <a:spcPct val="80000"/>
        </a:lnSpc>
        <a:spcBef>
          <a:spcPct val="0"/>
        </a:spcBef>
        <a:spcAft>
          <a:spcPct val="0"/>
        </a:spcAft>
        <a:defRPr sz="3600">
          <a:solidFill>
            <a:schemeClr val="accent1"/>
          </a:solidFill>
          <a:latin typeface="Calibri" pitchFamily="34" charset="0"/>
        </a:defRPr>
      </a:lvl8pPr>
      <a:lvl9pPr marL="1828800" algn="l" rtl="0" fontAlgn="base">
        <a:lnSpc>
          <a:spcPct val="80000"/>
        </a:lnSpc>
        <a:spcBef>
          <a:spcPct val="0"/>
        </a:spcBef>
        <a:spcAft>
          <a:spcPct val="0"/>
        </a:spcAft>
        <a:defRPr sz="3600">
          <a:solidFill>
            <a:schemeClr val="accent1"/>
          </a:solidFill>
          <a:latin typeface="Calibri" pitchFamily="34" charset="0"/>
        </a:defRPr>
      </a:lvl9pPr>
    </p:titleStyle>
    <p:bodyStyle>
      <a:lvl1pPr algn="l" rtl="0" eaLnBrk="0" fontAlgn="base" hangingPunct="0">
        <a:spcBef>
          <a:spcPct val="0"/>
        </a:spcBef>
        <a:spcAft>
          <a:spcPts val="1200"/>
        </a:spcAft>
        <a:buClr>
          <a:schemeClr val="accent2"/>
        </a:buClr>
        <a:buFont typeface="Arial" charset="0"/>
        <a:defRPr sz="2400" kern="1200">
          <a:solidFill>
            <a:schemeClr val="bg1"/>
          </a:solidFill>
          <a:latin typeface="+mn-lt"/>
          <a:ea typeface="+mn-ea"/>
          <a:cs typeface="+mn-cs"/>
        </a:defRPr>
      </a:lvl1pPr>
      <a:lvl2pPr marL="265113" indent="-265113" algn="l" rtl="0" eaLnBrk="0" fontAlgn="base" hangingPunct="0">
        <a:spcBef>
          <a:spcPts val="500"/>
        </a:spcBef>
        <a:spcAft>
          <a:spcPct val="0"/>
        </a:spcAft>
        <a:buClr>
          <a:schemeClr val="accent2"/>
        </a:buClr>
        <a:buFont typeface="Arial" charset="0"/>
        <a:buChar char="•"/>
        <a:defRPr sz="2400" kern="1200">
          <a:solidFill>
            <a:schemeClr val="bg1"/>
          </a:solidFill>
          <a:latin typeface="+mn-lt"/>
          <a:ea typeface="+mn-ea"/>
          <a:cs typeface="+mn-cs"/>
        </a:defRPr>
      </a:lvl2pPr>
      <a:lvl3pPr marL="449263" indent="-273050" algn="l" rtl="0" eaLnBrk="0" fontAlgn="base" hangingPunct="0">
        <a:spcBef>
          <a:spcPts val="500"/>
        </a:spcBef>
        <a:spcAft>
          <a:spcPct val="0"/>
        </a:spcAft>
        <a:buClr>
          <a:schemeClr val="accent2"/>
        </a:buClr>
        <a:buFont typeface="Calibri" pitchFamily="34" charset="0"/>
        <a:buChar char="–"/>
        <a:defRPr sz="2000" kern="1200">
          <a:solidFill>
            <a:schemeClr val="bg1"/>
          </a:solidFill>
          <a:latin typeface="+mn-lt"/>
          <a:ea typeface="+mn-ea"/>
          <a:cs typeface="+mn-cs"/>
        </a:defRPr>
      </a:lvl3pPr>
      <a:lvl4pPr marL="625475" indent="-265113" algn="l" rtl="0" eaLnBrk="0" fontAlgn="base" hangingPunct="0">
        <a:spcBef>
          <a:spcPts val="500"/>
        </a:spcBef>
        <a:spcAft>
          <a:spcPct val="0"/>
        </a:spcAft>
        <a:buClr>
          <a:schemeClr val="accent2"/>
        </a:buClr>
        <a:buFont typeface="Calibri" pitchFamily="34" charset="0"/>
        <a:buChar char="◦"/>
        <a:defRPr kern="1200">
          <a:solidFill>
            <a:schemeClr val="bg1"/>
          </a:solidFill>
          <a:latin typeface="+mn-lt"/>
          <a:ea typeface="+mn-ea"/>
          <a:cs typeface="+mn-cs"/>
        </a:defRPr>
      </a:lvl4pPr>
      <a:lvl5pPr marL="1828800" algn="l" rtl="0" eaLnBrk="0" fontAlgn="base" hangingPunct="0">
        <a:lnSpc>
          <a:spcPct val="90000"/>
        </a:lnSpc>
        <a:spcBef>
          <a:spcPts val="500"/>
        </a:spcBef>
        <a:spcAft>
          <a:spcPct val="0"/>
        </a:spcAft>
        <a:buClr>
          <a:schemeClr val="accent2"/>
        </a:buClr>
        <a:buFont typeface="Arial" charset="0"/>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3126239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9109110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286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52438" indent="-22860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720725" indent="-228600"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396226407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smtClean="0">
                <a:solidFill>
                  <a:srgbClr val="231F20">
                    <a:tint val="75000"/>
                  </a:srgbClr>
                </a:solidFill>
              </a:rPr>
              <a:t>Page </a:t>
            </a:r>
            <a:fld id="{6984F883-9912-4EFB-8404-2A825476CACA}" type="slidenum">
              <a:rPr lang="fr-BE" smtClean="0">
                <a:solidFill>
                  <a:srgbClr val="231F20">
                    <a:tint val="75000"/>
                  </a:srgbClr>
                </a:solidFill>
              </a:rPr>
              <a:pPr/>
              <a:t>‹#›</a:t>
            </a:fld>
            <a:endParaRPr lang="fr-BE" dirty="0">
              <a:solidFill>
                <a:srgbClr val="231F20">
                  <a:tint val="75000"/>
                </a:srgbClr>
              </a:solidFill>
            </a:endParaRPr>
          </a:p>
        </p:txBody>
      </p:sp>
    </p:spTree>
    <p:extLst>
      <p:ext uri="{BB962C8B-B14F-4D97-AF65-F5344CB8AC3E}">
        <p14:creationId xmlns:p14="http://schemas.microsoft.com/office/powerpoint/2010/main" val="8369800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ransition spd="slow">
    <p:wipe dir="r"/>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fic_ppt_cover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t>Industrial Renaissance</a:t>
            </a:r>
            <a:r>
              <a:rPr lang="en-US" dirty="0"/>
              <a:t/>
            </a:r>
            <a:br>
              <a:rPr lang="en-US" dirty="0"/>
            </a:br>
            <a:endParaRPr lang="fr-BE" dirty="0"/>
          </a:p>
        </p:txBody>
      </p:sp>
      <p:sp>
        <p:nvSpPr>
          <p:cNvPr id="3" name="Subtitle 2"/>
          <p:cNvSpPr>
            <a:spLocks noGrp="1"/>
          </p:cNvSpPr>
          <p:nvPr>
            <p:ph type="subTitle" idx="1"/>
          </p:nvPr>
        </p:nvSpPr>
        <p:spPr/>
        <p:txBody>
          <a:bodyPr>
            <a:noAutofit/>
          </a:bodyPr>
          <a:lstStyle/>
          <a:p>
            <a:r>
              <a:rPr lang="fr-BE" b="0" dirty="0" smtClean="0"/>
              <a:t>2</a:t>
            </a:r>
            <a:r>
              <a:rPr lang="fr-BE" b="0" baseline="30000" dirty="0" smtClean="0"/>
              <a:t>nd</a:t>
            </a:r>
            <a:r>
              <a:rPr lang="fr-BE" b="0" dirty="0" smtClean="0"/>
              <a:t> </a:t>
            </a:r>
            <a:r>
              <a:rPr lang="fr-BE" b="0" dirty="0" err="1" smtClean="0"/>
              <a:t>Slovenia</a:t>
            </a:r>
            <a:r>
              <a:rPr lang="fr-BE" b="0" dirty="0" smtClean="0"/>
              <a:t> 5.0 </a:t>
            </a:r>
            <a:r>
              <a:rPr lang="fr-BE" b="0" dirty="0" err="1" smtClean="0"/>
              <a:t>Strategy</a:t>
            </a:r>
            <a:r>
              <a:rPr lang="fr-BE" b="0" dirty="0" smtClean="0"/>
              <a:t> </a:t>
            </a:r>
            <a:r>
              <a:rPr lang="fr-BE" b="0" dirty="0" err="1" smtClean="0"/>
              <a:t>Conference</a:t>
            </a:r>
            <a:endParaRPr lang="fr-BE" b="0" dirty="0"/>
          </a:p>
        </p:txBody>
      </p:sp>
      <p:sp>
        <p:nvSpPr>
          <p:cNvPr id="10" name="Date Placeholder 9"/>
          <p:cNvSpPr>
            <a:spLocks noGrp="1"/>
          </p:cNvSpPr>
          <p:nvPr>
            <p:ph type="dt" sz="half" idx="10"/>
          </p:nvPr>
        </p:nvSpPr>
        <p:spPr/>
        <p:txBody>
          <a:bodyPr/>
          <a:lstStyle/>
          <a:p>
            <a:r>
              <a:rPr lang="fr-BE" dirty="0" smtClean="0">
                <a:solidFill>
                  <a:srgbClr val="FFFFFF"/>
                </a:solidFill>
              </a:rPr>
              <a:t>11 </a:t>
            </a:r>
            <a:r>
              <a:rPr lang="fr-BE" dirty="0" err="1" smtClean="0">
                <a:solidFill>
                  <a:srgbClr val="FFFFFF"/>
                </a:solidFill>
              </a:rPr>
              <a:t>December</a:t>
            </a:r>
            <a:r>
              <a:rPr lang="fr-BE" dirty="0" smtClean="0">
                <a:solidFill>
                  <a:srgbClr val="FFFFFF"/>
                </a:solidFill>
              </a:rPr>
              <a:t> 2015</a:t>
            </a:r>
            <a:endParaRPr lang="fr-BE" dirty="0">
              <a:solidFill>
                <a:srgbClr val="FFFFFF"/>
              </a:solidFill>
            </a:endParaRPr>
          </a:p>
        </p:txBody>
      </p:sp>
      <p:sp>
        <p:nvSpPr>
          <p:cNvPr id="11" name="Footer Placeholder 10"/>
          <p:cNvSpPr>
            <a:spLocks noGrp="1"/>
          </p:cNvSpPr>
          <p:nvPr>
            <p:ph type="ftr" sz="quarter" idx="11"/>
          </p:nvPr>
        </p:nvSpPr>
        <p:spPr/>
        <p:txBody>
          <a:bodyPr/>
          <a:lstStyle/>
          <a:p>
            <a:r>
              <a:rPr lang="fr-BE" dirty="0" smtClean="0">
                <a:solidFill>
                  <a:srgbClr val="FFFFFF"/>
                </a:solidFill>
              </a:rPr>
              <a:t>René van </a:t>
            </a:r>
            <a:r>
              <a:rPr lang="fr-BE" dirty="0" err="1" smtClean="0">
                <a:solidFill>
                  <a:srgbClr val="FFFFFF"/>
                </a:solidFill>
              </a:rPr>
              <a:t>Sloten</a:t>
            </a:r>
            <a:endParaRPr lang="fr-BE" dirty="0">
              <a:solidFill>
                <a:srgbClr val="FFFFFF"/>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1485293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Energy intensity slashed in half during </a:t>
            </a:r>
            <a:r>
              <a:rPr lang="en-US" sz="3200" dirty="0" smtClean="0"/>
              <a:t>23 </a:t>
            </a:r>
            <a:r>
              <a:rPr lang="en-US" sz="3200" dirty="0"/>
              <a:t/>
            </a:r>
            <a:br>
              <a:rPr lang="en-US" sz="3200" dirty="0"/>
            </a:br>
            <a:r>
              <a:rPr lang="en-US" sz="3200" dirty="0"/>
              <a:t>year period</a:t>
            </a:r>
            <a:endParaRPr lang="en-GB" sz="3200" dirty="0"/>
          </a:p>
        </p:txBody>
      </p:sp>
      <p:sp>
        <p:nvSpPr>
          <p:cNvPr id="8" name="Rectangle 7"/>
          <p:cNvSpPr/>
          <p:nvPr/>
        </p:nvSpPr>
        <p:spPr>
          <a:xfrm>
            <a:off x="458288" y="1368943"/>
            <a:ext cx="8365671" cy="646331"/>
          </a:xfrm>
          <a:prstGeom prst="rect">
            <a:avLst/>
          </a:prstGeom>
        </p:spPr>
        <p:txBody>
          <a:bodyPr wrap="square">
            <a:spAutoFit/>
          </a:bodyPr>
          <a:lstStyle/>
          <a:p>
            <a:r>
              <a:rPr lang="en-US" dirty="0">
                <a:solidFill>
                  <a:schemeClr val="bg1"/>
                </a:solidFill>
              </a:rPr>
              <a:t>The use of combined heat and power units, a shift to higher value-added, lower energy-intensive products, have all contributed to our energy efficiency gains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87" y="2118360"/>
            <a:ext cx="8594271" cy="464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7819724" y="2340864"/>
            <a:ext cx="606392" cy="384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smtClean="0">
                <a:solidFill>
                  <a:schemeClr val="bg2"/>
                </a:solidFill>
              </a:rPr>
              <a:t>+71%</a:t>
            </a:r>
            <a:endParaRPr lang="en-GB" sz="1600" b="1" dirty="0">
              <a:solidFill>
                <a:schemeClr val="bg2"/>
              </a:solidFill>
            </a:endParaRPr>
          </a:p>
        </p:txBody>
      </p:sp>
      <p:sp>
        <p:nvSpPr>
          <p:cNvPr id="10" name="Oval 9"/>
          <p:cNvSpPr/>
          <p:nvPr/>
        </p:nvSpPr>
        <p:spPr>
          <a:xfrm>
            <a:off x="7953676" y="4547616"/>
            <a:ext cx="606392" cy="38404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smtClean="0">
                <a:solidFill>
                  <a:schemeClr val="bg2"/>
                </a:solidFill>
              </a:rPr>
              <a:t>-24%</a:t>
            </a:r>
            <a:endParaRPr lang="en-GB" sz="1600" b="1" dirty="0">
              <a:solidFill>
                <a:schemeClr val="bg2"/>
              </a:solidFill>
            </a:endParaRPr>
          </a:p>
        </p:txBody>
      </p:sp>
      <p:sp>
        <p:nvSpPr>
          <p:cNvPr id="2" name="TextBox 1"/>
          <p:cNvSpPr txBox="1"/>
          <p:nvPr/>
        </p:nvSpPr>
        <p:spPr>
          <a:xfrm>
            <a:off x="8494751" y="6532828"/>
            <a:ext cx="861519" cy="276999"/>
          </a:xfrm>
          <a:prstGeom prst="rect">
            <a:avLst/>
          </a:prstGeom>
          <a:noFill/>
        </p:spPr>
        <p:txBody>
          <a:bodyPr wrap="square" rtlCol="0">
            <a:spAutoFit/>
          </a:bodyPr>
          <a:lstStyle/>
          <a:p>
            <a:r>
              <a:rPr lang="fr-BE" sz="1200" dirty="0" smtClean="0">
                <a:solidFill>
                  <a:schemeClr val="bg1"/>
                </a:solidFill>
              </a:rPr>
              <a:t>Page 9</a:t>
            </a:r>
            <a:endParaRPr lang="en-US" sz="1200" dirty="0" smtClean="0">
              <a:solidFill>
                <a:schemeClr val="bg1"/>
              </a:solidFill>
            </a:endParaRPr>
          </a:p>
        </p:txBody>
      </p:sp>
    </p:spTree>
    <p:extLst>
      <p:ext uri="{BB962C8B-B14F-4D97-AF65-F5344CB8AC3E}">
        <p14:creationId xmlns:p14="http://schemas.microsoft.com/office/powerpoint/2010/main" val="70703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356" y="488691"/>
            <a:ext cx="7659445" cy="606684"/>
          </a:xfrm>
        </p:spPr>
        <p:txBody>
          <a:bodyPr>
            <a:normAutofit fontScale="90000"/>
          </a:bodyPr>
          <a:lstStyle/>
          <a:p>
            <a:r>
              <a:rPr lang="en-US" dirty="0"/>
              <a:t>Energy costs: </a:t>
            </a:r>
            <a:r>
              <a:rPr lang="en-US" dirty="0" smtClean="0"/>
              <a:t>a </a:t>
            </a:r>
            <a:r>
              <a:rPr lang="en-US" dirty="0"/>
              <a:t>competitive disadvantage</a:t>
            </a:r>
          </a:p>
        </p:txBody>
      </p:sp>
      <p:sp>
        <p:nvSpPr>
          <p:cNvPr id="2" name="Text Placeholder 1"/>
          <p:cNvSpPr>
            <a:spLocks noGrp="1"/>
          </p:cNvSpPr>
          <p:nvPr>
            <p:ph type="body" sz="quarter" idx="11"/>
          </p:nvPr>
        </p:nvSpPr>
        <p:spPr>
          <a:xfrm>
            <a:off x="430306" y="1266825"/>
            <a:ext cx="8354919" cy="4791075"/>
          </a:xfrm>
        </p:spPr>
        <p:txBody>
          <a:bodyPr/>
          <a:lstStyle/>
          <a:p>
            <a:pPr lvl="0">
              <a:spcBef>
                <a:spcPct val="10000"/>
              </a:spcBef>
              <a:spcAft>
                <a:spcPct val="10000"/>
              </a:spcAft>
              <a:buClr>
                <a:srgbClr val="FB740F"/>
              </a:buClr>
              <a:buSzPct val="70000"/>
              <a:defRPr/>
            </a:pPr>
            <a:r>
              <a:rPr lang="en-US" altLang="en-US" b="1" dirty="0" smtClean="0">
                <a:solidFill>
                  <a:schemeClr val="tx1"/>
                </a:solidFill>
                <a:latin typeface="Calibri" panose="020F0502020204030204" pitchFamily="34" charset="0"/>
                <a:cs typeface="Calibri" panose="020F0502020204030204" pitchFamily="34" charset="0"/>
              </a:rPr>
              <a:t>The ETS principle: </a:t>
            </a:r>
            <a:r>
              <a:rPr lang="en-US" dirty="0" smtClean="0">
                <a:solidFill>
                  <a:schemeClr val="tx1"/>
                </a:solidFill>
              </a:rPr>
              <a:t>Sectors </a:t>
            </a:r>
            <a:r>
              <a:rPr lang="en-US" dirty="0">
                <a:solidFill>
                  <a:schemeClr val="tx1"/>
                </a:solidFill>
              </a:rPr>
              <a:t>at risk of carbon leakage </a:t>
            </a:r>
            <a:r>
              <a:rPr lang="en-US" dirty="0" smtClean="0">
                <a:solidFill>
                  <a:schemeClr val="tx1"/>
                </a:solidFill>
              </a:rPr>
              <a:t>should receive </a:t>
            </a:r>
            <a:r>
              <a:rPr lang="en-US" dirty="0">
                <a:solidFill>
                  <a:schemeClr val="tx1"/>
                </a:solidFill>
              </a:rPr>
              <a:t>100% allocation of allowances up to benchmark levels of carbon </a:t>
            </a:r>
            <a:r>
              <a:rPr lang="en-US" dirty="0" smtClean="0">
                <a:solidFill>
                  <a:schemeClr val="tx1"/>
                </a:solidFill>
              </a:rPr>
              <a:t>efficiency.</a:t>
            </a:r>
          </a:p>
          <a:p>
            <a:pPr lvl="0">
              <a:spcBef>
                <a:spcPct val="10000"/>
              </a:spcBef>
              <a:spcAft>
                <a:spcPct val="10000"/>
              </a:spcAft>
              <a:buClr>
                <a:srgbClr val="FB740F"/>
              </a:buClr>
              <a:buSzPct val="70000"/>
              <a:defRPr/>
            </a:pPr>
            <a:endParaRPr lang="en-US" sz="1000" dirty="0" smtClean="0">
              <a:solidFill>
                <a:schemeClr val="tx1"/>
              </a:solidFill>
            </a:endParaRPr>
          </a:p>
          <a:p>
            <a:pPr lvl="1"/>
            <a:r>
              <a:rPr lang="en-US" dirty="0" smtClean="0"/>
              <a:t>If undertakings meet the benchmarks, and cannot avoid carbon costs by becoming more efficient, </a:t>
            </a:r>
            <a:r>
              <a:rPr lang="en-US" b="1" dirty="0" smtClean="0"/>
              <a:t>those costs are “undue”.</a:t>
            </a:r>
          </a:p>
          <a:p>
            <a:pPr lvl="1"/>
            <a:r>
              <a:rPr lang="en-US" dirty="0" smtClean="0"/>
              <a:t>If these undertakings cannot grow without incurring carbon costs, </a:t>
            </a:r>
            <a:r>
              <a:rPr lang="en-US" b="1" dirty="0" smtClean="0"/>
              <a:t>those costs are “undue”.</a:t>
            </a:r>
          </a:p>
          <a:p>
            <a:pPr lvl="1"/>
            <a:endParaRPr lang="en-US" sz="1000" dirty="0" smtClean="0"/>
          </a:p>
          <a:p>
            <a:pPr marL="0" lvl="1" indent="0">
              <a:buNone/>
            </a:pPr>
            <a:r>
              <a:rPr lang="en-US" dirty="0" smtClean="0">
                <a:solidFill>
                  <a:schemeClr val="tx1"/>
                </a:solidFill>
              </a:rPr>
              <a:t>The proposals would require even those undertakings that can meet the revised benchmarks to either reduce production or purchase allowances.</a:t>
            </a:r>
            <a:endParaRPr lang="en-US" dirty="0">
              <a:solidFill>
                <a:schemeClr val="tx1"/>
              </a:solidFill>
            </a:endParaRPr>
          </a:p>
        </p:txBody>
      </p:sp>
    </p:spTree>
    <p:extLst>
      <p:ext uri="{BB962C8B-B14F-4D97-AF65-F5344CB8AC3E}">
        <p14:creationId xmlns:p14="http://schemas.microsoft.com/office/powerpoint/2010/main" val="420806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Recommendations</a:t>
            </a:r>
            <a:endParaRPr lang="fr-BE" dirty="0"/>
          </a:p>
        </p:txBody>
      </p:sp>
      <p:sp>
        <p:nvSpPr>
          <p:cNvPr id="8" name="Text Placeholder 7"/>
          <p:cNvSpPr>
            <a:spLocks noGrp="1"/>
          </p:cNvSpPr>
          <p:nvPr>
            <p:ph type="body" sz="quarter" idx="11"/>
          </p:nvPr>
        </p:nvSpPr>
        <p:spPr>
          <a:xfrm>
            <a:off x="430307" y="1481152"/>
            <a:ext cx="8248472" cy="4519598"/>
          </a:xfrm>
        </p:spPr>
        <p:txBody>
          <a:bodyPr>
            <a:normAutofit fontScale="77500" lnSpcReduction="20000"/>
          </a:bodyPr>
          <a:lstStyle/>
          <a:p>
            <a:pPr lvl="1">
              <a:spcBef>
                <a:spcPts val="0"/>
              </a:spcBef>
              <a:spcAft>
                <a:spcPts val="1800"/>
              </a:spcAft>
            </a:pPr>
            <a:r>
              <a:rPr lang="en-US" dirty="0"/>
              <a:t>The </a:t>
            </a:r>
            <a:r>
              <a:rPr lang="en-US" dirty="0" smtClean="0"/>
              <a:t>reformed ETS should provide incentives for undertakings to become “best performers”.  It should not impose cost penalties on “best performers”.</a:t>
            </a:r>
          </a:p>
          <a:p>
            <a:pPr lvl="1">
              <a:spcBef>
                <a:spcPts val="0"/>
              </a:spcBef>
              <a:spcAft>
                <a:spcPts val="1800"/>
              </a:spcAft>
            </a:pPr>
            <a:r>
              <a:rPr lang="en-US" dirty="0" smtClean="0"/>
              <a:t>The reforms should look to the actuality and be founded on facts. </a:t>
            </a:r>
            <a:endParaRPr lang="en-US" dirty="0"/>
          </a:p>
          <a:p>
            <a:pPr lvl="1">
              <a:spcBef>
                <a:spcPts val="0"/>
              </a:spcBef>
              <a:spcAft>
                <a:spcPts val="1800"/>
              </a:spcAft>
            </a:pPr>
            <a:r>
              <a:rPr lang="en-US" dirty="0" smtClean="0"/>
              <a:t>The current proposals introduce an arbitrary threshold of eligibility for full protection: arbitrary changes to the benchmarks: and arbitrary limitations on dynamic allocation.</a:t>
            </a:r>
          </a:p>
          <a:p>
            <a:pPr lvl="1">
              <a:spcBef>
                <a:spcPts val="0"/>
              </a:spcBef>
              <a:spcAft>
                <a:spcPts val="1800"/>
              </a:spcAft>
            </a:pPr>
            <a:r>
              <a:rPr lang="en-US" dirty="0" smtClean="0"/>
              <a:t>They will result in undue costs for energy intensive industries, and a further disincentive to investment and growth at benchmark levels.</a:t>
            </a:r>
          </a:p>
          <a:p>
            <a:pPr lvl="1">
              <a:spcBef>
                <a:spcPts val="0"/>
              </a:spcBef>
              <a:spcAft>
                <a:spcPts val="1800"/>
              </a:spcAft>
            </a:pPr>
            <a:r>
              <a:rPr lang="en-US" dirty="0" smtClean="0"/>
              <a:t>We look to the Council and the Parliament to amend these proposals to provide</a:t>
            </a:r>
          </a:p>
          <a:p>
            <a:pPr lvl="2">
              <a:spcBef>
                <a:spcPts val="0"/>
              </a:spcBef>
              <a:spcAft>
                <a:spcPts val="1800"/>
              </a:spcAft>
            </a:pPr>
            <a:r>
              <a:rPr lang="en-US" dirty="0" smtClean="0"/>
              <a:t>A carbon leakage list and benchmarks based on real data rather than assumptions</a:t>
            </a:r>
          </a:p>
          <a:p>
            <a:pPr lvl="2">
              <a:spcBef>
                <a:spcPts val="0"/>
              </a:spcBef>
              <a:spcAft>
                <a:spcPts val="1800"/>
              </a:spcAft>
            </a:pPr>
            <a:r>
              <a:rPr lang="en-US" dirty="0" smtClean="0"/>
              <a:t>Dynamic, production-based allocation with a sufficient reserve for growth.</a:t>
            </a:r>
          </a:p>
          <a:p>
            <a:pPr lvl="1">
              <a:spcBef>
                <a:spcPts val="0"/>
              </a:spcBef>
              <a:spcAft>
                <a:spcPts val="1800"/>
              </a:spcAft>
            </a:pPr>
            <a:endParaRPr lang="en-US" dirty="0"/>
          </a:p>
        </p:txBody>
      </p:sp>
    </p:spTree>
    <p:extLst>
      <p:ext uri="{BB962C8B-B14F-4D97-AF65-F5344CB8AC3E}">
        <p14:creationId xmlns:p14="http://schemas.microsoft.com/office/powerpoint/2010/main" val="844995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6214"/>
            <a:ext cx="9144000" cy="792088"/>
          </a:xfrm>
        </p:spPr>
        <p:txBody>
          <a:bodyPr>
            <a:noAutofit/>
          </a:bodyPr>
          <a:lstStyle/>
          <a:p>
            <a:r>
              <a:rPr lang="en-GB" sz="3000" dirty="0" smtClean="0"/>
              <a:t>Cumulative cost assessment on chemical industry </a:t>
            </a:r>
            <a:br>
              <a:rPr lang="en-GB" sz="3000" dirty="0" smtClean="0"/>
            </a:br>
            <a:r>
              <a:rPr lang="en-GB" sz="3000" dirty="0" smtClean="0"/>
              <a:t>shows high regulatory burden</a:t>
            </a:r>
            <a:endParaRPr lang="en-GB" sz="3000" dirty="0"/>
          </a:p>
        </p:txBody>
      </p:sp>
      <p:sp>
        <p:nvSpPr>
          <p:cNvPr id="4" name="Slide Number Placeholder 3"/>
          <p:cNvSpPr>
            <a:spLocks noGrp="1"/>
          </p:cNvSpPr>
          <p:nvPr>
            <p:ph type="sldNum" sz="quarter" idx="4294967295"/>
          </p:nvPr>
        </p:nvSpPr>
        <p:spPr>
          <a:xfrm>
            <a:off x="7050176" y="6492875"/>
            <a:ext cx="2058328" cy="365125"/>
          </a:xfrm>
          <a:prstGeom prst="rect">
            <a:avLst/>
          </a:prstGeom>
        </p:spPr>
        <p:txBody>
          <a:bodyPr/>
          <a:lstStyle/>
          <a:p>
            <a:r>
              <a:rPr lang="en-US" dirty="0" smtClean="0">
                <a:solidFill>
                  <a:srgbClr val="231F20">
                    <a:tint val="75000"/>
                  </a:srgbClr>
                </a:solidFill>
              </a:rPr>
              <a:t>Page </a:t>
            </a:r>
            <a:fld id="{948D080D-74FF-BC4B-95C4-BC8324BDFCBF}" type="slidenum">
              <a:rPr lang="en-US" smtClean="0">
                <a:solidFill>
                  <a:srgbClr val="231F20">
                    <a:tint val="75000"/>
                  </a:srgbClr>
                </a:solidFill>
              </a:rPr>
              <a:pPr/>
              <a:t>12</a:t>
            </a:fld>
            <a:endParaRPr lang="en-US" dirty="0">
              <a:solidFill>
                <a:srgbClr val="231F20">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041822"/>
            <a:ext cx="8001000" cy="491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7143328" y="1965598"/>
            <a:ext cx="1227290" cy="2016224"/>
          </a:xfrm>
          <a:prstGeom prst="roundRect">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231F20"/>
              </a:solidFill>
              <a:latin typeface="Arial" charset="0"/>
            </a:endParaRPr>
          </a:p>
        </p:txBody>
      </p:sp>
    </p:spTree>
    <p:extLst>
      <p:ext uri="{BB962C8B-B14F-4D97-AF65-F5344CB8AC3E}">
        <p14:creationId xmlns:p14="http://schemas.microsoft.com/office/powerpoint/2010/main" val="39337881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96417" y="6492875"/>
            <a:ext cx="2058328" cy="365125"/>
          </a:xfrm>
          <a:prstGeom prst="rect">
            <a:avLst/>
          </a:prstGeom>
        </p:spPr>
        <p:txBody>
          <a:bodyPr/>
          <a:lstStyle/>
          <a:p>
            <a:r>
              <a:rPr lang="en-US" dirty="0" smtClean="0"/>
              <a:t>Page </a:t>
            </a:r>
            <a:fld id="{948D080D-74FF-BC4B-95C4-BC8324BDFCBF}" type="slidenum">
              <a:rPr lang="en-US" smtClean="0"/>
              <a:pPr/>
              <a:t>13</a:t>
            </a:fld>
            <a:endParaRPr lang="en-US" dirty="0"/>
          </a:p>
        </p:txBody>
      </p:sp>
      <p:sp>
        <p:nvSpPr>
          <p:cNvPr id="5" name="Title 4"/>
          <p:cNvSpPr>
            <a:spLocks noGrp="1"/>
          </p:cNvSpPr>
          <p:nvPr>
            <p:ph type="title"/>
          </p:nvPr>
        </p:nvSpPr>
        <p:spPr>
          <a:xfrm>
            <a:off x="94928" y="249434"/>
            <a:ext cx="8712968" cy="978944"/>
          </a:xfrm>
        </p:spPr>
        <p:txBody>
          <a:bodyPr>
            <a:normAutofit/>
          </a:bodyPr>
          <a:lstStyle/>
          <a:p>
            <a:r>
              <a:rPr lang="en-GB" dirty="0" smtClean="0"/>
              <a:t>Cost evolution over time is steadily rising</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89302"/>
            <a:ext cx="8496944" cy="468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520" y="5949280"/>
            <a:ext cx="8461624" cy="707886"/>
          </a:xfrm>
          <a:prstGeom prst="rect">
            <a:avLst/>
          </a:prstGeom>
          <a:noFill/>
        </p:spPr>
        <p:txBody>
          <a:bodyPr wrap="square" rtlCol="0">
            <a:spAutoFit/>
          </a:bodyPr>
          <a:lstStyle/>
          <a:p>
            <a:pPr algn="ctr"/>
            <a:r>
              <a:rPr lang="en-GB" sz="2000" b="1" dirty="0" smtClean="0">
                <a:solidFill>
                  <a:schemeClr val="accent2"/>
                </a:solidFill>
              </a:rPr>
              <a:t>Mostly driven by chemicals and industrial emissions legislation, and to a lower extent by energy legislations at the end of the period</a:t>
            </a:r>
          </a:p>
        </p:txBody>
      </p:sp>
    </p:spTree>
    <p:extLst>
      <p:ext uri="{BB962C8B-B14F-4D97-AF65-F5344CB8AC3E}">
        <p14:creationId xmlns:p14="http://schemas.microsoft.com/office/powerpoint/2010/main" val="169345181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430213" y="441325"/>
            <a:ext cx="7659687" cy="977900"/>
          </a:xfrm>
        </p:spPr>
        <p:txBody>
          <a:bodyPr/>
          <a:lstStyle/>
          <a:p>
            <a:pPr eaLnBrk="1" hangingPunct="1"/>
            <a:r>
              <a:rPr lang="fr-BE" altLang="en-US" dirty="0" smtClean="0"/>
              <a:t>Cefic position on </a:t>
            </a:r>
            <a:r>
              <a:rPr lang="fr-BE" altLang="en-US" dirty="0" err="1" smtClean="0"/>
              <a:t>Better</a:t>
            </a:r>
            <a:r>
              <a:rPr lang="fr-BE" altLang="en-US" dirty="0" smtClean="0"/>
              <a:t> </a:t>
            </a:r>
            <a:r>
              <a:rPr lang="fr-BE" altLang="en-US" dirty="0" err="1" smtClean="0"/>
              <a:t>Regulation</a:t>
            </a:r>
            <a:r>
              <a:rPr lang="fr-BE" altLang="en-US" dirty="0" smtClean="0"/>
              <a:t> (1/3)</a:t>
            </a:r>
          </a:p>
        </p:txBody>
      </p:sp>
      <p:sp>
        <p:nvSpPr>
          <p:cNvPr id="3" name="Text Placeholder 7"/>
          <p:cNvSpPr>
            <a:spLocks noGrp="1"/>
          </p:cNvSpPr>
          <p:nvPr>
            <p:ph type="body" sz="quarter" idx="11"/>
          </p:nvPr>
        </p:nvSpPr>
        <p:spPr>
          <a:xfrm>
            <a:off x="188913" y="1285875"/>
            <a:ext cx="9056687" cy="4892675"/>
          </a:xfrm>
        </p:spPr>
        <p:txBody>
          <a:bodyPr/>
          <a:lstStyle/>
          <a:p>
            <a:pPr marL="361950" indent="-361950">
              <a:buClr>
                <a:srgbClr val="69747A"/>
              </a:buClr>
              <a:buFont typeface="+mj-lt"/>
              <a:buAutoNum type="romanUcPeriod"/>
              <a:defRPr/>
            </a:pPr>
            <a:r>
              <a:rPr lang="en-GB" b="1" dirty="0" smtClean="0"/>
              <a:t>Ce</a:t>
            </a:r>
            <a:r>
              <a:rPr lang="en-GB" b="1" dirty="0" smtClean="0">
                <a:solidFill>
                  <a:srgbClr val="69747A"/>
                </a:solidFill>
              </a:rPr>
              <a:t>fic </a:t>
            </a:r>
            <a:r>
              <a:rPr lang="en-GB" b="1" dirty="0" smtClean="0"/>
              <a:t>welcomes the Commission’s Better Regulation Package  </a:t>
            </a:r>
            <a:r>
              <a:rPr lang="en-GB" dirty="0" smtClean="0"/>
              <a:t>(19.5.2015), in particular:</a:t>
            </a:r>
          </a:p>
          <a:p>
            <a:pPr>
              <a:defRPr/>
            </a:pPr>
            <a:endParaRPr lang="en-GB" sz="600" dirty="0" smtClean="0"/>
          </a:p>
          <a:p>
            <a:pPr marL="342900" indent="-342900">
              <a:buFont typeface="Arial" panose="020B0604020202020204" pitchFamily="34" charset="0"/>
              <a:buChar char="•"/>
              <a:defRPr/>
            </a:pPr>
            <a:r>
              <a:rPr lang="en-GB" sz="1900" dirty="0" smtClean="0"/>
              <a:t>emphasis on the evaluation of </a:t>
            </a:r>
            <a:r>
              <a:rPr lang="en-GB" sz="1900" b="1" dirty="0" smtClean="0">
                <a:solidFill>
                  <a:srgbClr val="0070C0"/>
                </a:solidFill>
              </a:rPr>
              <a:t>existing legislation </a:t>
            </a:r>
            <a:r>
              <a:rPr lang="en-GB" sz="1900" dirty="0" smtClean="0"/>
              <a:t>(rather than new legislation) </a:t>
            </a:r>
          </a:p>
          <a:p>
            <a:pPr marL="342900" indent="-342900">
              <a:buFont typeface="Arial" panose="020B0604020202020204" pitchFamily="34" charset="0"/>
              <a:buChar char="•"/>
              <a:defRPr/>
            </a:pPr>
            <a:r>
              <a:rPr lang="en-GB" sz="1900" dirty="0" smtClean="0"/>
              <a:t>need for </a:t>
            </a:r>
            <a:r>
              <a:rPr lang="en-GB" sz="1900" b="1" dirty="0" smtClean="0">
                <a:solidFill>
                  <a:srgbClr val="0070C0"/>
                </a:solidFill>
              </a:rPr>
              <a:t>evidence-based</a:t>
            </a:r>
            <a:r>
              <a:rPr lang="en-GB" sz="1900" dirty="0" smtClean="0"/>
              <a:t> regulation</a:t>
            </a:r>
          </a:p>
          <a:p>
            <a:pPr marL="342900" indent="-342900">
              <a:buFont typeface="Arial" panose="020B0604020202020204" pitchFamily="34" charset="0"/>
              <a:buChar char="•"/>
              <a:defRPr/>
            </a:pPr>
            <a:r>
              <a:rPr lang="en-GB" sz="1900" dirty="0" smtClean="0"/>
              <a:t>systematic consideration of </a:t>
            </a:r>
            <a:r>
              <a:rPr lang="en-GB" sz="1900" b="1" dirty="0" smtClean="0">
                <a:solidFill>
                  <a:srgbClr val="0070C0"/>
                </a:solidFill>
              </a:rPr>
              <a:t>competitiveness</a:t>
            </a:r>
            <a:r>
              <a:rPr lang="en-GB" sz="1900" dirty="0" smtClean="0"/>
              <a:t> impacts in </a:t>
            </a:r>
            <a:r>
              <a:rPr lang="en-GB" sz="1900" b="1" u="sng" dirty="0" smtClean="0">
                <a:solidFill>
                  <a:srgbClr val="0070C0"/>
                </a:solidFill>
              </a:rPr>
              <a:t>all</a:t>
            </a:r>
            <a:r>
              <a:rPr lang="en-GB" sz="1900" dirty="0" smtClean="0">
                <a:solidFill>
                  <a:srgbClr val="0070C0"/>
                </a:solidFill>
              </a:rPr>
              <a:t> </a:t>
            </a:r>
            <a:r>
              <a:rPr lang="en-GB" sz="1900" dirty="0" smtClean="0"/>
              <a:t>impact assessments</a:t>
            </a:r>
          </a:p>
          <a:p>
            <a:pPr marL="342900" indent="-342900">
              <a:buFont typeface="Arial" panose="020B0604020202020204" pitchFamily="34" charset="0"/>
              <a:buChar char="•"/>
              <a:defRPr/>
            </a:pPr>
            <a:r>
              <a:rPr lang="en-GB" sz="1900" dirty="0" smtClean="0"/>
              <a:t>proposal to introduce independent </a:t>
            </a:r>
            <a:r>
              <a:rPr lang="en-GB" sz="1900" dirty="0" smtClean="0">
                <a:solidFill>
                  <a:srgbClr val="0070C0"/>
                </a:solidFill>
              </a:rPr>
              <a:t>quality checks </a:t>
            </a:r>
            <a:r>
              <a:rPr lang="en-GB" sz="1900" dirty="0" smtClean="0"/>
              <a:t>on </a:t>
            </a:r>
            <a:r>
              <a:rPr lang="en-GB" sz="1900" dirty="0" smtClean="0">
                <a:solidFill>
                  <a:srgbClr val="0070C0"/>
                </a:solidFill>
              </a:rPr>
              <a:t>major amendments </a:t>
            </a:r>
            <a:r>
              <a:rPr lang="en-GB" sz="1900" dirty="0" smtClean="0"/>
              <a:t>adopted by the European Parliament and the Council during the legislative process</a:t>
            </a:r>
          </a:p>
          <a:p>
            <a:pPr>
              <a:defRPr/>
            </a:pPr>
            <a:endParaRPr lang="en-GB" sz="400" dirty="0" smtClean="0"/>
          </a:p>
          <a:p>
            <a:pPr>
              <a:defRPr/>
            </a:pPr>
            <a:r>
              <a:rPr lang="en-GB" b="1" dirty="0" smtClean="0"/>
              <a:t>and underlines that</a:t>
            </a:r>
            <a:r>
              <a:rPr lang="en-GB" sz="1900" dirty="0" smtClean="0"/>
              <a:t>: </a:t>
            </a:r>
          </a:p>
          <a:p>
            <a:pPr marL="342900" indent="-342900">
              <a:buFont typeface="Arial" panose="020B0604020202020204" pitchFamily="34" charset="0"/>
              <a:buChar char="•"/>
              <a:defRPr/>
            </a:pPr>
            <a:r>
              <a:rPr lang="en-GB" sz="1900" dirty="0" smtClean="0"/>
              <a:t>better regulation is </a:t>
            </a:r>
            <a:r>
              <a:rPr lang="en-GB" sz="1900" dirty="0" smtClean="0">
                <a:solidFill>
                  <a:srgbClr val="0070C0"/>
                </a:solidFill>
              </a:rPr>
              <a:t>not deregulation</a:t>
            </a:r>
          </a:p>
          <a:p>
            <a:pPr marL="342900" indent="-342900">
              <a:buFont typeface="Arial" panose="020B0604020202020204" pitchFamily="34" charset="0"/>
              <a:buChar char="•"/>
              <a:defRPr/>
            </a:pPr>
            <a:r>
              <a:rPr lang="en-GB" sz="1900" dirty="0" smtClean="0"/>
              <a:t>good legislation is </a:t>
            </a:r>
            <a:r>
              <a:rPr lang="en-GB" sz="1900" dirty="0" smtClean="0">
                <a:solidFill>
                  <a:srgbClr val="0070C0"/>
                </a:solidFill>
              </a:rPr>
              <a:t>clear</a:t>
            </a:r>
            <a:r>
              <a:rPr lang="en-GB" sz="1900" dirty="0" smtClean="0"/>
              <a:t>, </a:t>
            </a:r>
            <a:r>
              <a:rPr lang="en-GB" sz="1900" dirty="0" smtClean="0">
                <a:solidFill>
                  <a:srgbClr val="0070C0"/>
                </a:solidFill>
              </a:rPr>
              <a:t>consistent</a:t>
            </a:r>
            <a:r>
              <a:rPr lang="en-GB" sz="1900" dirty="0" smtClean="0"/>
              <a:t> and </a:t>
            </a:r>
            <a:r>
              <a:rPr lang="en-GB" sz="1900" dirty="0" smtClean="0">
                <a:solidFill>
                  <a:srgbClr val="0070C0"/>
                </a:solidFill>
              </a:rPr>
              <a:t>predictable</a:t>
            </a:r>
            <a:r>
              <a:rPr lang="en-GB" sz="1900" dirty="0" smtClean="0"/>
              <a:t> – it effectively delivers on policy objectives at the </a:t>
            </a:r>
            <a:r>
              <a:rPr lang="en-GB" sz="1900" dirty="0" smtClean="0">
                <a:solidFill>
                  <a:srgbClr val="0070C0"/>
                </a:solidFill>
              </a:rPr>
              <a:t>lowest cost</a:t>
            </a:r>
          </a:p>
          <a:p>
            <a:pPr>
              <a:defRPr/>
            </a:pPr>
            <a:endParaRPr lang="en-GB" sz="800" dirty="0" smtClean="0"/>
          </a:p>
          <a:p>
            <a:pPr marL="342900" indent="-342900">
              <a:buFont typeface="Arial" panose="020B0604020202020204" pitchFamily="34" charset="0"/>
              <a:buChar char="•"/>
              <a:defRPr/>
            </a:pPr>
            <a:endParaRPr lang="en-GB" sz="2000" dirty="0" smtClean="0"/>
          </a:p>
          <a:p>
            <a:pPr marL="342900" indent="-342900">
              <a:buFont typeface="Arial" panose="020B0604020202020204" pitchFamily="34" charset="0"/>
              <a:buChar char="•"/>
              <a:defRPr/>
            </a:pPr>
            <a:endParaRPr lang="en-GB" sz="2000" dirty="0" smtClean="0"/>
          </a:p>
          <a:p>
            <a:pPr>
              <a:defRPr/>
            </a:pPr>
            <a:endParaRPr lang="en-GB" dirty="0"/>
          </a:p>
        </p:txBody>
      </p:sp>
    </p:spTree>
    <p:extLst>
      <p:ext uri="{BB962C8B-B14F-4D97-AF65-F5344CB8AC3E}">
        <p14:creationId xmlns:p14="http://schemas.microsoft.com/office/powerpoint/2010/main" val="4091158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a:xfrm>
            <a:off x="430213" y="441325"/>
            <a:ext cx="7659687" cy="977900"/>
          </a:xfrm>
        </p:spPr>
        <p:txBody>
          <a:bodyPr/>
          <a:lstStyle/>
          <a:p>
            <a:pPr eaLnBrk="1" hangingPunct="1"/>
            <a:r>
              <a:rPr lang="fr-BE" altLang="en-US" dirty="0" smtClean="0"/>
              <a:t>Cefic position on </a:t>
            </a:r>
            <a:r>
              <a:rPr lang="fr-BE" altLang="en-US" dirty="0" err="1" smtClean="0"/>
              <a:t>Better</a:t>
            </a:r>
            <a:r>
              <a:rPr lang="fr-BE" altLang="en-US" dirty="0" smtClean="0"/>
              <a:t> </a:t>
            </a:r>
            <a:r>
              <a:rPr lang="fr-BE" altLang="en-US" dirty="0" err="1" smtClean="0"/>
              <a:t>Regulation</a:t>
            </a:r>
            <a:r>
              <a:rPr lang="fr-BE" altLang="en-US" dirty="0" smtClean="0"/>
              <a:t> (2/3)</a:t>
            </a:r>
          </a:p>
        </p:txBody>
      </p:sp>
      <p:sp>
        <p:nvSpPr>
          <p:cNvPr id="3" name="Text Placeholder 7"/>
          <p:cNvSpPr>
            <a:spLocks noGrp="1"/>
          </p:cNvSpPr>
          <p:nvPr>
            <p:ph type="body" sz="quarter" idx="11"/>
          </p:nvPr>
        </p:nvSpPr>
        <p:spPr>
          <a:xfrm>
            <a:off x="180975" y="1366838"/>
            <a:ext cx="8963025" cy="4892675"/>
          </a:xfrm>
        </p:spPr>
        <p:txBody>
          <a:bodyPr/>
          <a:lstStyle/>
          <a:p>
            <a:pPr>
              <a:defRPr/>
            </a:pPr>
            <a:endParaRPr lang="en-GB" sz="800" dirty="0" smtClean="0"/>
          </a:p>
          <a:p>
            <a:pPr marL="361950" indent="-361950">
              <a:buClr>
                <a:srgbClr val="69747A"/>
              </a:buClr>
              <a:buFont typeface="+mj-lt"/>
              <a:buAutoNum type="romanUcPeriod" startAt="2"/>
              <a:defRPr/>
            </a:pPr>
            <a:r>
              <a:rPr lang="en-GB" b="1" dirty="0" smtClean="0"/>
              <a:t>It identifies the current challenges specific to the chemical sector:</a:t>
            </a:r>
          </a:p>
          <a:p>
            <a:pPr>
              <a:tabLst>
                <a:tab pos="85725" algn="l"/>
              </a:tabLst>
              <a:defRPr/>
            </a:pPr>
            <a:endParaRPr lang="en-GB" sz="1000" b="1" dirty="0" smtClean="0"/>
          </a:p>
          <a:p>
            <a:pPr marL="342900" indent="-342900">
              <a:buFont typeface="Arial" panose="020B0604020202020204" pitchFamily="34" charset="0"/>
              <a:buChar char="•"/>
              <a:defRPr/>
            </a:pPr>
            <a:r>
              <a:rPr lang="en-GB" sz="1900" dirty="0" smtClean="0"/>
              <a:t>High </a:t>
            </a:r>
            <a:r>
              <a:rPr lang="en-GB" sz="1900" dirty="0" smtClean="0">
                <a:solidFill>
                  <a:srgbClr val="0070C0"/>
                </a:solidFill>
              </a:rPr>
              <a:t>burden </a:t>
            </a:r>
            <a:r>
              <a:rPr lang="en-GB" sz="1900" dirty="0" smtClean="0"/>
              <a:t>: EU chemicals policy = ‘Top 10’ most burdensome areas of EU law</a:t>
            </a:r>
          </a:p>
          <a:p>
            <a:pPr marL="342900" indent="-342900">
              <a:buFont typeface="Arial" panose="020B0604020202020204" pitchFamily="34" charset="0"/>
              <a:buChar char="•"/>
              <a:defRPr/>
            </a:pPr>
            <a:endParaRPr lang="en-GB" sz="1000" dirty="0" smtClean="0"/>
          </a:p>
          <a:p>
            <a:pPr marL="342900" indent="-342900">
              <a:buFont typeface="Arial" panose="020B0604020202020204" pitchFamily="34" charset="0"/>
              <a:buChar char="•"/>
              <a:defRPr/>
            </a:pPr>
            <a:r>
              <a:rPr lang="en-GB" sz="1900" dirty="0" smtClean="0">
                <a:solidFill>
                  <a:srgbClr val="0070C0"/>
                </a:solidFill>
              </a:rPr>
              <a:t>Complexity</a:t>
            </a:r>
            <a:r>
              <a:rPr lang="en-GB" sz="1900" dirty="0" smtClean="0"/>
              <a:t> of legal framework, causing high potential for inconsistencies and overlaps</a:t>
            </a:r>
          </a:p>
          <a:p>
            <a:pPr marL="342900" indent="-342900">
              <a:buFont typeface="Arial" panose="020B0604020202020204" pitchFamily="34" charset="0"/>
              <a:buChar char="•"/>
              <a:defRPr/>
            </a:pPr>
            <a:endParaRPr lang="en-GB" sz="1000" dirty="0" smtClean="0"/>
          </a:p>
          <a:p>
            <a:pPr marL="342900" indent="-342900">
              <a:buFont typeface="Arial" panose="020B0604020202020204" pitchFamily="34" charset="0"/>
              <a:buChar char="•"/>
              <a:defRPr/>
            </a:pPr>
            <a:r>
              <a:rPr lang="en-GB" sz="1900" dirty="0" smtClean="0">
                <a:solidFill>
                  <a:srgbClr val="0070C0"/>
                </a:solidFill>
              </a:rPr>
              <a:t>Implementing measures </a:t>
            </a:r>
            <a:r>
              <a:rPr lang="en-GB" sz="1900" dirty="0" smtClean="0"/>
              <a:t>of EU existing legislation lead to substantially disproportionate results (e.g. REACH Authorisation, ED, ETS)</a:t>
            </a:r>
          </a:p>
          <a:p>
            <a:pPr marL="342900" indent="-342900">
              <a:buFont typeface="Arial" panose="020B0604020202020204" pitchFamily="34" charset="0"/>
              <a:buChar char="•"/>
              <a:defRPr/>
            </a:pPr>
            <a:endParaRPr lang="en-GB" sz="1000" dirty="0" smtClean="0"/>
          </a:p>
          <a:p>
            <a:pPr marL="342900" indent="-342900">
              <a:buFont typeface="Arial" panose="020B0604020202020204" pitchFamily="34" charset="0"/>
              <a:buChar char="•"/>
              <a:defRPr/>
            </a:pPr>
            <a:r>
              <a:rPr lang="en-GB" sz="1900" dirty="0" smtClean="0"/>
              <a:t>Isolated </a:t>
            </a:r>
            <a:r>
              <a:rPr lang="en-GB" sz="1900" dirty="0" smtClean="0">
                <a:solidFill>
                  <a:srgbClr val="0070C0"/>
                </a:solidFill>
              </a:rPr>
              <a:t>Member State initiatives </a:t>
            </a:r>
            <a:r>
              <a:rPr lang="en-GB" sz="1900" dirty="0" smtClean="0"/>
              <a:t>(cf. national </a:t>
            </a:r>
            <a:r>
              <a:rPr lang="en-GB" sz="1900" dirty="0" err="1" smtClean="0"/>
              <a:t>nano</a:t>
            </a:r>
            <a:r>
              <a:rPr lang="en-GB" sz="1900" dirty="0" smtClean="0"/>
              <a:t> registers, national restrictions)</a:t>
            </a:r>
          </a:p>
          <a:p>
            <a:pPr marL="342900" indent="-342900">
              <a:buFont typeface="Arial" panose="020B0604020202020204" pitchFamily="34" charset="0"/>
              <a:buChar char="•"/>
              <a:defRPr/>
            </a:pPr>
            <a:endParaRPr lang="en-GB" sz="1000" dirty="0" smtClean="0"/>
          </a:p>
          <a:p>
            <a:pPr marL="342900" indent="-342900">
              <a:buFont typeface="Arial" panose="020B0604020202020204" pitchFamily="34" charset="0"/>
              <a:buChar char="•"/>
              <a:defRPr/>
            </a:pPr>
            <a:r>
              <a:rPr lang="en-GB" sz="1900" dirty="0" smtClean="0">
                <a:solidFill>
                  <a:srgbClr val="0070C0"/>
                </a:solidFill>
              </a:rPr>
              <a:t>Cumulative cost </a:t>
            </a:r>
            <a:r>
              <a:rPr lang="en-GB" sz="1900" dirty="0" smtClean="0"/>
              <a:t>of legislation</a:t>
            </a:r>
          </a:p>
          <a:p>
            <a:pPr marL="342900" indent="-342900">
              <a:buFont typeface="Arial" panose="020B0604020202020204" pitchFamily="34" charset="0"/>
              <a:buChar char="•"/>
              <a:defRPr/>
            </a:pPr>
            <a:endParaRPr lang="en-GB" sz="2000" dirty="0" smtClean="0"/>
          </a:p>
          <a:p>
            <a:pPr marL="342900" indent="-342900">
              <a:buFont typeface="Arial" panose="020B0604020202020204" pitchFamily="34" charset="0"/>
              <a:buChar char="•"/>
              <a:defRPr/>
            </a:pPr>
            <a:endParaRPr lang="en-GB" sz="2000" dirty="0" smtClean="0"/>
          </a:p>
          <a:p>
            <a:pPr>
              <a:defRPr/>
            </a:pPr>
            <a:endParaRPr lang="en-GB" dirty="0"/>
          </a:p>
        </p:txBody>
      </p:sp>
    </p:spTree>
    <p:extLst>
      <p:ext uri="{BB962C8B-B14F-4D97-AF65-F5344CB8AC3E}">
        <p14:creationId xmlns:p14="http://schemas.microsoft.com/office/powerpoint/2010/main" val="88994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title"/>
          </p:nvPr>
        </p:nvSpPr>
        <p:spPr>
          <a:xfrm>
            <a:off x="430213" y="441325"/>
            <a:ext cx="7659687" cy="977900"/>
          </a:xfrm>
        </p:spPr>
        <p:txBody>
          <a:bodyPr/>
          <a:lstStyle/>
          <a:p>
            <a:pPr eaLnBrk="1" hangingPunct="1"/>
            <a:r>
              <a:rPr lang="fr-BE" altLang="en-US" dirty="0" smtClean="0"/>
              <a:t>Cefic position on </a:t>
            </a:r>
            <a:r>
              <a:rPr lang="fr-BE" altLang="en-US" dirty="0" err="1" smtClean="0"/>
              <a:t>Better</a:t>
            </a:r>
            <a:r>
              <a:rPr lang="fr-BE" altLang="en-US" dirty="0" smtClean="0"/>
              <a:t> </a:t>
            </a:r>
            <a:r>
              <a:rPr lang="fr-BE" altLang="en-US" dirty="0" err="1" smtClean="0"/>
              <a:t>Regulation</a:t>
            </a:r>
            <a:r>
              <a:rPr lang="fr-BE" altLang="en-US" dirty="0" smtClean="0"/>
              <a:t> (3/3)</a:t>
            </a:r>
          </a:p>
        </p:txBody>
      </p:sp>
      <p:sp>
        <p:nvSpPr>
          <p:cNvPr id="44035" name="Text Placeholder 7"/>
          <p:cNvSpPr>
            <a:spLocks noGrp="1"/>
          </p:cNvSpPr>
          <p:nvPr>
            <p:ph type="body" sz="quarter" idx="11"/>
          </p:nvPr>
        </p:nvSpPr>
        <p:spPr>
          <a:xfrm>
            <a:off x="223838" y="1309688"/>
            <a:ext cx="8609012" cy="4892675"/>
          </a:xfrm>
        </p:spPr>
        <p:txBody>
          <a:bodyPr/>
          <a:lstStyle/>
          <a:p>
            <a:pPr marL="447675" indent="-447675">
              <a:spcAft>
                <a:spcPct val="0"/>
              </a:spcAft>
              <a:buClr>
                <a:srgbClr val="69747A"/>
              </a:buClr>
              <a:buFont typeface="Calibri" pitchFamily="34" charset="0"/>
              <a:buAutoNum type="romanUcPeriod" startAt="3"/>
            </a:pPr>
            <a:r>
              <a:rPr lang="en-GB" altLang="en-US" b="1" smtClean="0"/>
              <a:t>Cefic addresses 3 main demands to the European Commission:</a:t>
            </a:r>
          </a:p>
          <a:p>
            <a:pPr marL="447675" indent="-447675">
              <a:buFont typeface="Arial" charset="0"/>
              <a:buNone/>
            </a:pPr>
            <a:endParaRPr lang="en-GB" altLang="en-US" sz="800" smtClean="0"/>
          </a:p>
          <a:p>
            <a:pPr marL="447675" indent="-447675">
              <a:buFont typeface="Arial" charset="0"/>
              <a:buNone/>
            </a:pPr>
            <a:endParaRPr lang="en-GB" altLang="en-US" sz="1400" smtClean="0"/>
          </a:p>
          <a:p>
            <a:pPr marL="447675" indent="-447675">
              <a:buFont typeface="Calibri" pitchFamily="34" charset="0"/>
              <a:buAutoNum type="arabicPeriod"/>
            </a:pPr>
            <a:r>
              <a:rPr lang="en-GB" altLang="en-US" sz="2000" b="1" smtClean="0"/>
              <a:t>make </a:t>
            </a:r>
            <a:r>
              <a:rPr lang="en-GB" altLang="en-US" sz="2000" b="1" smtClean="0">
                <a:solidFill>
                  <a:srgbClr val="0070C0"/>
                </a:solidFill>
              </a:rPr>
              <a:t>burden reduction results </a:t>
            </a:r>
            <a:r>
              <a:rPr lang="en-GB" altLang="en-US" sz="2000" b="1" smtClean="0"/>
              <a:t>more tangible</a:t>
            </a:r>
          </a:p>
          <a:p>
            <a:pPr marL="1076325" lvl="4" indent="-447675">
              <a:lnSpc>
                <a:spcPct val="100000"/>
              </a:lnSpc>
              <a:buFont typeface="Calibri" pitchFamily="34" charset="0"/>
              <a:buChar char="-"/>
            </a:pPr>
            <a:r>
              <a:rPr lang="en-GB" altLang="en-US" sz="1900" smtClean="0"/>
              <a:t>COM REFIT programme lacks concrete objectives to measure progress </a:t>
            </a:r>
          </a:p>
          <a:p>
            <a:pPr marL="447675" indent="-447675">
              <a:buFont typeface="Arial" charset="0"/>
              <a:buNone/>
            </a:pPr>
            <a:endParaRPr lang="en-GB" altLang="en-US" sz="2200" smtClean="0"/>
          </a:p>
          <a:p>
            <a:pPr marL="622300" lvl="1" indent="-447675">
              <a:buFont typeface="Calibri" pitchFamily="34" charset="0"/>
              <a:buAutoNum type="arabicPeriod" startAt="2"/>
            </a:pPr>
            <a:r>
              <a:rPr lang="en-GB" altLang="en-US" sz="2000" b="1" smtClean="0"/>
              <a:t>systematically assess the </a:t>
            </a:r>
            <a:r>
              <a:rPr lang="en-GB" altLang="en-US" sz="2000" b="1" smtClean="0">
                <a:solidFill>
                  <a:srgbClr val="0070C0"/>
                </a:solidFill>
              </a:rPr>
              <a:t>impact on innovation </a:t>
            </a:r>
            <a:r>
              <a:rPr lang="en-GB" altLang="en-US" sz="2000" b="1" smtClean="0"/>
              <a:t>of new policy initiatives</a:t>
            </a:r>
          </a:p>
          <a:p>
            <a:pPr marL="447675" lvl="2" indent="0">
              <a:buFont typeface="Calibri" pitchFamily="34" charset="0"/>
              <a:buNone/>
            </a:pPr>
            <a:endParaRPr lang="en-GB" altLang="en-US" sz="2200" b="1" smtClean="0"/>
          </a:p>
          <a:p>
            <a:pPr marL="622300" lvl="1" indent="-447675">
              <a:buFont typeface="Calibri" pitchFamily="34" charset="0"/>
              <a:buAutoNum type="arabicPeriod" startAt="2"/>
            </a:pPr>
            <a:r>
              <a:rPr lang="en-GB" altLang="en-US" sz="2000" b="1" smtClean="0"/>
              <a:t>extend Better Regulation policy </a:t>
            </a:r>
            <a:r>
              <a:rPr lang="en-GB" altLang="en-US" sz="2000" b="1" smtClean="0">
                <a:solidFill>
                  <a:srgbClr val="0070C0"/>
                </a:solidFill>
              </a:rPr>
              <a:t>beyond traditional law-making</a:t>
            </a:r>
            <a:br>
              <a:rPr lang="en-GB" altLang="en-US" sz="2000" b="1" smtClean="0">
                <a:solidFill>
                  <a:srgbClr val="0070C0"/>
                </a:solidFill>
              </a:rPr>
            </a:br>
            <a:endParaRPr lang="en-GB" altLang="en-US" sz="500" b="1" smtClean="0">
              <a:solidFill>
                <a:srgbClr val="0070C0"/>
              </a:solidFill>
            </a:endParaRPr>
          </a:p>
          <a:p>
            <a:pPr marL="1076325" lvl="3" indent="-447675" eaLnBrk="1" hangingPunct="1">
              <a:buFont typeface="Calibri" pitchFamily="34" charset="0"/>
              <a:buChar char="-"/>
            </a:pPr>
            <a:r>
              <a:rPr lang="en-GB" altLang="en-US" sz="1900" smtClean="0"/>
              <a:t>COM is focussed on improving the EU law-making process, but relevant EU rules are increasingly adopted </a:t>
            </a:r>
            <a:r>
              <a:rPr lang="en-GB" altLang="en-US" sz="1900" smtClean="0">
                <a:solidFill>
                  <a:srgbClr val="0070C0"/>
                </a:solidFill>
              </a:rPr>
              <a:t>outside the legislative procedure </a:t>
            </a:r>
            <a:r>
              <a:rPr lang="en-GB" altLang="en-US" sz="1900" smtClean="0"/>
              <a:t>(cf. EU implementing acts, guidance, action programmes)</a:t>
            </a:r>
          </a:p>
          <a:p>
            <a:pPr marL="447675" indent="-447675">
              <a:buFont typeface="Arial" charset="0"/>
              <a:buChar char="•"/>
            </a:pPr>
            <a:endParaRPr lang="en-GB" altLang="en-US" sz="2000" smtClean="0"/>
          </a:p>
          <a:p>
            <a:pPr marL="447675" indent="-447675">
              <a:buFont typeface="Arial" charset="0"/>
              <a:buNone/>
            </a:pPr>
            <a:endParaRPr lang="en-GB" altLang="en-US" smtClean="0"/>
          </a:p>
        </p:txBody>
      </p:sp>
    </p:spTree>
    <p:extLst>
      <p:ext uri="{BB962C8B-B14F-4D97-AF65-F5344CB8AC3E}">
        <p14:creationId xmlns:p14="http://schemas.microsoft.com/office/powerpoint/2010/main" val="252178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65100" y="1419515"/>
            <a:ext cx="4224338" cy="2372519"/>
            <a:chOff x="39912" y="1362365"/>
            <a:chExt cx="4224338" cy="2372519"/>
          </a:xfrm>
        </p:grpSpPr>
        <p:pic>
          <p:nvPicPr>
            <p:cNvPr id="10249" name="Picture 81" descr="Menschenmenge"/>
            <p:cNvPicPr>
              <a:picLocks noChangeAspect="1" noChangeArrowheads="1"/>
            </p:cNvPicPr>
            <p:nvPr/>
          </p:nvPicPr>
          <p:blipFill>
            <a:blip r:embed="rId4" cstate="print"/>
            <a:srcRect l="23442" t="17891"/>
            <a:stretch>
              <a:fillRect/>
            </a:stretch>
          </p:blipFill>
          <p:spPr bwMode="auto">
            <a:xfrm>
              <a:off x="39912" y="2132977"/>
              <a:ext cx="1692000" cy="1601907"/>
            </a:xfrm>
            <a:prstGeom prst="rect">
              <a:avLst/>
            </a:prstGeom>
            <a:noFill/>
            <a:ln w="9525">
              <a:noFill/>
              <a:miter lim="800000"/>
              <a:headEnd/>
              <a:tailEnd/>
            </a:ln>
          </p:spPr>
        </p:pic>
        <p:sp>
          <p:nvSpPr>
            <p:cNvPr id="10253" name="Rectangle 85"/>
            <p:cNvSpPr>
              <a:spLocks noChangeArrowheads="1"/>
            </p:cNvSpPr>
            <p:nvPr/>
          </p:nvSpPr>
          <p:spPr bwMode="auto">
            <a:xfrm>
              <a:off x="1883085" y="1362365"/>
              <a:ext cx="2381165" cy="2215991"/>
            </a:xfrm>
            <a:prstGeom prst="rect">
              <a:avLst/>
            </a:prstGeom>
            <a:noFill/>
            <a:ln w="9525" algn="ctr">
              <a:noFill/>
              <a:miter lim="800000"/>
              <a:headEnd/>
              <a:tailEnd/>
            </a:ln>
          </p:spPr>
          <p:txBody>
            <a:bodyPr wrap="square" lIns="0" tIns="0" rIns="0" bIns="0">
              <a:spAutoFit/>
            </a:bodyPr>
            <a:lstStyle/>
            <a:p>
              <a:pPr fontAlgn="auto">
                <a:spcBef>
                  <a:spcPts val="0"/>
                </a:spcBef>
                <a:spcAft>
                  <a:spcPts val="0"/>
                </a:spcAft>
                <a:buClr>
                  <a:srgbClr val="C60021"/>
                </a:buClr>
              </a:pPr>
              <a:r>
                <a:rPr lang="en-US" sz="1800" b="1" dirty="0">
                  <a:solidFill>
                    <a:srgbClr val="000000"/>
                  </a:solidFill>
                  <a:latin typeface="Calibri"/>
                </a:rPr>
                <a:t>9 billion people will </a:t>
              </a:r>
              <a:r>
                <a:rPr lang="en-US" sz="1800" b="1" dirty="0" smtClean="0">
                  <a:solidFill>
                    <a:srgbClr val="000000"/>
                  </a:solidFill>
                  <a:latin typeface="Calibri"/>
                </a:rPr>
                <a:t>live </a:t>
              </a:r>
              <a:r>
                <a:rPr lang="en-US" sz="1800" b="1" dirty="0">
                  <a:solidFill>
                    <a:srgbClr val="000000"/>
                  </a:solidFill>
                  <a:latin typeface="Calibri"/>
                </a:rPr>
                <a:t>on earth by 2050! </a:t>
              </a:r>
            </a:p>
            <a:p>
              <a:pPr marL="271463" lvl="1" indent="-271463" fontAlgn="auto">
                <a:spcBef>
                  <a:spcPts val="600"/>
                </a:spcBef>
                <a:spcAft>
                  <a:spcPts val="0"/>
                </a:spcAft>
                <a:buClr>
                  <a:srgbClr val="F79646">
                    <a:lumMod val="60000"/>
                    <a:lumOff val="40000"/>
                  </a:srgbClr>
                </a:buClr>
                <a:buSzPct val="90000"/>
                <a:buFont typeface="Wingdings" pitchFamily="2" charset="2"/>
                <a:buChar char="n"/>
              </a:pPr>
              <a:r>
                <a:rPr lang="en-US" sz="1600" dirty="0">
                  <a:solidFill>
                    <a:srgbClr val="000000"/>
                  </a:solidFill>
                  <a:latin typeface="Calibri"/>
                </a:rPr>
                <a:t>How can we guarantee </a:t>
              </a:r>
              <a:br>
                <a:rPr lang="en-US" sz="1600" dirty="0">
                  <a:solidFill>
                    <a:srgbClr val="000000"/>
                  </a:solidFill>
                  <a:latin typeface="Calibri"/>
                </a:rPr>
              </a:br>
              <a:r>
                <a:rPr lang="en-US" sz="1600" dirty="0">
                  <a:solidFill>
                    <a:srgbClr val="000000"/>
                  </a:solidFill>
                  <a:latin typeface="Calibri"/>
                </a:rPr>
                <a:t>food and water supply </a:t>
              </a:r>
              <a:br>
                <a:rPr lang="en-US" sz="1600" dirty="0">
                  <a:solidFill>
                    <a:srgbClr val="000000"/>
                  </a:solidFill>
                  <a:latin typeface="Calibri"/>
                </a:rPr>
              </a:br>
              <a:r>
                <a:rPr lang="en-US" sz="1600" dirty="0">
                  <a:solidFill>
                    <a:srgbClr val="000000"/>
                  </a:solidFill>
                  <a:latin typeface="Calibri"/>
                </a:rPr>
                <a:t>for everyone?</a:t>
              </a:r>
            </a:p>
            <a:p>
              <a:pPr marL="271463" lvl="1" indent="-271463" fontAlgn="auto">
                <a:spcBef>
                  <a:spcPts val="600"/>
                </a:spcBef>
                <a:spcAft>
                  <a:spcPts val="0"/>
                </a:spcAft>
                <a:buClr>
                  <a:srgbClr val="F79646">
                    <a:lumMod val="60000"/>
                    <a:lumOff val="40000"/>
                  </a:srgbClr>
                </a:buClr>
                <a:buSzPct val="90000"/>
                <a:buFont typeface="Wingdings" pitchFamily="2" charset="2"/>
                <a:buChar char="n"/>
              </a:pPr>
              <a:r>
                <a:rPr lang="en-US" sz="1600" dirty="0">
                  <a:solidFill>
                    <a:srgbClr val="000000"/>
                  </a:solidFill>
                  <a:latin typeface="Calibri"/>
                </a:rPr>
                <a:t>What are possible </a:t>
              </a:r>
              <a:r>
                <a:rPr lang="en-US" sz="1600" dirty="0" err="1">
                  <a:solidFill>
                    <a:srgbClr val="000000"/>
                  </a:solidFill>
                  <a:latin typeface="Calibri"/>
                </a:rPr>
                <a:t>bene</a:t>
              </a:r>
              <a:r>
                <a:rPr lang="en-US" sz="1600" dirty="0">
                  <a:solidFill>
                    <a:srgbClr val="000000"/>
                  </a:solidFill>
                  <a:latin typeface="Calibri"/>
                </a:rPr>
                <a:t>-</a:t>
              </a:r>
              <a:br>
                <a:rPr lang="en-US" sz="1600" dirty="0">
                  <a:solidFill>
                    <a:srgbClr val="000000"/>
                  </a:solidFill>
                  <a:latin typeface="Calibri"/>
                </a:rPr>
              </a:br>
              <a:r>
                <a:rPr lang="en-US" sz="1600" dirty="0">
                  <a:solidFill>
                    <a:srgbClr val="000000"/>
                  </a:solidFill>
                  <a:latin typeface="Calibri"/>
                </a:rPr>
                <a:t>fits and contributions </a:t>
              </a:r>
              <a:br>
                <a:rPr lang="en-US" sz="1600" dirty="0">
                  <a:solidFill>
                    <a:srgbClr val="000000"/>
                  </a:solidFill>
                  <a:latin typeface="Calibri"/>
                </a:rPr>
              </a:br>
              <a:r>
                <a:rPr lang="en-US" sz="1600" dirty="0">
                  <a:solidFill>
                    <a:srgbClr val="000000"/>
                  </a:solidFill>
                  <a:latin typeface="Calibri"/>
                </a:rPr>
                <a:t>of plant science?</a:t>
              </a:r>
              <a:r>
                <a:rPr lang="en-US" sz="1800" dirty="0">
                  <a:solidFill>
                    <a:srgbClr val="000000"/>
                  </a:solidFill>
                  <a:latin typeface="Calibri"/>
                </a:rPr>
                <a:t> </a:t>
              </a:r>
            </a:p>
          </p:txBody>
        </p:sp>
        <p:sp>
          <p:nvSpPr>
            <p:cNvPr id="10261" name="Rectangle 93"/>
            <p:cNvSpPr>
              <a:spLocks noChangeArrowheads="1"/>
            </p:cNvSpPr>
            <p:nvPr/>
          </p:nvSpPr>
          <p:spPr bwMode="auto">
            <a:xfrm>
              <a:off x="39912" y="1426867"/>
              <a:ext cx="1692000" cy="706110"/>
            </a:xfrm>
            <a:prstGeom prst="rect">
              <a:avLst/>
            </a:prstGeom>
            <a:solidFill>
              <a:schemeClr val="accent6">
                <a:lumMod val="60000"/>
                <a:lumOff val="40000"/>
              </a:schemeClr>
            </a:solidFill>
            <a:ln w="9525" algn="ctr">
              <a:noFill/>
              <a:miter lim="800000"/>
              <a:headEnd/>
              <a:tailEnd/>
            </a:ln>
          </p:spPr>
          <p:txBody>
            <a:bodyPr wrap="none" lIns="0" tIns="0" rIns="0" bIns="0" anchor="ctr"/>
            <a:lstStyle/>
            <a:p>
              <a:pPr algn="ctr" fontAlgn="auto">
                <a:spcBef>
                  <a:spcPts val="0"/>
                </a:spcBef>
                <a:spcAft>
                  <a:spcPts val="0"/>
                </a:spcAft>
              </a:pPr>
              <a:r>
                <a:rPr lang="en-US" sz="1800" b="1" dirty="0" smtClean="0">
                  <a:solidFill>
                    <a:prstClr val="white"/>
                  </a:solidFill>
                  <a:effectLst>
                    <a:outerShdw blurRad="38100" dist="38100" dir="2700000" algn="tl">
                      <a:srgbClr val="000000">
                        <a:alpha val="43137"/>
                      </a:srgbClr>
                    </a:outerShdw>
                  </a:effectLst>
                  <a:latin typeface="Calibri"/>
                </a:rPr>
                <a:t>Health &amp; </a:t>
              </a:r>
              <a:br>
                <a:rPr lang="en-US" sz="1800" b="1" dirty="0" smtClean="0">
                  <a:solidFill>
                    <a:prstClr val="white"/>
                  </a:solidFill>
                  <a:effectLst>
                    <a:outerShdw blurRad="38100" dist="38100" dir="2700000" algn="tl">
                      <a:srgbClr val="000000">
                        <a:alpha val="43137"/>
                      </a:srgbClr>
                    </a:outerShdw>
                  </a:effectLst>
                  <a:latin typeface="Calibri"/>
                </a:rPr>
              </a:br>
              <a:r>
                <a:rPr lang="en-US" sz="1800" b="1" dirty="0" smtClean="0">
                  <a:solidFill>
                    <a:prstClr val="white"/>
                  </a:solidFill>
                  <a:effectLst>
                    <a:outerShdw blurRad="38100" dist="38100" dir="2700000" algn="tl">
                      <a:srgbClr val="000000">
                        <a:alpha val="43137"/>
                      </a:srgbClr>
                    </a:outerShdw>
                  </a:effectLst>
                  <a:latin typeface="Calibri"/>
                </a:rPr>
                <a:t>Nutrition</a:t>
              </a:r>
              <a:endParaRPr lang="en-US" sz="1800" b="1" dirty="0">
                <a:solidFill>
                  <a:prstClr val="white"/>
                </a:solidFill>
                <a:effectLst>
                  <a:outerShdw blurRad="38100" dist="38100" dir="2700000" algn="tl">
                    <a:srgbClr val="000000">
                      <a:alpha val="43137"/>
                    </a:srgbClr>
                  </a:outerShdw>
                </a:effectLst>
                <a:latin typeface="Calibri"/>
              </a:endParaRPr>
            </a:p>
          </p:txBody>
        </p:sp>
        <p:sp>
          <p:nvSpPr>
            <p:cNvPr id="10262" name="Text Box 94"/>
            <p:cNvSpPr txBox="1">
              <a:spLocks noChangeArrowheads="1"/>
            </p:cNvSpPr>
            <p:nvPr>
              <p:custDataLst>
                <p:tags r:id="rId1"/>
              </p:custDataLst>
            </p:nvPr>
          </p:nvSpPr>
          <p:spPr bwMode="auto">
            <a:xfrm>
              <a:off x="988103" y="1512714"/>
              <a:ext cx="0" cy="266457"/>
            </a:xfrm>
            <a:prstGeom prst="rect">
              <a:avLst/>
            </a:prstGeom>
            <a:noFill/>
            <a:ln w="9525">
              <a:noFill/>
              <a:miter lim="800000"/>
              <a:headEnd/>
              <a:tailEnd/>
            </a:ln>
          </p:spPr>
          <p:txBody>
            <a:bodyPr wrap="none" lIns="0" tIns="0" rIns="0" bIns="0">
              <a:spAutoFit/>
            </a:bodyPr>
            <a:lstStyle/>
            <a:p>
              <a:pPr algn="ctr" fontAlgn="auto">
                <a:lnSpc>
                  <a:spcPct val="86000"/>
                </a:lnSpc>
                <a:spcBef>
                  <a:spcPts val="0"/>
                </a:spcBef>
                <a:spcAft>
                  <a:spcPts val="0"/>
                </a:spcAft>
              </a:pPr>
              <a:endParaRPr lang="en-US" sz="2000" b="1" dirty="0">
                <a:solidFill>
                  <a:srgbClr val="FFFFFF"/>
                </a:solidFill>
                <a:latin typeface="Calibri"/>
              </a:endParaRPr>
            </a:p>
          </p:txBody>
        </p:sp>
      </p:grpSp>
      <p:sp>
        <p:nvSpPr>
          <p:cNvPr id="25" name="Title 24"/>
          <p:cNvSpPr>
            <a:spLocks noGrp="1"/>
          </p:cNvSpPr>
          <p:nvPr>
            <p:ph type="title"/>
          </p:nvPr>
        </p:nvSpPr>
        <p:spPr>
          <a:xfrm>
            <a:off x="252413" y="150813"/>
            <a:ext cx="7937500" cy="647700"/>
          </a:xfrm>
        </p:spPr>
        <p:txBody>
          <a:bodyPr>
            <a:noAutofit/>
          </a:bodyPr>
          <a:lstStyle/>
          <a:p>
            <a:pPr>
              <a:tabLst>
                <a:tab pos="4391025" algn="l"/>
              </a:tabLst>
            </a:pPr>
            <a:r>
              <a:rPr lang="en-GB" dirty="0" smtClean="0"/>
              <a:t>Sustainability challenges are business opportunities</a:t>
            </a:r>
            <a:endParaRPr lang="en-US" dirty="0"/>
          </a:p>
        </p:txBody>
      </p:sp>
      <p:grpSp>
        <p:nvGrpSpPr>
          <p:cNvPr id="34" name="Group 33"/>
          <p:cNvGrpSpPr/>
          <p:nvPr/>
        </p:nvGrpSpPr>
        <p:grpSpPr>
          <a:xfrm>
            <a:off x="4689706" y="1419515"/>
            <a:ext cx="4163104" cy="2462213"/>
            <a:chOff x="4580846" y="1362365"/>
            <a:chExt cx="4163104" cy="2462213"/>
          </a:xfrm>
        </p:grpSpPr>
        <p:pic>
          <p:nvPicPr>
            <p:cNvPr id="10251" name="Picture 83" descr="Nachtansicht"/>
            <p:cNvPicPr>
              <a:picLocks noChangeAspect="1" noChangeArrowheads="1"/>
            </p:cNvPicPr>
            <p:nvPr/>
          </p:nvPicPr>
          <p:blipFill>
            <a:blip r:embed="rId5" cstate="print">
              <a:lum contrast="6000"/>
            </a:blip>
            <a:srcRect l="7890" t="1042"/>
            <a:stretch>
              <a:fillRect/>
            </a:stretch>
          </p:blipFill>
          <p:spPr bwMode="auto">
            <a:xfrm>
              <a:off x="4580846" y="2125333"/>
              <a:ext cx="1692000" cy="1601906"/>
            </a:xfrm>
            <a:prstGeom prst="rect">
              <a:avLst/>
            </a:prstGeom>
            <a:noFill/>
            <a:ln w="9525">
              <a:noFill/>
              <a:miter lim="800000"/>
              <a:headEnd/>
              <a:tailEnd/>
            </a:ln>
          </p:spPr>
        </p:pic>
        <p:sp>
          <p:nvSpPr>
            <p:cNvPr id="10254" name="Rectangle 86"/>
            <p:cNvSpPr>
              <a:spLocks noChangeArrowheads="1"/>
            </p:cNvSpPr>
            <p:nvPr/>
          </p:nvSpPr>
          <p:spPr bwMode="auto">
            <a:xfrm>
              <a:off x="6448838" y="1362365"/>
              <a:ext cx="2295112" cy="2462213"/>
            </a:xfrm>
            <a:prstGeom prst="rect">
              <a:avLst/>
            </a:prstGeom>
            <a:noFill/>
            <a:ln w="9525">
              <a:noFill/>
              <a:miter lim="800000"/>
              <a:headEnd/>
              <a:tailEnd/>
            </a:ln>
          </p:spPr>
          <p:txBody>
            <a:bodyPr wrap="square" lIns="0" tIns="0" rIns="0" bIns="0">
              <a:spAutoFit/>
            </a:bodyPr>
            <a:lstStyle/>
            <a:p>
              <a:pPr fontAlgn="auto">
                <a:spcBef>
                  <a:spcPts val="600"/>
                </a:spcBef>
                <a:spcAft>
                  <a:spcPts val="0"/>
                </a:spcAft>
                <a:buClr>
                  <a:srgbClr val="C60021"/>
                </a:buClr>
              </a:pPr>
              <a:r>
                <a:rPr lang="en-US" sz="1800" b="1" dirty="0">
                  <a:solidFill>
                    <a:srgbClr val="000000"/>
                  </a:solidFill>
                  <a:latin typeface="Calibri"/>
                </a:rPr>
                <a:t>67% of the world </a:t>
              </a:r>
              <a:br>
                <a:rPr lang="en-US" sz="1800" b="1" dirty="0">
                  <a:solidFill>
                    <a:srgbClr val="000000"/>
                  </a:solidFill>
                  <a:latin typeface="Calibri"/>
                </a:rPr>
              </a:br>
              <a:r>
                <a:rPr lang="en-US" sz="1800" b="1" dirty="0">
                  <a:solidFill>
                    <a:srgbClr val="000000"/>
                  </a:solidFill>
                  <a:latin typeface="Calibri"/>
                </a:rPr>
                <a:t>population will live </a:t>
              </a:r>
              <a:br>
                <a:rPr lang="en-US" sz="1800" b="1" dirty="0">
                  <a:solidFill>
                    <a:srgbClr val="000000"/>
                  </a:solidFill>
                  <a:latin typeface="Calibri"/>
                </a:rPr>
              </a:br>
              <a:r>
                <a:rPr lang="en-US" sz="1800" b="1" dirty="0">
                  <a:solidFill>
                    <a:srgbClr val="000000"/>
                  </a:solidFill>
                  <a:latin typeface="Calibri"/>
                </a:rPr>
                <a:t>in cities by 2025!</a:t>
              </a:r>
              <a:r>
                <a:rPr lang="en-US" sz="1800" dirty="0">
                  <a:solidFill>
                    <a:srgbClr val="000000"/>
                  </a:solidFill>
                  <a:latin typeface="Calibri"/>
                </a:rPr>
                <a:t> </a:t>
              </a:r>
            </a:p>
            <a:p>
              <a:pPr marL="276225" lvl="1" indent="-276225" fontAlgn="auto">
                <a:spcBef>
                  <a:spcPts val="600"/>
                </a:spcBef>
                <a:spcAft>
                  <a:spcPts val="0"/>
                </a:spcAft>
                <a:buClr>
                  <a:srgbClr val="C60021"/>
                </a:buClr>
                <a:buSzPct val="90000"/>
                <a:buFont typeface="Wingdings" pitchFamily="2" charset="2"/>
                <a:buChar char="n"/>
              </a:pPr>
              <a:r>
                <a:rPr lang="en-US" sz="1600" dirty="0">
                  <a:solidFill>
                    <a:srgbClr val="000000"/>
                  </a:solidFill>
                  <a:latin typeface="Calibri"/>
                </a:rPr>
                <a:t>What does future </a:t>
              </a:r>
              <a:br>
                <a:rPr lang="en-US" sz="1600" dirty="0">
                  <a:solidFill>
                    <a:srgbClr val="000000"/>
                  </a:solidFill>
                  <a:latin typeface="Calibri"/>
                </a:rPr>
              </a:br>
              <a:r>
                <a:rPr lang="en-US" sz="1600" dirty="0">
                  <a:solidFill>
                    <a:srgbClr val="000000"/>
                  </a:solidFill>
                  <a:latin typeface="Calibri"/>
                </a:rPr>
                <a:t>architecture look like?</a:t>
              </a:r>
            </a:p>
            <a:p>
              <a:pPr marL="276225" lvl="1" indent="-276225" fontAlgn="auto">
                <a:spcBef>
                  <a:spcPts val="600"/>
                </a:spcBef>
                <a:spcAft>
                  <a:spcPts val="0"/>
                </a:spcAft>
                <a:buClr>
                  <a:srgbClr val="C60021"/>
                </a:buClr>
                <a:buSzPct val="90000"/>
                <a:buFont typeface="Wingdings" pitchFamily="2" charset="2"/>
                <a:buChar char="n"/>
              </a:pPr>
              <a:r>
                <a:rPr lang="en-US" sz="1600" dirty="0">
                  <a:solidFill>
                    <a:srgbClr val="000000"/>
                  </a:solidFill>
                  <a:latin typeface="Calibri"/>
                </a:rPr>
                <a:t>Which materials </a:t>
              </a:r>
              <a:br>
                <a:rPr lang="en-US" sz="1600" dirty="0">
                  <a:solidFill>
                    <a:srgbClr val="000000"/>
                  </a:solidFill>
                  <a:latin typeface="Calibri"/>
                </a:rPr>
              </a:br>
              <a:r>
                <a:rPr lang="en-US" sz="1600" dirty="0">
                  <a:solidFill>
                    <a:srgbClr val="000000"/>
                  </a:solidFill>
                  <a:latin typeface="Calibri"/>
                </a:rPr>
                <a:t>are needed to make </a:t>
              </a:r>
              <a:br>
                <a:rPr lang="en-US" sz="1600" dirty="0">
                  <a:solidFill>
                    <a:srgbClr val="000000"/>
                  </a:solidFill>
                  <a:latin typeface="Calibri"/>
                </a:rPr>
              </a:br>
              <a:r>
                <a:rPr lang="en-US" sz="1600" dirty="0">
                  <a:solidFill>
                    <a:srgbClr val="000000"/>
                  </a:solidFill>
                  <a:latin typeface="Calibri"/>
                </a:rPr>
                <a:t>energy consumption </a:t>
              </a:r>
              <a:br>
                <a:rPr lang="en-US" sz="1600" dirty="0">
                  <a:solidFill>
                    <a:srgbClr val="000000"/>
                  </a:solidFill>
                  <a:latin typeface="Calibri"/>
                </a:rPr>
              </a:br>
              <a:r>
                <a:rPr lang="en-US" sz="1600" dirty="0">
                  <a:solidFill>
                    <a:srgbClr val="000000"/>
                  </a:solidFill>
                  <a:latin typeface="Calibri"/>
                </a:rPr>
                <a:t>more efficient?</a:t>
              </a:r>
            </a:p>
          </p:txBody>
        </p:sp>
        <p:sp>
          <p:nvSpPr>
            <p:cNvPr id="29" name="Rectangle 93"/>
            <p:cNvSpPr>
              <a:spLocks noChangeArrowheads="1"/>
            </p:cNvSpPr>
            <p:nvPr/>
          </p:nvSpPr>
          <p:spPr bwMode="auto">
            <a:xfrm>
              <a:off x="4580846" y="1419225"/>
              <a:ext cx="1692000" cy="706110"/>
            </a:xfrm>
            <a:prstGeom prst="rect">
              <a:avLst/>
            </a:prstGeom>
            <a:solidFill>
              <a:srgbClr val="C50022"/>
            </a:solidFill>
            <a:ln w="9525">
              <a:noFill/>
              <a:miter lim="800000"/>
              <a:headEnd/>
              <a:tailEnd/>
            </a:ln>
          </p:spPr>
          <p:txBody>
            <a:bodyPr wrap="none" anchor="ctr"/>
            <a:lstStyle/>
            <a:p>
              <a:pPr algn="ctr" fontAlgn="auto">
                <a:spcBef>
                  <a:spcPts val="0"/>
                </a:spcBef>
                <a:spcAft>
                  <a:spcPts val="0"/>
                </a:spcAft>
              </a:pPr>
              <a:r>
                <a:rPr lang="en-US" sz="1800" b="1" dirty="0" smtClean="0">
                  <a:solidFill>
                    <a:prstClr val="white"/>
                  </a:solidFill>
                  <a:latin typeface="Calibri"/>
                </a:rPr>
                <a:t>Construction </a:t>
              </a:r>
              <a:br>
                <a:rPr lang="en-US" sz="1800" b="1" dirty="0" smtClean="0">
                  <a:solidFill>
                    <a:prstClr val="white"/>
                  </a:solidFill>
                  <a:latin typeface="Calibri"/>
                </a:rPr>
              </a:br>
              <a:r>
                <a:rPr lang="en-US" sz="1800" b="1" dirty="0" smtClean="0">
                  <a:solidFill>
                    <a:prstClr val="white"/>
                  </a:solidFill>
                  <a:latin typeface="Calibri"/>
                </a:rPr>
                <a:t>&amp; Housing</a:t>
              </a:r>
            </a:p>
          </p:txBody>
        </p:sp>
      </p:grpSp>
      <p:grpSp>
        <p:nvGrpSpPr>
          <p:cNvPr id="33" name="Group 32"/>
          <p:cNvGrpSpPr/>
          <p:nvPr/>
        </p:nvGrpSpPr>
        <p:grpSpPr>
          <a:xfrm>
            <a:off x="157585" y="4047206"/>
            <a:ext cx="4334693" cy="2291584"/>
            <a:chOff x="32397" y="4047206"/>
            <a:chExt cx="4334693" cy="2291584"/>
          </a:xfrm>
        </p:grpSpPr>
        <p:pic>
          <p:nvPicPr>
            <p:cNvPr id="10250" name="Picture 82" descr="Anlage"/>
            <p:cNvPicPr>
              <a:picLocks noChangeAspect="1" noChangeArrowheads="1"/>
            </p:cNvPicPr>
            <p:nvPr/>
          </p:nvPicPr>
          <p:blipFill>
            <a:blip r:embed="rId6" cstate="print">
              <a:lum bright="-12000" contrast="6000"/>
            </a:blip>
            <a:srcRect l="25356" t="37868" r="16708"/>
            <a:stretch>
              <a:fillRect/>
            </a:stretch>
          </p:blipFill>
          <p:spPr bwMode="auto">
            <a:xfrm>
              <a:off x="32397" y="4704848"/>
              <a:ext cx="1692000" cy="1633942"/>
            </a:xfrm>
            <a:prstGeom prst="rect">
              <a:avLst/>
            </a:prstGeom>
            <a:noFill/>
            <a:ln w="9525">
              <a:noFill/>
              <a:miter lim="800000"/>
              <a:headEnd/>
              <a:tailEnd/>
            </a:ln>
          </p:spPr>
        </p:pic>
        <p:sp>
          <p:nvSpPr>
            <p:cNvPr id="10255" name="Rectangle 87"/>
            <p:cNvSpPr>
              <a:spLocks noChangeArrowheads="1"/>
            </p:cNvSpPr>
            <p:nvPr/>
          </p:nvSpPr>
          <p:spPr bwMode="auto">
            <a:xfrm>
              <a:off x="2019941" y="4047206"/>
              <a:ext cx="2347149" cy="1692771"/>
            </a:xfrm>
            <a:prstGeom prst="rect">
              <a:avLst/>
            </a:prstGeom>
            <a:noFill/>
            <a:ln w="9525" algn="ctr">
              <a:noFill/>
              <a:miter lim="800000"/>
              <a:headEnd/>
              <a:tailEnd/>
            </a:ln>
          </p:spPr>
          <p:txBody>
            <a:bodyPr lIns="0" tIns="0" rIns="0" bIns="0">
              <a:spAutoFit/>
            </a:bodyPr>
            <a:lstStyle/>
            <a:p>
              <a:pPr fontAlgn="auto">
                <a:spcBef>
                  <a:spcPts val="600"/>
                </a:spcBef>
                <a:spcAft>
                  <a:spcPts val="0"/>
                </a:spcAft>
                <a:buClr>
                  <a:srgbClr val="C60021"/>
                </a:buClr>
              </a:pPr>
              <a:r>
                <a:rPr lang="en-US" sz="1800" b="1" dirty="0">
                  <a:solidFill>
                    <a:srgbClr val="000000"/>
                  </a:solidFill>
                  <a:latin typeface="Calibri"/>
                </a:rPr>
                <a:t>50% more </a:t>
              </a:r>
              <a:r>
                <a:rPr lang="en-US" sz="1800" b="1" dirty="0" smtClean="0">
                  <a:solidFill>
                    <a:srgbClr val="000000"/>
                  </a:solidFill>
                  <a:latin typeface="Calibri"/>
                </a:rPr>
                <a:t>primary </a:t>
              </a:r>
              <a:r>
                <a:rPr lang="en-US" sz="1800" b="1" dirty="0">
                  <a:solidFill>
                    <a:srgbClr val="000000"/>
                  </a:solidFill>
                  <a:latin typeface="Calibri"/>
                </a:rPr>
                <a:t>energy </a:t>
              </a:r>
              <a:r>
                <a:rPr lang="en-US" sz="1800" b="1" dirty="0" smtClean="0">
                  <a:solidFill>
                    <a:srgbClr val="000000"/>
                  </a:solidFill>
                  <a:latin typeface="Calibri"/>
                </a:rPr>
                <a:t>needed </a:t>
              </a:r>
              <a:r>
                <a:rPr lang="en-US" sz="1800" b="1" dirty="0">
                  <a:solidFill>
                    <a:srgbClr val="000000"/>
                  </a:solidFill>
                  <a:latin typeface="Calibri"/>
                </a:rPr>
                <a:t>in 2030! </a:t>
              </a:r>
            </a:p>
            <a:p>
              <a:pPr marL="276225" lvl="1" indent="-276225" fontAlgn="auto">
                <a:spcBef>
                  <a:spcPts val="600"/>
                </a:spcBef>
                <a:spcAft>
                  <a:spcPts val="0"/>
                </a:spcAft>
                <a:buClr>
                  <a:srgbClr val="9BBB59">
                    <a:lumMod val="75000"/>
                  </a:srgbClr>
                </a:buClr>
                <a:buSzPct val="90000"/>
                <a:buFont typeface="Wingdings" pitchFamily="2" charset="2"/>
                <a:buChar char="n"/>
              </a:pPr>
              <a:r>
                <a:rPr lang="en-US" sz="1600" dirty="0">
                  <a:solidFill>
                    <a:srgbClr val="000000"/>
                  </a:solidFill>
                  <a:latin typeface="Calibri"/>
                </a:rPr>
                <a:t>What is </a:t>
              </a:r>
              <a:r>
                <a:rPr lang="en-US" sz="1600" dirty="0" smtClean="0">
                  <a:solidFill>
                    <a:srgbClr val="000000"/>
                  </a:solidFill>
                  <a:latin typeface="Calibri"/>
                </a:rPr>
                <a:t> the </a:t>
              </a:r>
              <a:r>
                <a:rPr lang="en-US" sz="1600" dirty="0">
                  <a:solidFill>
                    <a:srgbClr val="000000"/>
                  </a:solidFill>
                  <a:latin typeface="Calibri"/>
                </a:rPr>
                <a:t>ideal energy mix </a:t>
              </a:r>
              <a:r>
                <a:rPr lang="en-US" sz="1600" dirty="0" smtClean="0">
                  <a:solidFill>
                    <a:srgbClr val="000000"/>
                  </a:solidFill>
                  <a:latin typeface="Calibri"/>
                </a:rPr>
                <a:t>of </a:t>
              </a:r>
              <a:r>
                <a:rPr lang="en-US" sz="1600" dirty="0">
                  <a:solidFill>
                    <a:srgbClr val="000000"/>
                  </a:solidFill>
                  <a:latin typeface="Calibri"/>
                </a:rPr>
                <a:t>the future?</a:t>
              </a:r>
            </a:p>
            <a:p>
              <a:pPr marL="276225" lvl="1" indent="-276225" fontAlgn="auto">
                <a:spcBef>
                  <a:spcPts val="600"/>
                </a:spcBef>
                <a:spcAft>
                  <a:spcPts val="0"/>
                </a:spcAft>
                <a:buClr>
                  <a:srgbClr val="9BBB59">
                    <a:lumMod val="75000"/>
                  </a:srgbClr>
                </a:buClr>
                <a:buSzPct val="90000"/>
                <a:buFont typeface="Wingdings" pitchFamily="2" charset="2"/>
                <a:buChar char="n"/>
              </a:pPr>
              <a:r>
                <a:rPr lang="en-US" sz="1600" dirty="0">
                  <a:solidFill>
                    <a:srgbClr val="000000"/>
                  </a:solidFill>
                  <a:latin typeface="Calibri"/>
                </a:rPr>
                <a:t>How big is the stake </a:t>
              </a:r>
              <a:br>
                <a:rPr lang="en-US" sz="1600" dirty="0">
                  <a:solidFill>
                    <a:srgbClr val="000000"/>
                  </a:solidFill>
                  <a:latin typeface="Calibri"/>
                </a:rPr>
              </a:br>
              <a:r>
                <a:rPr lang="en-US" sz="1600" dirty="0">
                  <a:solidFill>
                    <a:srgbClr val="000000"/>
                  </a:solidFill>
                  <a:latin typeface="Calibri"/>
                </a:rPr>
                <a:t>of renewable energy?</a:t>
              </a:r>
            </a:p>
          </p:txBody>
        </p:sp>
        <p:sp>
          <p:nvSpPr>
            <p:cNvPr id="30" name="Rectangle 93"/>
            <p:cNvSpPr>
              <a:spLocks noChangeArrowheads="1"/>
            </p:cNvSpPr>
            <p:nvPr/>
          </p:nvSpPr>
          <p:spPr bwMode="auto">
            <a:xfrm>
              <a:off x="32397" y="4047206"/>
              <a:ext cx="1692000" cy="706110"/>
            </a:xfrm>
            <a:prstGeom prst="rect">
              <a:avLst/>
            </a:prstGeom>
            <a:solidFill>
              <a:schemeClr val="accent3">
                <a:lumMod val="75000"/>
              </a:schemeClr>
            </a:solidFill>
            <a:ln w="9525" algn="ctr">
              <a:noFill/>
              <a:miter lim="800000"/>
              <a:headEnd/>
              <a:tailEnd/>
            </a:ln>
          </p:spPr>
          <p:txBody>
            <a:bodyPr wrap="none" lIns="0" tIns="0" rIns="0" bIns="0" anchor="ctr"/>
            <a:lstStyle/>
            <a:p>
              <a:pPr algn="ctr" fontAlgn="auto">
                <a:spcBef>
                  <a:spcPts val="0"/>
                </a:spcBef>
                <a:spcAft>
                  <a:spcPts val="0"/>
                </a:spcAft>
              </a:pPr>
              <a:r>
                <a:rPr lang="en-US" sz="1800" b="1" dirty="0" smtClean="0">
                  <a:solidFill>
                    <a:prstClr val="white"/>
                  </a:solidFill>
                  <a:latin typeface="Calibri"/>
                </a:rPr>
                <a:t>Energy &amp;</a:t>
              </a:r>
              <a:br>
                <a:rPr lang="en-US" sz="1800" b="1" dirty="0" smtClean="0">
                  <a:solidFill>
                    <a:prstClr val="white"/>
                  </a:solidFill>
                  <a:latin typeface="Calibri"/>
                </a:rPr>
              </a:br>
              <a:r>
                <a:rPr lang="en-US" sz="1800" b="1" dirty="0" smtClean="0">
                  <a:solidFill>
                    <a:prstClr val="white"/>
                  </a:solidFill>
                  <a:latin typeface="Calibri"/>
                </a:rPr>
                <a:t>Resources</a:t>
              </a:r>
            </a:p>
          </p:txBody>
        </p:sp>
      </p:grpSp>
      <p:grpSp>
        <p:nvGrpSpPr>
          <p:cNvPr id="35" name="Group 34"/>
          <p:cNvGrpSpPr/>
          <p:nvPr/>
        </p:nvGrpSpPr>
        <p:grpSpPr>
          <a:xfrm>
            <a:off x="4690290" y="4057650"/>
            <a:ext cx="4309399" cy="2287478"/>
            <a:chOff x="4581430" y="4057650"/>
            <a:chExt cx="4309399" cy="2287478"/>
          </a:xfrm>
        </p:grpSpPr>
        <p:pic>
          <p:nvPicPr>
            <p:cNvPr id="10252" name="Picture 84" descr="Verkehr"/>
            <p:cNvPicPr>
              <a:picLocks noChangeAspect="1" noChangeArrowheads="1"/>
            </p:cNvPicPr>
            <p:nvPr/>
          </p:nvPicPr>
          <p:blipFill>
            <a:blip r:embed="rId7" cstate="print"/>
            <a:srcRect l="18182" t="12280"/>
            <a:stretch>
              <a:fillRect/>
            </a:stretch>
          </p:blipFill>
          <p:spPr bwMode="auto">
            <a:xfrm>
              <a:off x="4581430" y="4763761"/>
              <a:ext cx="1692000" cy="1581367"/>
            </a:xfrm>
            <a:prstGeom prst="rect">
              <a:avLst/>
            </a:prstGeom>
            <a:noFill/>
            <a:ln w="9525">
              <a:noFill/>
              <a:miter lim="800000"/>
              <a:headEnd/>
              <a:tailEnd/>
            </a:ln>
          </p:spPr>
        </p:pic>
        <p:sp>
          <p:nvSpPr>
            <p:cNvPr id="10256" name="Rectangle 88"/>
            <p:cNvSpPr>
              <a:spLocks noChangeArrowheads="1"/>
            </p:cNvSpPr>
            <p:nvPr/>
          </p:nvSpPr>
          <p:spPr bwMode="auto">
            <a:xfrm>
              <a:off x="6448838" y="4057650"/>
              <a:ext cx="2441991" cy="1938992"/>
            </a:xfrm>
            <a:prstGeom prst="rect">
              <a:avLst/>
            </a:prstGeom>
            <a:noFill/>
            <a:ln w="9525" algn="ctr">
              <a:noFill/>
              <a:miter lim="800000"/>
              <a:headEnd/>
              <a:tailEnd/>
            </a:ln>
          </p:spPr>
          <p:txBody>
            <a:bodyPr wrap="square" lIns="0" tIns="0" rIns="0" bIns="0">
              <a:spAutoFit/>
            </a:bodyPr>
            <a:lstStyle/>
            <a:p>
              <a:pPr marL="36000" fontAlgn="auto">
                <a:spcBef>
                  <a:spcPts val="600"/>
                </a:spcBef>
                <a:spcAft>
                  <a:spcPts val="0"/>
                </a:spcAft>
                <a:buClr>
                  <a:srgbClr val="C60021"/>
                </a:buClr>
              </a:pPr>
              <a:r>
                <a:rPr lang="en-US" sz="1800" b="1" dirty="0">
                  <a:solidFill>
                    <a:srgbClr val="000000"/>
                  </a:solidFill>
                  <a:latin typeface="Calibri"/>
                </a:rPr>
                <a:t>1.2 billion cars </a:t>
              </a:r>
              <a:r>
                <a:rPr lang="en-US" sz="1800" b="1" dirty="0" smtClean="0">
                  <a:solidFill>
                    <a:srgbClr val="000000"/>
                  </a:solidFill>
                  <a:latin typeface="Calibri"/>
                </a:rPr>
                <a:t>will </a:t>
              </a:r>
              <a:r>
                <a:rPr lang="en-US" sz="1800" b="1" dirty="0">
                  <a:solidFill>
                    <a:srgbClr val="000000"/>
                  </a:solidFill>
                  <a:latin typeface="Calibri"/>
                </a:rPr>
                <a:t>drive on earth </a:t>
              </a:r>
              <a:r>
                <a:rPr lang="en-US" sz="1800" b="1" dirty="0" smtClean="0">
                  <a:solidFill>
                    <a:srgbClr val="000000"/>
                  </a:solidFill>
                  <a:latin typeface="Calibri"/>
                </a:rPr>
                <a:t>by </a:t>
              </a:r>
              <a:r>
                <a:rPr lang="en-US" sz="1800" b="1" dirty="0">
                  <a:solidFill>
                    <a:srgbClr val="000000"/>
                  </a:solidFill>
                  <a:latin typeface="Calibri"/>
                </a:rPr>
                <a:t>2020! </a:t>
              </a:r>
            </a:p>
            <a:p>
              <a:pPr marL="261938" lvl="1" indent="-261938" fontAlgn="auto">
                <a:spcBef>
                  <a:spcPts val="600"/>
                </a:spcBef>
                <a:spcAft>
                  <a:spcPts val="0"/>
                </a:spcAft>
                <a:buClr>
                  <a:srgbClr val="4F81BD">
                    <a:lumMod val="75000"/>
                  </a:srgbClr>
                </a:buClr>
                <a:buSzPct val="90000"/>
                <a:buFont typeface="Wingdings" pitchFamily="2" charset="2"/>
                <a:buChar char="n"/>
              </a:pPr>
              <a:r>
                <a:rPr lang="en-US" sz="1600" dirty="0">
                  <a:solidFill>
                    <a:srgbClr val="000000"/>
                  </a:solidFill>
                  <a:latin typeface="Calibri"/>
                </a:rPr>
                <a:t>How can we reduce </a:t>
              </a:r>
              <a:br>
                <a:rPr lang="en-US" sz="1600" dirty="0">
                  <a:solidFill>
                    <a:srgbClr val="000000"/>
                  </a:solidFill>
                  <a:latin typeface="Calibri"/>
                </a:rPr>
              </a:br>
              <a:r>
                <a:rPr lang="en-US" sz="1600" dirty="0">
                  <a:solidFill>
                    <a:srgbClr val="000000"/>
                  </a:solidFill>
                  <a:latin typeface="Calibri"/>
                </a:rPr>
                <a:t>emissions and fuel </a:t>
              </a:r>
              <a:br>
                <a:rPr lang="en-US" sz="1600" dirty="0">
                  <a:solidFill>
                    <a:srgbClr val="000000"/>
                  </a:solidFill>
                  <a:latin typeface="Calibri"/>
                </a:rPr>
              </a:br>
              <a:r>
                <a:rPr lang="en-US" sz="1600" dirty="0">
                  <a:solidFill>
                    <a:srgbClr val="000000"/>
                  </a:solidFill>
                  <a:latin typeface="Calibri"/>
                </a:rPr>
                <a:t>consumption ?</a:t>
              </a:r>
            </a:p>
            <a:p>
              <a:pPr marL="261938" lvl="1" indent="-261938" fontAlgn="auto">
                <a:spcBef>
                  <a:spcPts val="600"/>
                </a:spcBef>
                <a:spcAft>
                  <a:spcPts val="0"/>
                </a:spcAft>
                <a:buClr>
                  <a:srgbClr val="4F81BD">
                    <a:lumMod val="75000"/>
                  </a:srgbClr>
                </a:buClr>
                <a:buSzPct val="90000"/>
                <a:buFont typeface="Wingdings" pitchFamily="2" charset="2"/>
                <a:buChar char="n"/>
              </a:pPr>
              <a:r>
                <a:rPr lang="en-US" sz="1600" dirty="0">
                  <a:solidFill>
                    <a:srgbClr val="000000"/>
                  </a:solidFill>
                  <a:latin typeface="Calibri"/>
                </a:rPr>
                <a:t>What will future cars </a:t>
              </a:r>
              <a:br>
                <a:rPr lang="en-US" sz="1600" dirty="0">
                  <a:solidFill>
                    <a:srgbClr val="000000"/>
                  </a:solidFill>
                  <a:latin typeface="Calibri"/>
                </a:rPr>
              </a:br>
              <a:r>
                <a:rPr lang="en-US" sz="1600" dirty="0">
                  <a:solidFill>
                    <a:srgbClr val="000000"/>
                  </a:solidFill>
                  <a:latin typeface="Calibri"/>
                </a:rPr>
                <a:t>be made off ?</a:t>
              </a:r>
            </a:p>
          </p:txBody>
        </p:sp>
        <p:sp>
          <p:nvSpPr>
            <p:cNvPr id="31" name="Rectangle 93"/>
            <p:cNvSpPr>
              <a:spLocks noChangeArrowheads="1"/>
            </p:cNvSpPr>
            <p:nvPr/>
          </p:nvSpPr>
          <p:spPr bwMode="auto">
            <a:xfrm>
              <a:off x="4581430" y="4057650"/>
              <a:ext cx="1692000" cy="706110"/>
            </a:xfrm>
            <a:prstGeom prst="rect">
              <a:avLst/>
            </a:prstGeom>
            <a:solidFill>
              <a:schemeClr val="accent1">
                <a:lumMod val="75000"/>
              </a:schemeClr>
            </a:solidFill>
            <a:ln w="9525">
              <a:noFill/>
              <a:miter lim="800000"/>
              <a:headEnd/>
              <a:tailEnd/>
            </a:ln>
          </p:spPr>
          <p:txBody>
            <a:bodyPr wrap="none" anchor="ctr"/>
            <a:lstStyle/>
            <a:p>
              <a:pPr algn="ctr" fontAlgn="auto">
                <a:spcBef>
                  <a:spcPts val="0"/>
                </a:spcBef>
                <a:spcAft>
                  <a:spcPts val="0"/>
                </a:spcAft>
              </a:pPr>
              <a:r>
                <a:rPr lang="en-US" sz="1800" b="1" dirty="0" smtClean="0">
                  <a:solidFill>
                    <a:prstClr val="white"/>
                  </a:solidFill>
                  <a:latin typeface="Calibri"/>
                </a:rPr>
                <a:t>Mobility &amp; </a:t>
              </a:r>
            </a:p>
            <a:p>
              <a:pPr algn="ctr" fontAlgn="auto">
                <a:spcBef>
                  <a:spcPts val="0"/>
                </a:spcBef>
                <a:spcAft>
                  <a:spcPts val="0"/>
                </a:spcAft>
              </a:pPr>
              <a:r>
                <a:rPr lang="en-US" sz="1800" b="1" dirty="0" smtClean="0">
                  <a:solidFill>
                    <a:prstClr val="white"/>
                  </a:solidFill>
                  <a:latin typeface="Calibri"/>
                </a:rPr>
                <a:t>Communication</a:t>
              </a:r>
            </a:p>
          </p:txBody>
        </p:sp>
      </p:grpSp>
      <p:sp>
        <p:nvSpPr>
          <p:cNvPr id="2" name="Slide Number Placeholder 1"/>
          <p:cNvSpPr>
            <a:spLocks noGrp="1"/>
          </p:cNvSpPr>
          <p:nvPr>
            <p:ph type="sldNum" sz="quarter" idx="4"/>
          </p:nvPr>
        </p:nvSpPr>
        <p:spPr/>
        <p:txBody>
          <a:bodyPr/>
          <a:lstStyle/>
          <a:p>
            <a:r>
              <a:rPr lang="fr-FR" altLang="fr-FR" dirty="0" smtClean="0"/>
              <a:t>Page 17</a:t>
            </a:r>
            <a:endParaRPr lang="fr-FR" altLang="fr-FR" dirty="0"/>
          </a:p>
        </p:txBody>
      </p:sp>
    </p:spTree>
    <p:extLst>
      <p:ext uri="{BB962C8B-B14F-4D97-AF65-F5344CB8AC3E}">
        <p14:creationId xmlns:p14="http://schemas.microsoft.com/office/powerpoint/2010/main" val="24586690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38" y="1382233"/>
            <a:ext cx="8808407" cy="487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le 6"/>
          <p:cNvSpPr>
            <a:spLocks noGrp="1"/>
          </p:cNvSpPr>
          <p:nvPr>
            <p:ph type="title"/>
          </p:nvPr>
        </p:nvSpPr>
        <p:spPr>
          <a:xfrm>
            <a:off x="224526" y="347363"/>
            <a:ext cx="8410353" cy="978944"/>
          </a:xfrm>
        </p:spPr>
        <p:txBody>
          <a:bodyPr>
            <a:noAutofit/>
          </a:bodyPr>
          <a:lstStyle/>
          <a:p>
            <a:r>
              <a:rPr lang="fr-BE" sz="2800" dirty="0" err="1" smtClean="0"/>
              <a:t>What</a:t>
            </a:r>
            <a:r>
              <a:rPr lang="fr-BE" sz="2800" dirty="0" smtClean="0"/>
              <a:t> to do – « Age of application » </a:t>
            </a:r>
            <a:r>
              <a:rPr lang="fr-BE" sz="2800" dirty="0" err="1" smtClean="0"/>
              <a:t>can</a:t>
            </a:r>
            <a:r>
              <a:rPr lang="fr-BE" sz="2800" dirty="0" smtClean="0"/>
              <a:t> </a:t>
            </a:r>
            <a:r>
              <a:rPr lang="fr-BE" sz="2800" dirty="0" err="1" smtClean="0"/>
              <a:t>contribute</a:t>
            </a:r>
            <a:r>
              <a:rPr lang="fr-BE" sz="2800" dirty="0" smtClean="0"/>
              <a:t> to European </a:t>
            </a:r>
            <a:r>
              <a:rPr lang="fr-BE" sz="2800" dirty="0" err="1" smtClean="0"/>
              <a:t>growth</a:t>
            </a:r>
            <a:r>
              <a:rPr lang="fr-BE" sz="2800" dirty="0" smtClean="0"/>
              <a:t> and further improved </a:t>
            </a:r>
            <a:r>
              <a:rPr lang="fr-BE" sz="2800" dirty="0" err="1" smtClean="0"/>
              <a:t>sustainability</a:t>
            </a:r>
            <a:endParaRPr lang="fr-BE" sz="2800" dirty="0"/>
          </a:p>
        </p:txBody>
      </p:sp>
      <p:sp>
        <p:nvSpPr>
          <p:cNvPr id="16" name="TextBox 15"/>
          <p:cNvSpPr txBox="1"/>
          <p:nvPr/>
        </p:nvSpPr>
        <p:spPr>
          <a:xfrm>
            <a:off x="6570547" y="6485417"/>
            <a:ext cx="2477386" cy="276999"/>
          </a:xfrm>
          <a:prstGeom prst="rect">
            <a:avLst/>
          </a:prstGeom>
          <a:noFill/>
        </p:spPr>
        <p:txBody>
          <a:bodyPr wrap="square" rtlCol="0">
            <a:spAutoFit/>
          </a:bodyPr>
          <a:lstStyle/>
          <a:p>
            <a:r>
              <a:rPr lang="fr-BE" sz="1000" dirty="0"/>
              <a:t> </a:t>
            </a:r>
            <a:r>
              <a:rPr lang="fr-BE" sz="1000" dirty="0" smtClean="0"/>
              <a:t>                                                              </a:t>
            </a:r>
            <a:r>
              <a:rPr lang="fr-BE" sz="1200" dirty="0" smtClean="0">
                <a:solidFill>
                  <a:schemeClr val="bg2">
                    <a:lumMod val="50000"/>
                  </a:schemeClr>
                </a:solidFill>
              </a:rPr>
              <a:t>Page 18</a:t>
            </a:r>
            <a:endParaRPr lang="en-US" sz="1200" dirty="0">
              <a:solidFill>
                <a:schemeClr val="bg2">
                  <a:lumMod val="50000"/>
                </a:schemeClr>
              </a:solidFill>
            </a:endParaRPr>
          </a:p>
        </p:txBody>
      </p:sp>
    </p:spTree>
    <p:extLst>
      <p:ext uri="{BB962C8B-B14F-4D97-AF65-F5344CB8AC3E}">
        <p14:creationId xmlns:p14="http://schemas.microsoft.com/office/powerpoint/2010/main" val="109005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http://www.p3-group.com/img/p3_map_world.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783" y="1413429"/>
            <a:ext cx="8880310" cy="454406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223627" y="2622637"/>
            <a:ext cx="594000" cy="5940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2"/>
                </a:solidFill>
                <a:effectLst/>
                <a:latin typeface="Arial" charset="0"/>
              </a:rPr>
              <a:t>551</a:t>
            </a:r>
          </a:p>
        </p:txBody>
      </p:sp>
      <p:sp>
        <p:nvSpPr>
          <p:cNvPr id="17" name="Rectangle 16"/>
          <p:cNvSpPr/>
          <p:nvPr/>
        </p:nvSpPr>
        <p:spPr>
          <a:xfrm>
            <a:off x="458289" y="1712883"/>
            <a:ext cx="7049416" cy="338554"/>
          </a:xfrm>
          <a:prstGeom prst="rect">
            <a:avLst/>
          </a:prstGeom>
        </p:spPr>
        <p:txBody>
          <a:bodyPr wrap="square">
            <a:spAutoFit/>
          </a:bodyPr>
          <a:lstStyle/>
          <a:p>
            <a:r>
              <a:rPr lang="en-US" sz="1600" b="1" dirty="0" smtClean="0">
                <a:solidFill>
                  <a:schemeClr val="bg1"/>
                </a:solidFill>
              </a:rPr>
              <a:t>Chemicals sales (€ billion)</a:t>
            </a:r>
            <a:endParaRPr lang="en-GB" sz="1600" b="1" dirty="0">
              <a:solidFill>
                <a:schemeClr val="bg1"/>
              </a:solidFill>
            </a:endParaRPr>
          </a:p>
        </p:txBody>
      </p:sp>
      <p:sp>
        <p:nvSpPr>
          <p:cNvPr id="27" name="Rectangle 26"/>
          <p:cNvSpPr/>
          <p:nvPr/>
        </p:nvSpPr>
        <p:spPr>
          <a:xfrm>
            <a:off x="3902978" y="2402840"/>
            <a:ext cx="592332" cy="307777"/>
          </a:xfrm>
          <a:prstGeom prst="rect">
            <a:avLst/>
          </a:prstGeom>
        </p:spPr>
        <p:txBody>
          <a:bodyPr wrap="square">
            <a:spAutoFit/>
          </a:bodyPr>
          <a:lstStyle/>
          <a:p>
            <a:r>
              <a:rPr lang="en-US" sz="1400" dirty="0" smtClean="0">
                <a:solidFill>
                  <a:schemeClr val="bg1"/>
                </a:solidFill>
              </a:rPr>
              <a:t>EU</a:t>
            </a:r>
            <a:endParaRPr lang="en-GB" sz="1400" dirty="0">
              <a:solidFill>
                <a:schemeClr val="bg1"/>
              </a:solidFill>
            </a:endParaRPr>
          </a:p>
        </p:txBody>
      </p:sp>
      <p:grpSp>
        <p:nvGrpSpPr>
          <p:cNvPr id="46" name="Group 45"/>
          <p:cNvGrpSpPr/>
          <p:nvPr/>
        </p:nvGrpSpPr>
        <p:grpSpPr>
          <a:xfrm>
            <a:off x="1824832" y="2408356"/>
            <a:ext cx="1043002" cy="965861"/>
            <a:chOff x="1824832" y="2408356"/>
            <a:chExt cx="1043002" cy="965861"/>
          </a:xfrm>
        </p:grpSpPr>
        <p:sp>
          <p:nvSpPr>
            <p:cNvPr id="11" name="Oval 10"/>
            <p:cNvSpPr/>
            <p:nvPr/>
          </p:nvSpPr>
          <p:spPr bwMode="auto">
            <a:xfrm>
              <a:off x="1824832" y="2805417"/>
              <a:ext cx="568800" cy="56880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2"/>
                  </a:solidFill>
                  <a:effectLst/>
                  <a:latin typeface="Arial" charset="0"/>
                </a:rPr>
                <a:t>528</a:t>
              </a:r>
            </a:p>
          </p:txBody>
        </p:sp>
        <p:sp>
          <p:nvSpPr>
            <p:cNvPr id="18" name="Rectangle 17"/>
            <p:cNvSpPr/>
            <p:nvPr/>
          </p:nvSpPr>
          <p:spPr>
            <a:xfrm>
              <a:off x="2021198" y="2408356"/>
              <a:ext cx="846636" cy="307777"/>
            </a:xfrm>
            <a:prstGeom prst="rect">
              <a:avLst/>
            </a:prstGeom>
          </p:spPr>
          <p:txBody>
            <a:bodyPr wrap="square">
              <a:spAutoFit/>
            </a:bodyPr>
            <a:lstStyle/>
            <a:p>
              <a:r>
                <a:rPr lang="en-US" sz="1400" dirty="0" smtClean="0">
                  <a:solidFill>
                    <a:schemeClr val="bg1"/>
                  </a:solidFill>
                </a:rPr>
                <a:t>NAFTA</a:t>
              </a:r>
              <a:endParaRPr lang="en-GB" sz="1400" dirty="0">
                <a:solidFill>
                  <a:schemeClr val="bg1"/>
                </a:solidFill>
              </a:endParaRPr>
            </a:p>
          </p:txBody>
        </p:sp>
        <p:sp>
          <p:nvSpPr>
            <p:cNvPr id="28" name="Freeform 27"/>
            <p:cNvSpPr/>
            <p:nvPr/>
          </p:nvSpPr>
          <p:spPr>
            <a:xfrm>
              <a:off x="2073317" y="2686554"/>
              <a:ext cx="516731" cy="123825"/>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Lst>
              <a:ahLst/>
              <a:cxnLst>
                <a:cxn ang="0">
                  <a:pos x="connsiteX0" y="connsiteY0"/>
                </a:cxn>
                <a:cxn ang="0">
                  <a:pos x="connsiteX1" y="connsiteY1"/>
                </a:cxn>
                <a:cxn ang="0">
                  <a:pos x="connsiteX2" y="connsiteY2"/>
                </a:cxn>
              </a:cxnLst>
              <a:rect l="l" t="t" r="r" b="b"/>
              <a:pathLst>
                <a:path w="516731" h="123825">
                  <a:moveTo>
                    <a:pt x="0" y="123825"/>
                  </a:moveTo>
                  <a:lnTo>
                    <a:pt x="38100" y="0"/>
                  </a:lnTo>
                  <a:lnTo>
                    <a:pt x="516731"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Freeform 28"/>
          <p:cNvSpPr/>
          <p:nvPr/>
        </p:nvSpPr>
        <p:spPr>
          <a:xfrm rot="10800000" flipV="1">
            <a:off x="4004543" y="2672767"/>
            <a:ext cx="247650" cy="123825"/>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Lst>
            <a:ahLst/>
            <a:cxnLst>
              <a:cxn ang="0">
                <a:pos x="connsiteX0" y="connsiteY0"/>
              </a:cxn>
              <a:cxn ang="0">
                <a:pos x="connsiteX1" y="connsiteY1"/>
              </a:cxn>
              <a:cxn ang="0">
                <a:pos x="connsiteX2" y="connsiteY2"/>
              </a:cxn>
            </a:cxnLst>
            <a:rect l="l" t="t" r="r" b="b"/>
            <a:pathLst>
              <a:path w="247650" h="123825">
                <a:moveTo>
                  <a:pt x="0" y="123825"/>
                </a:moveTo>
                <a:lnTo>
                  <a:pt x="38100" y="0"/>
                </a:lnTo>
                <a:lnTo>
                  <a:pt x="2476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p:cNvGrpSpPr/>
          <p:nvPr/>
        </p:nvGrpSpPr>
        <p:grpSpPr>
          <a:xfrm>
            <a:off x="4895848" y="2256234"/>
            <a:ext cx="1495675" cy="653456"/>
            <a:chOff x="4895848" y="2256234"/>
            <a:chExt cx="1495675" cy="653456"/>
          </a:xfrm>
        </p:grpSpPr>
        <p:sp>
          <p:nvSpPr>
            <p:cNvPr id="26" name="Rectangle 25"/>
            <p:cNvSpPr/>
            <p:nvPr/>
          </p:nvSpPr>
          <p:spPr>
            <a:xfrm>
              <a:off x="5029197" y="2256234"/>
              <a:ext cx="1362326" cy="307777"/>
            </a:xfrm>
            <a:prstGeom prst="rect">
              <a:avLst/>
            </a:prstGeom>
          </p:spPr>
          <p:txBody>
            <a:bodyPr wrap="square">
              <a:spAutoFit/>
            </a:bodyPr>
            <a:lstStyle/>
            <a:p>
              <a:r>
                <a:rPr lang="en-US" sz="1400" dirty="0" smtClean="0">
                  <a:solidFill>
                    <a:schemeClr val="bg1"/>
                  </a:solidFill>
                </a:rPr>
                <a:t>Rest of Europe</a:t>
              </a:r>
              <a:endParaRPr lang="en-GB" sz="1400" dirty="0">
                <a:solidFill>
                  <a:schemeClr val="bg1"/>
                </a:solidFill>
              </a:endParaRPr>
            </a:p>
          </p:txBody>
        </p:sp>
        <p:sp>
          <p:nvSpPr>
            <p:cNvPr id="30" name="Freeform 29"/>
            <p:cNvSpPr/>
            <p:nvPr/>
          </p:nvSpPr>
          <p:spPr>
            <a:xfrm rot="10800000" flipH="1" flipV="1">
              <a:off x="5084091" y="2538213"/>
              <a:ext cx="1092995" cy="98718"/>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1092995"/>
                <a:gd name="connsiteY0" fmla="*/ 125096 h 125096"/>
                <a:gd name="connsiteX1" fmla="*/ 38100 w 1092995"/>
                <a:gd name="connsiteY1" fmla="*/ 1271 h 125096"/>
                <a:gd name="connsiteX2" fmla="*/ 1092995 w 1092995"/>
                <a:gd name="connsiteY2" fmla="*/ 0 h 125096"/>
              </a:gdLst>
              <a:ahLst/>
              <a:cxnLst>
                <a:cxn ang="0">
                  <a:pos x="connsiteX0" y="connsiteY0"/>
                </a:cxn>
                <a:cxn ang="0">
                  <a:pos x="connsiteX1" y="connsiteY1"/>
                </a:cxn>
                <a:cxn ang="0">
                  <a:pos x="connsiteX2" y="connsiteY2"/>
                </a:cxn>
              </a:cxnLst>
              <a:rect l="l" t="t" r="r" b="b"/>
              <a:pathLst>
                <a:path w="1092995" h="125096">
                  <a:moveTo>
                    <a:pt x="0" y="125096"/>
                  </a:moveTo>
                  <a:lnTo>
                    <a:pt x="38100" y="1271"/>
                  </a:lnTo>
                  <a:lnTo>
                    <a:pt x="1092995"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bwMode="auto">
            <a:xfrm>
              <a:off x="4895848" y="2624428"/>
              <a:ext cx="285262" cy="285262"/>
            </a:xfrm>
            <a:prstGeom prst="ellipse">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2"/>
                  </a:solidFill>
                  <a:effectLst/>
                  <a:latin typeface="Arial" charset="0"/>
                </a:rPr>
                <a:t>98</a:t>
              </a:r>
            </a:p>
          </p:txBody>
        </p:sp>
      </p:grpSp>
      <p:grpSp>
        <p:nvGrpSpPr>
          <p:cNvPr id="41" name="Group 40"/>
          <p:cNvGrpSpPr/>
          <p:nvPr/>
        </p:nvGrpSpPr>
        <p:grpSpPr>
          <a:xfrm>
            <a:off x="6223305" y="2322596"/>
            <a:ext cx="1080000" cy="1397631"/>
            <a:chOff x="5974654" y="2354680"/>
            <a:chExt cx="1080000" cy="1397631"/>
          </a:xfrm>
        </p:grpSpPr>
        <p:sp>
          <p:nvSpPr>
            <p:cNvPr id="8" name="Oval 7"/>
            <p:cNvSpPr/>
            <p:nvPr/>
          </p:nvSpPr>
          <p:spPr bwMode="auto">
            <a:xfrm>
              <a:off x="5974654" y="2672311"/>
              <a:ext cx="1080000" cy="10800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2"/>
                  </a:solidFill>
                  <a:effectLst/>
                  <a:latin typeface="Arial" charset="0"/>
                </a:rPr>
                <a:t>1,111</a:t>
              </a:r>
            </a:p>
          </p:txBody>
        </p:sp>
        <p:sp>
          <p:nvSpPr>
            <p:cNvPr id="22" name="Rectangle 21"/>
            <p:cNvSpPr/>
            <p:nvPr/>
          </p:nvSpPr>
          <p:spPr>
            <a:xfrm>
              <a:off x="6253788" y="2354680"/>
              <a:ext cx="621381" cy="307777"/>
            </a:xfrm>
            <a:prstGeom prst="rect">
              <a:avLst/>
            </a:prstGeom>
          </p:spPr>
          <p:txBody>
            <a:bodyPr wrap="square">
              <a:spAutoFit/>
            </a:bodyPr>
            <a:lstStyle/>
            <a:p>
              <a:r>
                <a:rPr lang="en-US" sz="1400" dirty="0" smtClean="0">
                  <a:solidFill>
                    <a:schemeClr val="bg1"/>
                  </a:solidFill>
                </a:rPr>
                <a:t>China</a:t>
              </a:r>
              <a:endParaRPr lang="en-GB" sz="1400" dirty="0">
                <a:solidFill>
                  <a:schemeClr val="bg1"/>
                </a:solidFill>
              </a:endParaRPr>
            </a:p>
          </p:txBody>
        </p:sp>
        <p:sp>
          <p:nvSpPr>
            <p:cNvPr id="32" name="Freeform 31"/>
            <p:cNvSpPr/>
            <p:nvPr/>
          </p:nvSpPr>
          <p:spPr>
            <a:xfrm rot="10800000" flipH="1" flipV="1">
              <a:off x="6316831" y="2613928"/>
              <a:ext cx="461964" cy="97715"/>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457201"/>
                <a:gd name="connsiteY0" fmla="*/ 123825 h 123825"/>
                <a:gd name="connsiteX1" fmla="*/ 38100 w 457201"/>
                <a:gd name="connsiteY1" fmla="*/ 0 h 123825"/>
                <a:gd name="connsiteX2" fmla="*/ 457201 w 457201"/>
                <a:gd name="connsiteY2" fmla="*/ 7781 h 123825"/>
                <a:gd name="connsiteX0" fmla="*/ 0 w 461964"/>
                <a:gd name="connsiteY0" fmla="*/ 123825 h 123825"/>
                <a:gd name="connsiteX1" fmla="*/ 38100 w 461964"/>
                <a:gd name="connsiteY1" fmla="*/ 0 h 123825"/>
                <a:gd name="connsiteX2" fmla="*/ 461964 w 461964"/>
                <a:gd name="connsiteY2" fmla="*/ 1746 h 123825"/>
              </a:gdLst>
              <a:ahLst/>
              <a:cxnLst>
                <a:cxn ang="0">
                  <a:pos x="connsiteX0" y="connsiteY0"/>
                </a:cxn>
                <a:cxn ang="0">
                  <a:pos x="connsiteX1" y="connsiteY1"/>
                </a:cxn>
                <a:cxn ang="0">
                  <a:pos x="connsiteX2" y="connsiteY2"/>
                </a:cxn>
              </a:cxnLst>
              <a:rect l="l" t="t" r="r" b="b"/>
              <a:pathLst>
                <a:path w="461964" h="123825">
                  <a:moveTo>
                    <a:pt x="0" y="123825"/>
                  </a:moveTo>
                  <a:lnTo>
                    <a:pt x="38100" y="0"/>
                  </a:lnTo>
                  <a:lnTo>
                    <a:pt x="461964" y="174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6933874" y="3513879"/>
            <a:ext cx="1629422" cy="846258"/>
            <a:chOff x="6973172" y="1943897"/>
            <a:chExt cx="1629422" cy="846258"/>
          </a:xfrm>
        </p:grpSpPr>
        <p:sp>
          <p:nvSpPr>
            <p:cNvPr id="16" name="Oval 15"/>
            <p:cNvSpPr/>
            <p:nvPr/>
          </p:nvSpPr>
          <p:spPr bwMode="auto">
            <a:xfrm>
              <a:off x="6973172" y="2286155"/>
              <a:ext cx="504000" cy="504000"/>
            </a:xfrm>
            <a:prstGeom prst="ellipse">
              <a:avLst/>
            </a:prstGeom>
            <a:solidFill>
              <a:schemeClr val="accent5">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2"/>
                  </a:solidFill>
                  <a:effectLst/>
                  <a:latin typeface="Arial" charset="0"/>
                </a:rPr>
                <a:t>413</a:t>
              </a:r>
            </a:p>
          </p:txBody>
        </p:sp>
        <p:sp>
          <p:nvSpPr>
            <p:cNvPr id="25" name="Rectangle 24"/>
            <p:cNvSpPr/>
            <p:nvPr/>
          </p:nvSpPr>
          <p:spPr>
            <a:xfrm>
              <a:off x="7240268" y="1943897"/>
              <a:ext cx="1362326" cy="307777"/>
            </a:xfrm>
            <a:prstGeom prst="rect">
              <a:avLst/>
            </a:prstGeom>
          </p:spPr>
          <p:txBody>
            <a:bodyPr wrap="square">
              <a:spAutoFit/>
            </a:bodyPr>
            <a:lstStyle/>
            <a:p>
              <a:r>
                <a:rPr lang="en-US" sz="1400" dirty="0" smtClean="0">
                  <a:solidFill>
                    <a:schemeClr val="bg1"/>
                  </a:solidFill>
                </a:rPr>
                <a:t>Rest of Asia</a:t>
              </a:r>
              <a:endParaRPr lang="en-GB" sz="1400" dirty="0">
                <a:solidFill>
                  <a:schemeClr val="bg1"/>
                </a:solidFill>
              </a:endParaRPr>
            </a:p>
          </p:txBody>
        </p:sp>
        <p:sp>
          <p:nvSpPr>
            <p:cNvPr id="33" name="Freeform 32"/>
            <p:cNvSpPr/>
            <p:nvPr/>
          </p:nvSpPr>
          <p:spPr>
            <a:xfrm rot="10800000" flipH="1" flipV="1">
              <a:off x="7300757" y="2232197"/>
              <a:ext cx="876303" cy="97715"/>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457201"/>
                <a:gd name="connsiteY0" fmla="*/ 123825 h 123825"/>
                <a:gd name="connsiteX1" fmla="*/ 38100 w 457201"/>
                <a:gd name="connsiteY1" fmla="*/ 0 h 123825"/>
                <a:gd name="connsiteX2" fmla="*/ 457201 w 457201"/>
                <a:gd name="connsiteY2" fmla="*/ 7781 h 123825"/>
                <a:gd name="connsiteX0" fmla="*/ 0 w 461964"/>
                <a:gd name="connsiteY0" fmla="*/ 123825 h 123825"/>
                <a:gd name="connsiteX1" fmla="*/ 38100 w 461964"/>
                <a:gd name="connsiteY1" fmla="*/ 0 h 123825"/>
                <a:gd name="connsiteX2" fmla="*/ 461964 w 461964"/>
                <a:gd name="connsiteY2" fmla="*/ 1746 h 123825"/>
                <a:gd name="connsiteX0" fmla="*/ 0 w 866777"/>
                <a:gd name="connsiteY0" fmla="*/ 123825 h 123825"/>
                <a:gd name="connsiteX1" fmla="*/ 38100 w 866777"/>
                <a:gd name="connsiteY1" fmla="*/ 0 h 123825"/>
                <a:gd name="connsiteX2" fmla="*/ 866777 w 866777"/>
                <a:gd name="connsiteY2" fmla="*/ 7781 h 123825"/>
                <a:gd name="connsiteX0" fmla="*/ 0 w 871539"/>
                <a:gd name="connsiteY0" fmla="*/ 123825 h 123825"/>
                <a:gd name="connsiteX1" fmla="*/ 38100 w 871539"/>
                <a:gd name="connsiteY1" fmla="*/ 0 h 123825"/>
                <a:gd name="connsiteX2" fmla="*/ 871539 w 871539"/>
                <a:gd name="connsiteY2" fmla="*/ 1746 h 123825"/>
                <a:gd name="connsiteX0" fmla="*/ 0 w 873921"/>
                <a:gd name="connsiteY0" fmla="*/ 123825 h 123825"/>
                <a:gd name="connsiteX1" fmla="*/ 38100 w 873921"/>
                <a:gd name="connsiteY1" fmla="*/ 0 h 123825"/>
                <a:gd name="connsiteX2" fmla="*/ 873921 w 873921"/>
                <a:gd name="connsiteY2" fmla="*/ 7781 h 123825"/>
                <a:gd name="connsiteX0" fmla="*/ 0 w 876303"/>
                <a:gd name="connsiteY0" fmla="*/ 123825 h 123825"/>
                <a:gd name="connsiteX1" fmla="*/ 38100 w 876303"/>
                <a:gd name="connsiteY1" fmla="*/ 0 h 123825"/>
                <a:gd name="connsiteX2" fmla="*/ 876303 w 876303"/>
                <a:gd name="connsiteY2" fmla="*/ 1745 h 123825"/>
              </a:gdLst>
              <a:ahLst/>
              <a:cxnLst>
                <a:cxn ang="0">
                  <a:pos x="connsiteX0" y="connsiteY0"/>
                </a:cxn>
                <a:cxn ang="0">
                  <a:pos x="connsiteX1" y="connsiteY1"/>
                </a:cxn>
                <a:cxn ang="0">
                  <a:pos x="connsiteX2" y="connsiteY2"/>
                </a:cxn>
              </a:cxnLst>
              <a:rect l="l" t="t" r="r" b="b"/>
              <a:pathLst>
                <a:path w="876303" h="123825">
                  <a:moveTo>
                    <a:pt x="0" y="123825"/>
                  </a:moveTo>
                  <a:lnTo>
                    <a:pt x="38100" y="0"/>
                  </a:lnTo>
                  <a:lnTo>
                    <a:pt x="876303" y="174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p:cNvGrpSpPr/>
          <p:nvPr/>
        </p:nvGrpSpPr>
        <p:grpSpPr>
          <a:xfrm>
            <a:off x="7748585" y="2749476"/>
            <a:ext cx="890618" cy="570498"/>
            <a:chOff x="7748585" y="2749476"/>
            <a:chExt cx="890618" cy="570498"/>
          </a:xfrm>
        </p:grpSpPr>
        <p:sp>
          <p:nvSpPr>
            <p:cNvPr id="15" name="Oval 14"/>
            <p:cNvSpPr/>
            <p:nvPr/>
          </p:nvSpPr>
          <p:spPr bwMode="auto">
            <a:xfrm>
              <a:off x="7748585" y="2995974"/>
              <a:ext cx="324000" cy="324000"/>
            </a:xfrm>
            <a:prstGeom prst="ellipse">
              <a:avLst/>
            </a:prstGeom>
            <a:solidFill>
              <a:schemeClr val="accent5">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2"/>
                  </a:solidFill>
                  <a:effectLst/>
                  <a:latin typeface="Arial" charset="0"/>
                </a:rPr>
                <a:t>142</a:t>
              </a:r>
            </a:p>
          </p:txBody>
        </p:sp>
        <p:sp>
          <p:nvSpPr>
            <p:cNvPr id="23" name="Rectangle 22"/>
            <p:cNvSpPr/>
            <p:nvPr/>
          </p:nvSpPr>
          <p:spPr>
            <a:xfrm>
              <a:off x="8017822" y="2749476"/>
              <a:ext cx="621381" cy="307777"/>
            </a:xfrm>
            <a:prstGeom prst="rect">
              <a:avLst/>
            </a:prstGeom>
          </p:spPr>
          <p:txBody>
            <a:bodyPr wrap="square">
              <a:spAutoFit/>
            </a:bodyPr>
            <a:lstStyle/>
            <a:p>
              <a:r>
                <a:rPr lang="en-US" sz="1400" dirty="0" smtClean="0">
                  <a:solidFill>
                    <a:schemeClr val="bg1"/>
                  </a:solidFill>
                </a:rPr>
                <a:t>Japan</a:t>
              </a:r>
              <a:endParaRPr lang="en-GB" sz="1400" dirty="0">
                <a:solidFill>
                  <a:schemeClr val="bg1"/>
                </a:solidFill>
              </a:endParaRPr>
            </a:p>
          </p:txBody>
        </p:sp>
        <p:sp>
          <p:nvSpPr>
            <p:cNvPr id="34" name="Freeform 33"/>
            <p:cNvSpPr/>
            <p:nvPr/>
          </p:nvSpPr>
          <p:spPr>
            <a:xfrm rot="10800000" flipH="1" flipV="1">
              <a:off x="8055572" y="3043225"/>
              <a:ext cx="461964" cy="97715"/>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457201"/>
                <a:gd name="connsiteY0" fmla="*/ 123825 h 123825"/>
                <a:gd name="connsiteX1" fmla="*/ 38100 w 457201"/>
                <a:gd name="connsiteY1" fmla="*/ 0 h 123825"/>
                <a:gd name="connsiteX2" fmla="*/ 457201 w 457201"/>
                <a:gd name="connsiteY2" fmla="*/ 7781 h 123825"/>
                <a:gd name="connsiteX0" fmla="*/ 0 w 461964"/>
                <a:gd name="connsiteY0" fmla="*/ 123825 h 123825"/>
                <a:gd name="connsiteX1" fmla="*/ 38100 w 461964"/>
                <a:gd name="connsiteY1" fmla="*/ 0 h 123825"/>
                <a:gd name="connsiteX2" fmla="*/ 461964 w 461964"/>
                <a:gd name="connsiteY2" fmla="*/ 1746 h 123825"/>
              </a:gdLst>
              <a:ahLst/>
              <a:cxnLst>
                <a:cxn ang="0">
                  <a:pos x="connsiteX0" y="connsiteY0"/>
                </a:cxn>
                <a:cxn ang="0">
                  <a:pos x="connsiteX1" y="connsiteY1"/>
                </a:cxn>
                <a:cxn ang="0">
                  <a:pos x="connsiteX2" y="connsiteY2"/>
                </a:cxn>
              </a:cxnLst>
              <a:rect l="l" t="t" r="r" b="b"/>
              <a:pathLst>
                <a:path w="461964" h="123825">
                  <a:moveTo>
                    <a:pt x="0" y="123825"/>
                  </a:moveTo>
                  <a:lnTo>
                    <a:pt x="38100" y="0"/>
                  </a:lnTo>
                  <a:lnTo>
                    <a:pt x="461964" y="174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7342119" y="3127241"/>
            <a:ext cx="1468376" cy="417475"/>
            <a:chOff x="7342119" y="3127241"/>
            <a:chExt cx="1468376" cy="417475"/>
          </a:xfrm>
        </p:grpSpPr>
        <p:sp>
          <p:nvSpPr>
            <p:cNvPr id="24" name="Rectangle 23"/>
            <p:cNvSpPr/>
            <p:nvPr/>
          </p:nvSpPr>
          <p:spPr>
            <a:xfrm>
              <a:off x="7533894" y="3236939"/>
              <a:ext cx="1276601" cy="307777"/>
            </a:xfrm>
            <a:prstGeom prst="rect">
              <a:avLst/>
            </a:prstGeom>
          </p:spPr>
          <p:txBody>
            <a:bodyPr wrap="square">
              <a:spAutoFit/>
            </a:bodyPr>
            <a:lstStyle/>
            <a:p>
              <a:r>
                <a:rPr lang="en-US" sz="1400" dirty="0" smtClean="0">
                  <a:solidFill>
                    <a:schemeClr val="bg1"/>
                  </a:solidFill>
                </a:rPr>
                <a:t>South Korea</a:t>
              </a:r>
              <a:endParaRPr lang="en-GB" sz="1400" dirty="0">
                <a:solidFill>
                  <a:schemeClr val="bg1"/>
                </a:solidFill>
              </a:endParaRPr>
            </a:p>
          </p:txBody>
        </p:sp>
        <p:sp>
          <p:nvSpPr>
            <p:cNvPr id="35" name="Freeform 34"/>
            <p:cNvSpPr/>
            <p:nvPr/>
          </p:nvSpPr>
          <p:spPr>
            <a:xfrm rot="10800000" flipH="1">
              <a:off x="7486119" y="3402909"/>
              <a:ext cx="1012033" cy="97715"/>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457201"/>
                <a:gd name="connsiteY0" fmla="*/ 123825 h 123825"/>
                <a:gd name="connsiteX1" fmla="*/ 38100 w 457201"/>
                <a:gd name="connsiteY1" fmla="*/ 0 h 123825"/>
                <a:gd name="connsiteX2" fmla="*/ 457201 w 457201"/>
                <a:gd name="connsiteY2" fmla="*/ 7781 h 123825"/>
                <a:gd name="connsiteX0" fmla="*/ 0 w 461964"/>
                <a:gd name="connsiteY0" fmla="*/ 123825 h 123825"/>
                <a:gd name="connsiteX1" fmla="*/ 38100 w 461964"/>
                <a:gd name="connsiteY1" fmla="*/ 0 h 123825"/>
                <a:gd name="connsiteX2" fmla="*/ 461964 w 461964"/>
                <a:gd name="connsiteY2" fmla="*/ 1746 h 123825"/>
                <a:gd name="connsiteX0" fmla="*/ 0 w 1012033"/>
                <a:gd name="connsiteY0" fmla="*/ 123825 h 123825"/>
                <a:gd name="connsiteX1" fmla="*/ 38100 w 1012033"/>
                <a:gd name="connsiteY1" fmla="*/ 0 h 123825"/>
                <a:gd name="connsiteX2" fmla="*/ 1012033 w 1012033"/>
                <a:gd name="connsiteY2" fmla="*/ 1746 h 123825"/>
              </a:gdLst>
              <a:ahLst/>
              <a:cxnLst>
                <a:cxn ang="0">
                  <a:pos x="connsiteX0" y="connsiteY0"/>
                </a:cxn>
                <a:cxn ang="0">
                  <a:pos x="connsiteX1" y="connsiteY1"/>
                </a:cxn>
                <a:cxn ang="0">
                  <a:pos x="connsiteX2" y="connsiteY2"/>
                </a:cxn>
              </a:cxnLst>
              <a:rect l="l" t="t" r="r" b="b"/>
              <a:pathLst>
                <a:path w="1012033" h="123825">
                  <a:moveTo>
                    <a:pt x="0" y="123825"/>
                  </a:moveTo>
                  <a:lnTo>
                    <a:pt x="38100" y="0"/>
                  </a:lnTo>
                  <a:lnTo>
                    <a:pt x="1012033" y="174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bwMode="auto">
            <a:xfrm>
              <a:off x="7342119" y="3127241"/>
              <a:ext cx="288000" cy="288000"/>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2"/>
                  </a:solidFill>
                  <a:effectLst/>
                  <a:latin typeface="Arial" charset="0"/>
                </a:rPr>
                <a:t>121</a:t>
              </a:r>
            </a:p>
          </p:txBody>
        </p:sp>
      </p:grpSp>
      <p:grpSp>
        <p:nvGrpSpPr>
          <p:cNvPr id="43" name="Group 42"/>
          <p:cNvGrpSpPr/>
          <p:nvPr/>
        </p:nvGrpSpPr>
        <p:grpSpPr>
          <a:xfrm>
            <a:off x="5744478" y="3700305"/>
            <a:ext cx="675304" cy="347626"/>
            <a:chOff x="5624163" y="3788536"/>
            <a:chExt cx="675304" cy="347626"/>
          </a:xfrm>
        </p:grpSpPr>
        <p:sp>
          <p:nvSpPr>
            <p:cNvPr id="13" name="Oval 12"/>
            <p:cNvSpPr/>
            <p:nvPr/>
          </p:nvSpPr>
          <p:spPr bwMode="auto">
            <a:xfrm>
              <a:off x="6083467" y="3788536"/>
              <a:ext cx="216000" cy="216000"/>
            </a:xfrm>
            <a:prstGeom prst="ellipse">
              <a:avLst/>
            </a:prstGeom>
            <a:solidFill>
              <a:schemeClr val="accent5">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2"/>
                  </a:solidFill>
                  <a:effectLst/>
                  <a:latin typeface="Arial" charset="0"/>
                </a:rPr>
                <a:t>72</a:t>
              </a:r>
            </a:p>
          </p:txBody>
        </p:sp>
        <p:sp>
          <p:nvSpPr>
            <p:cNvPr id="21" name="Rectangle 20"/>
            <p:cNvSpPr/>
            <p:nvPr/>
          </p:nvSpPr>
          <p:spPr>
            <a:xfrm>
              <a:off x="5624163" y="3828385"/>
              <a:ext cx="621381" cy="307777"/>
            </a:xfrm>
            <a:prstGeom prst="rect">
              <a:avLst/>
            </a:prstGeom>
          </p:spPr>
          <p:txBody>
            <a:bodyPr wrap="square">
              <a:spAutoFit/>
            </a:bodyPr>
            <a:lstStyle/>
            <a:p>
              <a:r>
                <a:rPr lang="en-US" sz="1400" dirty="0" smtClean="0">
                  <a:solidFill>
                    <a:schemeClr val="bg1"/>
                  </a:solidFill>
                </a:rPr>
                <a:t>India</a:t>
              </a:r>
              <a:endParaRPr lang="en-GB" sz="1400" dirty="0">
                <a:solidFill>
                  <a:schemeClr val="bg1"/>
                </a:solidFill>
              </a:endParaRPr>
            </a:p>
          </p:txBody>
        </p:sp>
        <p:sp>
          <p:nvSpPr>
            <p:cNvPr id="37" name="Freeform 36"/>
            <p:cNvSpPr/>
            <p:nvPr/>
          </p:nvSpPr>
          <p:spPr>
            <a:xfrm rot="10800000">
              <a:off x="5731884" y="4000470"/>
              <a:ext cx="459584" cy="97715"/>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457201"/>
                <a:gd name="connsiteY0" fmla="*/ 123825 h 123825"/>
                <a:gd name="connsiteX1" fmla="*/ 38100 w 457201"/>
                <a:gd name="connsiteY1" fmla="*/ 0 h 123825"/>
                <a:gd name="connsiteX2" fmla="*/ 457201 w 457201"/>
                <a:gd name="connsiteY2" fmla="*/ 7781 h 123825"/>
                <a:gd name="connsiteX0" fmla="*/ 0 w 461964"/>
                <a:gd name="connsiteY0" fmla="*/ 123825 h 123825"/>
                <a:gd name="connsiteX1" fmla="*/ 38100 w 461964"/>
                <a:gd name="connsiteY1" fmla="*/ 0 h 123825"/>
                <a:gd name="connsiteX2" fmla="*/ 461964 w 461964"/>
                <a:gd name="connsiteY2" fmla="*/ 1746 h 123825"/>
                <a:gd name="connsiteX0" fmla="*/ 0 w 1012033"/>
                <a:gd name="connsiteY0" fmla="*/ 123825 h 123825"/>
                <a:gd name="connsiteX1" fmla="*/ 38100 w 1012033"/>
                <a:gd name="connsiteY1" fmla="*/ 0 h 123825"/>
                <a:gd name="connsiteX2" fmla="*/ 1012033 w 1012033"/>
                <a:gd name="connsiteY2" fmla="*/ 1746 h 123825"/>
                <a:gd name="connsiteX0" fmla="*/ 0 w 490540"/>
                <a:gd name="connsiteY0" fmla="*/ 128113 h 128113"/>
                <a:gd name="connsiteX1" fmla="*/ 38100 w 490540"/>
                <a:gd name="connsiteY1" fmla="*/ 4288 h 128113"/>
                <a:gd name="connsiteX2" fmla="*/ 490540 w 490540"/>
                <a:gd name="connsiteY2" fmla="*/ 0 h 128113"/>
                <a:gd name="connsiteX0" fmla="*/ 0 w 459584"/>
                <a:gd name="connsiteY0" fmla="*/ 128113 h 128113"/>
                <a:gd name="connsiteX1" fmla="*/ 38100 w 459584"/>
                <a:gd name="connsiteY1" fmla="*/ 4288 h 128113"/>
                <a:gd name="connsiteX2" fmla="*/ 459584 w 459584"/>
                <a:gd name="connsiteY2" fmla="*/ 0 h 128113"/>
                <a:gd name="connsiteX0" fmla="*/ 0 w 459584"/>
                <a:gd name="connsiteY0" fmla="*/ 123825 h 123825"/>
                <a:gd name="connsiteX1" fmla="*/ 38100 w 459584"/>
                <a:gd name="connsiteY1" fmla="*/ 0 h 123825"/>
                <a:gd name="connsiteX2" fmla="*/ 459584 w 459584"/>
                <a:gd name="connsiteY2" fmla="*/ 1748 h 123825"/>
              </a:gdLst>
              <a:ahLst/>
              <a:cxnLst>
                <a:cxn ang="0">
                  <a:pos x="connsiteX0" y="connsiteY0"/>
                </a:cxn>
                <a:cxn ang="0">
                  <a:pos x="connsiteX1" y="connsiteY1"/>
                </a:cxn>
                <a:cxn ang="0">
                  <a:pos x="connsiteX2" y="connsiteY2"/>
                </a:cxn>
              </a:cxnLst>
              <a:rect l="l" t="t" r="r" b="b"/>
              <a:pathLst>
                <a:path w="459584" h="123825">
                  <a:moveTo>
                    <a:pt x="0" y="123825"/>
                  </a:moveTo>
                  <a:lnTo>
                    <a:pt x="38100" y="0"/>
                  </a:lnTo>
                  <a:lnTo>
                    <a:pt x="459584" y="174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5750092" y="4576456"/>
            <a:ext cx="1762723" cy="312463"/>
            <a:chOff x="5750092" y="4576456"/>
            <a:chExt cx="1762723" cy="312463"/>
          </a:xfrm>
        </p:grpSpPr>
        <p:sp>
          <p:nvSpPr>
            <p:cNvPr id="14" name="Oval 13"/>
            <p:cNvSpPr/>
            <p:nvPr/>
          </p:nvSpPr>
          <p:spPr bwMode="auto">
            <a:xfrm>
              <a:off x="5750092" y="4576456"/>
              <a:ext cx="180000" cy="180000"/>
            </a:xfrm>
            <a:prstGeom prst="ellipse">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smtClean="0">
                  <a:ln>
                    <a:noFill/>
                  </a:ln>
                  <a:solidFill>
                    <a:schemeClr val="bg2"/>
                  </a:solidFill>
                  <a:effectLst/>
                  <a:latin typeface="Arial" charset="0"/>
                </a:rPr>
                <a:t>44</a:t>
              </a:r>
            </a:p>
          </p:txBody>
        </p:sp>
        <p:sp>
          <p:nvSpPr>
            <p:cNvPr id="20" name="Rectangle 19"/>
            <p:cNvSpPr/>
            <p:nvPr/>
          </p:nvSpPr>
          <p:spPr>
            <a:xfrm>
              <a:off x="5884040" y="4581142"/>
              <a:ext cx="1628775" cy="307777"/>
            </a:xfrm>
            <a:prstGeom prst="rect">
              <a:avLst/>
            </a:prstGeom>
          </p:spPr>
          <p:txBody>
            <a:bodyPr wrap="square">
              <a:spAutoFit/>
            </a:bodyPr>
            <a:lstStyle/>
            <a:p>
              <a:r>
                <a:rPr lang="en-US" sz="1400" dirty="0" smtClean="0">
                  <a:solidFill>
                    <a:schemeClr val="bg1"/>
                  </a:solidFill>
                </a:rPr>
                <a:t>Rest of the world</a:t>
              </a:r>
              <a:endParaRPr lang="en-GB" sz="1400" dirty="0">
                <a:solidFill>
                  <a:schemeClr val="bg1"/>
                </a:solidFill>
              </a:endParaRPr>
            </a:p>
          </p:txBody>
        </p:sp>
        <p:sp>
          <p:nvSpPr>
            <p:cNvPr id="38" name="Freeform 37"/>
            <p:cNvSpPr/>
            <p:nvPr/>
          </p:nvSpPr>
          <p:spPr>
            <a:xfrm rot="10800000" flipH="1">
              <a:off x="5840092" y="4746979"/>
              <a:ext cx="1369219" cy="98718"/>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1092995"/>
                <a:gd name="connsiteY0" fmla="*/ 125096 h 125096"/>
                <a:gd name="connsiteX1" fmla="*/ 38100 w 1092995"/>
                <a:gd name="connsiteY1" fmla="*/ 1271 h 125096"/>
                <a:gd name="connsiteX2" fmla="*/ 1092995 w 1092995"/>
                <a:gd name="connsiteY2" fmla="*/ 0 h 125096"/>
                <a:gd name="connsiteX0" fmla="*/ 0 w 1307307"/>
                <a:gd name="connsiteY0" fmla="*/ 125096 h 125096"/>
                <a:gd name="connsiteX1" fmla="*/ 38100 w 1307307"/>
                <a:gd name="connsiteY1" fmla="*/ 1271 h 125096"/>
                <a:gd name="connsiteX2" fmla="*/ 1307307 w 1307307"/>
                <a:gd name="connsiteY2" fmla="*/ 0 h 125096"/>
                <a:gd name="connsiteX0" fmla="*/ 0 w 1331119"/>
                <a:gd name="connsiteY0" fmla="*/ 125096 h 125096"/>
                <a:gd name="connsiteX1" fmla="*/ 38100 w 1331119"/>
                <a:gd name="connsiteY1" fmla="*/ 1271 h 125096"/>
                <a:gd name="connsiteX2" fmla="*/ 1331119 w 1331119"/>
                <a:gd name="connsiteY2" fmla="*/ 0 h 125096"/>
                <a:gd name="connsiteX0" fmla="*/ 0 w 1369219"/>
                <a:gd name="connsiteY0" fmla="*/ 125096 h 125096"/>
                <a:gd name="connsiteX1" fmla="*/ 38100 w 1369219"/>
                <a:gd name="connsiteY1" fmla="*/ 1271 h 125096"/>
                <a:gd name="connsiteX2" fmla="*/ 1369219 w 1369219"/>
                <a:gd name="connsiteY2" fmla="*/ 0 h 125096"/>
              </a:gdLst>
              <a:ahLst/>
              <a:cxnLst>
                <a:cxn ang="0">
                  <a:pos x="connsiteX0" y="connsiteY0"/>
                </a:cxn>
                <a:cxn ang="0">
                  <a:pos x="connsiteX1" y="connsiteY1"/>
                </a:cxn>
                <a:cxn ang="0">
                  <a:pos x="connsiteX2" y="connsiteY2"/>
                </a:cxn>
              </a:cxnLst>
              <a:rect l="l" t="t" r="r" b="b"/>
              <a:pathLst>
                <a:path w="1369219" h="125096">
                  <a:moveTo>
                    <a:pt x="0" y="125096"/>
                  </a:moveTo>
                  <a:lnTo>
                    <a:pt x="38100" y="1271"/>
                  </a:lnTo>
                  <a:lnTo>
                    <a:pt x="1369219"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2919162" y="4470274"/>
            <a:ext cx="1714463" cy="534154"/>
            <a:chOff x="2959267" y="4558505"/>
            <a:chExt cx="1714463" cy="534154"/>
          </a:xfrm>
        </p:grpSpPr>
        <p:sp>
          <p:nvSpPr>
            <p:cNvPr id="12" name="Oval 11"/>
            <p:cNvSpPr/>
            <p:nvPr/>
          </p:nvSpPr>
          <p:spPr bwMode="auto">
            <a:xfrm>
              <a:off x="2959267" y="4558505"/>
              <a:ext cx="396000" cy="396000"/>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2"/>
                  </a:solidFill>
                  <a:effectLst/>
                  <a:latin typeface="Arial" charset="0"/>
                </a:rPr>
                <a:t>151</a:t>
              </a:r>
            </a:p>
          </p:txBody>
        </p:sp>
        <p:sp>
          <p:nvSpPr>
            <p:cNvPr id="19" name="Rectangle 18"/>
            <p:cNvSpPr/>
            <p:nvPr/>
          </p:nvSpPr>
          <p:spPr>
            <a:xfrm>
              <a:off x="3279059" y="4784882"/>
              <a:ext cx="1394671" cy="307777"/>
            </a:xfrm>
            <a:prstGeom prst="rect">
              <a:avLst/>
            </a:prstGeom>
          </p:spPr>
          <p:txBody>
            <a:bodyPr wrap="square">
              <a:spAutoFit/>
            </a:bodyPr>
            <a:lstStyle/>
            <a:p>
              <a:r>
                <a:rPr lang="en-US" sz="1400" dirty="0" smtClean="0">
                  <a:solidFill>
                    <a:schemeClr val="bg1"/>
                  </a:solidFill>
                </a:rPr>
                <a:t>Latin America</a:t>
              </a:r>
              <a:endParaRPr lang="en-GB" sz="1400" dirty="0">
                <a:solidFill>
                  <a:schemeClr val="bg1"/>
                </a:solidFill>
              </a:endParaRPr>
            </a:p>
          </p:txBody>
        </p:sp>
        <p:sp>
          <p:nvSpPr>
            <p:cNvPr id="39" name="Freeform 38"/>
            <p:cNvSpPr/>
            <p:nvPr/>
          </p:nvSpPr>
          <p:spPr>
            <a:xfrm rot="10800000" flipH="1">
              <a:off x="3178562" y="4942996"/>
              <a:ext cx="1173956" cy="98718"/>
            </a:xfrm>
            <a:custGeom>
              <a:avLst/>
              <a:gdLst>
                <a:gd name="connsiteX0" fmla="*/ 0 w 533400"/>
                <a:gd name="connsiteY0" fmla="*/ 123825 h 123825"/>
                <a:gd name="connsiteX1" fmla="*/ 38100 w 533400"/>
                <a:gd name="connsiteY1" fmla="*/ 0 h 123825"/>
                <a:gd name="connsiteX2" fmla="*/ 533400 w 533400"/>
                <a:gd name="connsiteY2" fmla="*/ 0 h 123825"/>
                <a:gd name="connsiteX3" fmla="*/ 514350 w 533400"/>
                <a:gd name="connsiteY3" fmla="*/ 9525 h 123825"/>
                <a:gd name="connsiteX0" fmla="*/ 0 w 514350"/>
                <a:gd name="connsiteY0" fmla="*/ 123825 h 123825"/>
                <a:gd name="connsiteX1" fmla="*/ 38100 w 514350"/>
                <a:gd name="connsiteY1" fmla="*/ 0 h 123825"/>
                <a:gd name="connsiteX2" fmla="*/ 514350 w 514350"/>
                <a:gd name="connsiteY2" fmla="*/ 9525 h 123825"/>
                <a:gd name="connsiteX0" fmla="*/ 0 w 516731"/>
                <a:gd name="connsiteY0" fmla="*/ 123825 h 123825"/>
                <a:gd name="connsiteX1" fmla="*/ 38100 w 516731"/>
                <a:gd name="connsiteY1" fmla="*/ 0 h 123825"/>
                <a:gd name="connsiteX2" fmla="*/ 516731 w 516731"/>
                <a:gd name="connsiteY2" fmla="*/ 0 h 123825"/>
                <a:gd name="connsiteX0" fmla="*/ 0 w 247650"/>
                <a:gd name="connsiteY0" fmla="*/ 126207 h 126207"/>
                <a:gd name="connsiteX1" fmla="*/ 38100 w 247650"/>
                <a:gd name="connsiteY1" fmla="*/ 2382 h 126207"/>
                <a:gd name="connsiteX2" fmla="*/ 247650 w 247650"/>
                <a:gd name="connsiteY2" fmla="*/ 0 h 126207"/>
                <a:gd name="connsiteX0" fmla="*/ 0 w 247650"/>
                <a:gd name="connsiteY0" fmla="*/ 123825 h 123825"/>
                <a:gd name="connsiteX1" fmla="*/ 38100 w 247650"/>
                <a:gd name="connsiteY1" fmla="*/ 0 h 123825"/>
                <a:gd name="connsiteX2" fmla="*/ 247650 w 247650"/>
                <a:gd name="connsiteY2" fmla="*/ 0 h 123825"/>
                <a:gd name="connsiteX0" fmla="*/ 0 w 1069181"/>
                <a:gd name="connsiteY0" fmla="*/ 128587 h 128587"/>
                <a:gd name="connsiteX1" fmla="*/ 38100 w 1069181"/>
                <a:gd name="connsiteY1" fmla="*/ 4762 h 128587"/>
                <a:gd name="connsiteX2" fmla="*/ 1069181 w 1069181"/>
                <a:gd name="connsiteY2" fmla="*/ 0 h 128587"/>
                <a:gd name="connsiteX0" fmla="*/ 0 w 1073944"/>
                <a:gd name="connsiteY0" fmla="*/ 123825 h 123825"/>
                <a:gd name="connsiteX1" fmla="*/ 38100 w 1073944"/>
                <a:gd name="connsiteY1" fmla="*/ 0 h 123825"/>
                <a:gd name="connsiteX2" fmla="*/ 1073944 w 1073944"/>
                <a:gd name="connsiteY2" fmla="*/ 2382 h 123825"/>
                <a:gd name="connsiteX0" fmla="*/ 0 w 1073944"/>
                <a:gd name="connsiteY0" fmla="*/ 123872 h 123872"/>
                <a:gd name="connsiteX1" fmla="*/ 38100 w 1073944"/>
                <a:gd name="connsiteY1" fmla="*/ 47 h 123872"/>
                <a:gd name="connsiteX2" fmla="*/ 42736 w 1073944"/>
                <a:gd name="connsiteY2" fmla="*/ 3190 h 123872"/>
                <a:gd name="connsiteX3" fmla="*/ 1073944 w 1073944"/>
                <a:gd name="connsiteY3" fmla="*/ 2429 h 123872"/>
                <a:gd name="connsiteX0" fmla="*/ 0 w 1076325"/>
                <a:gd name="connsiteY0" fmla="*/ 123872 h 123872"/>
                <a:gd name="connsiteX1" fmla="*/ 38100 w 1076325"/>
                <a:gd name="connsiteY1" fmla="*/ 47 h 123872"/>
                <a:gd name="connsiteX2" fmla="*/ 42736 w 1076325"/>
                <a:gd name="connsiteY2" fmla="*/ 3190 h 123872"/>
                <a:gd name="connsiteX3" fmla="*/ 1076325 w 1076325"/>
                <a:gd name="connsiteY3" fmla="*/ 4810 h 123872"/>
                <a:gd name="connsiteX0" fmla="*/ 0 w 1076325"/>
                <a:gd name="connsiteY0" fmla="*/ 123857 h 123857"/>
                <a:gd name="connsiteX1" fmla="*/ 38100 w 1076325"/>
                <a:gd name="connsiteY1" fmla="*/ 32 h 123857"/>
                <a:gd name="connsiteX2" fmla="*/ 42736 w 1076325"/>
                <a:gd name="connsiteY2" fmla="*/ 5556 h 123857"/>
                <a:gd name="connsiteX3" fmla="*/ 1076325 w 1076325"/>
                <a:gd name="connsiteY3" fmla="*/ 4795 h 123857"/>
                <a:gd name="connsiteX0" fmla="*/ 0 w 1076325"/>
                <a:gd name="connsiteY0" fmla="*/ 123832 h 123832"/>
                <a:gd name="connsiteX1" fmla="*/ 38100 w 1076325"/>
                <a:gd name="connsiteY1" fmla="*/ 7 h 123832"/>
                <a:gd name="connsiteX2" fmla="*/ 92742 w 1076325"/>
                <a:gd name="connsiteY2" fmla="*/ 31725 h 123832"/>
                <a:gd name="connsiteX3" fmla="*/ 1076325 w 1076325"/>
                <a:gd name="connsiteY3" fmla="*/ 4770 h 123832"/>
                <a:gd name="connsiteX0" fmla="*/ 0 w 1076325"/>
                <a:gd name="connsiteY0" fmla="*/ 131737 h 131737"/>
                <a:gd name="connsiteX1" fmla="*/ 38100 w 1076325"/>
                <a:gd name="connsiteY1" fmla="*/ 7912 h 131737"/>
                <a:gd name="connsiteX2" fmla="*/ 1076325 w 1076325"/>
                <a:gd name="connsiteY2" fmla="*/ 12675 h 131737"/>
                <a:gd name="connsiteX0" fmla="*/ 0 w 1076325"/>
                <a:gd name="connsiteY0" fmla="*/ 123825 h 123825"/>
                <a:gd name="connsiteX1" fmla="*/ 38100 w 1076325"/>
                <a:gd name="connsiteY1" fmla="*/ 0 h 123825"/>
                <a:gd name="connsiteX2" fmla="*/ 1076325 w 1076325"/>
                <a:gd name="connsiteY2" fmla="*/ 4763 h 123825"/>
                <a:gd name="connsiteX0" fmla="*/ 0 w 1078707"/>
                <a:gd name="connsiteY0" fmla="*/ 125097 h 125097"/>
                <a:gd name="connsiteX1" fmla="*/ 38100 w 1078707"/>
                <a:gd name="connsiteY1" fmla="*/ 1272 h 125097"/>
                <a:gd name="connsiteX2" fmla="*/ 1078707 w 1078707"/>
                <a:gd name="connsiteY2" fmla="*/ 0 h 125097"/>
                <a:gd name="connsiteX0" fmla="*/ 0 w 1078707"/>
                <a:gd name="connsiteY0" fmla="*/ 123825 h 123825"/>
                <a:gd name="connsiteX1" fmla="*/ 38100 w 1078707"/>
                <a:gd name="connsiteY1" fmla="*/ 0 h 123825"/>
                <a:gd name="connsiteX2" fmla="*/ 1078707 w 1078707"/>
                <a:gd name="connsiteY2" fmla="*/ 7781 h 123825"/>
                <a:gd name="connsiteX0" fmla="*/ 0 w 1092995"/>
                <a:gd name="connsiteY0" fmla="*/ 123825 h 123825"/>
                <a:gd name="connsiteX1" fmla="*/ 38100 w 1092995"/>
                <a:gd name="connsiteY1" fmla="*/ 0 h 123825"/>
                <a:gd name="connsiteX2" fmla="*/ 1092995 w 1092995"/>
                <a:gd name="connsiteY2" fmla="*/ 4763 h 123825"/>
                <a:gd name="connsiteX0" fmla="*/ 0 w 1092995"/>
                <a:gd name="connsiteY0" fmla="*/ 125096 h 125096"/>
                <a:gd name="connsiteX1" fmla="*/ 38100 w 1092995"/>
                <a:gd name="connsiteY1" fmla="*/ 1271 h 125096"/>
                <a:gd name="connsiteX2" fmla="*/ 1092995 w 1092995"/>
                <a:gd name="connsiteY2" fmla="*/ 0 h 125096"/>
                <a:gd name="connsiteX0" fmla="*/ 0 w 1307307"/>
                <a:gd name="connsiteY0" fmla="*/ 125096 h 125096"/>
                <a:gd name="connsiteX1" fmla="*/ 38100 w 1307307"/>
                <a:gd name="connsiteY1" fmla="*/ 1271 h 125096"/>
                <a:gd name="connsiteX2" fmla="*/ 1307307 w 1307307"/>
                <a:gd name="connsiteY2" fmla="*/ 0 h 125096"/>
                <a:gd name="connsiteX0" fmla="*/ 0 w 1331119"/>
                <a:gd name="connsiteY0" fmla="*/ 125096 h 125096"/>
                <a:gd name="connsiteX1" fmla="*/ 38100 w 1331119"/>
                <a:gd name="connsiteY1" fmla="*/ 1271 h 125096"/>
                <a:gd name="connsiteX2" fmla="*/ 1331119 w 1331119"/>
                <a:gd name="connsiteY2" fmla="*/ 0 h 125096"/>
                <a:gd name="connsiteX0" fmla="*/ 0 w 1173956"/>
                <a:gd name="connsiteY0" fmla="*/ 125096 h 125096"/>
                <a:gd name="connsiteX1" fmla="*/ 38100 w 1173956"/>
                <a:gd name="connsiteY1" fmla="*/ 1271 h 125096"/>
                <a:gd name="connsiteX2" fmla="*/ 1173956 w 1173956"/>
                <a:gd name="connsiteY2" fmla="*/ 0 h 125096"/>
              </a:gdLst>
              <a:ahLst/>
              <a:cxnLst>
                <a:cxn ang="0">
                  <a:pos x="connsiteX0" y="connsiteY0"/>
                </a:cxn>
                <a:cxn ang="0">
                  <a:pos x="connsiteX1" y="connsiteY1"/>
                </a:cxn>
                <a:cxn ang="0">
                  <a:pos x="connsiteX2" y="connsiteY2"/>
                </a:cxn>
              </a:cxnLst>
              <a:rect l="l" t="t" r="r" b="b"/>
              <a:pathLst>
                <a:path w="1173956" h="125096">
                  <a:moveTo>
                    <a:pt x="0" y="125096"/>
                  </a:moveTo>
                  <a:lnTo>
                    <a:pt x="38100" y="1271"/>
                  </a:lnTo>
                  <a:lnTo>
                    <a:pt x="1173956"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normAutofit/>
          </a:bodyPr>
          <a:lstStyle/>
          <a:p>
            <a:r>
              <a:rPr lang="en-US" dirty="0"/>
              <a:t>Asian chemicals production outpaces other </a:t>
            </a:r>
            <a:r>
              <a:rPr lang="en-US" dirty="0" smtClean="0"/>
              <a:t>regions </a:t>
            </a:r>
            <a:endParaRPr lang="en-GB" dirty="0"/>
          </a:p>
        </p:txBody>
      </p:sp>
      <p:sp>
        <p:nvSpPr>
          <p:cNvPr id="7" name="TextBox 6"/>
          <p:cNvSpPr txBox="1"/>
          <p:nvPr/>
        </p:nvSpPr>
        <p:spPr>
          <a:xfrm>
            <a:off x="532215" y="6537200"/>
            <a:ext cx="2306593" cy="184666"/>
          </a:xfrm>
          <a:prstGeom prst="rect">
            <a:avLst/>
          </a:prstGeom>
          <a:noFill/>
        </p:spPr>
        <p:txBody>
          <a:bodyPr wrap="none" lIns="0" tIns="0" rIns="0" bIns="0" rtlCol="0" anchor="b" anchorCtr="0">
            <a:spAutoFit/>
          </a:bodyPr>
          <a:lstStyle/>
          <a:p>
            <a:r>
              <a:rPr lang="en-GB" sz="1200" dirty="0" smtClean="0">
                <a:solidFill>
                  <a:schemeClr val="bg1"/>
                </a:solidFill>
              </a:rPr>
              <a:t>Source: </a:t>
            </a:r>
            <a:r>
              <a:rPr lang="en-GB" sz="1200" dirty="0">
                <a:solidFill>
                  <a:schemeClr val="bg1"/>
                </a:solidFill>
              </a:rPr>
              <a:t>Cefic </a:t>
            </a:r>
            <a:r>
              <a:rPr lang="en-GB" sz="1200" dirty="0" err="1" smtClean="0">
                <a:solidFill>
                  <a:schemeClr val="bg1"/>
                </a:solidFill>
              </a:rPr>
              <a:t>Chemdata</a:t>
            </a:r>
            <a:r>
              <a:rPr lang="en-GB" sz="1200" dirty="0" smtClean="0">
                <a:solidFill>
                  <a:schemeClr val="bg1"/>
                </a:solidFill>
              </a:rPr>
              <a:t> </a:t>
            </a:r>
            <a:r>
              <a:rPr lang="en-GB" sz="1200" dirty="0">
                <a:solidFill>
                  <a:schemeClr val="bg1"/>
                </a:solidFill>
              </a:rPr>
              <a:t>International</a:t>
            </a:r>
          </a:p>
        </p:txBody>
      </p:sp>
      <p:sp>
        <p:nvSpPr>
          <p:cNvPr id="10" name="TextBox 9"/>
          <p:cNvSpPr txBox="1"/>
          <p:nvPr/>
        </p:nvSpPr>
        <p:spPr>
          <a:xfrm>
            <a:off x="449765" y="5869259"/>
            <a:ext cx="8461624" cy="646331"/>
          </a:xfrm>
          <a:prstGeom prst="rect">
            <a:avLst/>
          </a:prstGeom>
          <a:noFill/>
        </p:spPr>
        <p:txBody>
          <a:bodyPr wrap="square" rtlCol="0">
            <a:spAutoFit/>
          </a:bodyPr>
          <a:lstStyle/>
          <a:p>
            <a:pPr algn="ctr"/>
            <a:r>
              <a:rPr lang="en-US" b="1" dirty="0">
                <a:solidFill>
                  <a:schemeClr val="accent2"/>
                </a:solidFill>
              </a:rPr>
              <a:t>World chemicals sales in 2014 are valued at € 3.232 billion. The European </a:t>
            </a:r>
            <a:endParaRPr lang="en-US" b="1" dirty="0" smtClean="0">
              <a:solidFill>
                <a:schemeClr val="accent2"/>
              </a:solidFill>
            </a:endParaRPr>
          </a:p>
          <a:p>
            <a:pPr algn="ctr"/>
            <a:r>
              <a:rPr lang="en-US" b="1" dirty="0" smtClean="0">
                <a:solidFill>
                  <a:schemeClr val="accent2"/>
                </a:solidFill>
              </a:rPr>
              <a:t>Union </a:t>
            </a:r>
            <a:r>
              <a:rPr lang="en-US" b="1" dirty="0">
                <a:solidFill>
                  <a:schemeClr val="accent2"/>
                </a:solidFill>
              </a:rPr>
              <a:t>accounts for 17% of the total</a:t>
            </a:r>
          </a:p>
        </p:txBody>
      </p:sp>
    </p:spTree>
    <p:extLst>
      <p:ext uri="{BB962C8B-B14F-4D97-AF65-F5344CB8AC3E}">
        <p14:creationId xmlns:p14="http://schemas.microsoft.com/office/powerpoint/2010/main" val="2078367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31" y="357941"/>
            <a:ext cx="8492875" cy="978944"/>
          </a:xfrm>
        </p:spPr>
        <p:txBody>
          <a:bodyPr>
            <a:noAutofit/>
          </a:bodyPr>
          <a:lstStyle/>
          <a:p>
            <a:r>
              <a:rPr lang="en-US" sz="2800" dirty="0"/>
              <a:t>Finding a new balance </a:t>
            </a:r>
            <a:r>
              <a:rPr lang="en-US" sz="2800" dirty="0" smtClean="0"/>
              <a:t>– </a:t>
            </a:r>
            <a:br>
              <a:rPr lang="en-US" sz="2800" dirty="0" smtClean="0"/>
            </a:br>
            <a:r>
              <a:rPr lang="en-US" sz="2800" dirty="0" smtClean="0"/>
              <a:t>opportunities </a:t>
            </a:r>
            <a:r>
              <a:rPr lang="en-US" sz="2800" dirty="0"/>
              <a:t>in the context of </a:t>
            </a:r>
            <a:r>
              <a:rPr lang="en-US" sz="2800" dirty="0" smtClean="0"/>
              <a:t>the Circular Economy</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08" y="1383447"/>
            <a:ext cx="8573984" cy="485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400" y="6485416"/>
            <a:ext cx="3242892" cy="276999"/>
          </a:xfrm>
          <a:prstGeom prst="rect">
            <a:avLst/>
          </a:prstGeom>
          <a:noFill/>
        </p:spPr>
        <p:txBody>
          <a:bodyPr wrap="square" rtlCol="0">
            <a:spAutoFit/>
          </a:bodyPr>
          <a:lstStyle/>
          <a:p>
            <a:r>
              <a:rPr lang="fr-BE" sz="1200" dirty="0" smtClean="0"/>
              <a:t>Source: Roland Berger</a:t>
            </a:r>
            <a:endParaRPr lang="en-US" sz="1200" dirty="0"/>
          </a:p>
        </p:txBody>
      </p:sp>
    </p:spTree>
    <p:extLst>
      <p:ext uri="{BB962C8B-B14F-4D97-AF65-F5344CB8AC3E}">
        <p14:creationId xmlns:p14="http://schemas.microsoft.com/office/powerpoint/2010/main" val="375507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441066"/>
            <a:ext cx="7850265" cy="978944"/>
          </a:xfrm>
        </p:spPr>
        <p:txBody>
          <a:bodyPr>
            <a:normAutofit/>
          </a:bodyPr>
          <a:lstStyle/>
          <a:p>
            <a:r>
              <a:rPr lang="fr-BE" dirty="0" smtClean="0"/>
              <a:t>And how do </a:t>
            </a:r>
            <a:r>
              <a:rPr lang="fr-BE" dirty="0" err="1" smtClean="0"/>
              <a:t>we</a:t>
            </a:r>
            <a:r>
              <a:rPr lang="fr-BE" dirty="0" smtClean="0"/>
              <a:t> </a:t>
            </a:r>
            <a:r>
              <a:rPr lang="fr-BE" dirty="0" err="1" smtClean="0"/>
              <a:t>define</a:t>
            </a:r>
            <a:r>
              <a:rPr lang="fr-BE" dirty="0" smtClean="0"/>
              <a:t> </a:t>
            </a:r>
            <a:r>
              <a:rPr lang="fr-BE" dirty="0" err="1" smtClean="0"/>
              <a:t>circular</a:t>
            </a:r>
            <a:r>
              <a:rPr lang="fr-BE" dirty="0" smtClean="0"/>
              <a:t> </a:t>
            </a:r>
            <a:r>
              <a:rPr lang="fr-BE" dirty="0" err="1" smtClean="0"/>
              <a:t>economy</a:t>
            </a:r>
            <a:r>
              <a:rPr lang="fr-BE" dirty="0" smtClean="0"/>
              <a:t>?</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For us the circular economy is </a:t>
            </a:r>
            <a:r>
              <a:rPr lang="en-US" dirty="0" smtClean="0"/>
              <a:t>part of a </a:t>
            </a:r>
            <a:r>
              <a:rPr lang="en-US" b="1" dirty="0"/>
              <a:t>strategy</a:t>
            </a:r>
            <a:r>
              <a:rPr lang="en-US" dirty="0"/>
              <a:t> aimed at making Europe more resource efficient, by both </a:t>
            </a:r>
            <a:r>
              <a:rPr lang="en-US" b="1" dirty="0"/>
              <a:t>avoiding unnecessary material </a:t>
            </a:r>
            <a:r>
              <a:rPr lang="en-US" dirty="0" smtClean="0"/>
              <a:t>and</a:t>
            </a:r>
            <a:r>
              <a:rPr lang="en-US" b="1" dirty="0" smtClean="0"/>
              <a:t> energy losses</a:t>
            </a:r>
            <a:r>
              <a:rPr lang="en-US" dirty="0" smtClean="0"/>
              <a:t> </a:t>
            </a:r>
            <a:r>
              <a:rPr lang="en-US" dirty="0"/>
              <a:t>throughout the life-cycle of products and </a:t>
            </a:r>
            <a:r>
              <a:rPr lang="en-US" b="1" dirty="0"/>
              <a:t>maximizing value by keeping resources circulating in loops </a:t>
            </a:r>
            <a:r>
              <a:rPr lang="en-US" dirty="0"/>
              <a:t>many more times than </a:t>
            </a:r>
            <a:r>
              <a:rPr lang="en-US" dirty="0" smtClean="0"/>
              <a:t>today.</a:t>
            </a:r>
          </a:p>
          <a:p>
            <a:endParaRPr lang="en-US" dirty="0" smtClean="0"/>
          </a:p>
          <a:p>
            <a:r>
              <a:rPr lang="fr-BE" dirty="0" err="1" smtClean="0"/>
              <a:t>Today</a:t>
            </a:r>
            <a:r>
              <a:rPr lang="fr-BE" dirty="0" smtClean="0"/>
              <a:t>, the </a:t>
            </a:r>
            <a:r>
              <a:rPr lang="fr-BE" dirty="0" err="1" smtClean="0"/>
              <a:t>chemical</a:t>
            </a:r>
            <a:r>
              <a:rPr lang="fr-BE" dirty="0" smtClean="0"/>
              <a:t> </a:t>
            </a:r>
            <a:r>
              <a:rPr lang="fr-BE" dirty="0" err="1" smtClean="0"/>
              <a:t>industry</a:t>
            </a:r>
            <a:r>
              <a:rPr lang="fr-BE" dirty="0" smtClean="0"/>
              <a:t> </a:t>
            </a:r>
            <a:r>
              <a:rPr lang="fr-BE" dirty="0" err="1" smtClean="0"/>
              <a:t>delivers</a:t>
            </a:r>
            <a:r>
              <a:rPr lang="fr-BE" dirty="0" smtClean="0"/>
              <a:t> </a:t>
            </a:r>
            <a:r>
              <a:rPr lang="fr-BE" dirty="0" err="1" smtClean="0"/>
              <a:t>already</a:t>
            </a:r>
            <a:r>
              <a:rPr lang="fr-BE" dirty="0" smtClean="0"/>
              <a:t> </a:t>
            </a:r>
            <a:r>
              <a:rPr lang="fr-BE" dirty="0" err="1" smtClean="0"/>
              <a:t>many</a:t>
            </a:r>
            <a:r>
              <a:rPr lang="fr-BE" dirty="0" smtClean="0"/>
              <a:t> contributions to the </a:t>
            </a:r>
            <a:r>
              <a:rPr lang="fr-BE" dirty="0" err="1" smtClean="0"/>
              <a:t>circular</a:t>
            </a:r>
            <a:r>
              <a:rPr lang="fr-BE" dirty="0" smtClean="0"/>
              <a:t> </a:t>
            </a:r>
            <a:r>
              <a:rPr lang="fr-BE" dirty="0" err="1" smtClean="0"/>
              <a:t>economy</a:t>
            </a:r>
            <a:r>
              <a:rPr lang="fr-BE" dirty="0" smtClean="0"/>
              <a:t>,  </a:t>
            </a:r>
            <a:r>
              <a:rPr lang="fr-BE" dirty="0" err="1" smtClean="0"/>
              <a:t>because</a:t>
            </a:r>
            <a:r>
              <a:rPr lang="fr-BE" dirty="0" smtClean="0"/>
              <a:t> </a:t>
            </a:r>
            <a:r>
              <a:rPr lang="fr-BE" dirty="0" err="1" smtClean="0"/>
              <a:t>they</a:t>
            </a:r>
            <a:r>
              <a:rPr lang="fr-BE" dirty="0" smtClean="0"/>
              <a:t> </a:t>
            </a:r>
            <a:r>
              <a:rPr lang="fr-BE" dirty="0" err="1" smtClean="0"/>
              <a:t>make</a:t>
            </a:r>
            <a:r>
              <a:rPr lang="fr-BE" dirty="0" smtClean="0"/>
              <a:t> business </a:t>
            </a:r>
            <a:r>
              <a:rPr lang="fr-BE" dirty="0" err="1" smtClean="0"/>
              <a:t>sense</a:t>
            </a:r>
            <a:r>
              <a:rPr lang="fr-BE" dirty="0" smtClean="0"/>
              <a:t>:</a:t>
            </a:r>
          </a:p>
          <a:p>
            <a:pPr marL="342900" indent="-342900">
              <a:spcAft>
                <a:spcPts val="0"/>
              </a:spcAft>
              <a:buFont typeface="Arial" panose="020B0604020202020204" pitchFamily="34" charset="0"/>
              <a:buChar char="•"/>
            </a:pPr>
            <a:r>
              <a:rPr lang="fr-BE" dirty="0" err="1" smtClean="0"/>
              <a:t>Enabling</a:t>
            </a:r>
            <a:r>
              <a:rPr lang="fr-BE" dirty="0" smtClean="0"/>
              <a:t> </a:t>
            </a:r>
            <a:r>
              <a:rPr lang="fr-BE" dirty="0" err="1" smtClean="0"/>
              <a:t>technology</a:t>
            </a:r>
            <a:r>
              <a:rPr lang="fr-BE" dirty="0" smtClean="0"/>
              <a:t> and </a:t>
            </a:r>
            <a:r>
              <a:rPr lang="fr-BE" dirty="0" err="1" smtClean="0"/>
              <a:t>products</a:t>
            </a:r>
            <a:endParaRPr lang="fr-BE" dirty="0" smtClean="0"/>
          </a:p>
          <a:p>
            <a:pPr marL="342900" indent="-342900">
              <a:spcAft>
                <a:spcPts val="0"/>
              </a:spcAft>
              <a:buFont typeface="Arial" panose="020B0604020202020204" pitchFamily="34" charset="0"/>
              <a:buChar char="•"/>
            </a:pPr>
            <a:r>
              <a:rPr lang="fr-BE" dirty="0" err="1" smtClean="0"/>
              <a:t>Process</a:t>
            </a:r>
            <a:r>
              <a:rPr lang="fr-BE" dirty="0" smtClean="0"/>
              <a:t> design in </a:t>
            </a:r>
            <a:r>
              <a:rPr lang="fr-BE" dirty="0" err="1" smtClean="0"/>
              <a:t>manufacturing</a:t>
            </a:r>
            <a:endParaRPr lang="fr-BE" dirty="0" smtClean="0"/>
          </a:p>
          <a:p>
            <a:pPr marL="342900" indent="-342900">
              <a:buFont typeface="Arial" panose="020B0604020202020204" pitchFamily="34" charset="0"/>
              <a:buChar char="•"/>
            </a:pPr>
            <a:endParaRPr lang="en-US" dirty="0" smtClean="0"/>
          </a:p>
          <a:p>
            <a:endParaRPr lang="en-US" dirty="0"/>
          </a:p>
        </p:txBody>
      </p:sp>
      <p:sp>
        <p:nvSpPr>
          <p:cNvPr id="4" name="Content Placeholder 3"/>
          <p:cNvSpPr>
            <a:spLocks noGrp="1"/>
          </p:cNvSpPr>
          <p:nvPr>
            <p:ph sz="half" idx="2"/>
          </p:nvPr>
        </p:nvSpPr>
        <p:spPr>
          <a:xfrm>
            <a:off x="5918242" y="1774267"/>
            <a:ext cx="2818504" cy="1938992"/>
          </a:xfrm>
        </p:spPr>
        <p:txBody>
          <a:bodyPr/>
          <a:lstStyle/>
          <a:p>
            <a:r>
              <a:rPr lang="en-US" dirty="0" smtClean="0"/>
              <a:t>“The European </a:t>
            </a:r>
            <a:r>
              <a:rPr lang="en-US" dirty="0"/>
              <a:t>chemical industry is </a:t>
            </a:r>
            <a:r>
              <a:rPr lang="en-US" dirty="0" smtClean="0"/>
              <a:t>supports </a:t>
            </a:r>
            <a:r>
              <a:rPr lang="en-US" dirty="0"/>
              <a:t>the transition towards a circular </a:t>
            </a:r>
            <a:r>
              <a:rPr lang="en-US" dirty="0" smtClean="0"/>
              <a:t>economy.”</a:t>
            </a:r>
            <a:endParaRPr lang="en-US" dirty="0"/>
          </a:p>
        </p:txBody>
      </p:sp>
    </p:spTree>
    <p:extLst>
      <p:ext uri="{BB962C8B-B14F-4D97-AF65-F5344CB8AC3E}">
        <p14:creationId xmlns:p14="http://schemas.microsoft.com/office/powerpoint/2010/main" val="14424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24895" y="181509"/>
            <a:ext cx="8084080" cy="647700"/>
          </a:xfrm>
          <a:prstGeom prst="rect">
            <a:avLst/>
          </a:prstGeom>
          <a:noFill/>
          <a:ln w="9525">
            <a:noFill/>
            <a:miter lim="800000"/>
            <a:headEnd/>
            <a:tailEnd/>
          </a:ln>
        </p:spPr>
        <p:txBody>
          <a:bodyPr anchor="ctr"/>
          <a:lstStyle/>
          <a:p>
            <a:pPr eaLnBrk="0" fontAlgn="base" hangingPunct="0">
              <a:spcBef>
                <a:spcPct val="0"/>
              </a:spcBef>
              <a:spcAft>
                <a:spcPct val="0"/>
              </a:spcAft>
              <a:defRPr/>
            </a:pPr>
            <a:r>
              <a:rPr lang="en-GB" sz="3200" kern="0" dirty="0" smtClean="0">
                <a:solidFill>
                  <a:schemeClr val="accent1"/>
                </a:solidFill>
                <a:latin typeface="+mj-lt"/>
              </a:rPr>
              <a:t>Policies enhancing the competitiveness of the EU chemical industry</a:t>
            </a:r>
            <a:endParaRPr lang="en-GB" sz="3200" kern="0" dirty="0">
              <a:solidFill>
                <a:schemeClr val="accent1"/>
              </a:solidFill>
              <a:latin typeface="+mj-lt"/>
            </a:endParaRPr>
          </a:p>
        </p:txBody>
      </p:sp>
      <p:sp>
        <p:nvSpPr>
          <p:cNvPr id="13319" name="Text Box 17"/>
          <p:cNvSpPr txBox="1">
            <a:spLocks noChangeArrowheads="1"/>
          </p:cNvSpPr>
          <p:nvPr/>
        </p:nvSpPr>
        <p:spPr bwMode="auto">
          <a:xfrm>
            <a:off x="348028" y="1358603"/>
            <a:ext cx="793326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Co-ordinated energy policy delivering affordable energy</a:t>
            </a:r>
          </a:p>
          <a:p>
            <a:pPr marL="285750" indent="-285750" eaLnBrk="0" fontAlgn="base" hangingPunct="0">
              <a:spcBef>
                <a:spcPct val="0"/>
              </a:spcBef>
              <a:spcAft>
                <a:spcPct val="0"/>
              </a:spcAft>
              <a:buClr>
                <a:srgbClr val="D25C04"/>
              </a:buClr>
              <a:buFont typeface="Arial" pitchFamily="34" charset="0"/>
              <a:buChar char="•"/>
            </a:pPr>
            <a:endParaRPr lang="en-GB" sz="2000" dirty="0" smtClean="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Responsible climate policy</a:t>
            </a:r>
          </a:p>
          <a:p>
            <a:pPr marL="285750" indent="-285750" eaLnBrk="0" fontAlgn="base" hangingPunct="0">
              <a:spcBef>
                <a:spcPct val="0"/>
              </a:spcBef>
              <a:spcAft>
                <a:spcPct val="0"/>
              </a:spcAft>
              <a:buClr>
                <a:srgbClr val="D25C04"/>
              </a:buClr>
              <a:buFont typeface="Arial" pitchFamily="34" charset="0"/>
              <a:buChar char="•"/>
            </a:pPr>
            <a:endParaRPr lang="en-GB" sz="2000" dirty="0" smtClean="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Innovation policy</a:t>
            </a:r>
          </a:p>
          <a:p>
            <a:pPr marL="285750" indent="-285750" eaLnBrk="0" fontAlgn="base" hangingPunct="0">
              <a:spcBef>
                <a:spcPct val="0"/>
              </a:spcBef>
              <a:spcAft>
                <a:spcPct val="0"/>
              </a:spcAft>
              <a:buClr>
                <a:srgbClr val="D25C04"/>
              </a:buClr>
              <a:buFont typeface="Arial" pitchFamily="34" charset="0"/>
              <a:buChar char="•"/>
            </a:pPr>
            <a:endParaRPr lang="en-GB" sz="2000" dirty="0" smtClean="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Regulatory stability and consistency</a:t>
            </a:r>
          </a:p>
          <a:p>
            <a:pPr marL="285750" indent="-285750" eaLnBrk="0" fontAlgn="base" hangingPunct="0">
              <a:spcBef>
                <a:spcPct val="0"/>
              </a:spcBef>
              <a:spcAft>
                <a:spcPct val="0"/>
              </a:spcAft>
              <a:buClr>
                <a:srgbClr val="D25C04"/>
              </a:buClr>
              <a:buFont typeface="Arial" pitchFamily="34" charset="0"/>
              <a:buChar char="•"/>
            </a:pPr>
            <a:endParaRPr lang="en-GB" sz="2000" dirty="0" smtClean="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Open markets</a:t>
            </a:r>
          </a:p>
          <a:p>
            <a:pPr marL="285750" indent="-285750" eaLnBrk="0" fontAlgn="base" hangingPunct="0">
              <a:spcBef>
                <a:spcPct val="0"/>
              </a:spcBef>
              <a:spcAft>
                <a:spcPct val="0"/>
              </a:spcAft>
              <a:buClr>
                <a:srgbClr val="D25C04"/>
              </a:buClr>
              <a:buFont typeface="Arial" pitchFamily="34" charset="0"/>
              <a:buChar char="•"/>
            </a:pPr>
            <a:endParaRPr lang="en-GB" sz="2000" dirty="0" smtClean="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Access to raw materials</a:t>
            </a:r>
          </a:p>
          <a:p>
            <a:pPr marL="285750" indent="-285750" eaLnBrk="0" fontAlgn="base" hangingPunct="0">
              <a:spcBef>
                <a:spcPct val="0"/>
              </a:spcBef>
              <a:spcAft>
                <a:spcPct val="0"/>
              </a:spcAft>
              <a:buClr>
                <a:srgbClr val="D25C04"/>
              </a:buClr>
              <a:buFont typeface="Arial" pitchFamily="34" charset="0"/>
              <a:buChar char="•"/>
            </a:pPr>
            <a:endParaRPr lang="en-GB" sz="2000" dirty="0" smtClean="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Addressing skills and people mobility</a:t>
            </a:r>
          </a:p>
          <a:p>
            <a:pPr marL="285750" indent="-285750" eaLnBrk="0" fontAlgn="base" hangingPunct="0">
              <a:spcBef>
                <a:spcPct val="0"/>
              </a:spcBef>
              <a:spcAft>
                <a:spcPct val="0"/>
              </a:spcAft>
              <a:buClr>
                <a:srgbClr val="D25C04"/>
              </a:buClr>
              <a:buFont typeface="Arial" pitchFamily="34" charset="0"/>
              <a:buChar char="•"/>
            </a:pPr>
            <a:endParaRPr lang="en-GB" sz="2000" dirty="0" smtClean="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r>
              <a:rPr lang="en-GB" sz="2000" dirty="0" smtClean="0">
                <a:solidFill>
                  <a:srgbClr val="000000"/>
                </a:solidFill>
              </a:rPr>
              <a:t>First class logistics</a:t>
            </a:r>
            <a:endParaRPr lang="en-GB" sz="2000" dirty="0">
              <a:solidFill>
                <a:srgbClr val="000000"/>
              </a:solidFill>
            </a:endParaRPr>
          </a:p>
          <a:p>
            <a:pPr eaLnBrk="0" fontAlgn="base" hangingPunct="0">
              <a:spcBef>
                <a:spcPct val="0"/>
              </a:spcBef>
              <a:spcAft>
                <a:spcPct val="0"/>
              </a:spcAft>
              <a:buClr>
                <a:srgbClr val="D25C04"/>
              </a:buClr>
            </a:pPr>
            <a:endParaRPr lang="en-GB" sz="2000" dirty="0">
              <a:solidFill>
                <a:srgbClr val="000000"/>
              </a:solidFill>
            </a:endParaRPr>
          </a:p>
          <a:p>
            <a:pPr marL="285750" indent="-285750" eaLnBrk="0" fontAlgn="base" hangingPunct="0">
              <a:spcBef>
                <a:spcPct val="0"/>
              </a:spcBef>
              <a:spcAft>
                <a:spcPct val="0"/>
              </a:spcAft>
              <a:buClr>
                <a:srgbClr val="D25C04"/>
              </a:buClr>
              <a:buFont typeface="Arial" pitchFamily="34" charset="0"/>
              <a:buChar char="•"/>
            </a:pPr>
            <a:endParaRPr lang="en-GB" sz="2000" dirty="0">
              <a:solidFill>
                <a:srgbClr val="000000"/>
              </a:solidFill>
            </a:endParaRPr>
          </a:p>
        </p:txBody>
      </p:sp>
      <p:sp>
        <p:nvSpPr>
          <p:cNvPr id="5" name="Slide Number Placeholder 2"/>
          <p:cNvSpPr txBox="1">
            <a:spLocks/>
          </p:cNvSpPr>
          <p:nvPr/>
        </p:nvSpPr>
        <p:spPr>
          <a:xfrm>
            <a:off x="8173344" y="6532526"/>
            <a:ext cx="837306" cy="325473"/>
          </a:xfrm>
          <a:prstGeom prst="rect">
            <a:avLst/>
          </a:prstGeom>
        </p:spPr>
        <p:txBody>
          <a:bodyPr/>
          <a:ls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fr-FR" altLang="fr-FR" sz="1200" dirty="0" smtClean="0">
                <a:solidFill>
                  <a:schemeClr val="tx1">
                    <a:lumMod val="50000"/>
                    <a:lumOff val="50000"/>
                  </a:schemeClr>
                </a:solidFill>
                <a:latin typeface="Calibri" panose="020F0502020204030204" pitchFamily="34" charset="0"/>
                <a:cs typeface="Calibri" panose="020F0502020204030204" pitchFamily="34" charset="0"/>
              </a:rPr>
              <a:t>Page 21</a:t>
            </a:r>
            <a:endParaRPr lang="fr-FR" altLang="fr-FR" sz="12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630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p3-group.com/img/p3_map_world.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783" y="1413429"/>
            <a:ext cx="8880310" cy="4544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0306" y="441066"/>
            <a:ext cx="8183469" cy="978944"/>
          </a:xfrm>
        </p:spPr>
        <p:txBody>
          <a:bodyPr>
            <a:noAutofit/>
          </a:bodyPr>
          <a:lstStyle/>
          <a:p>
            <a:r>
              <a:rPr lang="en-US" sz="3200" dirty="0"/>
              <a:t>EU chemicals sales increased by 80% in 20 </a:t>
            </a:r>
            <a:br>
              <a:rPr lang="en-US" sz="3200" dirty="0"/>
            </a:br>
            <a:r>
              <a:rPr lang="en-US" sz="3200" dirty="0"/>
              <a:t>years, while its world market share nearly halves</a:t>
            </a:r>
            <a:endParaRPr lang="en-GB" sz="3200"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390"/>
          <a:stretch/>
        </p:blipFill>
        <p:spPr bwMode="auto">
          <a:xfrm>
            <a:off x="703263" y="1533611"/>
            <a:ext cx="7753350" cy="41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2215" y="6537200"/>
            <a:ext cx="2306593" cy="184666"/>
          </a:xfrm>
          <a:prstGeom prst="rect">
            <a:avLst/>
          </a:prstGeom>
          <a:noFill/>
        </p:spPr>
        <p:txBody>
          <a:bodyPr wrap="none" lIns="0" tIns="0" rIns="0" bIns="0" rtlCol="0" anchor="b" anchorCtr="0">
            <a:spAutoFit/>
          </a:bodyPr>
          <a:lstStyle/>
          <a:p>
            <a:r>
              <a:rPr lang="en-GB" sz="1200" dirty="0" smtClean="0">
                <a:solidFill>
                  <a:schemeClr val="bg1"/>
                </a:solidFill>
              </a:rPr>
              <a:t>Source: </a:t>
            </a:r>
            <a:r>
              <a:rPr lang="en-GB" sz="1200" dirty="0">
                <a:solidFill>
                  <a:schemeClr val="bg1"/>
                </a:solidFill>
              </a:rPr>
              <a:t>Cefic </a:t>
            </a:r>
            <a:r>
              <a:rPr lang="en-GB" sz="1200" dirty="0" err="1" smtClean="0">
                <a:solidFill>
                  <a:schemeClr val="bg1"/>
                </a:solidFill>
              </a:rPr>
              <a:t>Chemdata</a:t>
            </a:r>
            <a:r>
              <a:rPr lang="en-GB" sz="1200" dirty="0" smtClean="0">
                <a:solidFill>
                  <a:schemeClr val="bg1"/>
                </a:solidFill>
              </a:rPr>
              <a:t> </a:t>
            </a:r>
            <a:r>
              <a:rPr lang="en-GB" sz="1200" dirty="0">
                <a:solidFill>
                  <a:schemeClr val="bg1"/>
                </a:solidFill>
              </a:rPr>
              <a:t>International</a:t>
            </a:r>
          </a:p>
        </p:txBody>
      </p:sp>
    </p:spTree>
    <p:extLst>
      <p:ext uri="{BB962C8B-B14F-4D97-AF65-F5344CB8AC3E}">
        <p14:creationId xmlns:p14="http://schemas.microsoft.com/office/powerpoint/2010/main" val="36081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16632"/>
            <a:ext cx="7344816" cy="647700"/>
          </a:xfrm>
        </p:spPr>
        <p:txBody>
          <a:bodyPr>
            <a:noAutofit/>
          </a:bodyPr>
          <a:lstStyle/>
          <a:p>
            <a:pPr algn="ctr"/>
            <a:r>
              <a:rPr lang="fr-BE" sz="3200" dirty="0">
                <a:effectLst>
                  <a:outerShdw blurRad="38100" dist="38100" dir="2700000" algn="tl">
                    <a:srgbClr val="000000">
                      <a:alpha val="43137"/>
                    </a:srgbClr>
                  </a:outerShdw>
                </a:effectLst>
              </a:rPr>
              <a:t>The world </a:t>
            </a:r>
            <a:r>
              <a:rPr lang="fr-BE" sz="3200" dirty="0" err="1" smtClean="0">
                <a:effectLst>
                  <a:outerShdw blurRad="38100" dist="38100" dir="2700000" algn="tl">
                    <a:srgbClr val="000000">
                      <a:alpha val="43137"/>
                    </a:srgbClr>
                  </a:outerShdw>
                </a:effectLst>
              </a:rPr>
              <a:t>landscape</a:t>
            </a:r>
            <a:r>
              <a:rPr lang="fr-BE" sz="3200" dirty="0" smtClean="0">
                <a:effectLst>
                  <a:outerShdw blurRad="38100" dist="38100" dir="2700000" algn="tl">
                    <a:srgbClr val="000000">
                      <a:alpha val="43137"/>
                    </a:srgbClr>
                  </a:outerShdw>
                </a:effectLst>
              </a:rPr>
              <a:t> of the </a:t>
            </a:r>
            <a:r>
              <a:rPr lang="fr-BE" sz="3200" dirty="0" err="1" smtClean="0">
                <a:effectLst>
                  <a:outerShdw blurRad="38100" dist="38100" dir="2700000" algn="tl">
                    <a:srgbClr val="000000">
                      <a:alpha val="43137"/>
                    </a:srgbClr>
                  </a:outerShdw>
                </a:effectLst>
              </a:rPr>
              <a:t>chemicals</a:t>
            </a:r>
            <a:r>
              <a:rPr lang="fr-BE" sz="3200" dirty="0" smtClean="0">
                <a:effectLst>
                  <a:outerShdw blurRad="38100" dist="38100" dir="2700000" algn="tl">
                    <a:srgbClr val="000000">
                      <a:alpha val="43137"/>
                    </a:srgbClr>
                  </a:outerShdw>
                </a:effectLst>
              </a:rPr>
              <a:t> </a:t>
            </a:r>
            <a:r>
              <a:rPr lang="fr-BE" sz="3200" dirty="0" err="1" smtClean="0">
                <a:effectLst>
                  <a:outerShdw blurRad="38100" dist="38100" dir="2700000" algn="tl">
                    <a:srgbClr val="000000">
                      <a:alpha val="43137"/>
                    </a:srgbClr>
                  </a:outerShdw>
                </a:effectLst>
              </a:rPr>
              <a:t>industry</a:t>
            </a:r>
            <a:r>
              <a:rPr lang="fr-BE" sz="3200" dirty="0" smtClean="0">
                <a:effectLst>
                  <a:outerShdw blurRad="38100" dist="38100" dir="2700000" algn="tl">
                    <a:srgbClr val="000000">
                      <a:alpha val="43137"/>
                    </a:srgbClr>
                  </a:outerShdw>
                </a:effectLst>
              </a:rPr>
              <a:t> </a:t>
            </a:r>
            <a:r>
              <a:rPr lang="fr-BE" sz="3200" dirty="0" err="1" smtClean="0">
                <a:effectLst>
                  <a:outerShdw blurRad="38100" dist="38100" dir="2700000" algn="tl">
                    <a:srgbClr val="000000">
                      <a:alpha val="43137"/>
                    </a:srgbClr>
                  </a:outerShdw>
                </a:effectLst>
              </a:rPr>
              <a:t>is</a:t>
            </a:r>
            <a:r>
              <a:rPr lang="fr-BE" sz="3200" dirty="0" smtClean="0">
                <a:effectLst>
                  <a:outerShdw blurRad="38100" dist="38100" dir="2700000" algn="tl">
                    <a:srgbClr val="000000">
                      <a:alpha val="43137"/>
                    </a:srgbClr>
                  </a:outerShdw>
                </a:effectLst>
              </a:rPr>
              <a:t> </a:t>
            </a:r>
            <a:r>
              <a:rPr lang="fr-BE" sz="3200" dirty="0" err="1" smtClean="0">
                <a:effectLst>
                  <a:outerShdw blurRad="38100" dist="38100" dir="2700000" algn="tl">
                    <a:srgbClr val="000000">
                      <a:alpha val="43137"/>
                    </a:srgbClr>
                  </a:outerShdw>
                </a:effectLst>
              </a:rPr>
              <a:t>changing</a:t>
            </a:r>
            <a:r>
              <a:rPr lang="fr-BE" sz="3200" dirty="0" smtClean="0">
                <a:effectLst>
                  <a:outerShdw blurRad="38100" dist="38100" dir="2700000" algn="tl">
                    <a:srgbClr val="000000">
                      <a:alpha val="43137"/>
                    </a:srgbClr>
                  </a:outerShdw>
                </a:effectLst>
              </a:rPr>
              <a:t> </a:t>
            </a:r>
            <a:r>
              <a:rPr lang="fr-BE" sz="3200" dirty="0" err="1" smtClean="0">
                <a:effectLst>
                  <a:outerShdw blurRad="38100" dist="38100" dir="2700000" algn="tl">
                    <a:srgbClr val="000000">
                      <a:alpha val="43137"/>
                    </a:srgbClr>
                  </a:outerShdw>
                </a:effectLst>
              </a:rPr>
              <a:t>rapidly</a:t>
            </a:r>
            <a:r>
              <a:rPr lang="fr-BE"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0888"/>
            <a:ext cx="468052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24744"/>
            <a:ext cx="5112568" cy="117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91718" y="2348880"/>
            <a:ext cx="3840539"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rPr>
              <a:t>“13th Five-Year </a:t>
            </a:r>
            <a:r>
              <a:rPr lang="en-US" sz="2800" b="1" dirty="0" smtClean="0">
                <a:solidFill>
                  <a:srgbClr val="FF0000"/>
                </a:solidFill>
                <a:effectLst>
                  <a:outerShdw blurRad="38100" dist="38100" dir="2700000" algn="tl">
                    <a:srgbClr val="000000">
                      <a:alpha val="43137"/>
                    </a:srgbClr>
                  </a:outerShdw>
                </a:effectLst>
              </a:rPr>
              <a:t>Plan”</a:t>
            </a:r>
            <a:endParaRPr lang="en-US" sz="2800"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4716016" y="2708920"/>
            <a:ext cx="4355976" cy="4247317"/>
          </a:xfrm>
          <a:prstGeom prst="rect">
            <a:avLst/>
          </a:prstGeom>
        </p:spPr>
        <p:txBody>
          <a:bodyPr wrap="square">
            <a:spAutoFit/>
          </a:bodyPr>
          <a:lstStyle/>
          <a:p>
            <a:pPr marL="457200" indent="-457200" algn="ctr">
              <a:buFont typeface="Arial" panose="020B0604020202020204" pitchFamily="34" charset="0"/>
              <a:buChar char="•"/>
            </a:pPr>
            <a:r>
              <a:rPr lang="en-US" sz="2700" dirty="0" smtClean="0">
                <a:solidFill>
                  <a:srgbClr val="231F20"/>
                </a:solidFill>
                <a:effectLst>
                  <a:outerShdw blurRad="38100" dist="38100" dir="2700000" algn="tl">
                    <a:srgbClr val="000000">
                      <a:alpha val="43137"/>
                    </a:srgbClr>
                  </a:outerShdw>
                </a:effectLst>
              </a:rPr>
              <a:t>From </a:t>
            </a:r>
            <a:r>
              <a:rPr lang="en-US" sz="2700" dirty="0">
                <a:solidFill>
                  <a:srgbClr val="231F20"/>
                </a:solidFill>
                <a:effectLst>
                  <a:outerShdw blurRad="38100" dist="38100" dir="2700000" algn="tl">
                    <a:srgbClr val="000000">
                      <a:alpha val="43137"/>
                    </a:srgbClr>
                  </a:outerShdw>
                </a:effectLst>
              </a:rPr>
              <a:t>“following the lead” to </a:t>
            </a:r>
            <a:r>
              <a:rPr lang="en-US" sz="2700" dirty="0">
                <a:solidFill>
                  <a:srgbClr val="FF0000"/>
                </a:solidFill>
                <a:effectLst>
                  <a:outerShdw blurRad="38100" dist="38100" dir="2700000" algn="tl">
                    <a:srgbClr val="000000">
                      <a:alpha val="43137"/>
                    </a:srgbClr>
                  </a:outerShdw>
                </a:effectLst>
              </a:rPr>
              <a:t>“taking the lead” </a:t>
            </a:r>
            <a:r>
              <a:rPr lang="en-US" sz="2700" dirty="0" smtClean="0">
                <a:solidFill>
                  <a:srgbClr val="231F20"/>
                </a:solidFill>
                <a:effectLst>
                  <a:outerShdw blurRad="38100" dist="38100" dir="2700000" algn="tl">
                    <a:srgbClr val="000000">
                      <a:alpha val="43137"/>
                    </a:srgbClr>
                  </a:outerShdw>
                </a:effectLst>
              </a:rPr>
              <a:t>and </a:t>
            </a:r>
            <a:r>
              <a:rPr lang="en-US" sz="2700" dirty="0">
                <a:solidFill>
                  <a:srgbClr val="231F20"/>
                </a:solidFill>
                <a:effectLst>
                  <a:outerShdw blurRad="38100" dist="38100" dir="2700000" algn="tl">
                    <a:srgbClr val="000000">
                      <a:alpha val="43137"/>
                    </a:srgbClr>
                  </a:outerShdw>
                </a:effectLst>
              </a:rPr>
              <a:t>from a big country of petroleum and chemical industry to a </a:t>
            </a:r>
            <a:r>
              <a:rPr lang="en-US" sz="2700" dirty="0" smtClean="0">
                <a:solidFill>
                  <a:srgbClr val="FF0000"/>
                </a:solidFill>
                <a:effectLst>
                  <a:outerShdw blurRad="38100" dist="38100" dir="2700000" algn="tl">
                    <a:srgbClr val="000000">
                      <a:alpha val="43137"/>
                    </a:srgbClr>
                  </a:outerShdw>
                </a:effectLst>
              </a:rPr>
              <a:t>“great power”</a:t>
            </a:r>
          </a:p>
          <a:p>
            <a:pPr marL="457200" indent="-457200" algn="ctr">
              <a:buFont typeface="Arial" panose="020B0604020202020204" pitchFamily="34" charset="0"/>
              <a:buChar char="•"/>
            </a:pPr>
            <a:r>
              <a:rPr lang="en-US" sz="2700" dirty="0" smtClean="0">
                <a:solidFill>
                  <a:srgbClr val="231F20"/>
                </a:solidFill>
                <a:effectLst>
                  <a:outerShdw blurRad="38100" dist="38100" dir="2700000" algn="tl">
                    <a:srgbClr val="000000">
                      <a:alpha val="43137"/>
                    </a:srgbClr>
                  </a:outerShdw>
                </a:effectLst>
              </a:rPr>
              <a:t>Leading on technology </a:t>
            </a:r>
            <a:r>
              <a:rPr lang="en-US" sz="2700" dirty="0" smtClean="0">
                <a:solidFill>
                  <a:srgbClr val="FF0000"/>
                </a:solidFill>
                <a:effectLst>
                  <a:outerShdw blurRad="38100" dist="38100" dir="2700000" algn="tl">
                    <a:srgbClr val="000000">
                      <a:alpha val="43137"/>
                    </a:srgbClr>
                  </a:outerShdw>
                </a:effectLst>
              </a:rPr>
              <a:t>innovation</a:t>
            </a:r>
            <a:r>
              <a:rPr lang="en-US" sz="2700" dirty="0" smtClean="0">
                <a:solidFill>
                  <a:srgbClr val="231F20"/>
                </a:solidFill>
                <a:effectLst>
                  <a:outerShdw blurRad="38100" dist="38100" dir="2700000" algn="tl">
                    <a:srgbClr val="000000">
                      <a:alpha val="43137"/>
                    </a:srgbClr>
                  </a:outerShdw>
                </a:effectLst>
              </a:rPr>
              <a:t> and </a:t>
            </a:r>
            <a:r>
              <a:rPr lang="en-US" sz="2700" dirty="0" smtClean="0">
                <a:solidFill>
                  <a:srgbClr val="FF0000"/>
                </a:solidFill>
                <a:effectLst>
                  <a:outerShdw blurRad="38100" dist="38100" dir="2700000" algn="tl">
                    <a:srgbClr val="000000">
                      <a:alpha val="43137"/>
                    </a:srgbClr>
                  </a:outerShdw>
                </a:effectLst>
              </a:rPr>
              <a:t>trade</a:t>
            </a:r>
          </a:p>
          <a:p>
            <a:pPr marL="457200" indent="-457200">
              <a:buFont typeface="Arial" panose="020B0604020202020204" pitchFamily="34" charset="0"/>
              <a:buChar char="•"/>
            </a:pPr>
            <a:r>
              <a:rPr lang="en-US" sz="2700" dirty="0" smtClean="0">
                <a:solidFill>
                  <a:srgbClr val="231F20"/>
                </a:solidFill>
                <a:effectLst>
                  <a:outerShdw blurRad="38100" dist="38100" dir="2700000" algn="tl">
                    <a:srgbClr val="000000">
                      <a:alpha val="43137"/>
                    </a:srgbClr>
                  </a:outerShdw>
                </a:effectLst>
              </a:rPr>
              <a:t>Prevailing in </a:t>
            </a:r>
            <a:r>
              <a:rPr lang="en-US" sz="2700" dirty="0" smtClean="0">
                <a:solidFill>
                  <a:srgbClr val="FF0000"/>
                </a:solidFill>
                <a:effectLst>
                  <a:outerShdw blurRad="38100" dist="38100" dir="2700000" algn="tl">
                    <a:srgbClr val="000000">
                      <a:alpha val="43137"/>
                    </a:srgbClr>
                  </a:outerShdw>
                </a:effectLst>
              </a:rPr>
              <a:t>international markets  </a:t>
            </a:r>
            <a:r>
              <a:rPr lang="en-US" sz="1200" dirty="0" smtClean="0">
                <a:solidFill>
                  <a:srgbClr val="FF0000"/>
                </a:solidFill>
                <a:effectLst>
                  <a:outerShdw blurRad="38100" dist="38100" dir="2700000" algn="tl">
                    <a:srgbClr val="000000">
                      <a:alpha val="43137"/>
                    </a:srgbClr>
                  </a:outerShdw>
                </a:effectLst>
              </a:rPr>
              <a:t>                                                   </a:t>
            </a:r>
            <a:r>
              <a:rPr lang="en-US" sz="1200" dirty="0" smtClean="0">
                <a:solidFill>
                  <a:srgbClr val="69747A"/>
                </a:solidFill>
              </a:rPr>
              <a:t>Page 3</a:t>
            </a:r>
            <a:endParaRPr lang="en-US" sz="2700" dirty="0">
              <a:solidFill>
                <a:srgbClr val="69747A"/>
              </a:solidFill>
            </a:endParaRPr>
          </a:p>
        </p:txBody>
      </p:sp>
    </p:spTree>
    <p:extLst>
      <p:ext uri="{BB962C8B-B14F-4D97-AF65-F5344CB8AC3E}">
        <p14:creationId xmlns:p14="http://schemas.microsoft.com/office/powerpoint/2010/main" val="3910176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Trends in overall growth expected to </a:t>
            </a:r>
            <a:br>
              <a:rPr lang="en-US" dirty="0"/>
            </a:br>
            <a:r>
              <a:rPr lang="en-US" dirty="0"/>
              <a:t>continue</a:t>
            </a:r>
            <a:endParaRPr lang="en-GB" dirty="0"/>
          </a:p>
        </p:txBody>
      </p:sp>
      <p:sp>
        <p:nvSpPr>
          <p:cNvPr id="5" name="TextBox 4"/>
          <p:cNvSpPr txBox="1"/>
          <p:nvPr/>
        </p:nvSpPr>
        <p:spPr>
          <a:xfrm>
            <a:off x="532215" y="6537200"/>
            <a:ext cx="3454792" cy="184666"/>
          </a:xfrm>
          <a:prstGeom prst="rect">
            <a:avLst/>
          </a:prstGeom>
          <a:noFill/>
        </p:spPr>
        <p:txBody>
          <a:bodyPr wrap="none" lIns="0" tIns="0" rIns="0" bIns="0" rtlCol="0" anchor="b" anchorCtr="0">
            <a:spAutoFit/>
          </a:bodyPr>
          <a:lstStyle/>
          <a:p>
            <a:r>
              <a:rPr lang="en-GB" sz="1200" dirty="0" smtClean="0">
                <a:solidFill>
                  <a:srgbClr val="69747A"/>
                </a:solidFill>
              </a:rPr>
              <a:t>Source: </a:t>
            </a:r>
            <a:r>
              <a:rPr lang="en-GB" sz="1200" dirty="0">
                <a:solidFill>
                  <a:srgbClr val="69747A"/>
                </a:solidFill>
              </a:rPr>
              <a:t>Cefic </a:t>
            </a:r>
            <a:r>
              <a:rPr lang="en-GB" sz="1200" dirty="0" smtClean="0">
                <a:solidFill>
                  <a:srgbClr val="69747A"/>
                </a:solidFill>
              </a:rPr>
              <a:t>Chemdata International and Cefic analysis</a:t>
            </a:r>
            <a:endParaRPr lang="en-GB" sz="1200" dirty="0">
              <a:solidFill>
                <a:srgbClr val="69747A"/>
              </a:solidFill>
            </a:endParaRPr>
          </a:p>
        </p:txBody>
      </p:sp>
      <p:sp>
        <p:nvSpPr>
          <p:cNvPr id="6" name="Rectangle 5"/>
          <p:cNvSpPr/>
          <p:nvPr/>
        </p:nvSpPr>
        <p:spPr>
          <a:xfrm>
            <a:off x="959574" y="1423032"/>
            <a:ext cx="1034362" cy="400110"/>
          </a:xfrm>
          <a:prstGeom prst="rect">
            <a:avLst/>
          </a:prstGeom>
        </p:spPr>
        <p:txBody>
          <a:bodyPr wrap="square">
            <a:spAutoFit/>
          </a:bodyPr>
          <a:lstStyle/>
          <a:p>
            <a:pPr algn="ctr"/>
            <a:r>
              <a:rPr lang="en-US" sz="2000" b="1" dirty="0" smtClean="0">
                <a:solidFill>
                  <a:srgbClr val="F47B20"/>
                </a:solidFill>
              </a:rPr>
              <a:t>2014</a:t>
            </a:r>
            <a:endParaRPr lang="en-GB" sz="2000" b="1" dirty="0">
              <a:solidFill>
                <a:srgbClr val="F47B20"/>
              </a:solidFill>
            </a:endParaRPr>
          </a:p>
        </p:txBody>
      </p:sp>
      <p:sp>
        <p:nvSpPr>
          <p:cNvPr id="7" name="Rectangle 6"/>
          <p:cNvSpPr/>
          <p:nvPr/>
        </p:nvSpPr>
        <p:spPr>
          <a:xfrm>
            <a:off x="5031132" y="1423032"/>
            <a:ext cx="1034362" cy="400110"/>
          </a:xfrm>
          <a:prstGeom prst="rect">
            <a:avLst/>
          </a:prstGeom>
        </p:spPr>
        <p:txBody>
          <a:bodyPr wrap="square">
            <a:spAutoFit/>
          </a:bodyPr>
          <a:lstStyle/>
          <a:p>
            <a:pPr algn="ctr"/>
            <a:r>
              <a:rPr lang="en-US" sz="2000" b="1" dirty="0" smtClean="0">
                <a:solidFill>
                  <a:srgbClr val="F47B20"/>
                </a:solidFill>
              </a:rPr>
              <a:t>2030</a:t>
            </a:r>
            <a:endParaRPr lang="en-GB" sz="2000" b="1" dirty="0">
              <a:solidFill>
                <a:srgbClr val="F47B20"/>
              </a:solidFill>
            </a:endParaRPr>
          </a:p>
        </p:txBody>
      </p:sp>
      <p:cxnSp>
        <p:nvCxnSpPr>
          <p:cNvPr id="8" name="Straight Connector 7"/>
          <p:cNvCxnSpPr/>
          <p:nvPr/>
        </p:nvCxnSpPr>
        <p:spPr>
          <a:xfrm flipV="1">
            <a:off x="1370638" y="2149642"/>
            <a:ext cx="4177675" cy="64464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0638" y="4763534"/>
            <a:ext cx="4177675" cy="6185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8469" y="5869259"/>
            <a:ext cx="8461624" cy="707886"/>
          </a:xfrm>
          <a:prstGeom prst="rect">
            <a:avLst/>
          </a:prstGeom>
          <a:noFill/>
        </p:spPr>
        <p:txBody>
          <a:bodyPr wrap="square" rtlCol="0">
            <a:spAutoFit/>
          </a:bodyPr>
          <a:lstStyle/>
          <a:p>
            <a:pPr algn="ctr"/>
            <a:r>
              <a:rPr lang="en-US" sz="2000" b="1" dirty="0" smtClean="0">
                <a:solidFill>
                  <a:srgbClr val="F47B20"/>
                </a:solidFill>
              </a:rPr>
              <a:t>Growth </a:t>
            </a:r>
            <a:r>
              <a:rPr lang="en-US" sz="2000" b="1" dirty="0">
                <a:solidFill>
                  <a:srgbClr val="F47B20"/>
                </a:solidFill>
              </a:rPr>
              <a:t>in post-recession Europe remains low, mainly due to </a:t>
            </a:r>
            <a:r>
              <a:rPr lang="en-US" sz="2000" b="1" dirty="0" smtClean="0">
                <a:solidFill>
                  <a:srgbClr val="F47B20"/>
                </a:solidFill>
              </a:rPr>
              <a:t>mature </a:t>
            </a:r>
          </a:p>
          <a:p>
            <a:pPr algn="ctr"/>
            <a:r>
              <a:rPr lang="en-US" sz="2000" b="1" dirty="0" smtClean="0">
                <a:solidFill>
                  <a:srgbClr val="F47B20"/>
                </a:solidFill>
              </a:rPr>
              <a:t>markets and </a:t>
            </a:r>
            <a:r>
              <a:rPr lang="en-US" sz="2000" b="1" dirty="0">
                <a:solidFill>
                  <a:srgbClr val="F47B20"/>
                </a:solidFill>
              </a:rPr>
              <a:t>an </a:t>
            </a:r>
            <a:r>
              <a:rPr lang="en-GB" sz="2000" b="1" dirty="0">
                <a:solidFill>
                  <a:srgbClr val="F47B20"/>
                </a:solidFill>
              </a:rPr>
              <a:t>ageing </a:t>
            </a:r>
            <a:r>
              <a:rPr lang="en-GB" sz="2000" b="1" dirty="0" smtClean="0">
                <a:solidFill>
                  <a:srgbClr val="F47B20"/>
                </a:solidFill>
              </a:rPr>
              <a:t>population</a:t>
            </a:r>
            <a:endParaRPr lang="en-GB" sz="2000" b="1" kern="0" dirty="0">
              <a:solidFill>
                <a:srgbClr val="F47B20"/>
              </a:solidFill>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99" r="38022"/>
          <a:stretch/>
        </p:blipFill>
        <p:spPr bwMode="auto">
          <a:xfrm>
            <a:off x="355987" y="2075129"/>
            <a:ext cx="249191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583" y="2063484"/>
            <a:ext cx="541972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365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94" y="1418381"/>
            <a:ext cx="8823251" cy="480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le 6"/>
          <p:cNvSpPr>
            <a:spLocks noGrp="1"/>
          </p:cNvSpPr>
          <p:nvPr>
            <p:ph type="title"/>
          </p:nvPr>
        </p:nvSpPr>
        <p:spPr>
          <a:xfrm>
            <a:off x="215900" y="347363"/>
            <a:ext cx="8410353" cy="978944"/>
          </a:xfrm>
        </p:spPr>
        <p:txBody>
          <a:bodyPr>
            <a:noAutofit/>
          </a:bodyPr>
          <a:lstStyle/>
          <a:p>
            <a:r>
              <a:rPr lang="en-US" dirty="0" smtClean="0"/>
              <a:t>What does this mean for Europe and its </a:t>
            </a:r>
            <a:br>
              <a:rPr lang="en-US" dirty="0" smtClean="0"/>
            </a:br>
            <a:r>
              <a:rPr lang="en-US" dirty="0" smtClean="0"/>
              <a:t>chemical industry?</a:t>
            </a:r>
            <a:endParaRPr lang="fr-BE" dirty="0"/>
          </a:p>
        </p:txBody>
      </p:sp>
      <p:sp>
        <p:nvSpPr>
          <p:cNvPr id="16" name="TextBox 15"/>
          <p:cNvSpPr txBox="1"/>
          <p:nvPr/>
        </p:nvSpPr>
        <p:spPr>
          <a:xfrm>
            <a:off x="6666614" y="6485416"/>
            <a:ext cx="2477386" cy="276999"/>
          </a:xfrm>
          <a:prstGeom prst="rect">
            <a:avLst/>
          </a:prstGeom>
          <a:noFill/>
        </p:spPr>
        <p:txBody>
          <a:bodyPr wrap="square" rtlCol="0">
            <a:spAutoFit/>
          </a:bodyPr>
          <a:lstStyle/>
          <a:p>
            <a:r>
              <a:rPr lang="fr-BE" sz="1000" dirty="0" smtClean="0"/>
              <a:t>                                                             </a:t>
            </a:r>
            <a:r>
              <a:rPr lang="fr-BE" sz="1200" dirty="0" smtClean="0">
                <a:solidFill>
                  <a:schemeClr val="bg2">
                    <a:lumMod val="50000"/>
                  </a:schemeClr>
                </a:solidFill>
              </a:rPr>
              <a:t>Page 5</a:t>
            </a:r>
            <a:endParaRPr lang="en-US" sz="1200" dirty="0">
              <a:solidFill>
                <a:schemeClr val="bg2">
                  <a:lumMod val="50000"/>
                </a:schemeClr>
              </a:solidFill>
            </a:endParaRPr>
          </a:p>
        </p:txBody>
      </p:sp>
      <p:sp>
        <p:nvSpPr>
          <p:cNvPr id="3" name="TextBox 2"/>
          <p:cNvSpPr txBox="1"/>
          <p:nvPr/>
        </p:nvSpPr>
        <p:spPr>
          <a:xfrm>
            <a:off x="3608628" y="4526914"/>
            <a:ext cx="5597156" cy="646331"/>
          </a:xfrm>
          <a:prstGeom prst="rect">
            <a:avLst/>
          </a:prstGeom>
          <a:noFill/>
        </p:spPr>
        <p:txBody>
          <a:bodyPr wrap="square" rtlCol="0">
            <a:spAutoFit/>
          </a:bodyPr>
          <a:lstStyle/>
          <a:p>
            <a:r>
              <a:rPr lang="fr-BE" sz="1600" dirty="0" smtClean="0">
                <a:latin typeface="Arial Narrow" panose="020B0606020202030204" pitchFamily="34" charset="0"/>
                <a:cs typeface="Arial" panose="020B0604020202020204" pitchFamily="34" charset="0"/>
              </a:rPr>
              <a:t>. </a:t>
            </a:r>
            <a:r>
              <a:rPr lang="fr-BE" dirty="0" smtClean="0">
                <a:latin typeface="Arial Narrow" panose="020B0606020202030204" pitchFamily="34" charset="0"/>
                <a:ea typeface="Arial Unicode MS" panose="020B0604020202020204" pitchFamily="34" charset="-128"/>
                <a:cs typeface="Times New Roman" panose="02020603050405020304" pitchFamily="18" charset="0"/>
              </a:rPr>
              <a:t>In 2011, Europe </a:t>
            </a:r>
            <a:r>
              <a:rPr lang="fr-BE" dirty="0" err="1" smtClean="0">
                <a:latin typeface="Arial Narrow" panose="020B0606020202030204" pitchFamily="34" charset="0"/>
                <a:ea typeface="Arial Unicode MS" panose="020B0604020202020204" pitchFamily="34" charset="-128"/>
                <a:cs typeface="Times New Roman" panose="02020603050405020304" pitchFamily="18" charset="0"/>
              </a:rPr>
              <a:t>had</a:t>
            </a:r>
            <a:r>
              <a:rPr lang="fr-BE" dirty="0" smtClean="0">
                <a:latin typeface="Arial Narrow" panose="020B0606020202030204" pitchFamily="34" charset="0"/>
                <a:ea typeface="Arial Unicode MS" panose="020B0604020202020204" pitchFamily="34" charset="-128"/>
                <a:cs typeface="Times New Roman" panose="02020603050405020304" pitchFamily="18" charset="0"/>
              </a:rPr>
              <a:t> the </a:t>
            </a:r>
            <a:r>
              <a:rPr lang="fr-BE" dirty="0" err="1" smtClean="0">
                <a:latin typeface="Arial Narrow" panose="020B0606020202030204" pitchFamily="34" charset="0"/>
                <a:ea typeface="Arial Unicode MS" panose="020B0604020202020204" pitchFamily="34" charset="-128"/>
                <a:cs typeface="Times New Roman" panose="02020603050405020304" pitchFamily="18" charset="0"/>
              </a:rPr>
              <a:t>highest</a:t>
            </a:r>
            <a:r>
              <a:rPr lang="fr-BE" dirty="0" smtClean="0">
                <a:latin typeface="Arial Narrow" panose="020B0606020202030204" pitchFamily="34" charset="0"/>
                <a:ea typeface="Arial Unicode MS" panose="020B0604020202020204" pitchFamily="34" charset="-128"/>
                <a:cs typeface="Times New Roman" panose="02020603050405020304" pitchFamily="18" charset="0"/>
              </a:rPr>
              <a:t> plant </a:t>
            </a:r>
            <a:r>
              <a:rPr lang="fr-BE" dirty="0" err="1" smtClean="0">
                <a:latin typeface="Arial Narrow" panose="020B0606020202030204" pitchFamily="34" charset="0"/>
                <a:ea typeface="Arial Unicode MS" panose="020B0604020202020204" pitchFamily="34" charset="-128"/>
                <a:cs typeface="Times New Roman" panose="02020603050405020304" pitchFamily="18" charset="0"/>
              </a:rPr>
              <a:t>closure</a:t>
            </a:r>
            <a:r>
              <a:rPr lang="fr-BE" dirty="0" smtClean="0">
                <a:latin typeface="Arial Narrow" panose="020B0606020202030204" pitchFamily="34" charset="0"/>
                <a:ea typeface="Arial Unicode MS" panose="020B0604020202020204" pitchFamily="34" charset="-128"/>
                <a:cs typeface="Times New Roman" panose="02020603050405020304" pitchFamily="18" charset="0"/>
              </a:rPr>
              <a:t> rate in the world</a:t>
            </a:r>
          </a:p>
          <a:p>
            <a:r>
              <a:rPr lang="fr-BE" dirty="0" smtClean="0">
                <a:latin typeface="Arial Narrow" panose="020B0606020202030204" pitchFamily="34" charset="0"/>
                <a:ea typeface="Arial Unicode MS" panose="020B0604020202020204" pitchFamily="34" charset="-128"/>
                <a:cs typeface="Times New Roman" panose="02020603050405020304" pitchFamily="18" charset="0"/>
              </a:rPr>
              <a:t>                                                                         (72% of </a:t>
            </a:r>
            <a:r>
              <a:rPr lang="fr-BE" dirty="0" err="1" smtClean="0">
                <a:latin typeface="Arial Narrow" panose="020B0606020202030204" pitchFamily="34" charset="0"/>
                <a:ea typeface="Arial Unicode MS" panose="020B0604020202020204" pitchFamily="34" charset="-128"/>
                <a:cs typeface="Times New Roman" panose="02020603050405020304" pitchFamily="18" charset="0"/>
              </a:rPr>
              <a:t>closures</a:t>
            </a:r>
            <a:r>
              <a:rPr lang="fr-BE" dirty="0" smtClean="0">
                <a:latin typeface="Arial Narrow" panose="020B0606020202030204" pitchFamily="34" charset="0"/>
                <a:ea typeface="Arial Unicode MS" panose="020B0604020202020204" pitchFamily="34" charset="-128"/>
                <a:cs typeface="Times New Roman" panose="02020603050405020304" pitchFamily="18" charset="0"/>
              </a:rPr>
              <a:t>).</a:t>
            </a:r>
            <a:endParaRPr lang="en-US" dirty="0">
              <a:latin typeface="Arial Narrow" panose="020B0606020202030204" pitchFamily="34" charset="0"/>
              <a:ea typeface="Arial Unicode MS" panose="020B0604020202020204" pitchFamily="34" charset="-128"/>
              <a:cs typeface="Times New Roman" panose="02020603050405020304" pitchFamily="18" charset="0"/>
            </a:endParaRPr>
          </a:p>
        </p:txBody>
      </p:sp>
      <p:sp>
        <p:nvSpPr>
          <p:cNvPr id="4" name="TextBox 3"/>
          <p:cNvSpPr txBox="1"/>
          <p:nvPr/>
        </p:nvSpPr>
        <p:spPr>
          <a:xfrm>
            <a:off x="349400" y="6485416"/>
            <a:ext cx="3242892" cy="276999"/>
          </a:xfrm>
          <a:prstGeom prst="rect">
            <a:avLst/>
          </a:prstGeom>
          <a:noFill/>
        </p:spPr>
        <p:txBody>
          <a:bodyPr wrap="square" rtlCol="0">
            <a:spAutoFit/>
          </a:bodyPr>
          <a:lstStyle/>
          <a:p>
            <a:r>
              <a:rPr lang="fr-BE" sz="1200" dirty="0" smtClean="0">
                <a:solidFill>
                  <a:schemeClr val="bg1"/>
                </a:solidFill>
              </a:rPr>
              <a:t>Source: Roland Berger</a:t>
            </a:r>
            <a:endParaRPr lang="en-US" sz="1200" dirty="0">
              <a:solidFill>
                <a:schemeClr val="bg1"/>
              </a:solidFill>
            </a:endParaRPr>
          </a:p>
        </p:txBody>
      </p:sp>
    </p:spTree>
    <p:extLst>
      <p:ext uri="{BB962C8B-B14F-4D97-AF65-F5344CB8AC3E}">
        <p14:creationId xmlns:p14="http://schemas.microsoft.com/office/powerpoint/2010/main" val="209270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330746"/>
            <a:ext cx="8826574" cy="474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le 6"/>
          <p:cNvSpPr>
            <a:spLocks noGrp="1"/>
          </p:cNvSpPr>
          <p:nvPr>
            <p:ph type="title"/>
          </p:nvPr>
        </p:nvSpPr>
        <p:spPr>
          <a:xfrm>
            <a:off x="233152" y="355989"/>
            <a:ext cx="8125843" cy="978944"/>
          </a:xfrm>
        </p:spPr>
        <p:txBody>
          <a:bodyPr>
            <a:noAutofit/>
          </a:bodyPr>
          <a:lstStyle/>
          <a:p>
            <a:r>
              <a:rPr lang="en-US" sz="2800" dirty="0" smtClean="0"/>
              <a:t>Overall, Europe’s chemical industry decline is the </a:t>
            </a:r>
            <a:br>
              <a:rPr lang="en-US" sz="2800" dirty="0" smtClean="0"/>
            </a:br>
            <a:r>
              <a:rPr lang="en-US" sz="2800" dirty="0" smtClean="0"/>
              <a:t>result</a:t>
            </a:r>
            <a:r>
              <a:rPr lang="en-US" sz="2800" dirty="0"/>
              <a:t> </a:t>
            </a:r>
            <a:r>
              <a:rPr lang="en-US" sz="2800" dirty="0" smtClean="0"/>
              <a:t>of a number of structural drivers</a:t>
            </a:r>
            <a:endParaRPr lang="fr-BE" sz="2800" dirty="0"/>
          </a:p>
        </p:txBody>
      </p:sp>
      <p:sp>
        <p:nvSpPr>
          <p:cNvPr id="16" name="TextBox 15"/>
          <p:cNvSpPr txBox="1"/>
          <p:nvPr/>
        </p:nvSpPr>
        <p:spPr>
          <a:xfrm>
            <a:off x="6537889" y="6485417"/>
            <a:ext cx="2477386" cy="276999"/>
          </a:xfrm>
          <a:prstGeom prst="rect">
            <a:avLst/>
          </a:prstGeom>
          <a:noFill/>
        </p:spPr>
        <p:txBody>
          <a:bodyPr wrap="square" rtlCol="0">
            <a:spAutoFit/>
          </a:bodyPr>
          <a:lstStyle/>
          <a:p>
            <a:r>
              <a:rPr lang="fr-BE" sz="1000" dirty="0"/>
              <a:t> </a:t>
            </a:r>
            <a:r>
              <a:rPr lang="fr-BE" sz="1000" dirty="0" smtClean="0"/>
              <a:t>                                                                 </a:t>
            </a:r>
            <a:r>
              <a:rPr lang="fr-BE" sz="1200" dirty="0" smtClean="0">
                <a:solidFill>
                  <a:schemeClr val="bg2">
                    <a:lumMod val="50000"/>
                  </a:schemeClr>
                </a:solidFill>
              </a:rPr>
              <a:t>Page 6</a:t>
            </a:r>
            <a:endParaRPr lang="en-US" sz="1200" dirty="0">
              <a:solidFill>
                <a:schemeClr val="bg2">
                  <a:lumMod val="50000"/>
                </a:schemeClr>
              </a:solidFill>
            </a:endParaRPr>
          </a:p>
        </p:txBody>
      </p:sp>
      <p:sp>
        <p:nvSpPr>
          <p:cNvPr id="5" name="TextBox 4"/>
          <p:cNvSpPr txBox="1"/>
          <p:nvPr/>
        </p:nvSpPr>
        <p:spPr>
          <a:xfrm>
            <a:off x="349400" y="6485416"/>
            <a:ext cx="3242892" cy="276999"/>
          </a:xfrm>
          <a:prstGeom prst="rect">
            <a:avLst/>
          </a:prstGeom>
          <a:noFill/>
        </p:spPr>
        <p:txBody>
          <a:bodyPr wrap="square" rtlCol="0">
            <a:spAutoFit/>
          </a:bodyPr>
          <a:lstStyle/>
          <a:p>
            <a:r>
              <a:rPr lang="fr-BE" sz="1200" dirty="0" smtClean="0">
                <a:solidFill>
                  <a:schemeClr val="bg1"/>
                </a:solidFill>
              </a:rPr>
              <a:t>Source: Roland Berger</a:t>
            </a:r>
            <a:endParaRPr lang="en-US" sz="1200" dirty="0">
              <a:solidFill>
                <a:schemeClr val="bg1"/>
              </a:solidFill>
            </a:endParaRPr>
          </a:p>
        </p:txBody>
      </p:sp>
    </p:spTree>
    <p:extLst>
      <p:ext uri="{BB962C8B-B14F-4D97-AF65-F5344CB8AC3E}">
        <p14:creationId xmlns:p14="http://schemas.microsoft.com/office/powerpoint/2010/main" val="415164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8866"/>
            <a:ext cx="8737980" cy="713184"/>
          </a:xfrm>
        </p:spPr>
        <p:txBody>
          <a:bodyPr>
            <a:noAutofit/>
          </a:bodyPr>
          <a:lstStyle/>
          <a:p>
            <a:pPr algn="l">
              <a:defRPr/>
            </a:pPr>
            <a:r>
              <a:rPr lang="en-US" dirty="0" smtClean="0">
                <a:ea typeface="+mn-ea"/>
                <a:cs typeface="+mn-cs"/>
              </a:rPr>
              <a:t>Can</a:t>
            </a:r>
            <a:r>
              <a:rPr lang="en-US" dirty="0" smtClean="0">
                <a:latin typeface="Arial"/>
                <a:ea typeface="+mn-ea"/>
                <a:cs typeface="+mn-cs"/>
              </a:rPr>
              <a:t> we remain </a:t>
            </a:r>
            <a:r>
              <a:rPr lang="en-US" dirty="0">
                <a:latin typeface="Arial"/>
                <a:ea typeface="+mn-ea"/>
                <a:cs typeface="+mn-cs"/>
              </a:rPr>
              <a:t>C</a:t>
            </a:r>
            <a:r>
              <a:rPr lang="en-US" dirty="0" smtClean="0">
                <a:latin typeface="Arial"/>
                <a:ea typeface="+mn-ea"/>
                <a:cs typeface="+mn-cs"/>
              </a:rPr>
              <a:t>ompetitive?</a:t>
            </a:r>
            <a:endParaRPr lang="en-US" dirty="0">
              <a:latin typeface="Arial"/>
              <a:ea typeface="+mn-ea"/>
              <a:cs typeface="+mn-cs"/>
            </a:endParaRPr>
          </a:p>
        </p:txBody>
      </p:sp>
      <p:sp>
        <p:nvSpPr>
          <p:cNvPr id="3" name="Content Placeholder 2"/>
          <p:cNvSpPr>
            <a:spLocks noGrp="1"/>
          </p:cNvSpPr>
          <p:nvPr>
            <p:ph sz="half" idx="1"/>
          </p:nvPr>
        </p:nvSpPr>
        <p:spPr>
          <a:xfrm>
            <a:off x="250825" y="817562"/>
            <a:ext cx="3922713" cy="6040437"/>
          </a:xfrm>
        </p:spPr>
        <p:txBody>
          <a:bodyPr>
            <a:normAutofit fontScale="25000" lnSpcReduction="20000"/>
          </a:bodyPr>
          <a:lstStyle/>
          <a:p>
            <a:pPr marL="457200" indent="-457200">
              <a:buFont typeface="+mj-lt"/>
              <a:buAutoNum type="arabicPeriod"/>
              <a:defRPr/>
            </a:pPr>
            <a:endParaRPr lang="en-US" sz="7200" dirty="0" smtClean="0">
              <a:latin typeface="Arial" pitchFamily="34" charset="0"/>
              <a:cs typeface="Arial" pitchFamily="34" charset="0"/>
            </a:endParaRPr>
          </a:p>
          <a:p>
            <a:pPr marL="457200" indent="-457200">
              <a:buClr>
                <a:schemeClr val="accent1">
                  <a:lumMod val="50000"/>
                </a:schemeClr>
              </a:buClr>
              <a:buFont typeface="Wingdings" pitchFamily="2" charset="2"/>
              <a:buChar char="J"/>
              <a:tabLst>
                <a:tab pos="447675" algn="l"/>
              </a:tabLst>
              <a:defRPr/>
            </a:pPr>
            <a:r>
              <a:rPr lang="en-GB" sz="7200" dirty="0" smtClean="0">
                <a:latin typeface="Arial" pitchFamily="34" charset="0"/>
                <a:cs typeface="Arial" pitchFamily="34" charset="0"/>
              </a:rPr>
              <a:t>Large </a:t>
            </a:r>
            <a:r>
              <a:rPr lang="en-GB" sz="7200" dirty="0" smtClean="0">
                <a:solidFill>
                  <a:srgbClr val="008080"/>
                </a:solidFill>
                <a:latin typeface="Arial" pitchFamily="34" charset="0"/>
                <a:cs typeface="Arial" pitchFamily="34" charset="0"/>
              </a:rPr>
              <a:t>integrated domestic market </a:t>
            </a:r>
            <a:r>
              <a:rPr lang="en-GB" sz="7200" dirty="0" smtClean="0">
                <a:latin typeface="Arial" pitchFamily="34" charset="0"/>
                <a:cs typeface="Arial" pitchFamily="34" charset="0"/>
              </a:rPr>
              <a:t>with strong customer industry clusters</a:t>
            </a:r>
          </a:p>
          <a:p>
            <a:pPr marL="457200" indent="-457200">
              <a:buClr>
                <a:schemeClr val="accent1">
                  <a:lumMod val="50000"/>
                </a:schemeClr>
              </a:buClr>
              <a:buFont typeface="Wingdings" pitchFamily="2" charset="2"/>
              <a:buChar char="J"/>
              <a:tabLst>
                <a:tab pos="447675" algn="l"/>
              </a:tabLst>
              <a:defRPr/>
            </a:pPr>
            <a:endParaRPr lang="en-GB" sz="7200" dirty="0" smtClean="0">
              <a:latin typeface="Arial" pitchFamily="34" charset="0"/>
              <a:cs typeface="Arial" pitchFamily="34" charset="0"/>
            </a:endParaRPr>
          </a:p>
          <a:p>
            <a:pPr marL="457200" indent="-457200">
              <a:buClr>
                <a:schemeClr val="accent1">
                  <a:lumMod val="50000"/>
                </a:schemeClr>
              </a:buClr>
              <a:buFont typeface="Wingdings" pitchFamily="2" charset="2"/>
              <a:buChar char="J"/>
              <a:tabLst>
                <a:tab pos="447675" algn="l"/>
              </a:tabLst>
              <a:defRPr/>
            </a:pPr>
            <a:r>
              <a:rPr lang="en-GB" sz="7200" dirty="0" smtClean="0">
                <a:latin typeface="Arial" pitchFamily="34" charset="0"/>
                <a:cs typeface="Arial" pitchFamily="34" charset="0"/>
              </a:rPr>
              <a:t>High international </a:t>
            </a:r>
            <a:r>
              <a:rPr lang="en-GB" sz="7200" dirty="0" smtClean="0">
                <a:solidFill>
                  <a:srgbClr val="008080"/>
                </a:solidFill>
                <a:latin typeface="Arial" pitchFamily="34" charset="0"/>
                <a:cs typeface="Arial" pitchFamily="34" charset="0"/>
              </a:rPr>
              <a:t>orientation and global networks</a:t>
            </a:r>
            <a:r>
              <a:rPr lang="en-GB" sz="7200" dirty="0" smtClean="0">
                <a:latin typeface="Arial" pitchFamily="34" charset="0"/>
                <a:cs typeface="Arial" pitchFamily="34" charset="0"/>
              </a:rPr>
              <a:t> to external customer industries</a:t>
            </a:r>
          </a:p>
          <a:p>
            <a:pPr marL="457200" indent="-457200">
              <a:buClr>
                <a:schemeClr val="accent1">
                  <a:lumMod val="50000"/>
                </a:schemeClr>
              </a:buClr>
              <a:buFont typeface="Wingdings" pitchFamily="2" charset="2"/>
              <a:buChar char="J"/>
              <a:tabLst>
                <a:tab pos="447675" algn="l"/>
              </a:tabLst>
              <a:defRPr/>
            </a:pPr>
            <a:endParaRPr lang="en-GB" sz="7200" dirty="0" smtClean="0">
              <a:latin typeface="Arial" pitchFamily="34" charset="0"/>
              <a:cs typeface="Arial" pitchFamily="34" charset="0"/>
            </a:endParaRPr>
          </a:p>
          <a:p>
            <a:pPr marL="457200" indent="-457200">
              <a:buClr>
                <a:schemeClr val="accent1">
                  <a:lumMod val="50000"/>
                </a:schemeClr>
              </a:buClr>
              <a:buFont typeface="Wingdings" pitchFamily="2" charset="2"/>
              <a:buChar char="J"/>
              <a:tabLst>
                <a:tab pos="447675" algn="l"/>
              </a:tabLst>
              <a:defRPr/>
            </a:pPr>
            <a:r>
              <a:rPr lang="en-GB" sz="7200" dirty="0" smtClean="0">
                <a:solidFill>
                  <a:srgbClr val="008080"/>
                </a:solidFill>
                <a:latin typeface="Arial" pitchFamily="34" charset="0"/>
                <a:cs typeface="Arial" pitchFamily="34" charset="0"/>
              </a:rPr>
              <a:t>Skilled and motivated workers</a:t>
            </a:r>
            <a:r>
              <a:rPr lang="en-GB" sz="7200" dirty="0" smtClean="0">
                <a:latin typeface="Arial" pitchFamily="34" charset="0"/>
                <a:cs typeface="Arial" pitchFamily="34" charset="0"/>
              </a:rPr>
              <a:t> and scientists</a:t>
            </a:r>
          </a:p>
          <a:p>
            <a:pPr marL="457200" indent="-457200">
              <a:buClr>
                <a:schemeClr val="accent1">
                  <a:lumMod val="50000"/>
                </a:schemeClr>
              </a:buClr>
              <a:buFont typeface="Wingdings" pitchFamily="2" charset="2"/>
              <a:buChar char="J"/>
              <a:tabLst>
                <a:tab pos="447675" algn="l"/>
              </a:tabLst>
              <a:defRPr/>
            </a:pPr>
            <a:endParaRPr lang="en-GB" sz="7200" dirty="0" smtClean="0">
              <a:latin typeface="Arial" pitchFamily="34" charset="0"/>
              <a:cs typeface="Arial" pitchFamily="34" charset="0"/>
            </a:endParaRPr>
          </a:p>
          <a:p>
            <a:pPr marL="457200" indent="-457200">
              <a:buClr>
                <a:schemeClr val="accent1">
                  <a:lumMod val="50000"/>
                </a:schemeClr>
              </a:buClr>
              <a:buFont typeface="Wingdings" pitchFamily="2" charset="2"/>
              <a:buChar char="J"/>
              <a:tabLst>
                <a:tab pos="447675" algn="l"/>
              </a:tabLst>
              <a:defRPr/>
            </a:pPr>
            <a:r>
              <a:rPr lang="en-GB" sz="7200" dirty="0">
                <a:solidFill>
                  <a:srgbClr val="008080"/>
                </a:solidFill>
                <a:latin typeface="Arial" pitchFamily="34" charset="0"/>
                <a:cs typeface="Arial" pitchFamily="34" charset="0"/>
              </a:rPr>
              <a:t>Constant adaptation </a:t>
            </a:r>
            <a:r>
              <a:rPr lang="en-GB" sz="7200" dirty="0" smtClean="0">
                <a:latin typeface="Arial" pitchFamily="34" charset="0"/>
                <a:cs typeface="Arial" pitchFamily="34" charset="0"/>
              </a:rPr>
              <a:t>to globalised markets</a:t>
            </a:r>
          </a:p>
          <a:p>
            <a:pPr marL="457200" indent="-457200">
              <a:buClr>
                <a:schemeClr val="accent1">
                  <a:lumMod val="50000"/>
                </a:schemeClr>
              </a:buClr>
              <a:buFont typeface="Wingdings" pitchFamily="2" charset="2"/>
              <a:buChar char="J"/>
              <a:tabLst>
                <a:tab pos="447675" algn="l"/>
              </a:tabLst>
              <a:defRPr/>
            </a:pPr>
            <a:endParaRPr lang="en-GB" sz="7200" dirty="0" smtClean="0">
              <a:latin typeface="Arial" pitchFamily="34" charset="0"/>
              <a:cs typeface="Arial" pitchFamily="34" charset="0"/>
            </a:endParaRPr>
          </a:p>
          <a:p>
            <a:pPr marL="457200" indent="-457200">
              <a:buClr>
                <a:schemeClr val="accent1">
                  <a:lumMod val="50000"/>
                </a:schemeClr>
              </a:buClr>
              <a:buFont typeface="Wingdings" pitchFamily="2" charset="2"/>
              <a:buChar char="J"/>
              <a:tabLst>
                <a:tab pos="447675" algn="l"/>
              </a:tabLst>
              <a:defRPr/>
            </a:pPr>
            <a:r>
              <a:rPr lang="en-GB" sz="7200" dirty="0" smtClean="0">
                <a:solidFill>
                  <a:srgbClr val="008080"/>
                </a:solidFill>
                <a:latin typeface="Arial" pitchFamily="34" charset="0"/>
                <a:cs typeface="Arial" pitchFamily="34" charset="0"/>
              </a:rPr>
              <a:t>Strong innovation </a:t>
            </a:r>
            <a:r>
              <a:rPr lang="en-GB" sz="7200" dirty="0" smtClean="0">
                <a:latin typeface="Arial" pitchFamily="34" charset="0"/>
                <a:cs typeface="Arial" pitchFamily="34" charset="0"/>
              </a:rPr>
              <a:t>efforts will generate new growth clusters: Efficient Energy use, health  and new materials which could solve upcoming societal mega challenges</a:t>
            </a:r>
          </a:p>
          <a:p>
            <a:pPr marL="457200" indent="-457200">
              <a:buClr>
                <a:schemeClr val="accent1">
                  <a:lumMod val="50000"/>
                </a:schemeClr>
              </a:buClr>
              <a:buFont typeface="Wingdings" pitchFamily="2" charset="2"/>
              <a:buChar char="J"/>
              <a:tabLst>
                <a:tab pos="447675" algn="l"/>
              </a:tabLst>
              <a:defRPr/>
            </a:pPr>
            <a:endParaRPr lang="en-GB" sz="5600" dirty="0" smtClean="0">
              <a:latin typeface="Arial" pitchFamily="34" charset="0"/>
              <a:cs typeface="Arial" pitchFamily="34" charset="0"/>
            </a:endParaRPr>
          </a:p>
          <a:p>
            <a:pPr>
              <a:defRPr/>
            </a:pPr>
            <a:endParaRPr lang="en-US" sz="4400" dirty="0" smtClean="0">
              <a:latin typeface="Arial" pitchFamily="34" charset="0"/>
              <a:cs typeface="Arial" pitchFamily="34" charset="0"/>
            </a:endParaRPr>
          </a:p>
          <a:p>
            <a:pPr marL="457200" indent="-457200">
              <a:buFont typeface="Wingdings" pitchFamily="2" charset="2"/>
              <a:buChar char="J"/>
              <a:defRPr/>
            </a:pPr>
            <a:endParaRPr lang="en-US" sz="2000" dirty="0" smtClean="0">
              <a:latin typeface="Arial" pitchFamily="34" charset="0"/>
              <a:cs typeface="Arial" pitchFamily="34" charset="0"/>
            </a:endParaRPr>
          </a:p>
          <a:p>
            <a:pPr marL="457200" indent="-457200">
              <a:buFont typeface="Wingdings" pitchFamily="2" charset="2"/>
              <a:buChar char="J"/>
              <a:defRPr/>
            </a:pPr>
            <a:endParaRPr lang="en-US" sz="2000" dirty="0" smtClean="0">
              <a:latin typeface="Arial" pitchFamily="34" charset="0"/>
              <a:cs typeface="Arial" pitchFamily="34" charset="0"/>
            </a:endParaRPr>
          </a:p>
          <a:p>
            <a:pPr marL="0" indent="0">
              <a:buFont typeface="Wingdings" pitchFamily="2" charset="2"/>
              <a:buChar char="J"/>
              <a:defRPr/>
            </a:pPr>
            <a:endParaRPr lang="en-US" sz="2400" dirty="0">
              <a:latin typeface="Arial" pitchFamily="34" charset="0"/>
              <a:cs typeface="Arial" pitchFamily="34" charset="0"/>
            </a:endParaRPr>
          </a:p>
        </p:txBody>
      </p:sp>
      <p:sp>
        <p:nvSpPr>
          <p:cNvPr id="6" name="Rectangle 3"/>
          <p:cNvSpPr txBox="1">
            <a:spLocks noChangeArrowheads="1"/>
          </p:cNvSpPr>
          <p:nvPr/>
        </p:nvSpPr>
        <p:spPr bwMode="auto">
          <a:xfrm>
            <a:off x="4572000" y="1028700"/>
            <a:ext cx="4305300" cy="4581525"/>
          </a:xfrm>
          <a:prstGeom prst="rect">
            <a:avLst/>
          </a:prstGeom>
          <a:noFill/>
          <a:ln w="9525">
            <a:noFill/>
            <a:miter lim="800000"/>
            <a:headEnd/>
            <a:tailEnd/>
          </a:ln>
        </p:spPr>
        <p:txBody>
          <a:bodyPr lIns="0" tIns="0" rIns="0" bIns="0"/>
          <a:lstStyle/>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endParaRPr lang="en-GB" sz="1400" i="0" dirty="0">
              <a:solidFill>
                <a:srgbClr val="30353A"/>
              </a:solidFill>
              <a:latin typeface="Arial" pitchFamily="34" charset="0"/>
              <a:cs typeface="Arial" pitchFamily="34" charset="0"/>
            </a:endParaRP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r>
              <a:rPr lang="en-US" sz="1800" i="0" dirty="0">
                <a:solidFill>
                  <a:srgbClr val="E76F00"/>
                </a:solidFill>
                <a:latin typeface="Arial" pitchFamily="34" charset="0"/>
                <a:cs typeface="Arial" pitchFamily="34" charset="0"/>
              </a:rPr>
              <a:t>High energy and feedstock </a:t>
            </a:r>
            <a:r>
              <a:rPr lang="en-US" sz="1800" i="0" dirty="0" smtClean="0">
                <a:solidFill>
                  <a:srgbClr val="E76F00"/>
                </a:solidFill>
                <a:latin typeface="Arial" pitchFamily="34" charset="0"/>
                <a:cs typeface="Arial" pitchFamily="34" charset="0"/>
              </a:rPr>
              <a:t>costs</a:t>
            </a: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endParaRPr lang="en-GB" sz="1800" i="0" dirty="0">
              <a:solidFill>
                <a:srgbClr val="30353A"/>
              </a:solidFill>
              <a:latin typeface="Arial" pitchFamily="34" charset="0"/>
              <a:cs typeface="Arial" pitchFamily="34" charset="0"/>
            </a:endParaRP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r>
              <a:rPr lang="en-US" sz="1800" i="0" dirty="0">
                <a:solidFill>
                  <a:srgbClr val="30353A"/>
                </a:solidFill>
                <a:latin typeface="Arial" pitchFamily="34" charset="0"/>
                <a:cs typeface="Arial" pitchFamily="34" charset="0"/>
              </a:rPr>
              <a:t>High </a:t>
            </a:r>
            <a:r>
              <a:rPr lang="en-US" sz="1800" i="0" dirty="0">
                <a:solidFill>
                  <a:srgbClr val="E76F00"/>
                </a:solidFill>
                <a:latin typeface="Arial" pitchFamily="34" charset="0"/>
                <a:cs typeface="Arial" pitchFamily="34" charset="0"/>
              </a:rPr>
              <a:t>Regulatory Compliance </a:t>
            </a:r>
            <a:r>
              <a:rPr lang="en-US" sz="1800" i="0" dirty="0">
                <a:solidFill>
                  <a:srgbClr val="30353A"/>
                </a:solidFill>
                <a:latin typeface="Arial" pitchFamily="34" charset="0"/>
                <a:cs typeface="Arial" pitchFamily="34" charset="0"/>
              </a:rPr>
              <a:t>Costs (</a:t>
            </a:r>
            <a:r>
              <a:rPr lang="en-US" sz="1800" i="0" dirty="0" err="1">
                <a:solidFill>
                  <a:srgbClr val="30353A"/>
                </a:solidFill>
                <a:latin typeface="Arial" pitchFamily="34" charset="0"/>
                <a:cs typeface="Arial" pitchFamily="34" charset="0"/>
              </a:rPr>
              <a:t>eg</a:t>
            </a:r>
            <a:r>
              <a:rPr lang="en-US" sz="1800" i="0" dirty="0">
                <a:solidFill>
                  <a:srgbClr val="30353A"/>
                </a:solidFill>
                <a:latin typeface="Arial" pitchFamily="34" charset="0"/>
                <a:cs typeface="Arial" pitchFamily="34" charset="0"/>
              </a:rPr>
              <a:t> </a:t>
            </a:r>
            <a:r>
              <a:rPr lang="en-US" sz="1800" i="0" dirty="0" smtClean="0">
                <a:solidFill>
                  <a:srgbClr val="30353A"/>
                </a:solidFill>
                <a:latin typeface="Arial" pitchFamily="34" charset="0"/>
                <a:cs typeface="Arial" pitchFamily="34" charset="0"/>
              </a:rPr>
              <a:t>REACH) </a:t>
            </a:r>
          </a:p>
          <a:p>
            <a:pPr eaLnBrk="0" fontAlgn="auto" hangingPunct="0">
              <a:spcBef>
                <a:spcPct val="20000"/>
              </a:spcBef>
              <a:spcAft>
                <a:spcPts val="0"/>
              </a:spcAft>
              <a:buClr>
                <a:srgbClr val="D25C04"/>
              </a:buClr>
              <a:buSzPct val="140000"/>
              <a:tabLst>
                <a:tab pos="447675" algn="l"/>
              </a:tabLst>
              <a:defRPr/>
            </a:pPr>
            <a:endParaRPr lang="en-US" sz="1800" i="0" dirty="0">
              <a:solidFill>
                <a:srgbClr val="30353A"/>
              </a:solidFill>
              <a:latin typeface="Arial" pitchFamily="34" charset="0"/>
              <a:cs typeface="Arial" pitchFamily="34" charset="0"/>
            </a:endParaRP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r>
              <a:rPr lang="en-US" sz="1800" i="0" dirty="0">
                <a:solidFill>
                  <a:srgbClr val="30353A"/>
                </a:solidFill>
                <a:latin typeface="Arial" pitchFamily="34" charset="0"/>
                <a:cs typeface="Arial" pitchFamily="34" charset="0"/>
              </a:rPr>
              <a:t>Lack of a “Common Industrial Policy” or a “Common Energy </a:t>
            </a:r>
            <a:r>
              <a:rPr lang="en-US" sz="1800" i="0" dirty="0" smtClean="0">
                <a:solidFill>
                  <a:srgbClr val="30353A"/>
                </a:solidFill>
                <a:latin typeface="Arial" pitchFamily="34" charset="0"/>
                <a:cs typeface="Arial" pitchFamily="34" charset="0"/>
              </a:rPr>
              <a:t>Policy”</a:t>
            </a:r>
            <a:endParaRPr lang="en-US" sz="1800" i="0" dirty="0">
              <a:solidFill>
                <a:srgbClr val="30353A"/>
              </a:solidFill>
              <a:latin typeface="Arial" pitchFamily="34" charset="0"/>
              <a:cs typeface="Arial" pitchFamily="34" charset="0"/>
            </a:endParaRP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endParaRPr lang="en-US" sz="1800" i="0" dirty="0" smtClean="0">
              <a:solidFill>
                <a:srgbClr val="E76F00"/>
              </a:solidFill>
              <a:latin typeface="Arial" pitchFamily="34" charset="0"/>
              <a:cs typeface="Arial" pitchFamily="34" charset="0"/>
            </a:endParaRP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r>
              <a:rPr lang="en-US" sz="1800" i="0" dirty="0" smtClean="0">
                <a:solidFill>
                  <a:srgbClr val="E76F00"/>
                </a:solidFill>
                <a:latin typeface="Arial" pitchFamily="34" charset="0"/>
                <a:cs typeface="Arial" pitchFamily="34" charset="0"/>
              </a:rPr>
              <a:t>Non-energy </a:t>
            </a:r>
            <a:r>
              <a:rPr lang="en-US" sz="1800" i="0" dirty="0">
                <a:solidFill>
                  <a:srgbClr val="E76F00"/>
                </a:solidFill>
                <a:latin typeface="Arial" pitchFamily="34" charset="0"/>
                <a:cs typeface="Arial" pitchFamily="34" charset="0"/>
              </a:rPr>
              <a:t>raw material availability and cost </a:t>
            </a:r>
            <a:r>
              <a:rPr lang="en-US" sz="1800" i="0" dirty="0">
                <a:solidFill>
                  <a:srgbClr val="30353A"/>
                </a:solidFill>
                <a:latin typeface="Arial" pitchFamily="34" charset="0"/>
                <a:cs typeface="Arial" pitchFamily="34" charset="0"/>
              </a:rPr>
              <a:t>issues (</a:t>
            </a:r>
            <a:r>
              <a:rPr lang="en-US" sz="1800" i="0" dirty="0" err="1">
                <a:solidFill>
                  <a:srgbClr val="30353A"/>
                </a:solidFill>
                <a:latin typeface="Arial" pitchFamily="34" charset="0"/>
                <a:cs typeface="Arial" pitchFamily="34" charset="0"/>
              </a:rPr>
              <a:t>eg</a:t>
            </a:r>
            <a:r>
              <a:rPr lang="en-US" sz="1800" i="0" dirty="0">
                <a:solidFill>
                  <a:srgbClr val="30353A"/>
                </a:solidFill>
                <a:latin typeface="Arial" pitchFamily="34" charset="0"/>
                <a:cs typeface="Arial" pitchFamily="34" charset="0"/>
              </a:rPr>
              <a:t>. </a:t>
            </a:r>
            <a:r>
              <a:rPr lang="en-US" sz="1800" i="0" dirty="0" err="1">
                <a:solidFill>
                  <a:srgbClr val="30353A"/>
                </a:solidFill>
                <a:latin typeface="Arial" pitchFamily="34" charset="0"/>
                <a:cs typeface="Arial" pitchFamily="34" charset="0"/>
              </a:rPr>
              <a:t>biobased</a:t>
            </a:r>
            <a:r>
              <a:rPr lang="en-US" sz="1800" i="0" dirty="0">
                <a:solidFill>
                  <a:srgbClr val="30353A"/>
                </a:solidFill>
                <a:latin typeface="Arial" pitchFamily="34" charset="0"/>
                <a:cs typeface="Arial" pitchFamily="34" charset="0"/>
              </a:rPr>
              <a:t> feedstock, rare earths, minerals)</a:t>
            </a: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endParaRPr lang="en-US" sz="1800" i="0" dirty="0">
              <a:solidFill>
                <a:srgbClr val="30353A"/>
              </a:solidFill>
              <a:latin typeface="Arial" pitchFamily="34" charset="0"/>
              <a:cs typeface="Arial" pitchFamily="34" charset="0"/>
            </a:endParaRP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r>
              <a:rPr lang="en-GB" sz="1800" i="0" dirty="0" smtClean="0">
                <a:solidFill>
                  <a:srgbClr val="E76F00"/>
                </a:solidFill>
                <a:latin typeface="Arial" pitchFamily="34" charset="0"/>
                <a:cs typeface="Arial" pitchFamily="34" charset="0"/>
              </a:rPr>
              <a:t>Mature </a:t>
            </a:r>
            <a:r>
              <a:rPr lang="en-GB" sz="1800" i="0" dirty="0">
                <a:solidFill>
                  <a:srgbClr val="E76F00"/>
                </a:solidFill>
                <a:latin typeface="Arial" pitchFamily="34" charset="0"/>
                <a:cs typeface="Arial" pitchFamily="34" charset="0"/>
              </a:rPr>
              <a:t>market, ageing </a:t>
            </a:r>
            <a:r>
              <a:rPr lang="en-GB" sz="1800" i="0" dirty="0" smtClean="0">
                <a:solidFill>
                  <a:srgbClr val="E76F00"/>
                </a:solidFill>
                <a:latin typeface="Arial" pitchFamily="34" charset="0"/>
                <a:cs typeface="Arial" pitchFamily="34" charset="0"/>
              </a:rPr>
              <a:t>population, risk aversion of societies</a:t>
            </a:r>
            <a:endParaRPr lang="en-GB" sz="1800" i="0" dirty="0">
              <a:solidFill>
                <a:srgbClr val="30353A"/>
              </a:solidFill>
              <a:latin typeface="Arial" pitchFamily="34" charset="0"/>
              <a:cs typeface="Arial" pitchFamily="34" charset="0"/>
            </a:endParaRPr>
          </a:p>
          <a:p>
            <a:pPr marL="447675" indent="-447675" eaLnBrk="0" fontAlgn="auto" hangingPunct="0">
              <a:spcBef>
                <a:spcPct val="20000"/>
              </a:spcBef>
              <a:spcAft>
                <a:spcPts val="0"/>
              </a:spcAft>
              <a:buClr>
                <a:srgbClr val="D25C04"/>
              </a:buClr>
              <a:buSzPct val="140000"/>
              <a:buFont typeface="Wingdings" pitchFamily="2" charset="2"/>
              <a:buChar char=""/>
              <a:tabLst>
                <a:tab pos="447675" algn="l"/>
              </a:tabLst>
              <a:defRPr/>
            </a:pPr>
            <a:endParaRPr lang="en-US" sz="1400" i="0" dirty="0">
              <a:solidFill>
                <a:srgbClr val="30353A"/>
              </a:solidFill>
              <a:latin typeface="Arial" pitchFamily="34" charset="0"/>
              <a:cs typeface="Arial" pitchFamily="34" charset="0"/>
            </a:endParaRPr>
          </a:p>
        </p:txBody>
      </p:sp>
    </p:spTree>
    <p:extLst>
      <p:ext uri="{BB962C8B-B14F-4D97-AF65-F5344CB8AC3E}">
        <p14:creationId xmlns:p14="http://schemas.microsoft.com/office/powerpoint/2010/main" val="823703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Advantaged energy and feedstock prices </a:t>
            </a:r>
            <a:br>
              <a:rPr lang="en-US" dirty="0"/>
            </a:br>
            <a:r>
              <a:rPr lang="en-US" dirty="0"/>
              <a:t>are a clear enabler of competitiveness</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3" y="1576224"/>
            <a:ext cx="879321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078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NRlJ05Wk0e1ETq5w2wV7g"/>
</p:tagLst>
</file>

<file path=ppt/theme/theme1.xml><?xml version="1.0" encoding="utf-8"?>
<a:theme xmlns:a="http://schemas.openxmlformats.org/drawingml/2006/main" name="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efic Gree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presentation</Template>
  <TotalTime>1402</TotalTime>
  <Words>2231</Words>
  <Application>Microsoft Office PowerPoint</Application>
  <PresentationFormat>Diaprojekcija na zaslonu (4:3)</PresentationFormat>
  <Paragraphs>238</Paragraphs>
  <Slides>22</Slides>
  <Notes>7</Notes>
  <HiddenSlides>0</HiddenSlides>
  <MMClips>0</MMClips>
  <ScaleCrop>false</ScaleCrop>
  <HeadingPairs>
    <vt:vector size="6" baseType="variant">
      <vt:variant>
        <vt:lpstr>Uporabljene pisave</vt:lpstr>
      </vt:variant>
      <vt:variant>
        <vt:i4>6</vt:i4>
      </vt:variant>
      <vt:variant>
        <vt:lpstr>Tema</vt:lpstr>
      </vt:variant>
      <vt:variant>
        <vt:i4>10</vt:i4>
      </vt:variant>
      <vt:variant>
        <vt:lpstr>Naslovi diapozitivov</vt:lpstr>
      </vt:variant>
      <vt:variant>
        <vt:i4>22</vt:i4>
      </vt:variant>
    </vt:vector>
  </HeadingPairs>
  <TitlesOfParts>
    <vt:vector size="38" baseType="lpstr">
      <vt:lpstr>Arial Unicode MS</vt:lpstr>
      <vt:lpstr>Arial</vt:lpstr>
      <vt:lpstr>Arial Narrow</vt:lpstr>
      <vt:lpstr>Calibri</vt:lpstr>
      <vt:lpstr>Times New Roman</vt:lpstr>
      <vt:lpstr>Wingdings</vt:lpstr>
      <vt:lpstr>Powerpoint presentation</vt:lpstr>
      <vt:lpstr>8_Powerpoint presentation</vt:lpstr>
      <vt:lpstr>9_Powerpoint presentation</vt:lpstr>
      <vt:lpstr>1_Powerpoint presentation</vt:lpstr>
      <vt:lpstr>1_Cefic Green</vt:lpstr>
      <vt:lpstr>2_Powerpoint presentation</vt:lpstr>
      <vt:lpstr>3_Powerpoint presentation</vt:lpstr>
      <vt:lpstr>4_Powerpoint presentation</vt:lpstr>
      <vt:lpstr>5_Powerpoint presentation</vt:lpstr>
      <vt:lpstr>6_Powerpoint presentation</vt:lpstr>
      <vt:lpstr>Industrial Renaissance </vt:lpstr>
      <vt:lpstr>Asian chemicals production outpaces other regions </vt:lpstr>
      <vt:lpstr>EU chemicals sales increased by 80% in 20  years, while its world market share nearly halves</vt:lpstr>
      <vt:lpstr>The world landscape of the chemicals industry is changing rapidly!</vt:lpstr>
      <vt:lpstr>Trends in overall growth expected to  continue</vt:lpstr>
      <vt:lpstr>What does this mean for Europe and its  chemical industry?</vt:lpstr>
      <vt:lpstr>Overall, Europe’s chemical industry decline is the  result of a number of structural drivers</vt:lpstr>
      <vt:lpstr>Can we remain Competitive?</vt:lpstr>
      <vt:lpstr>Advantaged energy and feedstock prices  are a clear enabler of competitiveness</vt:lpstr>
      <vt:lpstr>Energy intensity slashed in half during 23  year period</vt:lpstr>
      <vt:lpstr>Energy costs: a competitive disadvantage</vt:lpstr>
      <vt:lpstr>Recommendations</vt:lpstr>
      <vt:lpstr>Cumulative cost assessment on chemical industry  shows high regulatory burden</vt:lpstr>
      <vt:lpstr>Cost evolution over time is steadily rising</vt:lpstr>
      <vt:lpstr>Cefic position on Better Regulation (1/3)</vt:lpstr>
      <vt:lpstr>Cefic position on Better Regulation (2/3)</vt:lpstr>
      <vt:lpstr>Cefic position on Better Regulation (3/3)</vt:lpstr>
      <vt:lpstr>Sustainability challenges are business opportunities</vt:lpstr>
      <vt:lpstr>What to do – « Age of application » can contribute to European growth and further improved sustainability</vt:lpstr>
      <vt:lpstr>Finding a new balance –  opportunities in the context of the Circular Economy</vt:lpstr>
      <vt:lpstr>And how do we define circular economy?</vt:lpstr>
      <vt:lpstr>PowerPointova predstavitev</vt:lpstr>
    </vt:vector>
  </TitlesOfParts>
  <Company>Cefic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ctu2</dc:creator>
  <cp:lastModifiedBy>Goran Novkovic</cp:lastModifiedBy>
  <cp:revision>122</cp:revision>
  <cp:lastPrinted>2015-12-10T12:03:39Z</cp:lastPrinted>
  <dcterms:created xsi:type="dcterms:W3CDTF">2015-10-06T09:08:58Z</dcterms:created>
  <dcterms:modified xsi:type="dcterms:W3CDTF">2015-12-10T12:05:47Z</dcterms:modified>
</cp:coreProperties>
</file>