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Override PartName="/ppt/charts/style3.xml" ContentType="application/vnd.ms-office.chartstyle+xml"/>
  <Override PartName="/ppt/charts/colors3.xml" ContentType="application/vnd.ms-office.chartcolorstyle+xml"/>
  <Override PartName="/ppt/charts/style4.xml" ContentType="application/vnd.ms-office.chartstyle+xml"/>
  <Override PartName="/ppt/charts/colors4.xml" ContentType="application/vnd.ms-office.chartcolorstyle+xml"/>
  <Override PartName="/ppt/charts/style5.xml" ContentType="application/vnd.ms-office.chartstyle+xml"/>
  <Override PartName="/ppt/charts/colors5.xml" ContentType="application/vnd.ms-office.chartcolorstyle+xml"/>
  <Override PartName="/ppt/charts/style6.xml" ContentType="application/vnd.ms-office.chartstyle+xml"/>
  <Override PartName="/ppt/charts/colors6.xml" ContentType="application/vnd.ms-office.chartcolorstyle+xml"/>
  <Override PartName="/ppt/charts/style7.xml" ContentType="application/vnd.ms-office.chartstyle+xml"/>
  <Override PartName="/ppt/charts/colors7.xml" ContentType="application/vnd.ms-office.chartcolorstyle+xml"/>
  <Override PartName="/ppt/charts/style8.xml" ContentType="application/vnd.ms-office.chartstyle+xml"/>
  <Override PartName="/ppt/charts/colors8.xml" ContentType="application/vnd.ms-office.chartcolor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4"/>
  </p:notesMasterIdLst>
  <p:handoutMasterIdLst>
    <p:handoutMasterId r:id="rId25"/>
  </p:handoutMasterIdLst>
  <p:sldIdLst>
    <p:sldId id="257" r:id="rId2"/>
    <p:sldId id="258" r:id="rId3"/>
    <p:sldId id="259" r:id="rId4"/>
    <p:sldId id="270" r:id="rId5"/>
    <p:sldId id="271" r:id="rId6"/>
    <p:sldId id="260" r:id="rId7"/>
    <p:sldId id="261" r:id="rId8"/>
    <p:sldId id="269" r:id="rId9"/>
    <p:sldId id="264" r:id="rId10"/>
    <p:sldId id="265" r:id="rId11"/>
    <p:sldId id="281" r:id="rId12"/>
    <p:sldId id="277" r:id="rId13"/>
    <p:sldId id="266" r:id="rId14"/>
    <p:sldId id="272" r:id="rId15"/>
    <p:sldId id="278" r:id="rId16"/>
    <p:sldId id="267" r:id="rId17"/>
    <p:sldId id="273" r:id="rId18"/>
    <p:sldId id="279" r:id="rId19"/>
    <p:sldId id="268" r:id="rId20"/>
    <p:sldId id="274" r:id="rId21"/>
    <p:sldId id="275" r:id="rId22"/>
    <p:sldId id="276" r:id="rId23"/>
  </p:sldIdLst>
  <p:sldSz cx="12192000" cy="6858000"/>
  <p:notesSz cx="6858000" cy="9144000"/>
  <p:defaultTextStyle>
    <a:defPPr rtl="0">
      <a:defRPr lang="hr-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9911" autoAdjust="0"/>
  </p:normalViewPr>
  <p:slideViewPr>
    <p:cSldViewPr snapToGrid="0">
      <p:cViewPr>
        <p:scale>
          <a:sx n="81" d="100"/>
          <a:sy n="81" d="100"/>
        </p:scale>
        <p:origin x="-258" y="-36"/>
      </p:cViewPr>
      <p:guideLst>
        <p:guide orient="horz" pos="2160"/>
        <p:guide orient="horz" pos="4128"/>
        <p:guide pos="3840"/>
        <p:guide pos="7296"/>
      </p:guideLst>
    </p:cSldViewPr>
  </p:slideViewPr>
  <p:notesTextViewPr>
    <p:cViewPr>
      <p:scale>
        <a:sx n="3" d="2"/>
        <a:sy n="3" d="2"/>
      </p:scale>
      <p:origin x="0" y="0"/>
    </p:cViewPr>
  </p:notesTextViewPr>
  <p:notesViewPr>
    <p:cSldViewPr snapToGrid="0" showGuides="1">
      <p:cViewPr varScale="1">
        <p:scale>
          <a:sx n="90" d="100"/>
          <a:sy n="90" d="100"/>
        </p:scale>
        <p:origin x="294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ov_delovni_lis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ov_delovni_list2.xlsx"/></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ov_delovni_list3.xlsx"/></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Excelov_delovni_list4.xlsx"/></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Excelov_delovni_list5.xlsx"/></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Microsoft_Excelov_delovni_list6.xlsx"/></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package" Target="../embeddings/Microsoft_Excelov_delovni_list7.xlsx"/></Relationships>
</file>

<file path=ppt/charts/_rels/chart8.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package" Target="../embeddings/Microsoft_Excelov_delovni_lis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l-SI"/>
        </a:p>
      </c:txPr>
    </c:title>
    <c:autoTitleDeleted val="0"/>
    <c:plotArea>
      <c:layout>
        <c:manualLayout>
          <c:layoutTarget val="inner"/>
          <c:xMode val="edge"/>
          <c:yMode val="edge"/>
          <c:x val="6.1184656605424319E-2"/>
          <c:y val="2.1453860117705559E-2"/>
          <c:w val="0.93881534339457584"/>
          <c:h val="0.70864684865933625"/>
        </c:manualLayout>
      </c:layout>
      <c:barChart>
        <c:barDir val="col"/>
        <c:grouping val="clustered"/>
        <c:varyColors val="0"/>
        <c:ser>
          <c:idx val="0"/>
          <c:order val="0"/>
          <c:tx>
            <c:strRef>
              <c:f>List1!$B$1</c:f>
              <c:strCache>
                <c:ptCount val="1"/>
                <c:pt idx="0">
                  <c:v>STRAW felt </c:v>
                </c:pt>
              </c:strCache>
            </c:strRef>
          </c:tx>
          <c:spPr>
            <a:solidFill>
              <a:schemeClr val="accent1"/>
            </a:solidFill>
            <a:ln>
              <a:noFill/>
            </a:ln>
            <a:effectLst/>
          </c:spPr>
          <c:invertIfNegative val="0"/>
          <c:cat>
            <c:strRef>
              <c:f>List1!$A$2:$A$3</c:f>
              <c:strCache>
                <c:ptCount val="2"/>
                <c:pt idx="0">
                  <c:v>Sourface roughness / Bendtsen</c:v>
                </c:pt>
                <c:pt idx="1">
                  <c:v>Air permeability</c:v>
                </c:pt>
              </c:strCache>
            </c:strRef>
          </c:cat>
          <c:val>
            <c:numRef>
              <c:f>List1!$B$2:$B$3</c:f>
              <c:numCache>
                <c:formatCode>General</c:formatCode>
                <c:ptCount val="2"/>
                <c:pt idx="0">
                  <c:v>2745</c:v>
                </c:pt>
                <c:pt idx="1">
                  <c:v>258</c:v>
                </c:pt>
              </c:numCache>
            </c:numRef>
          </c:val>
          <c:extLst xmlns:c16r2="http://schemas.microsoft.com/office/drawing/2015/06/chart">
            <c:ext xmlns:c16="http://schemas.microsoft.com/office/drawing/2014/chart" uri="{C3380CC4-5D6E-409C-BE32-E72D297353CC}">
              <c16:uniqueId val="{00000000-0EC9-4CFC-A5D8-64B39DAA0D61}"/>
            </c:ext>
          </c:extLst>
        </c:ser>
        <c:ser>
          <c:idx val="1"/>
          <c:order val="1"/>
          <c:tx>
            <c:strRef>
              <c:f>List1!$C$1</c:f>
              <c:strCache>
                <c:ptCount val="1"/>
                <c:pt idx="0">
                  <c:v>STRAW wire</c:v>
                </c:pt>
              </c:strCache>
            </c:strRef>
          </c:tx>
          <c:spPr>
            <a:solidFill>
              <a:schemeClr val="accent2"/>
            </a:solidFill>
            <a:ln>
              <a:noFill/>
            </a:ln>
            <a:effectLst/>
          </c:spPr>
          <c:invertIfNegative val="0"/>
          <c:cat>
            <c:strRef>
              <c:f>List1!$A$2:$A$3</c:f>
              <c:strCache>
                <c:ptCount val="2"/>
                <c:pt idx="0">
                  <c:v>Sourface roughness / Bendtsen</c:v>
                </c:pt>
                <c:pt idx="1">
                  <c:v>Air permeability</c:v>
                </c:pt>
              </c:strCache>
            </c:strRef>
          </c:cat>
          <c:val>
            <c:numRef>
              <c:f>List1!$C$2:$C$3</c:f>
              <c:numCache>
                <c:formatCode>General</c:formatCode>
                <c:ptCount val="2"/>
                <c:pt idx="0">
                  <c:v>2635</c:v>
                </c:pt>
                <c:pt idx="1">
                  <c:v>335</c:v>
                </c:pt>
              </c:numCache>
            </c:numRef>
          </c:val>
          <c:extLst xmlns:c16r2="http://schemas.microsoft.com/office/drawing/2015/06/chart">
            <c:ext xmlns:c16="http://schemas.microsoft.com/office/drawing/2014/chart" uri="{C3380CC4-5D6E-409C-BE32-E72D297353CC}">
              <c16:uniqueId val="{00000001-0EC9-4CFC-A5D8-64B39DAA0D61}"/>
            </c:ext>
          </c:extLst>
        </c:ser>
        <c:ser>
          <c:idx val="2"/>
          <c:order val="2"/>
          <c:tx>
            <c:strRef>
              <c:f>List1!$D$1</c:f>
              <c:strCache>
                <c:ptCount val="1"/>
                <c:pt idx="0">
                  <c:v>PAPER felt</c:v>
                </c:pt>
              </c:strCache>
            </c:strRef>
          </c:tx>
          <c:spPr>
            <a:solidFill>
              <a:schemeClr val="accent3"/>
            </a:solidFill>
            <a:ln>
              <a:noFill/>
            </a:ln>
            <a:effectLst/>
          </c:spPr>
          <c:invertIfNegative val="0"/>
          <c:cat>
            <c:strRef>
              <c:f>List1!$A$2:$A$3</c:f>
              <c:strCache>
                <c:ptCount val="2"/>
                <c:pt idx="0">
                  <c:v>Sourface roughness / Bendtsen</c:v>
                </c:pt>
                <c:pt idx="1">
                  <c:v>Air permeability</c:v>
                </c:pt>
              </c:strCache>
            </c:strRef>
          </c:cat>
          <c:val>
            <c:numRef>
              <c:f>List1!$D$2:$D$3</c:f>
              <c:numCache>
                <c:formatCode>General</c:formatCode>
                <c:ptCount val="2"/>
                <c:pt idx="0">
                  <c:v>457</c:v>
                </c:pt>
                <c:pt idx="1">
                  <c:v>168</c:v>
                </c:pt>
              </c:numCache>
            </c:numRef>
          </c:val>
          <c:extLst xmlns:c16r2="http://schemas.microsoft.com/office/drawing/2015/06/chart">
            <c:ext xmlns:c16="http://schemas.microsoft.com/office/drawing/2014/chart" uri="{C3380CC4-5D6E-409C-BE32-E72D297353CC}">
              <c16:uniqueId val="{00000002-0EC9-4CFC-A5D8-64B39DAA0D61}"/>
            </c:ext>
          </c:extLst>
        </c:ser>
        <c:ser>
          <c:idx val="3"/>
          <c:order val="3"/>
          <c:tx>
            <c:strRef>
              <c:f>List1!$E$1</c:f>
              <c:strCache>
                <c:ptCount val="1"/>
                <c:pt idx="0">
                  <c:v>PAPER wire</c:v>
                </c:pt>
              </c:strCache>
            </c:strRef>
          </c:tx>
          <c:spPr>
            <a:solidFill>
              <a:schemeClr val="accent4"/>
            </a:solidFill>
            <a:ln>
              <a:noFill/>
            </a:ln>
            <a:effectLst/>
          </c:spPr>
          <c:invertIfNegative val="0"/>
          <c:cat>
            <c:strRef>
              <c:f>List1!$A$2:$A$3</c:f>
              <c:strCache>
                <c:ptCount val="2"/>
                <c:pt idx="0">
                  <c:v>Sourface roughness / Bendtsen</c:v>
                </c:pt>
                <c:pt idx="1">
                  <c:v>Air permeability</c:v>
                </c:pt>
              </c:strCache>
            </c:strRef>
          </c:cat>
          <c:val>
            <c:numRef>
              <c:f>List1!$E$2:$E$3</c:f>
              <c:numCache>
                <c:formatCode>General</c:formatCode>
                <c:ptCount val="2"/>
                <c:pt idx="0">
                  <c:v>430</c:v>
                </c:pt>
                <c:pt idx="1">
                  <c:v>166</c:v>
                </c:pt>
              </c:numCache>
            </c:numRef>
          </c:val>
          <c:extLst xmlns:c16r2="http://schemas.microsoft.com/office/drawing/2015/06/chart">
            <c:ext xmlns:c16="http://schemas.microsoft.com/office/drawing/2014/chart" uri="{C3380CC4-5D6E-409C-BE32-E72D297353CC}">
              <c16:uniqueId val="{00000003-0EC9-4CFC-A5D8-64B39DAA0D61}"/>
            </c:ext>
          </c:extLst>
        </c:ser>
        <c:dLbls>
          <c:showLegendKey val="0"/>
          <c:showVal val="0"/>
          <c:showCatName val="0"/>
          <c:showSerName val="0"/>
          <c:showPercent val="0"/>
          <c:showBubbleSize val="0"/>
        </c:dLbls>
        <c:gapWidth val="219"/>
        <c:overlap val="-27"/>
        <c:axId val="159877376"/>
        <c:axId val="159887360"/>
      </c:barChart>
      <c:catAx>
        <c:axId val="159877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59887360"/>
        <c:crosses val="autoZero"/>
        <c:auto val="1"/>
        <c:lblAlgn val="ctr"/>
        <c:lblOffset val="100"/>
        <c:noMultiLvlLbl val="0"/>
      </c:catAx>
      <c:valAx>
        <c:axId val="1598873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59877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hr-HR" dirty="0"/>
              <a:t>TEARING STRENGHT</a:t>
            </a:r>
            <a:r>
              <a:rPr lang="en-US" dirty="0"/>
              <a:t> </a:t>
            </a:r>
            <a:r>
              <a:rPr lang="hr-HR" dirty="0"/>
              <a:t>(mN)</a:t>
            </a:r>
          </a:p>
          <a:p>
            <a:pPr>
              <a:defRPr sz="2128" b="1" i="0" u="none" strike="noStrike" kern="1200" baseline="0">
                <a:solidFill>
                  <a:schemeClr val="tx1">
                    <a:lumMod val="65000"/>
                    <a:lumOff val="35000"/>
                  </a:schemeClr>
                </a:solidFill>
                <a:latin typeface="+mn-lt"/>
                <a:ea typeface="+mn-ea"/>
                <a:cs typeface="+mn-cs"/>
              </a:defRPr>
            </a:pPr>
            <a:endParaRPr lang="en-US" dirty="0"/>
          </a:p>
        </c:rich>
      </c:tx>
      <c:overlay val="0"/>
      <c:spPr>
        <a:noFill/>
        <a:ln>
          <a:noFill/>
        </a:ln>
        <a:effectLst/>
      </c:spPr>
    </c:title>
    <c:autoTitleDeleted val="0"/>
    <c:plotArea>
      <c:layout>
        <c:manualLayout>
          <c:layoutTarget val="inner"/>
          <c:xMode val="edge"/>
          <c:yMode val="edge"/>
          <c:x val="3.7810300886302266E-2"/>
          <c:y val="0.12932460629374512"/>
          <c:w val="0.8105693445927955"/>
          <c:h val="0.70277313353451976"/>
        </c:manualLayout>
      </c:layout>
      <c:barChart>
        <c:barDir val="col"/>
        <c:grouping val="clustered"/>
        <c:varyColors val="0"/>
        <c:ser>
          <c:idx val="0"/>
          <c:order val="0"/>
          <c:tx>
            <c:strRef>
              <c:f>List1!$B$1</c:f>
              <c:strCache>
                <c:ptCount val="1"/>
                <c:pt idx="0">
                  <c:v>Straw</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dLblPos val="inEnd"/>
              <c:showLegendKey val="0"/>
              <c:showVal val="1"/>
              <c:showCatName val="0"/>
              <c:showSerName val="1"/>
              <c:showPercent val="0"/>
              <c:showBubbleSize val="0"/>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B8-4A19-B554-988CCC8CBE75}"/>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0"/>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Tearing strenght</c:v>
                </c:pt>
              </c:strCache>
            </c:strRef>
          </c:cat>
          <c:val>
            <c:numRef>
              <c:f>List1!$B$2</c:f>
              <c:numCache>
                <c:formatCode>General</c:formatCode>
                <c:ptCount val="1"/>
                <c:pt idx="0">
                  <c:v>538</c:v>
                </c:pt>
              </c:numCache>
            </c:numRef>
          </c:val>
          <c:extLst xmlns:c16r2="http://schemas.microsoft.com/office/drawing/2015/06/chart">
            <c:ext xmlns:c16="http://schemas.microsoft.com/office/drawing/2014/chart" uri="{C3380CC4-5D6E-409C-BE32-E72D297353CC}">
              <c16:uniqueId val="{00000000-DDB8-4A19-B554-988CCC8CBE75}"/>
            </c:ext>
          </c:extLst>
        </c:ser>
        <c:ser>
          <c:idx val="1"/>
          <c:order val="1"/>
          <c:tx>
            <c:strRef>
              <c:f>List1!$C$1</c:f>
              <c:strCache>
                <c:ptCount val="1"/>
                <c:pt idx="0">
                  <c:v>Paper MD</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Tearing strenght</c:v>
                </c:pt>
              </c:strCache>
            </c:strRef>
          </c:cat>
          <c:val>
            <c:numRef>
              <c:f>List1!$C$2</c:f>
              <c:numCache>
                <c:formatCode>General</c:formatCode>
                <c:ptCount val="1"/>
                <c:pt idx="0">
                  <c:v>396</c:v>
                </c:pt>
              </c:numCache>
            </c:numRef>
          </c:val>
          <c:extLst xmlns:c16r2="http://schemas.microsoft.com/office/drawing/2015/06/chart">
            <c:ext xmlns:c16="http://schemas.microsoft.com/office/drawing/2014/chart" uri="{C3380CC4-5D6E-409C-BE32-E72D297353CC}">
              <c16:uniqueId val="{00000001-DDB8-4A19-B554-988CCC8CBE75}"/>
            </c:ext>
          </c:extLst>
        </c:ser>
        <c:ser>
          <c:idx val="2"/>
          <c:order val="2"/>
          <c:tx>
            <c:strRef>
              <c:f>List1!$D$1</c:f>
              <c:strCache>
                <c:ptCount val="1"/>
                <c:pt idx="0">
                  <c:v>Paper CD</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Tearing strenght</c:v>
                </c:pt>
              </c:strCache>
            </c:strRef>
          </c:cat>
          <c:val>
            <c:numRef>
              <c:f>List1!$D$2</c:f>
              <c:numCache>
                <c:formatCode>General</c:formatCode>
                <c:ptCount val="1"/>
                <c:pt idx="0">
                  <c:v>466</c:v>
                </c:pt>
              </c:numCache>
            </c:numRef>
          </c:val>
          <c:extLst xmlns:c16r2="http://schemas.microsoft.com/office/drawing/2015/06/chart">
            <c:ext xmlns:c16="http://schemas.microsoft.com/office/drawing/2014/chart" uri="{C3380CC4-5D6E-409C-BE32-E72D297353CC}">
              <c16:uniqueId val="{00000002-DDB8-4A19-B554-988CCC8CBE75}"/>
            </c:ext>
          </c:extLst>
        </c:ser>
        <c:dLbls>
          <c:showLegendKey val="0"/>
          <c:showVal val="0"/>
          <c:showCatName val="0"/>
          <c:showSerName val="0"/>
          <c:showPercent val="0"/>
          <c:showBubbleSize val="0"/>
        </c:dLbls>
        <c:gapWidth val="100"/>
        <c:overlap val="-24"/>
        <c:axId val="160496256"/>
        <c:axId val="160522624"/>
      </c:barChart>
      <c:catAx>
        <c:axId val="16049625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60522624"/>
        <c:crosses val="autoZero"/>
        <c:auto val="1"/>
        <c:lblAlgn val="ctr"/>
        <c:lblOffset val="100"/>
        <c:noMultiLvlLbl val="0"/>
      </c:catAx>
      <c:valAx>
        <c:axId val="160522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6049625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List1!$B$1</c:f>
              <c:strCache>
                <c:ptCount val="1"/>
                <c:pt idx="0">
                  <c:v>Straw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l-SI"/>
              </a:p>
            </c:txPr>
            <c:dLblPos val="out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Tearing index</c:v>
                </c:pt>
              </c:strCache>
            </c:strRef>
          </c:cat>
          <c:val>
            <c:numRef>
              <c:f>List1!$B$2</c:f>
              <c:numCache>
                <c:formatCode>General</c:formatCode>
                <c:ptCount val="1"/>
                <c:pt idx="0">
                  <c:v>5.0999999999999996</c:v>
                </c:pt>
              </c:numCache>
            </c:numRef>
          </c:val>
          <c:extLst xmlns:c16r2="http://schemas.microsoft.com/office/drawing/2015/06/chart">
            <c:ext xmlns:c16="http://schemas.microsoft.com/office/drawing/2014/chart" uri="{C3380CC4-5D6E-409C-BE32-E72D297353CC}">
              <c16:uniqueId val="{00000000-F55D-4886-854E-65DD33B39316}"/>
            </c:ext>
          </c:extLst>
        </c:ser>
        <c:ser>
          <c:idx val="1"/>
          <c:order val="1"/>
          <c:tx>
            <c:strRef>
              <c:f>List1!$C$1</c:f>
              <c:strCache>
                <c:ptCount val="1"/>
                <c:pt idx="0">
                  <c:v>Paper MD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l-SI"/>
              </a:p>
            </c:txPr>
            <c:dLblPos val="out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Tearing index</c:v>
                </c:pt>
              </c:strCache>
            </c:strRef>
          </c:cat>
          <c:val>
            <c:numRef>
              <c:f>List1!$C$2</c:f>
              <c:numCache>
                <c:formatCode>General</c:formatCode>
                <c:ptCount val="1"/>
                <c:pt idx="0">
                  <c:v>4.9400000000000004</c:v>
                </c:pt>
              </c:numCache>
            </c:numRef>
          </c:val>
          <c:extLst xmlns:c16r2="http://schemas.microsoft.com/office/drawing/2015/06/chart">
            <c:ext xmlns:c16="http://schemas.microsoft.com/office/drawing/2014/chart" uri="{C3380CC4-5D6E-409C-BE32-E72D297353CC}">
              <c16:uniqueId val="{00000001-F55D-4886-854E-65DD33B39316}"/>
            </c:ext>
          </c:extLst>
        </c:ser>
        <c:ser>
          <c:idx val="2"/>
          <c:order val="2"/>
          <c:tx>
            <c:strRef>
              <c:f>List1!$D$1</c:f>
              <c:strCache>
                <c:ptCount val="1"/>
                <c:pt idx="0">
                  <c:v>Paper CD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l-SI"/>
              </a:p>
            </c:txPr>
            <c:dLblPos val="out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Tearing index</c:v>
                </c:pt>
              </c:strCache>
            </c:strRef>
          </c:cat>
          <c:val>
            <c:numRef>
              <c:f>List1!$D$2</c:f>
              <c:numCache>
                <c:formatCode>General</c:formatCode>
                <c:ptCount val="1"/>
                <c:pt idx="0">
                  <c:v>5.8199999999999994</c:v>
                </c:pt>
              </c:numCache>
            </c:numRef>
          </c:val>
          <c:extLst xmlns:c16r2="http://schemas.microsoft.com/office/drawing/2015/06/chart">
            <c:ext xmlns:c16="http://schemas.microsoft.com/office/drawing/2014/chart" uri="{C3380CC4-5D6E-409C-BE32-E72D297353CC}">
              <c16:uniqueId val="{00000002-F55D-4886-854E-65DD33B39316}"/>
            </c:ext>
          </c:extLst>
        </c:ser>
        <c:dLbls>
          <c:showLegendKey val="0"/>
          <c:showVal val="1"/>
          <c:showCatName val="0"/>
          <c:showSerName val="0"/>
          <c:showPercent val="0"/>
          <c:showBubbleSize val="0"/>
        </c:dLbls>
        <c:gapWidth val="219"/>
        <c:overlap val="-27"/>
        <c:axId val="161760384"/>
        <c:axId val="161761920"/>
      </c:barChart>
      <c:catAx>
        <c:axId val="161760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61761920"/>
        <c:crosses val="autoZero"/>
        <c:auto val="1"/>
        <c:lblAlgn val="ctr"/>
        <c:lblOffset val="100"/>
        <c:noMultiLvlLbl val="0"/>
      </c:catAx>
      <c:valAx>
        <c:axId val="1617619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61760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a:t>BURSTING</a:t>
            </a:r>
            <a:r>
              <a:rPr lang="hr-HR" baseline="0" dirty="0"/>
              <a:t> STRENGHT</a:t>
            </a:r>
          </a:p>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itle>
    <c:autoTitleDeleted val="0"/>
    <c:plotArea>
      <c:layout>
        <c:manualLayout>
          <c:layoutTarget val="inner"/>
          <c:xMode val="edge"/>
          <c:yMode val="edge"/>
          <c:x val="8.7100982815104311E-2"/>
          <c:y val="0.1327689524180784"/>
          <c:w val="0.81904575913747701"/>
          <c:h val="0.7008872155353767"/>
        </c:manualLayout>
      </c:layout>
      <c:barChart>
        <c:barDir val="col"/>
        <c:grouping val="clustered"/>
        <c:varyColors val="0"/>
        <c:ser>
          <c:idx val="0"/>
          <c:order val="0"/>
          <c:tx>
            <c:strRef>
              <c:f>List1!$B$1</c:f>
              <c:strCache>
                <c:ptCount val="1"/>
                <c:pt idx="0">
                  <c:v>Straw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Bursting strenght</c:v>
                </c:pt>
              </c:strCache>
            </c:strRef>
          </c:cat>
          <c:val>
            <c:numRef>
              <c:f>List1!$B$2</c:f>
              <c:numCache>
                <c:formatCode>General</c:formatCode>
                <c:ptCount val="1"/>
                <c:pt idx="0">
                  <c:v>195</c:v>
                </c:pt>
              </c:numCache>
            </c:numRef>
          </c:val>
          <c:extLst xmlns:c16r2="http://schemas.microsoft.com/office/drawing/2015/06/chart">
            <c:ext xmlns:c16="http://schemas.microsoft.com/office/drawing/2014/chart" uri="{C3380CC4-5D6E-409C-BE32-E72D297353CC}">
              <c16:uniqueId val="{00000000-6EA6-4E4E-AC90-D7E97E1E4AED}"/>
            </c:ext>
          </c:extLst>
        </c:ser>
        <c:ser>
          <c:idx val="1"/>
          <c:order val="1"/>
          <c:tx>
            <c:strRef>
              <c:f>List1!$C$1</c:f>
              <c:strCache>
                <c:ptCount val="1"/>
                <c:pt idx="0">
                  <c:v>Paper MD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Bursting strenght</c:v>
                </c:pt>
              </c:strCache>
            </c:strRef>
          </c:cat>
          <c:val>
            <c:numRef>
              <c:f>List1!$C$2</c:f>
              <c:numCache>
                <c:formatCode>General</c:formatCode>
                <c:ptCount val="1"/>
                <c:pt idx="0">
                  <c:v>144</c:v>
                </c:pt>
              </c:numCache>
            </c:numRef>
          </c:val>
          <c:extLst xmlns:c16r2="http://schemas.microsoft.com/office/drawing/2015/06/chart">
            <c:ext xmlns:c16="http://schemas.microsoft.com/office/drawing/2014/chart" uri="{C3380CC4-5D6E-409C-BE32-E72D297353CC}">
              <c16:uniqueId val="{00000001-6EA6-4E4E-AC90-D7E97E1E4AED}"/>
            </c:ext>
          </c:extLst>
        </c:ser>
        <c:ser>
          <c:idx val="2"/>
          <c:order val="2"/>
          <c:tx>
            <c:strRef>
              <c:f>List1!$D$1</c:f>
              <c:strCache>
                <c:ptCount val="1"/>
                <c:pt idx="0">
                  <c:v>Paper CD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Bursting strenght</c:v>
                </c:pt>
              </c:strCache>
            </c:strRef>
          </c:cat>
          <c:val>
            <c:numRef>
              <c:f>List1!$D$2</c:f>
              <c:numCache>
                <c:formatCode>General</c:formatCode>
                <c:ptCount val="1"/>
                <c:pt idx="0">
                  <c:v>144</c:v>
                </c:pt>
              </c:numCache>
            </c:numRef>
          </c:val>
          <c:extLst xmlns:c16r2="http://schemas.microsoft.com/office/drawing/2015/06/chart">
            <c:ext xmlns:c16="http://schemas.microsoft.com/office/drawing/2014/chart" uri="{C3380CC4-5D6E-409C-BE32-E72D297353CC}">
              <c16:uniqueId val="{00000002-6EA6-4E4E-AC90-D7E97E1E4AED}"/>
            </c:ext>
          </c:extLst>
        </c:ser>
        <c:dLbls>
          <c:showLegendKey val="0"/>
          <c:showVal val="0"/>
          <c:showCatName val="0"/>
          <c:showSerName val="0"/>
          <c:showPercent val="0"/>
          <c:showBubbleSize val="0"/>
        </c:dLbls>
        <c:gapWidth val="219"/>
        <c:overlap val="-27"/>
        <c:axId val="171582208"/>
        <c:axId val="171583744"/>
      </c:barChart>
      <c:catAx>
        <c:axId val="171582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1583744"/>
        <c:crosses val="autoZero"/>
        <c:auto val="1"/>
        <c:lblAlgn val="ctr"/>
        <c:lblOffset val="100"/>
        <c:noMultiLvlLbl val="0"/>
      </c:catAx>
      <c:valAx>
        <c:axId val="1715837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158220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List1!$B$1</c:f>
              <c:strCache>
                <c:ptCount val="1"/>
                <c:pt idx="0">
                  <c:v>Straw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Bursting index</c:v>
                </c:pt>
              </c:strCache>
            </c:strRef>
          </c:cat>
          <c:val>
            <c:numRef>
              <c:f>List1!$B$2</c:f>
              <c:numCache>
                <c:formatCode>General</c:formatCode>
                <c:ptCount val="1"/>
                <c:pt idx="0">
                  <c:v>1.86</c:v>
                </c:pt>
              </c:numCache>
            </c:numRef>
          </c:val>
          <c:extLst xmlns:c16r2="http://schemas.microsoft.com/office/drawing/2015/06/chart">
            <c:ext xmlns:c16="http://schemas.microsoft.com/office/drawing/2014/chart" uri="{C3380CC4-5D6E-409C-BE32-E72D297353CC}">
              <c16:uniqueId val="{00000000-15C7-47F2-971F-CA1054C85B46}"/>
            </c:ext>
          </c:extLst>
        </c:ser>
        <c:ser>
          <c:idx val="1"/>
          <c:order val="1"/>
          <c:tx>
            <c:strRef>
              <c:f>List1!$C$1</c:f>
              <c:strCache>
                <c:ptCount val="1"/>
                <c:pt idx="0">
                  <c:v>Paper MD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Bursting index</c:v>
                </c:pt>
              </c:strCache>
            </c:strRef>
          </c:cat>
          <c:val>
            <c:numRef>
              <c:f>List1!$C$2</c:f>
              <c:numCache>
                <c:formatCode>General</c:formatCode>
                <c:ptCount val="1"/>
                <c:pt idx="0">
                  <c:v>1.79</c:v>
                </c:pt>
              </c:numCache>
            </c:numRef>
          </c:val>
          <c:extLst xmlns:c16r2="http://schemas.microsoft.com/office/drawing/2015/06/chart">
            <c:ext xmlns:c16="http://schemas.microsoft.com/office/drawing/2014/chart" uri="{C3380CC4-5D6E-409C-BE32-E72D297353CC}">
              <c16:uniqueId val="{00000001-15C7-47F2-971F-CA1054C85B46}"/>
            </c:ext>
          </c:extLst>
        </c:ser>
        <c:ser>
          <c:idx val="2"/>
          <c:order val="2"/>
          <c:tx>
            <c:strRef>
              <c:f>List1!$D$1</c:f>
              <c:strCache>
                <c:ptCount val="1"/>
                <c:pt idx="0">
                  <c:v>Paper CD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Bursting index</c:v>
                </c:pt>
              </c:strCache>
            </c:strRef>
          </c:cat>
          <c:val>
            <c:numRef>
              <c:f>List1!$D$2</c:f>
              <c:numCache>
                <c:formatCode>General</c:formatCode>
                <c:ptCount val="1"/>
                <c:pt idx="0">
                  <c:v>1.79</c:v>
                </c:pt>
              </c:numCache>
            </c:numRef>
          </c:val>
          <c:extLst xmlns:c16r2="http://schemas.microsoft.com/office/drawing/2015/06/chart">
            <c:ext xmlns:c16="http://schemas.microsoft.com/office/drawing/2014/chart" uri="{C3380CC4-5D6E-409C-BE32-E72D297353CC}">
              <c16:uniqueId val="{00000002-15C7-47F2-971F-CA1054C85B46}"/>
            </c:ext>
          </c:extLst>
        </c:ser>
        <c:dLbls>
          <c:showLegendKey val="0"/>
          <c:showVal val="0"/>
          <c:showCatName val="0"/>
          <c:showSerName val="0"/>
          <c:showPercent val="0"/>
          <c:showBubbleSize val="0"/>
        </c:dLbls>
        <c:gapWidth val="219"/>
        <c:overlap val="-27"/>
        <c:axId val="171638144"/>
        <c:axId val="171656320"/>
      </c:barChart>
      <c:catAx>
        <c:axId val="171638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1656320"/>
        <c:crosses val="autoZero"/>
        <c:auto val="1"/>
        <c:lblAlgn val="ctr"/>
        <c:lblOffset val="100"/>
        <c:noMultiLvlLbl val="0"/>
      </c:catAx>
      <c:valAx>
        <c:axId val="1716563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16381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hr-HR" dirty="0"/>
              <a:t>TENSILE</a:t>
            </a:r>
            <a:r>
              <a:rPr lang="hr-HR" baseline="0" dirty="0"/>
              <a:t> STRENGHT</a:t>
            </a:r>
          </a:p>
          <a:p>
            <a:pPr>
              <a:defRPr sz="1862" b="0" i="0" u="none" strike="noStrike" kern="1200" spc="0" baseline="0">
                <a:solidFill>
                  <a:schemeClr val="tx1">
                    <a:lumMod val="65000"/>
                    <a:lumOff val="35000"/>
                  </a:schemeClr>
                </a:solidFill>
                <a:latin typeface="+mn-lt"/>
                <a:ea typeface="+mn-ea"/>
                <a:cs typeface="+mn-cs"/>
              </a:defRPr>
            </a:pPr>
            <a:endParaRPr lang="en-US" dirty="0"/>
          </a:p>
        </c:rich>
      </c:tx>
      <c:layout>
        <c:manualLayout>
          <c:xMode val="edge"/>
          <c:yMode val="edge"/>
          <c:x val="0.24816643038925995"/>
          <c:y val="1.3729978353662084E-2"/>
        </c:manualLayout>
      </c:layout>
      <c:overlay val="0"/>
      <c:spPr>
        <a:noFill/>
        <a:ln>
          <a:noFill/>
        </a:ln>
        <a:effectLst/>
      </c:spPr>
    </c:title>
    <c:autoTitleDeleted val="0"/>
    <c:plotArea>
      <c:layout/>
      <c:barChart>
        <c:barDir val="col"/>
        <c:grouping val="clustered"/>
        <c:varyColors val="0"/>
        <c:ser>
          <c:idx val="0"/>
          <c:order val="0"/>
          <c:tx>
            <c:strRef>
              <c:f>List1!$B$1</c:f>
              <c:strCache>
                <c:ptCount val="1"/>
                <c:pt idx="0">
                  <c:v>Straw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List1!$A$2:$A$2</c:f>
              <c:strCache>
                <c:ptCount val="1"/>
                <c:pt idx="0">
                  <c:v>Tensile strenght</c:v>
                </c:pt>
              </c:strCache>
            </c:strRef>
          </c:cat>
          <c:val>
            <c:numRef>
              <c:f>List1!$B$2:$B$2</c:f>
              <c:numCache>
                <c:formatCode>General</c:formatCode>
                <c:ptCount val="1"/>
                <c:pt idx="0">
                  <c:v>4.6599999999999993</c:v>
                </c:pt>
              </c:numCache>
            </c:numRef>
          </c:val>
          <c:extLst xmlns:c16r2="http://schemas.microsoft.com/office/drawing/2015/06/chart">
            <c:ext xmlns:c16="http://schemas.microsoft.com/office/drawing/2014/chart" uri="{C3380CC4-5D6E-409C-BE32-E72D297353CC}">
              <c16:uniqueId val="{00000000-DF59-448F-BE45-24683AE170FD}"/>
            </c:ext>
          </c:extLst>
        </c:ser>
        <c:ser>
          <c:idx val="1"/>
          <c:order val="1"/>
          <c:tx>
            <c:strRef>
              <c:f>List1!$C$1</c:f>
              <c:strCache>
                <c:ptCount val="1"/>
                <c:pt idx="0">
                  <c:v>Paper MD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List1!$A$2:$A$2</c:f>
              <c:strCache>
                <c:ptCount val="1"/>
                <c:pt idx="0">
                  <c:v>Tensile strenght</c:v>
                </c:pt>
              </c:strCache>
            </c:strRef>
          </c:cat>
          <c:val>
            <c:numRef>
              <c:f>List1!$C$2:$C$2</c:f>
              <c:numCache>
                <c:formatCode>General</c:formatCode>
                <c:ptCount val="1"/>
                <c:pt idx="0">
                  <c:v>4.28</c:v>
                </c:pt>
              </c:numCache>
            </c:numRef>
          </c:val>
          <c:extLst xmlns:c16r2="http://schemas.microsoft.com/office/drawing/2015/06/chart">
            <c:ext xmlns:c16="http://schemas.microsoft.com/office/drawing/2014/chart" uri="{C3380CC4-5D6E-409C-BE32-E72D297353CC}">
              <c16:uniqueId val="{00000001-DF59-448F-BE45-24683AE170FD}"/>
            </c:ext>
          </c:extLst>
        </c:ser>
        <c:ser>
          <c:idx val="2"/>
          <c:order val="2"/>
          <c:tx>
            <c:strRef>
              <c:f>List1!$D$1</c:f>
              <c:strCache>
                <c:ptCount val="1"/>
                <c:pt idx="0">
                  <c:v>Paper CD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List1!$A$2:$A$2</c:f>
              <c:strCache>
                <c:ptCount val="1"/>
                <c:pt idx="0">
                  <c:v>Tensile strenght</c:v>
                </c:pt>
              </c:strCache>
            </c:strRef>
          </c:cat>
          <c:val>
            <c:numRef>
              <c:f>List1!$D$2:$D$2</c:f>
              <c:numCache>
                <c:formatCode>General</c:formatCode>
                <c:ptCount val="1"/>
                <c:pt idx="0">
                  <c:v>1.8</c:v>
                </c:pt>
              </c:numCache>
            </c:numRef>
          </c:val>
          <c:extLst xmlns:c16r2="http://schemas.microsoft.com/office/drawing/2015/06/chart">
            <c:ext xmlns:c16="http://schemas.microsoft.com/office/drawing/2014/chart" uri="{C3380CC4-5D6E-409C-BE32-E72D297353CC}">
              <c16:uniqueId val="{00000002-DF59-448F-BE45-24683AE170FD}"/>
            </c:ext>
          </c:extLst>
        </c:ser>
        <c:dLbls>
          <c:showLegendKey val="0"/>
          <c:showVal val="0"/>
          <c:showCatName val="0"/>
          <c:showSerName val="0"/>
          <c:showPercent val="0"/>
          <c:showBubbleSize val="0"/>
        </c:dLbls>
        <c:gapWidth val="219"/>
        <c:overlap val="-27"/>
        <c:axId val="178957696"/>
        <c:axId val="178971776"/>
      </c:barChart>
      <c:catAx>
        <c:axId val="178957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8971776"/>
        <c:crosses val="autoZero"/>
        <c:auto val="1"/>
        <c:lblAlgn val="ctr"/>
        <c:lblOffset val="100"/>
        <c:noMultiLvlLbl val="0"/>
      </c:catAx>
      <c:valAx>
        <c:axId val="1789717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895769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List1!$B$1</c:f>
              <c:strCache>
                <c:ptCount val="1"/>
                <c:pt idx="0">
                  <c:v>Straw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Tensile index</c:v>
                </c:pt>
              </c:strCache>
            </c:strRef>
          </c:cat>
          <c:val>
            <c:numRef>
              <c:f>List1!$B$2</c:f>
              <c:numCache>
                <c:formatCode>General</c:formatCode>
                <c:ptCount val="1"/>
                <c:pt idx="0">
                  <c:v>44.55</c:v>
                </c:pt>
              </c:numCache>
            </c:numRef>
          </c:val>
          <c:extLst xmlns:c16r2="http://schemas.microsoft.com/office/drawing/2015/06/chart">
            <c:ext xmlns:c16="http://schemas.microsoft.com/office/drawing/2014/chart" uri="{C3380CC4-5D6E-409C-BE32-E72D297353CC}">
              <c16:uniqueId val="{00000000-3824-45B2-B39F-F7C4159CFE80}"/>
            </c:ext>
          </c:extLst>
        </c:ser>
        <c:ser>
          <c:idx val="1"/>
          <c:order val="1"/>
          <c:tx>
            <c:strRef>
              <c:f>List1!$C$1</c:f>
              <c:strCache>
                <c:ptCount val="1"/>
                <c:pt idx="0">
                  <c:v>Paper MD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Tensile index</c:v>
                </c:pt>
              </c:strCache>
            </c:strRef>
          </c:cat>
          <c:val>
            <c:numRef>
              <c:f>List1!$C$2</c:f>
              <c:numCache>
                <c:formatCode>General</c:formatCode>
                <c:ptCount val="1"/>
                <c:pt idx="0">
                  <c:v>53.52</c:v>
                </c:pt>
              </c:numCache>
            </c:numRef>
          </c:val>
          <c:extLst xmlns:c16r2="http://schemas.microsoft.com/office/drawing/2015/06/chart">
            <c:ext xmlns:c16="http://schemas.microsoft.com/office/drawing/2014/chart" uri="{C3380CC4-5D6E-409C-BE32-E72D297353CC}">
              <c16:uniqueId val="{00000001-3824-45B2-B39F-F7C4159CFE80}"/>
            </c:ext>
          </c:extLst>
        </c:ser>
        <c:ser>
          <c:idx val="2"/>
          <c:order val="2"/>
          <c:tx>
            <c:strRef>
              <c:f>List1!$D$1</c:f>
              <c:strCache>
                <c:ptCount val="1"/>
                <c:pt idx="0">
                  <c:v>Paper CD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Tensile index</c:v>
                </c:pt>
              </c:strCache>
            </c:strRef>
          </c:cat>
          <c:val>
            <c:numRef>
              <c:f>List1!$D$2</c:f>
              <c:numCache>
                <c:formatCode>General</c:formatCode>
                <c:ptCount val="1"/>
                <c:pt idx="0">
                  <c:v>22.51</c:v>
                </c:pt>
              </c:numCache>
            </c:numRef>
          </c:val>
          <c:extLst xmlns:c16r2="http://schemas.microsoft.com/office/drawing/2015/06/chart">
            <c:ext xmlns:c16="http://schemas.microsoft.com/office/drawing/2014/chart" uri="{C3380CC4-5D6E-409C-BE32-E72D297353CC}">
              <c16:uniqueId val="{00000002-3824-45B2-B39F-F7C4159CFE80}"/>
            </c:ext>
          </c:extLst>
        </c:ser>
        <c:dLbls>
          <c:showLegendKey val="0"/>
          <c:showVal val="0"/>
          <c:showCatName val="0"/>
          <c:showSerName val="0"/>
          <c:showPercent val="0"/>
          <c:showBubbleSize val="0"/>
        </c:dLbls>
        <c:gapWidth val="219"/>
        <c:overlap val="-27"/>
        <c:axId val="179013888"/>
        <c:axId val="179032064"/>
      </c:barChart>
      <c:catAx>
        <c:axId val="179013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9032064"/>
        <c:crosses val="autoZero"/>
        <c:auto val="1"/>
        <c:lblAlgn val="ctr"/>
        <c:lblOffset val="100"/>
        <c:noMultiLvlLbl val="0"/>
      </c:catAx>
      <c:valAx>
        <c:axId val="179032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79013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List1!$B$1</c:f>
              <c:strCache>
                <c:ptCount val="1"/>
                <c:pt idx="0">
                  <c:v>Straw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MODULUS OF ELACTICITY</c:v>
                </c:pt>
              </c:strCache>
            </c:strRef>
          </c:cat>
          <c:val>
            <c:numRef>
              <c:f>List1!$B$2</c:f>
              <c:numCache>
                <c:formatCode>General</c:formatCode>
                <c:ptCount val="1"/>
                <c:pt idx="0">
                  <c:v>1.9700000000000002</c:v>
                </c:pt>
              </c:numCache>
            </c:numRef>
          </c:val>
          <c:extLst xmlns:c16r2="http://schemas.microsoft.com/office/drawing/2015/06/chart">
            <c:ext xmlns:c16="http://schemas.microsoft.com/office/drawing/2014/chart" uri="{C3380CC4-5D6E-409C-BE32-E72D297353CC}">
              <c16:uniqueId val="{00000000-2001-4B0C-B7F4-10D0E446A8E5}"/>
            </c:ext>
          </c:extLst>
        </c:ser>
        <c:ser>
          <c:idx val="1"/>
          <c:order val="1"/>
          <c:tx>
            <c:strRef>
              <c:f>List1!$C$1</c:f>
              <c:strCache>
                <c:ptCount val="1"/>
                <c:pt idx="0">
                  <c:v>Paper MD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MODULUS OF ELACTICITY</c:v>
                </c:pt>
              </c:strCache>
            </c:strRef>
          </c:cat>
          <c:val>
            <c:numRef>
              <c:f>List1!$C$2</c:f>
              <c:numCache>
                <c:formatCode>General</c:formatCode>
                <c:ptCount val="1"/>
                <c:pt idx="0">
                  <c:v>1.82</c:v>
                </c:pt>
              </c:numCache>
            </c:numRef>
          </c:val>
          <c:extLst xmlns:c16r2="http://schemas.microsoft.com/office/drawing/2015/06/chart">
            <c:ext xmlns:c16="http://schemas.microsoft.com/office/drawing/2014/chart" uri="{C3380CC4-5D6E-409C-BE32-E72D297353CC}">
              <c16:uniqueId val="{00000001-2001-4B0C-B7F4-10D0E446A8E5}"/>
            </c:ext>
          </c:extLst>
        </c:ser>
        <c:ser>
          <c:idx val="2"/>
          <c:order val="2"/>
          <c:tx>
            <c:strRef>
              <c:f>List1!$D$1</c:f>
              <c:strCache>
                <c:ptCount val="1"/>
                <c:pt idx="0">
                  <c:v>Paper CD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sl-SI"/>
              </a:p>
            </c:txPr>
            <c:dLblPos val="inEnd"/>
            <c:showLegendKey val="0"/>
            <c:showVal val="1"/>
            <c:showCatName val="0"/>
            <c:showSerName val="1"/>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List1!$A$2</c:f>
              <c:strCache>
                <c:ptCount val="1"/>
                <c:pt idx="0">
                  <c:v>MODULUS OF ELACTICITY</c:v>
                </c:pt>
              </c:strCache>
            </c:strRef>
          </c:cat>
          <c:val>
            <c:numRef>
              <c:f>List1!$D$2</c:f>
              <c:numCache>
                <c:formatCode>General</c:formatCode>
                <c:ptCount val="1"/>
                <c:pt idx="0">
                  <c:v>1.53</c:v>
                </c:pt>
              </c:numCache>
            </c:numRef>
          </c:val>
          <c:extLst xmlns:c16r2="http://schemas.microsoft.com/office/drawing/2015/06/chart">
            <c:ext xmlns:c16="http://schemas.microsoft.com/office/drawing/2014/chart" uri="{C3380CC4-5D6E-409C-BE32-E72D297353CC}">
              <c16:uniqueId val="{00000002-2001-4B0C-B7F4-10D0E446A8E5}"/>
            </c:ext>
          </c:extLst>
        </c:ser>
        <c:dLbls>
          <c:showLegendKey val="0"/>
          <c:showVal val="0"/>
          <c:showCatName val="0"/>
          <c:showSerName val="0"/>
          <c:showPercent val="0"/>
          <c:showBubbleSize val="0"/>
        </c:dLbls>
        <c:gapWidth val="219"/>
        <c:overlap val="-27"/>
        <c:axId val="181469952"/>
        <c:axId val="181471488"/>
      </c:barChart>
      <c:catAx>
        <c:axId val="18146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81471488"/>
        <c:crosses val="autoZero"/>
        <c:auto val="1"/>
        <c:lblAlgn val="ctr"/>
        <c:lblOffset val="100"/>
        <c:noMultiLvlLbl val="0"/>
      </c:catAx>
      <c:valAx>
        <c:axId val="181471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crossAx val="181469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l-SI"/>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l-SI"/>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 zaglavlj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hr-HR" dirty="0"/>
          </a:p>
        </p:txBody>
      </p:sp>
      <p:sp>
        <p:nvSpPr>
          <p:cNvPr id="3" name="Rezervirano mjesto za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FE014AC-F1C0-4906-8C4F-36CD6694C579}" type="datetime1">
              <a:rPr lang="hr-HR" smtClean="0"/>
              <a:pPr rtl="0"/>
              <a:t>6.12.2018.</a:t>
            </a:fld>
            <a:endParaRPr lang="hr-HR" dirty="0"/>
          </a:p>
        </p:txBody>
      </p:sp>
      <p:sp>
        <p:nvSpPr>
          <p:cNvPr id="4" name="Rezervirano mjesto za podnožj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hr-HR" dirty="0"/>
          </a:p>
        </p:txBody>
      </p:sp>
      <p:sp>
        <p:nvSpPr>
          <p:cNvPr id="5" name="Rezervirano mjesto za broj slajd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hr-HR" smtClean="0"/>
              <a:pPr rtl="0"/>
              <a:t>‹#›</a:t>
            </a:fld>
            <a:endParaRPr lang="hr-HR"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 zaglavlj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hr-HR" noProof="0" dirty="0"/>
          </a:p>
        </p:txBody>
      </p:sp>
      <p:sp>
        <p:nvSpPr>
          <p:cNvPr id="3" name="Rezervirano mjesto za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1F4F00D-7B7F-4B84-BA17-4987588A54EF}" type="datetime1">
              <a:rPr lang="hr-HR" noProof="0" smtClean="0"/>
              <a:pPr rtl="0"/>
              <a:t>6.12.2018.</a:t>
            </a:fld>
            <a:endParaRPr lang="hr-HR" noProof="0" dirty="0"/>
          </a:p>
        </p:txBody>
      </p:sp>
      <p:sp>
        <p:nvSpPr>
          <p:cNvPr id="4" name="Rezervirano mjesto za sliku na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hr-HR" noProof="0" dirty="0"/>
          </a:p>
        </p:txBody>
      </p:sp>
      <p:sp>
        <p:nvSpPr>
          <p:cNvPr id="5" name="Rezervirano mjesto za bilješk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hr-HR" noProof="0" dirty="0"/>
              <a:t>Kliknite da biste uredili stilove teksta matrice</a:t>
            </a:r>
          </a:p>
          <a:p>
            <a:pPr lvl="1" rtl="0"/>
            <a:r>
              <a:rPr lang="hr-HR" noProof="0" dirty="0"/>
              <a:t>Druga razina</a:t>
            </a:r>
          </a:p>
          <a:p>
            <a:pPr lvl="2" rtl="0"/>
            <a:r>
              <a:rPr lang="hr-HR" noProof="0" dirty="0"/>
              <a:t>Treća razina</a:t>
            </a:r>
          </a:p>
          <a:p>
            <a:pPr lvl="3" rtl="0"/>
            <a:r>
              <a:rPr lang="hr-HR" noProof="0" dirty="0"/>
              <a:t>Četvrta razina</a:t>
            </a:r>
          </a:p>
          <a:p>
            <a:pPr lvl="4" rtl="0"/>
            <a:r>
              <a:rPr lang="hr-HR" noProof="0" dirty="0"/>
              <a:t>Peta razina</a:t>
            </a:r>
          </a:p>
        </p:txBody>
      </p:sp>
      <p:sp>
        <p:nvSpPr>
          <p:cNvPr id="6" name="Rezervirano mjesto za podnožj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hr-HR" noProof="0" dirty="0"/>
          </a:p>
        </p:txBody>
      </p:sp>
      <p:sp>
        <p:nvSpPr>
          <p:cNvPr id="7" name="Rezervirano mjesto za broj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hr-HR" noProof="0" smtClean="0"/>
              <a:pPr rtl="0"/>
              <a:t>‹#›</a:t>
            </a:fld>
            <a:endParaRPr lang="hr-HR"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za sliku na slajdu 1"/>
          <p:cNvSpPr>
            <a:spLocks noGrp="1" noRot="1" noChangeAspect="1"/>
          </p:cNvSpPr>
          <p:nvPr>
            <p:ph type="sldImg"/>
          </p:nvPr>
        </p:nvSpPr>
        <p:spPr/>
      </p:sp>
      <p:sp>
        <p:nvSpPr>
          <p:cNvPr id="3" name="Rezervirano mjesto za bilješke 2"/>
          <p:cNvSpPr>
            <a:spLocks noGrp="1"/>
          </p:cNvSpPr>
          <p:nvPr>
            <p:ph type="body" idx="1"/>
          </p:nvPr>
        </p:nvSpPr>
        <p:spPr/>
        <p:txBody>
          <a:bodyPr rtlCol="0"/>
          <a:lstStyle/>
          <a:p>
            <a:pPr rtl="0"/>
            <a:endParaRPr lang="hr-HR" dirty="0"/>
          </a:p>
        </p:txBody>
      </p:sp>
      <p:sp>
        <p:nvSpPr>
          <p:cNvPr id="4" name="Rezervirano mjesto za broj slajda 3"/>
          <p:cNvSpPr>
            <a:spLocks noGrp="1"/>
          </p:cNvSpPr>
          <p:nvPr>
            <p:ph type="sldNum" sz="quarter" idx="10"/>
          </p:nvPr>
        </p:nvSpPr>
        <p:spPr/>
        <p:txBody>
          <a:bodyPr rtlCol="0"/>
          <a:lstStyle/>
          <a:p>
            <a:pPr rtl="0"/>
            <a:fld id="{32674CE4-FBD8-4481-AEFB-CA53E599A745}" type="slidenum">
              <a:rPr lang="hr-HR" smtClean="0"/>
              <a:pPr rtl="0"/>
              <a:t>1</a:t>
            </a:fld>
            <a:endParaRPr lang="hr-HR"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za sliku na slajdu 1"/>
          <p:cNvSpPr>
            <a:spLocks noGrp="1" noRot="1" noChangeAspect="1"/>
          </p:cNvSpPr>
          <p:nvPr>
            <p:ph type="sldImg"/>
          </p:nvPr>
        </p:nvSpPr>
        <p:spPr/>
      </p:sp>
      <p:sp>
        <p:nvSpPr>
          <p:cNvPr id="3" name="Rezervirano mjesto za bilješke 2"/>
          <p:cNvSpPr>
            <a:spLocks noGrp="1"/>
          </p:cNvSpPr>
          <p:nvPr>
            <p:ph type="body" idx="1"/>
          </p:nvPr>
        </p:nvSpPr>
        <p:spPr/>
        <p:txBody>
          <a:bodyPr rtlCol="0"/>
          <a:lstStyle/>
          <a:p>
            <a:pPr marL="171450" indent="-171450" rtl="0">
              <a:buFont typeface="Arial" panose="020B0604020202020204" pitchFamily="34" charset="0"/>
              <a:buChar char="•"/>
            </a:pPr>
            <a:r>
              <a:rPr lang="hr-HR" dirty="0"/>
              <a:t>Način na koji će prezentacija koristiti ciljnoj skupini: odrasle će tema više zanimati ako znaju kako je i zašto važna za njih.</a:t>
            </a:r>
          </a:p>
          <a:p>
            <a:pPr marL="171450" indent="-171450" rtl="0">
              <a:buFont typeface="Arial" panose="020B0604020202020204" pitchFamily="34" charset="0"/>
              <a:buChar char="•"/>
            </a:pPr>
            <a:r>
              <a:rPr lang="hr-HR" dirty="0"/>
              <a:t>Stručnost izlagača u temi prezentacije: ukratko navedite svoja postignuća na tom području ili objasnite zašto bi vas sudionici trebali poslušati.</a:t>
            </a:r>
          </a:p>
        </p:txBody>
      </p:sp>
      <p:sp>
        <p:nvSpPr>
          <p:cNvPr id="4" name="Rezervirano mjesto za broj slajda 3"/>
          <p:cNvSpPr>
            <a:spLocks noGrp="1"/>
          </p:cNvSpPr>
          <p:nvPr>
            <p:ph type="sldNum" sz="quarter" idx="10"/>
          </p:nvPr>
        </p:nvSpPr>
        <p:spPr/>
        <p:txBody>
          <a:bodyPr rtlCol="0"/>
          <a:lstStyle/>
          <a:p>
            <a:pPr rtl="0"/>
            <a:fld id="{CF2FD335-6D8E-486A-8F5F-DFC7325903FF}" type="slidenum">
              <a:rPr lang="hr-HR" smtClean="0"/>
              <a:pPr rtl="0"/>
              <a:t>2</a:t>
            </a:fld>
            <a:endParaRPr lang="hr-HR" dirty="0"/>
          </a:p>
        </p:txBody>
      </p:sp>
    </p:spTree>
    <p:extLst>
      <p:ext uri="{BB962C8B-B14F-4D97-AF65-F5344CB8AC3E}">
        <p14:creationId xmlns:p14="http://schemas.microsoft.com/office/powerpoint/2010/main" val="118867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za sliku na slajdu 1"/>
          <p:cNvSpPr>
            <a:spLocks noGrp="1" noRot="1" noChangeAspect="1"/>
          </p:cNvSpPr>
          <p:nvPr>
            <p:ph type="sldImg"/>
          </p:nvPr>
        </p:nvSpPr>
        <p:spPr/>
      </p:sp>
      <p:sp>
        <p:nvSpPr>
          <p:cNvPr id="3" name="Rezervirano mjesto za bilješke 2"/>
          <p:cNvSpPr>
            <a:spLocks noGrp="1"/>
          </p:cNvSpPr>
          <p:nvPr>
            <p:ph type="body" idx="1"/>
          </p:nvPr>
        </p:nvSpPr>
        <p:spPr/>
        <p:txBody>
          <a:bodyPr rtlCol="0"/>
          <a:lstStyle/>
          <a:p>
            <a:pPr rtl="0"/>
            <a:r>
              <a:rPr lang="hr-HR" dirty="0"/>
              <a:t>Opisi lekcija trebaju biti kratki.</a:t>
            </a:r>
          </a:p>
          <a:p>
            <a:pPr rtl="0"/>
            <a:endParaRPr lang="hr-HR" dirty="0"/>
          </a:p>
        </p:txBody>
      </p:sp>
      <p:sp>
        <p:nvSpPr>
          <p:cNvPr id="4" name="Rezervirano mjesto za broj slajda 3"/>
          <p:cNvSpPr>
            <a:spLocks noGrp="1"/>
          </p:cNvSpPr>
          <p:nvPr>
            <p:ph type="sldNum" sz="quarter" idx="10"/>
          </p:nvPr>
        </p:nvSpPr>
        <p:spPr/>
        <p:txBody>
          <a:bodyPr rtlCol="0"/>
          <a:lstStyle/>
          <a:p>
            <a:pPr rtl="0"/>
            <a:fld id="{CF2FD335-6D8E-486A-8F5F-DFC7325903FF}" type="slidenum">
              <a:rPr lang="hr-HR" smtClean="0"/>
              <a:pPr rtl="0"/>
              <a:t>3</a:t>
            </a:fld>
            <a:endParaRPr lang="hr-HR" dirty="0"/>
          </a:p>
        </p:txBody>
      </p:sp>
    </p:spTree>
    <p:extLst>
      <p:ext uri="{BB962C8B-B14F-4D97-AF65-F5344CB8AC3E}">
        <p14:creationId xmlns:p14="http://schemas.microsoft.com/office/powerpoint/2010/main" val="955871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19" name="Pravokutnik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3" name="Pravokutnik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4" name="Pravokutnik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5" name="Pravokutnik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6" name="Pravokutnik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7" name="Pravokutnik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useBgFill="1">
        <p:nvSpPr>
          <p:cNvPr id="30" name="Zaobljeni pravokutnik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useBgFill="1">
        <p:nvSpPr>
          <p:cNvPr id="31" name="Zaobljeni pravokutnik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7" name="Pravokutnik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10" name="Pravokutnik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11" name="Pravokutnik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8" name="Naslov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hr-HR" noProof="0"/>
              <a:t>Kliknite da biste uredili stil naslova matrice</a:t>
            </a:r>
            <a:endParaRPr lang="hr-HR" noProof="0" dirty="0"/>
          </a:p>
        </p:txBody>
      </p:sp>
      <p:sp>
        <p:nvSpPr>
          <p:cNvPr id="9" name="Podnaslov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hr-HR" noProof="0"/>
              <a:t>Kliknite da biste uredili stil podnaslova matrice</a:t>
            </a:r>
            <a:endParaRPr lang="hr-HR" noProof="0" dirty="0"/>
          </a:p>
        </p:txBody>
      </p:sp>
      <p:sp>
        <p:nvSpPr>
          <p:cNvPr id="17" name="Rezervirano mjesto za podnožje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hr-HR" noProof="0" dirty="0"/>
              <a:t>Dodajte podnožje</a:t>
            </a:r>
          </a:p>
        </p:txBody>
      </p:sp>
      <p:sp>
        <p:nvSpPr>
          <p:cNvPr id="28" name="Rezervirano mjesto za datum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fld id="{1A2837F4-16EA-4835-A598-30F9CEE552C4}" type="datetime1">
              <a:rPr lang="hr-HR" noProof="0" smtClean="0"/>
              <a:pPr rtl="0"/>
              <a:t>6.12.2018.</a:t>
            </a:fld>
            <a:endParaRPr lang="hr-HR" noProof="0" dirty="0"/>
          </a:p>
        </p:txBody>
      </p:sp>
      <p:sp>
        <p:nvSpPr>
          <p:cNvPr id="29" name="Rezervirano mjesto za broj slajda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hr-HR" noProof="0"/>
              <a:t>Kliknite da biste uredili stil naslova matrice</a:t>
            </a:r>
            <a:endParaRPr lang="hr-HR" noProof="0" dirty="0"/>
          </a:p>
        </p:txBody>
      </p:sp>
      <p:sp>
        <p:nvSpPr>
          <p:cNvPr id="3" name="Okomiti tekst s rezerviranim mjestom 2"/>
          <p:cNvSpPr>
            <a:spLocks noGrp="1"/>
          </p:cNvSpPr>
          <p:nvPr>
            <p:ph type="body" orient="vert" idx="1"/>
          </p:nvPr>
        </p:nvSpPr>
        <p:spPr/>
        <p:txBody>
          <a:bodyPr vert="eaVert" rtlCol="0"/>
          <a:lstStyle>
            <a:lvl1pPr>
              <a:defRPr/>
            </a:lvl1pPr>
            <a:lvl5pPr>
              <a:defRPr/>
            </a:lvl5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5" name="Rezervirano mjesto za podnožje 4"/>
          <p:cNvSpPr>
            <a:spLocks noGrp="1"/>
          </p:cNvSpPr>
          <p:nvPr>
            <p:ph type="ftr" sz="quarter" idx="11"/>
          </p:nvPr>
        </p:nvSpPr>
        <p:spPr/>
        <p:txBody>
          <a:bodyPr rtlCol="0"/>
          <a:lstStyle/>
          <a:p>
            <a:pPr rtl="0"/>
            <a:r>
              <a:rPr lang="hr-HR" noProof="0" dirty="0"/>
              <a:t>Dodajte podnožje</a:t>
            </a:r>
          </a:p>
        </p:txBody>
      </p:sp>
      <p:sp>
        <p:nvSpPr>
          <p:cNvPr id="4" name="Rezervirano mjesto za datum 3"/>
          <p:cNvSpPr>
            <a:spLocks noGrp="1"/>
          </p:cNvSpPr>
          <p:nvPr>
            <p:ph type="dt" sz="half" idx="10"/>
          </p:nvPr>
        </p:nvSpPr>
        <p:spPr/>
        <p:txBody>
          <a:bodyPr rtlCol="0"/>
          <a:lstStyle/>
          <a:p>
            <a:pPr rtl="0"/>
            <a:fld id="{F9313EA1-B9EF-4B93-8B0E-10A1116FA916}" type="datetime1">
              <a:rPr lang="hr-HR" noProof="0" smtClean="0"/>
              <a:pPr rtl="0"/>
              <a:t>6.12.2018.</a:t>
            </a:fld>
            <a:endParaRPr lang="hr-HR" noProof="0" dirty="0"/>
          </a:p>
        </p:txBody>
      </p:sp>
      <p:sp>
        <p:nvSpPr>
          <p:cNvPr id="6" name="Rezervirano mjesto za broj slajda 5"/>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hasCustomPrompt="1"/>
          </p:nvPr>
        </p:nvSpPr>
        <p:spPr>
          <a:xfrm>
            <a:off x="9042400" y="1143000"/>
            <a:ext cx="2540000" cy="5448300"/>
          </a:xfrm>
        </p:spPr>
        <p:txBody>
          <a:bodyPr vert="eaVert" rtlCol="0"/>
          <a:lstStyle>
            <a:lvl1pPr>
              <a:defRPr/>
            </a:lvl1pPr>
          </a:lstStyle>
          <a:p>
            <a:pPr rtl="0"/>
            <a:r>
              <a:rPr lang="hr-HR" noProof="0" dirty="0"/>
              <a:t>Uredite stil naslova matrice</a:t>
            </a:r>
          </a:p>
        </p:txBody>
      </p:sp>
      <p:sp>
        <p:nvSpPr>
          <p:cNvPr id="3" name="Okomiti tekst s rezerviranim mjestom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hr-HR" noProof="0" dirty="0"/>
              <a:t>Kliknite da biste uredili stilove teksta matrice</a:t>
            </a:r>
          </a:p>
          <a:p>
            <a:pPr lvl="1" rtl="0" eaLnBrk="1" latinLnBrk="0" hangingPunct="1"/>
            <a:r>
              <a:rPr lang="hr-HR" noProof="0" dirty="0"/>
              <a:t>Druga razina</a:t>
            </a:r>
          </a:p>
          <a:p>
            <a:pPr lvl="2" rtl="0" eaLnBrk="1" latinLnBrk="0" hangingPunct="1"/>
            <a:r>
              <a:rPr lang="hr-HR" noProof="0" dirty="0"/>
              <a:t>Treća razina</a:t>
            </a:r>
          </a:p>
          <a:p>
            <a:pPr lvl="3" rtl="0" eaLnBrk="1" latinLnBrk="0" hangingPunct="1"/>
            <a:r>
              <a:rPr lang="hr-HR" noProof="0" dirty="0"/>
              <a:t>Četvrta razina</a:t>
            </a:r>
          </a:p>
          <a:p>
            <a:pPr lvl="4" rtl="0" eaLnBrk="1" latinLnBrk="0" hangingPunct="1"/>
            <a:r>
              <a:rPr lang="hr-HR" noProof="0" dirty="0"/>
              <a:t>Peta razina</a:t>
            </a:r>
            <a:endParaRPr kumimoji="0" lang="hr-HR" noProof="0" dirty="0"/>
          </a:p>
        </p:txBody>
      </p:sp>
      <p:sp>
        <p:nvSpPr>
          <p:cNvPr id="5" name="Rezervirano mjesto za podnožje 4"/>
          <p:cNvSpPr>
            <a:spLocks noGrp="1"/>
          </p:cNvSpPr>
          <p:nvPr>
            <p:ph type="ftr" sz="quarter" idx="11"/>
          </p:nvPr>
        </p:nvSpPr>
        <p:spPr/>
        <p:txBody>
          <a:bodyPr rtlCol="0"/>
          <a:lstStyle/>
          <a:p>
            <a:pPr rtl="0"/>
            <a:r>
              <a:rPr lang="hr-HR" noProof="0" dirty="0"/>
              <a:t>Dodajte podnožje</a:t>
            </a:r>
          </a:p>
        </p:txBody>
      </p:sp>
      <p:sp>
        <p:nvSpPr>
          <p:cNvPr id="4" name="Rezervirano mjesto za datum 3"/>
          <p:cNvSpPr>
            <a:spLocks noGrp="1"/>
          </p:cNvSpPr>
          <p:nvPr>
            <p:ph type="dt" sz="half" idx="10"/>
          </p:nvPr>
        </p:nvSpPr>
        <p:spPr/>
        <p:txBody>
          <a:bodyPr rtlCol="0"/>
          <a:lstStyle/>
          <a:p>
            <a:pPr rtl="0"/>
            <a:fld id="{03C04C9C-847E-4AF6-9CF0-57B95F8518AF}" type="datetime1">
              <a:rPr lang="hr-HR" noProof="0" smtClean="0"/>
              <a:pPr rtl="0"/>
              <a:t>6.12.2018.</a:t>
            </a:fld>
            <a:endParaRPr lang="hr-HR" noProof="0" dirty="0"/>
          </a:p>
        </p:txBody>
      </p:sp>
      <p:sp>
        <p:nvSpPr>
          <p:cNvPr id="6" name="Rezervirano mjesto za broj slajda 5"/>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hr-HR" noProof="0"/>
              <a:t>Kliknite da biste uredili stil naslova matrice</a:t>
            </a:r>
            <a:endParaRPr lang="hr-HR" noProof="0" dirty="0"/>
          </a:p>
        </p:txBody>
      </p:sp>
      <p:sp>
        <p:nvSpPr>
          <p:cNvPr id="3" name="Rezervirano mjesto za sadržaj 2"/>
          <p:cNvSpPr>
            <a:spLocks noGrp="1"/>
          </p:cNvSpPr>
          <p:nvPr>
            <p:ph idx="1"/>
          </p:nvPr>
        </p:nvSpPr>
        <p:spPr/>
        <p:txBody>
          <a:bodyPr rtlCol="0"/>
          <a:lstStyle>
            <a:lvl1pPr>
              <a:defRPr/>
            </a:lvl1pPr>
            <a:lvl5pPr>
              <a:defRPr/>
            </a:lvl5pPr>
            <a:lvl6pPr>
              <a:defRPr/>
            </a:lvl6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5" name="Rezervirano mjesto za podnožje 4"/>
          <p:cNvSpPr>
            <a:spLocks noGrp="1"/>
          </p:cNvSpPr>
          <p:nvPr>
            <p:ph type="ftr" sz="quarter" idx="11"/>
          </p:nvPr>
        </p:nvSpPr>
        <p:spPr/>
        <p:txBody>
          <a:bodyPr rtlCol="0"/>
          <a:lstStyle/>
          <a:p>
            <a:pPr rtl="0"/>
            <a:r>
              <a:rPr lang="hr-HR" noProof="0" dirty="0"/>
              <a:t>Dodajte podnožje</a:t>
            </a:r>
          </a:p>
        </p:txBody>
      </p:sp>
      <p:sp>
        <p:nvSpPr>
          <p:cNvPr id="4" name="Rezervirano mjesto za datum 3"/>
          <p:cNvSpPr>
            <a:spLocks noGrp="1"/>
          </p:cNvSpPr>
          <p:nvPr>
            <p:ph type="dt" sz="half" idx="10"/>
          </p:nvPr>
        </p:nvSpPr>
        <p:spPr/>
        <p:txBody>
          <a:bodyPr rtlCol="0"/>
          <a:lstStyle/>
          <a:p>
            <a:pPr rtl="0"/>
            <a:fld id="{0CEB9C66-F870-465B-AA7E-9299A5DE4F1F}" type="datetime1">
              <a:rPr lang="hr-HR" noProof="0" smtClean="0"/>
              <a:pPr rtl="0"/>
              <a:t>6.12.2018.</a:t>
            </a:fld>
            <a:endParaRPr lang="hr-HR" noProof="0" dirty="0"/>
          </a:p>
        </p:txBody>
      </p:sp>
      <p:sp>
        <p:nvSpPr>
          <p:cNvPr id="6" name="Rezervirano mjesto za broj slajda 5"/>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hr-HR" noProof="0"/>
              <a:t>Kliknite da biste uredili stil naslova matrice</a:t>
            </a:r>
            <a:endParaRPr kumimoji="0" lang="hr-HR" noProof="0" dirty="0"/>
          </a:p>
        </p:txBody>
      </p:sp>
      <p:sp>
        <p:nvSpPr>
          <p:cNvPr id="3" name="Rezervirano mjesto za tekst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hr-HR" noProof="0"/>
              <a:t>Uredite stilove teksta matrice</a:t>
            </a:r>
          </a:p>
        </p:txBody>
      </p:sp>
      <p:sp>
        <p:nvSpPr>
          <p:cNvPr id="5" name="Rezervirano mjesto za podnožje 4"/>
          <p:cNvSpPr>
            <a:spLocks noGrp="1"/>
          </p:cNvSpPr>
          <p:nvPr>
            <p:ph type="ftr" sz="quarter" idx="11"/>
          </p:nvPr>
        </p:nvSpPr>
        <p:spPr/>
        <p:txBody>
          <a:bodyPr rtlCol="0"/>
          <a:lstStyle/>
          <a:p>
            <a:pPr rtl="0"/>
            <a:r>
              <a:rPr lang="hr-HR" noProof="0" dirty="0"/>
              <a:t>Dodajte podnožje</a:t>
            </a:r>
          </a:p>
        </p:txBody>
      </p:sp>
      <p:sp>
        <p:nvSpPr>
          <p:cNvPr id="4" name="Rezervirano mjesto za datum 3"/>
          <p:cNvSpPr>
            <a:spLocks noGrp="1"/>
          </p:cNvSpPr>
          <p:nvPr>
            <p:ph type="dt" sz="half" idx="10"/>
          </p:nvPr>
        </p:nvSpPr>
        <p:spPr/>
        <p:txBody>
          <a:bodyPr rtlCol="0"/>
          <a:lstStyle/>
          <a:p>
            <a:pPr rtl="0"/>
            <a:fld id="{780FB21F-8F06-4992-92F5-8CCF1B9913AD}" type="datetime1">
              <a:rPr lang="hr-HR" noProof="0" smtClean="0"/>
              <a:pPr rtl="0"/>
              <a:t>6.12.2018.</a:t>
            </a:fld>
            <a:endParaRPr lang="hr-HR" noProof="0" dirty="0"/>
          </a:p>
        </p:txBody>
      </p:sp>
      <p:sp>
        <p:nvSpPr>
          <p:cNvPr id="6" name="Rezervirano mjesto za broj slajda 5"/>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hr-HR" noProof="0"/>
              <a:t>Kliknite da biste uredili stil naslova matrice</a:t>
            </a:r>
            <a:endParaRPr lang="hr-HR" noProof="0" dirty="0"/>
          </a:p>
        </p:txBody>
      </p:sp>
      <p:sp>
        <p:nvSpPr>
          <p:cNvPr id="3" name="Rezervirano mjesto za sadržaj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4" name="Rezervirano mjesto za sadržaj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6" name="Rezervirano mjesto za podnožje 5"/>
          <p:cNvSpPr>
            <a:spLocks noGrp="1"/>
          </p:cNvSpPr>
          <p:nvPr>
            <p:ph type="ftr" sz="quarter" idx="11"/>
          </p:nvPr>
        </p:nvSpPr>
        <p:spPr/>
        <p:txBody>
          <a:bodyPr rtlCol="0"/>
          <a:lstStyle/>
          <a:p>
            <a:pPr rtl="0"/>
            <a:r>
              <a:rPr lang="hr-HR" noProof="0" dirty="0"/>
              <a:t>Dodajte podnožje</a:t>
            </a:r>
          </a:p>
        </p:txBody>
      </p:sp>
      <p:sp>
        <p:nvSpPr>
          <p:cNvPr id="5" name="Rezervirano mjesto za datum 4"/>
          <p:cNvSpPr>
            <a:spLocks noGrp="1"/>
          </p:cNvSpPr>
          <p:nvPr>
            <p:ph type="dt" sz="half" idx="10"/>
          </p:nvPr>
        </p:nvSpPr>
        <p:spPr/>
        <p:txBody>
          <a:bodyPr rtlCol="0"/>
          <a:lstStyle/>
          <a:p>
            <a:pPr rtl="0"/>
            <a:fld id="{A2784AAD-6A77-4C2D-9499-81D17CF159B1}" type="datetime1">
              <a:rPr lang="hr-HR" noProof="0" smtClean="0"/>
              <a:pPr rtl="0"/>
              <a:t>6.12.2018.</a:t>
            </a:fld>
            <a:endParaRPr lang="hr-HR" noProof="0" dirty="0"/>
          </a:p>
        </p:txBody>
      </p:sp>
      <p:sp>
        <p:nvSpPr>
          <p:cNvPr id="7" name="Rezervirano mjesto za broj slajda 6"/>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15:guide id="0" orient="horz" pos="2160">
          <p15:clr>
            <a:srgbClr val="FBAE40"/>
          </p15:clr>
        </p15:guide>
        <p15:guide id="1"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508000" y="1143000"/>
            <a:ext cx="11176000" cy="1069848"/>
          </a:xfrm>
        </p:spPr>
        <p:txBody>
          <a:bodyPr rtlCol="0" anchor="ctr"/>
          <a:lstStyle>
            <a:lvl1pPr>
              <a:defRPr sz="4000" b="0" i="0" cap="none" baseline="0"/>
            </a:lvl1pPr>
          </a:lstStyle>
          <a:p>
            <a:pPr rtl="0"/>
            <a:r>
              <a:rPr lang="hr-HR" noProof="0"/>
              <a:t>Kliknite da biste uredili stil naslova matrice</a:t>
            </a:r>
            <a:endParaRPr lang="hr-HR" noProof="0" dirty="0"/>
          </a:p>
        </p:txBody>
      </p:sp>
      <p:sp>
        <p:nvSpPr>
          <p:cNvPr id="3" name="Rezervirano mjesto za tekst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hr-HR" noProof="0"/>
              <a:t>Uredite stilove teksta matrice</a:t>
            </a:r>
          </a:p>
        </p:txBody>
      </p:sp>
      <p:sp>
        <p:nvSpPr>
          <p:cNvPr id="5" name="Rezervirano mjesto za sadržaj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4" name="Rezervirano mjesto za tekst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hr-HR" noProof="0"/>
              <a:t>Uredite stilove teksta matrice</a:t>
            </a:r>
          </a:p>
        </p:txBody>
      </p:sp>
      <p:sp>
        <p:nvSpPr>
          <p:cNvPr id="6" name="Rezervirano mjesto za sadržaj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28" name="Rezervirano mjesto za podnožje 27"/>
          <p:cNvSpPr>
            <a:spLocks noGrp="1"/>
          </p:cNvSpPr>
          <p:nvPr>
            <p:ph type="ftr" sz="quarter" idx="12"/>
          </p:nvPr>
        </p:nvSpPr>
        <p:spPr/>
        <p:txBody>
          <a:bodyPr rtlCol="0"/>
          <a:lstStyle/>
          <a:p>
            <a:pPr rtl="0"/>
            <a:r>
              <a:rPr lang="hr-HR" noProof="0" dirty="0"/>
              <a:t>Dodajte podnožje</a:t>
            </a:r>
          </a:p>
        </p:txBody>
      </p:sp>
      <p:sp>
        <p:nvSpPr>
          <p:cNvPr id="26" name="Rezervirano mjesto za datum 25"/>
          <p:cNvSpPr>
            <a:spLocks noGrp="1"/>
          </p:cNvSpPr>
          <p:nvPr>
            <p:ph type="dt" sz="half" idx="10"/>
          </p:nvPr>
        </p:nvSpPr>
        <p:spPr/>
        <p:txBody>
          <a:bodyPr rtlCol="0"/>
          <a:lstStyle/>
          <a:p>
            <a:pPr rtl="0"/>
            <a:fld id="{4330BB0B-C914-47FA-AFC3-780D3F0DE699}" type="datetime1">
              <a:rPr lang="hr-HR" noProof="0" smtClean="0"/>
              <a:pPr rtl="0"/>
              <a:t>6.12.2018.</a:t>
            </a:fld>
            <a:endParaRPr lang="hr-HR" noProof="0" dirty="0"/>
          </a:p>
        </p:txBody>
      </p:sp>
      <p:sp>
        <p:nvSpPr>
          <p:cNvPr id="27" name="Rezervirano mjesto za broj slajda 26"/>
          <p:cNvSpPr>
            <a:spLocks noGrp="1"/>
          </p:cNvSpPr>
          <p:nvPr>
            <p:ph type="sldNum" sz="quarter" idx="11"/>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hr-HR" noProof="0"/>
              <a:t>Kliknite da biste uredili stil naslova matrice</a:t>
            </a:r>
            <a:endParaRPr lang="hr-HR" noProof="0" dirty="0"/>
          </a:p>
        </p:txBody>
      </p:sp>
      <p:sp>
        <p:nvSpPr>
          <p:cNvPr id="4" name="Rezervirano mjesto za podnožje 3"/>
          <p:cNvSpPr>
            <a:spLocks noGrp="1"/>
          </p:cNvSpPr>
          <p:nvPr>
            <p:ph type="ftr" sz="quarter" idx="11"/>
          </p:nvPr>
        </p:nvSpPr>
        <p:spPr>
          <a:xfrm>
            <a:off x="7010400" y="612648"/>
            <a:ext cx="1767840" cy="457200"/>
          </a:xfrm>
        </p:spPr>
        <p:txBody>
          <a:bodyPr rtlCol="0"/>
          <a:lstStyle/>
          <a:p>
            <a:pPr rtl="0"/>
            <a:r>
              <a:rPr lang="hr-HR" noProof="0" dirty="0"/>
              <a:t>Dodajte podnožje</a:t>
            </a:r>
          </a:p>
        </p:txBody>
      </p:sp>
      <p:sp>
        <p:nvSpPr>
          <p:cNvPr id="3" name="Rezervirano mjesto za datum 2"/>
          <p:cNvSpPr>
            <a:spLocks noGrp="1"/>
          </p:cNvSpPr>
          <p:nvPr>
            <p:ph type="dt" sz="half" idx="10"/>
          </p:nvPr>
        </p:nvSpPr>
        <p:spPr>
          <a:xfrm>
            <a:off x="8778240" y="612648"/>
            <a:ext cx="1276352" cy="457200"/>
          </a:xfrm>
        </p:spPr>
        <p:txBody>
          <a:bodyPr rtlCol="0"/>
          <a:lstStyle/>
          <a:p>
            <a:pPr rtl="0"/>
            <a:fld id="{7014C750-28AC-4A06-8ACB-3F69A67DDE17}" type="datetime1">
              <a:rPr lang="hr-HR" noProof="0" smtClean="0"/>
              <a:pPr rtl="0"/>
              <a:t>6.12.2018.</a:t>
            </a:fld>
            <a:endParaRPr lang="hr-HR" noProof="0" dirty="0"/>
          </a:p>
        </p:txBody>
      </p:sp>
      <p:sp>
        <p:nvSpPr>
          <p:cNvPr id="5" name="Rezervirano mjesto za broj slajda 4"/>
          <p:cNvSpPr>
            <a:spLocks noGrp="1"/>
          </p:cNvSpPr>
          <p:nvPr>
            <p:ph type="sldNum" sz="quarter" idx="12"/>
          </p:nvPr>
        </p:nvSpPr>
        <p:spPr>
          <a:xfrm>
            <a:off x="10899648" y="2272"/>
            <a:ext cx="1016000" cy="365760"/>
          </a:xfrm>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3" name="Rezervirano mjesto za podnožje 2"/>
          <p:cNvSpPr>
            <a:spLocks noGrp="1"/>
          </p:cNvSpPr>
          <p:nvPr>
            <p:ph type="ftr" sz="quarter" idx="11"/>
          </p:nvPr>
        </p:nvSpPr>
        <p:spPr/>
        <p:txBody>
          <a:bodyPr rtlCol="0"/>
          <a:lstStyle/>
          <a:p>
            <a:pPr rtl="0"/>
            <a:r>
              <a:rPr lang="hr-HR" noProof="0" dirty="0"/>
              <a:t>Dodajte podnožje</a:t>
            </a:r>
          </a:p>
        </p:txBody>
      </p:sp>
      <p:sp>
        <p:nvSpPr>
          <p:cNvPr id="2" name="Rezervirano mjesto za datum 1"/>
          <p:cNvSpPr>
            <a:spLocks noGrp="1"/>
          </p:cNvSpPr>
          <p:nvPr>
            <p:ph type="dt" sz="half" idx="10"/>
          </p:nvPr>
        </p:nvSpPr>
        <p:spPr/>
        <p:txBody>
          <a:bodyPr rtlCol="0"/>
          <a:lstStyle/>
          <a:p>
            <a:pPr rtl="0"/>
            <a:fld id="{D2FDFC9A-0727-4418-A186-4D1783060CB3}" type="datetime1">
              <a:rPr lang="hr-HR" noProof="0" smtClean="0"/>
              <a:pPr rtl="0"/>
              <a:t>6.12.2018.</a:t>
            </a:fld>
            <a:endParaRPr lang="hr-HR" noProof="0" dirty="0"/>
          </a:p>
        </p:txBody>
      </p:sp>
      <p:sp>
        <p:nvSpPr>
          <p:cNvPr id="4" name="Rezervirano mjesto za broj slajda 3"/>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hr-HR" noProof="0" dirty="0"/>
              <a:t>Uredite stil naslova matrice</a:t>
            </a:r>
          </a:p>
        </p:txBody>
      </p:sp>
      <p:sp>
        <p:nvSpPr>
          <p:cNvPr id="4" name="Rezervirano mjesto za sadržaj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hr-HR" noProof="0"/>
              <a:t>Uredite stilove teksta matrice</a:t>
            </a:r>
          </a:p>
          <a:p>
            <a:pPr lvl="1" rtl="0" eaLnBrk="1" latinLnBrk="0" hangingPunct="1"/>
            <a:r>
              <a:rPr lang="hr-HR" noProof="0"/>
              <a:t>Druga razina</a:t>
            </a:r>
          </a:p>
          <a:p>
            <a:pPr lvl="2" rtl="0" eaLnBrk="1" latinLnBrk="0" hangingPunct="1"/>
            <a:r>
              <a:rPr lang="hr-HR" noProof="0"/>
              <a:t>Treća razina</a:t>
            </a:r>
          </a:p>
          <a:p>
            <a:pPr lvl="3" rtl="0" eaLnBrk="1" latinLnBrk="0" hangingPunct="1"/>
            <a:r>
              <a:rPr lang="hr-HR" noProof="0"/>
              <a:t>Četvrta razina</a:t>
            </a:r>
          </a:p>
          <a:p>
            <a:pPr lvl="4" rtl="0" eaLnBrk="1" latinLnBrk="0" hangingPunct="1"/>
            <a:r>
              <a:rPr lang="hr-HR" noProof="0"/>
              <a:t>Peta razina</a:t>
            </a:r>
            <a:endParaRPr kumimoji="0" lang="hr-HR" noProof="0" dirty="0"/>
          </a:p>
        </p:txBody>
      </p:sp>
      <p:sp>
        <p:nvSpPr>
          <p:cNvPr id="3" name="Rezervirano mjesto za tekst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hr-HR" noProof="0"/>
              <a:t>Uredite stilove teksta matrice</a:t>
            </a:r>
          </a:p>
        </p:txBody>
      </p:sp>
      <p:sp>
        <p:nvSpPr>
          <p:cNvPr id="6" name="Rezervirano mjesto za podnožje 5"/>
          <p:cNvSpPr>
            <a:spLocks noGrp="1"/>
          </p:cNvSpPr>
          <p:nvPr>
            <p:ph type="ftr" sz="quarter" idx="11"/>
          </p:nvPr>
        </p:nvSpPr>
        <p:spPr/>
        <p:txBody>
          <a:bodyPr rtlCol="0"/>
          <a:lstStyle/>
          <a:p>
            <a:pPr rtl="0"/>
            <a:r>
              <a:rPr lang="hr-HR" noProof="0" dirty="0"/>
              <a:t>Dodajte podnožje</a:t>
            </a:r>
          </a:p>
        </p:txBody>
      </p:sp>
      <p:sp>
        <p:nvSpPr>
          <p:cNvPr id="5" name="Rezervirano mjesto za datum 4"/>
          <p:cNvSpPr>
            <a:spLocks noGrp="1"/>
          </p:cNvSpPr>
          <p:nvPr>
            <p:ph type="dt" sz="half" idx="10"/>
          </p:nvPr>
        </p:nvSpPr>
        <p:spPr/>
        <p:txBody>
          <a:bodyPr rtlCol="0"/>
          <a:lstStyle/>
          <a:p>
            <a:pPr rtl="0"/>
            <a:fld id="{6DDD1B83-8591-4BD6-ADCC-3C1DB6B61347}" type="datetime1">
              <a:rPr lang="hr-HR" noProof="0" smtClean="0"/>
              <a:pPr rtl="0"/>
              <a:t>6.12.2018.</a:t>
            </a:fld>
            <a:endParaRPr lang="hr-HR" noProof="0" dirty="0"/>
          </a:p>
        </p:txBody>
      </p:sp>
      <p:sp>
        <p:nvSpPr>
          <p:cNvPr id="7" name="Rezervirano mjesto za broj slajda 6"/>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hr-HR" noProof="0"/>
              <a:t>Kliknite da biste uredili stil naslova matrice</a:t>
            </a:r>
            <a:endParaRPr lang="hr-HR" noProof="0" dirty="0"/>
          </a:p>
        </p:txBody>
      </p:sp>
      <p:sp>
        <p:nvSpPr>
          <p:cNvPr id="3" name="Rezervirano mjesto za sliku 2" descr="Prazno rezervirano mjesto za dodavanje slike. Kliknite rezervirano mjesto i odaberite sliku koju želite dodati"/>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hr-HR" noProof="0" dirty="0"/>
              <a:t>Kliknite ikonu da biste dodali  sliku</a:t>
            </a:r>
            <a:endParaRPr kumimoji="0" lang="hr-HR" noProof="0" dirty="0"/>
          </a:p>
        </p:txBody>
      </p:sp>
      <p:sp>
        <p:nvSpPr>
          <p:cNvPr id="4" name="Rezervirano mjesto za tekst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hr-HR" noProof="0"/>
              <a:t>Uredite stilove teksta matrice</a:t>
            </a:r>
          </a:p>
        </p:txBody>
      </p:sp>
      <p:sp>
        <p:nvSpPr>
          <p:cNvPr id="6" name="Rezervirano mjesto za podnožje 5"/>
          <p:cNvSpPr>
            <a:spLocks noGrp="1"/>
          </p:cNvSpPr>
          <p:nvPr>
            <p:ph type="ftr" sz="quarter" idx="11"/>
          </p:nvPr>
        </p:nvSpPr>
        <p:spPr/>
        <p:txBody>
          <a:bodyPr rtlCol="0"/>
          <a:lstStyle/>
          <a:p>
            <a:pPr rtl="0"/>
            <a:r>
              <a:rPr lang="hr-HR" noProof="0" dirty="0"/>
              <a:t>Dodajte podnožje</a:t>
            </a:r>
          </a:p>
        </p:txBody>
      </p:sp>
      <p:sp>
        <p:nvSpPr>
          <p:cNvPr id="5" name="Rezervirano mjesto za datum 4"/>
          <p:cNvSpPr>
            <a:spLocks noGrp="1"/>
          </p:cNvSpPr>
          <p:nvPr>
            <p:ph type="dt" sz="half" idx="10"/>
          </p:nvPr>
        </p:nvSpPr>
        <p:spPr/>
        <p:txBody>
          <a:bodyPr rtlCol="0"/>
          <a:lstStyle/>
          <a:p>
            <a:pPr rtl="0"/>
            <a:fld id="{C390FC6A-290B-435A-A758-F51E3D170F28}" type="datetime1">
              <a:rPr lang="hr-HR" noProof="0" smtClean="0"/>
              <a:pPr rtl="0"/>
              <a:t>6.12.2018.</a:t>
            </a:fld>
            <a:endParaRPr lang="hr-HR" noProof="0" dirty="0"/>
          </a:p>
        </p:txBody>
      </p:sp>
      <p:sp>
        <p:nvSpPr>
          <p:cNvPr id="7" name="Rezervirano mjesto za broj slajda 6"/>
          <p:cNvSpPr>
            <a:spLocks noGrp="1"/>
          </p:cNvSpPr>
          <p:nvPr>
            <p:ph type="sldNum" sz="quarter" idx="12"/>
          </p:nvPr>
        </p:nvSpPr>
        <p:spPr/>
        <p:txBody>
          <a:bodyPr rtlCol="0"/>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Pravokutnik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9" name="Pravokutnik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0" name="Pravokutnik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1" name="Pravokutnik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2" name="Pravokutnik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useBgFill="1">
        <p:nvSpPr>
          <p:cNvPr id="33" name="Zaobljeni pravokutnik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useBgFill="1">
        <p:nvSpPr>
          <p:cNvPr id="34" name="Zaobljeni pravokutnik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5" name="Pravokutnik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6" name="Pravokutnik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7" name="Pravokutnik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8" name="Pravokutnik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39" name="Pravokutnik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40" name="Pravokutnik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hr-HR" sz="1800" noProof="0" dirty="0"/>
          </a:p>
        </p:txBody>
      </p:sp>
      <p:sp>
        <p:nvSpPr>
          <p:cNvPr id="22" name="Rezervirano mjesto za naslov 21"/>
          <p:cNvSpPr>
            <a:spLocks noGrp="1"/>
          </p:cNvSpPr>
          <p:nvPr>
            <p:ph type="title"/>
          </p:nvPr>
        </p:nvSpPr>
        <p:spPr>
          <a:xfrm>
            <a:off x="609600" y="1143000"/>
            <a:ext cx="10972800" cy="1066800"/>
          </a:xfrm>
          <a:prstGeom prst="rect">
            <a:avLst/>
          </a:prstGeom>
        </p:spPr>
        <p:txBody>
          <a:bodyPr vert="horz" rtlCol="0" anchor="ctr">
            <a:normAutofit/>
          </a:bodyPr>
          <a:lstStyle/>
          <a:p>
            <a:pPr rtl="0"/>
            <a:r>
              <a:rPr lang="hr-HR" noProof="0" dirty="0"/>
              <a:t>Kliknite da biste uredili stil naslova matrice</a:t>
            </a:r>
          </a:p>
        </p:txBody>
      </p:sp>
      <p:sp>
        <p:nvSpPr>
          <p:cNvPr id="13" name="Rezervirano mjesto za tekst 12"/>
          <p:cNvSpPr>
            <a:spLocks noGrp="1"/>
          </p:cNvSpPr>
          <p:nvPr>
            <p:ph type="body" idx="1"/>
          </p:nvPr>
        </p:nvSpPr>
        <p:spPr>
          <a:xfrm>
            <a:off x="609600" y="2249424"/>
            <a:ext cx="10972800" cy="4325112"/>
          </a:xfrm>
          <a:prstGeom prst="rect">
            <a:avLst/>
          </a:prstGeom>
        </p:spPr>
        <p:txBody>
          <a:bodyPr vert="horz" rtlCol="0">
            <a:normAutofit/>
          </a:bodyPr>
          <a:lstStyle/>
          <a:p>
            <a:pPr lvl="0" rtl="0"/>
            <a:r>
              <a:rPr lang="hr-HR" noProof="0" dirty="0"/>
              <a:t>Uređivanje stilova teksta matrice</a:t>
            </a:r>
          </a:p>
          <a:p>
            <a:pPr lvl="1" rtl="0"/>
            <a:r>
              <a:rPr lang="hr-HR" noProof="0" dirty="0"/>
              <a:t>Druga razina</a:t>
            </a:r>
          </a:p>
          <a:p>
            <a:pPr lvl="2" rtl="0"/>
            <a:r>
              <a:rPr lang="hr-HR" noProof="0" dirty="0"/>
              <a:t>Treća razina</a:t>
            </a:r>
          </a:p>
          <a:p>
            <a:pPr lvl="3" rtl="0"/>
            <a:r>
              <a:rPr lang="hr-HR" noProof="0" dirty="0"/>
              <a:t>Četvrta razina</a:t>
            </a:r>
          </a:p>
          <a:p>
            <a:pPr lvl="4" rtl="0"/>
            <a:r>
              <a:rPr lang="hr-HR" noProof="0" dirty="0"/>
              <a:t>Peta razina</a:t>
            </a:r>
          </a:p>
        </p:txBody>
      </p:sp>
      <p:sp>
        <p:nvSpPr>
          <p:cNvPr id="3" name="Rezervirano mjesto za podnožje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hr-HR" noProof="0" dirty="0"/>
              <a:t>Dodajte podnožje</a:t>
            </a:r>
          </a:p>
        </p:txBody>
      </p:sp>
      <p:sp>
        <p:nvSpPr>
          <p:cNvPr id="14" name="Rezervirano mjesto za datum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fld id="{99B375CE-48C6-44B9-9BC0-20BCFDC46123}" type="datetime1">
              <a:rPr lang="hr-HR" noProof="0" smtClean="0"/>
              <a:pPr rtl="0"/>
              <a:t>6.12.2018.</a:t>
            </a:fld>
            <a:endParaRPr lang="hr-HR" noProof="0" dirty="0"/>
          </a:p>
        </p:txBody>
      </p:sp>
      <p:sp>
        <p:nvSpPr>
          <p:cNvPr id="23" name="Rezervirano mjesto za broj slajda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hr-HR" noProof="0" smtClean="0"/>
              <a:pPr rtl="0"/>
              <a:t>‹#›</a:t>
            </a:fld>
            <a:endParaRPr lang="hr-HR"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0" orient="horz" pos="2160">
          <p15:clr>
            <a:srgbClr val="F26B43"/>
          </p15:clr>
        </p15:guide>
        <p15:guide id="1" pos="3840">
          <p15:clr>
            <a:srgbClr val="F26B43"/>
          </p15:clr>
        </p15:guide>
        <p15:guide id="2" orient="horz" pos="415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rtlCol="0"/>
          <a:lstStyle/>
          <a:p>
            <a:pPr rtl="0"/>
            <a:r>
              <a:rPr lang="en-US" b="1" dirty="0"/>
              <a:t>Mechanical properties of paper made from straw</a:t>
            </a:r>
            <a:endParaRPr lang="hr-HR" b="1" dirty="0"/>
          </a:p>
        </p:txBody>
      </p:sp>
      <p:sp>
        <p:nvSpPr>
          <p:cNvPr id="3" name="Podnaslov 2"/>
          <p:cNvSpPr>
            <a:spLocks noGrp="1"/>
          </p:cNvSpPr>
          <p:nvPr>
            <p:ph type="subTitle" idx="1"/>
          </p:nvPr>
        </p:nvSpPr>
        <p:spPr/>
        <p:txBody>
          <a:bodyPr rtlCol="0">
            <a:normAutofit fontScale="62500" lnSpcReduction="20000"/>
          </a:bodyPr>
          <a:lstStyle/>
          <a:p>
            <a:pPr rtl="0"/>
            <a:r>
              <a:rPr lang="hr-HR" dirty="0" err="1"/>
              <a:t>Presenter</a:t>
            </a:r>
            <a:endParaRPr lang="hr-HR" dirty="0"/>
          </a:p>
          <a:p>
            <a:r>
              <a:rPr lang="sl-SI" b="1" dirty="0"/>
              <a:t>Iva Mikulić</a:t>
            </a:r>
            <a:r>
              <a:rPr lang="sl-SI" b="1" baseline="30000" dirty="0"/>
              <a:t>1</a:t>
            </a:r>
            <a:r>
              <a:rPr lang="sl-SI" b="1" dirty="0"/>
              <a:t>, Branka Lozo</a:t>
            </a:r>
            <a:r>
              <a:rPr lang="sl-SI" b="1" baseline="30000" dirty="0"/>
              <a:t>2</a:t>
            </a:r>
            <a:r>
              <a:rPr lang="sl-SI" b="1" dirty="0"/>
              <a:t>, Ana Tomšič</a:t>
            </a:r>
            <a:r>
              <a:rPr lang="sl-SI" b="1" baseline="30000" dirty="0"/>
              <a:t>3</a:t>
            </a:r>
            <a:r>
              <a:rPr lang="sl-SI" b="1" dirty="0"/>
              <a:t>, Diana Gregor-Svetec</a:t>
            </a:r>
            <a:r>
              <a:rPr lang="sl-SI" b="1" baseline="30000" dirty="0"/>
              <a:t>3</a:t>
            </a:r>
            <a:r>
              <a:rPr lang="sl-SI" dirty="0"/>
              <a:t/>
            </a:r>
            <a:br>
              <a:rPr lang="sl-SI" dirty="0"/>
            </a:br>
            <a:r>
              <a:rPr lang="sl-SI" baseline="30000" dirty="0"/>
              <a:t>1</a:t>
            </a:r>
            <a:r>
              <a:rPr lang="sl-SI" dirty="0"/>
              <a:t>Paper industry Dravacel Ltd</a:t>
            </a:r>
            <a:br>
              <a:rPr lang="sl-SI" dirty="0"/>
            </a:br>
            <a:r>
              <a:rPr lang="sl-SI" baseline="30000" dirty="0"/>
              <a:t>2</a:t>
            </a:r>
            <a:r>
              <a:rPr lang="en-US" dirty="0"/>
              <a:t>The Faculty of Graphic Arts of the University of Zagreb</a:t>
            </a:r>
            <a:r>
              <a:rPr lang="sl-SI" dirty="0"/>
              <a:t/>
            </a:r>
            <a:br>
              <a:rPr lang="sl-SI" dirty="0"/>
            </a:br>
            <a:r>
              <a:rPr lang="en-US" baseline="30000" dirty="0"/>
              <a:t>3</a:t>
            </a:r>
            <a:r>
              <a:rPr lang="hr-HR" dirty="0"/>
              <a:t>University </a:t>
            </a:r>
            <a:r>
              <a:rPr lang="hr-HR" dirty="0" err="1"/>
              <a:t>of</a:t>
            </a:r>
            <a:r>
              <a:rPr lang="hr-HR" dirty="0"/>
              <a:t> Ljubljana</a:t>
            </a:r>
            <a:r>
              <a:rPr lang="en-US" dirty="0"/>
              <a:t>, </a:t>
            </a:r>
            <a:r>
              <a:rPr lang="hr-HR" dirty="0" err="1"/>
              <a:t>Faculty</a:t>
            </a:r>
            <a:r>
              <a:rPr lang="hr-HR" dirty="0"/>
              <a:t> </a:t>
            </a:r>
            <a:r>
              <a:rPr lang="hr-HR" dirty="0" err="1"/>
              <a:t>of</a:t>
            </a:r>
            <a:r>
              <a:rPr lang="hr-HR" dirty="0"/>
              <a:t> </a:t>
            </a:r>
            <a:r>
              <a:rPr lang="hr-HR" dirty="0" err="1"/>
              <a:t>natural</a:t>
            </a:r>
            <a:r>
              <a:rPr lang="hr-HR" dirty="0"/>
              <a:t> </a:t>
            </a:r>
            <a:r>
              <a:rPr lang="hr-HR" dirty="0" err="1"/>
              <a:t>sciences</a:t>
            </a:r>
            <a:r>
              <a:rPr lang="hr-HR" dirty="0"/>
              <a:t> </a:t>
            </a:r>
            <a:r>
              <a:rPr lang="hr-HR" dirty="0" err="1"/>
              <a:t>and</a:t>
            </a:r>
            <a:r>
              <a:rPr lang="hr-HR" dirty="0"/>
              <a:t> </a:t>
            </a:r>
            <a:r>
              <a:rPr lang="hr-HR" dirty="0" err="1"/>
              <a:t>engineering</a:t>
            </a:r>
            <a:r>
              <a:rPr lang="en-US" dirty="0"/>
              <a:t>, Department of Textiles, Graphic Arts and Design , </a:t>
            </a:r>
            <a:r>
              <a:rPr lang="en-US" dirty="0" err="1"/>
              <a:t>Snežniška</a:t>
            </a:r>
            <a:r>
              <a:rPr lang="en-US" dirty="0"/>
              <a:t> 5, Ljubljana, </a:t>
            </a:r>
            <a:r>
              <a:rPr lang="en-US" dirty="0" err="1"/>
              <a:t>Slovenija</a:t>
            </a:r>
            <a:r>
              <a:rPr lang="sl-SI" dirty="0"/>
              <a:t/>
            </a:r>
            <a:br>
              <a:rPr lang="sl-SI" dirty="0"/>
            </a:br>
            <a:endParaRPr lang="hr-HR" dirty="0"/>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09600" y="731836"/>
            <a:ext cx="10972800" cy="1477964"/>
          </a:xfrm>
        </p:spPr>
        <p:txBody>
          <a:bodyPr>
            <a:normAutofit/>
          </a:bodyPr>
          <a:lstStyle/>
          <a:p>
            <a:r>
              <a:rPr lang="sl-SI" sz="3600" dirty="0" err="1"/>
              <a:t>Recycled</a:t>
            </a:r>
            <a:r>
              <a:rPr lang="sl-SI" sz="3600" dirty="0"/>
              <a:t> </a:t>
            </a:r>
            <a:r>
              <a:rPr lang="sl-SI" sz="3600" dirty="0" err="1"/>
              <a:t>paper</a:t>
            </a:r>
            <a:endParaRPr lang="en-GB" sz="3600" dirty="0"/>
          </a:p>
        </p:txBody>
      </p:sp>
      <p:sp>
        <p:nvSpPr>
          <p:cNvPr id="3" name="Ograda vsebine 2"/>
          <p:cNvSpPr>
            <a:spLocks noGrp="1"/>
          </p:cNvSpPr>
          <p:nvPr>
            <p:ph idx="1"/>
          </p:nvPr>
        </p:nvSpPr>
        <p:spPr>
          <a:xfrm>
            <a:off x="1981200" y="1700809"/>
            <a:ext cx="8686800" cy="4425355"/>
          </a:xfrm>
        </p:spPr>
        <p:txBody>
          <a:bodyPr>
            <a:normAutofit/>
          </a:bodyPr>
          <a:lstStyle/>
          <a:p>
            <a:pPr>
              <a:buNone/>
            </a:pPr>
            <a:r>
              <a:rPr lang="sl-SI" sz="2400" dirty="0" err="1"/>
              <a:t>Mechanical</a:t>
            </a:r>
            <a:r>
              <a:rPr lang="sl-SI" sz="2400" dirty="0"/>
              <a:t> properties: in </a:t>
            </a:r>
            <a:r>
              <a:rPr lang="sl-SI" sz="2400" dirty="0" err="1"/>
              <a:t>Machine</a:t>
            </a:r>
            <a:r>
              <a:rPr lang="sl-SI" sz="2400" dirty="0"/>
              <a:t> </a:t>
            </a:r>
            <a:r>
              <a:rPr lang="sl-SI" sz="2400" dirty="0" err="1"/>
              <a:t>direction</a:t>
            </a:r>
            <a:r>
              <a:rPr lang="sl-SI" sz="2400" dirty="0"/>
              <a:t> (MD) and </a:t>
            </a:r>
            <a:r>
              <a:rPr lang="sl-SI" sz="2400" dirty="0" err="1"/>
              <a:t>Cross</a:t>
            </a:r>
            <a:r>
              <a:rPr lang="sl-SI" sz="2400" dirty="0"/>
              <a:t> </a:t>
            </a:r>
            <a:r>
              <a:rPr lang="sl-SI" sz="2400" dirty="0" err="1"/>
              <a:t>direction</a:t>
            </a:r>
            <a:r>
              <a:rPr lang="sl-SI" sz="2400" dirty="0"/>
              <a:t> (CD)</a:t>
            </a:r>
            <a:endParaRPr lang="en-GB" sz="2400" dirty="0"/>
          </a:p>
        </p:txBody>
      </p:sp>
      <p:graphicFrame>
        <p:nvGraphicFramePr>
          <p:cNvPr id="5" name="Tabela 4"/>
          <p:cNvGraphicFramePr>
            <a:graphicFrameLocks noGrp="1"/>
          </p:cNvGraphicFramePr>
          <p:nvPr>
            <p:extLst>
              <p:ext uri="{D42A27DB-BD31-4B8C-83A1-F6EECF244321}">
                <p14:modId xmlns:p14="http://schemas.microsoft.com/office/powerpoint/2010/main" val="2068194007"/>
              </p:ext>
            </p:extLst>
          </p:nvPr>
        </p:nvGraphicFramePr>
        <p:xfrm>
          <a:off x="1991544" y="2420888"/>
          <a:ext cx="7776864" cy="4065000"/>
        </p:xfrm>
        <a:graphic>
          <a:graphicData uri="http://schemas.openxmlformats.org/drawingml/2006/table">
            <a:tbl>
              <a:tblPr/>
              <a:tblGrid>
                <a:gridCol w="3672408">
                  <a:extLst>
                    <a:ext uri="{9D8B030D-6E8A-4147-A177-3AD203B41FA5}">
                      <a16:colId xmlns="" xmlns:a16="http://schemas.microsoft.com/office/drawing/2014/main" val="20000"/>
                    </a:ext>
                  </a:extLst>
                </a:gridCol>
                <a:gridCol w="2160240">
                  <a:extLst>
                    <a:ext uri="{9D8B030D-6E8A-4147-A177-3AD203B41FA5}">
                      <a16:colId xmlns="" xmlns:a16="http://schemas.microsoft.com/office/drawing/2014/main" val="20001"/>
                    </a:ext>
                  </a:extLst>
                </a:gridCol>
                <a:gridCol w="1944216">
                  <a:extLst>
                    <a:ext uri="{9D8B030D-6E8A-4147-A177-3AD203B41FA5}">
                      <a16:colId xmlns="" xmlns:a16="http://schemas.microsoft.com/office/drawing/2014/main" val="20002"/>
                    </a:ext>
                  </a:extLst>
                </a:gridCol>
              </a:tblGrid>
              <a:tr h="406500">
                <a:tc>
                  <a:txBody>
                    <a:bodyPr/>
                    <a:lstStyle/>
                    <a:p>
                      <a:pPr algn="just">
                        <a:spcAft>
                          <a:spcPts val="0"/>
                        </a:spcAft>
                      </a:pPr>
                      <a:endParaRPr lang="sl-SI" sz="2400" dirty="0">
                        <a:solidFill>
                          <a:schemeClr val="tx1"/>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Times New Roman"/>
                          <a:ea typeface="Times New Roman"/>
                        </a:rPr>
                        <a:t>MD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Times New Roman"/>
                          <a:ea typeface="Times New Roman"/>
                        </a:rPr>
                        <a:t>CD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406500">
                <a:tc>
                  <a:txBody>
                    <a:bodyPr/>
                    <a:lstStyle/>
                    <a:p>
                      <a:pPr algn="just">
                        <a:spcAft>
                          <a:spcPts val="0"/>
                        </a:spcAft>
                      </a:pPr>
                      <a:r>
                        <a:rPr lang="sl-SI" sz="2000" b="0" dirty="0" err="1">
                          <a:solidFill>
                            <a:schemeClr val="tx1"/>
                          </a:solidFill>
                          <a:latin typeface="+mn-lt"/>
                          <a:ea typeface="Times New Roman"/>
                          <a:cs typeface="Arial"/>
                        </a:rPr>
                        <a:t>Tearing</a:t>
                      </a:r>
                      <a:r>
                        <a:rPr lang="sl-SI" sz="2000" b="0" dirty="0">
                          <a:solidFill>
                            <a:schemeClr val="tx1"/>
                          </a:solidFill>
                          <a:latin typeface="+mn-lt"/>
                          <a:ea typeface="Times New Roman"/>
                          <a:cs typeface="Arial"/>
                        </a:rPr>
                        <a:t> </a:t>
                      </a:r>
                      <a:r>
                        <a:rPr lang="sl-SI" sz="2000" b="0" dirty="0" err="1">
                          <a:solidFill>
                            <a:schemeClr val="tx1"/>
                          </a:solidFill>
                          <a:latin typeface="+mn-lt"/>
                          <a:ea typeface="Times New Roman"/>
                          <a:cs typeface="Arial"/>
                        </a:rPr>
                        <a:t>strength</a:t>
                      </a:r>
                      <a:r>
                        <a:rPr lang="sl-SI" sz="2000" b="0" dirty="0">
                          <a:solidFill>
                            <a:schemeClr val="tx1"/>
                          </a:solidFill>
                          <a:latin typeface="+mn-lt"/>
                          <a:ea typeface="Times New Roman"/>
                          <a:cs typeface="Arial"/>
                        </a:rPr>
                        <a:t> </a:t>
                      </a:r>
                      <a:r>
                        <a:rPr lang="en-US" sz="2000" b="0" dirty="0">
                          <a:solidFill>
                            <a:schemeClr val="tx1"/>
                          </a:solidFill>
                          <a:latin typeface="+mn-lt"/>
                          <a:ea typeface="Times New Roman"/>
                          <a:cs typeface="Arial"/>
                        </a:rPr>
                        <a:t>(m</a:t>
                      </a:r>
                      <a:r>
                        <a:rPr lang="sl-SI" sz="2000" b="0" dirty="0">
                          <a:solidFill>
                            <a:schemeClr val="tx1"/>
                          </a:solidFill>
                          <a:latin typeface="+mn-lt"/>
                          <a:ea typeface="Times New Roman"/>
                          <a:cs typeface="Arial"/>
                        </a:rPr>
                        <a:t>N</a:t>
                      </a:r>
                      <a:r>
                        <a:rPr lang="en-US" sz="2000" b="0" dirty="0">
                          <a:solidFill>
                            <a:schemeClr val="tx1"/>
                          </a:solidFill>
                          <a:latin typeface="+mn-lt"/>
                          <a:ea typeface="Times New Roman"/>
                          <a:cs typeface="Arial"/>
                        </a:rPr>
                        <a:t>)</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aseline="0" dirty="0">
                          <a:solidFill>
                            <a:schemeClr val="tx1"/>
                          </a:solidFill>
                          <a:latin typeface="+mn-lt"/>
                          <a:ea typeface="Times New Roman"/>
                          <a:cs typeface="Arial"/>
                        </a:rPr>
                        <a:t>396</a:t>
                      </a:r>
                      <a:endParaRPr lang="sl-SI" sz="200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solidFill>
                            <a:schemeClr val="tx1"/>
                          </a:solidFill>
                          <a:latin typeface="+mn-lt"/>
                          <a:ea typeface="Times New Roman"/>
                        </a:rPr>
                        <a:t>466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406500">
                <a:tc>
                  <a:txBody>
                    <a:bodyPr/>
                    <a:lstStyle/>
                    <a:p>
                      <a:pPr algn="just">
                        <a:spcAft>
                          <a:spcPts val="0"/>
                        </a:spcAft>
                      </a:pPr>
                      <a:r>
                        <a:rPr lang="sl-SI" sz="2000" b="0" dirty="0" err="1">
                          <a:solidFill>
                            <a:schemeClr val="tx1"/>
                          </a:solidFill>
                          <a:latin typeface="+mn-lt"/>
                          <a:ea typeface="Times New Roman"/>
                          <a:cs typeface="Arial"/>
                        </a:rPr>
                        <a:t>Tearing</a:t>
                      </a:r>
                      <a:r>
                        <a:rPr lang="sl-SI" sz="2000" b="0" dirty="0">
                          <a:solidFill>
                            <a:schemeClr val="tx1"/>
                          </a:solidFill>
                          <a:latin typeface="+mn-lt"/>
                          <a:ea typeface="Times New Roman"/>
                          <a:cs typeface="Arial"/>
                        </a:rPr>
                        <a:t> </a:t>
                      </a:r>
                      <a:r>
                        <a:rPr lang="sl-SI" sz="2000" b="0" dirty="0" err="1">
                          <a:solidFill>
                            <a:schemeClr val="tx1"/>
                          </a:solidFill>
                          <a:latin typeface="+mn-lt"/>
                          <a:ea typeface="Times New Roman"/>
                          <a:cs typeface="Arial"/>
                        </a:rPr>
                        <a:t>index</a:t>
                      </a:r>
                      <a:r>
                        <a:rPr lang="sl-SI" sz="2000" b="0" dirty="0">
                          <a:solidFill>
                            <a:schemeClr val="tx1"/>
                          </a:solidFill>
                          <a:latin typeface="+mn-lt"/>
                          <a:ea typeface="Times New Roman"/>
                          <a:cs typeface="Arial"/>
                        </a:rPr>
                        <a:t> </a:t>
                      </a:r>
                      <a:r>
                        <a:rPr lang="en-US" sz="2000" b="0" dirty="0">
                          <a:solidFill>
                            <a:schemeClr val="tx1"/>
                          </a:solidFill>
                          <a:latin typeface="+mn-lt"/>
                          <a:ea typeface="Times New Roman"/>
                          <a:cs typeface="Arial"/>
                        </a:rPr>
                        <a:t>(m</a:t>
                      </a:r>
                      <a:r>
                        <a:rPr lang="sl-SI" sz="2000" b="0" dirty="0">
                          <a:solidFill>
                            <a:schemeClr val="tx1"/>
                          </a:solidFill>
                          <a:latin typeface="+mn-lt"/>
                          <a:ea typeface="Times New Roman"/>
                          <a:cs typeface="Arial"/>
                        </a:rPr>
                        <a:t>N</a:t>
                      </a:r>
                      <a:r>
                        <a:rPr lang="sl-SI" sz="2000" b="0" baseline="0" dirty="0">
                          <a:solidFill>
                            <a:schemeClr val="tx1"/>
                          </a:solidFill>
                          <a:latin typeface="+mn-lt"/>
                          <a:ea typeface="Times New Roman"/>
                          <a:cs typeface="Arial"/>
                        </a:rPr>
                        <a:t> m</a:t>
                      </a:r>
                      <a:r>
                        <a:rPr lang="sl-SI" sz="2000" b="0" baseline="30000" dirty="0">
                          <a:solidFill>
                            <a:schemeClr val="tx1"/>
                          </a:solidFill>
                          <a:latin typeface="+mn-lt"/>
                          <a:ea typeface="Times New Roman"/>
                          <a:cs typeface="Arial"/>
                        </a:rPr>
                        <a:t>2</a:t>
                      </a:r>
                      <a:r>
                        <a:rPr lang="sl-SI" sz="2000" b="0" baseline="0" dirty="0">
                          <a:solidFill>
                            <a:schemeClr val="tx1"/>
                          </a:solidFill>
                          <a:latin typeface="+mn-lt"/>
                          <a:ea typeface="Times New Roman"/>
                          <a:cs typeface="Arial"/>
                        </a:rPr>
                        <a:t>/g</a:t>
                      </a:r>
                      <a:r>
                        <a:rPr lang="en-US" sz="2000" b="0" dirty="0">
                          <a:solidFill>
                            <a:schemeClr val="tx1"/>
                          </a:solidFill>
                          <a:latin typeface="+mn-lt"/>
                          <a:ea typeface="Times New Roman"/>
                          <a:cs typeface="Arial"/>
                        </a:rPr>
                        <a:t>)</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dirty="0">
                          <a:solidFill>
                            <a:schemeClr val="tx1"/>
                          </a:solidFill>
                          <a:latin typeface="+mn-lt"/>
                          <a:ea typeface="Times New Roman"/>
                        </a:rPr>
                        <a:t>4.94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a:solidFill>
                            <a:schemeClr val="tx1"/>
                          </a:solidFill>
                          <a:latin typeface="+mn-lt"/>
                          <a:ea typeface="Times New Roman"/>
                        </a:rPr>
                        <a:t>5.82</a:t>
                      </a:r>
                      <a:endParaRPr lang="sl-SI" sz="200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06500">
                <a:tc>
                  <a:txBody>
                    <a:bodyPr/>
                    <a:lstStyle/>
                    <a:p>
                      <a:pPr algn="just">
                        <a:spcAft>
                          <a:spcPts val="0"/>
                        </a:spcAft>
                      </a:pPr>
                      <a:r>
                        <a:rPr lang="sl-SI" sz="2000" b="0" dirty="0" err="1">
                          <a:solidFill>
                            <a:schemeClr val="tx1"/>
                          </a:solidFill>
                          <a:latin typeface="+mn-lt"/>
                          <a:ea typeface="Times New Roman"/>
                          <a:cs typeface="Arial"/>
                        </a:rPr>
                        <a:t>Bursting</a:t>
                      </a:r>
                      <a:r>
                        <a:rPr lang="sl-SI" sz="2000" b="0" dirty="0">
                          <a:solidFill>
                            <a:schemeClr val="tx1"/>
                          </a:solidFill>
                          <a:latin typeface="+mn-lt"/>
                          <a:ea typeface="Times New Roman"/>
                          <a:cs typeface="Arial"/>
                        </a:rPr>
                        <a:t> </a:t>
                      </a:r>
                      <a:r>
                        <a:rPr lang="sl-SI" sz="2000" b="0" dirty="0" err="1">
                          <a:solidFill>
                            <a:schemeClr val="tx1"/>
                          </a:solidFill>
                          <a:latin typeface="+mn-lt"/>
                          <a:ea typeface="Times New Roman"/>
                          <a:cs typeface="Arial"/>
                        </a:rPr>
                        <a:t>strength</a:t>
                      </a:r>
                      <a:r>
                        <a:rPr lang="en-US" sz="2000" b="0" dirty="0">
                          <a:solidFill>
                            <a:schemeClr val="tx1"/>
                          </a:solidFill>
                          <a:latin typeface="+mn-lt"/>
                          <a:ea typeface="Times New Roman"/>
                          <a:cs typeface="Arial"/>
                        </a:rPr>
                        <a:t> (</a:t>
                      </a:r>
                      <a:r>
                        <a:rPr lang="sl-SI" sz="2000" b="0" dirty="0" err="1">
                          <a:solidFill>
                            <a:schemeClr val="tx1"/>
                          </a:solidFill>
                          <a:latin typeface="+mn-lt"/>
                          <a:ea typeface="Times New Roman"/>
                          <a:cs typeface="Arial"/>
                        </a:rPr>
                        <a:t>kPa</a:t>
                      </a:r>
                      <a:r>
                        <a:rPr lang="en-US" sz="2000" b="0" dirty="0">
                          <a:solidFill>
                            <a:schemeClr val="tx1"/>
                          </a:solidFill>
                          <a:latin typeface="+mn-lt"/>
                          <a:ea typeface="Times New Roman"/>
                          <a:cs typeface="Arial"/>
                        </a:rPr>
                        <a:t>)</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spcAft>
                          <a:spcPts val="0"/>
                        </a:spcAft>
                      </a:pPr>
                      <a:r>
                        <a:rPr lang="sl-SI" sz="2000" dirty="0">
                          <a:solidFill>
                            <a:schemeClr val="tx1"/>
                          </a:solidFill>
                          <a:latin typeface="+mn-lt"/>
                          <a:ea typeface="Times New Roman"/>
                          <a:cs typeface="Arial"/>
                        </a:rPr>
                        <a:t>144</a:t>
                      </a:r>
                      <a:endParaRPr lang="sl-SI" sz="200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0"/>
                        </a:spcAft>
                      </a:pPr>
                      <a:endParaRPr lang="sl-SI" sz="200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err="1">
                          <a:solidFill>
                            <a:schemeClr val="tx1"/>
                          </a:solidFill>
                          <a:latin typeface="+mn-lt"/>
                          <a:ea typeface="Times New Roman"/>
                          <a:cs typeface="Arial"/>
                        </a:rPr>
                        <a:t>Bursting</a:t>
                      </a:r>
                      <a:r>
                        <a:rPr lang="sl-SI" sz="2000" b="0" dirty="0">
                          <a:solidFill>
                            <a:schemeClr val="tx1"/>
                          </a:solidFill>
                          <a:latin typeface="+mn-lt"/>
                          <a:ea typeface="Times New Roman"/>
                          <a:cs typeface="Arial"/>
                        </a:rPr>
                        <a:t> </a:t>
                      </a:r>
                      <a:r>
                        <a:rPr lang="sl-SI" sz="2000" b="0" dirty="0" err="1">
                          <a:solidFill>
                            <a:schemeClr val="tx1"/>
                          </a:solidFill>
                          <a:latin typeface="+mn-lt"/>
                          <a:ea typeface="Times New Roman"/>
                          <a:cs typeface="Arial"/>
                        </a:rPr>
                        <a:t>index</a:t>
                      </a:r>
                      <a:r>
                        <a:rPr lang="en-US" sz="2000" b="0" dirty="0">
                          <a:solidFill>
                            <a:schemeClr val="tx1"/>
                          </a:solidFill>
                          <a:latin typeface="+mn-lt"/>
                          <a:ea typeface="Times New Roman"/>
                          <a:cs typeface="Arial"/>
                        </a:rPr>
                        <a:t> (</a:t>
                      </a:r>
                      <a:r>
                        <a:rPr lang="sl-SI" sz="2000" b="0" dirty="0" err="1">
                          <a:solidFill>
                            <a:schemeClr val="tx1"/>
                          </a:solidFill>
                          <a:latin typeface="+mn-lt"/>
                          <a:ea typeface="Times New Roman"/>
                          <a:cs typeface="Arial"/>
                        </a:rPr>
                        <a:t>kPa</a:t>
                      </a:r>
                      <a:r>
                        <a:rPr lang="sl-SI" sz="2000" b="0" dirty="0">
                          <a:solidFill>
                            <a:schemeClr val="tx1"/>
                          </a:solidFill>
                          <a:latin typeface="+mn-lt"/>
                          <a:ea typeface="Times New Roman"/>
                          <a:cs typeface="Arial"/>
                        </a:rPr>
                        <a:t> </a:t>
                      </a:r>
                      <a:r>
                        <a:rPr lang="sl-SI" sz="2000" b="0" baseline="0" dirty="0">
                          <a:solidFill>
                            <a:schemeClr val="tx1"/>
                          </a:solidFill>
                          <a:latin typeface="+mn-lt"/>
                          <a:ea typeface="Times New Roman"/>
                          <a:cs typeface="Arial"/>
                        </a:rPr>
                        <a:t>m</a:t>
                      </a:r>
                      <a:r>
                        <a:rPr lang="sl-SI" sz="2000" b="0" baseline="30000" dirty="0">
                          <a:solidFill>
                            <a:schemeClr val="tx1"/>
                          </a:solidFill>
                          <a:latin typeface="+mn-lt"/>
                          <a:ea typeface="Times New Roman"/>
                          <a:cs typeface="Arial"/>
                        </a:rPr>
                        <a:t>2</a:t>
                      </a:r>
                      <a:r>
                        <a:rPr lang="sl-SI" sz="2000" b="0" baseline="0" dirty="0">
                          <a:solidFill>
                            <a:schemeClr val="tx1"/>
                          </a:solidFill>
                          <a:latin typeface="+mn-lt"/>
                          <a:ea typeface="Times New Roman"/>
                          <a:cs typeface="Arial"/>
                        </a:rPr>
                        <a:t>/g</a:t>
                      </a:r>
                      <a:r>
                        <a:rPr lang="en-US" sz="2000" b="0" dirty="0">
                          <a:solidFill>
                            <a:schemeClr val="tx1"/>
                          </a:solidFill>
                          <a:latin typeface="+mn-lt"/>
                          <a:ea typeface="Times New Roman"/>
                          <a:cs typeface="Arial"/>
                        </a:rPr>
                        <a:t>)</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spcAft>
                          <a:spcPts val="0"/>
                        </a:spcAft>
                      </a:pPr>
                      <a:r>
                        <a:rPr lang="sl-SI" sz="2000" dirty="0">
                          <a:solidFill>
                            <a:schemeClr val="tx1"/>
                          </a:solidFill>
                          <a:latin typeface="+mn-lt"/>
                          <a:ea typeface="Times New Roman"/>
                          <a:cs typeface="Arial"/>
                        </a:rPr>
                        <a:t>1.79</a:t>
                      </a:r>
                      <a:endParaRPr lang="sl-SI" sz="200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0"/>
                        </a:spcAft>
                      </a:pPr>
                      <a:endParaRPr lang="sl-SI" sz="200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err="1">
                          <a:solidFill>
                            <a:schemeClr val="tx1"/>
                          </a:solidFill>
                          <a:latin typeface="+mn-lt"/>
                          <a:ea typeface="Times New Roman"/>
                        </a:rPr>
                        <a:t>Tensile</a:t>
                      </a:r>
                      <a:r>
                        <a:rPr lang="sl-SI" sz="2000" b="0" dirty="0">
                          <a:solidFill>
                            <a:schemeClr val="tx1"/>
                          </a:solidFill>
                          <a:latin typeface="+mn-lt"/>
                          <a:ea typeface="Times New Roman"/>
                        </a:rPr>
                        <a:t> </a:t>
                      </a:r>
                      <a:r>
                        <a:rPr lang="sl-SI" sz="2000" b="0" dirty="0" err="1">
                          <a:solidFill>
                            <a:schemeClr val="tx1"/>
                          </a:solidFill>
                          <a:latin typeface="+mn-lt"/>
                          <a:ea typeface="Times New Roman"/>
                        </a:rPr>
                        <a:t>strength</a:t>
                      </a:r>
                      <a:r>
                        <a:rPr lang="sl-SI" sz="2000" b="0" dirty="0">
                          <a:solidFill>
                            <a:schemeClr val="tx1"/>
                          </a:solidFill>
                          <a:latin typeface="+mn-lt"/>
                          <a:ea typeface="Times New Roman"/>
                        </a:rPr>
                        <a:t> (</a:t>
                      </a:r>
                      <a:r>
                        <a:rPr lang="sl-SI" sz="2000" b="0" dirty="0" err="1">
                          <a:solidFill>
                            <a:schemeClr val="tx1"/>
                          </a:solidFill>
                          <a:latin typeface="+mn-lt"/>
                          <a:ea typeface="Times New Roman"/>
                        </a:rPr>
                        <a:t>kN</a:t>
                      </a:r>
                      <a:r>
                        <a:rPr lang="sl-SI" sz="2000" b="0" dirty="0">
                          <a:solidFill>
                            <a:schemeClr val="tx1"/>
                          </a:solidFill>
                          <a:latin typeface="+mn-lt"/>
                          <a:ea typeface="Times New Roman"/>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dirty="0">
                          <a:solidFill>
                            <a:schemeClr val="tx1"/>
                          </a:solidFill>
                          <a:latin typeface="+mn-lt"/>
                          <a:ea typeface="Times New Roman"/>
                        </a:rPr>
                        <a:t>4.28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solidFill>
                            <a:schemeClr val="tx1"/>
                          </a:solidFill>
                          <a:latin typeface="+mn-lt"/>
                          <a:ea typeface="Times New Roman"/>
                        </a:rPr>
                        <a:t>1.80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err="1">
                          <a:solidFill>
                            <a:schemeClr val="tx1"/>
                          </a:solidFill>
                          <a:latin typeface="+mn-lt"/>
                          <a:ea typeface="Times New Roman"/>
                        </a:rPr>
                        <a:t>Tensile</a:t>
                      </a:r>
                      <a:r>
                        <a:rPr lang="sl-SI" sz="2000" b="0" dirty="0">
                          <a:solidFill>
                            <a:schemeClr val="tx1"/>
                          </a:solidFill>
                          <a:latin typeface="+mn-lt"/>
                          <a:ea typeface="Times New Roman"/>
                        </a:rPr>
                        <a:t> </a:t>
                      </a:r>
                      <a:r>
                        <a:rPr lang="sl-SI" sz="2000" b="0" dirty="0" err="1">
                          <a:solidFill>
                            <a:schemeClr val="tx1"/>
                          </a:solidFill>
                          <a:latin typeface="+mn-lt"/>
                          <a:ea typeface="Times New Roman"/>
                        </a:rPr>
                        <a:t>index</a:t>
                      </a:r>
                      <a:r>
                        <a:rPr lang="sl-SI" sz="2000" b="0" dirty="0">
                          <a:solidFill>
                            <a:schemeClr val="tx1"/>
                          </a:solidFill>
                          <a:latin typeface="+mn-lt"/>
                          <a:ea typeface="Times New Roman"/>
                        </a:rPr>
                        <a:t> (N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dirty="0">
                          <a:solidFill>
                            <a:schemeClr val="tx1"/>
                          </a:solidFill>
                          <a:latin typeface="+mn-lt"/>
                          <a:ea typeface="Times New Roman"/>
                        </a:rPr>
                        <a:t>53.52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solidFill>
                            <a:schemeClr val="tx1"/>
                          </a:solidFill>
                          <a:latin typeface="+mn-lt"/>
                          <a:ea typeface="Times New Roman"/>
                        </a:rPr>
                        <a:t>22.51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err="1">
                          <a:solidFill>
                            <a:schemeClr val="tx1"/>
                          </a:solidFill>
                          <a:latin typeface="+mn-lt"/>
                          <a:ea typeface="Times New Roman"/>
                        </a:rPr>
                        <a:t>Tensile</a:t>
                      </a:r>
                      <a:r>
                        <a:rPr lang="sl-SI" sz="2000" b="0" dirty="0">
                          <a:solidFill>
                            <a:schemeClr val="tx1"/>
                          </a:solidFill>
                          <a:latin typeface="+mn-lt"/>
                          <a:ea typeface="Times New Roman"/>
                        </a:rPr>
                        <a:t> </a:t>
                      </a:r>
                      <a:r>
                        <a:rPr lang="sl-SI" sz="2000" b="0" dirty="0" err="1">
                          <a:solidFill>
                            <a:schemeClr val="tx1"/>
                          </a:solidFill>
                          <a:latin typeface="+mn-lt"/>
                          <a:ea typeface="Times New Roman"/>
                        </a:rPr>
                        <a:t>breaking</a:t>
                      </a:r>
                      <a:r>
                        <a:rPr lang="sl-SI" sz="2000" b="0" dirty="0">
                          <a:solidFill>
                            <a:schemeClr val="tx1"/>
                          </a:solidFill>
                          <a:latin typeface="+mn-lt"/>
                          <a:ea typeface="Times New Roman"/>
                        </a:rPr>
                        <a:t> </a:t>
                      </a:r>
                      <a:r>
                        <a:rPr lang="sl-SI" sz="2000" b="0" dirty="0" err="1">
                          <a:solidFill>
                            <a:schemeClr val="tx1"/>
                          </a:solidFill>
                          <a:latin typeface="+mn-lt"/>
                          <a:ea typeface="Times New Roman"/>
                        </a:rPr>
                        <a:t>strain</a:t>
                      </a:r>
                      <a:r>
                        <a:rPr lang="sl-SI" sz="2000" b="0" dirty="0">
                          <a:solidFill>
                            <a:schemeClr val="tx1"/>
                          </a:solidFill>
                          <a:latin typeface="+mn-lt"/>
                          <a:ea typeface="Times New Roman"/>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dirty="0">
                          <a:solidFill>
                            <a:schemeClr val="tx1"/>
                          </a:solidFill>
                          <a:latin typeface="+mn-lt"/>
                          <a:ea typeface="Times New Roman"/>
                        </a:rPr>
                        <a:t>1.48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solidFill>
                            <a:schemeClr val="tx1"/>
                          </a:solidFill>
                          <a:latin typeface="+mn-lt"/>
                          <a:ea typeface="Times New Roman"/>
                        </a:rPr>
                        <a:t>2.62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err="1">
                          <a:solidFill>
                            <a:schemeClr val="tx1"/>
                          </a:solidFill>
                          <a:latin typeface="+mn-lt"/>
                          <a:ea typeface="Times New Roman"/>
                        </a:rPr>
                        <a:t>Tensile</a:t>
                      </a:r>
                      <a:r>
                        <a:rPr lang="sl-SI" sz="2000" b="0" dirty="0">
                          <a:solidFill>
                            <a:schemeClr val="tx1"/>
                          </a:solidFill>
                          <a:latin typeface="+mn-lt"/>
                          <a:ea typeface="Times New Roman"/>
                        </a:rPr>
                        <a:t> </a:t>
                      </a:r>
                      <a:r>
                        <a:rPr lang="sl-SI" sz="2000" b="0" dirty="0" err="1">
                          <a:solidFill>
                            <a:schemeClr val="tx1"/>
                          </a:solidFill>
                          <a:latin typeface="+mn-lt"/>
                          <a:ea typeface="Times New Roman"/>
                        </a:rPr>
                        <a:t>energy</a:t>
                      </a:r>
                      <a:r>
                        <a:rPr lang="sl-SI" sz="2000" b="0" dirty="0">
                          <a:solidFill>
                            <a:schemeClr val="tx1"/>
                          </a:solidFill>
                          <a:latin typeface="+mn-lt"/>
                          <a:ea typeface="Times New Roman"/>
                        </a:rPr>
                        <a:t> </a:t>
                      </a:r>
                      <a:r>
                        <a:rPr lang="sl-SI" sz="2000" b="0" dirty="0" err="1">
                          <a:solidFill>
                            <a:schemeClr val="tx1"/>
                          </a:solidFill>
                          <a:latin typeface="+mn-lt"/>
                          <a:ea typeface="Times New Roman"/>
                        </a:rPr>
                        <a:t>absorption</a:t>
                      </a:r>
                      <a:r>
                        <a:rPr lang="sl-SI" sz="2000" b="0" dirty="0">
                          <a:solidFill>
                            <a:schemeClr val="tx1"/>
                          </a:solidFill>
                          <a:latin typeface="+mn-lt"/>
                          <a:ea typeface="Times New Roman"/>
                        </a:rPr>
                        <a:t> (J/m</a:t>
                      </a:r>
                      <a:r>
                        <a:rPr lang="sl-SI" sz="2000" b="0" baseline="30000" dirty="0">
                          <a:solidFill>
                            <a:schemeClr val="tx1"/>
                          </a:solidFill>
                          <a:latin typeface="+mn-lt"/>
                          <a:ea typeface="Times New Roman"/>
                        </a:rPr>
                        <a:t>2</a:t>
                      </a:r>
                      <a:r>
                        <a:rPr lang="sl-SI" sz="2000" b="0" dirty="0">
                          <a:solidFill>
                            <a:schemeClr val="tx1"/>
                          </a:solidFill>
                          <a:latin typeface="+mn-lt"/>
                          <a:ea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dirty="0">
                          <a:solidFill>
                            <a:schemeClr val="tx1"/>
                          </a:solidFill>
                          <a:latin typeface="+mn-lt"/>
                          <a:ea typeface="Times New Roman"/>
                        </a:rPr>
                        <a:t>19.87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solidFill>
                            <a:schemeClr val="tx1"/>
                          </a:solidFill>
                          <a:latin typeface="+mn-lt"/>
                          <a:ea typeface="Times New Roman"/>
                        </a:rPr>
                        <a:t>17.37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err="1">
                          <a:solidFill>
                            <a:schemeClr val="tx1"/>
                          </a:solidFill>
                          <a:latin typeface="+mn-lt"/>
                          <a:ea typeface="Times New Roman"/>
                        </a:rPr>
                        <a:t>Modulus</a:t>
                      </a:r>
                      <a:r>
                        <a:rPr lang="sl-SI" sz="2000" b="0" dirty="0">
                          <a:solidFill>
                            <a:schemeClr val="tx1"/>
                          </a:solidFill>
                          <a:latin typeface="+mn-lt"/>
                          <a:ea typeface="Times New Roman"/>
                        </a:rPr>
                        <a:t> </a:t>
                      </a:r>
                      <a:r>
                        <a:rPr lang="sl-SI" sz="2000" b="0" dirty="0" err="1">
                          <a:solidFill>
                            <a:schemeClr val="tx1"/>
                          </a:solidFill>
                          <a:latin typeface="+mn-lt"/>
                          <a:ea typeface="Times New Roman"/>
                        </a:rPr>
                        <a:t>of</a:t>
                      </a:r>
                      <a:r>
                        <a:rPr lang="sl-SI" sz="2000" b="0" dirty="0">
                          <a:solidFill>
                            <a:schemeClr val="tx1"/>
                          </a:solidFill>
                          <a:latin typeface="+mn-lt"/>
                          <a:ea typeface="Times New Roman"/>
                        </a:rPr>
                        <a:t> </a:t>
                      </a:r>
                      <a:r>
                        <a:rPr lang="sl-SI" sz="2000" b="0" dirty="0" err="1">
                          <a:solidFill>
                            <a:schemeClr val="tx1"/>
                          </a:solidFill>
                          <a:latin typeface="+mn-lt"/>
                          <a:ea typeface="Times New Roman"/>
                        </a:rPr>
                        <a:t>elasticity</a:t>
                      </a:r>
                      <a:r>
                        <a:rPr lang="sl-SI" sz="2000" b="0" dirty="0">
                          <a:solidFill>
                            <a:schemeClr val="tx1"/>
                          </a:solidFill>
                          <a:latin typeface="+mn-lt"/>
                          <a:ea typeface="Times New Roman"/>
                        </a:rPr>
                        <a:t> (</a:t>
                      </a:r>
                      <a:r>
                        <a:rPr lang="sl-SI" sz="2000" b="0" dirty="0" err="1">
                          <a:solidFill>
                            <a:schemeClr val="tx1"/>
                          </a:solidFill>
                          <a:latin typeface="+mn-lt"/>
                          <a:ea typeface="Times New Roman"/>
                        </a:rPr>
                        <a:t>GPa</a:t>
                      </a:r>
                      <a:r>
                        <a:rPr lang="sl-SI" sz="2000" b="0" dirty="0">
                          <a:solidFill>
                            <a:schemeClr val="tx1"/>
                          </a:solidFill>
                          <a:latin typeface="+mn-lt"/>
                          <a:ea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dirty="0">
                          <a:solidFill>
                            <a:schemeClr val="tx1"/>
                          </a:solidFill>
                          <a:latin typeface="+mn-lt"/>
                          <a:ea typeface="Times New Roman"/>
                        </a:rPr>
                        <a:t>1.82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solidFill>
                            <a:schemeClr val="tx1"/>
                          </a:solidFill>
                          <a:latin typeface="+mn-lt"/>
                          <a:ea typeface="Times New Roman"/>
                        </a:rPr>
                        <a:t>1.53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85C8212F-F3BF-4247-B567-424072DE035B}"/>
              </a:ext>
            </a:extLst>
          </p:cNvPr>
          <p:cNvSpPr>
            <a:spLocks noGrp="1"/>
          </p:cNvSpPr>
          <p:nvPr>
            <p:ph type="title"/>
          </p:nvPr>
        </p:nvSpPr>
        <p:spPr/>
        <p:txBody>
          <a:bodyPr/>
          <a:lstStyle/>
          <a:p>
            <a:endParaRPr lang="en-US"/>
          </a:p>
        </p:txBody>
      </p:sp>
      <p:graphicFrame>
        <p:nvGraphicFramePr>
          <p:cNvPr id="6" name="Rezervirano mjesto sadržaja 5">
            <a:extLst>
              <a:ext uri="{FF2B5EF4-FFF2-40B4-BE49-F238E27FC236}">
                <a16:creationId xmlns="" xmlns:a16="http://schemas.microsoft.com/office/drawing/2014/main" id="{A506D3EA-9A4C-47A3-AD57-23EA77D95433}"/>
              </a:ext>
            </a:extLst>
          </p:cNvPr>
          <p:cNvGraphicFramePr>
            <a:graphicFrameLocks noGrp="1"/>
          </p:cNvGraphicFramePr>
          <p:nvPr>
            <p:ph idx="1"/>
            <p:extLst>
              <p:ext uri="{D42A27DB-BD31-4B8C-83A1-F6EECF244321}">
                <p14:modId xmlns:p14="http://schemas.microsoft.com/office/powerpoint/2010/main" val="2302434926"/>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92701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C1AFFA99-BAA4-47CF-A96D-3BB145EC71BF}"/>
              </a:ext>
            </a:extLst>
          </p:cNvPr>
          <p:cNvSpPr>
            <a:spLocks noGrp="1"/>
          </p:cNvSpPr>
          <p:nvPr>
            <p:ph type="title"/>
          </p:nvPr>
        </p:nvSpPr>
        <p:spPr/>
        <p:txBody>
          <a:bodyPr>
            <a:normAutofit fontScale="90000"/>
          </a:bodyPr>
          <a:lstStyle/>
          <a:p>
            <a:r>
              <a:rPr lang="en-US" dirty="0"/>
              <a:t>TEARING STRENGHT </a:t>
            </a:r>
            <a:r>
              <a:rPr lang="hr-HR" dirty="0"/>
              <a:t>(</a:t>
            </a:r>
            <a:r>
              <a:rPr lang="en-US" dirty="0" err="1"/>
              <a:t>mN</a:t>
            </a:r>
            <a:r>
              <a:rPr lang="hr-HR" dirty="0"/>
              <a:t>)</a:t>
            </a:r>
            <a:r>
              <a:rPr lang="en-US" dirty="0"/>
              <a:t> and TEARING FACTOR </a:t>
            </a:r>
            <a:r>
              <a:rPr lang="hr-HR" dirty="0"/>
              <a:t>(mN </a:t>
            </a:r>
            <a:r>
              <a:rPr lang="en-US" dirty="0"/>
              <a:t>m2</a:t>
            </a:r>
            <a:r>
              <a:rPr lang="hr-HR" dirty="0"/>
              <a:t>/)</a:t>
            </a:r>
            <a:br>
              <a:rPr lang="hr-HR" dirty="0"/>
            </a:br>
            <a:endParaRPr lang="en-US" dirty="0"/>
          </a:p>
        </p:txBody>
      </p:sp>
      <p:sp>
        <p:nvSpPr>
          <p:cNvPr id="3" name="Rezervirano mjesto sadržaja 2">
            <a:extLst>
              <a:ext uri="{FF2B5EF4-FFF2-40B4-BE49-F238E27FC236}">
                <a16:creationId xmlns="" xmlns:a16="http://schemas.microsoft.com/office/drawing/2014/main" id="{21401409-CCFF-4F17-9ED4-CEE5633DDC11}"/>
              </a:ext>
            </a:extLst>
          </p:cNvPr>
          <p:cNvSpPr>
            <a:spLocks noGrp="1"/>
          </p:cNvSpPr>
          <p:nvPr>
            <p:ph idx="1"/>
          </p:nvPr>
        </p:nvSpPr>
        <p:spPr>
          <a:xfrm>
            <a:off x="609600" y="2679700"/>
            <a:ext cx="10972800" cy="3894836"/>
          </a:xfrm>
        </p:spPr>
        <p:txBody>
          <a:bodyPr/>
          <a:lstStyle/>
          <a:p>
            <a:r>
              <a:rPr lang="en-US" dirty="0"/>
              <a:t>Tearing strength </a:t>
            </a:r>
            <a:r>
              <a:rPr lang="en-US" i="1" dirty="0"/>
              <a:t>of paper</a:t>
            </a:r>
            <a:r>
              <a:rPr lang="en-US" dirty="0"/>
              <a:t> is the resistance of a paper sheet to tearing force that it is subjected to.</a:t>
            </a:r>
          </a:p>
          <a:p>
            <a:r>
              <a:rPr lang="en-US" dirty="0"/>
              <a:t>Tearing strength depends on fiber length and fiber bonding among other factors</a:t>
            </a:r>
          </a:p>
          <a:p>
            <a:r>
              <a:rPr lang="en-US" dirty="0"/>
              <a:t>Tearing strength is important characteristic for cover papers, wrapping, toughness of packaging papers, bond papers, envelope papers, printer etc.</a:t>
            </a:r>
          </a:p>
        </p:txBody>
      </p:sp>
    </p:spTree>
    <p:extLst>
      <p:ext uri="{BB962C8B-B14F-4D97-AF65-F5344CB8AC3E}">
        <p14:creationId xmlns:p14="http://schemas.microsoft.com/office/powerpoint/2010/main" val="1050342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FDF7285F-5361-4ED8-9DCF-EB07E4C0337C}"/>
              </a:ext>
            </a:extLst>
          </p:cNvPr>
          <p:cNvSpPr>
            <a:spLocks noGrp="1"/>
          </p:cNvSpPr>
          <p:nvPr>
            <p:ph type="title"/>
          </p:nvPr>
        </p:nvSpPr>
        <p:spPr/>
        <p:txBody>
          <a:bodyPr/>
          <a:lstStyle/>
          <a:p>
            <a:r>
              <a:rPr lang="hr-HR" dirty="0"/>
              <a:t>TEARING STRENGHT STRAW VS RECYCLED PAPER</a:t>
            </a:r>
            <a:endParaRPr lang="en-US" dirty="0"/>
          </a:p>
        </p:txBody>
      </p:sp>
      <p:graphicFrame>
        <p:nvGraphicFramePr>
          <p:cNvPr id="14" name="Rezervirano mjesto sadržaja 13">
            <a:extLst>
              <a:ext uri="{FF2B5EF4-FFF2-40B4-BE49-F238E27FC236}">
                <a16:creationId xmlns="" xmlns:a16="http://schemas.microsoft.com/office/drawing/2014/main" id="{E2C2B382-D399-488F-ADAF-E2FF082D1536}"/>
              </a:ext>
            </a:extLst>
          </p:cNvPr>
          <p:cNvGraphicFramePr>
            <a:graphicFrameLocks noGrp="1"/>
          </p:cNvGraphicFramePr>
          <p:nvPr>
            <p:ph idx="1"/>
            <p:extLst>
              <p:ext uri="{D42A27DB-BD31-4B8C-83A1-F6EECF244321}">
                <p14:modId xmlns:p14="http://schemas.microsoft.com/office/powerpoint/2010/main" val="3076727136"/>
              </p:ext>
            </p:extLst>
          </p:nvPr>
        </p:nvGraphicFramePr>
        <p:xfrm>
          <a:off x="609600" y="2249488"/>
          <a:ext cx="10515600" cy="46085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101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1F2EE3FD-B43F-43F3-9ED7-7BC5F882EB1E}"/>
              </a:ext>
            </a:extLst>
          </p:cNvPr>
          <p:cNvSpPr>
            <a:spLocks noGrp="1"/>
          </p:cNvSpPr>
          <p:nvPr>
            <p:ph type="title"/>
          </p:nvPr>
        </p:nvSpPr>
        <p:spPr/>
        <p:txBody>
          <a:bodyPr>
            <a:normAutofit fontScale="90000"/>
          </a:bodyPr>
          <a:lstStyle/>
          <a:p>
            <a:pPr algn="ctr"/>
            <a:r>
              <a:rPr lang="en-US" dirty="0"/>
              <a:t>TEARING INDEKS</a:t>
            </a:r>
            <a:r>
              <a:rPr lang="hr-HR" dirty="0"/>
              <a:t> (mN m2/g)</a:t>
            </a:r>
            <a:r>
              <a:rPr lang="en-US" dirty="0"/>
              <a:t> </a:t>
            </a:r>
            <a:r>
              <a:rPr lang="hr-HR" dirty="0"/>
              <a:t/>
            </a:r>
            <a:br>
              <a:rPr lang="hr-HR" dirty="0"/>
            </a:br>
            <a:r>
              <a:rPr lang="en-US" dirty="0"/>
              <a:t>STRAW VS RECYCLED PAPER</a:t>
            </a:r>
            <a:br>
              <a:rPr lang="en-US" dirty="0"/>
            </a:br>
            <a:endParaRPr lang="en-US" dirty="0"/>
          </a:p>
        </p:txBody>
      </p:sp>
      <p:graphicFrame>
        <p:nvGraphicFramePr>
          <p:cNvPr id="9" name="Rezervirano mjesto sadržaja 8">
            <a:extLst>
              <a:ext uri="{FF2B5EF4-FFF2-40B4-BE49-F238E27FC236}">
                <a16:creationId xmlns="" xmlns:a16="http://schemas.microsoft.com/office/drawing/2014/main" id="{23884CBE-A26B-4697-8A60-626FA308964B}"/>
              </a:ext>
            </a:extLst>
          </p:cNvPr>
          <p:cNvGraphicFramePr>
            <a:graphicFrameLocks noGrp="1"/>
          </p:cNvGraphicFramePr>
          <p:nvPr>
            <p:ph idx="1"/>
            <p:extLst>
              <p:ext uri="{D42A27DB-BD31-4B8C-83A1-F6EECF244321}">
                <p14:modId xmlns:p14="http://schemas.microsoft.com/office/powerpoint/2010/main" val="3070666062"/>
              </p:ext>
            </p:extLst>
          </p:nvPr>
        </p:nvGraphicFramePr>
        <p:xfrm>
          <a:off x="609600" y="1854200"/>
          <a:ext cx="10972800" cy="471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6428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294559F5-7357-4CAA-9474-BD968057F952}"/>
              </a:ext>
            </a:extLst>
          </p:cNvPr>
          <p:cNvSpPr>
            <a:spLocks noGrp="1"/>
          </p:cNvSpPr>
          <p:nvPr>
            <p:ph type="title"/>
          </p:nvPr>
        </p:nvSpPr>
        <p:spPr/>
        <p:txBody>
          <a:bodyPr>
            <a:normAutofit fontScale="90000"/>
          </a:bodyPr>
          <a:lstStyle/>
          <a:p>
            <a:r>
              <a:rPr lang="hr-HR" dirty="0"/>
              <a:t>BURSTNG STRENGHT (</a:t>
            </a:r>
            <a:r>
              <a:rPr lang="hr-HR" dirty="0" err="1"/>
              <a:t>kPa</a:t>
            </a:r>
            <a:r>
              <a:rPr lang="hr-HR" dirty="0"/>
              <a:t>) AND BURSTING INDEKS (</a:t>
            </a:r>
            <a:r>
              <a:rPr lang="hr-HR" dirty="0" err="1"/>
              <a:t>kPa</a:t>
            </a:r>
            <a:r>
              <a:rPr lang="hr-HR" dirty="0"/>
              <a:t> m2/g)</a:t>
            </a:r>
            <a:br>
              <a:rPr lang="hr-HR" dirty="0"/>
            </a:br>
            <a:endParaRPr lang="en-US" dirty="0"/>
          </a:p>
        </p:txBody>
      </p:sp>
      <p:sp>
        <p:nvSpPr>
          <p:cNvPr id="3" name="Rezervirano mjesto sadržaja 2">
            <a:extLst>
              <a:ext uri="{FF2B5EF4-FFF2-40B4-BE49-F238E27FC236}">
                <a16:creationId xmlns="" xmlns:a16="http://schemas.microsoft.com/office/drawing/2014/main" id="{A7B3DA24-B8D4-4752-9C6F-BB2FB82913AE}"/>
              </a:ext>
            </a:extLst>
          </p:cNvPr>
          <p:cNvSpPr>
            <a:spLocks noGrp="1"/>
          </p:cNvSpPr>
          <p:nvPr>
            <p:ph idx="1"/>
          </p:nvPr>
        </p:nvSpPr>
        <p:spPr/>
        <p:txBody>
          <a:bodyPr/>
          <a:lstStyle/>
          <a:p>
            <a:r>
              <a:rPr lang="en-US" dirty="0"/>
              <a:t>The bursting strength of paper or paperboard is a composite strength property that is affected by various other properties of the sheet, principally tensile strength and stretch</a:t>
            </a:r>
            <a:endParaRPr lang="hr-HR" dirty="0"/>
          </a:p>
          <a:p>
            <a:r>
              <a:rPr lang="hr-HR" dirty="0" err="1"/>
              <a:t>It</a:t>
            </a:r>
            <a:r>
              <a:rPr lang="hr-HR" dirty="0"/>
              <a:t> </a:t>
            </a:r>
            <a:r>
              <a:rPr lang="hr-HR" dirty="0" err="1"/>
              <a:t>is</a:t>
            </a:r>
            <a:r>
              <a:rPr lang="hr-HR" dirty="0"/>
              <a:t> </a:t>
            </a:r>
            <a:r>
              <a:rPr lang="hr-HR" dirty="0" err="1"/>
              <a:t>resistance</a:t>
            </a:r>
            <a:r>
              <a:rPr lang="hr-HR" dirty="0"/>
              <a:t> to </a:t>
            </a:r>
            <a:r>
              <a:rPr lang="hr-HR" dirty="0" err="1"/>
              <a:t>rupturing</a:t>
            </a:r>
            <a:endParaRPr lang="en-US" dirty="0"/>
          </a:p>
        </p:txBody>
      </p:sp>
    </p:spTree>
    <p:extLst>
      <p:ext uri="{BB962C8B-B14F-4D97-AF65-F5344CB8AC3E}">
        <p14:creationId xmlns:p14="http://schemas.microsoft.com/office/powerpoint/2010/main" val="4087299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3C265C25-E0C0-4DF3-9341-11E9AE494FD0}"/>
              </a:ext>
            </a:extLst>
          </p:cNvPr>
          <p:cNvSpPr>
            <a:spLocks noGrp="1"/>
          </p:cNvSpPr>
          <p:nvPr>
            <p:ph type="title"/>
          </p:nvPr>
        </p:nvSpPr>
        <p:spPr/>
        <p:txBody>
          <a:bodyPr>
            <a:normAutofit fontScale="90000"/>
          </a:bodyPr>
          <a:lstStyle/>
          <a:p>
            <a:r>
              <a:rPr lang="hr-HR" dirty="0"/>
              <a:t>BURSTING STRENGHT (</a:t>
            </a:r>
            <a:r>
              <a:rPr lang="hr-HR" dirty="0" err="1"/>
              <a:t>kPa</a:t>
            </a:r>
            <a:r>
              <a:rPr lang="hr-HR" dirty="0"/>
              <a:t>) </a:t>
            </a:r>
            <a:br>
              <a:rPr lang="hr-HR" dirty="0"/>
            </a:br>
            <a:r>
              <a:rPr lang="hr-HR" dirty="0"/>
              <a:t>STRAW VS RECYCLED</a:t>
            </a:r>
            <a:endParaRPr lang="en-US" dirty="0"/>
          </a:p>
        </p:txBody>
      </p:sp>
      <p:sp>
        <p:nvSpPr>
          <p:cNvPr id="3" name="Rezervirano mjesto sadržaja 2">
            <a:extLst>
              <a:ext uri="{FF2B5EF4-FFF2-40B4-BE49-F238E27FC236}">
                <a16:creationId xmlns="" xmlns:a16="http://schemas.microsoft.com/office/drawing/2014/main" id="{E7069858-11C1-4D54-8357-E612AD65E0B8}"/>
              </a:ext>
            </a:extLst>
          </p:cNvPr>
          <p:cNvSpPr>
            <a:spLocks noGrp="1"/>
          </p:cNvSpPr>
          <p:nvPr>
            <p:ph idx="1"/>
          </p:nvPr>
        </p:nvSpPr>
        <p:spPr/>
        <p:txBody>
          <a:bodyPr/>
          <a:lstStyle/>
          <a:p>
            <a:endParaRPr lang="en-US" dirty="0"/>
          </a:p>
        </p:txBody>
      </p:sp>
      <p:graphicFrame>
        <p:nvGraphicFramePr>
          <p:cNvPr id="4" name="Grafikon 3">
            <a:extLst>
              <a:ext uri="{FF2B5EF4-FFF2-40B4-BE49-F238E27FC236}">
                <a16:creationId xmlns="" xmlns:a16="http://schemas.microsoft.com/office/drawing/2014/main" id="{E2A63759-497C-4950-B414-42C99B6EB72A}"/>
              </a:ext>
            </a:extLst>
          </p:cNvPr>
          <p:cNvGraphicFramePr/>
          <p:nvPr>
            <p:extLst>
              <p:ext uri="{D42A27DB-BD31-4B8C-83A1-F6EECF244321}">
                <p14:modId xmlns:p14="http://schemas.microsoft.com/office/powerpoint/2010/main" val="3024281523"/>
              </p:ext>
            </p:extLst>
          </p:nvPr>
        </p:nvGraphicFramePr>
        <p:xfrm>
          <a:off x="901700" y="2361671"/>
          <a:ext cx="8013700" cy="42121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95616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3AAD1D28-3233-43D7-B9FC-F1EF217B382B}"/>
              </a:ext>
            </a:extLst>
          </p:cNvPr>
          <p:cNvSpPr>
            <a:spLocks noGrp="1"/>
          </p:cNvSpPr>
          <p:nvPr>
            <p:ph type="title"/>
          </p:nvPr>
        </p:nvSpPr>
        <p:spPr/>
        <p:txBody>
          <a:bodyPr>
            <a:normAutofit fontScale="90000"/>
          </a:bodyPr>
          <a:lstStyle/>
          <a:p>
            <a:r>
              <a:rPr lang="en-US" dirty="0"/>
              <a:t>BURSTING INDEX </a:t>
            </a:r>
            <a:r>
              <a:rPr lang="hr-HR" dirty="0"/>
              <a:t>(</a:t>
            </a:r>
            <a:r>
              <a:rPr lang="hr-HR" dirty="0" err="1"/>
              <a:t>kPa</a:t>
            </a:r>
            <a:r>
              <a:rPr lang="hr-HR" dirty="0"/>
              <a:t> m2/g)</a:t>
            </a:r>
            <a:br>
              <a:rPr lang="hr-HR" dirty="0"/>
            </a:br>
            <a:r>
              <a:rPr lang="en-US" dirty="0"/>
              <a:t>STRAW VS RECYCLED PAPER</a:t>
            </a:r>
          </a:p>
        </p:txBody>
      </p:sp>
      <p:sp>
        <p:nvSpPr>
          <p:cNvPr id="3" name="Rezervirano mjesto sadržaja 2">
            <a:extLst>
              <a:ext uri="{FF2B5EF4-FFF2-40B4-BE49-F238E27FC236}">
                <a16:creationId xmlns="" xmlns:a16="http://schemas.microsoft.com/office/drawing/2014/main" id="{331F65FA-89D5-43F9-9D18-C41F04F26A57}"/>
              </a:ext>
            </a:extLst>
          </p:cNvPr>
          <p:cNvSpPr>
            <a:spLocks noGrp="1"/>
          </p:cNvSpPr>
          <p:nvPr>
            <p:ph idx="1"/>
          </p:nvPr>
        </p:nvSpPr>
        <p:spPr/>
        <p:txBody>
          <a:bodyPr/>
          <a:lstStyle/>
          <a:p>
            <a:endParaRPr lang="en-US"/>
          </a:p>
        </p:txBody>
      </p:sp>
      <p:graphicFrame>
        <p:nvGraphicFramePr>
          <p:cNvPr id="4" name="Rezervirano mjesto sadržaja 8">
            <a:extLst>
              <a:ext uri="{FF2B5EF4-FFF2-40B4-BE49-F238E27FC236}">
                <a16:creationId xmlns="" xmlns:a16="http://schemas.microsoft.com/office/drawing/2014/main" id="{CC8395C8-F2B7-4CF1-BDCC-13EA1BB2F370}"/>
              </a:ext>
            </a:extLst>
          </p:cNvPr>
          <p:cNvGraphicFramePr>
            <a:graphicFrameLocks/>
          </p:cNvGraphicFramePr>
          <p:nvPr>
            <p:extLst>
              <p:ext uri="{D42A27DB-BD31-4B8C-83A1-F6EECF244321}">
                <p14:modId xmlns:p14="http://schemas.microsoft.com/office/powerpoint/2010/main" val="1914630466"/>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9094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48B4FE2-EEAB-44C5-8116-5CCFFF081806}"/>
              </a:ext>
            </a:extLst>
          </p:cNvPr>
          <p:cNvSpPr>
            <a:spLocks noGrp="1"/>
          </p:cNvSpPr>
          <p:nvPr>
            <p:ph type="title"/>
          </p:nvPr>
        </p:nvSpPr>
        <p:spPr/>
        <p:txBody>
          <a:bodyPr>
            <a:normAutofit fontScale="90000"/>
          </a:bodyPr>
          <a:lstStyle/>
          <a:p>
            <a:r>
              <a:rPr lang="hr-HR" dirty="0"/>
              <a:t>TENSILE STRENGHT (kN/m) </a:t>
            </a:r>
            <a:r>
              <a:rPr lang="hr-HR" dirty="0" err="1"/>
              <a:t>and</a:t>
            </a:r>
            <a:r>
              <a:rPr lang="hr-HR" dirty="0"/>
              <a:t> TENSILE INDEKS (N m/g)</a:t>
            </a:r>
            <a:endParaRPr lang="en-US" dirty="0"/>
          </a:p>
        </p:txBody>
      </p:sp>
      <p:sp>
        <p:nvSpPr>
          <p:cNvPr id="3" name="Rezervirano mjesto sadržaja 2">
            <a:extLst>
              <a:ext uri="{FF2B5EF4-FFF2-40B4-BE49-F238E27FC236}">
                <a16:creationId xmlns="" xmlns:a16="http://schemas.microsoft.com/office/drawing/2014/main" id="{B2D5869D-86AD-49DD-B175-0D54C78D4E28}"/>
              </a:ext>
            </a:extLst>
          </p:cNvPr>
          <p:cNvSpPr>
            <a:spLocks noGrp="1"/>
          </p:cNvSpPr>
          <p:nvPr>
            <p:ph idx="1"/>
          </p:nvPr>
        </p:nvSpPr>
        <p:spPr/>
        <p:txBody>
          <a:bodyPr/>
          <a:lstStyle/>
          <a:p>
            <a:r>
              <a:rPr lang="en-US" dirty="0"/>
              <a:t>The tensile strength is the maximum stress to break a strip of paper sheet</a:t>
            </a:r>
            <a:endParaRPr lang="hr-HR" dirty="0"/>
          </a:p>
          <a:p>
            <a:r>
              <a:rPr lang="en-US" dirty="0"/>
              <a:t> It is greater in machine direction than in cross direction</a:t>
            </a:r>
          </a:p>
        </p:txBody>
      </p:sp>
    </p:spTree>
    <p:extLst>
      <p:ext uri="{BB962C8B-B14F-4D97-AF65-F5344CB8AC3E}">
        <p14:creationId xmlns:p14="http://schemas.microsoft.com/office/powerpoint/2010/main" val="2490116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8975480F-794D-4E11-AFC2-28E284B136D6}"/>
              </a:ext>
            </a:extLst>
          </p:cNvPr>
          <p:cNvSpPr>
            <a:spLocks noGrp="1"/>
          </p:cNvSpPr>
          <p:nvPr>
            <p:ph type="title"/>
          </p:nvPr>
        </p:nvSpPr>
        <p:spPr/>
        <p:txBody>
          <a:bodyPr>
            <a:normAutofit fontScale="90000"/>
          </a:bodyPr>
          <a:lstStyle/>
          <a:p>
            <a:r>
              <a:rPr lang="hr-HR" dirty="0"/>
              <a:t>TENSILE STRENGHT (kN/m)</a:t>
            </a:r>
            <a:br>
              <a:rPr lang="hr-HR" dirty="0"/>
            </a:br>
            <a:r>
              <a:rPr lang="hr-HR" dirty="0"/>
              <a:t> STRAW VS RECYCLED</a:t>
            </a:r>
            <a:endParaRPr lang="en-US" dirty="0"/>
          </a:p>
        </p:txBody>
      </p:sp>
      <p:sp>
        <p:nvSpPr>
          <p:cNvPr id="3" name="Rezervirano mjesto sadržaja 2">
            <a:extLst>
              <a:ext uri="{FF2B5EF4-FFF2-40B4-BE49-F238E27FC236}">
                <a16:creationId xmlns="" xmlns:a16="http://schemas.microsoft.com/office/drawing/2014/main" id="{71358219-F177-478F-AE78-ECDDB84EBAFF}"/>
              </a:ext>
            </a:extLst>
          </p:cNvPr>
          <p:cNvSpPr>
            <a:spLocks noGrp="1"/>
          </p:cNvSpPr>
          <p:nvPr>
            <p:ph idx="1"/>
          </p:nvPr>
        </p:nvSpPr>
        <p:spPr/>
        <p:txBody>
          <a:bodyPr/>
          <a:lstStyle/>
          <a:p>
            <a:endParaRPr lang="en-US" dirty="0"/>
          </a:p>
        </p:txBody>
      </p:sp>
      <p:graphicFrame>
        <p:nvGraphicFramePr>
          <p:cNvPr id="4" name="Grafikon 3">
            <a:extLst>
              <a:ext uri="{FF2B5EF4-FFF2-40B4-BE49-F238E27FC236}">
                <a16:creationId xmlns="" xmlns:a16="http://schemas.microsoft.com/office/drawing/2014/main" id="{747130D6-B226-4E49-A2EB-C78A23BB2BC0}"/>
              </a:ext>
            </a:extLst>
          </p:cNvPr>
          <p:cNvGraphicFramePr/>
          <p:nvPr>
            <p:extLst>
              <p:ext uri="{D42A27DB-BD31-4B8C-83A1-F6EECF244321}">
                <p14:modId xmlns:p14="http://schemas.microsoft.com/office/powerpoint/2010/main" val="48142973"/>
              </p:ext>
            </p:extLst>
          </p:nvPr>
        </p:nvGraphicFramePr>
        <p:xfrm>
          <a:off x="1085850" y="2562013"/>
          <a:ext cx="9264650" cy="36999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43269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en-US" b="1" dirty="0"/>
              <a:t>INTRODUCTION</a:t>
            </a:r>
            <a:endParaRPr lang="hr-HR" b="1" dirty="0"/>
          </a:p>
        </p:txBody>
      </p:sp>
      <p:sp>
        <p:nvSpPr>
          <p:cNvPr id="3" name="Rezervirano mjesto za sadržaj 2"/>
          <p:cNvSpPr>
            <a:spLocks noGrp="1"/>
          </p:cNvSpPr>
          <p:nvPr>
            <p:ph idx="1"/>
          </p:nvPr>
        </p:nvSpPr>
        <p:spPr/>
        <p:txBody>
          <a:bodyPr rtlCol="0">
            <a:normAutofit/>
          </a:bodyPr>
          <a:lstStyle/>
          <a:p>
            <a:r>
              <a:rPr lang="en-US" dirty="0"/>
              <a:t>Paper </a:t>
            </a:r>
          </a:p>
          <a:p>
            <a:r>
              <a:rPr lang="en-US" dirty="0"/>
              <a:t>We use paper every day for different purposes</a:t>
            </a:r>
          </a:p>
          <a:p>
            <a:r>
              <a:rPr lang="en-US" dirty="0"/>
              <a:t>Newspapers, toilet papers, office paper, wrapping paper, cardboard boxes, food boxes etc..</a:t>
            </a:r>
          </a:p>
          <a:p>
            <a:r>
              <a:rPr lang="en-US" dirty="0"/>
              <a:t>Paper usage is in constant growth</a:t>
            </a:r>
            <a:r>
              <a:rPr lang="hr-HR" dirty="0"/>
              <a:t> </a:t>
            </a:r>
          </a:p>
          <a:p>
            <a:r>
              <a:rPr lang="hr-HR" dirty="0" err="1"/>
              <a:t>Paper</a:t>
            </a:r>
            <a:r>
              <a:rPr lang="hr-HR" dirty="0"/>
              <a:t> </a:t>
            </a:r>
            <a:r>
              <a:rPr lang="hr-HR" dirty="0" err="1"/>
              <a:t>production</a:t>
            </a:r>
            <a:r>
              <a:rPr lang="hr-HR" dirty="0"/>
              <a:t> </a:t>
            </a:r>
            <a:r>
              <a:rPr lang="hr-HR" dirty="0" err="1"/>
              <a:t>is</a:t>
            </a:r>
            <a:r>
              <a:rPr lang="hr-HR" dirty="0"/>
              <a:t> </a:t>
            </a:r>
            <a:r>
              <a:rPr lang="hr-HR" dirty="0" err="1"/>
              <a:t>in</a:t>
            </a:r>
            <a:r>
              <a:rPr lang="hr-HR" dirty="0"/>
              <a:t> </a:t>
            </a:r>
            <a:r>
              <a:rPr lang="en-US" dirty="0"/>
              <a:t>top </a:t>
            </a:r>
            <a:r>
              <a:rPr lang="hr-HR" dirty="0"/>
              <a:t>12% </a:t>
            </a:r>
            <a:r>
              <a:rPr lang="hr-HR" dirty="0" err="1"/>
              <a:t>of</a:t>
            </a:r>
            <a:r>
              <a:rPr lang="hr-HR" dirty="0"/>
              <a:t> </a:t>
            </a:r>
            <a:r>
              <a:rPr lang="hr-HR" dirty="0" err="1"/>
              <a:t>world’s</a:t>
            </a:r>
            <a:r>
              <a:rPr lang="hr-HR" dirty="0"/>
              <a:t> </a:t>
            </a:r>
            <a:r>
              <a:rPr lang="hr-HR" dirty="0" err="1"/>
              <a:t>energy</a:t>
            </a:r>
            <a:r>
              <a:rPr lang="hr-HR" dirty="0"/>
              <a:t> </a:t>
            </a:r>
            <a:r>
              <a:rPr lang="hr-HR" dirty="0" err="1"/>
              <a:t>consumers</a:t>
            </a:r>
            <a:endParaRPr lang="hr-HR" dirty="0"/>
          </a:p>
          <a:p>
            <a:endParaRPr lang="hr-HR" dirty="0"/>
          </a:p>
          <a:p>
            <a:pPr marL="109728" indent="0">
              <a:buNone/>
            </a:pPr>
            <a:endParaRPr lang="hr-HR" dirty="0"/>
          </a:p>
          <a:p>
            <a:pPr marL="109728" indent="0">
              <a:buNone/>
            </a:pPr>
            <a:endParaRPr lang="hr-HR" dirty="0"/>
          </a:p>
          <a:p>
            <a:pPr marL="109728" indent="0">
              <a:buNone/>
            </a:pPr>
            <a:endParaRPr lang="hr-HR" dirty="0"/>
          </a:p>
          <a:p>
            <a:endParaRPr lang="en-US" dirty="0"/>
          </a:p>
          <a:p>
            <a:pPr marL="109728" indent="0">
              <a:buNone/>
            </a:pPr>
            <a:endParaRPr lang="en-US" dirty="0"/>
          </a:p>
        </p:txBody>
      </p:sp>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FBE8397B-11FE-4B81-BD8D-6ABF0038CA6D}"/>
              </a:ext>
            </a:extLst>
          </p:cNvPr>
          <p:cNvSpPr>
            <a:spLocks noGrp="1"/>
          </p:cNvSpPr>
          <p:nvPr>
            <p:ph type="title"/>
          </p:nvPr>
        </p:nvSpPr>
        <p:spPr/>
        <p:txBody>
          <a:bodyPr>
            <a:normAutofit fontScale="90000"/>
          </a:bodyPr>
          <a:lstStyle/>
          <a:p>
            <a:r>
              <a:rPr lang="en-US" dirty="0"/>
              <a:t>TENSILE INDEX </a:t>
            </a:r>
            <a:r>
              <a:rPr lang="hr-HR" dirty="0"/>
              <a:t>(kN m/g)</a:t>
            </a:r>
            <a:br>
              <a:rPr lang="hr-HR" dirty="0"/>
            </a:br>
            <a:r>
              <a:rPr lang="en-US" dirty="0"/>
              <a:t>STRAW VS RECYCLED PAPER</a:t>
            </a:r>
          </a:p>
        </p:txBody>
      </p:sp>
      <p:graphicFrame>
        <p:nvGraphicFramePr>
          <p:cNvPr id="4" name="Rezervirano mjesto sadržaja 8">
            <a:extLst>
              <a:ext uri="{FF2B5EF4-FFF2-40B4-BE49-F238E27FC236}">
                <a16:creationId xmlns="" xmlns:a16="http://schemas.microsoft.com/office/drawing/2014/main" id="{1F7D19F0-4030-4730-BE03-EFFB7DCF6F21}"/>
              </a:ext>
            </a:extLst>
          </p:cNvPr>
          <p:cNvGraphicFramePr>
            <a:graphicFrameLocks noGrp="1"/>
          </p:cNvGraphicFramePr>
          <p:nvPr>
            <p:ph idx="1"/>
            <p:extLst>
              <p:ext uri="{D42A27DB-BD31-4B8C-83A1-F6EECF244321}">
                <p14:modId xmlns:p14="http://schemas.microsoft.com/office/powerpoint/2010/main" val="1247068760"/>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045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BB1DCC0B-732D-4F3E-8D62-56ED7659A4F6}"/>
              </a:ext>
            </a:extLst>
          </p:cNvPr>
          <p:cNvSpPr>
            <a:spLocks noGrp="1"/>
          </p:cNvSpPr>
          <p:nvPr>
            <p:ph type="title"/>
          </p:nvPr>
        </p:nvSpPr>
        <p:spPr/>
        <p:txBody>
          <a:bodyPr>
            <a:normAutofit fontScale="90000"/>
          </a:bodyPr>
          <a:lstStyle/>
          <a:p>
            <a:r>
              <a:rPr lang="en-US" dirty="0"/>
              <a:t>MODULUS OF ELASTICITY</a:t>
            </a:r>
            <a:r>
              <a:rPr lang="hr-HR" dirty="0"/>
              <a:t> (GPa)</a:t>
            </a:r>
            <a:br>
              <a:rPr lang="hr-HR" dirty="0"/>
            </a:br>
            <a:r>
              <a:rPr lang="en-US" dirty="0"/>
              <a:t> STRAW PAPER VS RECYCLED PAPER</a:t>
            </a:r>
            <a:br>
              <a:rPr lang="en-US" dirty="0"/>
            </a:br>
            <a:endParaRPr lang="en-US" dirty="0"/>
          </a:p>
        </p:txBody>
      </p:sp>
      <p:graphicFrame>
        <p:nvGraphicFramePr>
          <p:cNvPr id="4" name="Rezervirano mjesto sadržaja 8">
            <a:extLst>
              <a:ext uri="{FF2B5EF4-FFF2-40B4-BE49-F238E27FC236}">
                <a16:creationId xmlns="" xmlns:a16="http://schemas.microsoft.com/office/drawing/2014/main" id="{25FD292F-A6D9-42C2-A1CB-D3DFE2429168}"/>
              </a:ext>
            </a:extLst>
          </p:cNvPr>
          <p:cNvGraphicFramePr>
            <a:graphicFrameLocks noGrp="1"/>
          </p:cNvGraphicFramePr>
          <p:nvPr>
            <p:ph idx="1"/>
            <p:extLst>
              <p:ext uri="{D42A27DB-BD31-4B8C-83A1-F6EECF244321}">
                <p14:modId xmlns:p14="http://schemas.microsoft.com/office/powerpoint/2010/main" val="929292883"/>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58671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FFDED709-A051-4D6B-B249-0C5574E6C85D}"/>
              </a:ext>
            </a:extLst>
          </p:cNvPr>
          <p:cNvSpPr>
            <a:spLocks noGrp="1"/>
          </p:cNvSpPr>
          <p:nvPr>
            <p:ph type="title"/>
          </p:nvPr>
        </p:nvSpPr>
        <p:spPr/>
        <p:txBody>
          <a:bodyPr/>
          <a:lstStyle/>
          <a:p>
            <a:r>
              <a:rPr lang="hr-HR" dirty="0"/>
              <a:t>CONCLUSION</a:t>
            </a:r>
            <a:endParaRPr lang="en-US" dirty="0"/>
          </a:p>
        </p:txBody>
      </p:sp>
      <p:sp>
        <p:nvSpPr>
          <p:cNvPr id="3" name="Rezervirano mjesto sadržaja 2">
            <a:extLst>
              <a:ext uri="{FF2B5EF4-FFF2-40B4-BE49-F238E27FC236}">
                <a16:creationId xmlns="" xmlns:a16="http://schemas.microsoft.com/office/drawing/2014/main" id="{2829DB11-65E9-4BE0-8DDB-3E988AD8812A}"/>
              </a:ext>
            </a:extLst>
          </p:cNvPr>
          <p:cNvSpPr>
            <a:spLocks noGrp="1"/>
          </p:cNvSpPr>
          <p:nvPr>
            <p:ph idx="1"/>
          </p:nvPr>
        </p:nvSpPr>
        <p:spPr/>
        <p:txBody>
          <a:bodyPr/>
          <a:lstStyle/>
          <a:p>
            <a:r>
              <a:rPr lang="en-US" dirty="0"/>
              <a:t>Paper made from straw has mechanical properties that are comparable and even higher than paper produced from waste paper</a:t>
            </a:r>
          </a:p>
          <a:p>
            <a:r>
              <a:rPr lang="en-US" dirty="0"/>
              <a:t>This technology offers lower costs and more environmental friendly process</a:t>
            </a:r>
            <a:endParaRPr lang="hr-HR" dirty="0"/>
          </a:p>
          <a:p>
            <a:r>
              <a:rPr lang="en-US" dirty="0"/>
              <a:t>As source for pulp productions variety of plants similar to straw like corn stem, hemp, cane , etc.</a:t>
            </a:r>
          </a:p>
          <a:p>
            <a:r>
              <a:rPr lang="en-US" dirty="0"/>
              <a:t>In real production on machines even higher result are expected</a:t>
            </a:r>
          </a:p>
          <a:p>
            <a:endParaRPr lang="en-US" dirty="0"/>
          </a:p>
        </p:txBody>
      </p:sp>
    </p:spTree>
    <p:extLst>
      <p:ext uri="{BB962C8B-B14F-4D97-AF65-F5344CB8AC3E}">
        <p14:creationId xmlns:p14="http://schemas.microsoft.com/office/powerpoint/2010/main" val="2008847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endParaRPr lang="hr-HR" dirty="0"/>
          </a:p>
        </p:txBody>
      </p:sp>
      <p:sp>
        <p:nvSpPr>
          <p:cNvPr id="3" name="Rezervirano mjesto za sadržaj 2"/>
          <p:cNvSpPr>
            <a:spLocks noGrp="1"/>
          </p:cNvSpPr>
          <p:nvPr>
            <p:ph idx="1"/>
          </p:nvPr>
        </p:nvSpPr>
        <p:spPr/>
        <p:txBody>
          <a:bodyPr rtlCol="0">
            <a:normAutofit/>
          </a:bodyPr>
          <a:lstStyle/>
          <a:p>
            <a:r>
              <a:rPr lang="en-US" dirty="0"/>
              <a:t>Need for more environmental friendly pulping process is producers constant goal</a:t>
            </a:r>
          </a:p>
          <a:p>
            <a:endParaRPr lang="en-US" dirty="0"/>
          </a:p>
          <a:p>
            <a:r>
              <a:rPr lang="en-US" dirty="0"/>
              <a:t>From 1970 until today non-wood plant pulping has increased 2-3 times</a:t>
            </a:r>
          </a:p>
          <a:p>
            <a:pPr rtl="0"/>
            <a:endParaRPr lang="en-US" dirty="0"/>
          </a:p>
          <a:p>
            <a:pPr rtl="0"/>
            <a:r>
              <a:rPr lang="en-US" dirty="0"/>
              <a:t>Paper made from straw used for this properties measurement was made in process that is patented under number WO 150841 A1</a:t>
            </a:r>
          </a:p>
          <a:p>
            <a:pPr marL="109728" indent="0" rtl="0">
              <a:buNone/>
            </a:pPr>
            <a:endParaRPr lang="en-US" dirty="0"/>
          </a:p>
          <a:p>
            <a:pPr rtl="0"/>
            <a:endParaRPr lang="hr-HR" dirty="0"/>
          </a:p>
        </p:txBody>
      </p:sp>
    </p:spTree>
    <p:extLst>
      <p:ext uri="{BB962C8B-B14F-4D97-AF65-F5344CB8AC3E}">
        <p14:creationId xmlns:p14="http://schemas.microsoft.com/office/powerpoint/2010/main" val="997860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3692404E-5DEE-4932-9CED-8AEDCB64FBE1}"/>
              </a:ext>
            </a:extLst>
          </p:cNvPr>
          <p:cNvSpPr>
            <a:spLocks noGrp="1"/>
          </p:cNvSpPr>
          <p:nvPr>
            <p:ph type="title"/>
          </p:nvPr>
        </p:nvSpPr>
        <p:spPr>
          <a:xfrm>
            <a:off x="609600" y="1143000"/>
            <a:ext cx="10972800" cy="215900"/>
          </a:xfrm>
        </p:spPr>
        <p:txBody>
          <a:bodyPr>
            <a:normAutofit fontScale="90000"/>
          </a:bodyPr>
          <a:lstStyle/>
          <a:p>
            <a:endParaRPr lang="en-US" dirty="0"/>
          </a:p>
        </p:txBody>
      </p:sp>
      <p:sp>
        <p:nvSpPr>
          <p:cNvPr id="3" name="Rezervirano mjesto sadržaja 2">
            <a:extLst>
              <a:ext uri="{FF2B5EF4-FFF2-40B4-BE49-F238E27FC236}">
                <a16:creationId xmlns="" xmlns:a16="http://schemas.microsoft.com/office/drawing/2014/main" id="{206ABC1D-84C4-4B14-99D0-BABF7D715B20}"/>
              </a:ext>
            </a:extLst>
          </p:cNvPr>
          <p:cNvSpPr>
            <a:spLocks noGrp="1"/>
          </p:cNvSpPr>
          <p:nvPr>
            <p:ph idx="1"/>
          </p:nvPr>
        </p:nvSpPr>
        <p:spPr>
          <a:xfrm>
            <a:off x="609600" y="1358900"/>
            <a:ext cx="10972800" cy="5874298"/>
          </a:xfrm>
        </p:spPr>
        <p:txBody>
          <a:bodyPr>
            <a:normAutofit/>
          </a:bodyPr>
          <a:lstStyle/>
          <a:p>
            <a:r>
              <a:rPr lang="en-US" dirty="0"/>
              <a:t>This is continuous process for production cellulose pulp from grass like feedstock suitable for paper making that uses simplest possible equipment and process that allows maximal preservation of natural fibers with minimal power consumption</a:t>
            </a:r>
          </a:p>
          <a:p>
            <a:r>
              <a:rPr lang="en-US" dirty="0"/>
              <a:t>Steps:</a:t>
            </a:r>
          </a:p>
          <a:p>
            <a:r>
              <a:rPr lang="en-US" dirty="0"/>
              <a:t>Comminuting of feedstock, in this case straw </a:t>
            </a:r>
          </a:p>
          <a:p>
            <a:r>
              <a:rPr lang="en-US" dirty="0"/>
              <a:t>In step 2 straw was digested in water with very mild conditions regarding chemicals usage</a:t>
            </a:r>
          </a:p>
          <a:p>
            <a:r>
              <a:rPr lang="en-US" dirty="0"/>
              <a:t>Sulphur based chemical are not used</a:t>
            </a:r>
          </a:p>
          <a:p>
            <a:r>
              <a:rPr lang="en-US" dirty="0"/>
              <a:t>Digestion temperature is 70-100C</a:t>
            </a:r>
          </a:p>
          <a:p>
            <a:pPr marL="109728" indent="0">
              <a:buNone/>
            </a:pPr>
            <a:endParaRPr lang="en-US" dirty="0"/>
          </a:p>
        </p:txBody>
      </p:sp>
    </p:spTree>
    <p:extLst>
      <p:ext uri="{BB962C8B-B14F-4D97-AF65-F5344CB8AC3E}">
        <p14:creationId xmlns:p14="http://schemas.microsoft.com/office/powerpoint/2010/main" val="2721520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F7910B50-68DD-4667-9C57-66B56D540BA1}"/>
              </a:ext>
            </a:extLst>
          </p:cNvPr>
          <p:cNvSpPr>
            <a:spLocks noGrp="1"/>
          </p:cNvSpPr>
          <p:nvPr>
            <p:ph type="title"/>
          </p:nvPr>
        </p:nvSpPr>
        <p:spPr/>
        <p:txBody>
          <a:bodyPr/>
          <a:lstStyle/>
          <a:p>
            <a:endParaRPr lang="en-US"/>
          </a:p>
        </p:txBody>
      </p:sp>
      <p:sp>
        <p:nvSpPr>
          <p:cNvPr id="3" name="Rezervirano mjesto sadržaja 2">
            <a:extLst>
              <a:ext uri="{FF2B5EF4-FFF2-40B4-BE49-F238E27FC236}">
                <a16:creationId xmlns="" xmlns:a16="http://schemas.microsoft.com/office/drawing/2014/main" id="{B613C42D-E2EA-427D-9A33-8F88BFA11426}"/>
              </a:ext>
            </a:extLst>
          </p:cNvPr>
          <p:cNvSpPr>
            <a:spLocks noGrp="1"/>
          </p:cNvSpPr>
          <p:nvPr>
            <p:ph idx="1"/>
          </p:nvPr>
        </p:nvSpPr>
        <p:spPr/>
        <p:txBody>
          <a:bodyPr/>
          <a:lstStyle/>
          <a:p>
            <a:r>
              <a:rPr lang="en-US" dirty="0"/>
              <a:t>Cooked pulp is concentrated at the bottom of the digester and than discharged by the conveyor from the bottom of digester</a:t>
            </a:r>
          </a:p>
          <a:p>
            <a:r>
              <a:rPr lang="en-US" dirty="0"/>
              <a:t>At the same time new straw is added to digester</a:t>
            </a:r>
          </a:p>
          <a:p>
            <a:r>
              <a:rPr lang="en-US" dirty="0"/>
              <a:t>In the next step cooked pulp is diluted with water from starting concentration of 18% to 3-6%</a:t>
            </a:r>
          </a:p>
          <a:p>
            <a:r>
              <a:rPr lang="en-US" dirty="0"/>
              <a:t>Diluted pulp is then processed through screening and transferred to auxiliary vessel</a:t>
            </a:r>
          </a:p>
          <a:p>
            <a:r>
              <a:rPr lang="en-US" dirty="0"/>
              <a:t>Pulp is then dewatered and ready for paper production</a:t>
            </a:r>
          </a:p>
          <a:p>
            <a:endParaRPr lang="en-US" dirty="0"/>
          </a:p>
        </p:txBody>
      </p:sp>
    </p:spTree>
    <p:extLst>
      <p:ext uri="{BB962C8B-B14F-4D97-AF65-F5344CB8AC3E}">
        <p14:creationId xmlns:p14="http://schemas.microsoft.com/office/powerpoint/2010/main" val="2365241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14465171-880B-44CC-AFB4-A1EAC227D644}"/>
              </a:ext>
            </a:extLst>
          </p:cNvPr>
          <p:cNvSpPr>
            <a:spLocks noGrp="1"/>
          </p:cNvSpPr>
          <p:nvPr>
            <p:ph type="title"/>
          </p:nvPr>
        </p:nvSpPr>
        <p:spPr/>
        <p:txBody>
          <a:bodyPr>
            <a:normAutofit fontScale="90000"/>
          </a:bodyPr>
          <a:lstStyle/>
          <a:p>
            <a:r>
              <a:rPr lang="hr-HR" dirty="0" err="1"/>
              <a:t>Basic</a:t>
            </a:r>
            <a:r>
              <a:rPr lang="hr-HR" dirty="0"/>
              <a:t> </a:t>
            </a:r>
            <a:r>
              <a:rPr lang="hr-HR" dirty="0" err="1"/>
              <a:t>properties</a:t>
            </a:r>
            <a:r>
              <a:rPr lang="hr-HR" dirty="0"/>
              <a:t/>
            </a:r>
            <a:br>
              <a:rPr lang="hr-HR" dirty="0"/>
            </a:br>
            <a:endParaRPr lang="en-US" dirty="0"/>
          </a:p>
        </p:txBody>
      </p:sp>
      <p:sp>
        <p:nvSpPr>
          <p:cNvPr id="3" name="Rezervirano mjesto sadržaja 2">
            <a:extLst>
              <a:ext uri="{FF2B5EF4-FFF2-40B4-BE49-F238E27FC236}">
                <a16:creationId xmlns="" xmlns:a16="http://schemas.microsoft.com/office/drawing/2014/main" id="{6BBF5F25-E40B-4EA4-B9CC-57547481D29E}"/>
              </a:ext>
            </a:extLst>
          </p:cNvPr>
          <p:cNvSpPr>
            <a:spLocks noGrp="1"/>
          </p:cNvSpPr>
          <p:nvPr>
            <p:ph idx="1"/>
          </p:nvPr>
        </p:nvSpPr>
        <p:spPr/>
        <p:txBody>
          <a:bodyPr/>
          <a:lstStyle/>
          <a:p>
            <a:pPr marL="109728" indent="0">
              <a:buNone/>
            </a:pPr>
            <a:endParaRPr lang="en-US" dirty="0"/>
          </a:p>
        </p:txBody>
      </p:sp>
      <p:graphicFrame>
        <p:nvGraphicFramePr>
          <p:cNvPr id="4" name="Tabela 5">
            <a:extLst>
              <a:ext uri="{FF2B5EF4-FFF2-40B4-BE49-F238E27FC236}">
                <a16:creationId xmlns="" xmlns:a16="http://schemas.microsoft.com/office/drawing/2014/main" id="{70203752-E1A1-42F8-A8DF-A83505904544}"/>
              </a:ext>
            </a:extLst>
          </p:cNvPr>
          <p:cNvGraphicFramePr>
            <a:graphicFrameLocks noGrp="1"/>
          </p:cNvGraphicFramePr>
          <p:nvPr>
            <p:extLst>
              <p:ext uri="{D42A27DB-BD31-4B8C-83A1-F6EECF244321}">
                <p14:modId xmlns:p14="http://schemas.microsoft.com/office/powerpoint/2010/main" val="3975535486"/>
              </p:ext>
            </p:extLst>
          </p:nvPr>
        </p:nvGraphicFramePr>
        <p:xfrm>
          <a:off x="1958734" y="2249424"/>
          <a:ext cx="7992888" cy="792088"/>
        </p:xfrm>
        <a:graphic>
          <a:graphicData uri="http://schemas.openxmlformats.org/drawingml/2006/table">
            <a:tbl>
              <a:tblPr/>
              <a:tblGrid>
                <a:gridCol w="2664296">
                  <a:extLst>
                    <a:ext uri="{9D8B030D-6E8A-4147-A177-3AD203B41FA5}">
                      <a16:colId xmlns="" xmlns:a16="http://schemas.microsoft.com/office/drawing/2014/main" val="20000"/>
                    </a:ext>
                  </a:extLst>
                </a:gridCol>
                <a:gridCol w="2376264">
                  <a:extLst>
                    <a:ext uri="{9D8B030D-6E8A-4147-A177-3AD203B41FA5}">
                      <a16:colId xmlns="" xmlns:a16="http://schemas.microsoft.com/office/drawing/2014/main" val="20001"/>
                    </a:ext>
                  </a:extLst>
                </a:gridCol>
                <a:gridCol w="2952328">
                  <a:extLst>
                    <a:ext uri="{9D8B030D-6E8A-4147-A177-3AD203B41FA5}">
                      <a16:colId xmlns="" xmlns:a16="http://schemas.microsoft.com/office/drawing/2014/main" val="20002"/>
                    </a:ext>
                  </a:extLst>
                </a:gridCol>
              </a:tblGrid>
              <a:tr h="396044">
                <a:tc>
                  <a:txBody>
                    <a:bodyPr/>
                    <a:lstStyle/>
                    <a:p>
                      <a:pPr algn="ctr">
                        <a:spcAft>
                          <a:spcPts val="0"/>
                        </a:spcAft>
                      </a:pPr>
                      <a:r>
                        <a:rPr lang="en-US" sz="2000" b="1" dirty="0">
                          <a:latin typeface="Calibri Light"/>
                          <a:ea typeface="Times New Roman"/>
                          <a:cs typeface="Arial"/>
                        </a:rPr>
                        <a:t>Basic weight (g/m</a:t>
                      </a:r>
                      <a:r>
                        <a:rPr lang="en-US" sz="2000" b="1" baseline="30000" dirty="0">
                          <a:latin typeface="Calibri Light"/>
                          <a:ea typeface="Times New Roman"/>
                          <a:cs typeface="Arial"/>
                        </a:rPr>
                        <a:t>2</a:t>
                      </a:r>
                      <a:r>
                        <a:rPr lang="en-US" sz="2000" b="1" dirty="0">
                          <a:latin typeface="Calibri Light"/>
                          <a:ea typeface="Times New Roman"/>
                          <a:cs typeface="Arial"/>
                        </a:rPr>
                        <a:t>)</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a:latin typeface="Calibri Light"/>
                          <a:ea typeface="Times New Roman"/>
                          <a:cs typeface="Arial"/>
                        </a:rPr>
                        <a:t>Thickness (µm)</a:t>
                      </a:r>
                      <a:endParaRPr lang="sl-SI" sz="2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1" dirty="0" err="1">
                          <a:latin typeface="Calibri Light"/>
                          <a:ea typeface="Times New Roman"/>
                          <a:cs typeface="Arial"/>
                        </a:rPr>
                        <a:t>Apparent</a:t>
                      </a:r>
                      <a:r>
                        <a:rPr lang="sl-SI" sz="2000" b="1" dirty="0">
                          <a:latin typeface="Calibri Light"/>
                          <a:ea typeface="Times New Roman"/>
                          <a:cs typeface="Arial"/>
                        </a:rPr>
                        <a:t> </a:t>
                      </a:r>
                      <a:r>
                        <a:rPr lang="en-US" sz="2000" b="1" dirty="0">
                          <a:latin typeface="Calibri Light"/>
                          <a:ea typeface="Times New Roman"/>
                          <a:cs typeface="Arial"/>
                        </a:rPr>
                        <a:t>Density (kg/m</a:t>
                      </a:r>
                      <a:r>
                        <a:rPr lang="en-US" sz="2000" b="1" baseline="30000" dirty="0">
                          <a:latin typeface="Calibri Light"/>
                          <a:ea typeface="Times New Roman"/>
                          <a:cs typeface="Arial"/>
                        </a:rPr>
                        <a:t>3</a:t>
                      </a:r>
                      <a:r>
                        <a:rPr lang="en-US" sz="2000" b="1" dirty="0">
                          <a:latin typeface="Calibri Light"/>
                          <a:ea typeface="Times New Roman"/>
                          <a:cs typeface="Arial"/>
                        </a:rPr>
                        <a:t>)</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96044">
                <a:tc>
                  <a:txBody>
                    <a:bodyPr/>
                    <a:lstStyle/>
                    <a:p>
                      <a:pPr algn="ctr">
                        <a:spcAft>
                          <a:spcPts val="0"/>
                        </a:spcAft>
                      </a:pPr>
                      <a:r>
                        <a:rPr lang="sl-SI" sz="2000" dirty="0">
                          <a:latin typeface="Calibri Light"/>
                          <a:ea typeface="Times New Roman"/>
                          <a:cs typeface="Arial"/>
                        </a:rPr>
                        <a:t>104.7</a:t>
                      </a:r>
                      <a:r>
                        <a:rPr lang="en-US" sz="2000" dirty="0">
                          <a:latin typeface="Calibri Light"/>
                          <a:ea typeface="Times New Roman"/>
                          <a:cs typeface="Arial"/>
                        </a:rPr>
                        <a:t> ± </a:t>
                      </a:r>
                      <a:r>
                        <a:rPr lang="sl-SI" sz="2000" dirty="0">
                          <a:latin typeface="Calibri Light"/>
                          <a:ea typeface="Times New Roman"/>
                          <a:cs typeface="Arial"/>
                        </a:rPr>
                        <a:t>0.085</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latin typeface="Calibri Light"/>
                          <a:ea typeface="Times New Roman"/>
                          <a:cs typeface="Arial"/>
                        </a:rPr>
                        <a:t>251 </a:t>
                      </a:r>
                      <a:r>
                        <a:rPr lang="en-US" sz="2000" dirty="0">
                          <a:latin typeface="Calibri Light"/>
                          <a:ea typeface="Times New Roman"/>
                          <a:cs typeface="Arial"/>
                        </a:rPr>
                        <a:t>± </a:t>
                      </a:r>
                      <a:r>
                        <a:rPr lang="sl-SI" sz="2000" dirty="0">
                          <a:latin typeface="Calibri Light"/>
                          <a:ea typeface="Times New Roman"/>
                          <a:cs typeface="Arial"/>
                        </a:rPr>
                        <a:t> 0.019</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latin typeface="Calibri Light"/>
                          <a:ea typeface="Times New Roman"/>
                          <a:cs typeface="Arial"/>
                        </a:rPr>
                        <a:t>419</a:t>
                      </a:r>
                      <a:r>
                        <a:rPr lang="en-US" sz="2000" dirty="0">
                          <a:latin typeface="Calibri Light"/>
                          <a:ea typeface="Times New Roman"/>
                          <a:cs typeface="Arial"/>
                        </a:rPr>
                        <a:t>.</a:t>
                      </a:r>
                      <a:r>
                        <a:rPr lang="sl-SI" sz="2000" dirty="0">
                          <a:latin typeface="Calibri Light"/>
                          <a:ea typeface="Times New Roman"/>
                          <a:cs typeface="Arial"/>
                        </a:rPr>
                        <a:t>4</a:t>
                      </a:r>
                      <a:r>
                        <a:rPr lang="en-US" sz="2000" dirty="0">
                          <a:latin typeface="Calibri Light"/>
                          <a:ea typeface="Times New Roman"/>
                          <a:cs typeface="Arial"/>
                        </a:rPr>
                        <a:t> ± </a:t>
                      </a:r>
                      <a:r>
                        <a:rPr lang="sl-SI" sz="2000" dirty="0">
                          <a:latin typeface="Calibri Light"/>
                          <a:ea typeface="Times New Roman"/>
                          <a:cs typeface="Arial"/>
                        </a:rPr>
                        <a:t>25.311</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pic>
        <p:nvPicPr>
          <p:cNvPr id="5" name="Picture 3" descr="C:\Users\ASUS\AppData\Local\Microsoft\Windows\INetCache\Content.Word\V1_4.jpg">
            <a:extLst>
              <a:ext uri="{FF2B5EF4-FFF2-40B4-BE49-F238E27FC236}">
                <a16:creationId xmlns="" xmlns:a16="http://schemas.microsoft.com/office/drawing/2014/main" id="{1E4EF5F4-37E1-431E-BCC8-33871C0020E6}"/>
              </a:ext>
            </a:extLst>
          </p:cNvPr>
          <p:cNvPicPr/>
          <p:nvPr/>
        </p:nvPicPr>
        <p:blipFill>
          <a:blip r:embed="rId2" cstate="print">
            <a:extLst>
              <a:ext uri="{28A0092B-C50C-407E-A947-70E740481C1C}">
                <a14:useLocalDpi xmlns:a14="http://schemas.microsoft.com/office/drawing/2010/main" val="0"/>
              </a:ext>
            </a:extLst>
          </a:blip>
          <a:srcRect l="20932" t="-2511" r="22876" b="2500"/>
          <a:stretch>
            <a:fillRect/>
          </a:stretch>
        </p:blipFill>
        <p:spPr bwMode="auto">
          <a:xfrm>
            <a:off x="4262990" y="3473560"/>
            <a:ext cx="2952328" cy="2880320"/>
          </a:xfrm>
          <a:prstGeom prst="rect">
            <a:avLst/>
          </a:prstGeom>
          <a:noFill/>
          <a:ln>
            <a:noFill/>
          </a:ln>
        </p:spPr>
      </p:pic>
      <p:sp>
        <p:nvSpPr>
          <p:cNvPr id="6" name="Pravokotnik 7">
            <a:extLst>
              <a:ext uri="{FF2B5EF4-FFF2-40B4-BE49-F238E27FC236}">
                <a16:creationId xmlns="" xmlns:a16="http://schemas.microsoft.com/office/drawing/2014/main" id="{0F4F422D-5F03-4634-AF02-D49E529FC470}"/>
              </a:ext>
            </a:extLst>
          </p:cNvPr>
          <p:cNvSpPr/>
          <p:nvPr/>
        </p:nvSpPr>
        <p:spPr>
          <a:xfrm>
            <a:off x="3723502" y="6497896"/>
            <a:ext cx="5277329" cy="369332"/>
          </a:xfrm>
          <a:prstGeom prst="rect">
            <a:avLst/>
          </a:prstGeom>
        </p:spPr>
        <p:txBody>
          <a:bodyPr wrap="square">
            <a:spAutoFit/>
          </a:bodyPr>
          <a:lstStyle/>
          <a:p>
            <a:r>
              <a:rPr lang="hr-HR" dirty="0" smtClean="0"/>
              <a:t>M</a:t>
            </a:r>
            <a:r>
              <a:rPr lang="en-GB" dirty="0" err="1" smtClean="0"/>
              <a:t>icroscopic</a:t>
            </a:r>
            <a:r>
              <a:rPr lang="en-GB" dirty="0" smtClean="0"/>
              <a:t> view</a:t>
            </a:r>
            <a:r>
              <a:rPr lang="hr-HR" dirty="0" smtClean="0"/>
              <a:t> of paper made from straw</a:t>
            </a:r>
            <a:endParaRPr lang="en-GB" dirty="0"/>
          </a:p>
        </p:txBody>
      </p:sp>
    </p:spTree>
    <p:extLst>
      <p:ext uri="{BB962C8B-B14F-4D97-AF65-F5344CB8AC3E}">
        <p14:creationId xmlns:p14="http://schemas.microsoft.com/office/powerpoint/2010/main" val="356237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zervirano mjesto sadržaja 5">
            <a:extLst>
              <a:ext uri="{FF2B5EF4-FFF2-40B4-BE49-F238E27FC236}">
                <a16:creationId xmlns="" xmlns:a16="http://schemas.microsoft.com/office/drawing/2014/main" id="{78A4A133-34EC-4767-8814-EE7B54B80CE5}"/>
              </a:ext>
            </a:extLst>
          </p:cNvPr>
          <p:cNvSpPr>
            <a:spLocks noGrp="1"/>
          </p:cNvSpPr>
          <p:nvPr>
            <p:ph idx="1"/>
          </p:nvPr>
        </p:nvSpPr>
        <p:spPr/>
        <p:txBody>
          <a:bodyPr/>
          <a:lstStyle/>
          <a:p>
            <a:pPr marL="109728" indent="0">
              <a:buNone/>
            </a:pPr>
            <a:endParaRPr lang="en-US" dirty="0"/>
          </a:p>
        </p:txBody>
      </p:sp>
      <p:sp>
        <p:nvSpPr>
          <p:cNvPr id="7" name="Naslov 1">
            <a:extLst>
              <a:ext uri="{FF2B5EF4-FFF2-40B4-BE49-F238E27FC236}">
                <a16:creationId xmlns="" xmlns:a16="http://schemas.microsoft.com/office/drawing/2014/main" id="{EB11944C-ADAA-4D6A-90A0-57EB02E4AAAC}"/>
              </a:ext>
            </a:extLst>
          </p:cNvPr>
          <p:cNvSpPr>
            <a:spLocks noGrp="1"/>
          </p:cNvSpPr>
          <p:nvPr>
            <p:ph type="title"/>
          </p:nvPr>
        </p:nvSpPr>
        <p:spPr>
          <a:xfrm>
            <a:off x="457200" y="274638"/>
            <a:ext cx="8229600" cy="1143000"/>
          </a:xfrm>
        </p:spPr>
        <p:txBody>
          <a:bodyPr/>
          <a:lstStyle/>
          <a:p>
            <a:r>
              <a:rPr lang="sl-SI" dirty="0" err="1"/>
              <a:t>Paper</a:t>
            </a:r>
            <a:r>
              <a:rPr lang="sl-SI" dirty="0"/>
              <a:t> </a:t>
            </a:r>
            <a:r>
              <a:rPr lang="sl-SI" dirty="0" err="1"/>
              <a:t>from</a:t>
            </a:r>
            <a:r>
              <a:rPr lang="sl-SI" dirty="0"/>
              <a:t> </a:t>
            </a:r>
            <a:r>
              <a:rPr lang="sl-SI" dirty="0" err="1"/>
              <a:t>straw</a:t>
            </a:r>
            <a:endParaRPr lang="en-GB" dirty="0"/>
          </a:p>
        </p:txBody>
      </p:sp>
      <p:sp>
        <p:nvSpPr>
          <p:cNvPr id="8" name="Ograda vsebine 2">
            <a:extLst>
              <a:ext uri="{FF2B5EF4-FFF2-40B4-BE49-F238E27FC236}">
                <a16:creationId xmlns="" xmlns:a16="http://schemas.microsoft.com/office/drawing/2014/main" id="{7A8AFAF0-707B-42FA-A626-743A4F98B91F}"/>
              </a:ext>
            </a:extLst>
          </p:cNvPr>
          <p:cNvSpPr txBox="1">
            <a:spLocks/>
          </p:cNvSpPr>
          <p:nvPr/>
        </p:nvSpPr>
        <p:spPr>
          <a:xfrm>
            <a:off x="457200" y="1700808"/>
            <a:ext cx="8686800" cy="4425355"/>
          </a:xfrm>
          <a:prstGeom prst="rect">
            <a:avLst/>
          </a:prstGeom>
        </p:spPr>
        <p:txBody>
          <a:bodyPr vert="horz" rtlCol="0">
            <a:normAutofit/>
          </a:bodyPr>
          <a:lst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a:lstStyle>
          <a:p>
            <a:pPr>
              <a:buFont typeface="Georgia"/>
              <a:buNone/>
            </a:pPr>
            <a:r>
              <a:rPr lang="sl-SI" sz="2400" dirty="0"/>
              <a:t>Surface properties: mean value </a:t>
            </a:r>
            <a:r>
              <a:rPr lang="en-US" sz="2400" dirty="0">
                <a:ea typeface="Times New Roman"/>
                <a:cs typeface="Arial"/>
              </a:rPr>
              <a:t>±</a:t>
            </a:r>
            <a:r>
              <a:rPr lang="sl-SI" sz="2400" dirty="0">
                <a:ea typeface="Times New Roman"/>
                <a:cs typeface="Arial"/>
              </a:rPr>
              <a:t> standard deviation</a:t>
            </a:r>
            <a:r>
              <a:rPr lang="sl-SI" sz="2400" dirty="0"/>
              <a:t> </a:t>
            </a:r>
            <a:endParaRPr lang="en-GB" sz="2400" dirty="0"/>
          </a:p>
        </p:txBody>
      </p:sp>
      <p:graphicFrame>
        <p:nvGraphicFramePr>
          <p:cNvPr id="9" name="Tabela 3">
            <a:extLst>
              <a:ext uri="{FF2B5EF4-FFF2-40B4-BE49-F238E27FC236}">
                <a16:creationId xmlns="" xmlns:a16="http://schemas.microsoft.com/office/drawing/2014/main" id="{2125A0D7-34E5-4B7E-BB6F-FAC14F83DD0A}"/>
              </a:ext>
            </a:extLst>
          </p:cNvPr>
          <p:cNvGraphicFramePr>
            <a:graphicFrameLocks noGrp="1"/>
          </p:cNvGraphicFramePr>
          <p:nvPr>
            <p:extLst>
              <p:ext uri="{D42A27DB-BD31-4B8C-83A1-F6EECF244321}">
                <p14:modId xmlns:p14="http://schemas.microsoft.com/office/powerpoint/2010/main" val="1823210882"/>
              </p:ext>
            </p:extLst>
          </p:nvPr>
        </p:nvGraphicFramePr>
        <p:xfrm>
          <a:off x="727448" y="2692186"/>
          <a:ext cx="8568952" cy="3252000"/>
        </p:xfrm>
        <a:graphic>
          <a:graphicData uri="http://schemas.openxmlformats.org/drawingml/2006/table">
            <a:tbl>
              <a:tblPr/>
              <a:tblGrid>
                <a:gridCol w="5126723">
                  <a:extLst>
                    <a:ext uri="{9D8B030D-6E8A-4147-A177-3AD203B41FA5}">
                      <a16:colId xmlns="" xmlns:a16="http://schemas.microsoft.com/office/drawing/2014/main" val="20000"/>
                    </a:ext>
                  </a:extLst>
                </a:gridCol>
                <a:gridCol w="1786045">
                  <a:extLst>
                    <a:ext uri="{9D8B030D-6E8A-4147-A177-3AD203B41FA5}">
                      <a16:colId xmlns="" xmlns:a16="http://schemas.microsoft.com/office/drawing/2014/main" val="20001"/>
                    </a:ext>
                  </a:extLst>
                </a:gridCol>
                <a:gridCol w="1656184">
                  <a:extLst>
                    <a:ext uri="{9D8B030D-6E8A-4147-A177-3AD203B41FA5}">
                      <a16:colId xmlns="" xmlns:a16="http://schemas.microsoft.com/office/drawing/2014/main" val="20002"/>
                    </a:ext>
                  </a:extLst>
                </a:gridCol>
              </a:tblGrid>
              <a:tr h="406500">
                <a:tc>
                  <a:txBody>
                    <a:bodyPr/>
                    <a:lstStyle/>
                    <a:p>
                      <a:pPr algn="just">
                        <a:spcAft>
                          <a:spcPts val="0"/>
                        </a:spcAft>
                      </a:pPr>
                      <a:r>
                        <a:rPr lang="sl-SI" sz="2300" b="0" dirty="0">
                          <a:solidFill>
                            <a:schemeClr val="tx1"/>
                          </a:solidFill>
                          <a:latin typeface="+mn-lt"/>
                          <a:ea typeface="Times New Roman"/>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n-US" sz="2300" b="0" dirty="0">
                          <a:solidFill>
                            <a:schemeClr val="tx1"/>
                          </a:solidFill>
                          <a:latin typeface="+mn-lt"/>
                          <a:ea typeface="Times New Roman"/>
                          <a:cs typeface="Arial"/>
                        </a:rPr>
                        <a:t>Felt side</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n-US" sz="2300" b="0" dirty="0">
                          <a:solidFill>
                            <a:schemeClr val="tx1"/>
                          </a:solidFill>
                          <a:latin typeface="+mn-lt"/>
                          <a:ea typeface="Times New Roman"/>
                          <a:cs typeface="Arial"/>
                        </a:rPr>
                        <a:t>Wire side</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406500">
                <a:tc>
                  <a:txBody>
                    <a:bodyPr/>
                    <a:lstStyle/>
                    <a:p>
                      <a:pPr algn="just">
                        <a:spcAft>
                          <a:spcPts val="0"/>
                        </a:spcAft>
                      </a:pPr>
                      <a:r>
                        <a:rPr lang="en-US" sz="2300" b="0" dirty="0">
                          <a:solidFill>
                            <a:schemeClr val="tx1"/>
                          </a:solidFill>
                          <a:latin typeface="+mn-lt"/>
                          <a:ea typeface="Times New Roman"/>
                          <a:cs typeface="Arial"/>
                        </a:rPr>
                        <a:t>Surface roughness </a:t>
                      </a:r>
                      <a:r>
                        <a:rPr lang="sl-SI" sz="2300" b="0" dirty="0">
                          <a:solidFill>
                            <a:schemeClr val="tx1"/>
                          </a:solidFill>
                          <a:latin typeface="+mn-lt"/>
                          <a:ea typeface="Times New Roman"/>
                          <a:cs typeface="Arial"/>
                        </a:rPr>
                        <a:t> - </a:t>
                      </a:r>
                      <a:r>
                        <a:rPr lang="sl-SI" sz="2300" b="0" dirty="0" err="1">
                          <a:solidFill>
                            <a:schemeClr val="tx1"/>
                          </a:solidFill>
                          <a:latin typeface="+mn-lt"/>
                          <a:ea typeface="Times New Roman"/>
                          <a:cs typeface="Arial"/>
                        </a:rPr>
                        <a:t>Bendtsen</a:t>
                      </a:r>
                      <a:r>
                        <a:rPr lang="sl-SI" sz="2300" b="0" dirty="0">
                          <a:solidFill>
                            <a:schemeClr val="tx1"/>
                          </a:solidFill>
                          <a:latin typeface="+mn-lt"/>
                          <a:ea typeface="Times New Roman"/>
                          <a:cs typeface="Arial"/>
                        </a:rPr>
                        <a:t> </a:t>
                      </a:r>
                      <a:r>
                        <a:rPr lang="en-US" sz="2300" b="0" dirty="0">
                          <a:solidFill>
                            <a:schemeClr val="tx1"/>
                          </a:solidFill>
                          <a:latin typeface="+mn-lt"/>
                          <a:ea typeface="Times New Roman"/>
                          <a:cs typeface="Arial"/>
                        </a:rPr>
                        <a:t>(ml/min)</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n-US" sz="2300" b="0" dirty="0">
                          <a:solidFill>
                            <a:schemeClr val="tx1"/>
                          </a:solidFill>
                          <a:latin typeface="+mn-lt"/>
                          <a:ea typeface="Times New Roman"/>
                          <a:cs typeface="Arial"/>
                        </a:rPr>
                        <a:t>2</a:t>
                      </a:r>
                      <a:r>
                        <a:rPr lang="sl-SI" sz="2300" b="0" dirty="0">
                          <a:solidFill>
                            <a:schemeClr val="tx1"/>
                          </a:solidFill>
                          <a:latin typeface="+mn-lt"/>
                          <a:ea typeface="Times New Roman"/>
                          <a:cs typeface="Arial"/>
                        </a:rPr>
                        <a:t>754 </a:t>
                      </a:r>
                      <a:r>
                        <a:rPr lang="en-US" sz="2300" b="0" dirty="0">
                          <a:latin typeface="+mn-lt"/>
                          <a:ea typeface="Times New Roman"/>
                          <a:cs typeface="Arial"/>
                        </a:rPr>
                        <a:t>±</a:t>
                      </a:r>
                      <a:r>
                        <a:rPr lang="sl-SI" sz="2300" b="0" dirty="0">
                          <a:latin typeface="+mn-lt"/>
                          <a:ea typeface="Times New Roman"/>
                          <a:cs typeface="Arial"/>
                        </a:rPr>
                        <a:t> 104</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cs typeface="Arial"/>
                        </a:rPr>
                        <a:t>2635 </a:t>
                      </a:r>
                      <a:r>
                        <a:rPr lang="en-US" sz="2300" b="0" dirty="0">
                          <a:latin typeface="+mn-lt"/>
                          <a:ea typeface="Times New Roman"/>
                          <a:cs typeface="Arial"/>
                        </a:rPr>
                        <a:t>±</a:t>
                      </a:r>
                      <a:r>
                        <a:rPr lang="sl-SI" sz="2300" b="0" dirty="0">
                          <a:latin typeface="+mn-lt"/>
                          <a:ea typeface="Times New Roman"/>
                          <a:cs typeface="Arial"/>
                        </a:rPr>
                        <a:t> 61</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406500">
                <a:tc>
                  <a:txBody>
                    <a:bodyPr/>
                    <a:lstStyle/>
                    <a:p>
                      <a:pPr algn="just">
                        <a:spcAft>
                          <a:spcPts val="0"/>
                        </a:spcAft>
                      </a:pPr>
                      <a:r>
                        <a:rPr lang="en-US" sz="2300" b="0" dirty="0">
                          <a:solidFill>
                            <a:schemeClr val="tx1"/>
                          </a:solidFill>
                          <a:latin typeface="+mn-lt"/>
                          <a:ea typeface="Times New Roman"/>
                          <a:cs typeface="Arial"/>
                        </a:rPr>
                        <a:t>Air permeability</a:t>
                      </a:r>
                      <a:r>
                        <a:rPr lang="sl-SI" sz="2300" b="0" dirty="0">
                          <a:solidFill>
                            <a:schemeClr val="tx1"/>
                          </a:solidFill>
                          <a:latin typeface="+mn-lt"/>
                          <a:ea typeface="Times New Roman"/>
                          <a:cs typeface="Arial"/>
                        </a:rPr>
                        <a:t> - </a:t>
                      </a:r>
                      <a:r>
                        <a:rPr lang="sl-SI" sz="2300" b="0" dirty="0" err="1">
                          <a:solidFill>
                            <a:schemeClr val="tx1"/>
                          </a:solidFill>
                          <a:latin typeface="+mn-lt"/>
                          <a:ea typeface="Times New Roman"/>
                          <a:cs typeface="Arial"/>
                        </a:rPr>
                        <a:t>Bendtsen</a:t>
                      </a:r>
                      <a:r>
                        <a:rPr lang="en-US" sz="2300" b="0" dirty="0">
                          <a:solidFill>
                            <a:schemeClr val="tx1"/>
                          </a:solidFill>
                          <a:latin typeface="+mn-lt"/>
                          <a:ea typeface="Times New Roman"/>
                          <a:cs typeface="Arial"/>
                        </a:rPr>
                        <a:t> (ml/min)</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300" b="0" dirty="0">
                          <a:solidFill>
                            <a:schemeClr val="tx1"/>
                          </a:solidFill>
                          <a:latin typeface="+mn-lt"/>
                          <a:ea typeface="Times New Roman"/>
                          <a:cs typeface="Arial"/>
                        </a:rPr>
                        <a:t>258 </a:t>
                      </a:r>
                      <a:r>
                        <a:rPr lang="en-US" sz="2300" b="0" dirty="0">
                          <a:latin typeface="+mn-lt"/>
                          <a:ea typeface="Times New Roman"/>
                          <a:cs typeface="Arial"/>
                        </a:rPr>
                        <a:t>±</a:t>
                      </a:r>
                      <a:r>
                        <a:rPr lang="sl-SI" sz="2300" b="0" dirty="0">
                          <a:latin typeface="+mn-lt"/>
                          <a:ea typeface="Times New Roman"/>
                          <a:cs typeface="Arial"/>
                        </a:rPr>
                        <a:t>10.2</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cs typeface="Arial"/>
                        </a:rPr>
                        <a:t>335 </a:t>
                      </a:r>
                      <a:r>
                        <a:rPr lang="en-US" sz="2300" b="0" dirty="0">
                          <a:latin typeface="+mn-lt"/>
                          <a:ea typeface="Times New Roman"/>
                          <a:cs typeface="Arial"/>
                        </a:rPr>
                        <a:t>±</a:t>
                      </a:r>
                      <a:r>
                        <a:rPr lang="sl-SI" sz="2300" b="0" dirty="0">
                          <a:latin typeface="+mn-lt"/>
                          <a:ea typeface="Times New Roman"/>
                          <a:cs typeface="Arial"/>
                        </a:rPr>
                        <a:t> 53.7</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06500">
                <a:tc>
                  <a:txBody>
                    <a:bodyPr/>
                    <a:lstStyle/>
                    <a:p>
                      <a:pPr algn="just">
                        <a:spcAft>
                          <a:spcPts val="0"/>
                        </a:spcAft>
                      </a:pPr>
                      <a:r>
                        <a:rPr lang="en-US" sz="2300" b="0" dirty="0">
                          <a:solidFill>
                            <a:schemeClr val="tx1"/>
                          </a:solidFill>
                          <a:latin typeface="+mn-lt"/>
                          <a:ea typeface="Times New Roman"/>
                          <a:cs typeface="Arial"/>
                        </a:rPr>
                        <a:t>ISO brightness (%)</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300" b="0" dirty="0">
                          <a:solidFill>
                            <a:schemeClr val="tx1"/>
                          </a:solidFill>
                          <a:latin typeface="+mn-lt"/>
                          <a:ea typeface="Times New Roman"/>
                          <a:cs typeface="Arial"/>
                        </a:rPr>
                        <a:t>16</a:t>
                      </a:r>
                      <a:r>
                        <a:rPr lang="en-US" sz="2300" b="0" dirty="0">
                          <a:solidFill>
                            <a:schemeClr val="tx1"/>
                          </a:solidFill>
                          <a:latin typeface="+mn-lt"/>
                          <a:ea typeface="Times New Roman"/>
                          <a:cs typeface="Arial"/>
                        </a:rPr>
                        <a:t>.</a:t>
                      </a:r>
                      <a:r>
                        <a:rPr lang="sl-SI" sz="2300" b="0" dirty="0">
                          <a:solidFill>
                            <a:schemeClr val="tx1"/>
                          </a:solidFill>
                          <a:latin typeface="+mn-lt"/>
                          <a:ea typeface="Times New Roman"/>
                          <a:cs typeface="Arial"/>
                        </a:rPr>
                        <a:t>4 </a:t>
                      </a:r>
                      <a:r>
                        <a:rPr lang="en-US" sz="2300" b="0" dirty="0">
                          <a:latin typeface="+mn-lt"/>
                          <a:ea typeface="Times New Roman"/>
                          <a:cs typeface="Arial"/>
                        </a:rPr>
                        <a:t>±</a:t>
                      </a:r>
                      <a:r>
                        <a:rPr lang="sl-SI" sz="2300" b="0" dirty="0">
                          <a:latin typeface="+mn-lt"/>
                          <a:ea typeface="Times New Roman"/>
                          <a:cs typeface="Arial"/>
                        </a:rPr>
                        <a:t> 0.57</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cs typeface="Arial"/>
                        </a:rPr>
                        <a:t>15.6 </a:t>
                      </a:r>
                      <a:r>
                        <a:rPr lang="en-US" sz="2300" b="0" dirty="0">
                          <a:latin typeface="+mn-lt"/>
                          <a:ea typeface="Times New Roman"/>
                          <a:cs typeface="Arial"/>
                        </a:rPr>
                        <a:t>±</a:t>
                      </a:r>
                      <a:r>
                        <a:rPr lang="sl-SI" sz="2300" b="0" dirty="0">
                          <a:latin typeface="+mn-lt"/>
                          <a:ea typeface="Times New Roman"/>
                          <a:cs typeface="Arial"/>
                        </a:rPr>
                        <a:t> 0.38</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06500">
                <a:tc>
                  <a:txBody>
                    <a:bodyPr/>
                    <a:lstStyle/>
                    <a:p>
                      <a:pPr algn="just">
                        <a:spcAft>
                          <a:spcPts val="0"/>
                        </a:spcAft>
                      </a:pPr>
                      <a:r>
                        <a:rPr lang="en-US" sz="2300" b="0" dirty="0">
                          <a:solidFill>
                            <a:schemeClr val="tx1"/>
                          </a:solidFill>
                          <a:latin typeface="+mn-lt"/>
                          <a:ea typeface="Times New Roman"/>
                          <a:cs typeface="Arial"/>
                        </a:rPr>
                        <a:t>Opacity (%)</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300" b="0" dirty="0">
                          <a:solidFill>
                            <a:schemeClr val="tx1"/>
                          </a:solidFill>
                          <a:latin typeface="+mn-lt"/>
                          <a:ea typeface="Times New Roman"/>
                          <a:cs typeface="Arial"/>
                        </a:rPr>
                        <a:t>97.9 </a:t>
                      </a:r>
                      <a:r>
                        <a:rPr lang="en-US" sz="2300" b="0" dirty="0">
                          <a:latin typeface="+mn-lt"/>
                          <a:ea typeface="Times New Roman"/>
                          <a:cs typeface="Arial"/>
                        </a:rPr>
                        <a:t>±</a:t>
                      </a:r>
                      <a:r>
                        <a:rPr lang="sl-SI" sz="2300" b="0" dirty="0">
                          <a:latin typeface="+mn-lt"/>
                          <a:ea typeface="Times New Roman"/>
                          <a:cs typeface="Arial"/>
                        </a:rPr>
                        <a:t> 0.89</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cs typeface="Arial"/>
                        </a:rPr>
                        <a:t>97.6 </a:t>
                      </a:r>
                      <a:r>
                        <a:rPr lang="en-US" sz="2300" b="0" dirty="0">
                          <a:latin typeface="+mn-lt"/>
                          <a:ea typeface="Times New Roman"/>
                          <a:cs typeface="Arial"/>
                        </a:rPr>
                        <a:t>± </a:t>
                      </a:r>
                      <a:r>
                        <a:rPr lang="sl-SI" sz="2300" b="0" dirty="0">
                          <a:latin typeface="+mn-lt"/>
                          <a:ea typeface="Times New Roman"/>
                          <a:cs typeface="Arial"/>
                        </a:rPr>
                        <a:t>1.19</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06500">
                <a:tc>
                  <a:txBody>
                    <a:bodyPr/>
                    <a:lstStyle/>
                    <a:p>
                      <a:pPr algn="just">
                        <a:spcAft>
                          <a:spcPts val="0"/>
                        </a:spcAft>
                      </a:pPr>
                      <a:r>
                        <a:rPr lang="sl-SI" sz="2300" b="0" dirty="0">
                          <a:solidFill>
                            <a:schemeClr val="tx1"/>
                          </a:solidFill>
                          <a:latin typeface="+mn-lt"/>
                          <a:ea typeface="Times New Roman"/>
                        </a:rPr>
                        <a:t>CIE Lab - 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300" b="0" dirty="0">
                          <a:solidFill>
                            <a:schemeClr val="tx1"/>
                          </a:solidFill>
                          <a:latin typeface="+mn-lt"/>
                          <a:ea typeface="Times New Roman"/>
                        </a:rPr>
                        <a:t>67.38 </a:t>
                      </a:r>
                      <a:r>
                        <a:rPr lang="en-US" sz="2300" b="0" dirty="0">
                          <a:latin typeface="+mn-lt"/>
                          <a:ea typeface="Times New Roman"/>
                          <a:cs typeface="Arial"/>
                        </a:rPr>
                        <a:t>±</a:t>
                      </a:r>
                      <a:r>
                        <a:rPr lang="sl-SI" sz="2300" b="0" dirty="0">
                          <a:solidFill>
                            <a:schemeClr val="tx1"/>
                          </a:solidFill>
                          <a:latin typeface="+mn-lt"/>
                          <a:ea typeface="Times New Roman"/>
                        </a:rPr>
                        <a:t> 0.73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rPr>
                        <a:t>68.51 </a:t>
                      </a:r>
                      <a:r>
                        <a:rPr lang="en-US" sz="2300" b="0" dirty="0">
                          <a:latin typeface="+mn-lt"/>
                          <a:ea typeface="Times New Roman"/>
                          <a:cs typeface="Arial"/>
                        </a:rPr>
                        <a:t>±</a:t>
                      </a:r>
                      <a:r>
                        <a:rPr lang="sl-SI" sz="2300" b="0" dirty="0">
                          <a:latin typeface="+mn-lt"/>
                          <a:ea typeface="Times New Roman"/>
                          <a:cs typeface="Arial"/>
                        </a:rPr>
                        <a:t> 0.71</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300" b="0" dirty="0">
                          <a:solidFill>
                            <a:schemeClr val="tx1"/>
                          </a:solidFill>
                          <a:latin typeface="+mn-lt"/>
                          <a:ea typeface="Times New Roman"/>
                        </a:rPr>
                        <a:t>CIE Lab - 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300" b="0" dirty="0">
                          <a:solidFill>
                            <a:schemeClr val="tx1"/>
                          </a:solidFill>
                          <a:latin typeface="+mn-lt"/>
                          <a:ea typeface="Times New Roman"/>
                        </a:rPr>
                        <a:t>3.5 </a:t>
                      </a:r>
                      <a:r>
                        <a:rPr lang="en-US" sz="2300" b="0" dirty="0">
                          <a:latin typeface="+mn-lt"/>
                          <a:ea typeface="Times New Roman"/>
                          <a:cs typeface="Arial"/>
                        </a:rPr>
                        <a:t>±</a:t>
                      </a:r>
                      <a:r>
                        <a:rPr lang="sl-SI" sz="2300" b="0" dirty="0">
                          <a:solidFill>
                            <a:schemeClr val="tx1"/>
                          </a:solidFill>
                          <a:latin typeface="+mn-lt"/>
                          <a:ea typeface="Times New Roman"/>
                        </a:rPr>
                        <a:t> 0.19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rPr>
                        <a:t>3.71 </a:t>
                      </a:r>
                      <a:r>
                        <a:rPr lang="en-US" sz="2300" b="0" dirty="0">
                          <a:latin typeface="+mn-lt"/>
                          <a:ea typeface="Times New Roman"/>
                          <a:cs typeface="Arial"/>
                        </a:rPr>
                        <a:t>±</a:t>
                      </a:r>
                      <a:r>
                        <a:rPr lang="sl-SI" sz="2300" b="0" dirty="0">
                          <a:latin typeface="+mn-lt"/>
                          <a:ea typeface="Times New Roman"/>
                          <a:cs typeface="Arial"/>
                        </a:rPr>
                        <a:t> 0.21</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300" b="0" dirty="0">
                          <a:solidFill>
                            <a:schemeClr val="tx1"/>
                          </a:solidFill>
                          <a:latin typeface="+mn-lt"/>
                          <a:ea typeface="Times New Roman"/>
                        </a:rPr>
                        <a:t>CIE Lab - 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300" b="0" dirty="0">
                          <a:solidFill>
                            <a:schemeClr val="tx1"/>
                          </a:solidFill>
                          <a:latin typeface="+mn-lt"/>
                          <a:ea typeface="Times New Roman"/>
                        </a:rPr>
                        <a:t>24.84 </a:t>
                      </a:r>
                      <a:r>
                        <a:rPr lang="en-US" sz="2300" b="0" dirty="0">
                          <a:latin typeface="+mn-lt"/>
                          <a:ea typeface="Times New Roman"/>
                          <a:cs typeface="Arial"/>
                        </a:rPr>
                        <a:t>±</a:t>
                      </a:r>
                      <a:r>
                        <a:rPr lang="sl-SI" sz="2300" b="0" dirty="0">
                          <a:latin typeface="+mn-lt"/>
                          <a:ea typeface="Times New Roman"/>
                          <a:cs typeface="Arial"/>
                        </a:rPr>
                        <a:t> </a:t>
                      </a:r>
                      <a:r>
                        <a:rPr lang="sl-SI" sz="2300" b="0" dirty="0">
                          <a:solidFill>
                            <a:schemeClr val="tx1"/>
                          </a:solidFill>
                          <a:latin typeface="+mn-lt"/>
                          <a:ea typeface="Times New Roman"/>
                        </a:rPr>
                        <a:t>0.37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300" b="0" dirty="0">
                          <a:solidFill>
                            <a:schemeClr val="tx1"/>
                          </a:solidFill>
                          <a:latin typeface="+mn-lt"/>
                          <a:ea typeface="Times New Roman"/>
                        </a:rPr>
                        <a:t>24.15 </a:t>
                      </a:r>
                      <a:r>
                        <a:rPr lang="en-US" sz="2300" b="0" dirty="0">
                          <a:latin typeface="+mn-lt"/>
                          <a:ea typeface="Times New Roman"/>
                          <a:cs typeface="Arial"/>
                        </a:rPr>
                        <a:t>±</a:t>
                      </a:r>
                      <a:r>
                        <a:rPr lang="sl-SI" sz="2300" b="0" dirty="0">
                          <a:latin typeface="+mn-lt"/>
                          <a:ea typeface="Times New Roman"/>
                          <a:cs typeface="Arial"/>
                        </a:rPr>
                        <a:t> 0.36</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279518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ED33279-B7C6-4DAD-8C7E-DFFE89EE4372}"/>
              </a:ext>
            </a:extLst>
          </p:cNvPr>
          <p:cNvSpPr>
            <a:spLocks noGrp="1"/>
          </p:cNvSpPr>
          <p:nvPr>
            <p:ph type="title"/>
          </p:nvPr>
        </p:nvSpPr>
        <p:spPr/>
        <p:txBody>
          <a:bodyPr/>
          <a:lstStyle/>
          <a:p>
            <a:endParaRPr lang="en-US"/>
          </a:p>
        </p:txBody>
      </p:sp>
      <p:sp>
        <p:nvSpPr>
          <p:cNvPr id="3" name="Rezervirano mjesto sadržaja 2">
            <a:extLst>
              <a:ext uri="{FF2B5EF4-FFF2-40B4-BE49-F238E27FC236}">
                <a16:creationId xmlns="" xmlns:a16="http://schemas.microsoft.com/office/drawing/2014/main" id="{8C5688FA-FDEA-4C15-89D6-F5EC6CBC4837}"/>
              </a:ext>
            </a:extLst>
          </p:cNvPr>
          <p:cNvSpPr>
            <a:spLocks noGrp="1"/>
          </p:cNvSpPr>
          <p:nvPr>
            <p:ph idx="1"/>
          </p:nvPr>
        </p:nvSpPr>
        <p:spPr/>
        <p:txBody>
          <a:bodyPr/>
          <a:lstStyle/>
          <a:p>
            <a:endParaRPr lang="en-US" dirty="0"/>
          </a:p>
        </p:txBody>
      </p:sp>
      <p:sp>
        <p:nvSpPr>
          <p:cNvPr id="4" name="Ograda vsebine 2">
            <a:extLst>
              <a:ext uri="{FF2B5EF4-FFF2-40B4-BE49-F238E27FC236}">
                <a16:creationId xmlns="" xmlns:a16="http://schemas.microsoft.com/office/drawing/2014/main" id="{9D9E3A45-32EE-4F5B-B4D6-E53948B57EB7}"/>
              </a:ext>
            </a:extLst>
          </p:cNvPr>
          <p:cNvSpPr txBox="1">
            <a:spLocks/>
          </p:cNvSpPr>
          <p:nvPr/>
        </p:nvSpPr>
        <p:spPr>
          <a:xfrm>
            <a:off x="609600" y="1333500"/>
            <a:ext cx="8229600" cy="5001419"/>
          </a:xfrm>
          <a:prstGeom prst="rect">
            <a:avLst/>
          </a:prstGeom>
        </p:spPr>
        <p:txBody>
          <a:bodyPr vert="horz" rtlCol="0">
            <a:normAutofit/>
          </a:bodyPr>
          <a:lst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a:lstStyle>
          <a:p>
            <a:pPr>
              <a:buFont typeface="Georgia"/>
              <a:buNone/>
            </a:pPr>
            <a:r>
              <a:rPr lang="sl-SI" sz="2400"/>
              <a:t>Mechanical properties: mean value </a:t>
            </a:r>
            <a:r>
              <a:rPr lang="en-US" sz="2400">
                <a:ea typeface="Times New Roman"/>
                <a:cs typeface="Arial"/>
              </a:rPr>
              <a:t>±</a:t>
            </a:r>
            <a:r>
              <a:rPr lang="sl-SI" sz="2400">
                <a:ea typeface="Times New Roman"/>
                <a:cs typeface="Arial"/>
              </a:rPr>
              <a:t> standard deviation</a:t>
            </a:r>
            <a:r>
              <a:rPr lang="sl-SI" sz="2400"/>
              <a:t> </a:t>
            </a:r>
            <a:endParaRPr lang="en-GB" sz="2400" dirty="0"/>
          </a:p>
        </p:txBody>
      </p:sp>
      <p:graphicFrame>
        <p:nvGraphicFramePr>
          <p:cNvPr id="5" name="Tabela 3">
            <a:extLst>
              <a:ext uri="{FF2B5EF4-FFF2-40B4-BE49-F238E27FC236}">
                <a16:creationId xmlns="" xmlns:a16="http://schemas.microsoft.com/office/drawing/2014/main" id="{65E5B6FF-530A-4D3D-858A-FFE3E595992A}"/>
              </a:ext>
            </a:extLst>
          </p:cNvPr>
          <p:cNvGraphicFramePr>
            <a:graphicFrameLocks noGrp="1"/>
          </p:cNvGraphicFramePr>
          <p:nvPr>
            <p:extLst>
              <p:ext uri="{D42A27DB-BD31-4B8C-83A1-F6EECF244321}">
                <p14:modId xmlns:p14="http://schemas.microsoft.com/office/powerpoint/2010/main" val="1101571557"/>
              </p:ext>
            </p:extLst>
          </p:nvPr>
        </p:nvGraphicFramePr>
        <p:xfrm>
          <a:off x="619944" y="2053580"/>
          <a:ext cx="6840760" cy="4065000"/>
        </p:xfrm>
        <a:graphic>
          <a:graphicData uri="http://schemas.openxmlformats.org/drawingml/2006/table">
            <a:tbl>
              <a:tblPr/>
              <a:tblGrid>
                <a:gridCol w="4931711">
                  <a:extLst>
                    <a:ext uri="{9D8B030D-6E8A-4147-A177-3AD203B41FA5}">
                      <a16:colId xmlns="" xmlns:a16="http://schemas.microsoft.com/office/drawing/2014/main" val="20000"/>
                    </a:ext>
                  </a:extLst>
                </a:gridCol>
                <a:gridCol w="1909049">
                  <a:extLst>
                    <a:ext uri="{9D8B030D-6E8A-4147-A177-3AD203B41FA5}">
                      <a16:colId xmlns="" xmlns:a16="http://schemas.microsoft.com/office/drawing/2014/main" val="20001"/>
                    </a:ext>
                  </a:extLst>
                </a:gridCol>
              </a:tblGrid>
              <a:tr h="406500">
                <a:tc>
                  <a:txBody>
                    <a:bodyPr/>
                    <a:lstStyle/>
                    <a:p>
                      <a:pPr algn="just">
                        <a:spcAft>
                          <a:spcPts val="0"/>
                        </a:spcAft>
                      </a:pPr>
                      <a:endParaRPr lang="sl-SI" sz="2400" dirty="0">
                        <a:solidFill>
                          <a:schemeClr val="tx1"/>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sl-SI" sz="2400" dirty="0">
                        <a:solidFill>
                          <a:schemeClr val="tx1"/>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406500">
                <a:tc>
                  <a:txBody>
                    <a:bodyPr/>
                    <a:lstStyle/>
                    <a:p>
                      <a:pPr algn="just">
                        <a:spcAft>
                          <a:spcPts val="0"/>
                        </a:spcAft>
                      </a:pPr>
                      <a:r>
                        <a:rPr lang="sl-SI" sz="2400" b="0" dirty="0" err="1">
                          <a:solidFill>
                            <a:schemeClr val="tx1"/>
                          </a:solidFill>
                          <a:latin typeface="+mn-lt"/>
                          <a:ea typeface="Times New Roman"/>
                          <a:cs typeface="Arial"/>
                        </a:rPr>
                        <a:t>Tearing</a:t>
                      </a:r>
                      <a:r>
                        <a:rPr lang="sl-SI" sz="2400" b="0" dirty="0">
                          <a:solidFill>
                            <a:schemeClr val="tx1"/>
                          </a:solidFill>
                          <a:latin typeface="+mn-lt"/>
                          <a:ea typeface="Times New Roman"/>
                          <a:cs typeface="Arial"/>
                        </a:rPr>
                        <a:t> </a:t>
                      </a:r>
                      <a:r>
                        <a:rPr lang="sl-SI" sz="2400" b="0" dirty="0" err="1">
                          <a:solidFill>
                            <a:schemeClr val="tx1"/>
                          </a:solidFill>
                          <a:latin typeface="+mn-lt"/>
                          <a:ea typeface="Times New Roman"/>
                          <a:cs typeface="Arial"/>
                        </a:rPr>
                        <a:t>strength</a:t>
                      </a:r>
                      <a:r>
                        <a:rPr lang="sl-SI" sz="2400" b="0" dirty="0">
                          <a:solidFill>
                            <a:schemeClr val="tx1"/>
                          </a:solidFill>
                          <a:latin typeface="+mn-lt"/>
                          <a:ea typeface="Times New Roman"/>
                          <a:cs typeface="Arial"/>
                        </a:rPr>
                        <a:t> </a:t>
                      </a:r>
                      <a:r>
                        <a:rPr lang="en-US" sz="2400" b="0" dirty="0">
                          <a:solidFill>
                            <a:schemeClr val="tx1"/>
                          </a:solidFill>
                          <a:latin typeface="+mn-lt"/>
                          <a:ea typeface="Times New Roman"/>
                          <a:cs typeface="Arial"/>
                        </a:rPr>
                        <a:t>(m</a:t>
                      </a:r>
                      <a:r>
                        <a:rPr lang="sl-SI" sz="2400" b="0" dirty="0">
                          <a:solidFill>
                            <a:schemeClr val="tx1"/>
                          </a:solidFill>
                          <a:latin typeface="+mn-lt"/>
                          <a:ea typeface="Times New Roman"/>
                          <a:cs typeface="Arial"/>
                        </a:rPr>
                        <a:t>N</a:t>
                      </a:r>
                      <a:r>
                        <a:rPr lang="en-US" sz="2400" b="0" dirty="0">
                          <a:solidFill>
                            <a:schemeClr val="tx1"/>
                          </a:solidFill>
                          <a:latin typeface="+mn-lt"/>
                          <a:ea typeface="Times New Roman"/>
                          <a:cs typeface="Arial"/>
                        </a:rPr>
                        <a:t>)</a:t>
                      </a:r>
                      <a:endParaRPr lang="sl-SI" sz="24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hr-HR" sz="2400" dirty="0">
                          <a:solidFill>
                            <a:schemeClr val="tx1"/>
                          </a:solidFill>
                          <a:latin typeface="+mj-lt"/>
                          <a:ea typeface="Times New Roman"/>
                          <a:cs typeface="Arial"/>
                        </a:rPr>
                        <a:t>538</a:t>
                      </a:r>
                      <a:r>
                        <a:rPr lang="en-US" sz="2400" b="0" dirty="0">
                          <a:latin typeface="+mj-lt"/>
                          <a:ea typeface="Times New Roman"/>
                          <a:cs typeface="Arial"/>
                        </a:rPr>
                        <a:t>±</a:t>
                      </a:r>
                      <a:r>
                        <a:rPr lang="sl-SI" sz="2400" b="0" dirty="0">
                          <a:latin typeface="+mj-lt"/>
                          <a:ea typeface="Times New Roman"/>
                          <a:cs typeface="Arial"/>
                        </a:rPr>
                        <a:t> 138</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406500">
                <a:tc>
                  <a:txBody>
                    <a:bodyPr/>
                    <a:lstStyle/>
                    <a:p>
                      <a:pPr algn="just">
                        <a:spcAft>
                          <a:spcPts val="0"/>
                        </a:spcAft>
                      </a:pPr>
                      <a:r>
                        <a:rPr lang="sl-SI" sz="2400" b="0" dirty="0" err="1">
                          <a:solidFill>
                            <a:schemeClr val="tx1"/>
                          </a:solidFill>
                          <a:latin typeface="+mn-lt"/>
                          <a:ea typeface="Times New Roman"/>
                          <a:cs typeface="Arial"/>
                        </a:rPr>
                        <a:t>Tearing</a:t>
                      </a:r>
                      <a:r>
                        <a:rPr lang="sl-SI" sz="2400" b="0" dirty="0">
                          <a:solidFill>
                            <a:schemeClr val="tx1"/>
                          </a:solidFill>
                          <a:latin typeface="+mn-lt"/>
                          <a:ea typeface="Times New Roman"/>
                          <a:cs typeface="Arial"/>
                        </a:rPr>
                        <a:t> </a:t>
                      </a:r>
                      <a:r>
                        <a:rPr lang="sl-SI" sz="2400" b="0" dirty="0" err="1">
                          <a:solidFill>
                            <a:schemeClr val="tx1"/>
                          </a:solidFill>
                          <a:latin typeface="+mn-lt"/>
                          <a:ea typeface="Times New Roman"/>
                          <a:cs typeface="Arial"/>
                        </a:rPr>
                        <a:t>index</a:t>
                      </a:r>
                      <a:r>
                        <a:rPr lang="sl-SI" sz="2400" b="0" dirty="0">
                          <a:solidFill>
                            <a:schemeClr val="tx1"/>
                          </a:solidFill>
                          <a:latin typeface="+mn-lt"/>
                          <a:ea typeface="Times New Roman"/>
                          <a:cs typeface="Arial"/>
                        </a:rPr>
                        <a:t> </a:t>
                      </a:r>
                      <a:r>
                        <a:rPr lang="en-US" sz="2400" b="0" dirty="0">
                          <a:solidFill>
                            <a:schemeClr val="tx1"/>
                          </a:solidFill>
                          <a:latin typeface="+mn-lt"/>
                          <a:ea typeface="Times New Roman"/>
                          <a:cs typeface="Arial"/>
                        </a:rPr>
                        <a:t>(m</a:t>
                      </a:r>
                      <a:r>
                        <a:rPr lang="sl-SI" sz="2400" b="0" dirty="0">
                          <a:solidFill>
                            <a:schemeClr val="tx1"/>
                          </a:solidFill>
                          <a:latin typeface="+mn-lt"/>
                          <a:ea typeface="Times New Roman"/>
                          <a:cs typeface="Arial"/>
                        </a:rPr>
                        <a:t>N</a:t>
                      </a:r>
                      <a:r>
                        <a:rPr lang="sl-SI" sz="2400" b="0" baseline="0" dirty="0">
                          <a:solidFill>
                            <a:schemeClr val="tx1"/>
                          </a:solidFill>
                          <a:latin typeface="+mn-lt"/>
                          <a:ea typeface="Times New Roman"/>
                          <a:cs typeface="Arial"/>
                        </a:rPr>
                        <a:t> m</a:t>
                      </a:r>
                      <a:r>
                        <a:rPr lang="sl-SI" sz="2400" b="0" baseline="30000" dirty="0">
                          <a:solidFill>
                            <a:schemeClr val="tx1"/>
                          </a:solidFill>
                          <a:latin typeface="+mn-lt"/>
                          <a:ea typeface="Times New Roman"/>
                          <a:cs typeface="Arial"/>
                        </a:rPr>
                        <a:t>2</a:t>
                      </a:r>
                      <a:r>
                        <a:rPr lang="sl-SI" sz="2400" b="0" baseline="0" dirty="0">
                          <a:solidFill>
                            <a:schemeClr val="tx1"/>
                          </a:solidFill>
                          <a:latin typeface="+mn-lt"/>
                          <a:ea typeface="Times New Roman"/>
                          <a:cs typeface="Arial"/>
                        </a:rPr>
                        <a:t>/g</a:t>
                      </a:r>
                      <a:r>
                        <a:rPr lang="en-US" sz="2400" b="0" dirty="0">
                          <a:solidFill>
                            <a:schemeClr val="tx1"/>
                          </a:solidFill>
                          <a:latin typeface="+mn-lt"/>
                          <a:ea typeface="Times New Roman"/>
                          <a:cs typeface="Arial"/>
                        </a:rPr>
                        <a:t>)</a:t>
                      </a:r>
                      <a:endParaRPr lang="sl-SI" sz="24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cs typeface="Arial"/>
                        </a:rPr>
                        <a:t>5.1</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06500">
                <a:tc>
                  <a:txBody>
                    <a:bodyPr/>
                    <a:lstStyle/>
                    <a:p>
                      <a:pPr algn="just">
                        <a:spcAft>
                          <a:spcPts val="0"/>
                        </a:spcAft>
                      </a:pPr>
                      <a:r>
                        <a:rPr lang="sl-SI" sz="2400" b="0" dirty="0" err="1">
                          <a:solidFill>
                            <a:schemeClr val="tx1"/>
                          </a:solidFill>
                          <a:latin typeface="+mn-lt"/>
                          <a:ea typeface="Times New Roman"/>
                          <a:cs typeface="Arial"/>
                        </a:rPr>
                        <a:t>Bursting</a:t>
                      </a:r>
                      <a:r>
                        <a:rPr lang="sl-SI" sz="2400" b="0" dirty="0">
                          <a:solidFill>
                            <a:schemeClr val="tx1"/>
                          </a:solidFill>
                          <a:latin typeface="+mn-lt"/>
                          <a:ea typeface="Times New Roman"/>
                          <a:cs typeface="Arial"/>
                        </a:rPr>
                        <a:t> </a:t>
                      </a:r>
                      <a:r>
                        <a:rPr lang="sl-SI" sz="2400" b="0" dirty="0" err="1">
                          <a:solidFill>
                            <a:schemeClr val="tx1"/>
                          </a:solidFill>
                          <a:latin typeface="+mn-lt"/>
                          <a:ea typeface="Times New Roman"/>
                          <a:cs typeface="Arial"/>
                        </a:rPr>
                        <a:t>strength</a:t>
                      </a:r>
                      <a:r>
                        <a:rPr lang="en-US" sz="2400" b="0" dirty="0">
                          <a:solidFill>
                            <a:schemeClr val="tx1"/>
                          </a:solidFill>
                          <a:latin typeface="+mn-lt"/>
                          <a:ea typeface="Times New Roman"/>
                          <a:cs typeface="Arial"/>
                        </a:rPr>
                        <a:t> (</a:t>
                      </a:r>
                      <a:r>
                        <a:rPr lang="sl-SI" sz="2400" b="0" dirty="0" err="1">
                          <a:solidFill>
                            <a:schemeClr val="tx1"/>
                          </a:solidFill>
                          <a:latin typeface="+mn-lt"/>
                          <a:ea typeface="Times New Roman"/>
                          <a:cs typeface="Arial"/>
                        </a:rPr>
                        <a:t>kPa</a:t>
                      </a:r>
                      <a:r>
                        <a:rPr lang="en-US" sz="2400" b="0" dirty="0">
                          <a:solidFill>
                            <a:schemeClr val="tx1"/>
                          </a:solidFill>
                          <a:latin typeface="+mn-lt"/>
                          <a:ea typeface="Times New Roman"/>
                          <a:cs typeface="Arial"/>
                        </a:rPr>
                        <a:t>)</a:t>
                      </a:r>
                      <a:endParaRPr lang="sl-SI" sz="24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cs typeface="Arial"/>
                        </a:rPr>
                        <a:t>195.2</a:t>
                      </a:r>
                      <a:r>
                        <a:rPr lang="sl-SI" sz="2400" baseline="0" dirty="0">
                          <a:solidFill>
                            <a:schemeClr val="tx1"/>
                          </a:solidFill>
                          <a:latin typeface="+mj-lt"/>
                          <a:ea typeface="Times New Roman"/>
                          <a:cs typeface="Arial"/>
                        </a:rPr>
                        <a:t> </a:t>
                      </a:r>
                      <a:r>
                        <a:rPr lang="en-US" sz="2400" b="0" kern="1200" dirty="0">
                          <a:solidFill>
                            <a:schemeClr val="tx1"/>
                          </a:solidFill>
                          <a:latin typeface="+mn-lt"/>
                          <a:ea typeface="Times New Roman"/>
                          <a:cs typeface="Arial"/>
                        </a:rPr>
                        <a:t>±</a:t>
                      </a:r>
                      <a:r>
                        <a:rPr lang="sl-SI" sz="2400" b="0" kern="1200" dirty="0">
                          <a:solidFill>
                            <a:schemeClr val="tx1"/>
                          </a:solidFill>
                          <a:latin typeface="+mn-lt"/>
                          <a:ea typeface="Times New Roman"/>
                          <a:cs typeface="Arial"/>
                        </a:rPr>
                        <a:t> </a:t>
                      </a:r>
                      <a:r>
                        <a:rPr lang="sl-SI" sz="2400" baseline="0" dirty="0">
                          <a:solidFill>
                            <a:schemeClr val="tx1"/>
                          </a:solidFill>
                          <a:latin typeface="+mj-lt"/>
                          <a:ea typeface="Times New Roman"/>
                          <a:cs typeface="Arial"/>
                        </a:rPr>
                        <a:t>12.9</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400" b="0" dirty="0" err="1">
                          <a:solidFill>
                            <a:schemeClr val="tx1"/>
                          </a:solidFill>
                          <a:latin typeface="+mn-lt"/>
                          <a:ea typeface="Times New Roman"/>
                          <a:cs typeface="Arial"/>
                        </a:rPr>
                        <a:t>Bursting</a:t>
                      </a:r>
                      <a:r>
                        <a:rPr lang="sl-SI" sz="2400" b="0" dirty="0">
                          <a:solidFill>
                            <a:schemeClr val="tx1"/>
                          </a:solidFill>
                          <a:latin typeface="+mn-lt"/>
                          <a:ea typeface="Times New Roman"/>
                          <a:cs typeface="Arial"/>
                        </a:rPr>
                        <a:t> </a:t>
                      </a:r>
                      <a:r>
                        <a:rPr lang="sl-SI" sz="2400" b="0" dirty="0" err="1">
                          <a:solidFill>
                            <a:schemeClr val="tx1"/>
                          </a:solidFill>
                          <a:latin typeface="+mn-lt"/>
                          <a:ea typeface="Times New Roman"/>
                          <a:cs typeface="Arial"/>
                        </a:rPr>
                        <a:t>index</a:t>
                      </a:r>
                      <a:r>
                        <a:rPr lang="en-US" sz="2400" b="0" dirty="0">
                          <a:solidFill>
                            <a:schemeClr val="tx1"/>
                          </a:solidFill>
                          <a:latin typeface="+mn-lt"/>
                          <a:ea typeface="Times New Roman"/>
                          <a:cs typeface="Arial"/>
                        </a:rPr>
                        <a:t> (</a:t>
                      </a:r>
                      <a:r>
                        <a:rPr lang="sl-SI" sz="2400" b="0" dirty="0" err="1">
                          <a:solidFill>
                            <a:schemeClr val="tx1"/>
                          </a:solidFill>
                          <a:latin typeface="+mn-lt"/>
                          <a:ea typeface="Times New Roman"/>
                          <a:cs typeface="Arial"/>
                        </a:rPr>
                        <a:t>kPa</a:t>
                      </a:r>
                      <a:r>
                        <a:rPr lang="sl-SI" sz="2400" b="0" dirty="0">
                          <a:solidFill>
                            <a:schemeClr val="tx1"/>
                          </a:solidFill>
                          <a:latin typeface="+mn-lt"/>
                          <a:ea typeface="Times New Roman"/>
                          <a:cs typeface="Arial"/>
                        </a:rPr>
                        <a:t> </a:t>
                      </a:r>
                      <a:r>
                        <a:rPr lang="sl-SI" sz="2400" b="0" baseline="0" dirty="0">
                          <a:solidFill>
                            <a:schemeClr val="tx1"/>
                          </a:solidFill>
                          <a:latin typeface="+mn-lt"/>
                          <a:ea typeface="Times New Roman"/>
                          <a:cs typeface="Arial"/>
                        </a:rPr>
                        <a:t>m</a:t>
                      </a:r>
                      <a:r>
                        <a:rPr lang="sl-SI" sz="2400" b="0" baseline="30000" dirty="0">
                          <a:solidFill>
                            <a:schemeClr val="tx1"/>
                          </a:solidFill>
                          <a:latin typeface="+mn-lt"/>
                          <a:ea typeface="Times New Roman"/>
                          <a:cs typeface="Arial"/>
                        </a:rPr>
                        <a:t>2</a:t>
                      </a:r>
                      <a:r>
                        <a:rPr lang="sl-SI" sz="2400" b="0" baseline="0" dirty="0">
                          <a:solidFill>
                            <a:schemeClr val="tx1"/>
                          </a:solidFill>
                          <a:latin typeface="+mn-lt"/>
                          <a:ea typeface="Times New Roman"/>
                          <a:cs typeface="Arial"/>
                        </a:rPr>
                        <a:t>/g</a:t>
                      </a:r>
                      <a:r>
                        <a:rPr lang="en-US" sz="2400" b="0" dirty="0">
                          <a:solidFill>
                            <a:schemeClr val="tx1"/>
                          </a:solidFill>
                          <a:latin typeface="+mn-lt"/>
                          <a:ea typeface="Times New Roman"/>
                          <a:cs typeface="Arial"/>
                        </a:rPr>
                        <a:t>)</a:t>
                      </a:r>
                      <a:endParaRPr lang="sl-SI" sz="24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cs typeface="Arial"/>
                        </a:rPr>
                        <a:t>1.86</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400" b="0" dirty="0" err="1">
                          <a:solidFill>
                            <a:schemeClr val="tx1"/>
                          </a:solidFill>
                          <a:latin typeface="+mn-lt"/>
                          <a:ea typeface="Times New Roman"/>
                        </a:rPr>
                        <a:t>Tensile</a:t>
                      </a:r>
                      <a:r>
                        <a:rPr lang="sl-SI" sz="2400" b="0" dirty="0">
                          <a:solidFill>
                            <a:schemeClr val="tx1"/>
                          </a:solidFill>
                          <a:latin typeface="+mn-lt"/>
                          <a:ea typeface="Times New Roman"/>
                        </a:rPr>
                        <a:t> </a:t>
                      </a:r>
                      <a:r>
                        <a:rPr lang="sl-SI" sz="2400" b="0" dirty="0" err="1">
                          <a:solidFill>
                            <a:schemeClr val="tx1"/>
                          </a:solidFill>
                          <a:latin typeface="+mn-lt"/>
                          <a:ea typeface="Times New Roman"/>
                        </a:rPr>
                        <a:t>strength</a:t>
                      </a:r>
                      <a:r>
                        <a:rPr lang="sl-SI" sz="2400" b="0" dirty="0">
                          <a:solidFill>
                            <a:schemeClr val="tx1"/>
                          </a:solidFill>
                          <a:latin typeface="+mn-lt"/>
                          <a:ea typeface="Times New Roman"/>
                        </a:rPr>
                        <a:t> (</a:t>
                      </a:r>
                      <a:r>
                        <a:rPr lang="sl-SI" sz="2400" b="0" dirty="0" err="1">
                          <a:solidFill>
                            <a:schemeClr val="tx1"/>
                          </a:solidFill>
                          <a:latin typeface="+mn-lt"/>
                          <a:ea typeface="Times New Roman"/>
                        </a:rPr>
                        <a:t>kN</a:t>
                      </a:r>
                      <a:r>
                        <a:rPr lang="sl-SI" sz="2400" b="0" dirty="0">
                          <a:solidFill>
                            <a:schemeClr val="tx1"/>
                          </a:solidFill>
                          <a:latin typeface="+mn-lt"/>
                          <a:ea typeface="Times New Roman"/>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rPr>
                        <a:t>4.66 </a:t>
                      </a:r>
                      <a:r>
                        <a:rPr lang="en-US" sz="2400" b="0" kern="1200" dirty="0">
                          <a:solidFill>
                            <a:schemeClr val="tx1"/>
                          </a:solidFill>
                          <a:latin typeface="+mn-lt"/>
                          <a:ea typeface="Times New Roman"/>
                          <a:cs typeface="Arial"/>
                        </a:rPr>
                        <a:t>±</a:t>
                      </a:r>
                      <a:r>
                        <a:rPr lang="sl-SI" sz="2400" b="0" kern="1200" dirty="0">
                          <a:solidFill>
                            <a:schemeClr val="tx1"/>
                          </a:solidFill>
                          <a:latin typeface="+mn-lt"/>
                          <a:ea typeface="Times New Roman"/>
                          <a:cs typeface="Arial"/>
                        </a:rPr>
                        <a:t> 0.95</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400" b="0" dirty="0" err="1">
                          <a:solidFill>
                            <a:schemeClr val="tx1"/>
                          </a:solidFill>
                          <a:latin typeface="+mn-lt"/>
                          <a:ea typeface="Times New Roman"/>
                        </a:rPr>
                        <a:t>Tensile</a:t>
                      </a:r>
                      <a:r>
                        <a:rPr lang="sl-SI" sz="2400" b="0" dirty="0">
                          <a:solidFill>
                            <a:schemeClr val="tx1"/>
                          </a:solidFill>
                          <a:latin typeface="+mn-lt"/>
                          <a:ea typeface="Times New Roman"/>
                        </a:rPr>
                        <a:t> </a:t>
                      </a:r>
                      <a:r>
                        <a:rPr lang="sl-SI" sz="2400" b="0" dirty="0" err="1">
                          <a:solidFill>
                            <a:schemeClr val="tx1"/>
                          </a:solidFill>
                          <a:latin typeface="+mn-lt"/>
                          <a:ea typeface="Times New Roman"/>
                        </a:rPr>
                        <a:t>index</a:t>
                      </a:r>
                      <a:r>
                        <a:rPr lang="sl-SI" sz="2400" b="0" dirty="0">
                          <a:solidFill>
                            <a:schemeClr val="tx1"/>
                          </a:solidFill>
                          <a:latin typeface="+mn-lt"/>
                          <a:ea typeface="Times New Roman"/>
                        </a:rPr>
                        <a:t> (N 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rPr>
                        <a:t>44.55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400" b="0" dirty="0" err="1">
                          <a:solidFill>
                            <a:schemeClr val="tx1"/>
                          </a:solidFill>
                          <a:latin typeface="+mn-lt"/>
                          <a:ea typeface="Times New Roman"/>
                        </a:rPr>
                        <a:t>Tensile</a:t>
                      </a:r>
                      <a:r>
                        <a:rPr lang="sl-SI" sz="2400" b="0" dirty="0">
                          <a:solidFill>
                            <a:schemeClr val="tx1"/>
                          </a:solidFill>
                          <a:latin typeface="+mn-lt"/>
                          <a:ea typeface="Times New Roman"/>
                        </a:rPr>
                        <a:t> </a:t>
                      </a:r>
                      <a:r>
                        <a:rPr lang="sl-SI" sz="2400" b="0" dirty="0" err="1">
                          <a:solidFill>
                            <a:schemeClr val="tx1"/>
                          </a:solidFill>
                          <a:latin typeface="+mn-lt"/>
                          <a:ea typeface="Times New Roman"/>
                        </a:rPr>
                        <a:t>breaking</a:t>
                      </a:r>
                      <a:r>
                        <a:rPr lang="sl-SI" sz="2400" b="0" dirty="0">
                          <a:solidFill>
                            <a:schemeClr val="tx1"/>
                          </a:solidFill>
                          <a:latin typeface="+mn-lt"/>
                          <a:ea typeface="Times New Roman"/>
                        </a:rPr>
                        <a:t> </a:t>
                      </a:r>
                      <a:r>
                        <a:rPr lang="sl-SI" sz="2400" b="0" dirty="0" err="1">
                          <a:solidFill>
                            <a:schemeClr val="tx1"/>
                          </a:solidFill>
                          <a:latin typeface="+mn-lt"/>
                          <a:ea typeface="Times New Roman"/>
                        </a:rPr>
                        <a:t>strain</a:t>
                      </a:r>
                      <a:r>
                        <a:rPr lang="sl-SI" sz="2400" b="0" dirty="0">
                          <a:solidFill>
                            <a:schemeClr val="tx1"/>
                          </a:solidFill>
                          <a:latin typeface="+mn-lt"/>
                          <a:ea typeface="Times New Roman"/>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rPr>
                        <a:t>1.4 </a:t>
                      </a:r>
                      <a:r>
                        <a:rPr lang="en-US" sz="2400" b="0" kern="1200" dirty="0">
                          <a:solidFill>
                            <a:schemeClr val="tx1"/>
                          </a:solidFill>
                          <a:latin typeface="+mn-lt"/>
                          <a:ea typeface="Times New Roman"/>
                          <a:cs typeface="Arial"/>
                        </a:rPr>
                        <a:t>±</a:t>
                      </a:r>
                      <a:r>
                        <a:rPr lang="sl-SI" sz="2400" b="0" kern="1200" dirty="0">
                          <a:solidFill>
                            <a:schemeClr val="tx1"/>
                          </a:solidFill>
                          <a:latin typeface="+mn-lt"/>
                          <a:ea typeface="Times New Roman"/>
                          <a:cs typeface="Arial"/>
                        </a:rPr>
                        <a:t> </a:t>
                      </a:r>
                      <a:r>
                        <a:rPr lang="sl-SI" sz="2400" dirty="0">
                          <a:solidFill>
                            <a:schemeClr val="tx1"/>
                          </a:solidFill>
                          <a:latin typeface="+mj-lt"/>
                          <a:ea typeface="Times New Roman"/>
                        </a:rPr>
                        <a:t>0.2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400" b="0" dirty="0" err="1">
                          <a:solidFill>
                            <a:schemeClr val="tx1"/>
                          </a:solidFill>
                          <a:latin typeface="+mn-lt"/>
                          <a:ea typeface="Times New Roman"/>
                        </a:rPr>
                        <a:t>Tensile</a:t>
                      </a:r>
                      <a:r>
                        <a:rPr lang="sl-SI" sz="2400" b="0" dirty="0">
                          <a:solidFill>
                            <a:schemeClr val="tx1"/>
                          </a:solidFill>
                          <a:latin typeface="+mn-lt"/>
                          <a:ea typeface="Times New Roman"/>
                        </a:rPr>
                        <a:t> </a:t>
                      </a:r>
                      <a:r>
                        <a:rPr lang="sl-SI" sz="2400" b="0" dirty="0" err="1">
                          <a:solidFill>
                            <a:schemeClr val="tx1"/>
                          </a:solidFill>
                          <a:latin typeface="+mn-lt"/>
                          <a:ea typeface="Times New Roman"/>
                        </a:rPr>
                        <a:t>energy</a:t>
                      </a:r>
                      <a:r>
                        <a:rPr lang="sl-SI" sz="2400" b="0" dirty="0">
                          <a:solidFill>
                            <a:schemeClr val="tx1"/>
                          </a:solidFill>
                          <a:latin typeface="+mn-lt"/>
                          <a:ea typeface="Times New Roman"/>
                        </a:rPr>
                        <a:t> </a:t>
                      </a:r>
                      <a:r>
                        <a:rPr lang="sl-SI" sz="2400" b="0" dirty="0" err="1">
                          <a:solidFill>
                            <a:schemeClr val="tx1"/>
                          </a:solidFill>
                          <a:latin typeface="+mn-lt"/>
                          <a:ea typeface="Times New Roman"/>
                        </a:rPr>
                        <a:t>absorption</a:t>
                      </a:r>
                      <a:r>
                        <a:rPr lang="sl-SI" sz="2400" b="0" dirty="0">
                          <a:solidFill>
                            <a:schemeClr val="tx1"/>
                          </a:solidFill>
                          <a:latin typeface="+mn-lt"/>
                          <a:ea typeface="Times New Roman"/>
                        </a:rPr>
                        <a:t> (J/m</a:t>
                      </a:r>
                      <a:r>
                        <a:rPr lang="sl-SI" sz="2400" b="0" baseline="30000" dirty="0">
                          <a:solidFill>
                            <a:schemeClr val="tx1"/>
                          </a:solidFill>
                          <a:latin typeface="+mn-lt"/>
                          <a:ea typeface="Times New Roman"/>
                        </a:rPr>
                        <a:t>2</a:t>
                      </a:r>
                      <a:r>
                        <a:rPr lang="sl-SI" sz="2400" b="0" dirty="0">
                          <a:solidFill>
                            <a:schemeClr val="tx1"/>
                          </a:solidFill>
                          <a:latin typeface="+mn-lt"/>
                          <a:ea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rPr>
                        <a:t>18.4 </a:t>
                      </a:r>
                      <a:r>
                        <a:rPr lang="en-US" sz="2400" b="0" kern="1200" dirty="0">
                          <a:solidFill>
                            <a:schemeClr val="tx1"/>
                          </a:solidFill>
                          <a:latin typeface="+mn-lt"/>
                          <a:ea typeface="Times New Roman"/>
                          <a:cs typeface="Arial"/>
                        </a:rPr>
                        <a:t>±</a:t>
                      </a:r>
                      <a:r>
                        <a:rPr lang="sl-SI" sz="2400" b="0" kern="1200" dirty="0">
                          <a:solidFill>
                            <a:schemeClr val="tx1"/>
                          </a:solidFill>
                          <a:latin typeface="+mn-lt"/>
                          <a:ea typeface="Times New Roman"/>
                          <a:cs typeface="Arial"/>
                        </a:rPr>
                        <a:t> 7.1</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406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400" b="0" dirty="0" err="1">
                          <a:solidFill>
                            <a:schemeClr val="tx1"/>
                          </a:solidFill>
                          <a:latin typeface="+mn-lt"/>
                          <a:ea typeface="Times New Roman"/>
                        </a:rPr>
                        <a:t>Modulus</a:t>
                      </a:r>
                      <a:r>
                        <a:rPr lang="sl-SI" sz="2400" b="0" dirty="0">
                          <a:solidFill>
                            <a:schemeClr val="tx1"/>
                          </a:solidFill>
                          <a:latin typeface="+mn-lt"/>
                          <a:ea typeface="Times New Roman"/>
                        </a:rPr>
                        <a:t> </a:t>
                      </a:r>
                      <a:r>
                        <a:rPr lang="sl-SI" sz="2400" b="0" dirty="0" err="1">
                          <a:solidFill>
                            <a:schemeClr val="tx1"/>
                          </a:solidFill>
                          <a:latin typeface="+mn-lt"/>
                          <a:ea typeface="Times New Roman"/>
                        </a:rPr>
                        <a:t>of</a:t>
                      </a:r>
                      <a:r>
                        <a:rPr lang="sl-SI" sz="2400" b="0" dirty="0">
                          <a:solidFill>
                            <a:schemeClr val="tx1"/>
                          </a:solidFill>
                          <a:latin typeface="+mn-lt"/>
                          <a:ea typeface="Times New Roman"/>
                        </a:rPr>
                        <a:t> </a:t>
                      </a:r>
                      <a:r>
                        <a:rPr lang="sl-SI" sz="2400" b="0" dirty="0" err="1">
                          <a:solidFill>
                            <a:schemeClr val="tx1"/>
                          </a:solidFill>
                          <a:latin typeface="+mn-lt"/>
                          <a:ea typeface="Times New Roman"/>
                        </a:rPr>
                        <a:t>elasticity</a:t>
                      </a:r>
                      <a:r>
                        <a:rPr lang="sl-SI" sz="2400" b="0" dirty="0">
                          <a:solidFill>
                            <a:schemeClr val="tx1"/>
                          </a:solidFill>
                          <a:latin typeface="+mn-lt"/>
                          <a:ea typeface="Times New Roman"/>
                        </a:rPr>
                        <a:t> (</a:t>
                      </a:r>
                      <a:r>
                        <a:rPr lang="sl-SI" sz="2400" b="0" dirty="0" err="1">
                          <a:solidFill>
                            <a:schemeClr val="tx1"/>
                          </a:solidFill>
                          <a:latin typeface="+mn-lt"/>
                          <a:ea typeface="Times New Roman"/>
                        </a:rPr>
                        <a:t>GPa</a:t>
                      </a:r>
                      <a:r>
                        <a:rPr lang="sl-SI" sz="2400" b="0" dirty="0">
                          <a:solidFill>
                            <a:schemeClr val="tx1"/>
                          </a:solidFill>
                          <a:latin typeface="+mn-lt"/>
                          <a:ea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400" dirty="0">
                          <a:solidFill>
                            <a:schemeClr val="tx1"/>
                          </a:solidFill>
                          <a:latin typeface="+mj-lt"/>
                          <a:ea typeface="Times New Roman"/>
                        </a:rPr>
                        <a:t>1.97 </a:t>
                      </a:r>
                      <a:r>
                        <a:rPr lang="en-US" sz="2400" b="0" kern="1200" dirty="0">
                          <a:solidFill>
                            <a:schemeClr val="tx1"/>
                          </a:solidFill>
                          <a:latin typeface="+mn-lt"/>
                          <a:ea typeface="Times New Roman"/>
                          <a:cs typeface="Arial"/>
                        </a:rPr>
                        <a:t>±</a:t>
                      </a:r>
                      <a:r>
                        <a:rPr lang="sl-SI" sz="2400" b="0" kern="1200" dirty="0">
                          <a:solidFill>
                            <a:schemeClr val="tx1"/>
                          </a:solidFill>
                          <a:latin typeface="+mn-lt"/>
                          <a:ea typeface="Times New Roman"/>
                          <a:cs typeface="Arial"/>
                        </a:rPr>
                        <a:t> 0.32</a:t>
                      </a:r>
                      <a:endParaRPr lang="sl-SI" sz="2400" dirty="0">
                        <a:solidFill>
                          <a:schemeClr val="tx1"/>
                        </a:solidFill>
                        <a:latin typeface="+mj-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bl>
          </a:graphicData>
        </a:graphic>
      </p:graphicFrame>
    </p:spTree>
    <p:extLst>
      <p:ext uri="{BB962C8B-B14F-4D97-AF65-F5344CB8AC3E}">
        <p14:creationId xmlns:p14="http://schemas.microsoft.com/office/powerpoint/2010/main" val="994619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2800" dirty="0" err="1"/>
              <a:t>Recycled</a:t>
            </a:r>
            <a:r>
              <a:rPr lang="sl-SI" sz="2800" dirty="0"/>
              <a:t> </a:t>
            </a:r>
            <a:r>
              <a:rPr lang="sl-SI" sz="2800" dirty="0" err="1"/>
              <a:t>paper</a:t>
            </a:r>
            <a:r>
              <a:rPr lang="sl-SI" sz="2800" dirty="0"/>
              <a:t> </a:t>
            </a:r>
            <a:r>
              <a:rPr lang="sl-SI" sz="2800" dirty="0" err="1"/>
              <a:t>from</a:t>
            </a:r>
            <a:r>
              <a:rPr lang="sl-SI" sz="2800" dirty="0"/>
              <a:t> </a:t>
            </a:r>
            <a:r>
              <a:rPr lang="sl-SI" sz="2800" dirty="0" err="1"/>
              <a:t>Vipap</a:t>
            </a:r>
            <a:r>
              <a:rPr lang="sl-SI" sz="2800" dirty="0"/>
              <a:t> Videm Krško </a:t>
            </a:r>
            <a:br>
              <a:rPr lang="sl-SI" sz="2800" dirty="0"/>
            </a:br>
            <a:r>
              <a:rPr lang="sl-SI" sz="2800" dirty="0"/>
              <a:t>(</a:t>
            </a:r>
            <a:r>
              <a:rPr lang="sl-SI" sz="2800" dirty="0" err="1"/>
              <a:t>if</a:t>
            </a:r>
            <a:r>
              <a:rPr lang="sl-SI" sz="2800" dirty="0"/>
              <a:t> </a:t>
            </a:r>
            <a:r>
              <a:rPr lang="sl-SI" sz="2800" dirty="0" err="1"/>
              <a:t>you</a:t>
            </a:r>
            <a:r>
              <a:rPr lang="sl-SI" sz="2800" dirty="0"/>
              <a:t> </a:t>
            </a:r>
            <a:r>
              <a:rPr lang="sl-SI" sz="2800" dirty="0" err="1"/>
              <a:t>wish</a:t>
            </a:r>
            <a:r>
              <a:rPr lang="sl-SI" sz="2800" dirty="0"/>
              <a:t> to </a:t>
            </a:r>
            <a:r>
              <a:rPr lang="sl-SI" sz="2800" dirty="0" err="1"/>
              <a:t>compare</a:t>
            </a:r>
            <a:r>
              <a:rPr lang="sl-SI" sz="2800" dirty="0"/>
              <a:t>)</a:t>
            </a:r>
            <a:endParaRPr lang="en-GB" sz="2800" dirty="0"/>
          </a:p>
        </p:txBody>
      </p:sp>
      <p:graphicFrame>
        <p:nvGraphicFramePr>
          <p:cNvPr id="6" name="Tabela 5"/>
          <p:cNvGraphicFramePr>
            <a:graphicFrameLocks noGrp="1"/>
          </p:cNvGraphicFramePr>
          <p:nvPr>
            <p:extLst>
              <p:ext uri="{D42A27DB-BD31-4B8C-83A1-F6EECF244321}">
                <p14:modId xmlns:p14="http://schemas.microsoft.com/office/powerpoint/2010/main" val="2925713766"/>
              </p:ext>
            </p:extLst>
          </p:nvPr>
        </p:nvGraphicFramePr>
        <p:xfrm>
          <a:off x="609600" y="2993457"/>
          <a:ext cx="8062762" cy="2721541"/>
        </p:xfrm>
        <a:graphic>
          <a:graphicData uri="http://schemas.openxmlformats.org/drawingml/2006/table">
            <a:tbl>
              <a:tblPr/>
              <a:tblGrid>
                <a:gridCol w="4308909">
                  <a:extLst>
                    <a:ext uri="{9D8B030D-6E8A-4147-A177-3AD203B41FA5}">
                      <a16:colId xmlns="" xmlns:a16="http://schemas.microsoft.com/office/drawing/2014/main" val="20000"/>
                    </a:ext>
                  </a:extLst>
                </a:gridCol>
                <a:gridCol w="1684422">
                  <a:extLst>
                    <a:ext uri="{9D8B030D-6E8A-4147-A177-3AD203B41FA5}">
                      <a16:colId xmlns="" xmlns:a16="http://schemas.microsoft.com/office/drawing/2014/main" val="20001"/>
                    </a:ext>
                  </a:extLst>
                </a:gridCol>
                <a:gridCol w="2069431">
                  <a:extLst>
                    <a:ext uri="{9D8B030D-6E8A-4147-A177-3AD203B41FA5}">
                      <a16:colId xmlns="" xmlns:a16="http://schemas.microsoft.com/office/drawing/2014/main" val="20002"/>
                    </a:ext>
                  </a:extLst>
                </a:gridCol>
              </a:tblGrid>
              <a:tr h="352867">
                <a:tc>
                  <a:txBody>
                    <a:bodyPr/>
                    <a:lstStyle/>
                    <a:p>
                      <a:pPr algn="just">
                        <a:spcAft>
                          <a:spcPts val="0"/>
                        </a:spcAft>
                      </a:pP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n-US" sz="2300" b="0" dirty="0">
                          <a:solidFill>
                            <a:schemeClr val="tx1"/>
                          </a:solidFill>
                          <a:latin typeface="+mn-lt"/>
                          <a:ea typeface="Times New Roman"/>
                          <a:cs typeface="Arial"/>
                        </a:rPr>
                        <a:t>Felt side</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n-US" sz="2300" b="0" dirty="0">
                          <a:solidFill>
                            <a:schemeClr val="tx1"/>
                          </a:solidFill>
                          <a:latin typeface="+mn-lt"/>
                          <a:ea typeface="Times New Roman"/>
                          <a:cs typeface="Arial"/>
                        </a:rPr>
                        <a:t>Wire side</a:t>
                      </a:r>
                      <a:endParaRPr lang="sl-SI" sz="23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338382">
                <a:tc>
                  <a:txBody>
                    <a:bodyPr/>
                    <a:lstStyle/>
                    <a:p>
                      <a:pPr algn="just">
                        <a:spcAft>
                          <a:spcPts val="0"/>
                        </a:spcAft>
                      </a:pPr>
                      <a:r>
                        <a:rPr lang="en-US" sz="2000" b="0" dirty="0">
                          <a:solidFill>
                            <a:schemeClr val="tx1"/>
                          </a:solidFill>
                          <a:latin typeface="+mn-lt"/>
                          <a:ea typeface="Times New Roman"/>
                          <a:cs typeface="Arial"/>
                        </a:rPr>
                        <a:t>Surface roughness </a:t>
                      </a:r>
                      <a:r>
                        <a:rPr lang="sl-SI" sz="2000" b="0" dirty="0">
                          <a:solidFill>
                            <a:schemeClr val="tx1"/>
                          </a:solidFill>
                          <a:latin typeface="+mn-lt"/>
                          <a:ea typeface="Times New Roman"/>
                          <a:cs typeface="Arial"/>
                        </a:rPr>
                        <a:t> - </a:t>
                      </a:r>
                      <a:r>
                        <a:rPr lang="sl-SI" sz="2000" b="0" dirty="0" err="1">
                          <a:solidFill>
                            <a:schemeClr val="tx1"/>
                          </a:solidFill>
                          <a:latin typeface="+mn-lt"/>
                          <a:ea typeface="Times New Roman"/>
                          <a:cs typeface="Arial"/>
                        </a:rPr>
                        <a:t>Bendtsen</a:t>
                      </a:r>
                      <a:r>
                        <a:rPr lang="sl-SI" sz="2000" b="0" dirty="0">
                          <a:solidFill>
                            <a:schemeClr val="tx1"/>
                          </a:solidFill>
                          <a:latin typeface="+mn-lt"/>
                          <a:ea typeface="Times New Roman"/>
                          <a:cs typeface="Arial"/>
                        </a:rPr>
                        <a:t> </a:t>
                      </a:r>
                      <a:r>
                        <a:rPr lang="en-US" sz="2000" b="0" dirty="0">
                          <a:solidFill>
                            <a:schemeClr val="tx1"/>
                          </a:solidFill>
                          <a:latin typeface="+mn-lt"/>
                          <a:ea typeface="Times New Roman"/>
                          <a:cs typeface="Arial"/>
                        </a:rPr>
                        <a:t>(ml/min)</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cs typeface="Arial"/>
                        </a:rPr>
                        <a:t>457</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cs typeface="Arial"/>
                        </a:rPr>
                        <a:t>430 </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338382">
                <a:tc>
                  <a:txBody>
                    <a:bodyPr/>
                    <a:lstStyle/>
                    <a:p>
                      <a:pPr algn="just">
                        <a:spcAft>
                          <a:spcPts val="0"/>
                        </a:spcAft>
                      </a:pPr>
                      <a:r>
                        <a:rPr lang="en-US" sz="2000" b="0" dirty="0">
                          <a:solidFill>
                            <a:schemeClr val="tx1"/>
                          </a:solidFill>
                          <a:latin typeface="+mn-lt"/>
                          <a:ea typeface="Times New Roman"/>
                          <a:cs typeface="Arial"/>
                        </a:rPr>
                        <a:t>Air permeability</a:t>
                      </a:r>
                      <a:r>
                        <a:rPr lang="sl-SI" sz="2000" b="0" dirty="0">
                          <a:solidFill>
                            <a:schemeClr val="tx1"/>
                          </a:solidFill>
                          <a:latin typeface="+mn-lt"/>
                          <a:ea typeface="Times New Roman"/>
                          <a:cs typeface="Arial"/>
                        </a:rPr>
                        <a:t> - </a:t>
                      </a:r>
                      <a:r>
                        <a:rPr lang="sl-SI" sz="2000" b="0" dirty="0" err="1">
                          <a:solidFill>
                            <a:schemeClr val="tx1"/>
                          </a:solidFill>
                          <a:latin typeface="+mn-lt"/>
                          <a:ea typeface="Times New Roman"/>
                          <a:cs typeface="Arial"/>
                        </a:rPr>
                        <a:t>Bendtsen</a:t>
                      </a:r>
                      <a:r>
                        <a:rPr lang="en-US" sz="2000" b="0" dirty="0">
                          <a:solidFill>
                            <a:schemeClr val="tx1"/>
                          </a:solidFill>
                          <a:latin typeface="+mn-lt"/>
                          <a:ea typeface="Times New Roman"/>
                          <a:cs typeface="Arial"/>
                        </a:rPr>
                        <a:t> (ml/min)</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cs typeface="Arial"/>
                        </a:rPr>
                        <a:t>168</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cs typeface="Arial"/>
                        </a:rPr>
                        <a:t>166 </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338382">
                <a:tc>
                  <a:txBody>
                    <a:bodyPr/>
                    <a:lstStyle/>
                    <a:p>
                      <a:pPr algn="just">
                        <a:spcAft>
                          <a:spcPts val="0"/>
                        </a:spcAft>
                      </a:pPr>
                      <a:r>
                        <a:rPr lang="en-US" sz="2000" b="0" dirty="0">
                          <a:solidFill>
                            <a:schemeClr val="tx1"/>
                          </a:solidFill>
                          <a:latin typeface="+mn-lt"/>
                          <a:ea typeface="Times New Roman"/>
                          <a:cs typeface="Arial"/>
                        </a:rPr>
                        <a:t>ISO brightness (%)</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cs typeface="Arial"/>
                        </a:rPr>
                        <a:t>68.2</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cs typeface="Arial"/>
                        </a:rPr>
                        <a:t>67.8</a:t>
                      </a:r>
                      <a:r>
                        <a:rPr lang="sl-SI" sz="2000" b="0" baseline="0" dirty="0">
                          <a:solidFill>
                            <a:schemeClr val="tx1"/>
                          </a:solidFill>
                          <a:latin typeface="+mn-lt"/>
                          <a:ea typeface="Times New Roman"/>
                          <a:cs typeface="Arial"/>
                        </a:rPr>
                        <a:t> </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38382">
                <a:tc>
                  <a:txBody>
                    <a:bodyPr/>
                    <a:lstStyle/>
                    <a:p>
                      <a:pPr algn="just">
                        <a:spcAft>
                          <a:spcPts val="0"/>
                        </a:spcAft>
                      </a:pPr>
                      <a:r>
                        <a:rPr lang="en-US" sz="2000" b="0" dirty="0">
                          <a:solidFill>
                            <a:schemeClr val="tx1"/>
                          </a:solidFill>
                          <a:latin typeface="+mn-lt"/>
                          <a:ea typeface="Times New Roman"/>
                          <a:cs typeface="Arial"/>
                        </a:rPr>
                        <a:t>Opacity (%)</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cs typeface="Arial"/>
                        </a:rPr>
                        <a:t>68.2</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cs typeface="Arial"/>
                        </a:rPr>
                        <a:t>67.8 </a:t>
                      </a:r>
                      <a:endParaRPr lang="sl-SI" sz="2000" b="0" dirty="0">
                        <a:solidFill>
                          <a:schemeClr val="tx1"/>
                        </a:solidFill>
                        <a:latin typeface="+mn-lt"/>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338382">
                <a:tc>
                  <a:txBody>
                    <a:bodyPr/>
                    <a:lstStyle/>
                    <a:p>
                      <a:pPr algn="just">
                        <a:spcAft>
                          <a:spcPts val="0"/>
                        </a:spcAft>
                      </a:pPr>
                      <a:r>
                        <a:rPr lang="sl-SI" sz="2000" b="0" dirty="0">
                          <a:solidFill>
                            <a:schemeClr val="tx1"/>
                          </a:solidFill>
                          <a:latin typeface="+mn-lt"/>
                          <a:ea typeface="Times New Roman"/>
                        </a:rPr>
                        <a:t>CIE Lab - 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rPr>
                        <a:t>87.11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rPr>
                        <a:t>87.29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33838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a:solidFill>
                            <a:schemeClr val="tx1"/>
                          </a:solidFill>
                          <a:latin typeface="+mn-lt"/>
                          <a:ea typeface="Times New Roman"/>
                        </a:rPr>
                        <a:t>CIE Lab - 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rPr>
                        <a:t>1.18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rPr>
                        <a:t>1.3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33838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sl-SI" sz="2000" b="0" dirty="0">
                          <a:solidFill>
                            <a:schemeClr val="tx1"/>
                          </a:solidFill>
                          <a:latin typeface="+mn-lt"/>
                          <a:ea typeface="Times New Roman"/>
                        </a:rPr>
                        <a:t>CIE Lab - 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sl-SI" sz="2000" b="0" dirty="0">
                          <a:solidFill>
                            <a:schemeClr val="tx1"/>
                          </a:solidFill>
                          <a:latin typeface="+mn-lt"/>
                          <a:ea typeface="Times New Roman"/>
                        </a:rPr>
                        <a:t>-1.8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0" dirty="0">
                          <a:solidFill>
                            <a:schemeClr val="tx1"/>
                          </a:solidFill>
                          <a:latin typeface="+mn-lt"/>
                          <a:ea typeface="Times New Roman"/>
                        </a:rPr>
                        <a:t>-3.59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bl>
          </a:graphicData>
        </a:graphic>
      </p:graphicFrame>
      <p:graphicFrame>
        <p:nvGraphicFramePr>
          <p:cNvPr id="7" name="Tabela 6"/>
          <p:cNvGraphicFramePr>
            <a:graphicFrameLocks noGrp="1"/>
          </p:cNvGraphicFramePr>
          <p:nvPr>
            <p:extLst>
              <p:ext uri="{D42A27DB-BD31-4B8C-83A1-F6EECF244321}">
                <p14:modId xmlns:p14="http://schemas.microsoft.com/office/powerpoint/2010/main" val="4116761668"/>
              </p:ext>
            </p:extLst>
          </p:nvPr>
        </p:nvGraphicFramePr>
        <p:xfrm>
          <a:off x="609600" y="2112139"/>
          <a:ext cx="7992888" cy="792088"/>
        </p:xfrm>
        <a:graphic>
          <a:graphicData uri="http://schemas.openxmlformats.org/drawingml/2006/table">
            <a:tbl>
              <a:tblPr/>
              <a:tblGrid>
                <a:gridCol w="2664296">
                  <a:extLst>
                    <a:ext uri="{9D8B030D-6E8A-4147-A177-3AD203B41FA5}">
                      <a16:colId xmlns="" xmlns:a16="http://schemas.microsoft.com/office/drawing/2014/main" val="20000"/>
                    </a:ext>
                  </a:extLst>
                </a:gridCol>
                <a:gridCol w="2376264">
                  <a:extLst>
                    <a:ext uri="{9D8B030D-6E8A-4147-A177-3AD203B41FA5}">
                      <a16:colId xmlns="" xmlns:a16="http://schemas.microsoft.com/office/drawing/2014/main" val="20001"/>
                    </a:ext>
                  </a:extLst>
                </a:gridCol>
                <a:gridCol w="2952328">
                  <a:extLst>
                    <a:ext uri="{9D8B030D-6E8A-4147-A177-3AD203B41FA5}">
                      <a16:colId xmlns="" xmlns:a16="http://schemas.microsoft.com/office/drawing/2014/main" val="20002"/>
                    </a:ext>
                  </a:extLst>
                </a:gridCol>
              </a:tblGrid>
              <a:tr h="396044">
                <a:tc>
                  <a:txBody>
                    <a:bodyPr/>
                    <a:lstStyle/>
                    <a:p>
                      <a:pPr algn="ctr">
                        <a:spcAft>
                          <a:spcPts val="0"/>
                        </a:spcAft>
                      </a:pPr>
                      <a:r>
                        <a:rPr lang="en-US" sz="2000" b="1" dirty="0">
                          <a:latin typeface="Calibri Light"/>
                          <a:ea typeface="Times New Roman"/>
                          <a:cs typeface="Arial"/>
                        </a:rPr>
                        <a:t>Basic weight (g/m</a:t>
                      </a:r>
                      <a:r>
                        <a:rPr lang="en-US" sz="2000" b="1" baseline="30000" dirty="0">
                          <a:latin typeface="Calibri Light"/>
                          <a:ea typeface="Times New Roman"/>
                          <a:cs typeface="Arial"/>
                        </a:rPr>
                        <a:t>2</a:t>
                      </a:r>
                      <a:r>
                        <a:rPr lang="en-US" sz="2000" b="1" dirty="0">
                          <a:latin typeface="Calibri Light"/>
                          <a:ea typeface="Times New Roman"/>
                          <a:cs typeface="Arial"/>
                        </a:rPr>
                        <a:t>)</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a:latin typeface="Calibri Light"/>
                          <a:ea typeface="Times New Roman"/>
                          <a:cs typeface="Arial"/>
                        </a:rPr>
                        <a:t>Thickness (µm)</a:t>
                      </a:r>
                      <a:endParaRPr lang="sl-SI" sz="2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b="1" dirty="0" err="1">
                          <a:latin typeface="Calibri Light"/>
                          <a:ea typeface="Times New Roman"/>
                          <a:cs typeface="Arial"/>
                        </a:rPr>
                        <a:t>Apparent</a:t>
                      </a:r>
                      <a:r>
                        <a:rPr lang="sl-SI" sz="2000" b="1" dirty="0">
                          <a:latin typeface="Calibri Light"/>
                          <a:ea typeface="Times New Roman"/>
                          <a:cs typeface="Arial"/>
                        </a:rPr>
                        <a:t> </a:t>
                      </a:r>
                      <a:r>
                        <a:rPr lang="en-US" sz="2000" b="1" dirty="0">
                          <a:latin typeface="Calibri Light"/>
                          <a:ea typeface="Times New Roman"/>
                          <a:cs typeface="Arial"/>
                        </a:rPr>
                        <a:t>Density (kg/m</a:t>
                      </a:r>
                      <a:r>
                        <a:rPr lang="en-US" sz="2000" b="1" baseline="30000" dirty="0">
                          <a:latin typeface="Calibri Light"/>
                          <a:ea typeface="Times New Roman"/>
                          <a:cs typeface="Arial"/>
                        </a:rPr>
                        <a:t>3</a:t>
                      </a:r>
                      <a:r>
                        <a:rPr lang="en-US" sz="2000" b="1" dirty="0">
                          <a:latin typeface="Calibri Light"/>
                          <a:ea typeface="Times New Roman"/>
                          <a:cs typeface="Arial"/>
                        </a:rPr>
                        <a:t>)</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96044">
                <a:tc>
                  <a:txBody>
                    <a:bodyPr/>
                    <a:lstStyle/>
                    <a:p>
                      <a:pPr algn="ctr">
                        <a:spcAft>
                          <a:spcPts val="0"/>
                        </a:spcAft>
                      </a:pPr>
                      <a:r>
                        <a:rPr lang="sl-SI" sz="2000" dirty="0">
                          <a:latin typeface="Calibri Light"/>
                          <a:ea typeface="Times New Roman"/>
                          <a:cs typeface="Arial"/>
                        </a:rPr>
                        <a:t>80</a:t>
                      </a:r>
                      <a:r>
                        <a:rPr lang="en-US" sz="2000" dirty="0">
                          <a:latin typeface="Calibri Light"/>
                          <a:ea typeface="Times New Roman"/>
                          <a:cs typeface="Arial"/>
                        </a:rPr>
                        <a:t> </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latin typeface="Calibri Light"/>
                          <a:ea typeface="Times New Roman"/>
                          <a:cs typeface="Arial"/>
                        </a:rPr>
                        <a:t>117 </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l-SI" sz="2000" dirty="0">
                          <a:latin typeface="Calibri Light"/>
                          <a:ea typeface="Times New Roman"/>
                          <a:cs typeface="Arial"/>
                        </a:rPr>
                        <a:t>685</a:t>
                      </a:r>
                      <a:r>
                        <a:rPr lang="en-US" sz="2000" dirty="0">
                          <a:latin typeface="Calibri Light"/>
                          <a:ea typeface="Times New Roman"/>
                          <a:cs typeface="Arial"/>
                        </a:rPr>
                        <a:t>.</a:t>
                      </a:r>
                      <a:r>
                        <a:rPr lang="sl-SI" sz="2000" dirty="0">
                          <a:latin typeface="Calibri Light"/>
                          <a:ea typeface="Times New Roman"/>
                          <a:cs typeface="Arial"/>
                        </a:rPr>
                        <a:t>9</a:t>
                      </a:r>
                      <a:r>
                        <a:rPr lang="en-US" sz="2000" dirty="0">
                          <a:latin typeface="Calibri Light"/>
                          <a:ea typeface="Times New Roman"/>
                          <a:cs typeface="Arial"/>
                        </a:rPr>
                        <a:t> </a:t>
                      </a:r>
                      <a:endParaRPr lang="sl-SI"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zentacija za obuku">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 xmlns:thm15="http://schemas.microsoft.com/office/thememl/2012/main" name="Office_16224619_TF03460604" id="{81CFAE61-149F-49D4-9506-8228DF609978}" vid="{90BC8EFE-C767-4DF6-A714-CDA495B67E72}"/>
    </a:ext>
  </a:extLst>
</a:theme>
</file>

<file path=ppt/theme/theme2.xml><?xml version="1.0" encoding="utf-8"?>
<a:theme xmlns:a="http://schemas.openxmlformats.org/drawingml/2006/main" name="Tema sustava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sustava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554</TotalTime>
  <Words>876</Words>
  <Application>Microsoft Office PowerPoint</Application>
  <PresentationFormat>Po meri</PresentationFormat>
  <Paragraphs>173</Paragraphs>
  <Slides>22</Slides>
  <Notes>3</Notes>
  <HiddenSlides>0</HiddenSlides>
  <MMClips>0</MMClips>
  <ScaleCrop>false</ScaleCrop>
  <HeadingPairs>
    <vt:vector size="4" baseType="variant">
      <vt:variant>
        <vt:lpstr>Tema</vt:lpstr>
      </vt:variant>
      <vt:variant>
        <vt:i4>1</vt:i4>
      </vt:variant>
      <vt:variant>
        <vt:lpstr>Naslovi diapozitivov</vt:lpstr>
      </vt:variant>
      <vt:variant>
        <vt:i4>22</vt:i4>
      </vt:variant>
    </vt:vector>
  </HeadingPairs>
  <TitlesOfParts>
    <vt:vector size="23" baseType="lpstr">
      <vt:lpstr>Prezentacija za obuku</vt:lpstr>
      <vt:lpstr>Mechanical properties of paper made from straw</vt:lpstr>
      <vt:lpstr>INTRODUCTION</vt:lpstr>
      <vt:lpstr>PowerPointova predstavitev</vt:lpstr>
      <vt:lpstr>PowerPointova predstavitev</vt:lpstr>
      <vt:lpstr>PowerPointova predstavitev</vt:lpstr>
      <vt:lpstr>Basic properties </vt:lpstr>
      <vt:lpstr>Paper from straw</vt:lpstr>
      <vt:lpstr>PowerPointova predstavitev</vt:lpstr>
      <vt:lpstr>Recycled paper from Vipap Videm Krško  (if you wish to compare)</vt:lpstr>
      <vt:lpstr>Recycled paper</vt:lpstr>
      <vt:lpstr>PowerPointova predstavitev</vt:lpstr>
      <vt:lpstr>TEARING STRENGHT (mN) and TEARING FACTOR (mN m2/) </vt:lpstr>
      <vt:lpstr>TEARING STRENGHT STRAW VS RECYCLED PAPER</vt:lpstr>
      <vt:lpstr>TEARING INDEKS (mN m2/g)  STRAW VS RECYCLED PAPER </vt:lpstr>
      <vt:lpstr>BURSTNG STRENGHT (kPa) AND BURSTING INDEKS (kPa m2/g) </vt:lpstr>
      <vt:lpstr>BURSTING STRENGHT (kPa)  STRAW VS RECYCLED</vt:lpstr>
      <vt:lpstr>BURSTING INDEX (kPa m2/g) STRAW VS RECYCLED PAPER</vt:lpstr>
      <vt:lpstr>TENSILE STRENGHT (kN/m) and TENSILE INDEKS (N m/g)</vt:lpstr>
      <vt:lpstr>TENSILE STRENGHT (kN/m)  STRAW VS RECYCLED</vt:lpstr>
      <vt:lpstr>TENSILE INDEX (kN m/g) STRAW VS RECYCLED PAPER</vt:lpstr>
      <vt:lpstr>MODULUS OF ELASTICITY (GPa)  STRAW PAPER VS RECYCLED PAPER </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Mechanical properties of paper made from straw</dc:title>
  <dc:creator>Tomica Ganzer</dc:creator>
  <cp:lastModifiedBy>Grega</cp:lastModifiedBy>
  <cp:revision>32</cp:revision>
  <dcterms:created xsi:type="dcterms:W3CDTF">2018-11-13T09:38:46Z</dcterms:created>
  <dcterms:modified xsi:type="dcterms:W3CDTF">2018-12-05T23:22:26Z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