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2"/>
  </p:notesMasterIdLst>
  <p:sldIdLst>
    <p:sldId id="1564" r:id="rId6"/>
    <p:sldId id="1562" r:id="rId7"/>
    <p:sldId id="1551" r:id="rId8"/>
    <p:sldId id="1553" r:id="rId9"/>
    <p:sldId id="1500" r:id="rId10"/>
    <p:sldId id="711" r:id="rId11"/>
    <p:sldId id="1554" r:id="rId12"/>
    <p:sldId id="1555" r:id="rId13"/>
    <p:sldId id="1556" r:id="rId14"/>
    <p:sldId id="1563" r:id="rId15"/>
    <p:sldId id="1546" r:id="rId16"/>
    <p:sldId id="1550" r:id="rId17"/>
    <p:sldId id="1559" r:id="rId18"/>
    <p:sldId id="1560" r:id="rId19"/>
    <p:sldId id="1552" r:id="rId20"/>
    <p:sldId id="310" r:id="rId21"/>
  </p:sldIdLst>
  <p:sldSz cx="12192000" cy="6858000"/>
  <p:notesSz cx="10018713" cy="688816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Zalokar" initials="AZ" lastIdx="1" clrIdx="0">
    <p:extLst>
      <p:ext uri="{19B8F6BF-5375-455C-9EA6-DF929625EA0E}">
        <p15:presenceInfo xmlns:p15="http://schemas.microsoft.com/office/powerpoint/2012/main" userId="696e375cf13f4b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46F"/>
    <a:srgbClr val="FD272F"/>
    <a:srgbClr val="25408F"/>
    <a:srgbClr val="FF99FF"/>
    <a:srgbClr val="FE9E04"/>
    <a:srgbClr val="12CBFD"/>
    <a:srgbClr val="003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2" autoAdjust="0"/>
    <p:restoredTop sz="92683" autoAdjust="0"/>
  </p:normalViewPr>
  <p:slideViewPr>
    <p:cSldViewPr snapToGrid="0">
      <p:cViewPr varScale="1">
        <p:scale>
          <a:sx n="63" d="100"/>
          <a:sy n="63" d="100"/>
        </p:scale>
        <p:origin x="80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FA9739C-FB46-4810-A7C2-AF9FD6507A1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B7D2BD7-2CE7-47B1-81E8-D1C7A4B9AC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76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D2BD7-2CE7-47B1-81E8-D1C7A4B9AC7E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46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805F55-F646-432E-AEEE-9B8DB98E9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4EA8D0B-6D75-400D-BBB2-D6243E11C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6E655F2-8A58-4A21-8209-C51CCC6F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0E1B34-C16A-48D1-99CA-1078623D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51D851B-4B74-4812-9F91-849DA247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48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B198E3-F334-43D6-A031-06E32284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26EBC1C-5891-40CC-BE5B-A6DCDF1A7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4013325-F9DF-450A-BCCD-294C3630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0FB103-F9E2-4AB7-B83D-23A75A6D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A0D98B-46EE-47AB-B5B0-80ED81D9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337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496F9E8-39BC-487A-B8D2-310E19D4F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C265C8B-E0F4-4C54-A6F6-C71066EF3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8F8E19-1BB2-4A07-A0D0-89A54441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030EA29-88DA-4A05-938D-B1E5102A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ABAAE2E-6ABA-4453-8158-D3FC924A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104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28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gradFill flip="none" rotWithShape="1">
            <a:gsLst>
              <a:gs pos="0">
                <a:srgbClr val="02898F">
                  <a:tint val="66000"/>
                  <a:satMod val="160000"/>
                </a:srgbClr>
              </a:gs>
              <a:gs pos="50000">
                <a:srgbClr val="02898F">
                  <a:tint val="44500"/>
                  <a:satMod val="160000"/>
                </a:srgbClr>
              </a:gs>
              <a:gs pos="100000">
                <a:srgbClr val="02898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AB08-BD74-40C0-B6E0-4E669FFF294D}" type="datetimeFigureOut">
              <a:rPr lang="sl-SI" smtClean="0"/>
              <a:t>13. 05. 2020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A260-700C-4FAE-8822-31CF87EC0FD7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značba mesta vsebine 6">
            <a:extLst>
              <a:ext uri="{FF2B5EF4-FFF2-40B4-BE49-F238E27FC236}">
                <a16:creationId xmlns:a16="http://schemas.microsoft.com/office/drawing/2014/main" id="{619DC109-5F43-4505-A546-0E0EF880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7280" y="1737360"/>
            <a:ext cx="10058400" cy="4459288"/>
          </a:xfrm>
        </p:spPr>
        <p:txBody>
          <a:bodyPr>
            <a:noAutofit/>
          </a:bodyPr>
          <a:lstStyle/>
          <a:p>
            <a:endParaRPr lang="sl-SI" sz="2800" b="1" dirty="0">
              <a:latin typeface="Lato Light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23E16C08-351A-4999-97C2-FAE6A5475ECF}"/>
              </a:ext>
            </a:extLst>
          </p:cNvPr>
          <p:cNvSpPr txBox="1">
            <a:spLocks/>
          </p:cNvSpPr>
          <p:nvPr userDrawn="1"/>
        </p:nvSpPr>
        <p:spPr>
          <a:xfrm>
            <a:off x="1036320" y="220663"/>
            <a:ext cx="10058400" cy="11890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600" b="1" dirty="0">
              <a:solidFill>
                <a:srgbClr val="5F5F5F"/>
              </a:solidFill>
            </a:endParaRP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93B548E6-9686-43D4-B1D1-BF8F7313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3367"/>
            <a:ext cx="10058400" cy="11890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endParaRPr lang="sl-SI" sz="3600" b="1" dirty="0">
              <a:solidFill>
                <a:srgbClr val="5F5F5F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59CE791F-930B-408B-984D-D0D4CE315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46" y="300272"/>
            <a:ext cx="1364675" cy="529633"/>
          </a:xfrm>
          <a:prstGeom prst="rect">
            <a:avLst/>
          </a:prstGeom>
        </p:spPr>
      </p:pic>
      <p:pic>
        <p:nvPicPr>
          <p:cNvPr id="11" name="Slika 10" descr="Slika, ki vsebuje besede znak, risba&#10;&#10;Opis je samodejno ustvarjen">
            <a:extLst>
              <a:ext uri="{FF2B5EF4-FFF2-40B4-BE49-F238E27FC236}">
                <a16:creationId xmlns:a16="http://schemas.microsoft.com/office/drawing/2014/main" id="{B2D0DE72-CDB7-48E4-AD72-1F16BDDD6C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6447243"/>
            <a:ext cx="1140667" cy="360000"/>
          </a:xfrm>
          <a:prstGeom prst="rect">
            <a:avLst/>
          </a:prstGeom>
        </p:spPr>
      </p:pic>
      <p:sp>
        <p:nvSpPr>
          <p:cNvPr id="16" name="Naslov 1">
            <a:extLst>
              <a:ext uri="{FF2B5EF4-FFF2-40B4-BE49-F238E27FC236}">
                <a16:creationId xmlns:a16="http://schemas.microsoft.com/office/drawing/2014/main" id="{2D59B376-E6D1-478F-B71D-8D71D7412665}"/>
              </a:ext>
            </a:extLst>
          </p:cNvPr>
          <p:cNvSpPr txBox="1">
            <a:spLocks/>
          </p:cNvSpPr>
          <p:nvPr userDrawn="1"/>
        </p:nvSpPr>
        <p:spPr>
          <a:xfrm>
            <a:off x="4446429" y="5626582"/>
            <a:ext cx="10058400" cy="11430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sl-SI" sz="14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Ste pripravljeni na vašo novo realnost?</a:t>
            </a:r>
            <a:endParaRPr lang="sl-SI" sz="1000" spc="-15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71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805F55-F646-432E-AEEE-9B8DB98E9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4EA8D0B-6D75-400D-BBB2-D6243E11C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6E655F2-8A58-4A21-8209-C51CCC6F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0E1B34-C16A-48D1-99CA-1078623D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51D851B-4B74-4812-9F91-849DA247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1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79EA83-BA9F-4560-B451-F8422D30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F4E0FE-751F-4A54-85CE-4BD1F8B1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5CBC23-2A19-45C7-BE38-4B2FF6B8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E18E6E-0CB6-4AC1-A4A3-92726FE2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CF3B9D-BCDA-4FE2-A1A5-1B02B1F8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3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A79BBB-986F-4DA4-AEDE-3D55B93A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FDD217F-9141-4E72-AB71-5B6515978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BBC381-CB2F-4A78-B064-3DFB2CF3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D1E69CF-1AD4-45A1-AA95-111B7C64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7ACFB79-C0BD-41A1-B8C8-BBBD1466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2048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5ED93F-20E7-4639-9750-232763DA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25910F-451D-4A01-A7CF-4F0666128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7027EDF-1D28-435B-A30F-4041FF278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355510B-440F-4D6A-B2E7-DFAD3899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D4C7D1-278C-4C98-A5B6-E540EF83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9941BD-9D35-48C3-8FD2-6171D263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85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49F324-BF4E-4853-AA5A-01569034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9149F06-715C-4B64-93B2-EBEC107E2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A0202B7-0385-4F19-840B-550E3467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5524ACA-57FC-41E9-B55C-5664D54E0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736CF65-D54E-4C6A-A04F-8F25FAA38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AD3818E-3305-41F7-A73B-CB5B3479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84F5F78-1AD0-4873-8A48-9C07D91F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CC42F22-5EC7-4DD6-B710-7F7D6465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3360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D29304-3685-40F0-856E-B491F6C9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57929C9-EE43-47D3-87D4-C2423566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FD757F6-87FD-419E-8704-986262E6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3B338C0-E2DF-42EA-9A5C-907A9E9D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001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9C884CB-F489-4AC7-836D-20CD49DC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6509C35-7DF5-4A45-A32C-0907BF2E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4045F14-1806-4E60-83B1-E21D2588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538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79EA83-BA9F-4560-B451-F8422D30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F4E0FE-751F-4A54-85CE-4BD1F8B1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5CBC23-2A19-45C7-BE38-4B2FF6B8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E18E6E-0CB6-4AC1-A4A3-92726FE2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CF3B9D-BCDA-4FE2-A1A5-1B02B1F8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0425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A3405B-0B5A-4A51-9854-3B6687C6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8BCC50-0BB1-43B1-8AE2-2ABAB6E39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56C640A-5EDD-4031-B991-FA161965A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6546B2-7F8C-4CF0-B4AB-FE09C59E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30A4225-B6D8-4C68-ACFD-DDD26742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05237D5-7AAA-4FA0-A56D-BD93B0AC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89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47931A-12DB-4735-A1A2-1F94912D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B0F07CE-E389-4B64-AC4D-5080E40CB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CB638EE-87A5-4B21-A802-2CE52EAF1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73BAFF3-C908-4C68-B0DB-C3C8410B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91F4C6A-2B6E-4F67-9B1B-4C1AEEEC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46DC26-C88B-4237-AFE2-0775743D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4454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B198E3-F334-43D6-A031-06E32284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26EBC1C-5891-40CC-BE5B-A6DCDF1A7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4013325-F9DF-450A-BCCD-294C3630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0FB103-F9E2-4AB7-B83D-23A75A6D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A0D98B-46EE-47AB-B5B0-80ED81D9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071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496F9E8-39BC-487A-B8D2-310E19D4F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C265C8B-E0F4-4C54-A6F6-C71066EF3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8F8E19-1BB2-4A07-A0D0-89A54441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030EA29-88DA-4A05-938D-B1E5102A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ABAAE2E-6ABA-4453-8158-D3FC924A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6383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9" y="2130447"/>
            <a:ext cx="103632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9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85023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619448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3" y="440692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216697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9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172854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645005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95102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A79BBB-986F-4DA4-AEDE-3D55B93A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FDD217F-9141-4E72-AB71-5B6515978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BBC381-CB2F-4A78-B064-3DFB2CF3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D1E69CF-1AD4-45A1-AA95-111B7C64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7ACFB79-C0BD-41A1-B8C8-BBBD1466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0672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22227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7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61762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313272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806663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0"/>
            <a:ext cx="27432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9" y="274660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10413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722F-DDEF-417A-9753-22AD595176CC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C6F4A2-5C39-41D9-AACA-8E6DD2C52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5720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022A-97EB-426C-A3F3-5D1701387C22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C57037-7670-49A9-95DA-5E4DDA4F4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903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8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8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D79D-0D63-4A33-B51D-D4499A4791CC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238656-A999-47B4-8A99-FA072B7C6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9887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39AE-22A5-4B4E-B55F-25AED8A73519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6B68BB-7BEB-4A9A-93D6-C8388F567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890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365129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6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8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6BF6-BEB1-4FC9-A2C5-2A25639038D5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355808-76B3-457F-90E2-7729CE3AC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5ED93F-20E7-4639-9750-232763DA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25910F-451D-4A01-A7CF-4F0666128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7027EDF-1D28-435B-A30F-4041FF278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355510B-440F-4D6A-B2E7-DFAD3899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D4C7D1-278C-4C98-A5B6-E540EF83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9941BD-9D35-48C3-8FD2-6171D263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5286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E887-AA5E-4400-AE66-C8B2FAF30AAB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A197D0-8027-4E31-BF22-CAD3891C4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67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7D1C-F622-4A88-88A5-899B7D1F3104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0420A5-2A29-4C0F-A089-452D7E449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9699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C824-D2E5-436F-A416-CEC9E2B1CD69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8BD768-159B-4DD3-AC4D-F156D70CE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3126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7878-D9A8-4FF3-9F45-DCFB824A2626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1A3B98-7AA6-4DF3-A69D-A6A052848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7383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DEBA-FC29-40CC-9D1F-9F5C833B8116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DC154C-AB3A-4A27-9327-98B201948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89034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104E-33CC-446A-BF15-BB7A77503F97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492E0A-D1DA-4EBC-B711-C6CDE8169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4491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4A0B-7A08-4B1D-995D-879A940DED48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8183EA-C767-4476-87E6-FCF5A8F8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27159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ADF1-6040-48D8-990F-71159A6C0431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2DA8DE-6901-4825-9F7E-AADE40499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55987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5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5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4636-E874-45E1-844A-FE51C036CE68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34F0F0-B627-4DE6-A8B3-80D5E6C3B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0341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8C6D-C9E1-421C-8056-03468962F1B3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1802A7-A602-4903-B020-EB028E8FA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6058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49F324-BF4E-4853-AA5A-01569034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9149F06-715C-4B64-93B2-EBEC107E2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A0202B7-0385-4F19-840B-550E3467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5524ACA-57FC-41E9-B55C-5664D54E0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736CF65-D54E-4C6A-A04F-8F25FAA38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AD3818E-3305-41F7-A73B-CB5B3479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84F5F78-1AD0-4873-8A48-9C07D91F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CC42F22-5EC7-4DD6-B710-7F7D6465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9764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365129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41AA-CC30-4D44-8243-B6DF2ABB4E46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BBFC55-46D5-4F9F-980E-CD9829057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48568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AB80-7981-425B-A14E-DD76EB5CFF0D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B5269F-AF68-4E38-A00A-DAE091798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134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A4FF-A5FC-4CE7-A675-F8E0EB692AED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FDBEF9-EE3D-4438-81AD-AB97BA80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4303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09DF-30F7-48B9-BD2D-798E6513006A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68E000-BF71-4C3E-B17F-EDF3D5880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120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6640-EB3C-40B4-B72E-A5AF2AAD93B0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63D472-A4C1-49F2-8589-F861C6D2B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0858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2B87-545C-4C2F-9D75-1F0BA60708B6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466E7C-0E91-4693-8862-DE49CD75F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821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2778-E6A4-44DE-9BAE-BD07AACF8A06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6ABA6B-8376-4876-8E74-ACC46D89B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0780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D29304-3685-40F0-856E-B491F6C9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57929C9-EE43-47D3-87D4-C2423566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FD757F6-87FD-419E-8704-986262E6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3B338C0-E2DF-42EA-9A5C-907A9E9D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24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9C884CB-F489-4AC7-836D-20CD49DC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6509C35-7DF5-4A45-A32C-0907BF2E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4045F14-1806-4E60-83B1-E21D2588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927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A3405B-0B5A-4A51-9854-3B6687C6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8BCC50-0BB1-43B1-8AE2-2ABAB6E39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56C640A-5EDD-4031-B991-FA161965A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6546B2-7F8C-4CF0-B4AB-FE09C59E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30A4225-B6D8-4C68-ACFD-DDD26742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05237D5-7AAA-4FA0-A56D-BD93B0AC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343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47931A-12DB-4735-A1A2-1F94912D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B0F07CE-E389-4B64-AC4D-5080E40CB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CB638EE-87A5-4B21-A802-2CE52EAF1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73BAFF3-C908-4C68-B0DB-C3C8410B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91F4C6A-2B6E-4F67-9B1B-4C1AEEEC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46DC26-C88B-4237-AFE2-0775743D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61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706798F-8328-4236-AE43-0E6723DD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10FED7C-6A3B-49FE-BD3E-8A743C999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29DE41-470E-49B2-9F38-90A7E4114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D9EA53A-F149-442F-AE16-5464331AA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1DCB881-7EF8-4A59-B956-E664087A8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8D46980-002D-4253-A02E-7F8FE4CF735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522" y="365125"/>
            <a:ext cx="1206278" cy="46815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AAFBB15-DDB6-4CC6-9678-03E051F8A3D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60078" y="6176963"/>
            <a:ext cx="1414911" cy="3888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EAB38A3-CA08-4C6E-AD64-FF9C826952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5" y="6169025"/>
            <a:ext cx="1904400" cy="2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1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706798F-8328-4236-AE43-0E6723DD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10FED7C-6A3B-49FE-BD3E-8A743C999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29DE41-470E-49B2-9F38-90A7E4114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D9EA53A-F149-442F-AE16-5464331AA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1DCB881-7EF8-4A59-B956-E664087A8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3317568-708D-40BE-895E-E936B9FE44C3}"/>
              </a:ext>
            </a:extLst>
          </p:cNvPr>
          <p:cNvSpPr/>
          <p:nvPr userDrawn="1"/>
        </p:nvSpPr>
        <p:spPr>
          <a:xfrm>
            <a:off x="0" y="0"/>
            <a:ext cx="12192000" cy="7012112"/>
          </a:xfrm>
          <a:prstGeom prst="rect">
            <a:avLst/>
          </a:prstGeom>
          <a:solidFill>
            <a:srgbClr val="028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345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80" y="274638"/>
            <a:ext cx="1097264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 naslova matrice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80" y="1600201"/>
            <a:ext cx="109726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 za urejanje slogov besedila matrice</a:t>
            </a:r>
          </a:p>
          <a:p>
            <a:pPr lvl="1"/>
            <a:r>
              <a:rPr lang="sl-SI" altLang="en-US"/>
              <a:t>Druga raven</a:t>
            </a:r>
          </a:p>
          <a:p>
            <a:pPr lvl="2"/>
            <a:r>
              <a:rPr lang="sl-SI" altLang="en-US"/>
              <a:t>Tretja raven</a:t>
            </a:r>
          </a:p>
          <a:p>
            <a:pPr lvl="3"/>
            <a:r>
              <a:rPr lang="sl-SI" altLang="en-US"/>
              <a:t>Četrta raven</a:t>
            </a:r>
          </a:p>
          <a:p>
            <a:pPr lvl="4"/>
            <a:r>
              <a:rPr lang="sl-SI" altLang="en-US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28088C7-004F-4616-AD1D-2FBB487F35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C99082-EE23-466E-A8D9-90E77D3DEFAA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E953D93-00B8-4B33-A6CB-3B01F613AE2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522" y="365125"/>
            <a:ext cx="1206278" cy="4681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C8D3C6C-35B7-441C-A67C-FEB20BB393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60078" y="6176963"/>
            <a:ext cx="1414911" cy="3888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978D563-1061-4E2A-AA74-83C048015AD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5" y="6169025"/>
            <a:ext cx="1904400" cy="2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3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310" y="365126"/>
            <a:ext cx="1051538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 naslova matrice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310" y="1825625"/>
            <a:ext cx="1051538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 za urejanje slogov besedila matrice</a:t>
            </a:r>
          </a:p>
          <a:p>
            <a:pPr lvl="1"/>
            <a:r>
              <a:rPr lang="sl-SI" altLang="en-US"/>
              <a:t>Druga raven</a:t>
            </a:r>
          </a:p>
          <a:p>
            <a:pPr lvl="2"/>
            <a:r>
              <a:rPr lang="sl-SI" altLang="en-US"/>
              <a:t>Tretja raven</a:t>
            </a:r>
          </a:p>
          <a:p>
            <a:pPr lvl="3"/>
            <a:r>
              <a:rPr lang="sl-SI" altLang="en-US"/>
              <a:t>Četrta raven</a:t>
            </a:r>
          </a:p>
          <a:p>
            <a:pPr lvl="4"/>
            <a:r>
              <a:rPr lang="sl-SI" altLang="en-US"/>
              <a:t>Peta raven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70707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8239E938-5C41-499A-A3E9-1000D6BE8814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7" y="6356351"/>
            <a:ext cx="4113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70707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134" y="6356351"/>
            <a:ext cx="274355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8B64FDD1-B66B-46F6-8ACC-F1BA0B5E4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0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310" y="365126"/>
            <a:ext cx="1051538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 naslova matrice</a:t>
            </a:r>
            <a:endParaRPr lang="en-US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310" y="1825625"/>
            <a:ext cx="1051538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 za urejanje slogov besedila matrice</a:t>
            </a:r>
          </a:p>
          <a:p>
            <a:pPr lvl="1"/>
            <a:r>
              <a:rPr lang="sl-SI" altLang="en-US"/>
              <a:t>Druga raven</a:t>
            </a:r>
          </a:p>
          <a:p>
            <a:pPr lvl="2"/>
            <a:r>
              <a:rPr lang="sl-SI" altLang="en-US"/>
              <a:t>Tretja raven</a:t>
            </a:r>
          </a:p>
          <a:p>
            <a:pPr lvl="3"/>
            <a:r>
              <a:rPr lang="sl-SI" altLang="en-US"/>
              <a:t>Četrta raven</a:t>
            </a:r>
          </a:p>
          <a:p>
            <a:pPr lvl="4"/>
            <a:r>
              <a:rPr lang="sl-SI" altLang="en-US"/>
              <a:t>Peta raven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70707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E0C500E1-3CB4-4D5A-8B21-A2265EB66920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7" y="6356351"/>
            <a:ext cx="4113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70707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134" y="6356351"/>
            <a:ext cx="274355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A2896B6-5804-4565-995E-9A3B8B17D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4F1ECC-2CF1-4105-A93D-16722DF2A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2C7F0E-E351-4E83-9231-1704C2895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 descr="Slika, ki vsebuje besede oseba, notranji, kozarec, miza&#10;&#10;Opis je samodejno ustvarjen">
            <a:extLst>
              <a:ext uri="{FF2B5EF4-FFF2-40B4-BE49-F238E27FC236}">
                <a16:creationId xmlns:a16="http://schemas.microsoft.com/office/drawing/2014/main" id="{9E8388A9-4EC0-4696-80C5-A41B3C1C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0"/>
            <a:ext cx="123952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2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48D4FE10-E412-4D1F-819B-036C9795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09700"/>
            <a:ext cx="10058400" cy="4459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>
                <a:solidFill>
                  <a:srgbClr val="5C646F"/>
                </a:solidFill>
                <a:latin typeface="Lato Light"/>
              </a:rPr>
              <a:t>Realnost prvega reda (lahko izmerimo)      Realnost drugega reda (lahko čutimo)</a:t>
            </a:r>
          </a:p>
          <a:p>
            <a:pPr marL="0" indent="0">
              <a:buNone/>
            </a:pPr>
            <a:endParaRPr lang="sl-SI" sz="2000" b="1" dirty="0">
              <a:solidFill>
                <a:srgbClr val="5C646F"/>
              </a:solidFill>
              <a:latin typeface="Lato Light"/>
            </a:endParaRPr>
          </a:p>
        </p:txBody>
      </p:sp>
      <p:sp>
        <p:nvSpPr>
          <p:cNvPr id="5" name="Naslov 6">
            <a:extLst>
              <a:ext uri="{FF2B5EF4-FFF2-40B4-BE49-F238E27FC236}">
                <a16:creationId xmlns:a16="http://schemas.microsoft.com/office/drawing/2014/main" id="{F4D6D587-E127-4917-A54C-C69CC2CF46EC}"/>
              </a:ext>
            </a:extLst>
          </p:cNvPr>
          <p:cNvSpPr txBox="1">
            <a:spLocks/>
          </p:cNvSpPr>
          <p:nvPr/>
        </p:nvSpPr>
        <p:spPr>
          <a:xfrm>
            <a:off x="838200" y="20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Analiza sedanjega poslovanja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5CAC5269-7BFB-4ACF-9435-F0DAA73B6604}"/>
              </a:ext>
            </a:extLst>
          </p:cNvPr>
          <p:cNvCxnSpPr>
            <a:stCxn id="7" idx="0"/>
          </p:cNvCxnSpPr>
          <p:nvPr/>
        </p:nvCxnSpPr>
        <p:spPr>
          <a:xfrm>
            <a:off x="6126480" y="1409700"/>
            <a:ext cx="0" cy="4500320"/>
          </a:xfrm>
          <a:prstGeom prst="line">
            <a:avLst/>
          </a:prstGeom>
          <a:ln w="19050">
            <a:solidFill>
              <a:srgbClr val="5C6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EEEDECA3-9FB0-42A5-A89A-457860C3EFA2}"/>
              </a:ext>
            </a:extLst>
          </p:cNvPr>
          <p:cNvCxnSpPr>
            <a:cxnSpLocks/>
          </p:cNvCxnSpPr>
          <p:nvPr/>
        </p:nvCxnSpPr>
        <p:spPr>
          <a:xfrm flipH="1">
            <a:off x="1136542" y="1802646"/>
            <a:ext cx="10019139" cy="0"/>
          </a:xfrm>
          <a:prstGeom prst="line">
            <a:avLst/>
          </a:prstGeom>
          <a:ln w="19050">
            <a:solidFill>
              <a:srgbClr val="5C6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85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6">
            <a:extLst>
              <a:ext uri="{FF2B5EF4-FFF2-40B4-BE49-F238E27FC236}">
                <a16:creationId xmlns:a16="http://schemas.microsoft.com/office/drawing/2014/main" id="{6C8F65A8-5829-46DD-A947-6A91C0A6A363}"/>
              </a:ext>
            </a:extLst>
          </p:cNvPr>
          <p:cNvSpPr txBox="1">
            <a:spLocks/>
          </p:cNvSpPr>
          <p:nvPr/>
        </p:nvSpPr>
        <p:spPr>
          <a:xfrm>
            <a:off x="838200" y="20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Prostor idej:</a:t>
            </a:r>
          </a:p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Način vodenja v novi sedanjosti</a:t>
            </a:r>
          </a:p>
        </p:txBody>
      </p:sp>
      <p:pic>
        <p:nvPicPr>
          <p:cNvPr id="17" name="Slika 16" descr="Slika, ki vsebuje besede besedilo&#10;&#10;Opis je samodejno ustvarjen">
            <a:extLst>
              <a:ext uri="{FF2B5EF4-FFF2-40B4-BE49-F238E27FC236}">
                <a16:creationId xmlns:a16="http://schemas.microsoft.com/office/drawing/2014/main" id="{574E2365-82B0-42E3-9699-2E5796C0F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"/>
          <a:stretch/>
        </p:blipFill>
        <p:spPr>
          <a:xfrm>
            <a:off x="2326669" y="1528019"/>
            <a:ext cx="6821309" cy="4562815"/>
          </a:xfrm>
          <a:prstGeom prst="rect">
            <a:avLst/>
          </a:prstGeom>
        </p:spPr>
      </p:pic>
      <p:sp>
        <p:nvSpPr>
          <p:cNvPr id="18" name="Pravokotnik 17">
            <a:extLst>
              <a:ext uri="{FF2B5EF4-FFF2-40B4-BE49-F238E27FC236}">
                <a16:creationId xmlns:a16="http://schemas.microsoft.com/office/drawing/2014/main" id="{F55DB688-D33E-4077-8FEA-F271196CAAF8}"/>
              </a:ext>
            </a:extLst>
          </p:cNvPr>
          <p:cNvSpPr/>
          <p:nvPr/>
        </p:nvSpPr>
        <p:spPr>
          <a:xfrm>
            <a:off x="4174209" y="3998562"/>
            <a:ext cx="2190428" cy="60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FCAEF01A-98BF-4373-BE87-2535DF233A49}"/>
              </a:ext>
            </a:extLst>
          </p:cNvPr>
          <p:cNvSpPr/>
          <p:nvPr/>
        </p:nvSpPr>
        <p:spPr>
          <a:xfrm>
            <a:off x="5069605" y="4218120"/>
            <a:ext cx="1294108" cy="60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84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6">
            <a:extLst>
              <a:ext uri="{FF2B5EF4-FFF2-40B4-BE49-F238E27FC236}">
                <a16:creationId xmlns:a16="http://schemas.microsoft.com/office/drawing/2014/main" id="{6C8F65A8-5829-46DD-A947-6A91C0A6A363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Plan konkretnih aktivnosti</a:t>
            </a:r>
          </a:p>
          <a:p>
            <a:pPr algn="ctr"/>
            <a:r>
              <a:rPr lang="sl-SI" b="1" dirty="0">
                <a:solidFill>
                  <a:srgbClr val="FF0000"/>
                </a:solidFill>
                <a:latin typeface="Lato light"/>
                <a:cs typeface="Arial" panose="020B0604020202020204" pitchFamily="34" charset="0"/>
              </a:rPr>
              <a:t>AKCIJA</a:t>
            </a:r>
          </a:p>
        </p:txBody>
      </p:sp>
    </p:spTree>
    <p:extLst>
      <p:ext uri="{BB962C8B-B14F-4D97-AF65-F5344CB8AC3E}">
        <p14:creationId xmlns:p14="http://schemas.microsoft.com/office/powerpoint/2010/main" val="381541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6">
            <a:extLst>
              <a:ext uri="{FF2B5EF4-FFF2-40B4-BE49-F238E27FC236}">
                <a16:creationId xmlns:a16="http://schemas.microsoft.com/office/drawing/2014/main" id="{6C8F65A8-5829-46DD-A947-6A91C0A6A363}"/>
              </a:ext>
            </a:extLst>
          </p:cNvPr>
          <p:cNvSpPr txBox="1">
            <a:spLocks/>
          </p:cNvSpPr>
          <p:nvPr/>
        </p:nvSpPr>
        <p:spPr>
          <a:xfrm>
            <a:off x="838200" y="39536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chemeClr val="bg1"/>
                </a:solidFill>
                <a:latin typeface="Lato light"/>
                <a:cs typeface="Arial" panose="020B0604020202020204" pitchFamily="34" charset="0"/>
              </a:rPr>
              <a:t>Ste pripravljeni na vašo novo realnost?</a:t>
            </a:r>
          </a:p>
        </p:txBody>
      </p:sp>
      <p:pic>
        <p:nvPicPr>
          <p:cNvPr id="3" name="Slika 2" descr="Slika, ki vsebuje besede znak, risba&#10;&#10;Opis je samodejno ustvarjen">
            <a:extLst>
              <a:ext uri="{FF2B5EF4-FFF2-40B4-BE49-F238E27FC236}">
                <a16:creationId xmlns:a16="http://schemas.microsoft.com/office/drawing/2014/main" id="{DA0DB00C-762D-440C-97B5-F6ABAA190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0" y="2151547"/>
            <a:ext cx="5215139" cy="164592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9FFFBD0-C00C-4962-84A7-47826DA09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E3F342FA-411B-473B-AF9A-40AFE7E16E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 descr="Slika, ki vsebuje besede risba&#10;&#10;Opis je samodejno ustvarjen">
            <a:extLst>
              <a:ext uri="{FF2B5EF4-FFF2-40B4-BE49-F238E27FC236}">
                <a16:creationId xmlns:a16="http://schemas.microsoft.com/office/drawing/2014/main" id="{CA168A7D-3935-487E-A6A2-17546ED9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22" y="304662"/>
            <a:ext cx="135892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7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79F17835-F5ED-459D-8CB1-3DE057A4FA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7280" y="1737360"/>
            <a:ext cx="10589574" cy="4459288"/>
          </a:xfrm>
        </p:spPr>
        <p:txBody>
          <a:bodyPr/>
          <a:lstStyle/>
          <a:p>
            <a:pPr>
              <a:buClr>
                <a:srgbClr val="02898F"/>
              </a:buClr>
              <a:buFont typeface="Wingdings" panose="05000000000000000000" pitchFamily="2" charset="2"/>
              <a:buChar char="v"/>
            </a:pPr>
            <a:endParaRPr lang="sl-SI" sz="2800" b="1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DD0DC69E-5FD7-4DE6-9696-C6256AC4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 "/>
                <a:cs typeface="Arial" panose="020B0604020202020204" pitchFamily="34" charset="0"/>
              </a:rPr>
              <a:t>PRODAJA 4.0</a:t>
            </a:r>
            <a:br>
              <a:rPr lang="sl-SI" b="1" dirty="0">
                <a:solidFill>
                  <a:schemeClr val="bg2">
                    <a:lumMod val="25000"/>
                  </a:schemeClr>
                </a:solidFill>
                <a:latin typeface="Lato Light "/>
                <a:cs typeface="Arial" panose="020B0604020202020204" pitchFamily="34" charset="0"/>
              </a:rPr>
            </a:b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Lato Light "/>
                <a:cs typeface="Arial" panose="020B0604020202020204" pitchFamily="34" charset="0"/>
              </a:rPr>
              <a:t>Pot stranke</a:t>
            </a:r>
          </a:p>
        </p:txBody>
      </p:sp>
      <p:pic>
        <p:nvPicPr>
          <p:cNvPr id="3" name="Slika 2" descr="Slika, ki vsebuje besede besedilo, preslikava&#10;&#10;Opis je samodejno ustvarjen">
            <a:extLst>
              <a:ext uri="{FF2B5EF4-FFF2-40B4-BE49-F238E27FC236}">
                <a16:creationId xmlns:a16="http://schemas.microsoft.com/office/drawing/2014/main" id="{A2429D32-44B8-43BE-A420-403633569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"/>
          <a:stretch/>
        </p:blipFill>
        <p:spPr>
          <a:xfrm>
            <a:off x="2277206" y="1737360"/>
            <a:ext cx="7637587" cy="4325105"/>
          </a:xfrm>
          <a:prstGeom prst="rect">
            <a:avLst/>
          </a:prstGeom>
        </p:spPr>
      </p:pic>
      <p:pic>
        <p:nvPicPr>
          <p:cNvPr id="6" name="Slika 5" descr="Slika, ki vsebuje besede znak&#10;&#10;Opis je samodejno ustvarjen">
            <a:extLst>
              <a:ext uri="{FF2B5EF4-FFF2-40B4-BE49-F238E27FC236}">
                <a16:creationId xmlns:a16="http://schemas.microsoft.com/office/drawing/2014/main" id="{18E8909F-BA92-4403-9544-64577D046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38" y="1639771"/>
            <a:ext cx="929642" cy="18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8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6">
            <a:extLst>
              <a:ext uri="{FF2B5EF4-FFF2-40B4-BE49-F238E27FC236}">
                <a16:creationId xmlns:a16="http://schemas.microsoft.com/office/drawing/2014/main" id="{6C8F65A8-5829-46DD-A947-6A91C0A6A363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l-SI" b="1" dirty="0">
              <a:solidFill>
                <a:schemeClr val="bg2">
                  <a:lumMod val="25000"/>
                </a:schemeClr>
              </a:solidFill>
              <a:latin typeface="Lato light"/>
              <a:cs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ACE1B29-11B3-49F6-9314-7DE5F2257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3" b="31594"/>
          <a:stretch/>
        </p:blipFill>
        <p:spPr>
          <a:xfrm>
            <a:off x="0" y="1818461"/>
            <a:ext cx="12192000" cy="3962404"/>
          </a:xfrm>
          <a:prstGeom prst="rect">
            <a:avLst/>
          </a:prstGeom>
        </p:spPr>
      </p:pic>
      <p:sp>
        <p:nvSpPr>
          <p:cNvPr id="4" name="Naslov 6">
            <a:extLst>
              <a:ext uri="{FF2B5EF4-FFF2-40B4-BE49-F238E27FC236}">
                <a16:creationId xmlns:a16="http://schemas.microsoft.com/office/drawing/2014/main" id="{CC3898AF-BF86-433C-8F8C-E322B34B40CE}"/>
              </a:ext>
            </a:extLst>
          </p:cNvPr>
          <p:cNvSpPr txBox="1">
            <a:spLocks/>
          </p:cNvSpPr>
          <p:nvPr/>
        </p:nvSpPr>
        <p:spPr>
          <a:xfrm>
            <a:off x="838200" y="20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rgbClr val="5C646F"/>
                </a:solidFill>
                <a:latin typeface="Lato light"/>
                <a:cs typeface="Arial" panose="020B0604020202020204" pitchFamily="34" charset="0"/>
              </a:rPr>
              <a:t>www.menti.com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3E1C28AA-61E5-482B-A78F-3B9B979A190E}"/>
              </a:ext>
            </a:extLst>
          </p:cNvPr>
          <p:cNvSpPr/>
          <p:nvPr/>
        </p:nvSpPr>
        <p:spPr>
          <a:xfrm>
            <a:off x="2753532" y="3249478"/>
            <a:ext cx="924732" cy="27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0F26CC2A-9AEC-4672-B122-E514D2E57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540" y="3187486"/>
            <a:ext cx="5977180" cy="3512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400" b="1" dirty="0">
                <a:solidFill>
                  <a:srgbClr val="C00000"/>
                </a:solidFill>
                <a:latin typeface="Lato Light"/>
                <a:cs typeface="Arial" panose="020B0604020202020204" pitchFamily="34" charset="0"/>
              </a:rPr>
              <a:t>625878</a:t>
            </a:r>
            <a:endParaRPr lang="sl-SI" sz="2400" b="1" dirty="0">
              <a:solidFill>
                <a:srgbClr val="C00000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769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56" y="1556793"/>
            <a:ext cx="4514408" cy="390778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36" y="6093297"/>
            <a:ext cx="1551584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slov 6">
            <a:extLst>
              <a:ext uri="{FF2B5EF4-FFF2-40B4-BE49-F238E27FC236}">
                <a16:creationId xmlns:a16="http://schemas.microsoft.com/office/drawing/2014/main" id="{D099179A-F1C8-4202-9AF1-E674526AD8B5}"/>
              </a:ext>
            </a:extLst>
          </p:cNvPr>
          <p:cNvSpPr txBox="1">
            <a:spLocks/>
          </p:cNvSpPr>
          <p:nvPr/>
        </p:nvSpPr>
        <p:spPr>
          <a:xfrm>
            <a:off x="838200" y="234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Vprašanja?</a:t>
            </a:r>
          </a:p>
          <a:p>
            <a:endParaRPr lang="sl-SI" b="1" dirty="0">
              <a:solidFill>
                <a:schemeClr val="bg2">
                  <a:lumMod val="25000"/>
                </a:schemeClr>
              </a:solidFill>
              <a:latin typeface="Lato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48D4FE10-E412-4D1F-819B-036C9795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09700"/>
            <a:ext cx="10058400" cy="44593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5C646F"/>
                </a:solidFill>
                <a:latin typeface="Lato Light"/>
                <a:cs typeface="Arial" panose="020B0604020202020204" pitchFamily="34" charset="0"/>
              </a:rPr>
              <a:t> Prepovedane dejavnosti</a:t>
            </a:r>
            <a:endParaRPr lang="sl-SI" sz="2800" b="1" dirty="0">
              <a:solidFill>
                <a:srgbClr val="5C646F"/>
              </a:solidFill>
              <a:latin typeface="Lato Ligh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600" b="1" dirty="0">
              <a:solidFill>
                <a:srgbClr val="5C646F"/>
              </a:solidFill>
              <a:latin typeface="Lato Ligh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5C646F"/>
                </a:solidFill>
                <a:latin typeface="Lato Light"/>
                <a:cs typeface="Arial" panose="020B0604020202020204" pitchFamily="34" charset="0"/>
              </a:rPr>
              <a:t> Ljudi je zajel strah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600" b="1" dirty="0">
              <a:solidFill>
                <a:srgbClr val="5C646F"/>
              </a:solidFill>
              <a:latin typeface="Lato Ligh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5C646F"/>
                </a:solidFill>
                <a:latin typeface="Lato Light"/>
                <a:cs typeface="Arial" panose="020B0604020202020204" pitchFamily="34" charset="0"/>
              </a:rPr>
              <a:t> Težko planiranje</a:t>
            </a:r>
            <a:endParaRPr lang="sl-SI" sz="2800" b="1" dirty="0">
              <a:solidFill>
                <a:srgbClr val="5C646F"/>
              </a:solidFill>
              <a:latin typeface="Lato Ligh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600" b="1" dirty="0">
              <a:solidFill>
                <a:srgbClr val="5C646F"/>
              </a:solidFill>
              <a:latin typeface="Lato Ligh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5C646F"/>
                </a:solidFill>
                <a:latin typeface="Lato Light"/>
                <a:cs typeface="Arial" panose="020B0604020202020204" pitchFamily="34" charset="0"/>
              </a:rPr>
              <a:t> Delo od doma prednost ali slabost</a:t>
            </a:r>
            <a:endParaRPr lang="sl-SI" sz="2800" b="1" dirty="0">
              <a:solidFill>
                <a:srgbClr val="5C646F"/>
              </a:solidFill>
              <a:latin typeface="Lato Ligh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600" b="1" dirty="0">
              <a:solidFill>
                <a:srgbClr val="5C646F"/>
              </a:solidFill>
              <a:latin typeface="Lato Ligh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5C646F"/>
                </a:solidFill>
                <a:latin typeface="Lato Light"/>
                <a:cs typeface="Arial" panose="020B0604020202020204" pitchFamily="34" charset="0"/>
              </a:rPr>
              <a:t> Doma z otroci (razpet med…)</a:t>
            </a:r>
            <a:endParaRPr lang="sl-SI" sz="2800" b="1" dirty="0">
              <a:solidFill>
                <a:srgbClr val="5C646F"/>
              </a:solidFill>
              <a:latin typeface="Lato Ligh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600" b="1" dirty="0">
              <a:solidFill>
                <a:srgbClr val="5C646F"/>
              </a:solidFill>
              <a:latin typeface="Lato Ligh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b="1">
                <a:solidFill>
                  <a:srgbClr val="5C646F"/>
                </a:solidFill>
                <a:latin typeface="Lato Light"/>
                <a:cs typeface="Arial" panose="020B0604020202020204" pitchFamily="34" charset="0"/>
              </a:rPr>
              <a:t> Realna </a:t>
            </a:r>
            <a:r>
              <a:rPr lang="sl-SI" sz="2800" b="1" dirty="0">
                <a:solidFill>
                  <a:srgbClr val="5C646F"/>
                </a:solidFill>
                <a:latin typeface="Lato Light"/>
                <a:cs typeface="Arial" panose="020B0604020202020204" pitchFamily="34" charset="0"/>
              </a:rPr>
              <a:t>organizacija ČASA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800" b="1" dirty="0">
              <a:solidFill>
                <a:srgbClr val="5C646F"/>
              </a:solidFill>
              <a:latin typeface="Lato Light"/>
            </a:endParaRPr>
          </a:p>
        </p:txBody>
      </p:sp>
      <p:sp>
        <p:nvSpPr>
          <p:cNvPr id="6" name="Naslov 6">
            <a:extLst>
              <a:ext uri="{FF2B5EF4-FFF2-40B4-BE49-F238E27FC236}">
                <a16:creationId xmlns:a16="http://schemas.microsoft.com/office/drawing/2014/main" id="{6C8F65A8-5829-46DD-A947-6A91C0A6A363}"/>
              </a:ext>
            </a:extLst>
          </p:cNvPr>
          <p:cNvSpPr txBox="1">
            <a:spLocks/>
          </p:cNvSpPr>
          <p:nvPr/>
        </p:nvSpPr>
        <p:spPr>
          <a:xfrm>
            <a:off x="838200" y="20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DEJSTVA</a:t>
            </a:r>
          </a:p>
          <a:p>
            <a:endParaRPr lang="sl-SI" b="1" dirty="0">
              <a:solidFill>
                <a:schemeClr val="bg2">
                  <a:lumMod val="25000"/>
                </a:schemeClr>
              </a:solidFill>
              <a:latin typeface="Lato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8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6">
            <a:extLst>
              <a:ext uri="{FF2B5EF4-FFF2-40B4-BE49-F238E27FC236}">
                <a16:creationId xmlns:a16="http://schemas.microsoft.com/office/drawing/2014/main" id="{6C8F65A8-5829-46DD-A947-6A91C0A6A363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l-SI" b="1" dirty="0">
              <a:solidFill>
                <a:schemeClr val="bg2">
                  <a:lumMod val="25000"/>
                </a:schemeClr>
              </a:solidFill>
              <a:latin typeface="Lato light"/>
              <a:cs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ACE1B29-11B3-49F6-9314-7DE5F2257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3" b="31594"/>
          <a:stretch/>
        </p:blipFill>
        <p:spPr>
          <a:xfrm>
            <a:off x="0" y="1818461"/>
            <a:ext cx="12192000" cy="3962404"/>
          </a:xfrm>
          <a:prstGeom prst="rect">
            <a:avLst/>
          </a:prstGeom>
        </p:spPr>
      </p:pic>
      <p:sp>
        <p:nvSpPr>
          <p:cNvPr id="4" name="Naslov 6">
            <a:extLst>
              <a:ext uri="{FF2B5EF4-FFF2-40B4-BE49-F238E27FC236}">
                <a16:creationId xmlns:a16="http://schemas.microsoft.com/office/drawing/2014/main" id="{CC3898AF-BF86-433C-8F8C-E322B34B40CE}"/>
              </a:ext>
            </a:extLst>
          </p:cNvPr>
          <p:cNvSpPr txBox="1">
            <a:spLocks/>
          </p:cNvSpPr>
          <p:nvPr/>
        </p:nvSpPr>
        <p:spPr>
          <a:xfrm>
            <a:off x="838200" y="20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rgbClr val="5C646F"/>
                </a:solidFill>
                <a:latin typeface="Lato light"/>
                <a:cs typeface="Arial" panose="020B0604020202020204" pitchFamily="34" charset="0"/>
              </a:rPr>
              <a:t>www.menti.com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3E1C28AA-61E5-482B-A78F-3B9B979A190E}"/>
              </a:ext>
            </a:extLst>
          </p:cNvPr>
          <p:cNvSpPr/>
          <p:nvPr/>
        </p:nvSpPr>
        <p:spPr>
          <a:xfrm>
            <a:off x="2753532" y="3249478"/>
            <a:ext cx="924732" cy="27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0F26CC2A-9AEC-4672-B122-E514D2E57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540" y="3187486"/>
            <a:ext cx="5977180" cy="3512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400" b="1" dirty="0">
                <a:solidFill>
                  <a:srgbClr val="C00000"/>
                </a:solidFill>
                <a:latin typeface="Lato Light"/>
                <a:cs typeface="Arial" panose="020B0604020202020204" pitchFamily="34" charset="0"/>
              </a:rPr>
              <a:t>892774</a:t>
            </a:r>
            <a:endParaRPr lang="sl-SI" sz="2400" b="1" dirty="0">
              <a:solidFill>
                <a:srgbClr val="C00000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333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6">
            <a:extLst>
              <a:ext uri="{FF2B5EF4-FFF2-40B4-BE49-F238E27FC236}">
                <a16:creationId xmlns:a16="http://schemas.microsoft.com/office/drawing/2014/main" id="{6C8F65A8-5829-46DD-A947-6A91C0A6A363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Zakaj za </a:t>
            </a:r>
            <a:r>
              <a:rPr lang="sl-SI" b="1" dirty="0">
                <a:solidFill>
                  <a:srgbClr val="5C646F"/>
                </a:solidFill>
                <a:latin typeface="Lato light"/>
                <a:cs typeface="Arial" panose="020B0604020202020204" pitchFamily="34" charset="0"/>
              </a:rPr>
              <a:t>racionalne</a:t>
            </a:r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 težave </a:t>
            </a:r>
          </a:p>
          <a:p>
            <a:pPr algn="ctr"/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iščemo </a:t>
            </a:r>
            <a:r>
              <a:rPr lang="sl-SI" b="1" dirty="0">
                <a:solidFill>
                  <a:srgbClr val="FD272F"/>
                </a:solidFill>
                <a:latin typeface="Lato light"/>
                <a:cs typeface="Arial" panose="020B0604020202020204" pitchFamily="34" charset="0"/>
              </a:rPr>
              <a:t>emocionalne</a:t>
            </a:r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 rešitve?</a:t>
            </a:r>
          </a:p>
        </p:txBody>
      </p:sp>
    </p:spTree>
    <p:extLst>
      <p:ext uri="{BB962C8B-B14F-4D97-AF65-F5344CB8AC3E}">
        <p14:creationId xmlns:p14="http://schemas.microsoft.com/office/powerpoint/2010/main" val="143361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2BCC13A1-8002-4AD3-8069-F956F3F4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81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000" dirty="0">
              <a:solidFill>
                <a:srgbClr val="25408F"/>
              </a:solidFill>
            </a:endParaRPr>
          </a:p>
        </p:txBody>
      </p:sp>
      <p:pic>
        <p:nvPicPr>
          <p:cNvPr id="5" name="Ograda vsebine 3">
            <a:extLst>
              <a:ext uri="{FF2B5EF4-FFF2-40B4-BE49-F238E27FC236}">
                <a16:creationId xmlns:a16="http://schemas.microsoft.com/office/drawing/2014/main" id="{83B386BB-D03E-4BF1-BCF3-DA89895DE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1623436"/>
            <a:ext cx="8229600" cy="4525963"/>
          </a:xfrm>
          <a:prstGeom prst="rect">
            <a:avLst/>
          </a:prstGeo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72F54D81-8492-44AA-BE3A-AAB954DEE52E}"/>
              </a:ext>
            </a:extLst>
          </p:cNvPr>
          <p:cNvSpPr txBox="1">
            <a:spLocks/>
          </p:cNvSpPr>
          <p:nvPr/>
        </p:nvSpPr>
        <p:spPr>
          <a:xfrm>
            <a:off x="838200" y="20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DVA NIVOJA ODLOČANJA</a:t>
            </a:r>
          </a:p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Merljivo in čustveno</a:t>
            </a:r>
          </a:p>
        </p:txBody>
      </p:sp>
    </p:spTree>
    <p:extLst>
      <p:ext uri="{BB962C8B-B14F-4D97-AF65-F5344CB8AC3E}">
        <p14:creationId xmlns:p14="http://schemas.microsoft.com/office/powerpoint/2010/main" val="247283350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48D4FE10-E412-4D1F-819B-036C9795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09700"/>
            <a:ext cx="10058400" cy="4459394"/>
          </a:xfrm>
        </p:spPr>
        <p:txBody>
          <a:bodyPr>
            <a:noAutofit/>
          </a:bodyPr>
          <a:lstStyle/>
          <a:p>
            <a:endParaRPr lang="sl-SI" sz="2800" b="1" dirty="0">
              <a:latin typeface="Lato Light"/>
            </a:endParaRPr>
          </a:p>
        </p:txBody>
      </p:sp>
      <p:sp>
        <p:nvSpPr>
          <p:cNvPr id="6" name="Naslov 6">
            <a:extLst>
              <a:ext uri="{FF2B5EF4-FFF2-40B4-BE49-F238E27FC236}">
                <a16:creationId xmlns:a16="http://schemas.microsoft.com/office/drawing/2014/main" id="{6C8F65A8-5829-46DD-A947-6A91C0A6A363}"/>
              </a:ext>
            </a:extLst>
          </p:cNvPr>
          <p:cNvSpPr txBox="1">
            <a:spLocks/>
          </p:cNvSpPr>
          <p:nvPr/>
        </p:nvSpPr>
        <p:spPr>
          <a:xfrm>
            <a:off x="838200" y="20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TRANSOLUCIJSKI BUSINESS</a:t>
            </a:r>
          </a:p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KONCEPT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1CBD76-2C07-4553-B13A-A7709385D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55"/>
          <a:stretch/>
        </p:blipFill>
        <p:spPr>
          <a:xfrm>
            <a:off x="0" y="2209444"/>
            <a:ext cx="12202361" cy="22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9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6">
            <a:extLst>
              <a:ext uri="{FF2B5EF4-FFF2-40B4-BE49-F238E27FC236}">
                <a16:creationId xmlns:a16="http://schemas.microsoft.com/office/drawing/2014/main" id="{6C8F65A8-5829-46DD-A947-6A91C0A6A363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Primer nemškega globalnega tekstilnega podjetja</a:t>
            </a:r>
          </a:p>
        </p:txBody>
      </p:sp>
    </p:spTree>
    <p:extLst>
      <p:ext uri="{BB962C8B-B14F-4D97-AF65-F5344CB8AC3E}">
        <p14:creationId xmlns:p14="http://schemas.microsoft.com/office/powerpoint/2010/main" val="408501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6">
            <a:extLst>
              <a:ext uri="{FF2B5EF4-FFF2-40B4-BE49-F238E27FC236}">
                <a16:creationId xmlns:a16="http://schemas.microsoft.com/office/drawing/2014/main" id="{6C8F65A8-5829-46DD-A947-6A91C0A6A363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Primer slovenskega </a:t>
            </a:r>
          </a:p>
          <a:p>
            <a:pPr algn="ctr"/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družinskega podjetja</a:t>
            </a:r>
          </a:p>
        </p:txBody>
      </p:sp>
    </p:spTree>
    <p:extLst>
      <p:ext uri="{BB962C8B-B14F-4D97-AF65-F5344CB8AC3E}">
        <p14:creationId xmlns:p14="http://schemas.microsoft.com/office/powerpoint/2010/main" val="378194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48D4FE10-E412-4D1F-819B-036C9795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09700"/>
            <a:ext cx="10058400" cy="4459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>
                <a:solidFill>
                  <a:srgbClr val="5C646F"/>
                </a:solidFill>
                <a:latin typeface="Lato Light"/>
              </a:rPr>
              <a:t>Realnost prvega reda (lahko izmerimo)      Realnost drugega reda (lahko čutimo)</a:t>
            </a:r>
          </a:p>
          <a:p>
            <a:pPr marL="0" indent="0">
              <a:buNone/>
            </a:pPr>
            <a:endParaRPr lang="sl-SI" sz="2000" b="1" dirty="0">
              <a:solidFill>
                <a:srgbClr val="5C646F"/>
              </a:solidFill>
              <a:latin typeface="Lato Light"/>
            </a:endParaRPr>
          </a:p>
        </p:txBody>
      </p:sp>
      <p:sp>
        <p:nvSpPr>
          <p:cNvPr id="5" name="Naslov 6">
            <a:extLst>
              <a:ext uri="{FF2B5EF4-FFF2-40B4-BE49-F238E27FC236}">
                <a16:creationId xmlns:a16="http://schemas.microsoft.com/office/drawing/2014/main" id="{F4D6D587-E127-4917-A54C-C69CC2CF46EC}"/>
              </a:ext>
            </a:extLst>
          </p:cNvPr>
          <p:cNvSpPr txBox="1">
            <a:spLocks/>
          </p:cNvSpPr>
          <p:nvPr/>
        </p:nvSpPr>
        <p:spPr>
          <a:xfrm>
            <a:off x="838200" y="20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Lato light"/>
                <a:cs typeface="Arial" panose="020B0604020202020204" pitchFamily="34" charset="0"/>
              </a:rPr>
              <a:t>Analiza preteklega poslovanja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5CAC5269-7BFB-4ACF-9435-F0DAA73B6604}"/>
              </a:ext>
            </a:extLst>
          </p:cNvPr>
          <p:cNvCxnSpPr>
            <a:stCxn id="7" idx="0"/>
          </p:cNvCxnSpPr>
          <p:nvPr/>
        </p:nvCxnSpPr>
        <p:spPr>
          <a:xfrm>
            <a:off x="6126480" y="1409700"/>
            <a:ext cx="0" cy="4500320"/>
          </a:xfrm>
          <a:prstGeom prst="line">
            <a:avLst/>
          </a:prstGeom>
          <a:ln w="19050">
            <a:solidFill>
              <a:srgbClr val="5C6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EEEDECA3-9FB0-42A5-A89A-457860C3EFA2}"/>
              </a:ext>
            </a:extLst>
          </p:cNvPr>
          <p:cNvCxnSpPr>
            <a:cxnSpLocks/>
          </p:cNvCxnSpPr>
          <p:nvPr/>
        </p:nvCxnSpPr>
        <p:spPr>
          <a:xfrm flipH="1">
            <a:off x="1136542" y="1802646"/>
            <a:ext cx="10019139" cy="0"/>
          </a:xfrm>
          <a:prstGeom prst="line">
            <a:avLst/>
          </a:prstGeom>
          <a:ln w="19050">
            <a:solidFill>
              <a:srgbClr val="5C6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92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1">
  <a:themeElements>
    <a:clrScheme name="Custom 1">
      <a:dk1>
        <a:srgbClr val="070707"/>
      </a:dk1>
      <a:lt1>
        <a:srgbClr val="F4F4F4"/>
      </a:lt1>
      <a:dk2>
        <a:srgbClr val="A0A0A3"/>
      </a:dk2>
      <a:lt2>
        <a:srgbClr val="E5E5E5"/>
      </a:lt2>
      <a:accent1>
        <a:srgbClr val="D7DF23"/>
      </a:accent1>
      <a:accent2>
        <a:srgbClr val="D7DF23"/>
      </a:accent2>
      <a:accent3>
        <a:srgbClr val="D7DF23"/>
      </a:accent3>
      <a:accent4>
        <a:srgbClr val="D7DF23"/>
      </a:accent4>
      <a:accent5>
        <a:srgbClr val="D7DF23"/>
      </a:accent5>
      <a:accent6>
        <a:srgbClr val="D7DF23"/>
      </a:accent6>
      <a:hlink>
        <a:srgbClr val="070707"/>
      </a:hlink>
      <a:folHlink>
        <a:srgbClr val="7030A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87C41151-DBE6-4C51-84AB-8BEE40960CB4}" vid="{BFEFEC9A-48D1-429C-9891-9992F28B2342}"/>
    </a:ext>
  </a:extLst>
</a:theme>
</file>

<file path=ppt/theme/theme4.xml><?xml version="1.0" encoding="utf-8"?>
<a:theme xmlns:a="http://schemas.openxmlformats.org/drawingml/2006/main" name="1_Office Theme">
  <a:themeElements>
    <a:clrScheme name="Custom 1">
      <a:dk1>
        <a:srgbClr val="070707"/>
      </a:dk1>
      <a:lt1>
        <a:srgbClr val="F4F4F4"/>
      </a:lt1>
      <a:dk2>
        <a:srgbClr val="A0A0A3"/>
      </a:dk2>
      <a:lt2>
        <a:srgbClr val="E5E5E5"/>
      </a:lt2>
      <a:accent1>
        <a:srgbClr val="D7DF23"/>
      </a:accent1>
      <a:accent2>
        <a:srgbClr val="D7DF23"/>
      </a:accent2>
      <a:accent3>
        <a:srgbClr val="D7DF23"/>
      </a:accent3>
      <a:accent4>
        <a:srgbClr val="D7DF23"/>
      </a:accent4>
      <a:accent5>
        <a:srgbClr val="D7DF23"/>
      </a:accent5>
      <a:accent6>
        <a:srgbClr val="D7DF23"/>
      </a:accent6>
      <a:hlink>
        <a:srgbClr val="070707"/>
      </a:hlink>
      <a:folHlink>
        <a:srgbClr val="7030A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1">
      <a:dk1>
        <a:srgbClr val="070707"/>
      </a:dk1>
      <a:lt1>
        <a:srgbClr val="F4F4F4"/>
      </a:lt1>
      <a:dk2>
        <a:srgbClr val="A0A0A3"/>
      </a:dk2>
      <a:lt2>
        <a:srgbClr val="E5E5E5"/>
      </a:lt2>
      <a:accent1>
        <a:srgbClr val="D7DF23"/>
      </a:accent1>
      <a:accent2>
        <a:srgbClr val="D7DF23"/>
      </a:accent2>
      <a:accent3>
        <a:srgbClr val="D7DF23"/>
      </a:accent3>
      <a:accent4>
        <a:srgbClr val="D7DF23"/>
      </a:accent4>
      <a:accent5>
        <a:srgbClr val="D7DF23"/>
      </a:accent5>
      <a:accent6>
        <a:srgbClr val="D7DF23"/>
      </a:accent6>
      <a:hlink>
        <a:srgbClr val="070707"/>
      </a:hlink>
      <a:folHlink>
        <a:srgbClr val="7030A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130</Words>
  <Application>Microsoft Office PowerPoint</Application>
  <PresentationFormat>Širokozaslonsko</PresentationFormat>
  <Paragraphs>37</Paragraphs>
  <Slides>16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5</vt:i4>
      </vt:variant>
      <vt:variant>
        <vt:lpstr>Naslovi diapozitivov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Lato light</vt:lpstr>
      <vt:lpstr>Lato light</vt:lpstr>
      <vt:lpstr>Lato Light </vt:lpstr>
      <vt:lpstr>Lato Medium</vt:lpstr>
      <vt:lpstr>Wingdings</vt:lpstr>
      <vt:lpstr>Officeova tema</vt:lpstr>
      <vt:lpstr>1_Officeova tema</vt:lpstr>
      <vt:lpstr>Tema1</vt:lpstr>
      <vt:lpstr>1_Office Theme</vt:lpstr>
      <vt:lpstr>2_Office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PRODAJA 4.0 Pot stranke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Andrej Zalokar</dc:creator>
  <cp:lastModifiedBy>Andrej Zalokar</cp:lastModifiedBy>
  <cp:revision>143</cp:revision>
  <cp:lastPrinted>2020-05-13T07:08:23Z</cp:lastPrinted>
  <dcterms:created xsi:type="dcterms:W3CDTF">2018-11-23T13:54:21Z</dcterms:created>
  <dcterms:modified xsi:type="dcterms:W3CDTF">2020-05-13T09:51:12Z</dcterms:modified>
</cp:coreProperties>
</file>