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90" r:id="rId2"/>
    <p:sldMasterId id="2147483692" r:id="rId3"/>
    <p:sldMasterId id="2147483694" r:id="rId4"/>
    <p:sldMasterId id="2147483743" r:id="rId5"/>
    <p:sldMasterId id="2147483746" r:id="rId6"/>
    <p:sldMasterId id="2147483749" r:id="rId7"/>
    <p:sldMasterId id="2147483761" r:id="rId8"/>
  </p:sldMasterIdLst>
  <p:notesMasterIdLst>
    <p:notesMasterId r:id="rId52"/>
  </p:notesMasterIdLst>
  <p:handoutMasterIdLst>
    <p:handoutMasterId r:id="rId53"/>
  </p:handoutMasterIdLst>
  <p:sldIdLst>
    <p:sldId id="581" r:id="rId9"/>
    <p:sldId id="582" r:id="rId10"/>
    <p:sldId id="264" r:id="rId11"/>
    <p:sldId id="269" r:id="rId12"/>
    <p:sldId id="265" r:id="rId13"/>
    <p:sldId id="270" r:id="rId14"/>
    <p:sldId id="266" r:id="rId15"/>
    <p:sldId id="268" r:id="rId16"/>
    <p:sldId id="271" r:id="rId17"/>
    <p:sldId id="284" r:id="rId18"/>
    <p:sldId id="550" r:id="rId19"/>
    <p:sldId id="557" r:id="rId20"/>
    <p:sldId id="287" r:id="rId21"/>
    <p:sldId id="552" r:id="rId22"/>
    <p:sldId id="559" r:id="rId23"/>
    <p:sldId id="558" r:id="rId24"/>
    <p:sldId id="596" r:id="rId25"/>
    <p:sldId id="597" r:id="rId26"/>
    <p:sldId id="598" r:id="rId27"/>
    <p:sldId id="599" r:id="rId28"/>
    <p:sldId id="600" r:id="rId29"/>
    <p:sldId id="601" r:id="rId30"/>
    <p:sldId id="602" r:id="rId31"/>
    <p:sldId id="603" r:id="rId32"/>
    <p:sldId id="604" r:id="rId33"/>
    <p:sldId id="605" r:id="rId34"/>
    <p:sldId id="606" r:id="rId35"/>
    <p:sldId id="607" r:id="rId36"/>
    <p:sldId id="608" r:id="rId37"/>
    <p:sldId id="609" r:id="rId38"/>
    <p:sldId id="584" r:id="rId39"/>
    <p:sldId id="585" r:id="rId40"/>
    <p:sldId id="586" r:id="rId41"/>
    <p:sldId id="587" r:id="rId42"/>
    <p:sldId id="583" r:id="rId43"/>
    <p:sldId id="588" r:id="rId44"/>
    <p:sldId id="589" r:id="rId45"/>
    <p:sldId id="590" r:id="rId46"/>
    <p:sldId id="591" r:id="rId47"/>
    <p:sldId id="592" r:id="rId48"/>
    <p:sldId id="593" r:id="rId49"/>
    <p:sldId id="595" r:id="rId50"/>
    <p:sldId id="610"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00A977"/>
    <a:srgbClr val="00AEEA"/>
    <a:srgbClr val="77BF43"/>
    <a:srgbClr val="77BE43"/>
    <a:srgbClr val="9DC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7875" autoAdjust="0"/>
  </p:normalViewPr>
  <p:slideViewPr>
    <p:cSldViewPr snapToGrid="0">
      <p:cViewPr varScale="1">
        <p:scale>
          <a:sx n="106" d="100"/>
          <a:sy n="106" d="100"/>
        </p:scale>
        <p:origin x="138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278FE1-AC38-4678-BCA2-F6A51A1EC2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a:p>
        </p:txBody>
      </p:sp>
      <p:sp>
        <p:nvSpPr>
          <p:cNvPr id="3" name="Date Placeholder 2">
            <a:extLst>
              <a:ext uri="{FF2B5EF4-FFF2-40B4-BE49-F238E27FC236}">
                <a16:creationId xmlns:a16="http://schemas.microsoft.com/office/drawing/2014/main" id="{5830073D-61FC-4D86-B674-D6845929B1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3589C33-390B-4BA3-AEEC-6711C3B45010}" type="datetimeFigureOut">
              <a:rPr lang="en-US"/>
              <a:pPr>
                <a:defRPr/>
              </a:pPr>
              <a:t>4/14/2020</a:t>
            </a:fld>
            <a:endParaRPr/>
          </a:p>
        </p:txBody>
      </p:sp>
      <p:sp>
        <p:nvSpPr>
          <p:cNvPr id="4" name="Footer Placeholder 3">
            <a:extLst>
              <a:ext uri="{FF2B5EF4-FFF2-40B4-BE49-F238E27FC236}">
                <a16:creationId xmlns:a16="http://schemas.microsoft.com/office/drawing/2014/main" id="{5FD3F457-AF6B-4BFB-B3A1-90C7B39AAC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a:p>
        </p:txBody>
      </p:sp>
      <p:sp>
        <p:nvSpPr>
          <p:cNvPr id="5" name="Slide Number Placeholder 4">
            <a:extLst>
              <a:ext uri="{FF2B5EF4-FFF2-40B4-BE49-F238E27FC236}">
                <a16:creationId xmlns:a16="http://schemas.microsoft.com/office/drawing/2014/main" id="{5117DEAA-29A0-4835-97C9-03FE9D0B0E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7C55FFB-1020-45DF-9231-40FCD9709FD1}" type="slidenum">
              <a:rPr/>
              <a:pPr>
                <a:defRPr/>
              </a:pPr>
              <a:t>‹#›</a:t>
            </a:fld>
            <a:endParaRP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87922B-1A5F-458E-B694-1F82CC2404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a:p>
        </p:txBody>
      </p:sp>
      <p:sp>
        <p:nvSpPr>
          <p:cNvPr id="3" name="Date Placeholder 2">
            <a:extLst>
              <a:ext uri="{FF2B5EF4-FFF2-40B4-BE49-F238E27FC236}">
                <a16:creationId xmlns:a16="http://schemas.microsoft.com/office/drawing/2014/main" id="{E700E156-4546-4410-BF06-40C81E9052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0E1BEDA-C5F9-40E6-B818-8EE6C3E320CC}" type="datetimeFigureOut">
              <a:rPr lang="en-US"/>
              <a:pPr>
                <a:defRPr/>
              </a:pPr>
              <a:t>4/14/2020</a:t>
            </a:fld>
            <a:endParaRPr/>
          </a:p>
        </p:txBody>
      </p:sp>
      <p:sp>
        <p:nvSpPr>
          <p:cNvPr id="4" name="Slide Image Placeholder 3">
            <a:extLst>
              <a:ext uri="{FF2B5EF4-FFF2-40B4-BE49-F238E27FC236}">
                <a16:creationId xmlns:a16="http://schemas.microsoft.com/office/drawing/2014/main" id="{950A7580-0A4A-4A4D-A5BF-99463B22CD3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a:extLst>
              <a:ext uri="{FF2B5EF4-FFF2-40B4-BE49-F238E27FC236}">
                <a16:creationId xmlns:a16="http://schemas.microsoft.com/office/drawing/2014/main" id="{ABF35A30-CBF7-4200-BEC0-78776E74C21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a:extLst>
              <a:ext uri="{FF2B5EF4-FFF2-40B4-BE49-F238E27FC236}">
                <a16:creationId xmlns:a16="http://schemas.microsoft.com/office/drawing/2014/main" id="{A34C1588-E92A-4DE7-B5DA-F43FA8DECBD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a:p>
        </p:txBody>
      </p:sp>
      <p:sp>
        <p:nvSpPr>
          <p:cNvPr id="7" name="Slide Number Placeholder 6">
            <a:extLst>
              <a:ext uri="{FF2B5EF4-FFF2-40B4-BE49-F238E27FC236}">
                <a16:creationId xmlns:a16="http://schemas.microsoft.com/office/drawing/2014/main" id="{34A07AD9-8131-4654-8E2E-26F3F8392D9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3959451-DDC9-4113-885C-8531611AB70F}" type="slidenum">
              <a:rPr/>
              <a:pPr>
                <a:defRPr/>
              </a:pPr>
              <a:t>‹#›</a:t>
            </a:fld>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značba mesta stranske slike 1">
            <a:extLst>
              <a:ext uri="{FF2B5EF4-FFF2-40B4-BE49-F238E27FC236}">
                <a16:creationId xmlns:a16="http://schemas.microsoft.com/office/drawing/2014/main" id="{B16803DB-D35B-4398-961E-F75BDE0F3C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Označba mesta opomb 2">
            <a:extLst>
              <a:ext uri="{FF2B5EF4-FFF2-40B4-BE49-F238E27FC236}">
                <a16:creationId xmlns:a16="http://schemas.microsoft.com/office/drawing/2014/main" id="{E83B3DC3-522F-4EB3-9BF0-7271E4F677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bizBox </a:t>
            </a:r>
            <a:r>
              <a:rPr lang="sl-SI" dirty="0" err="1" smtClean="0"/>
              <a:t>excel</a:t>
            </a:r>
            <a:r>
              <a:rPr lang="sl-SI" dirty="0" smtClean="0"/>
              <a:t> orodje za pripravo eRačunov 1.6 in eESLOG.20</a:t>
            </a:r>
          </a:p>
          <a:p>
            <a:r>
              <a:rPr lang="sl-SI" dirty="0" smtClean="0"/>
              <a:t>bizBox </a:t>
            </a:r>
            <a:r>
              <a:rPr lang="sl-SI" dirty="0" err="1" smtClean="0"/>
              <a:t>eImenik</a:t>
            </a:r>
            <a:r>
              <a:rPr lang="sl-SI" dirty="0" smtClean="0"/>
              <a:t> – register prejemnikov eRačunov</a:t>
            </a:r>
          </a:p>
          <a:p>
            <a:r>
              <a:rPr lang="sl-SI" dirty="0" smtClean="0"/>
              <a:t>Vizualizacija </a:t>
            </a:r>
            <a:r>
              <a:rPr lang="sl-SI" dirty="0" err="1" smtClean="0"/>
              <a:t>eRačuna</a:t>
            </a:r>
            <a:endParaRPr lang="sl-SI"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A4B6A-CEDC-4A07-8239-25B2331E2D46}"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60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285102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značba mesta stranske slike 1">
            <a:extLst>
              <a:ext uri="{FF2B5EF4-FFF2-40B4-BE49-F238E27FC236}">
                <a16:creationId xmlns:a16="http://schemas.microsoft.com/office/drawing/2014/main" id="{010C7897-986B-4524-8ED7-4418F16024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Označba mesta opomb 2">
            <a:extLst>
              <a:ext uri="{FF2B5EF4-FFF2-40B4-BE49-F238E27FC236}">
                <a16:creationId xmlns:a16="http://schemas.microsoft.com/office/drawing/2014/main" id="{C4418D6F-5544-4596-AA87-4FD5A56509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značba mesta stranske slike 1">
            <a:extLst>
              <a:ext uri="{FF2B5EF4-FFF2-40B4-BE49-F238E27FC236}">
                <a16:creationId xmlns:a16="http://schemas.microsoft.com/office/drawing/2014/main" id="{5C379C5B-4C41-4E05-A97C-8EAD2B83F4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Označba mesta opomb 2">
            <a:extLst>
              <a:ext uri="{FF2B5EF4-FFF2-40B4-BE49-F238E27FC236}">
                <a16:creationId xmlns:a16="http://schemas.microsoft.com/office/drawing/2014/main" id="{F2451291-2FE1-4A44-8534-B83DE00156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značba mesta stranske slike 1">
            <a:extLst>
              <a:ext uri="{FF2B5EF4-FFF2-40B4-BE49-F238E27FC236}">
                <a16:creationId xmlns:a16="http://schemas.microsoft.com/office/drawing/2014/main" id="{C58F2CAC-C483-4C40-883E-AFE1848140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Označba mesta opomb 2">
            <a:extLst>
              <a:ext uri="{FF2B5EF4-FFF2-40B4-BE49-F238E27FC236}">
                <a16:creationId xmlns:a16="http://schemas.microsoft.com/office/drawing/2014/main" id="{65C75B8A-295D-4460-A923-AF8668577D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
        <p:nvSpPr>
          <p:cNvPr id="4" name="Označba mesta številke diapozitiva 3">
            <a:extLst>
              <a:ext uri="{FF2B5EF4-FFF2-40B4-BE49-F238E27FC236}">
                <a16:creationId xmlns:a16="http://schemas.microsoft.com/office/drawing/2014/main" id="{B5752BB6-919F-48A5-958D-7457C218D8CB}"/>
              </a:ext>
            </a:extLst>
          </p:cNvPr>
          <p:cNvSpPr>
            <a:spLocks noGrp="1"/>
          </p:cNvSpPr>
          <p:nvPr>
            <p:ph type="sldNum" sz="quarter" idx="5"/>
          </p:nvPr>
        </p:nvSpPr>
        <p:spPr/>
        <p:txBody>
          <a:bodyPr/>
          <a:lstStyle/>
          <a:p>
            <a:pPr>
              <a:defRPr/>
            </a:pPr>
            <a:fld id="{E0AAE211-35CD-4325-8B01-273FE8B8D6A1}" type="slidenum">
              <a:rPr lang="sl-SI" smtClean="0"/>
              <a:pPr>
                <a:defRPr/>
              </a:pPr>
              <a:t>13</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značba mesta stranske slike 1">
            <a:extLst>
              <a:ext uri="{FF2B5EF4-FFF2-40B4-BE49-F238E27FC236}">
                <a16:creationId xmlns:a16="http://schemas.microsoft.com/office/drawing/2014/main" id="{73C1A3EF-0A7B-42E3-8BC1-23E7D99E0D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Označba mesta opomb 2">
            <a:extLst>
              <a:ext uri="{FF2B5EF4-FFF2-40B4-BE49-F238E27FC236}">
                <a16:creationId xmlns:a16="http://schemas.microsoft.com/office/drawing/2014/main" id="{629F3063-11BD-41E1-A2AB-559209903A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značba mesta stranske slike 1">
            <a:extLst>
              <a:ext uri="{FF2B5EF4-FFF2-40B4-BE49-F238E27FC236}">
                <a16:creationId xmlns:a16="http://schemas.microsoft.com/office/drawing/2014/main" id="{8097B7AE-E73C-4BA8-9954-277C897820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Označba mesta opomb 2">
            <a:extLst>
              <a:ext uri="{FF2B5EF4-FFF2-40B4-BE49-F238E27FC236}">
                <a16:creationId xmlns:a16="http://schemas.microsoft.com/office/drawing/2014/main" id="{9573B9D3-99A7-48D9-A7E7-7A4420F77F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44873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AF2FA0-FC7E-5043-B175-84723A7A0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45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A4B6A-CEDC-4A07-8239-25B2331E2D46}"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34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10.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8.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8.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8.xml"/><Relationship Id="rId1" Type="http://schemas.openxmlformats.org/officeDocument/2006/relationships/themeOverride" Target="../theme/themeOverride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8.xml"/><Relationship Id="rId1" Type="http://schemas.openxmlformats.org/officeDocument/2006/relationships/themeOverride" Target="../theme/themeOverride4.xml"/><Relationship Id="rId4" Type="http://schemas.openxmlformats.org/officeDocument/2006/relationships/image" Target="../media/image1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668275"/>
            <a:ext cx="6858000" cy="2387600"/>
          </a:xfrm>
        </p:spPr>
        <p:txBody>
          <a:bodyPr/>
          <a:lstStyle>
            <a:lvl1pPr algn="ctr">
              <a:defRPr sz="4500"/>
            </a:lvl1pPr>
          </a:lstStyle>
          <a:p>
            <a:r>
              <a:rPr lang="sl-SI" dirty="0"/>
              <a:t>Uredite slog naslova matrice</a:t>
            </a:r>
          </a:p>
        </p:txBody>
      </p:sp>
      <p:sp>
        <p:nvSpPr>
          <p:cNvPr id="3" name="Podnaslov 2"/>
          <p:cNvSpPr>
            <a:spLocks noGrp="1"/>
          </p:cNvSpPr>
          <p:nvPr>
            <p:ph type="subTitle" idx="1"/>
          </p:nvPr>
        </p:nvSpPr>
        <p:spPr>
          <a:xfrm>
            <a:off x="1143000" y="4147950"/>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sl-SI" dirty="0"/>
              <a:t>Kliknite, da uredite slog podnaslova matrice</a:t>
            </a:r>
          </a:p>
        </p:txBody>
      </p:sp>
    </p:spTree>
    <p:extLst>
      <p:ext uri="{BB962C8B-B14F-4D97-AF65-F5344CB8AC3E}">
        <p14:creationId xmlns:p14="http://schemas.microsoft.com/office/powerpoint/2010/main" val="417939464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desno">
    <p:spTree>
      <p:nvGrpSpPr>
        <p:cNvPr id="1" name=""/>
        <p:cNvGrpSpPr/>
        <p:nvPr/>
      </p:nvGrpSpPr>
      <p:grpSpPr>
        <a:xfrm>
          <a:off x="0" y="0"/>
          <a:ext cx="0" cy="0"/>
          <a:chOff x="0" y="0"/>
          <a:chExt cx="0" cy="0"/>
        </a:xfrm>
      </p:grpSpPr>
      <p:sp>
        <p:nvSpPr>
          <p:cNvPr id="49" name="stock-photo-blue-abstract-hi-speed-internet-technology-background-illustration-eye-scan-virus-computer-402939139.jpg"/>
          <p:cNvSpPr>
            <a:spLocks noGrp="1"/>
          </p:cNvSpPr>
          <p:nvPr>
            <p:ph type="pic" idx="13"/>
          </p:nvPr>
        </p:nvSpPr>
        <p:spPr>
          <a:xfrm>
            <a:off x="4572814" y="0"/>
            <a:ext cx="4586446" cy="6559550"/>
          </a:xfrm>
          <a:prstGeom prst="rect">
            <a:avLst/>
          </a:prstGeom>
        </p:spPr>
        <p:txBody>
          <a:bodyPr lIns="91439" tIns="45719" rIns="91439" bIns="45719" anchor="t">
            <a:noAutofit/>
          </a:bodyPr>
          <a:lstStyle/>
          <a:p>
            <a:endParaRPr/>
          </a:p>
        </p:txBody>
      </p:sp>
      <p:sp>
        <p:nvSpPr>
          <p:cNvPr id="50" name="Licienis cimpori buscidus aut hilliti onemole cepres sunt, nim re nonsequ iasitios di aut ut quat. Offic tem. Mus, omnis prestorias eaque abo. Xeris ni cus re, oditae id et ent exeriora veliquia conempos volut assit dolupta epudam, volupti ncipsuntenti totassin.…"/>
          <p:cNvSpPr>
            <a:spLocks noGrp="1"/>
          </p:cNvSpPr>
          <p:nvPr>
            <p:ph type="body" sz="half" idx="14"/>
          </p:nvPr>
        </p:nvSpPr>
        <p:spPr>
          <a:xfrm>
            <a:off x="481012" y="2082800"/>
            <a:ext cx="3615166" cy="4146550"/>
          </a:xfrm>
          <a:prstGeom prst="rect">
            <a:avLst/>
          </a:prstGeom>
        </p:spPr>
        <p:txBody>
          <a:bodyPr anchor="t"/>
          <a:lstStyle>
            <a:lvl1pPr marL="162983" indent="-162983">
              <a:spcBef>
                <a:spcPts val="375"/>
              </a:spcBef>
              <a:defRPr sz="3500"/>
            </a:lvl1pPr>
          </a:lstStyle>
          <a:p>
            <a:pPr marL="434622" indent="-434622">
              <a:spcBef>
                <a:spcPts val="1000"/>
              </a:spcBef>
              <a:defRPr sz="3500"/>
            </a:pPr>
            <a:r>
              <a:rPr dirty="0" err="1"/>
              <a:t>Licienis</a:t>
            </a:r>
            <a:r>
              <a:rPr dirty="0"/>
              <a:t> </a:t>
            </a:r>
            <a:r>
              <a:rPr dirty="0" err="1"/>
              <a:t>cimpori</a:t>
            </a:r>
            <a:r>
              <a:rPr dirty="0"/>
              <a:t> </a:t>
            </a:r>
            <a:r>
              <a:rPr dirty="0" err="1"/>
              <a:t>buscidus</a:t>
            </a:r>
            <a:r>
              <a:rPr dirty="0"/>
              <a:t> </a:t>
            </a:r>
            <a:r>
              <a:rPr dirty="0" err="1"/>
              <a:t>aut</a:t>
            </a:r>
            <a:r>
              <a:rPr dirty="0"/>
              <a:t> </a:t>
            </a:r>
            <a:r>
              <a:rPr dirty="0" err="1"/>
              <a:t>hilliti</a:t>
            </a:r>
            <a:r>
              <a:rPr dirty="0"/>
              <a:t> </a:t>
            </a:r>
            <a:r>
              <a:rPr dirty="0" err="1"/>
              <a:t>onemole</a:t>
            </a:r>
            <a:r>
              <a:rPr dirty="0"/>
              <a:t> </a:t>
            </a:r>
            <a:r>
              <a:rPr dirty="0" err="1"/>
              <a:t>cepres</a:t>
            </a:r>
            <a:r>
              <a:rPr dirty="0"/>
              <a:t> </a:t>
            </a:r>
            <a:r>
              <a:rPr dirty="0" err="1"/>
              <a:t>sunt</a:t>
            </a:r>
            <a:r>
              <a:rPr dirty="0"/>
              <a:t>, </a:t>
            </a:r>
            <a:r>
              <a:rPr dirty="0" err="1"/>
              <a:t>nim</a:t>
            </a:r>
            <a:r>
              <a:rPr dirty="0"/>
              <a:t> re </a:t>
            </a:r>
            <a:r>
              <a:rPr dirty="0" err="1"/>
              <a:t>nonsequ</a:t>
            </a:r>
            <a:r>
              <a:rPr dirty="0"/>
              <a:t> </a:t>
            </a:r>
            <a:r>
              <a:rPr dirty="0" err="1"/>
              <a:t>iasitios</a:t>
            </a:r>
            <a:r>
              <a:rPr dirty="0"/>
              <a:t> di </a:t>
            </a:r>
            <a:r>
              <a:rPr dirty="0" err="1"/>
              <a:t>aut</a:t>
            </a:r>
            <a:r>
              <a:rPr dirty="0"/>
              <a:t> </a:t>
            </a:r>
            <a:r>
              <a:rPr dirty="0" err="1"/>
              <a:t>ut</a:t>
            </a:r>
            <a:r>
              <a:rPr dirty="0"/>
              <a:t> </a:t>
            </a:r>
            <a:r>
              <a:rPr dirty="0" err="1"/>
              <a:t>quat</a:t>
            </a:r>
            <a:r>
              <a:rPr dirty="0"/>
              <a:t>. </a:t>
            </a:r>
            <a:r>
              <a:rPr dirty="0" err="1"/>
              <a:t>Offic</a:t>
            </a:r>
            <a:r>
              <a:rPr dirty="0"/>
              <a:t> tem. Mus, </a:t>
            </a:r>
            <a:r>
              <a:rPr dirty="0" err="1"/>
              <a:t>omnis</a:t>
            </a:r>
            <a:r>
              <a:rPr dirty="0"/>
              <a:t> </a:t>
            </a:r>
            <a:r>
              <a:rPr dirty="0" err="1"/>
              <a:t>prestorias</a:t>
            </a:r>
            <a:r>
              <a:rPr dirty="0"/>
              <a:t> </a:t>
            </a:r>
            <a:r>
              <a:rPr dirty="0" err="1"/>
              <a:t>eaque</a:t>
            </a:r>
            <a:r>
              <a:rPr dirty="0"/>
              <a:t> abo. </a:t>
            </a:r>
            <a:r>
              <a:rPr dirty="0" err="1"/>
              <a:t>Xeris</a:t>
            </a:r>
            <a:r>
              <a:rPr dirty="0"/>
              <a:t> </a:t>
            </a:r>
            <a:r>
              <a:rPr dirty="0" err="1"/>
              <a:t>ni</a:t>
            </a:r>
            <a:r>
              <a:rPr dirty="0"/>
              <a:t> </a:t>
            </a:r>
            <a:r>
              <a:rPr dirty="0" err="1"/>
              <a:t>cus</a:t>
            </a:r>
            <a:r>
              <a:rPr dirty="0"/>
              <a:t> re, </a:t>
            </a:r>
            <a:r>
              <a:rPr dirty="0" err="1"/>
              <a:t>oditae</a:t>
            </a:r>
            <a:r>
              <a:rPr dirty="0"/>
              <a:t> id et </a:t>
            </a:r>
            <a:r>
              <a:rPr dirty="0" err="1"/>
              <a:t>ent</a:t>
            </a:r>
            <a:r>
              <a:rPr dirty="0"/>
              <a:t> </a:t>
            </a:r>
            <a:r>
              <a:rPr dirty="0" err="1"/>
              <a:t>exeriora</a:t>
            </a:r>
            <a:r>
              <a:rPr dirty="0"/>
              <a:t> </a:t>
            </a:r>
            <a:r>
              <a:rPr dirty="0" err="1"/>
              <a:t>veliquia</a:t>
            </a:r>
            <a:r>
              <a:rPr dirty="0"/>
              <a:t> </a:t>
            </a:r>
            <a:r>
              <a:rPr dirty="0" err="1"/>
              <a:t>conempos</a:t>
            </a:r>
            <a:r>
              <a:rPr dirty="0"/>
              <a:t> </a:t>
            </a:r>
            <a:r>
              <a:rPr dirty="0" err="1"/>
              <a:t>volut</a:t>
            </a:r>
            <a:r>
              <a:rPr dirty="0"/>
              <a:t> </a:t>
            </a:r>
            <a:r>
              <a:rPr dirty="0" err="1"/>
              <a:t>assit</a:t>
            </a:r>
            <a:r>
              <a:rPr dirty="0"/>
              <a:t> </a:t>
            </a:r>
            <a:r>
              <a:rPr dirty="0" err="1"/>
              <a:t>dolupta</a:t>
            </a:r>
            <a:r>
              <a:rPr dirty="0"/>
              <a:t> </a:t>
            </a:r>
            <a:r>
              <a:rPr dirty="0" err="1"/>
              <a:t>epudam</a:t>
            </a:r>
            <a:r>
              <a:rPr dirty="0"/>
              <a:t>, </a:t>
            </a:r>
            <a:r>
              <a:rPr dirty="0" err="1"/>
              <a:t>volupti</a:t>
            </a:r>
            <a:r>
              <a:rPr dirty="0"/>
              <a:t> </a:t>
            </a:r>
            <a:r>
              <a:rPr dirty="0" err="1"/>
              <a:t>ncipsuntenti</a:t>
            </a:r>
            <a:r>
              <a:rPr dirty="0"/>
              <a:t> </a:t>
            </a:r>
            <a:r>
              <a:rPr dirty="0" err="1"/>
              <a:t>totassin</a:t>
            </a:r>
            <a:r>
              <a:rPr dirty="0"/>
              <a:t>.</a:t>
            </a:r>
          </a:p>
          <a:p>
            <a:pPr marL="434622" indent="-434622">
              <a:spcBef>
                <a:spcPts val="1000"/>
              </a:spcBef>
              <a:defRPr sz="3500"/>
            </a:pPr>
            <a:r>
              <a:rPr dirty="0" err="1"/>
              <a:t>Nonsequ</a:t>
            </a:r>
            <a:r>
              <a:rPr dirty="0"/>
              <a:t> </a:t>
            </a:r>
            <a:r>
              <a:rPr dirty="0" err="1"/>
              <a:t>iasitios</a:t>
            </a:r>
            <a:r>
              <a:rPr dirty="0"/>
              <a:t> di </a:t>
            </a:r>
            <a:r>
              <a:rPr dirty="0" err="1"/>
              <a:t>aut</a:t>
            </a:r>
            <a:r>
              <a:rPr dirty="0"/>
              <a:t> </a:t>
            </a:r>
            <a:r>
              <a:rPr dirty="0" err="1"/>
              <a:t>ut</a:t>
            </a:r>
            <a:r>
              <a:rPr dirty="0"/>
              <a:t> </a:t>
            </a:r>
            <a:r>
              <a:rPr dirty="0" err="1"/>
              <a:t>quat</a:t>
            </a:r>
            <a:r>
              <a:rPr dirty="0"/>
              <a:t>. </a:t>
            </a:r>
            <a:r>
              <a:rPr dirty="0" err="1"/>
              <a:t>Offic</a:t>
            </a:r>
            <a:r>
              <a:rPr dirty="0"/>
              <a:t> tem. Mus, </a:t>
            </a:r>
            <a:r>
              <a:rPr dirty="0" err="1"/>
              <a:t>omnis</a:t>
            </a:r>
            <a:r>
              <a:rPr dirty="0"/>
              <a:t> </a:t>
            </a:r>
            <a:r>
              <a:rPr dirty="0" err="1"/>
              <a:t>prestorias</a:t>
            </a:r>
            <a:r>
              <a:rPr dirty="0"/>
              <a:t> </a:t>
            </a:r>
            <a:r>
              <a:rPr dirty="0" err="1"/>
              <a:t>eaque</a:t>
            </a:r>
            <a:r>
              <a:rPr dirty="0"/>
              <a:t> abo. </a:t>
            </a:r>
            <a:r>
              <a:rPr dirty="0" err="1"/>
              <a:t>Xeris</a:t>
            </a:r>
            <a:r>
              <a:rPr dirty="0"/>
              <a:t> </a:t>
            </a:r>
            <a:r>
              <a:rPr dirty="0" err="1"/>
              <a:t>ni</a:t>
            </a:r>
            <a:r>
              <a:rPr dirty="0"/>
              <a:t> </a:t>
            </a:r>
            <a:r>
              <a:rPr dirty="0" err="1"/>
              <a:t>cus</a:t>
            </a:r>
            <a:r>
              <a:rPr dirty="0"/>
              <a:t> re, </a:t>
            </a:r>
            <a:r>
              <a:rPr dirty="0" err="1"/>
              <a:t>oditae</a:t>
            </a:r>
            <a:r>
              <a:rPr dirty="0"/>
              <a:t> id et </a:t>
            </a:r>
            <a:r>
              <a:rPr dirty="0" err="1"/>
              <a:t>ent</a:t>
            </a:r>
            <a:r>
              <a:rPr dirty="0"/>
              <a:t> </a:t>
            </a:r>
            <a:r>
              <a:rPr dirty="0" err="1"/>
              <a:t>exeriora</a:t>
            </a:r>
            <a:r>
              <a:rPr dirty="0"/>
              <a:t> </a:t>
            </a:r>
            <a:r>
              <a:rPr dirty="0" err="1"/>
              <a:t>veliquia</a:t>
            </a:r>
            <a:r>
              <a:rPr dirty="0"/>
              <a:t> </a:t>
            </a:r>
            <a:r>
              <a:rPr dirty="0" err="1"/>
              <a:t>conempos</a:t>
            </a:r>
            <a:r>
              <a:rPr dirty="0"/>
              <a:t> </a:t>
            </a:r>
            <a:r>
              <a:rPr dirty="0" err="1"/>
              <a:t>volut</a:t>
            </a:r>
            <a:r>
              <a:rPr dirty="0"/>
              <a:t> </a:t>
            </a:r>
            <a:r>
              <a:rPr dirty="0" err="1"/>
              <a:t>assit</a:t>
            </a:r>
            <a:r>
              <a:rPr dirty="0"/>
              <a:t> </a:t>
            </a:r>
            <a:r>
              <a:rPr dirty="0" err="1"/>
              <a:t>dolupta</a:t>
            </a:r>
            <a:r>
              <a:rPr dirty="0"/>
              <a:t> </a:t>
            </a:r>
            <a:r>
              <a:rPr dirty="0" err="1"/>
              <a:t>epudam</a:t>
            </a:r>
            <a:r>
              <a:rPr dirty="0"/>
              <a:t>, </a:t>
            </a:r>
            <a:r>
              <a:rPr dirty="0" err="1"/>
              <a:t>volupti</a:t>
            </a:r>
            <a:r>
              <a:rPr dirty="0"/>
              <a:t> </a:t>
            </a:r>
            <a:r>
              <a:rPr dirty="0" err="1"/>
              <a:t>ncipsuntenti</a:t>
            </a:r>
            <a:r>
              <a:rPr dirty="0"/>
              <a:t> </a:t>
            </a:r>
            <a:r>
              <a:rPr dirty="0" err="1"/>
              <a:t>totassin</a:t>
            </a:r>
            <a:r>
              <a:rPr dirty="0"/>
              <a:t>.</a:t>
            </a:r>
          </a:p>
        </p:txBody>
      </p:sp>
      <p:sp>
        <p:nvSpPr>
          <p:cNvPr id="51" name="Naslov"/>
          <p:cNvSpPr>
            <a:spLocks noGrp="1"/>
          </p:cNvSpPr>
          <p:nvPr>
            <p:ph type="body" sz="quarter" idx="15"/>
          </p:nvPr>
        </p:nvSpPr>
        <p:spPr>
          <a:xfrm>
            <a:off x="481013" y="628650"/>
            <a:ext cx="3605213" cy="781051"/>
          </a:xfrm>
          <a:prstGeom prst="rect">
            <a:avLst/>
          </a:prstGeom>
        </p:spPr>
        <p:txBody>
          <a:bodyPr anchor="b"/>
          <a:lstStyle>
            <a:lvl1pPr marL="0" indent="0">
              <a:lnSpc>
                <a:spcPct val="100000"/>
              </a:lnSpc>
              <a:spcBef>
                <a:spcPts val="0"/>
              </a:spcBef>
              <a:buSzTx/>
              <a:buNone/>
              <a:defRPr sz="3750">
                <a:latin typeface="+mn-lt"/>
                <a:ea typeface="+mn-ea"/>
                <a:cs typeface="+mn-cs"/>
                <a:sym typeface="Titillium Thin"/>
              </a:defRPr>
            </a:lvl1pPr>
          </a:lstStyle>
          <a:p>
            <a:r>
              <a:rPr dirty="0" err="1"/>
              <a:t>Naslov</a:t>
            </a:r>
            <a:endParaRPr dirty="0"/>
          </a:p>
        </p:txBody>
      </p:sp>
      <p:sp>
        <p:nvSpPr>
          <p:cNvPr id="52" name="Line"/>
          <p:cNvSpPr>
            <a:spLocks noGrp="1"/>
          </p:cNvSpPr>
          <p:nvPr>
            <p:ph type="body" sz="quarter" idx="16" hasCustomPrompt="1"/>
          </p:nvPr>
        </p:nvSpPr>
        <p:spPr>
          <a:xfrm flipH="1" flipV="1">
            <a:off x="475823" y="1435100"/>
            <a:ext cx="3615165" cy="1"/>
          </a:xfrm>
          <a:prstGeom prst="line">
            <a:avLst/>
          </a:prstGeom>
          <a:ln w="101600">
            <a:solidFill>
              <a:schemeClr val="accent1"/>
            </a:solidFill>
          </a:ln>
        </p:spPr>
        <p:txBody>
          <a:bodyPr>
            <a:noAutofit/>
          </a:bodyPr>
          <a:lstStyle>
            <a:lvl1pPr marL="0" indent="0" algn="ctr">
              <a:lnSpc>
                <a:spcPct val="100000"/>
              </a:lnSpc>
              <a:spcBef>
                <a:spcPts val="0"/>
              </a:spcBef>
              <a:buSzTx/>
              <a:buNone/>
              <a:defRPr sz="3200">
                <a:latin typeface="Helvetica Light"/>
                <a:sym typeface="Helvetica Light"/>
              </a:defRPr>
            </a:lvl1pPr>
          </a:lstStyle>
          <a:p>
            <a:pPr marL="0" indent="0" algn="ctr">
              <a:lnSpc>
                <a:spcPct val="100000"/>
              </a:lnSpc>
              <a:spcBef>
                <a:spcPts val="0"/>
              </a:spcBef>
              <a:buSzTx/>
              <a:buNone/>
              <a:defRPr sz="3200">
                <a:latin typeface="Helvetica Light"/>
                <a:ea typeface="Helvetica Light"/>
                <a:cs typeface="Helvetica Light"/>
                <a:sym typeface="Helvetica Light"/>
              </a:defRPr>
            </a:pPr>
            <a:r>
              <a:rPr lang="sl-SI" dirty="0"/>
              <a:t> </a:t>
            </a:r>
            <a:endParaRPr dirty="0"/>
          </a:p>
        </p:txBody>
      </p:sp>
      <p:sp>
        <p:nvSpPr>
          <p:cNvPr id="53" name="Slide Number"/>
          <p:cNvSpPr>
            <a:spLocks noGrp="1"/>
          </p:cNvSpPr>
          <p:nvPr>
            <p:ph type="sldNum" sz="quarter" idx="2"/>
          </p:nvPr>
        </p:nvSpPr>
        <p:spPr>
          <a:xfrm>
            <a:off x="8890402" y="6604000"/>
            <a:ext cx="245260"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199255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24186"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64778" y="539863"/>
            <a:ext cx="5711957" cy="5698274"/>
          </a:xfrm>
          <a:prstGeom prst="rect">
            <a:avLst/>
          </a:prstGeom>
        </p:spPr>
      </p:pic>
      <p:sp>
        <p:nvSpPr>
          <p:cNvPr id="2" name="Title 1"/>
          <p:cNvSpPr>
            <a:spLocks noGrp="1"/>
          </p:cNvSpPr>
          <p:nvPr>
            <p:ph type="ctrTitle"/>
          </p:nvPr>
        </p:nvSpPr>
        <p:spPr>
          <a:xfrm>
            <a:off x="2111299" y="2621073"/>
            <a:ext cx="5029821" cy="2098226"/>
          </a:xfrm>
        </p:spPr>
        <p:txBody>
          <a:bodyPr anchor="b">
            <a:noAutofit/>
          </a:bodyPr>
          <a:lstStyle>
            <a:lvl1pPr algn="ctr">
              <a:defRPr sz="4500" cap="all" baseline="0">
                <a:solidFill>
                  <a:schemeClr val="tx2"/>
                </a:solidFill>
              </a:defRPr>
            </a:lvl1pPr>
          </a:lstStyle>
          <a:p>
            <a:r>
              <a:rPr lang="sl-SI"/>
              <a:t>Click to edit Master title style</a:t>
            </a:r>
            <a:endParaRPr lang="en-US"/>
          </a:p>
        </p:txBody>
      </p:sp>
      <p:sp>
        <p:nvSpPr>
          <p:cNvPr id="3" name="Subtitle 2"/>
          <p:cNvSpPr>
            <a:spLocks noGrp="1"/>
          </p:cNvSpPr>
          <p:nvPr>
            <p:ph type="subTitle" idx="1"/>
          </p:nvPr>
        </p:nvSpPr>
        <p:spPr>
          <a:xfrm>
            <a:off x="2505308" y="4788901"/>
            <a:ext cx="4185425" cy="1086237"/>
          </a:xfrm>
        </p:spPr>
        <p:txBody>
          <a:bodyPr>
            <a:normAutofit/>
          </a:bodyPr>
          <a:lstStyle>
            <a:lvl1pPr marL="0" indent="0" algn="ctr">
              <a:lnSpc>
                <a:spcPct val="112000"/>
              </a:lnSpc>
              <a:spcBef>
                <a:spcPts val="0"/>
              </a:spcBef>
              <a:spcAft>
                <a:spcPts val="0"/>
              </a:spcAft>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sl-SI"/>
              <a:t>Click to edit Master subtitle style</a:t>
            </a:r>
            <a:endParaRPr lang="en-US"/>
          </a:p>
        </p:txBody>
      </p:sp>
    </p:spTree>
    <p:extLst>
      <p:ext uri="{BB962C8B-B14F-4D97-AF65-F5344CB8AC3E}">
        <p14:creationId xmlns:p14="http://schemas.microsoft.com/office/powerpoint/2010/main" val="305662404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alphaModFix amt="85000"/>
            <a:extLst>
              <a:ext uri="{28A0092B-C50C-407E-A947-70E740481C1C}">
                <a14:useLocalDpi xmlns:a14="http://schemas.microsoft.com/office/drawing/2010/main" val="0"/>
              </a:ext>
            </a:extLst>
          </a:blip>
          <a:stretch>
            <a:fillRect/>
          </a:stretch>
        </p:blipFill>
        <p:spPr>
          <a:xfrm>
            <a:off x="0" y="2789"/>
            <a:ext cx="9144000" cy="1786482"/>
          </a:xfrm>
          <a:prstGeom prst="rect">
            <a:avLst/>
          </a:prstGeom>
        </p:spPr>
      </p:pic>
      <p:sp>
        <p:nvSpPr>
          <p:cNvPr id="2" name="Title 1"/>
          <p:cNvSpPr>
            <a:spLocks noGrp="1"/>
          </p:cNvSpPr>
          <p:nvPr>
            <p:ph type="title"/>
          </p:nvPr>
        </p:nvSpPr>
        <p:spPr>
          <a:xfrm>
            <a:off x="1028700" y="1860"/>
            <a:ext cx="7200900" cy="1269380"/>
          </a:xfrm>
        </p:spPr>
        <p:txBody>
          <a:bodyPr anchor="b"/>
          <a:lstStyle/>
          <a:p>
            <a:r>
              <a:rPr lang="sl-SI"/>
              <a:t>Click to edit Master title style</a:t>
            </a:r>
            <a:endParaRPr lang="en-US"/>
          </a:p>
        </p:txBody>
      </p:sp>
      <p:sp>
        <p:nvSpPr>
          <p:cNvPr id="3" name="Content Placeholder 2"/>
          <p:cNvSpPr>
            <a:spLocks noGrp="1"/>
          </p:cNvSpPr>
          <p:nvPr>
            <p:ph idx="1"/>
          </p:nvPr>
        </p:nvSpPr>
        <p:spPr/>
        <p:txBody>
          <a:body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6" name="Slide Number Placeholder 5"/>
          <p:cNvSpPr>
            <a:spLocks noGrp="1"/>
          </p:cNvSpPr>
          <p:nvPr>
            <p:ph type="sldNum" sz="quarter" idx="12"/>
          </p:nvPr>
        </p:nvSpPr>
        <p:spPr>
          <a:xfrm>
            <a:off x="6912660" y="6450289"/>
            <a:ext cx="1316941" cy="252213"/>
          </a:xfrm>
          <a:prstGeom prst="rect">
            <a:avLst/>
          </a:prstGeom>
        </p:spPr>
        <p:txBody>
          <a:bodyPr/>
          <a:lstStyle>
            <a:lvl1pPr algn="r">
              <a:defRPr sz="750"/>
            </a:lvl1pPr>
          </a:lstStyle>
          <a:p>
            <a:fld id="{69E57DC2-970A-4B3E-BB1C-7A09969E49DF}" type="slidenum">
              <a:rPr lang="en-US" smtClean="0"/>
              <a:pPr/>
              <a:t>‹#›</a:t>
            </a:fld>
            <a:endParaRPr lang="en-US"/>
          </a:p>
        </p:txBody>
      </p:sp>
      <p:pic>
        <p:nvPicPr>
          <p:cNvPr id="8" name="Picture 7"/>
          <p:cNvPicPr>
            <a:picLocks noChangeAspect="1"/>
          </p:cNvPicPr>
          <p:nvPr userDrawn="1"/>
        </p:nvPicPr>
        <p:blipFill>
          <a:blip r:embed="rId3"/>
          <a:stretch>
            <a:fillRect/>
          </a:stretch>
        </p:blipFill>
        <p:spPr>
          <a:xfrm>
            <a:off x="279207" y="685800"/>
            <a:ext cx="489982" cy="496229"/>
          </a:xfrm>
          <a:prstGeom prst="rect">
            <a:avLst/>
          </a:prstGeom>
        </p:spPr>
      </p:pic>
      <p:cxnSp>
        <p:nvCxnSpPr>
          <p:cNvPr id="11" name="Straight Connector 10"/>
          <p:cNvCxnSpPr/>
          <p:nvPr userDrawn="1"/>
        </p:nvCxnSpPr>
        <p:spPr>
          <a:xfrm>
            <a:off x="1135560" y="1248935"/>
            <a:ext cx="7094041"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userDrawn="1"/>
        </p:nvCxnSpPr>
        <p:spPr>
          <a:xfrm>
            <a:off x="1135560" y="6420549"/>
            <a:ext cx="70940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7452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72893"/>
          </a:xfrm>
          <a:prstGeom prst="rect">
            <a:avLst/>
          </a:prstGeom>
        </p:spPr>
      </p:pic>
      <p:sp>
        <p:nvSpPr>
          <p:cNvPr id="2" name="Title 1"/>
          <p:cNvSpPr>
            <a:spLocks noGrp="1"/>
          </p:cNvSpPr>
          <p:nvPr>
            <p:ph type="title"/>
          </p:nvPr>
        </p:nvSpPr>
        <p:spPr>
          <a:xfrm>
            <a:off x="4482790" y="1039359"/>
            <a:ext cx="4140767" cy="2852737"/>
          </a:xfrm>
        </p:spPr>
        <p:txBody>
          <a:bodyPr anchor="b">
            <a:normAutofit/>
          </a:bodyPr>
          <a:lstStyle>
            <a:lvl1pPr algn="r">
              <a:defRPr sz="4500" cap="all" baseline="0">
                <a:solidFill>
                  <a:schemeClr val="tx1"/>
                </a:solidFill>
              </a:defRPr>
            </a:lvl1pPr>
          </a:lstStyle>
          <a:p>
            <a:r>
              <a:rPr lang="sl-SI"/>
              <a:t>Click to edit Master title style</a:t>
            </a:r>
            <a:endParaRPr lang="en-US"/>
          </a:p>
        </p:txBody>
      </p:sp>
      <p:sp>
        <p:nvSpPr>
          <p:cNvPr id="3" name="Text Placeholder 2"/>
          <p:cNvSpPr>
            <a:spLocks noGrp="1"/>
          </p:cNvSpPr>
          <p:nvPr>
            <p:ph type="body" idx="1"/>
          </p:nvPr>
        </p:nvSpPr>
        <p:spPr>
          <a:xfrm>
            <a:off x="6244684" y="3904106"/>
            <a:ext cx="2364001" cy="2154725"/>
          </a:xfrm>
        </p:spPr>
        <p:txBody>
          <a:bodyPr/>
          <a:lstStyle>
            <a:lvl1pPr marL="0" indent="0" algn="r">
              <a:lnSpc>
                <a:spcPct val="112000"/>
              </a:lnSpc>
              <a:spcBef>
                <a:spcPts val="0"/>
              </a:spcBef>
              <a:spcAft>
                <a:spcPts val="0"/>
              </a:spcAft>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sl-SI"/>
              <a:t>Click to edit Master text styles</a:t>
            </a:r>
          </a:p>
        </p:txBody>
      </p:sp>
      <p:sp>
        <p:nvSpPr>
          <p:cNvPr id="9" name="Slide Number Placeholder 5"/>
          <p:cNvSpPr>
            <a:spLocks noGrp="1"/>
          </p:cNvSpPr>
          <p:nvPr>
            <p:ph type="sldNum" sz="quarter" idx="12"/>
          </p:nvPr>
        </p:nvSpPr>
        <p:spPr>
          <a:xfrm>
            <a:off x="7247194" y="6450289"/>
            <a:ext cx="1316941" cy="252213"/>
          </a:xfrm>
          <a:prstGeom prst="rect">
            <a:avLst/>
          </a:prstGeom>
        </p:spPr>
        <p:txBody>
          <a:bodyPr/>
          <a:lstStyle>
            <a:lvl1pPr algn="r">
              <a:defRPr sz="750">
                <a:solidFill>
                  <a:schemeClr val="tx1"/>
                </a:solidFill>
              </a:defRPr>
            </a:lvl1pPr>
          </a:lstStyle>
          <a:p>
            <a:fld id="{69E57DC2-970A-4B3E-BB1C-7A09969E49DF}" type="slidenum">
              <a:rPr lang="en-US" smtClean="0"/>
              <a:pPr/>
              <a:t>‹#›</a:t>
            </a:fld>
            <a:endParaRPr lang="en-US"/>
          </a:p>
        </p:txBody>
      </p:sp>
      <p:cxnSp>
        <p:nvCxnSpPr>
          <p:cNvPr id="14" name="Straight Connector 13"/>
          <p:cNvCxnSpPr/>
          <p:nvPr userDrawn="1"/>
        </p:nvCxnSpPr>
        <p:spPr>
          <a:xfrm flipV="1">
            <a:off x="1405054" y="6420549"/>
            <a:ext cx="7159080" cy="2973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723704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alphaModFix amt="85000"/>
            <a:extLst>
              <a:ext uri="{28A0092B-C50C-407E-A947-70E740481C1C}">
                <a14:useLocalDpi xmlns:a14="http://schemas.microsoft.com/office/drawing/2010/main" val="0"/>
              </a:ext>
            </a:extLst>
          </a:blip>
          <a:stretch>
            <a:fillRect/>
          </a:stretch>
        </p:blipFill>
        <p:spPr>
          <a:xfrm>
            <a:off x="0" y="2789"/>
            <a:ext cx="9144000" cy="1786482"/>
          </a:xfrm>
          <a:prstGeom prst="rect">
            <a:avLst/>
          </a:prstGeom>
        </p:spPr>
      </p:pic>
      <p:pic>
        <p:nvPicPr>
          <p:cNvPr id="9" name="Picture 8"/>
          <p:cNvPicPr>
            <a:picLocks noChangeAspect="1"/>
          </p:cNvPicPr>
          <p:nvPr userDrawn="1"/>
        </p:nvPicPr>
        <p:blipFill>
          <a:blip r:embed="rId3" cstate="print">
            <a:alphaModFix amt="52000"/>
            <a:extLst>
              <a:ext uri="{28A0092B-C50C-407E-A947-70E740481C1C}">
                <a14:useLocalDpi xmlns:a14="http://schemas.microsoft.com/office/drawing/2010/main" val="0"/>
              </a:ext>
            </a:extLst>
          </a:blip>
          <a:stretch>
            <a:fillRect/>
          </a:stretch>
        </p:blipFill>
        <p:spPr>
          <a:xfrm>
            <a:off x="0" y="2448934"/>
            <a:ext cx="9144000" cy="4355051"/>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sl-SI"/>
              <a:t>Click to edit Master title style</a:t>
            </a:r>
            <a:endParaRPr lang="en-US"/>
          </a:p>
        </p:txBody>
      </p:sp>
      <p:sp>
        <p:nvSpPr>
          <p:cNvPr id="3" name="Content Placeholder 2"/>
          <p:cNvSpPr>
            <a:spLocks noGrp="1"/>
          </p:cNvSpPr>
          <p:nvPr>
            <p:ph sz="half" idx="1"/>
          </p:nvPr>
        </p:nvSpPr>
        <p:spPr>
          <a:xfrm>
            <a:off x="1028701" y="2286002"/>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Content Placeholder 3"/>
          <p:cNvSpPr>
            <a:spLocks noGrp="1"/>
          </p:cNvSpPr>
          <p:nvPr>
            <p:ph sz="half" idx="2"/>
          </p:nvPr>
        </p:nvSpPr>
        <p:spPr>
          <a:xfrm>
            <a:off x="4894053" y="2286002"/>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pic>
        <p:nvPicPr>
          <p:cNvPr id="8" name="Picture 7"/>
          <p:cNvPicPr>
            <a:picLocks noChangeAspect="1"/>
          </p:cNvPicPr>
          <p:nvPr userDrawn="1"/>
        </p:nvPicPr>
        <p:blipFill>
          <a:blip r:embed="rId4"/>
          <a:stretch>
            <a:fillRect/>
          </a:stretch>
        </p:blipFill>
        <p:spPr>
          <a:xfrm>
            <a:off x="279207" y="685800"/>
            <a:ext cx="489982" cy="496229"/>
          </a:xfrm>
          <a:prstGeom prst="rect">
            <a:avLst/>
          </a:prstGeom>
        </p:spPr>
      </p:pic>
      <p:sp>
        <p:nvSpPr>
          <p:cNvPr id="12" name="Slide Number Placeholder 5"/>
          <p:cNvSpPr>
            <a:spLocks noGrp="1"/>
          </p:cNvSpPr>
          <p:nvPr>
            <p:ph type="sldNum" sz="quarter" idx="12"/>
          </p:nvPr>
        </p:nvSpPr>
        <p:spPr>
          <a:xfrm>
            <a:off x="6912660" y="6450289"/>
            <a:ext cx="1316941" cy="252213"/>
          </a:xfrm>
          <a:prstGeom prst="rect">
            <a:avLst/>
          </a:prstGeom>
        </p:spPr>
        <p:txBody>
          <a:bodyPr/>
          <a:lstStyle>
            <a:lvl1pPr algn="r">
              <a:defRPr sz="750"/>
            </a:lvl1pPr>
          </a:lstStyle>
          <a:p>
            <a:fld id="{69E57DC2-970A-4B3E-BB1C-7A09969E49DF}" type="slidenum">
              <a:rPr lang="en-US" smtClean="0"/>
              <a:pPr/>
              <a:t>‹#›</a:t>
            </a:fld>
            <a:endParaRPr lang="en-US"/>
          </a:p>
        </p:txBody>
      </p:sp>
      <p:cxnSp>
        <p:nvCxnSpPr>
          <p:cNvPr id="11" name="Straight Connector 10"/>
          <p:cNvCxnSpPr/>
          <p:nvPr userDrawn="1"/>
        </p:nvCxnSpPr>
        <p:spPr>
          <a:xfrm>
            <a:off x="1135560" y="1248935"/>
            <a:ext cx="7094041"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userDrawn="1"/>
        </p:nvCxnSpPr>
        <p:spPr>
          <a:xfrm>
            <a:off x="1135560" y="6420549"/>
            <a:ext cx="70940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76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alphaModFix amt="85000"/>
            <a:extLst>
              <a:ext uri="{28A0092B-C50C-407E-A947-70E740481C1C}">
                <a14:useLocalDpi xmlns:a14="http://schemas.microsoft.com/office/drawing/2010/main" val="0"/>
              </a:ext>
            </a:extLst>
          </a:blip>
          <a:stretch>
            <a:fillRect/>
          </a:stretch>
        </p:blipFill>
        <p:spPr>
          <a:xfrm>
            <a:off x="0" y="2789"/>
            <a:ext cx="9144000" cy="1786482"/>
          </a:xfrm>
          <a:prstGeom prst="rect">
            <a:avLst/>
          </a:prstGeom>
        </p:spPr>
      </p:pic>
      <p:pic>
        <p:nvPicPr>
          <p:cNvPr id="11" name="Picture 10"/>
          <p:cNvPicPr>
            <a:picLocks noChangeAspect="1"/>
          </p:cNvPicPr>
          <p:nvPr userDrawn="1"/>
        </p:nvPicPr>
        <p:blipFill>
          <a:blip r:embed="rId3" cstate="print">
            <a:alphaModFix amt="52000"/>
            <a:extLst>
              <a:ext uri="{28A0092B-C50C-407E-A947-70E740481C1C}">
                <a14:useLocalDpi xmlns:a14="http://schemas.microsoft.com/office/drawing/2010/main" val="0"/>
              </a:ext>
            </a:extLst>
          </a:blip>
          <a:stretch>
            <a:fillRect/>
          </a:stretch>
        </p:blipFill>
        <p:spPr>
          <a:xfrm>
            <a:off x="0" y="2448934"/>
            <a:ext cx="9144000" cy="4355051"/>
          </a:xfrm>
          <a:prstGeom prst="rect">
            <a:avLst/>
          </a:prstGeom>
        </p:spPr>
      </p:pic>
      <p:sp>
        <p:nvSpPr>
          <p:cNvPr id="2" name="Title 1"/>
          <p:cNvSpPr>
            <a:spLocks noGrp="1"/>
          </p:cNvSpPr>
          <p:nvPr>
            <p:ph type="title"/>
          </p:nvPr>
        </p:nvSpPr>
        <p:spPr>
          <a:xfrm>
            <a:off x="1028700" y="0"/>
            <a:ext cx="7200900" cy="1260340"/>
          </a:xfrm>
        </p:spPr>
        <p:txBody>
          <a:bodyPr anchor="b"/>
          <a:lstStyle>
            <a:lvl1pPr>
              <a:defRPr>
                <a:solidFill>
                  <a:schemeClr val="tx2"/>
                </a:solidFill>
              </a:defRPr>
            </a:lvl1pPr>
          </a:lstStyle>
          <a:p>
            <a:r>
              <a:rPr lang="sl-SI"/>
              <a:t>Click to edit Master title style</a:t>
            </a:r>
            <a:endParaRPr lang="en-US"/>
          </a:p>
        </p:txBody>
      </p:sp>
      <p:sp>
        <p:nvSpPr>
          <p:cNvPr id="3" name="Text Placeholder 2"/>
          <p:cNvSpPr>
            <a:spLocks noGrp="1"/>
          </p:cNvSpPr>
          <p:nvPr>
            <p:ph type="body" idx="1"/>
          </p:nvPr>
        </p:nvSpPr>
        <p:spPr>
          <a:xfrm>
            <a:off x="1028701" y="2340230"/>
            <a:ext cx="3335840" cy="823912"/>
          </a:xfrm>
        </p:spPr>
        <p:txBody>
          <a:bodyPr anchor="b">
            <a:noAutofit/>
          </a:bodyPr>
          <a:lstStyle>
            <a:lvl1pPr marL="0" indent="0">
              <a:lnSpc>
                <a:spcPct val="84000"/>
              </a:lnSpc>
              <a:spcBef>
                <a:spcPts val="0"/>
              </a:spcBef>
              <a:spcAft>
                <a:spcPts val="0"/>
              </a:spcAft>
              <a:buNone/>
              <a:defRPr sz="1800" b="0"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l-SI"/>
              <a:t>Click to edit Master text styles</a:t>
            </a:r>
          </a:p>
        </p:txBody>
      </p:sp>
      <p:sp>
        <p:nvSpPr>
          <p:cNvPr id="4" name="Content Placeholder 3"/>
          <p:cNvSpPr>
            <a:spLocks noGrp="1"/>
          </p:cNvSpPr>
          <p:nvPr>
            <p:ph sz="half" idx="2"/>
          </p:nvPr>
        </p:nvSpPr>
        <p:spPr>
          <a:xfrm>
            <a:off x="1028701" y="3305210"/>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1800" b="0"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sl-SI"/>
              <a:t>Click to edit Master text styles</a:t>
            </a:r>
          </a:p>
        </p:txBody>
      </p:sp>
      <p:sp>
        <p:nvSpPr>
          <p:cNvPr id="6" name="Content Placeholder 5"/>
          <p:cNvSpPr>
            <a:spLocks noGrp="1"/>
          </p:cNvSpPr>
          <p:nvPr>
            <p:ph sz="quarter" idx="4"/>
          </p:nvPr>
        </p:nvSpPr>
        <p:spPr>
          <a:xfrm>
            <a:off x="4893760" y="3305210"/>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pic>
        <p:nvPicPr>
          <p:cNvPr id="10" name="Picture 9"/>
          <p:cNvPicPr>
            <a:picLocks noChangeAspect="1"/>
          </p:cNvPicPr>
          <p:nvPr userDrawn="1"/>
        </p:nvPicPr>
        <p:blipFill>
          <a:blip r:embed="rId4"/>
          <a:stretch>
            <a:fillRect/>
          </a:stretch>
        </p:blipFill>
        <p:spPr>
          <a:xfrm>
            <a:off x="279207" y="685800"/>
            <a:ext cx="489982" cy="496229"/>
          </a:xfrm>
          <a:prstGeom prst="rect">
            <a:avLst/>
          </a:prstGeom>
        </p:spPr>
      </p:pic>
      <p:cxnSp>
        <p:nvCxnSpPr>
          <p:cNvPr id="12" name="Straight Connector 11"/>
          <p:cNvCxnSpPr/>
          <p:nvPr userDrawn="1"/>
        </p:nvCxnSpPr>
        <p:spPr>
          <a:xfrm>
            <a:off x="1135560" y="1248935"/>
            <a:ext cx="7094041"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userDrawn="1"/>
        </p:nvCxnSpPr>
        <p:spPr>
          <a:xfrm>
            <a:off x="1135560" y="6420549"/>
            <a:ext cx="7094041" cy="0"/>
          </a:xfrm>
          <a:prstGeom prst="line">
            <a:avLst/>
          </a:prstGeom>
        </p:spPr>
        <p:style>
          <a:lnRef idx="1">
            <a:schemeClr val="dk1"/>
          </a:lnRef>
          <a:fillRef idx="0">
            <a:schemeClr val="dk1"/>
          </a:fillRef>
          <a:effectRef idx="0">
            <a:schemeClr val="dk1"/>
          </a:effectRef>
          <a:fontRef idx="minor">
            <a:schemeClr val="tx1"/>
          </a:fontRef>
        </p:style>
      </p:cxnSp>
      <p:sp>
        <p:nvSpPr>
          <p:cNvPr id="14" name="Slide Number Placeholder 5"/>
          <p:cNvSpPr>
            <a:spLocks noGrp="1"/>
          </p:cNvSpPr>
          <p:nvPr>
            <p:ph type="sldNum" sz="quarter" idx="12"/>
          </p:nvPr>
        </p:nvSpPr>
        <p:spPr>
          <a:xfrm>
            <a:off x="6912660" y="6450289"/>
            <a:ext cx="1316941" cy="252213"/>
          </a:xfrm>
          <a:prstGeom prst="rect">
            <a:avLst/>
          </a:prstGeom>
        </p:spPr>
        <p:txBody>
          <a:bodyPr/>
          <a:lstStyle>
            <a:lvl1pPr algn="r">
              <a:defRPr sz="750"/>
            </a:lvl1pPr>
          </a:lstStyle>
          <a:p>
            <a:fld id="{69E57DC2-970A-4B3E-BB1C-7A09969E49DF}" type="slidenum">
              <a:rPr lang="en-US" smtClean="0"/>
              <a:pPr/>
              <a:t>‹#›</a:t>
            </a:fld>
            <a:endParaRPr lang="en-US"/>
          </a:p>
        </p:txBody>
      </p:sp>
    </p:spTree>
    <p:extLst>
      <p:ext uri="{BB962C8B-B14F-4D97-AF65-F5344CB8AC3E}">
        <p14:creationId xmlns:p14="http://schemas.microsoft.com/office/powerpoint/2010/main" val="595399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alphaModFix amt="85000"/>
            <a:extLst>
              <a:ext uri="{28A0092B-C50C-407E-A947-70E740481C1C}">
                <a14:useLocalDpi xmlns:a14="http://schemas.microsoft.com/office/drawing/2010/main" val="0"/>
              </a:ext>
            </a:extLst>
          </a:blip>
          <a:stretch>
            <a:fillRect/>
          </a:stretch>
        </p:blipFill>
        <p:spPr>
          <a:xfrm>
            <a:off x="0" y="2789"/>
            <a:ext cx="9144000" cy="1786482"/>
          </a:xfrm>
          <a:prstGeom prst="rect">
            <a:avLst/>
          </a:prstGeom>
        </p:spPr>
      </p:pic>
      <p:pic>
        <p:nvPicPr>
          <p:cNvPr id="7" name="Picture 6"/>
          <p:cNvPicPr>
            <a:picLocks noChangeAspect="1"/>
          </p:cNvPicPr>
          <p:nvPr userDrawn="1"/>
        </p:nvPicPr>
        <p:blipFill>
          <a:blip r:embed="rId3" cstate="print">
            <a:alphaModFix amt="52000"/>
            <a:extLst>
              <a:ext uri="{28A0092B-C50C-407E-A947-70E740481C1C}">
                <a14:useLocalDpi xmlns:a14="http://schemas.microsoft.com/office/drawing/2010/main" val="0"/>
              </a:ext>
            </a:extLst>
          </a:blip>
          <a:stretch>
            <a:fillRect/>
          </a:stretch>
        </p:blipFill>
        <p:spPr>
          <a:xfrm>
            <a:off x="0" y="2448934"/>
            <a:ext cx="9144000" cy="4355051"/>
          </a:xfrm>
          <a:prstGeom prst="rect">
            <a:avLst/>
          </a:prstGeom>
        </p:spPr>
      </p:pic>
      <p:sp>
        <p:nvSpPr>
          <p:cNvPr id="2" name="Title 1"/>
          <p:cNvSpPr>
            <a:spLocks noGrp="1"/>
          </p:cNvSpPr>
          <p:nvPr>
            <p:ph type="title"/>
          </p:nvPr>
        </p:nvSpPr>
        <p:spPr/>
        <p:txBody>
          <a:bodyPr/>
          <a:lstStyle/>
          <a:p>
            <a:r>
              <a:rPr lang="sl-SI"/>
              <a:t>Click to edit Master title style</a:t>
            </a:r>
            <a:endParaRPr lang="en-US"/>
          </a:p>
        </p:txBody>
      </p:sp>
      <p:pic>
        <p:nvPicPr>
          <p:cNvPr id="6" name="Picture 5"/>
          <p:cNvPicPr>
            <a:picLocks noChangeAspect="1"/>
          </p:cNvPicPr>
          <p:nvPr userDrawn="1"/>
        </p:nvPicPr>
        <p:blipFill>
          <a:blip r:embed="rId4"/>
          <a:stretch>
            <a:fillRect/>
          </a:stretch>
        </p:blipFill>
        <p:spPr>
          <a:xfrm>
            <a:off x="279207" y="685800"/>
            <a:ext cx="489982" cy="496229"/>
          </a:xfrm>
          <a:prstGeom prst="rect">
            <a:avLst/>
          </a:prstGeom>
        </p:spPr>
      </p:pic>
      <p:sp>
        <p:nvSpPr>
          <p:cNvPr id="8" name="Slide Number Placeholder 5"/>
          <p:cNvSpPr>
            <a:spLocks noGrp="1"/>
          </p:cNvSpPr>
          <p:nvPr>
            <p:ph type="sldNum" sz="quarter" idx="12"/>
          </p:nvPr>
        </p:nvSpPr>
        <p:spPr>
          <a:xfrm>
            <a:off x="6912660" y="6450289"/>
            <a:ext cx="1316941" cy="252213"/>
          </a:xfrm>
          <a:prstGeom prst="rect">
            <a:avLst/>
          </a:prstGeom>
        </p:spPr>
        <p:txBody>
          <a:bodyPr/>
          <a:lstStyle>
            <a:lvl1pPr algn="r">
              <a:defRPr sz="750"/>
            </a:lvl1pPr>
          </a:lstStyle>
          <a:p>
            <a:fld id="{69E57DC2-970A-4B3E-BB1C-7A09969E49DF}" type="slidenum">
              <a:rPr lang="en-US" smtClean="0"/>
              <a:pPr/>
              <a:t>‹#›</a:t>
            </a:fld>
            <a:endParaRPr lang="en-US"/>
          </a:p>
        </p:txBody>
      </p:sp>
      <p:cxnSp>
        <p:nvCxnSpPr>
          <p:cNvPr id="11" name="Straight Connector 10"/>
          <p:cNvCxnSpPr/>
          <p:nvPr userDrawn="1"/>
        </p:nvCxnSpPr>
        <p:spPr>
          <a:xfrm>
            <a:off x="1135560" y="1248935"/>
            <a:ext cx="7094041"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userDrawn="1"/>
        </p:nvCxnSpPr>
        <p:spPr>
          <a:xfrm>
            <a:off x="1135560" y="6420549"/>
            <a:ext cx="70940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7873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57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300" baseline="0">
                <a:solidFill>
                  <a:schemeClr val="tx2"/>
                </a:solidFill>
              </a:defRPr>
            </a:lvl1pPr>
          </a:lstStyle>
          <a:p>
            <a:r>
              <a:rPr lang="sl-SI"/>
              <a:t>Click to edit Master title style</a:t>
            </a:r>
            <a:endParaRPr lang="en-US"/>
          </a:p>
        </p:txBody>
      </p:sp>
      <p:sp>
        <p:nvSpPr>
          <p:cNvPr id="3" name="Content Placeholder 2"/>
          <p:cNvSpPr>
            <a:spLocks noGrp="1"/>
          </p:cNvSpPr>
          <p:nvPr>
            <p:ph idx="1"/>
          </p:nvPr>
        </p:nvSpPr>
        <p:spPr>
          <a:xfrm>
            <a:off x="4692015" y="685801"/>
            <a:ext cx="3909060" cy="5175250"/>
          </a:xfrm>
        </p:spPr>
        <p:txBody>
          <a:bodyPr/>
          <a:lstStyle>
            <a:lvl1pPr>
              <a:defRPr sz="1125"/>
            </a:lvl1pPr>
            <a:lvl2pPr>
              <a:defRPr sz="1125"/>
            </a:lvl2pPr>
            <a:lvl3pPr>
              <a:defRPr sz="1013"/>
            </a:lvl3pPr>
            <a:lvl4pPr>
              <a:defRPr sz="1013"/>
            </a:lvl4pPr>
            <a:lvl5pPr>
              <a:defRPr sz="900"/>
            </a:lvl5pPr>
            <a:lvl6pPr>
              <a:defRPr sz="900"/>
            </a:lvl6pPr>
            <a:lvl7pPr>
              <a:defRPr sz="900"/>
            </a:lvl7pPr>
            <a:lvl8pPr>
              <a:defRPr sz="900"/>
            </a:lvl8pPr>
            <a:lvl9pPr>
              <a:defRPr sz="900"/>
            </a:lvl9p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125"/>
              </a:spcAft>
              <a:buNone/>
              <a:defRPr sz="12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sl-SI"/>
              <a:t>Click to edit Master text styles</a:t>
            </a:r>
          </a:p>
        </p:txBody>
      </p:sp>
      <p:sp>
        <p:nvSpPr>
          <p:cNvPr id="5" name="Date Placeholder 4"/>
          <p:cNvSpPr>
            <a:spLocks noGrp="1"/>
          </p:cNvSpPr>
          <p:nvPr>
            <p:ph type="dt" sz="half" idx="10"/>
          </p:nvPr>
        </p:nvSpPr>
        <p:spPr>
          <a:xfrm>
            <a:off x="542926" y="6453386"/>
            <a:ext cx="903429" cy="404614"/>
          </a:xfrm>
          <a:prstGeom prst="rect">
            <a:avLst/>
          </a:prstGeo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a:prstGeom prst="rect">
            <a:avLst/>
          </a:prstGeom>
        </p:spPr>
        <p:txBody>
          <a:bodyPr/>
          <a:lstStyle>
            <a:lvl1pPr>
              <a:defRPr>
                <a:solidFill>
                  <a:schemeClr val="tx2"/>
                </a:solidFill>
              </a:defRPr>
            </a:lvl1pPr>
          </a:lstStyle>
          <a:p>
            <a:r>
              <a:rPr lang="en-US"/>
              <a:t>Naziv predstavitve</a:t>
            </a:r>
          </a:p>
        </p:txBody>
      </p:sp>
      <p:sp>
        <p:nvSpPr>
          <p:cNvPr id="7" name="Slide Number Placeholder 6"/>
          <p:cNvSpPr>
            <a:spLocks noGrp="1"/>
          </p:cNvSpPr>
          <p:nvPr>
            <p:ph type="sldNum" sz="quarter" idx="12"/>
          </p:nvPr>
        </p:nvSpPr>
        <p:spPr>
          <a:xfrm>
            <a:off x="7412356" y="6453386"/>
            <a:ext cx="1197219" cy="404614"/>
          </a:xfrm>
          <a:prstGeom prst="rect">
            <a:avLst/>
          </a:prstGeom>
        </p:spPr>
        <p:txBody>
          <a:bodyPr/>
          <a:lstStyle>
            <a:lvl1pPr>
              <a:defRPr>
                <a:solidFill>
                  <a:schemeClr val="tx2"/>
                </a:solidFill>
              </a:defRPr>
            </a:lvl1pPr>
          </a:lstStyle>
          <a:p>
            <a:fld id="{69E57DC2-970A-4B3E-BB1C-7A09969E49DF}"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3209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300" baseline="0"/>
            </a:lvl1pPr>
          </a:lstStyle>
          <a:p>
            <a:r>
              <a:rPr lang="sl-SI"/>
              <a:t>Click to edit Master title style</a:t>
            </a:r>
            <a:endParaRPr lang="en-US"/>
          </a:p>
        </p:txBody>
      </p:sp>
      <p:sp>
        <p:nvSpPr>
          <p:cNvPr id="3" name="Picture Placeholder 2"/>
          <p:cNvSpPr>
            <a:spLocks noGrp="1" noChangeAspect="1"/>
          </p:cNvSpPr>
          <p:nvPr>
            <p:ph type="pic" idx="1"/>
          </p:nvPr>
        </p:nvSpPr>
        <p:spPr>
          <a:xfrm>
            <a:off x="4149090" y="3"/>
            <a:ext cx="4994910" cy="6857999"/>
          </a:xfrm>
        </p:spPr>
        <p:txBody>
          <a:bodyPr anchor="t">
            <a:normAutofit/>
          </a:bodyPr>
          <a:lstStyle>
            <a:lvl1pPr marL="0" indent="0">
              <a:buNone/>
              <a:defRPr sz="1125"/>
            </a:lvl1pPr>
            <a:lvl2pPr marL="257175" indent="0">
              <a:buNone/>
              <a:defRPr sz="1125"/>
            </a:lvl2pPr>
            <a:lvl3pPr marL="514350" indent="0">
              <a:buNone/>
              <a:defRPr sz="1125"/>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sl-SI"/>
              <a:t>Drag picture to placeholder or click icon to add</a:t>
            </a:r>
            <a:endParaRPr lang="en-US"/>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125"/>
              </a:spcAft>
              <a:buNone/>
              <a:defRPr sz="12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sl-SI"/>
              <a:t>Click to edit Master text styles</a:t>
            </a:r>
          </a:p>
        </p:txBody>
      </p:sp>
      <p:sp>
        <p:nvSpPr>
          <p:cNvPr id="5" name="Date Placeholder 4"/>
          <p:cNvSpPr>
            <a:spLocks noGrp="1"/>
          </p:cNvSpPr>
          <p:nvPr>
            <p:ph type="dt" sz="half" idx="10"/>
          </p:nvPr>
        </p:nvSpPr>
        <p:spPr>
          <a:xfrm>
            <a:off x="542926" y="6453386"/>
            <a:ext cx="903429" cy="404614"/>
          </a:xfrm>
          <a:prstGeom prst="rect">
            <a:avLst/>
          </a:prstGeo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a:prstGeom prst="rect">
            <a:avLst/>
          </a:prstGeom>
        </p:spPr>
        <p:txBody>
          <a:bodyPr/>
          <a:lstStyle>
            <a:lvl1pPr>
              <a:defRPr>
                <a:solidFill>
                  <a:schemeClr val="tx2"/>
                </a:solidFill>
              </a:defRPr>
            </a:lvl1pPr>
          </a:lstStyle>
          <a:p>
            <a:r>
              <a:rPr lang="en-US"/>
              <a:t>Naziv predstavitve</a:t>
            </a:r>
          </a:p>
        </p:txBody>
      </p:sp>
      <p:sp>
        <p:nvSpPr>
          <p:cNvPr id="7" name="Slide Number Placeholder 6"/>
          <p:cNvSpPr>
            <a:spLocks noGrp="1"/>
          </p:cNvSpPr>
          <p:nvPr>
            <p:ph type="sldNum" sz="quarter" idx="12"/>
          </p:nvPr>
        </p:nvSpPr>
        <p:spPr>
          <a:xfrm>
            <a:off x="7412356" y="6453386"/>
            <a:ext cx="1197219" cy="404614"/>
          </a:xfrm>
          <a:prstGeom prst="rect">
            <a:avLst/>
          </a:prstGeom>
        </p:spPr>
        <p:txBody>
          <a:bodyPr/>
          <a:lstStyle>
            <a:lvl1pPr>
              <a:defRPr>
                <a:solidFill>
                  <a:schemeClr val="tx2"/>
                </a:solidFill>
              </a:defRPr>
            </a:lvl1pPr>
          </a:lstStyle>
          <a:p>
            <a:fld id="{69E57DC2-970A-4B3E-BB1C-7A09969E49DF}"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18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2634018" y="276225"/>
            <a:ext cx="5452710" cy="1182688"/>
          </a:xfrm>
        </p:spPr>
        <p:txBody>
          <a:bodyPr/>
          <a:lstStyle/>
          <a:p>
            <a:r>
              <a:rPr lang="sl-SI" dirty="0"/>
              <a:t>Uredite slog naslova matrice</a:t>
            </a:r>
          </a:p>
        </p:txBody>
      </p:sp>
      <p:sp>
        <p:nvSpPr>
          <p:cNvPr id="3" name="Označba mesta vsebine 2"/>
          <p:cNvSpPr>
            <a:spLocks noGrp="1"/>
          </p:cNvSpPr>
          <p:nvPr>
            <p:ph idx="1"/>
          </p:nvPr>
        </p:nvSpPr>
        <p:spPr>
          <a:xfrm>
            <a:off x="1057275" y="1671638"/>
            <a:ext cx="7029450" cy="4514850"/>
          </a:xfrm>
        </p:spPr>
        <p:txBody>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110394814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Click to edit Master title style</a:t>
            </a:r>
            <a:endParaRPr lang="en-US"/>
          </a:p>
        </p:txBody>
      </p:sp>
      <p:sp>
        <p:nvSpPr>
          <p:cNvPr id="3" name="Vertical Text Placeholder 2"/>
          <p:cNvSpPr>
            <a:spLocks noGrp="1"/>
          </p:cNvSpPr>
          <p:nvPr>
            <p:ph type="body" orient="vert" idx="1"/>
          </p:nvPr>
        </p:nvSpPr>
        <p:spPr>
          <a:xfrm>
            <a:off x="1028700" y="2295528"/>
            <a:ext cx="7200900" cy="3571875"/>
          </a:xfrm>
        </p:spPr>
        <p:txBody>
          <a:bodyPr vert="eaVert"/>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p:cNvSpPr>
            <a:spLocks noGrp="1"/>
          </p:cNvSpPr>
          <p:nvPr>
            <p:ph type="dt" sz="half" idx="10"/>
          </p:nvPr>
        </p:nvSpPr>
        <p:spPr>
          <a:xfrm>
            <a:off x="1042987" y="6453386"/>
            <a:ext cx="903429" cy="404614"/>
          </a:xfrm>
          <a:prstGeom prst="rect">
            <a:avLst/>
          </a:prstGeom>
        </p:spPr>
        <p:txBody>
          <a:bodyPr/>
          <a:lstStyle/>
          <a:p>
            <a:endParaRPr lang="en-US"/>
          </a:p>
        </p:txBody>
      </p:sp>
      <p:sp>
        <p:nvSpPr>
          <p:cNvPr id="5" name="Footer Placeholder 4"/>
          <p:cNvSpPr>
            <a:spLocks noGrp="1"/>
          </p:cNvSpPr>
          <p:nvPr>
            <p:ph type="ftr" sz="quarter" idx="11"/>
          </p:nvPr>
        </p:nvSpPr>
        <p:spPr>
          <a:xfrm>
            <a:off x="2170174" y="6453386"/>
            <a:ext cx="4710623" cy="404614"/>
          </a:xfrm>
          <a:prstGeom prst="rect">
            <a:avLst/>
          </a:prstGeom>
        </p:spPr>
        <p:txBody>
          <a:bodyPr/>
          <a:lstStyle/>
          <a:p>
            <a:r>
              <a:rPr lang="en-US"/>
              <a:t>Naziv predstavitve</a:t>
            </a:r>
          </a:p>
        </p:txBody>
      </p:sp>
      <p:sp>
        <p:nvSpPr>
          <p:cNvPr id="6" name="Slide Number Placeholder 5"/>
          <p:cNvSpPr>
            <a:spLocks noGrp="1"/>
          </p:cNvSpPr>
          <p:nvPr>
            <p:ph type="sldNum" sz="quarter" idx="12"/>
          </p:nvPr>
        </p:nvSpPr>
        <p:spPr>
          <a:xfrm>
            <a:off x="7104553" y="6453386"/>
            <a:ext cx="1197219" cy="404614"/>
          </a:xfrm>
          <a:prstGeom prst="rect">
            <a:avLst/>
          </a:prstGeom>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248666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sl-SI"/>
              <a:t>Click to edit Master title style</a:t>
            </a:r>
            <a:endParaRPr lang="en-US"/>
          </a:p>
        </p:txBody>
      </p:sp>
      <p:sp>
        <p:nvSpPr>
          <p:cNvPr id="3" name="Vertical Text Placeholder 2"/>
          <p:cNvSpPr>
            <a:spLocks noGrp="1"/>
          </p:cNvSpPr>
          <p:nvPr>
            <p:ph type="body" orient="vert" idx="1"/>
          </p:nvPr>
        </p:nvSpPr>
        <p:spPr>
          <a:xfrm>
            <a:off x="1028701" y="624156"/>
            <a:ext cx="5724525" cy="5243244"/>
          </a:xfrm>
        </p:spPr>
        <p:txBody>
          <a:bodyPr vert="eaVert"/>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4" name="Date Placeholder 3"/>
          <p:cNvSpPr>
            <a:spLocks noGrp="1"/>
          </p:cNvSpPr>
          <p:nvPr>
            <p:ph type="dt" sz="half" idx="10"/>
          </p:nvPr>
        </p:nvSpPr>
        <p:spPr>
          <a:xfrm>
            <a:off x="1042987" y="6453386"/>
            <a:ext cx="903429" cy="404614"/>
          </a:xfrm>
          <a:prstGeom prst="rect">
            <a:avLst/>
          </a:prstGeom>
        </p:spPr>
        <p:txBody>
          <a:bodyPr/>
          <a:lstStyle/>
          <a:p>
            <a:endParaRPr lang="en-US"/>
          </a:p>
        </p:txBody>
      </p:sp>
      <p:sp>
        <p:nvSpPr>
          <p:cNvPr id="5" name="Footer Placeholder 4"/>
          <p:cNvSpPr>
            <a:spLocks noGrp="1"/>
          </p:cNvSpPr>
          <p:nvPr>
            <p:ph type="ftr" sz="quarter" idx="11"/>
          </p:nvPr>
        </p:nvSpPr>
        <p:spPr>
          <a:xfrm>
            <a:off x="2170174" y="6453386"/>
            <a:ext cx="4710623" cy="404614"/>
          </a:xfrm>
          <a:prstGeom prst="rect">
            <a:avLst/>
          </a:prstGeom>
        </p:spPr>
        <p:txBody>
          <a:bodyPr/>
          <a:lstStyle/>
          <a:p>
            <a:r>
              <a:rPr lang="en-US"/>
              <a:t>Naziv predstavitve</a:t>
            </a:r>
          </a:p>
        </p:txBody>
      </p:sp>
      <p:sp>
        <p:nvSpPr>
          <p:cNvPr id="6" name="Slide Number Placeholder 5"/>
          <p:cNvSpPr>
            <a:spLocks noGrp="1"/>
          </p:cNvSpPr>
          <p:nvPr>
            <p:ph type="sldNum" sz="quarter" idx="12"/>
          </p:nvPr>
        </p:nvSpPr>
        <p:spPr>
          <a:xfrm>
            <a:off x="7104553" y="6453386"/>
            <a:ext cx="1197219" cy="404614"/>
          </a:xfrm>
          <a:prstGeom prst="rect">
            <a:avLst/>
          </a:prstGeom>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565157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Pravokotni trikotnik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Skupina 1"/>
          <p:cNvGrpSpPr>
            <a:grpSpLocks/>
          </p:cNvGrpSpPr>
          <p:nvPr/>
        </p:nvGrpSpPr>
        <p:grpSpPr bwMode="auto">
          <a:xfrm>
            <a:off x="-3175" y="4953000"/>
            <a:ext cx="9147175" cy="1911350"/>
            <a:chOff x="-3765" y="4832896"/>
            <a:chExt cx="9147765" cy="2032192"/>
          </a:xfrm>
        </p:grpSpPr>
        <p:sp>
          <p:nvSpPr>
            <p:cNvPr id="6" name="Prostoročno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7" name="Prostoročno 7"/>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sl-SI"/>
            </a:p>
          </p:txBody>
        </p:sp>
        <p:sp>
          <p:nvSpPr>
            <p:cNvPr id="8" name="Prostoročn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Raven povezovalni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Naslov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sl-SI" smtClean="0"/>
              <a:t>Uredite slog naslova matrice</a:t>
            </a:r>
            <a:endParaRPr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smtClean="0"/>
              <a:t>Uredite slog podnaslova matrice</a:t>
            </a:r>
            <a:endParaRPr lang="en-US"/>
          </a:p>
        </p:txBody>
      </p:sp>
      <p:sp>
        <p:nvSpPr>
          <p:cNvPr id="11" name="Ograda datuma 29"/>
          <p:cNvSpPr>
            <a:spLocks noGrp="1"/>
          </p:cNvSpPr>
          <p:nvPr>
            <p:ph type="dt" sz="half" idx="10"/>
          </p:nvPr>
        </p:nvSpPr>
        <p:spPr/>
        <p:txBody>
          <a:bodyPr/>
          <a:lstStyle>
            <a:lvl1pPr>
              <a:defRPr>
                <a:solidFill>
                  <a:srgbClr val="FFFFFF"/>
                </a:solidFill>
              </a:defRPr>
            </a:lvl1pPr>
            <a:extLst/>
          </a:lstStyle>
          <a:p>
            <a:pPr>
              <a:defRPr/>
            </a:pPr>
            <a:fld id="{99487B4B-92C9-4069-A2AE-B0D1212BB1B0}" type="datetime1">
              <a:rPr lang="sl-SI"/>
              <a:pPr>
                <a:defRPr/>
              </a:pPr>
              <a:t>14. 04. 2020</a:t>
            </a:fld>
            <a:endParaRPr lang="sl-SI"/>
          </a:p>
        </p:txBody>
      </p:sp>
      <p:sp>
        <p:nvSpPr>
          <p:cNvPr id="12" name="Ograda noge 18"/>
          <p:cNvSpPr>
            <a:spLocks noGrp="1"/>
          </p:cNvSpPr>
          <p:nvPr>
            <p:ph type="ftr" sz="quarter" idx="11"/>
          </p:nvPr>
        </p:nvSpPr>
        <p:spPr/>
        <p:txBody>
          <a:bodyPr/>
          <a:lstStyle>
            <a:lvl1pPr>
              <a:defRPr>
                <a:solidFill>
                  <a:schemeClr val="accent1">
                    <a:tint val="20000"/>
                  </a:schemeClr>
                </a:solidFill>
              </a:defRPr>
            </a:lvl1pPr>
            <a:extLst/>
          </a:lstStyle>
          <a:p>
            <a:pPr>
              <a:defRPr/>
            </a:pPr>
            <a:endParaRPr lang="sl-SI"/>
          </a:p>
        </p:txBody>
      </p:sp>
      <p:sp>
        <p:nvSpPr>
          <p:cNvPr id="13" name="Ograda številke diapozitiva 26"/>
          <p:cNvSpPr>
            <a:spLocks noGrp="1"/>
          </p:cNvSpPr>
          <p:nvPr>
            <p:ph type="sldNum" sz="quarter" idx="12"/>
          </p:nvPr>
        </p:nvSpPr>
        <p:spPr/>
        <p:txBody>
          <a:bodyPr/>
          <a:lstStyle>
            <a:lvl1pPr>
              <a:defRPr>
                <a:solidFill>
                  <a:srgbClr val="FFFFFF"/>
                </a:solidFill>
              </a:defRPr>
            </a:lvl1pPr>
          </a:lstStyle>
          <a:p>
            <a:pPr>
              <a:defRPr/>
            </a:pPr>
            <a:fld id="{0BB389F7-D249-40C9-9221-C06291E0D2A3}" type="slidenum">
              <a:rPr lang="sl-SI" altLang="sl-SI"/>
              <a:pPr>
                <a:defRPr/>
              </a:pPr>
              <a:t>‹#›</a:t>
            </a:fld>
            <a:endParaRPr lang="sl-SI" altLang="sl-SI"/>
          </a:p>
        </p:txBody>
      </p:sp>
    </p:spTree>
    <p:extLst>
      <p:ext uri="{BB962C8B-B14F-4D97-AF65-F5344CB8AC3E}">
        <p14:creationId xmlns:p14="http://schemas.microsoft.com/office/powerpoint/2010/main" val="3327070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Naslov 6"/>
          <p:cNvSpPr>
            <a:spLocks noGrp="1"/>
          </p:cNvSpPr>
          <p:nvPr>
            <p:ph type="title"/>
          </p:nvPr>
        </p:nvSpPr>
        <p:spPr/>
        <p:txBody>
          <a:bodyPr rtlCol="0"/>
          <a:lstStyle/>
          <a:p>
            <a:r>
              <a:rPr lang="sl-SI" smtClean="0"/>
              <a:t>Uredite slog naslova matrice</a:t>
            </a:r>
            <a:endParaRPr lang="en-US"/>
          </a:p>
        </p:txBody>
      </p:sp>
      <p:sp>
        <p:nvSpPr>
          <p:cNvPr id="4" name="Ograda datuma 9"/>
          <p:cNvSpPr>
            <a:spLocks noGrp="1"/>
          </p:cNvSpPr>
          <p:nvPr>
            <p:ph type="dt" sz="half" idx="10"/>
          </p:nvPr>
        </p:nvSpPr>
        <p:spPr/>
        <p:txBody>
          <a:bodyPr/>
          <a:lstStyle>
            <a:lvl1pPr>
              <a:defRPr/>
            </a:lvl1pPr>
          </a:lstStyle>
          <a:p>
            <a:pPr>
              <a:defRPr/>
            </a:pPr>
            <a:fld id="{1EEC1A68-8CF6-4184-A80E-C582616FC674}" type="datetime1">
              <a:rPr lang="sl-SI"/>
              <a:pPr>
                <a:defRPr/>
              </a:pPr>
              <a:t>14. 04. 2020</a:t>
            </a:fld>
            <a:endParaRPr lang="sl-SI"/>
          </a:p>
        </p:txBody>
      </p:sp>
      <p:sp>
        <p:nvSpPr>
          <p:cNvPr id="5" name="Ograda noge 21"/>
          <p:cNvSpPr>
            <a:spLocks noGrp="1"/>
          </p:cNvSpPr>
          <p:nvPr>
            <p:ph type="ftr" sz="quarter" idx="11"/>
          </p:nvPr>
        </p:nvSpPr>
        <p:spPr/>
        <p:txBody>
          <a:bodyPr/>
          <a:lstStyle>
            <a:lvl1pPr>
              <a:defRPr/>
            </a:lvl1pPr>
          </a:lstStyle>
          <a:p>
            <a:pPr>
              <a:defRPr/>
            </a:pPr>
            <a:endParaRPr lang="sl-SI"/>
          </a:p>
        </p:txBody>
      </p:sp>
      <p:sp>
        <p:nvSpPr>
          <p:cNvPr id="6" name="Ograda številke diapozitiva 17"/>
          <p:cNvSpPr>
            <a:spLocks noGrp="1"/>
          </p:cNvSpPr>
          <p:nvPr>
            <p:ph type="sldNum" sz="quarter" idx="12"/>
          </p:nvPr>
        </p:nvSpPr>
        <p:spPr/>
        <p:txBody>
          <a:bodyPr/>
          <a:lstStyle>
            <a:lvl1pPr>
              <a:defRPr/>
            </a:lvl1pPr>
          </a:lstStyle>
          <a:p>
            <a:pPr>
              <a:defRPr/>
            </a:pPr>
            <a:fld id="{65A2D82D-D167-4108-B8B7-595E38F9B330}" type="slidenum">
              <a:rPr lang="sl-SI" altLang="sl-SI"/>
              <a:pPr>
                <a:defRPr/>
              </a:pPr>
              <a:t>‹#›</a:t>
            </a:fld>
            <a:endParaRPr lang="sl-SI" altLang="sl-SI"/>
          </a:p>
        </p:txBody>
      </p:sp>
    </p:spTree>
    <p:extLst>
      <p:ext uri="{BB962C8B-B14F-4D97-AF65-F5344CB8AC3E}">
        <p14:creationId xmlns:p14="http://schemas.microsoft.com/office/powerpoint/2010/main" val="421584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Škarnice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Škarnice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Naslov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sl-SI" smtClean="0"/>
              <a:t>Uredite slog naslova matrice</a:t>
            </a:r>
            <a:endParaRPr lang="en-US"/>
          </a:p>
        </p:txBody>
      </p:sp>
      <p:sp>
        <p:nvSpPr>
          <p:cNvPr id="3" name="Ograda besedila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smtClean="0"/>
              <a:t>Uredite sloge besedila matrice</a:t>
            </a:r>
          </a:p>
        </p:txBody>
      </p:sp>
      <p:sp>
        <p:nvSpPr>
          <p:cNvPr id="6" name="Ograda datuma 3"/>
          <p:cNvSpPr>
            <a:spLocks noGrp="1"/>
          </p:cNvSpPr>
          <p:nvPr>
            <p:ph type="dt" sz="half" idx="10"/>
          </p:nvPr>
        </p:nvSpPr>
        <p:spPr/>
        <p:txBody>
          <a:bodyPr/>
          <a:lstStyle>
            <a:lvl1pPr>
              <a:defRPr/>
            </a:lvl1pPr>
            <a:extLst/>
          </a:lstStyle>
          <a:p>
            <a:pPr>
              <a:defRPr/>
            </a:pPr>
            <a:fld id="{A79FAC8A-B536-4E54-87A6-7B6B386C81F3}" type="datetime1">
              <a:rPr lang="sl-SI"/>
              <a:pPr>
                <a:defRPr/>
              </a:pPr>
              <a:t>14. 04. 2020</a:t>
            </a:fld>
            <a:endParaRPr lang="sl-SI"/>
          </a:p>
        </p:txBody>
      </p:sp>
      <p:sp>
        <p:nvSpPr>
          <p:cNvPr id="7" name="Ograda noge 4"/>
          <p:cNvSpPr>
            <a:spLocks noGrp="1"/>
          </p:cNvSpPr>
          <p:nvPr>
            <p:ph type="ftr" sz="quarter" idx="11"/>
          </p:nvPr>
        </p:nvSpPr>
        <p:spPr/>
        <p:txBody>
          <a:bodyPr/>
          <a:lstStyle>
            <a:lvl1pPr>
              <a:defRPr/>
            </a:lvl1pPr>
            <a:extLst/>
          </a:lstStyle>
          <a:p>
            <a:pPr>
              <a:defRPr/>
            </a:pPr>
            <a:endParaRPr lang="sl-SI"/>
          </a:p>
        </p:txBody>
      </p:sp>
      <p:sp>
        <p:nvSpPr>
          <p:cNvPr id="8" name="Ograda številke diapozitiva 5"/>
          <p:cNvSpPr>
            <a:spLocks noGrp="1"/>
          </p:cNvSpPr>
          <p:nvPr>
            <p:ph type="sldNum" sz="quarter" idx="12"/>
          </p:nvPr>
        </p:nvSpPr>
        <p:spPr/>
        <p:txBody>
          <a:bodyPr/>
          <a:lstStyle>
            <a:lvl1pPr>
              <a:defRPr/>
            </a:lvl1pPr>
          </a:lstStyle>
          <a:p>
            <a:pPr>
              <a:defRPr/>
            </a:pPr>
            <a:fld id="{59AE94BF-A82C-462D-B842-3E4283484BD2}" type="slidenum">
              <a:rPr lang="sl-SI" altLang="sl-SI"/>
              <a:pPr>
                <a:defRPr/>
              </a:pPr>
              <a:t>‹#›</a:t>
            </a:fld>
            <a:endParaRPr lang="sl-SI" altLang="sl-SI"/>
          </a:p>
        </p:txBody>
      </p:sp>
    </p:spTree>
    <p:extLst>
      <p:ext uri="{BB962C8B-B14F-4D97-AF65-F5344CB8AC3E}">
        <p14:creationId xmlns:p14="http://schemas.microsoft.com/office/powerpoint/2010/main" val="275834142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ve vsebin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Ograda vsebine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vsebine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8" name="Naslov 7"/>
          <p:cNvSpPr>
            <a:spLocks noGrp="1"/>
          </p:cNvSpPr>
          <p:nvPr>
            <p:ph type="title"/>
          </p:nvPr>
        </p:nvSpPr>
        <p:spPr/>
        <p:txBody>
          <a:bodyPr rtlCol="0"/>
          <a:lstStyle/>
          <a:p>
            <a:r>
              <a:rPr lang="sl-SI" smtClean="0"/>
              <a:t>Uredite slog naslova matrice</a:t>
            </a:r>
            <a:endParaRPr lang="en-US"/>
          </a:p>
        </p:txBody>
      </p:sp>
      <p:sp>
        <p:nvSpPr>
          <p:cNvPr id="5" name="Ograda datuma 4"/>
          <p:cNvSpPr>
            <a:spLocks noGrp="1"/>
          </p:cNvSpPr>
          <p:nvPr>
            <p:ph type="dt" sz="half" idx="10"/>
          </p:nvPr>
        </p:nvSpPr>
        <p:spPr/>
        <p:txBody>
          <a:bodyPr/>
          <a:lstStyle>
            <a:lvl1pPr>
              <a:defRPr/>
            </a:lvl1pPr>
            <a:extLst/>
          </a:lstStyle>
          <a:p>
            <a:pPr>
              <a:defRPr/>
            </a:pPr>
            <a:fld id="{55A48044-C09A-4574-9E11-AA183FDD3BC3}" type="datetime1">
              <a:rPr lang="sl-SI"/>
              <a:pPr>
                <a:defRPr/>
              </a:pPr>
              <a:t>14. 04. 2020</a:t>
            </a:fld>
            <a:endParaRPr lang="sl-SI"/>
          </a:p>
        </p:txBody>
      </p:sp>
      <p:sp>
        <p:nvSpPr>
          <p:cNvPr id="6" name="Ograda noge 5"/>
          <p:cNvSpPr>
            <a:spLocks noGrp="1"/>
          </p:cNvSpPr>
          <p:nvPr>
            <p:ph type="ftr" sz="quarter" idx="11"/>
          </p:nvPr>
        </p:nvSpPr>
        <p:spPr/>
        <p:txBody>
          <a:bodyPr/>
          <a:lstStyle>
            <a:lvl1pPr>
              <a:defRPr/>
            </a:lvl1pPr>
            <a:extLst/>
          </a:lstStyle>
          <a:p>
            <a:pPr>
              <a:defRPr/>
            </a:pPr>
            <a:endParaRPr lang="sl-SI"/>
          </a:p>
        </p:txBody>
      </p:sp>
      <p:sp>
        <p:nvSpPr>
          <p:cNvPr id="7" name="Ograda številke diapozitiva 6"/>
          <p:cNvSpPr>
            <a:spLocks noGrp="1"/>
          </p:cNvSpPr>
          <p:nvPr>
            <p:ph type="sldNum" sz="quarter" idx="12"/>
          </p:nvPr>
        </p:nvSpPr>
        <p:spPr/>
        <p:txBody>
          <a:bodyPr/>
          <a:lstStyle>
            <a:lvl1pPr>
              <a:defRPr/>
            </a:lvl1pPr>
          </a:lstStyle>
          <a:p>
            <a:pPr>
              <a:defRPr/>
            </a:pPr>
            <a:fld id="{931041CC-6EE8-430B-BA12-06F44B9DDD67}" type="slidenum">
              <a:rPr lang="sl-SI" altLang="sl-SI"/>
              <a:pPr>
                <a:defRPr/>
              </a:pPr>
              <a:t>‹#›</a:t>
            </a:fld>
            <a:endParaRPr lang="sl-SI" altLang="sl-SI"/>
          </a:p>
        </p:txBody>
      </p:sp>
    </p:spTree>
    <p:extLst>
      <p:ext uri="{BB962C8B-B14F-4D97-AF65-F5344CB8AC3E}">
        <p14:creationId xmlns:p14="http://schemas.microsoft.com/office/powerpoint/2010/main" val="56127660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Primerjav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lstStyle>
            <a:lvl1pPr>
              <a:defRPr/>
            </a:lvl1pPr>
            <a:extLst/>
          </a:lstStyle>
          <a:p>
            <a:r>
              <a:rPr lang="sl-SI" smtClean="0"/>
              <a:t>Uredite slog naslova matrice</a:t>
            </a:r>
            <a:endParaRPr lang="en-US"/>
          </a:p>
        </p:txBody>
      </p:sp>
      <p:sp>
        <p:nvSpPr>
          <p:cNvPr id="3" name="Ograda besedil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sl-SI" smtClean="0"/>
              <a:t>Uredite sloge besedila matrice</a:t>
            </a:r>
          </a:p>
        </p:txBody>
      </p:sp>
      <p:sp>
        <p:nvSpPr>
          <p:cNvPr id="4" name="Ograda besedil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sl-SI" smtClean="0"/>
              <a:t>Uredite sloge besedila matrice</a:t>
            </a:r>
          </a:p>
        </p:txBody>
      </p:sp>
      <p:sp>
        <p:nvSpPr>
          <p:cNvPr id="5" name="Ograda vsebine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6" name="Ograda vsebine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grada datuma 6"/>
          <p:cNvSpPr>
            <a:spLocks noGrp="1"/>
          </p:cNvSpPr>
          <p:nvPr>
            <p:ph type="dt" sz="half" idx="10"/>
          </p:nvPr>
        </p:nvSpPr>
        <p:spPr/>
        <p:txBody>
          <a:bodyPr/>
          <a:lstStyle>
            <a:lvl1pPr>
              <a:defRPr/>
            </a:lvl1pPr>
            <a:extLst/>
          </a:lstStyle>
          <a:p>
            <a:pPr>
              <a:defRPr/>
            </a:pPr>
            <a:fld id="{7BB5FC7F-7D15-402A-BFD4-AD04791D15F9}" type="datetime1">
              <a:rPr lang="sl-SI"/>
              <a:pPr>
                <a:defRPr/>
              </a:pPr>
              <a:t>14. 04. 2020</a:t>
            </a:fld>
            <a:endParaRPr lang="sl-SI"/>
          </a:p>
        </p:txBody>
      </p:sp>
      <p:sp>
        <p:nvSpPr>
          <p:cNvPr id="8" name="Ograda noge 7"/>
          <p:cNvSpPr>
            <a:spLocks noGrp="1"/>
          </p:cNvSpPr>
          <p:nvPr>
            <p:ph type="ftr" sz="quarter" idx="11"/>
          </p:nvPr>
        </p:nvSpPr>
        <p:spPr/>
        <p:txBody>
          <a:bodyPr/>
          <a:lstStyle>
            <a:lvl1pPr>
              <a:defRPr/>
            </a:lvl1pPr>
            <a:extLst/>
          </a:lstStyle>
          <a:p>
            <a:pPr>
              <a:defRPr/>
            </a:pPr>
            <a:endParaRPr lang="sl-SI"/>
          </a:p>
        </p:txBody>
      </p:sp>
      <p:sp>
        <p:nvSpPr>
          <p:cNvPr id="9" name="Ograda številke diapozitiva 8"/>
          <p:cNvSpPr>
            <a:spLocks noGrp="1"/>
          </p:cNvSpPr>
          <p:nvPr>
            <p:ph type="sldNum" sz="quarter" idx="12"/>
          </p:nvPr>
        </p:nvSpPr>
        <p:spPr/>
        <p:txBody>
          <a:bodyPr/>
          <a:lstStyle>
            <a:lvl1pPr>
              <a:defRPr/>
            </a:lvl1pPr>
          </a:lstStyle>
          <a:p>
            <a:pPr>
              <a:defRPr/>
            </a:pPr>
            <a:fld id="{0223AD2A-B0B8-4F6E-B110-06E560B076D9}" type="slidenum">
              <a:rPr lang="sl-SI" altLang="sl-SI"/>
              <a:pPr>
                <a:defRPr/>
              </a:pPr>
              <a:t>‹#›</a:t>
            </a:fld>
            <a:endParaRPr lang="sl-SI" altLang="sl-SI"/>
          </a:p>
        </p:txBody>
      </p:sp>
    </p:spTree>
    <p:extLst>
      <p:ext uri="{BB962C8B-B14F-4D97-AF65-F5344CB8AC3E}">
        <p14:creationId xmlns:p14="http://schemas.microsoft.com/office/powerpoint/2010/main" val="320949588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amo naslo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Naslov 5"/>
          <p:cNvSpPr>
            <a:spLocks noGrp="1"/>
          </p:cNvSpPr>
          <p:nvPr>
            <p:ph type="title"/>
          </p:nvPr>
        </p:nvSpPr>
        <p:spPr/>
        <p:txBody>
          <a:bodyPr rtlCol="0"/>
          <a:lstStyle/>
          <a:p>
            <a:r>
              <a:rPr lang="sl-SI" smtClean="0"/>
              <a:t>Uredite slog naslova matrice</a:t>
            </a:r>
            <a:endParaRPr lang="en-US"/>
          </a:p>
        </p:txBody>
      </p:sp>
      <p:sp>
        <p:nvSpPr>
          <p:cNvPr id="3" name="Ograda datuma 2"/>
          <p:cNvSpPr>
            <a:spLocks noGrp="1"/>
          </p:cNvSpPr>
          <p:nvPr>
            <p:ph type="dt" sz="half" idx="10"/>
          </p:nvPr>
        </p:nvSpPr>
        <p:spPr/>
        <p:txBody>
          <a:bodyPr/>
          <a:lstStyle>
            <a:lvl1pPr>
              <a:defRPr/>
            </a:lvl1pPr>
            <a:extLst/>
          </a:lstStyle>
          <a:p>
            <a:pPr>
              <a:defRPr/>
            </a:pPr>
            <a:fld id="{D11F959C-7F63-45F9-8B13-2698173F7D89}" type="datetime1">
              <a:rPr lang="sl-SI"/>
              <a:pPr>
                <a:defRPr/>
              </a:pPr>
              <a:t>14. 04. 2020</a:t>
            </a:fld>
            <a:endParaRPr lang="sl-SI"/>
          </a:p>
        </p:txBody>
      </p:sp>
      <p:sp>
        <p:nvSpPr>
          <p:cNvPr id="4" name="Ograda noge 3"/>
          <p:cNvSpPr>
            <a:spLocks noGrp="1"/>
          </p:cNvSpPr>
          <p:nvPr>
            <p:ph type="ftr" sz="quarter" idx="11"/>
          </p:nvPr>
        </p:nvSpPr>
        <p:spPr/>
        <p:txBody>
          <a:bodyPr/>
          <a:lstStyle>
            <a:lvl1pPr>
              <a:defRPr/>
            </a:lvl1pPr>
            <a:extLst/>
          </a:lstStyle>
          <a:p>
            <a:pPr>
              <a:defRPr/>
            </a:pPr>
            <a:endParaRPr lang="sl-SI"/>
          </a:p>
        </p:txBody>
      </p:sp>
      <p:sp>
        <p:nvSpPr>
          <p:cNvPr id="5" name="Ograda številke diapozitiva 4"/>
          <p:cNvSpPr>
            <a:spLocks noGrp="1"/>
          </p:cNvSpPr>
          <p:nvPr>
            <p:ph type="sldNum" sz="quarter" idx="12"/>
          </p:nvPr>
        </p:nvSpPr>
        <p:spPr/>
        <p:txBody>
          <a:bodyPr/>
          <a:lstStyle>
            <a:lvl1pPr>
              <a:defRPr/>
            </a:lvl1pPr>
          </a:lstStyle>
          <a:p>
            <a:pPr>
              <a:defRPr/>
            </a:pPr>
            <a:fld id="{E54E73FE-700F-4F75-8AD6-2CDEA49B51F3}" type="slidenum">
              <a:rPr lang="sl-SI" altLang="sl-SI"/>
              <a:pPr>
                <a:defRPr/>
              </a:pPr>
              <a:t>‹#›</a:t>
            </a:fld>
            <a:endParaRPr lang="sl-SI" altLang="sl-SI"/>
          </a:p>
        </p:txBody>
      </p:sp>
    </p:spTree>
    <p:extLst>
      <p:ext uri="{BB962C8B-B14F-4D97-AF65-F5344CB8AC3E}">
        <p14:creationId xmlns:p14="http://schemas.microsoft.com/office/powerpoint/2010/main" val="280834795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p:cNvSpPr>
            <a:spLocks noGrp="1"/>
          </p:cNvSpPr>
          <p:nvPr>
            <p:ph type="dt" sz="half" idx="10"/>
          </p:nvPr>
        </p:nvSpPr>
        <p:spPr/>
        <p:txBody>
          <a:bodyPr/>
          <a:lstStyle>
            <a:lvl1pPr>
              <a:defRPr/>
            </a:lvl1pPr>
          </a:lstStyle>
          <a:p>
            <a:pPr>
              <a:defRPr/>
            </a:pPr>
            <a:fld id="{2DC2A9C5-D0FD-4C0A-A81C-855AC9ACC0AF}" type="datetime1">
              <a:rPr lang="sl-SI"/>
              <a:pPr>
                <a:defRPr/>
              </a:pPr>
              <a:t>14. 04. 2020</a:t>
            </a:fld>
            <a:endParaRPr lang="sl-SI"/>
          </a:p>
        </p:txBody>
      </p:sp>
      <p:sp>
        <p:nvSpPr>
          <p:cNvPr id="3" name="Ograda noge 21"/>
          <p:cNvSpPr>
            <a:spLocks noGrp="1"/>
          </p:cNvSpPr>
          <p:nvPr>
            <p:ph type="ftr" sz="quarter" idx="11"/>
          </p:nvPr>
        </p:nvSpPr>
        <p:spPr/>
        <p:txBody>
          <a:bodyPr/>
          <a:lstStyle>
            <a:lvl1pPr>
              <a:defRPr/>
            </a:lvl1pPr>
          </a:lstStyle>
          <a:p>
            <a:pPr>
              <a:defRPr/>
            </a:pPr>
            <a:endParaRPr lang="sl-SI"/>
          </a:p>
        </p:txBody>
      </p:sp>
      <p:sp>
        <p:nvSpPr>
          <p:cNvPr id="4" name="Ograda številke diapozitiva 17"/>
          <p:cNvSpPr>
            <a:spLocks noGrp="1"/>
          </p:cNvSpPr>
          <p:nvPr>
            <p:ph type="sldNum" sz="quarter" idx="12"/>
          </p:nvPr>
        </p:nvSpPr>
        <p:spPr/>
        <p:txBody>
          <a:bodyPr/>
          <a:lstStyle>
            <a:lvl1pPr>
              <a:defRPr/>
            </a:lvl1pPr>
          </a:lstStyle>
          <a:p>
            <a:pPr>
              <a:defRPr/>
            </a:pPr>
            <a:fld id="{4F5B2AF5-15C9-4B89-AC96-FEA4C2C6B5CA}" type="slidenum">
              <a:rPr lang="sl-SI" altLang="sl-SI"/>
              <a:pPr>
                <a:defRPr/>
              </a:pPr>
              <a:t>‹#›</a:t>
            </a:fld>
            <a:endParaRPr lang="sl-SI" altLang="sl-SI"/>
          </a:p>
        </p:txBody>
      </p:sp>
    </p:spTree>
    <p:extLst>
      <p:ext uri="{BB962C8B-B14F-4D97-AF65-F5344CB8AC3E}">
        <p14:creationId xmlns:p14="http://schemas.microsoft.com/office/powerpoint/2010/main" val="3485553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sl-SI" smtClean="0"/>
              <a:t>Uredite slog naslova matrice</a:t>
            </a:r>
            <a:endParaRPr lang="en-US"/>
          </a:p>
        </p:txBody>
      </p:sp>
      <p:sp>
        <p:nvSpPr>
          <p:cNvPr id="3" name="Ograda besedil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sl-SI" smtClean="0"/>
              <a:t>Uredite sloge besedila matrice</a:t>
            </a:r>
          </a:p>
        </p:txBody>
      </p:sp>
      <p:sp>
        <p:nvSpPr>
          <p:cNvPr id="4" name="Ograda vsebine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grada datuma 4"/>
          <p:cNvSpPr>
            <a:spLocks noGrp="1"/>
          </p:cNvSpPr>
          <p:nvPr>
            <p:ph type="dt" sz="half" idx="10"/>
          </p:nvPr>
        </p:nvSpPr>
        <p:spPr/>
        <p:txBody>
          <a:bodyPr/>
          <a:lstStyle>
            <a:lvl1pPr>
              <a:defRPr/>
            </a:lvl1pPr>
            <a:extLst/>
          </a:lstStyle>
          <a:p>
            <a:pPr>
              <a:defRPr/>
            </a:pPr>
            <a:fld id="{8F2C9528-FC82-4EC6-A24B-16F68FC096AA}" type="datetime1">
              <a:rPr lang="sl-SI"/>
              <a:pPr>
                <a:defRPr/>
              </a:pPr>
              <a:t>14. 04. 2020</a:t>
            </a:fld>
            <a:endParaRPr lang="sl-SI"/>
          </a:p>
        </p:txBody>
      </p:sp>
      <p:sp>
        <p:nvSpPr>
          <p:cNvPr id="6" name="Ograda noge 5"/>
          <p:cNvSpPr>
            <a:spLocks noGrp="1"/>
          </p:cNvSpPr>
          <p:nvPr>
            <p:ph type="ftr" sz="quarter" idx="11"/>
          </p:nvPr>
        </p:nvSpPr>
        <p:spPr/>
        <p:txBody>
          <a:bodyPr/>
          <a:lstStyle>
            <a:lvl1pPr>
              <a:defRPr/>
            </a:lvl1pPr>
            <a:extLst/>
          </a:lstStyle>
          <a:p>
            <a:pPr>
              <a:defRPr/>
            </a:pPr>
            <a:endParaRPr lang="sl-SI"/>
          </a:p>
        </p:txBody>
      </p:sp>
      <p:sp>
        <p:nvSpPr>
          <p:cNvPr id="7" name="Ograda številke diapozitiva 6"/>
          <p:cNvSpPr>
            <a:spLocks noGrp="1"/>
          </p:cNvSpPr>
          <p:nvPr>
            <p:ph type="sldNum" sz="quarter" idx="12"/>
          </p:nvPr>
        </p:nvSpPr>
        <p:spPr/>
        <p:txBody>
          <a:bodyPr/>
          <a:lstStyle>
            <a:lvl1pPr>
              <a:defRPr/>
            </a:lvl1pPr>
          </a:lstStyle>
          <a:p>
            <a:pPr>
              <a:defRPr/>
            </a:pPr>
            <a:fld id="{BD1CA3DD-108B-41F9-AE35-71CD41C1C5C6}" type="slidenum">
              <a:rPr lang="sl-SI" altLang="sl-SI"/>
              <a:pPr>
                <a:defRPr/>
              </a:pPr>
              <a:t>‹#›</a:t>
            </a:fld>
            <a:endParaRPr lang="sl-SI" altLang="sl-SI"/>
          </a:p>
        </p:txBody>
      </p:sp>
    </p:spTree>
    <p:extLst>
      <p:ext uri="{BB962C8B-B14F-4D97-AF65-F5344CB8AC3E}">
        <p14:creationId xmlns:p14="http://schemas.microsoft.com/office/powerpoint/2010/main" val="3392560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85132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Prostoročno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Prostoročno 8"/>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sl-SI"/>
          </a:p>
        </p:txBody>
      </p:sp>
      <p:sp>
        <p:nvSpPr>
          <p:cNvPr id="7" name="Pravokotni trikotnik 9"/>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Raven povezovalni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Škarnice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Škarnice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Ograda besedila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sl-SI" smtClean="0"/>
              <a:t>Uredite sloge besedila matrice</a:t>
            </a:r>
          </a:p>
        </p:txBody>
      </p:sp>
      <p:sp>
        <p:nvSpPr>
          <p:cNvPr id="3" name="Ograda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sl-SI" noProof="0" smtClean="0"/>
              <a:t>Kliknite ikono, če želite dodati sliko</a:t>
            </a:r>
            <a:endParaRPr lang="en-US" noProof="0" dirty="0"/>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sl-SI" smtClean="0"/>
              <a:t>Uredite slog naslova matrice</a:t>
            </a:r>
            <a:endParaRPr lang="en-US"/>
          </a:p>
        </p:txBody>
      </p:sp>
      <p:sp>
        <p:nvSpPr>
          <p:cNvPr id="11" name="Ograda datuma 4"/>
          <p:cNvSpPr>
            <a:spLocks noGrp="1"/>
          </p:cNvSpPr>
          <p:nvPr>
            <p:ph type="dt" sz="half" idx="10"/>
          </p:nvPr>
        </p:nvSpPr>
        <p:spPr/>
        <p:txBody>
          <a:bodyPr/>
          <a:lstStyle>
            <a:lvl1pPr>
              <a:defRPr>
                <a:solidFill>
                  <a:schemeClr val="tx1"/>
                </a:solidFill>
              </a:defRPr>
            </a:lvl1pPr>
            <a:extLst/>
          </a:lstStyle>
          <a:p>
            <a:pPr>
              <a:defRPr/>
            </a:pPr>
            <a:fld id="{053EFBF9-1917-44C2-8D95-39D2B768E7CE}" type="datetime1">
              <a:rPr lang="sl-SI"/>
              <a:pPr>
                <a:defRPr/>
              </a:pPr>
              <a:t>14. 04. 2020</a:t>
            </a:fld>
            <a:endParaRPr lang="sl-SI"/>
          </a:p>
        </p:txBody>
      </p:sp>
      <p:sp>
        <p:nvSpPr>
          <p:cNvPr id="12" name="Ograda noge 5"/>
          <p:cNvSpPr>
            <a:spLocks noGrp="1"/>
          </p:cNvSpPr>
          <p:nvPr>
            <p:ph type="ftr" sz="quarter" idx="11"/>
          </p:nvPr>
        </p:nvSpPr>
        <p:spPr/>
        <p:txBody>
          <a:bodyPr/>
          <a:lstStyle>
            <a:lvl1pPr>
              <a:defRPr>
                <a:solidFill>
                  <a:schemeClr val="tx1"/>
                </a:solidFill>
              </a:defRPr>
            </a:lvl1pPr>
            <a:extLst/>
          </a:lstStyle>
          <a:p>
            <a:pPr>
              <a:defRPr/>
            </a:pPr>
            <a:endParaRPr lang="sl-SI"/>
          </a:p>
        </p:txBody>
      </p:sp>
      <p:sp>
        <p:nvSpPr>
          <p:cNvPr id="13" name="Ograda številke diapozitiva 6"/>
          <p:cNvSpPr>
            <a:spLocks noGrp="1"/>
          </p:cNvSpPr>
          <p:nvPr>
            <p:ph type="sldNum" sz="quarter" idx="12"/>
          </p:nvPr>
        </p:nvSpPr>
        <p:spPr/>
        <p:txBody>
          <a:bodyPr/>
          <a:lstStyle>
            <a:lvl1pPr>
              <a:defRPr/>
            </a:lvl1pPr>
          </a:lstStyle>
          <a:p>
            <a:pPr>
              <a:defRPr/>
            </a:pPr>
            <a:fld id="{5F91BAC5-F1E0-4993-93D7-6148D5BE9F0C}" type="slidenum">
              <a:rPr lang="sl-SI" altLang="sl-SI"/>
              <a:pPr>
                <a:defRPr/>
              </a:pPr>
              <a:t>‹#›</a:t>
            </a:fld>
            <a:endParaRPr lang="sl-SI" altLang="sl-SI"/>
          </a:p>
        </p:txBody>
      </p:sp>
    </p:spTree>
    <p:extLst>
      <p:ext uri="{BB962C8B-B14F-4D97-AF65-F5344CB8AC3E}">
        <p14:creationId xmlns:p14="http://schemas.microsoft.com/office/powerpoint/2010/main" val="260864393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grada navpičnega besedila 2"/>
          <p:cNvSpPr>
            <a:spLocks noGrp="1"/>
          </p:cNvSpPr>
          <p:nvPr>
            <p:ph type="body" orient="vert" idx="1"/>
          </p:nvPr>
        </p:nvSpPr>
        <p:spPr>
          <a:xfrm>
            <a:off x="457200" y="1481329"/>
            <a:ext cx="8229600" cy="4386071"/>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9"/>
          <p:cNvSpPr>
            <a:spLocks noGrp="1"/>
          </p:cNvSpPr>
          <p:nvPr>
            <p:ph type="dt" sz="half" idx="10"/>
          </p:nvPr>
        </p:nvSpPr>
        <p:spPr/>
        <p:txBody>
          <a:bodyPr/>
          <a:lstStyle>
            <a:lvl1pPr>
              <a:defRPr/>
            </a:lvl1pPr>
          </a:lstStyle>
          <a:p>
            <a:pPr>
              <a:defRPr/>
            </a:pPr>
            <a:fld id="{604A924F-BB4D-46F1-BBD9-C346EA50B4F3}" type="datetime1">
              <a:rPr lang="sl-SI"/>
              <a:pPr>
                <a:defRPr/>
              </a:pPr>
              <a:t>14. 04. 2020</a:t>
            </a:fld>
            <a:endParaRPr lang="sl-SI"/>
          </a:p>
        </p:txBody>
      </p:sp>
      <p:sp>
        <p:nvSpPr>
          <p:cNvPr id="5" name="Ograda noge 21"/>
          <p:cNvSpPr>
            <a:spLocks noGrp="1"/>
          </p:cNvSpPr>
          <p:nvPr>
            <p:ph type="ftr" sz="quarter" idx="11"/>
          </p:nvPr>
        </p:nvSpPr>
        <p:spPr/>
        <p:txBody>
          <a:bodyPr/>
          <a:lstStyle>
            <a:lvl1pPr>
              <a:defRPr/>
            </a:lvl1pPr>
          </a:lstStyle>
          <a:p>
            <a:pPr>
              <a:defRPr/>
            </a:pPr>
            <a:endParaRPr lang="sl-SI"/>
          </a:p>
        </p:txBody>
      </p:sp>
      <p:sp>
        <p:nvSpPr>
          <p:cNvPr id="6" name="Ograda številke diapozitiva 17"/>
          <p:cNvSpPr>
            <a:spLocks noGrp="1"/>
          </p:cNvSpPr>
          <p:nvPr>
            <p:ph type="sldNum" sz="quarter" idx="12"/>
          </p:nvPr>
        </p:nvSpPr>
        <p:spPr/>
        <p:txBody>
          <a:bodyPr/>
          <a:lstStyle>
            <a:lvl1pPr>
              <a:defRPr/>
            </a:lvl1pPr>
          </a:lstStyle>
          <a:p>
            <a:pPr>
              <a:defRPr/>
            </a:pPr>
            <a:fld id="{51150C29-27F9-4380-B30C-00582D2EA6E4}" type="slidenum">
              <a:rPr lang="sl-SI" altLang="sl-SI"/>
              <a:pPr>
                <a:defRPr/>
              </a:pPr>
              <a:t>‹#›</a:t>
            </a:fld>
            <a:endParaRPr lang="sl-SI" altLang="sl-SI"/>
          </a:p>
        </p:txBody>
      </p:sp>
    </p:spTree>
    <p:extLst>
      <p:ext uri="{BB962C8B-B14F-4D97-AF65-F5344CB8AC3E}">
        <p14:creationId xmlns:p14="http://schemas.microsoft.com/office/powerpoint/2010/main" val="3977820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44013" y="274640"/>
            <a:ext cx="1777470" cy="5592761"/>
          </a:xfrm>
        </p:spPr>
        <p:txBody>
          <a:bodyPr vert="eaVert"/>
          <a:lstStyle/>
          <a:p>
            <a:r>
              <a:rPr lang="sl-SI" smtClean="0"/>
              <a:t>Uredite slog naslova matrice</a:t>
            </a:r>
            <a:endParaRPr lang="en-US"/>
          </a:p>
        </p:txBody>
      </p:sp>
      <p:sp>
        <p:nvSpPr>
          <p:cNvPr id="3" name="Ograda navpičnega besedila 2"/>
          <p:cNvSpPr>
            <a:spLocks noGrp="1"/>
          </p:cNvSpPr>
          <p:nvPr>
            <p:ph type="body" orient="vert" idx="1"/>
          </p:nvPr>
        </p:nvSpPr>
        <p:spPr>
          <a:xfrm>
            <a:off x="457200" y="274641"/>
            <a:ext cx="6324600" cy="559276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9"/>
          <p:cNvSpPr>
            <a:spLocks noGrp="1"/>
          </p:cNvSpPr>
          <p:nvPr>
            <p:ph type="dt" sz="half" idx="10"/>
          </p:nvPr>
        </p:nvSpPr>
        <p:spPr/>
        <p:txBody>
          <a:bodyPr/>
          <a:lstStyle>
            <a:lvl1pPr>
              <a:defRPr/>
            </a:lvl1pPr>
          </a:lstStyle>
          <a:p>
            <a:pPr>
              <a:defRPr/>
            </a:pPr>
            <a:fld id="{2D325E43-9DCA-4779-81D2-6E79CF1679CC}" type="datetime1">
              <a:rPr lang="sl-SI"/>
              <a:pPr>
                <a:defRPr/>
              </a:pPr>
              <a:t>14. 04. 2020</a:t>
            </a:fld>
            <a:endParaRPr lang="sl-SI"/>
          </a:p>
        </p:txBody>
      </p:sp>
      <p:sp>
        <p:nvSpPr>
          <p:cNvPr id="5" name="Ograda noge 21"/>
          <p:cNvSpPr>
            <a:spLocks noGrp="1"/>
          </p:cNvSpPr>
          <p:nvPr>
            <p:ph type="ftr" sz="quarter" idx="11"/>
          </p:nvPr>
        </p:nvSpPr>
        <p:spPr/>
        <p:txBody>
          <a:bodyPr/>
          <a:lstStyle>
            <a:lvl1pPr>
              <a:defRPr/>
            </a:lvl1pPr>
          </a:lstStyle>
          <a:p>
            <a:pPr>
              <a:defRPr/>
            </a:pPr>
            <a:endParaRPr lang="sl-SI"/>
          </a:p>
        </p:txBody>
      </p:sp>
      <p:sp>
        <p:nvSpPr>
          <p:cNvPr id="6" name="Ograda številke diapozitiva 17"/>
          <p:cNvSpPr>
            <a:spLocks noGrp="1"/>
          </p:cNvSpPr>
          <p:nvPr>
            <p:ph type="sldNum" sz="quarter" idx="12"/>
          </p:nvPr>
        </p:nvSpPr>
        <p:spPr/>
        <p:txBody>
          <a:bodyPr/>
          <a:lstStyle>
            <a:lvl1pPr>
              <a:defRPr/>
            </a:lvl1pPr>
          </a:lstStyle>
          <a:p>
            <a:pPr>
              <a:defRPr/>
            </a:pPr>
            <a:fld id="{1279B247-CC44-4BF9-8958-FBEC9BA022DE}" type="slidenum">
              <a:rPr lang="sl-SI" altLang="sl-SI"/>
              <a:pPr>
                <a:defRPr/>
              </a:pPr>
              <a:t>‹#›</a:t>
            </a:fld>
            <a:endParaRPr lang="sl-SI" altLang="sl-SI"/>
          </a:p>
        </p:txBody>
      </p:sp>
    </p:spTree>
    <p:extLst>
      <p:ext uri="{BB962C8B-B14F-4D97-AF65-F5344CB8AC3E}">
        <p14:creationId xmlns:p14="http://schemas.microsoft.com/office/powerpoint/2010/main" val="347977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4502" y="2130425"/>
            <a:ext cx="6723698" cy="1470025"/>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1734502" y="3886200"/>
            <a:ext cx="6037898"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E9A17E4-9A6D-4EE2-A957-7918EBBB1C55}"/>
              </a:ext>
            </a:extLst>
          </p:cNvPr>
          <p:cNvSpPr>
            <a:spLocks noGrp="1"/>
          </p:cNvSpPr>
          <p:nvPr>
            <p:ph type="dt" sz="half" idx="10"/>
          </p:nvPr>
        </p:nvSpPr>
        <p:spPr/>
        <p:txBody>
          <a:bodyPr/>
          <a:lstStyle>
            <a:lvl1pPr defTabSz="457200" eaLnBrk="1" fontAlgn="auto" hangingPunct="1">
              <a:spcBef>
                <a:spcPts val="0"/>
              </a:spcBef>
              <a:spcAft>
                <a:spcPts val="0"/>
              </a:spcAft>
              <a:defRPr>
                <a:solidFill>
                  <a:prstClr val="black">
                    <a:tint val="75000"/>
                  </a:prstClr>
                </a:solidFill>
                <a:latin typeface="Calibri"/>
              </a:defRPr>
            </a:lvl1pPr>
          </a:lstStyle>
          <a:p>
            <a:pPr>
              <a:defRPr/>
            </a:pPr>
            <a:fld id="{706320A3-6B94-D34D-8D6F-1E6B2B3F3FB0}" type="datetimeFigureOut">
              <a:rPr lang="sl-SI"/>
              <a:pPr>
                <a:defRPr/>
              </a:pPr>
              <a:t>14. 04. 2020</a:t>
            </a:fld>
            <a:endParaRPr lang="en-US"/>
          </a:p>
        </p:txBody>
      </p:sp>
      <p:sp>
        <p:nvSpPr>
          <p:cNvPr id="5" name="Footer Placeholder 4">
            <a:extLst>
              <a:ext uri="{FF2B5EF4-FFF2-40B4-BE49-F238E27FC236}">
                <a16:creationId xmlns:a16="http://schemas.microsoft.com/office/drawing/2014/main" id="{A9BFE444-255A-4D10-8E54-4BF13229493B}"/>
              </a:ext>
            </a:extLst>
          </p:cNvPr>
          <p:cNvSpPr>
            <a:spLocks noGrp="1"/>
          </p:cNvSpPr>
          <p:nvPr>
            <p:ph type="ftr" sz="quarter" idx="11"/>
          </p:nvPr>
        </p:nvSpPr>
        <p:spPr/>
        <p:txBody>
          <a:bodyPr/>
          <a:lstStyle>
            <a:lvl1pPr defTabSz="457200" eaLnBrk="1" fontAlgn="auto" hangingPunct="1">
              <a:spcBef>
                <a:spcPts val="0"/>
              </a:spcBef>
              <a:spcAft>
                <a:spcPts val="0"/>
              </a:spcAft>
              <a:defRPr>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055CA02E-FBCC-442C-AC2D-2B1DE727452E}"/>
              </a:ext>
            </a:extLst>
          </p:cNvPr>
          <p:cNvSpPr>
            <a:spLocks noGrp="1"/>
          </p:cNvSpPr>
          <p:nvPr>
            <p:ph type="sldNum" sz="quarter" idx="12"/>
          </p:nvPr>
        </p:nvSpPr>
        <p:spPr/>
        <p:txBody>
          <a:bodyPr/>
          <a:lstStyle>
            <a:lvl1pPr defTabSz="457200" eaLnBrk="1" fontAlgn="auto" hangingPunct="1">
              <a:spcBef>
                <a:spcPts val="0"/>
              </a:spcBef>
              <a:spcAft>
                <a:spcPts val="0"/>
              </a:spcAft>
              <a:defRPr>
                <a:solidFill>
                  <a:prstClr val="black">
                    <a:tint val="75000"/>
                  </a:prstClr>
                </a:solidFill>
                <a:latin typeface="Calibri"/>
              </a:defRPr>
            </a:lvl1pPr>
          </a:lstStyle>
          <a:p>
            <a:pPr>
              <a:defRPr/>
            </a:pPr>
            <a:fld id="{FFC28E28-081A-4687-8130-811CB70A9D07}" type="slidenum">
              <a:rPr/>
              <a:pPr>
                <a:defRPr/>
              </a:pPr>
              <a:t>‹#›</a:t>
            </a:fld>
            <a:endParaRPr lang="en-US"/>
          </a:p>
        </p:txBody>
      </p:sp>
    </p:spTree>
    <p:extLst>
      <p:ext uri="{BB962C8B-B14F-4D97-AF65-F5344CB8AC3E}">
        <p14:creationId xmlns:p14="http://schemas.microsoft.com/office/powerpoint/2010/main" val="190346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4502" y="2130425"/>
            <a:ext cx="6723698" cy="1470025"/>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1734502" y="3886200"/>
            <a:ext cx="6037898"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4730A97-E24A-4417-A09B-C752A600E522}"/>
              </a:ext>
            </a:extLst>
          </p:cNvPr>
          <p:cNvSpPr>
            <a:spLocks noGrp="1"/>
          </p:cNvSpPr>
          <p:nvPr>
            <p:ph type="dt" sz="half" idx="10"/>
          </p:nvPr>
        </p:nvSpPr>
        <p:spPr/>
        <p:txBody>
          <a:bodyPr/>
          <a:lstStyle>
            <a:lvl1pPr defTabSz="457200" eaLnBrk="1" fontAlgn="auto" hangingPunct="1">
              <a:spcBef>
                <a:spcPts val="0"/>
              </a:spcBef>
              <a:spcAft>
                <a:spcPts val="0"/>
              </a:spcAft>
              <a:defRPr>
                <a:solidFill>
                  <a:prstClr val="black">
                    <a:tint val="75000"/>
                  </a:prstClr>
                </a:solidFill>
                <a:latin typeface="Calibri"/>
              </a:defRPr>
            </a:lvl1pPr>
          </a:lstStyle>
          <a:p>
            <a:pPr>
              <a:defRPr/>
            </a:pPr>
            <a:fld id="{706320A3-6B94-D34D-8D6F-1E6B2B3F3FB0}" type="datetimeFigureOut">
              <a:rPr lang="sl-SI"/>
              <a:pPr>
                <a:defRPr/>
              </a:pPr>
              <a:t>14. 04. 2020</a:t>
            </a:fld>
            <a:endParaRPr lang="en-US"/>
          </a:p>
        </p:txBody>
      </p:sp>
      <p:sp>
        <p:nvSpPr>
          <p:cNvPr id="5" name="Footer Placeholder 4">
            <a:extLst>
              <a:ext uri="{FF2B5EF4-FFF2-40B4-BE49-F238E27FC236}">
                <a16:creationId xmlns:a16="http://schemas.microsoft.com/office/drawing/2014/main" id="{AB61ACCC-7A50-4836-BFB6-0F5CD75601E3}"/>
              </a:ext>
            </a:extLst>
          </p:cNvPr>
          <p:cNvSpPr>
            <a:spLocks noGrp="1"/>
          </p:cNvSpPr>
          <p:nvPr>
            <p:ph type="ftr" sz="quarter" idx="11"/>
          </p:nvPr>
        </p:nvSpPr>
        <p:spPr/>
        <p:txBody>
          <a:bodyPr/>
          <a:lstStyle>
            <a:lvl1pPr defTabSz="457200" eaLnBrk="1" fontAlgn="auto" hangingPunct="1">
              <a:spcBef>
                <a:spcPts val="0"/>
              </a:spcBef>
              <a:spcAft>
                <a:spcPts val="0"/>
              </a:spcAft>
              <a:defRPr>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63A404E2-F31B-4989-8804-D2934E4717CA}"/>
              </a:ext>
            </a:extLst>
          </p:cNvPr>
          <p:cNvSpPr>
            <a:spLocks noGrp="1"/>
          </p:cNvSpPr>
          <p:nvPr>
            <p:ph type="sldNum" sz="quarter" idx="12"/>
          </p:nvPr>
        </p:nvSpPr>
        <p:spPr/>
        <p:txBody>
          <a:bodyPr/>
          <a:lstStyle>
            <a:lvl1pPr defTabSz="457200" eaLnBrk="1" fontAlgn="auto" hangingPunct="1">
              <a:spcBef>
                <a:spcPts val="0"/>
              </a:spcBef>
              <a:spcAft>
                <a:spcPts val="0"/>
              </a:spcAft>
              <a:defRPr>
                <a:solidFill>
                  <a:prstClr val="black">
                    <a:tint val="75000"/>
                  </a:prstClr>
                </a:solidFill>
                <a:latin typeface="Calibri"/>
              </a:defRPr>
            </a:lvl1pPr>
          </a:lstStyle>
          <a:p>
            <a:pPr>
              <a:defRPr/>
            </a:pPr>
            <a:fld id="{12F48392-8988-466B-BE94-F16B52226D62}" type="slidenum">
              <a:rPr/>
              <a:pPr>
                <a:defRPr/>
              </a:pPr>
              <a:t>‹#›</a:t>
            </a:fld>
            <a:endParaRPr lang="en-US"/>
          </a:p>
        </p:txBody>
      </p:sp>
    </p:spTree>
    <p:extLst>
      <p:ext uri="{BB962C8B-B14F-4D97-AF65-F5344CB8AC3E}">
        <p14:creationId xmlns:p14="http://schemas.microsoft.com/office/powerpoint/2010/main" val="48964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4502" y="2130425"/>
            <a:ext cx="6723698" cy="1470025"/>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1734502" y="3886200"/>
            <a:ext cx="6037898"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627A0F4-7656-4698-A1F2-07A335D86B13}"/>
              </a:ext>
            </a:extLst>
          </p:cNvPr>
          <p:cNvSpPr>
            <a:spLocks noGrp="1"/>
          </p:cNvSpPr>
          <p:nvPr>
            <p:ph type="dt" sz="half" idx="10"/>
          </p:nvPr>
        </p:nvSpPr>
        <p:spPr/>
        <p:txBody>
          <a:bodyPr/>
          <a:lstStyle>
            <a:lvl1pPr defTabSz="457200" eaLnBrk="1" fontAlgn="auto" hangingPunct="1">
              <a:spcBef>
                <a:spcPts val="0"/>
              </a:spcBef>
              <a:spcAft>
                <a:spcPts val="0"/>
              </a:spcAft>
              <a:defRPr>
                <a:solidFill>
                  <a:prstClr val="black">
                    <a:tint val="75000"/>
                  </a:prstClr>
                </a:solidFill>
                <a:latin typeface="Calibri"/>
              </a:defRPr>
            </a:lvl1pPr>
          </a:lstStyle>
          <a:p>
            <a:pPr>
              <a:defRPr/>
            </a:pPr>
            <a:fld id="{706320A3-6B94-D34D-8D6F-1E6B2B3F3FB0}" type="datetimeFigureOut">
              <a:rPr lang="sl-SI"/>
              <a:pPr>
                <a:defRPr/>
              </a:pPr>
              <a:t>14. 04. 2020</a:t>
            </a:fld>
            <a:endParaRPr lang="en-US"/>
          </a:p>
        </p:txBody>
      </p:sp>
      <p:sp>
        <p:nvSpPr>
          <p:cNvPr id="5" name="Footer Placeholder 4">
            <a:extLst>
              <a:ext uri="{FF2B5EF4-FFF2-40B4-BE49-F238E27FC236}">
                <a16:creationId xmlns:a16="http://schemas.microsoft.com/office/drawing/2014/main" id="{8355CDF1-C42E-4BD6-A257-B500E0EEB2AC}"/>
              </a:ext>
            </a:extLst>
          </p:cNvPr>
          <p:cNvSpPr>
            <a:spLocks noGrp="1"/>
          </p:cNvSpPr>
          <p:nvPr>
            <p:ph type="ftr" sz="quarter" idx="11"/>
          </p:nvPr>
        </p:nvSpPr>
        <p:spPr/>
        <p:txBody>
          <a:bodyPr/>
          <a:lstStyle>
            <a:lvl1pPr defTabSz="457200" eaLnBrk="1" fontAlgn="auto" hangingPunct="1">
              <a:spcBef>
                <a:spcPts val="0"/>
              </a:spcBef>
              <a:spcAft>
                <a:spcPts val="0"/>
              </a:spcAft>
              <a:defRPr>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38C4DD73-F6C4-44B8-8C14-6D00A53C5A81}"/>
              </a:ext>
            </a:extLst>
          </p:cNvPr>
          <p:cNvSpPr>
            <a:spLocks noGrp="1"/>
          </p:cNvSpPr>
          <p:nvPr>
            <p:ph type="sldNum" sz="quarter" idx="12"/>
          </p:nvPr>
        </p:nvSpPr>
        <p:spPr/>
        <p:txBody>
          <a:bodyPr/>
          <a:lstStyle>
            <a:lvl1pPr defTabSz="457200" eaLnBrk="1" fontAlgn="auto" hangingPunct="1">
              <a:spcBef>
                <a:spcPts val="0"/>
              </a:spcBef>
              <a:spcAft>
                <a:spcPts val="0"/>
              </a:spcAft>
              <a:defRPr>
                <a:solidFill>
                  <a:prstClr val="black">
                    <a:tint val="75000"/>
                  </a:prstClr>
                </a:solidFill>
                <a:latin typeface="Calibri"/>
              </a:defRPr>
            </a:lvl1pPr>
          </a:lstStyle>
          <a:p>
            <a:pPr>
              <a:defRPr/>
            </a:pPr>
            <a:fld id="{40D15412-9DB7-4271-A342-F4F9AF3418F5}" type="slidenum">
              <a:rPr/>
              <a:pPr>
                <a:defRPr/>
              </a:pPr>
              <a:t>‹#›</a:t>
            </a:fld>
            <a:endParaRPr lang="en-US"/>
          </a:p>
        </p:txBody>
      </p:sp>
    </p:spTree>
    <p:extLst>
      <p:ext uri="{BB962C8B-B14F-4D97-AF65-F5344CB8AC3E}">
        <p14:creationId xmlns:p14="http://schemas.microsoft.com/office/powerpoint/2010/main" val="373574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668275"/>
            <a:ext cx="6858000" cy="2387600"/>
          </a:xfrm>
        </p:spPr>
        <p:txBody>
          <a:bodyPr/>
          <a:lstStyle>
            <a:lvl1pPr algn="ctr">
              <a:defRPr sz="4500"/>
            </a:lvl1pPr>
          </a:lstStyle>
          <a:p>
            <a:r>
              <a:rPr lang="sl-SI" dirty="0"/>
              <a:t>Uredite slog naslova matrice</a:t>
            </a:r>
          </a:p>
        </p:txBody>
      </p:sp>
      <p:sp>
        <p:nvSpPr>
          <p:cNvPr id="3" name="Podnaslov 2"/>
          <p:cNvSpPr>
            <a:spLocks noGrp="1"/>
          </p:cNvSpPr>
          <p:nvPr>
            <p:ph type="subTitle" idx="1"/>
          </p:nvPr>
        </p:nvSpPr>
        <p:spPr>
          <a:xfrm>
            <a:off x="1143000" y="4147950"/>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sl-SI" dirty="0"/>
              <a:t>Kliknite, da uredite slog podnaslova matrice</a:t>
            </a:r>
          </a:p>
        </p:txBody>
      </p:sp>
    </p:spTree>
    <p:extLst>
      <p:ext uri="{BB962C8B-B14F-4D97-AF65-F5344CB8AC3E}">
        <p14:creationId xmlns:p14="http://schemas.microsoft.com/office/powerpoint/2010/main" val="394932783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2634018" y="276225"/>
            <a:ext cx="5452710" cy="1182688"/>
          </a:xfrm>
        </p:spPr>
        <p:txBody>
          <a:bodyPr/>
          <a:lstStyle/>
          <a:p>
            <a:r>
              <a:rPr lang="sl-SI" dirty="0"/>
              <a:t>Uredite slog naslova matrice</a:t>
            </a:r>
          </a:p>
        </p:txBody>
      </p:sp>
      <p:sp>
        <p:nvSpPr>
          <p:cNvPr id="3" name="Označba mesta vsebine 2"/>
          <p:cNvSpPr>
            <a:spLocks noGrp="1"/>
          </p:cNvSpPr>
          <p:nvPr>
            <p:ph idx="1"/>
          </p:nvPr>
        </p:nvSpPr>
        <p:spPr>
          <a:xfrm>
            <a:off x="1057275" y="1671638"/>
            <a:ext cx="7029450" cy="4514850"/>
          </a:xfrm>
        </p:spPr>
        <p:txBody>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14133144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ltfe naslov eng">
    <p:spTree>
      <p:nvGrpSpPr>
        <p:cNvPr id="1" name=""/>
        <p:cNvGrpSpPr/>
        <p:nvPr/>
      </p:nvGrpSpPr>
      <p:grpSpPr>
        <a:xfrm>
          <a:off x="0" y="0"/>
          <a:ext cx="0" cy="0"/>
          <a:chOff x="0" y="0"/>
          <a:chExt cx="0" cy="0"/>
        </a:xfrm>
      </p:grpSpPr>
      <p:sp>
        <p:nvSpPr>
          <p:cNvPr id="28" name="Jumbo IKT.jpg"/>
          <p:cNvSpPr>
            <a:spLocks noGrp="1"/>
          </p:cNvSpPr>
          <p:nvPr>
            <p:ph type="pic" idx="13"/>
          </p:nvPr>
        </p:nvSpPr>
        <p:spPr>
          <a:xfrm>
            <a:off x="-11634" y="1229354"/>
            <a:ext cx="9165648" cy="3348586"/>
          </a:xfrm>
          <a:prstGeom prst="rect">
            <a:avLst/>
          </a:prstGeom>
        </p:spPr>
        <p:txBody>
          <a:bodyPr lIns="91439" tIns="45719" rIns="91439" bIns="45719" anchor="t">
            <a:noAutofit/>
          </a:bodyPr>
          <a:lstStyle/>
          <a:p>
            <a:endParaRPr/>
          </a:p>
        </p:txBody>
      </p:sp>
      <p:sp>
        <p:nvSpPr>
          <p:cNvPr id="29" name="Podnaslov"/>
          <p:cNvSpPr>
            <a:spLocks noGrp="1"/>
          </p:cNvSpPr>
          <p:nvPr>
            <p:ph type="body" sz="quarter" idx="14"/>
          </p:nvPr>
        </p:nvSpPr>
        <p:spPr>
          <a:xfrm>
            <a:off x="481251" y="5664289"/>
            <a:ext cx="8181737" cy="333425"/>
          </a:xfrm>
          <a:prstGeom prst="rect">
            <a:avLst/>
          </a:prstGeom>
        </p:spPr>
        <p:txBody>
          <a:bodyPr>
            <a:spAutoFit/>
          </a:bodyPr>
          <a:lstStyle>
            <a:lvl1pPr marL="0" indent="0" algn="ctr">
              <a:lnSpc>
                <a:spcPct val="100000"/>
              </a:lnSpc>
              <a:spcBef>
                <a:spcPts val="0"/>
              </a:spcBef>
              <a:buSzTx/>
              <a:buNone/>
              <a:defRPr sz="1500">
                <a:latin typeface="Titillium Bold"/>
                <a:ea typeface="Titillium Bold"/>
                <a:cs typeface="Titillium Bold"/>
                <a:sym typeface="Titillium Bold"/>
              </a:defRPr>
            </a:lvl1pPr>
          </a:lstStyle>
          <a:p>
            <a:r>
              <a:t>Podnaslov</a:t>
            </a:r>
          </a:p>
        </p:txBody>
      </p:sp>
      <p:sp>
        <p:nvSpPr>
          <p:cNvPr id="30" name="Naslov"/>
          <p:cNvSpPr>
            <a:spLocks noGrp="1"/>
          </p:cNvSpPr>
          <p:nvPr>
            <p:ph type="body" sz="quarter" idx="15"/>
          </p:nvPr>
        </p:nvSpPr>
        <p:spPr>
          <a:xfrm>
            <a:off x="481251" y="4801269"/>
            <a:ext cx="8181737" cy="812801"/>
          </a:xfrm>
          <a:prstGeom prst="rect">
            <a:avLst/>
          </a:prstGeom>
        </p:spPr>
        <p:txBody>
          <a:bodyPr>
            <a:spAutoFit/>
          </a:bodyPr>
          <a:lstStyle>
            <a:lvl1pPr marL="0" indent="0" algn="ctr">
              <a:lnSpc>
                <a:spcPct val="100000"/>
              </a:lnSpc>
              <a:spcBef>
                <a:spcPts val="0"/>
              </a:spcBef>
              <a:buSzTx/>
              <a:buNone/>
              <a:defRPr sz="4500">
                <a:latin typeface="+mn-lt"/>
                <a:ea typeface="+mn-ea"/>
                <a:cs typeface="+mn-cs"/>
                <a:sym typeface="Titillium Thin"/>
              </a:defRPr>
            </a:lvl1pPr>
          </a:lstStyle>
          <a:p>
            <a:r>
              <a:t>Naslov</a:t>
            </a:r>
          </a:p>
        </p:txBody>
      </p:sp>
      <p:sp>
        <p:nvSpPr>
          <p:cNvPr id="31" name="Text"/>
          <p:cNvSpPr/>
          <p:nvPr/>
        </p:nvSpPr>
        <p:spPr>
          <a:xfrm>
            <a:off x="8784722" y="6597015"/>
            <a:ext cx="294689" cy="176972"/>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p>
            <a:pPr algn="ctr">
              <a:lnSpc>
                <a:spcPct val="100000"/>
              </a:lnSpc>
              <a:spcBef>
                <a:spcPts val="0"/>
              </a:spcBef>
              <a:defRPr sz="2400"/>
            </a:pPr>
            <a:fld id="{86CB4B4D-7CA3-9044-876B-883B54F8677D}" type="slidenum">
              <a:rPr sz="900"/>
              <a:pPr algn="ctr">
                <a:lnSpc>
                  <a:spcPct val="100000"/>
                </a:lnSpc>
                <a:spcBef>
                  <a:spcPts val="0"/>
                </a:spcBef>
                <a:defRPr sz="2400"/>
              </a:pPr>
              <a:t>‹#›</a:t>
            </a:fld>
            <a:r>
              <a:rPr sz="900"/>
              <a:t>￼</a:t>
            </a:r>
          </a:p>
        </p:txBody>
      </p:sp>
      <p:sp>
        <p:nvSpPr>
          <p:cNvPr id="33" name="Slide Number"/>
          <p:cNvSpPr>
            <a:spLocks noGrp="1"/>
          </p:cNvSpPr>
          <p:nvPr>
            <p:ph type="sldNum" sz="quarter" idx="2"/>
          </p:nvPr>
        </p:nvSpPr>
        <p:spPr>
          <a:xfrm>
            <a:off x="4447791" y="6540500"/>
            <a:ext cx="243656" cy="241092"/>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
        <p:nvSpPr>
          <p:cNvPr id="9" name="Rectangle"/>
          <p:cNvSpPr/>
          <p:nvPr userDrawn="1"/>
        </p:nvSpPr>
        <p:spPr>
          <a:xfrm>
            <a:off x="0" y="-19050"/>
            <a:ext cx="9144000" cy="1248405"/>
          </a:xfrm>
          <a:prstGeom prst="rect">
            <a:avLst/>
          </a:prstGeom>
          <a:solidFill>
            <a:srgbClr val="0052F3"/>
          </a:solidFill>
          <a:ln w="12700">
            <a:miter lim="400000"/>
          </a:ln>
        </p:spPr>
        <p:txBody>
          <a:bodyPr lIns="19050" tIns="19050" rIns="19050" bIns="19050" anchor="ctr"/>
          <a:lstStyle/>
          <a:p>
            <a:pPr algn="ctr">
              <a:lnSpc>
                <a:spcPct val="100000"/>
              </a:lnSpc>
              <a:spcBef>
                <a:spcPts val="0"/>
              </a:spcBef>
              <a:defRPr sz="3200">
                <a:latin typeface="Helvetica Light"/>
                <a:ea typeface="Helvetica Light"/>
                <a:cs typeface="Helvetica Light"/>
                <a:sym typeface="Helvetica Light"/>
              </a:defRPr>
            </a:pPr>
            <a:endParaRPr sz="1200"/>
          </a:p>
        </p:txBody>
      </p:sp>
      <p:pic>
        <p:nvPicPr>
          <p:cNvPr id="11" name="Slik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41" y="-67872"/>
            <a:ext cx="2344522" cy="1222278"/>
          </a:xfrm>
          <a:prstGeom prst="rect">
            <a:avLst/>
          </a:prstGeom>
        </p:spPr>
      </p:pic>
    </p:spTree>
    <p:extLst>
      <p:ext uri="{BB962C8B-B14F-4D97-AF65-F5344CB8AC3E}">
        <p14:creationId xmlns:p14="http://schemas.microsoft.com/office/powerpoint/2010/main" val="337445147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0.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4.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C6A1C0-EA89-40ED-A3C4-27A8C85A314E}"/>
              </a:ext>
            </a:extLst>
          </p:cNvPr>
          <p:cNvSpPr/>
          <p:nvPr/>
        </p:nvSpPr>
        <p:spPr>
          <a:xfrm>
            <a:off x="0" y="6629400"/>
            <a:ext cx="1125538" cy="228600"/>
          </a:xfrm>
          <a:prstGeom prst="rect">
            <a:avLst/>
          </a:prstGeom>
          <a:solidFill>
            <a:srgbClr val="00A9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i="1" dirty="0"/>
          </a:p>
        </p:txBody>
      </p:sp>
      <p:sp>
        <p:nvSpPr>
          <p:cNvPr id="11" name="Rectangle 10">
            <a:extLst>
              <a:ext uri="{FF2B5EF4-FFF2-40B4-BE49-F238E27FC236}">
                <a16:creationId xmlns:a16="http://schemas.microsoft.com/office/drawing/2014/main" id="{300F9A53-905B-4B4B-A25F-9E35A14ADFAD}"/>
              </a:ext>
            </a:extLst>
          </p:cNvPr>
          <p:cNvSpPr/>
          <p:nvPr/>
        </p:nvSpPr>
        <p:spPr>
          <a:xfrm>
            <a:off x="1208088" y="6629400"/>
            <a:ext cx="7935912" cy="228600"/>
          </a:xfrm>
          <a:prstGeom prst="rect">
            <a:avLst/>
          </a:prstGeom>
          <a:solidFill>
            <a:srgbClr val="92D050"/>
          </a:solidFill>
          <a:ln>
            <a:solidFill>
              <a:srgbClr val="77BF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defRPr/>
            </a:pPr>
            <a:r>
              <a:rPr lang="sl-SI" altLang="sl-SI" sz="1200" dirty="0">
                <a:solidFill>
                  <a:schemeClr val="bg1"/>
                </a:solidFill>
                <a:latin typeface="Calibri" panose="020F0502020204030204" pitchFamily="34" charset="0"/>
                <a:cs typeface="Calibri" panose="020F0502020204030204" pitchFamily="34" charset="0"/>
              </a:rPr>
              <a:t>Center za ePoslovanje Slovenije | Slovenski nacionalni forum za eRačun			</a:t>
            </a:r>
          </a:p>
        </p:txBody>
      </p:sp>
      <p:sp>
        <p:nvSpPr>
          <p:cNvPr id="1028" name="Title Placeholder 1">
            <a:extLst>
              <a:ext uri="{FF2B5EF4-FFF2-40B4-BE49-F238E27FC236}">
                <a16:creationId xmlns:a16="http://schemas.microsoft.com/office/drawing/2014/main" id="{BBAFA9AD-1948-41B3-B9E6-4F18CB06D6C3}"/>
              </a:ext>
            </a:extLst>
          </p:cNvPr>
          <p:cNvSpPr>
            <a:spLocks noGrp="1"/>
          </p:cNvSpPr>
          <p:nvPr>
            <p:ph type="title"/>
          </p:nvPr>
        </p:nvSpPr>
        <p:spPr bwMode="auto">
          <a:xfrm>
            <a:off x="2689225" y="276225"/>
            <a:ext cx="53975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sl-SI"/>
              <a:t>Click to edit Master title style</a:t>
            </a:r>
            <a:endParaRPr lang="sl-SI" altLang="sl-SI"/>
          </a:p>
        </p:txBody>
      </p:sp>
      <p:sp>
        <p:nvSpPr>
          <p:cNvPr id="1029" name="Text Placeholder 2">
            <a:extLst>
              <a:ext uri="{FF2B5EF4-FFF2-40B4-BE49-F238E27FC236}">
                <a16:creationId xmlns:a16="http://schemas.microsoft.com/office/drawing/2014/main" id="{A642A77B-F743-4ADE-BCD7-4EFCF7204AB6}"/>
              </a:ext>
            </a:extLst>
          </p:cNvPr>
          <p:cNvSpPr>
            <a:spLocks noGrp="1"/>
          </p:cNvSpPr>
          <p:nvPr>
            <p:ph type="body" idx="1"/>
          </p:nvPr>
        </p:nvSpPr>
        <p:spPr bwMode="auto">
          <a:xfrm>
            <a:off x="1057275" y="1671638"/>
            <a:ext cx="70294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cxnSp>
        <p:nvCxnSpPr>
          <p:cNvPr id="8" name="Straight Connector 7">
            <a:extLst>
              <a:ext uri="{FF2B5EF4-FFF2-40B4-BE49-F238E27FC236}">
                <a16:creationId xmlns:a16="http://schemas.microsoft.com/office/drawing/2014/main" id="{75303761-7351-41D2-A8FA-B06DAEEC1CF1}"/>
              </a:ext>
            </a:extLst>
          </p:cNvPr>
          <p:cNvCxnSpPr/>
          <p:nvPr/>
        </p:nvCxnSpPr>
        <p:spPr>
          <a:xfrm>
            <a:off x="227013" y="1565275"/>
            <a:ext cx="785971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1" name="Slika 8">
            <a:extLst>
              <a:ext uri="{FF2B5EF4-FFF2-40B4-BE49-F238E27FC236}">
                <a16:creationId xmlns:a16="http://schemas.microsoft.com/office/drawing/2014/main" id="{F498C333-136C-4D48-AD3F-F21B01F0970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7013" y="549275"/>
            <a:ext cx="22860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ransition spd="med">
    <p:fade/>
  </p:transition>
  <p:hf hdr="0" ftr="0" dt="0"/>
  <p:txStyles>
    <p:titleStyle>
      <a:lvl1pPr algn="l" rtl="0" eaLnBrk="0" fontAlgn="base" hangingPunct="0">
        <a:spcBef>
          <a:spcPct val="0"/>
        </a:spcBef>
        <a:spcAft>
          <a:spcPct val="0"/>
        </a:spcAft>
        <a:defRPr sz="3200" b="1" kern="1200">
          <a:solidFill>
            <a:srgbClr val="77BE43"/>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3200" b="1">
          <a:solidFill>
            <a:srgbClr val="77BE43"/>
          </a:solidFill>
          <a:latin typeface="Calibri" panose="020F0502020204030204" pitchFamily="34" charset="0"/>
          <a:cs typeface="Calibri" panose="020F0502020204030204" pitchFamily="34" charset="0"/>
        </a:defRPr>
      </a:lvl2pPr>
      <a:lvl3pPr algn="l" rtl="0" eaLnBrk="0" fontAlgn="base" hangingPunct="0">
        <a:spcBef>
          <a:spcPct val="0"/>
        </a:spcBef>
        <a:spcAft>
          <a:spcPct val="0"/>
        </a:spcAft>
        <a:defRPr sz="3200" b="1">
          <a:solidFill>
            <a:srgbClr val="77BE43"/>
          </a:solidFill>
          <a:latin typeface="Calibri" panose="020F0502020204030204" pitchFamily="34" charset="0"/>
          <a:cs typeface="Calibri" panose="020F0502020204030204" pitchFamily="34" charset="0"/>
        </a:defRPr>
      </a:lvl3pPr>
      <a:lvl4pPr algn="l" rtl="0" eaLnBrk="0" fontAlgn="base" hangingPunct="0">
        <a:spcBef>
          <a:spcPct val="0"/>
        </a:spcBef>
        <a:spcAft>
          <a:spcPct val="0"/>
        </a:spcAft>
        <a:defRPr sz="3200" b="1">
          <a:solidFill>
            <a:srgbClr val="77BE43"/>
          </a:solidFill>
          <a:latin typeface="Calibri" panose="020F0502020204030204" pitchFamily="34" charset="0"/>
          <a:cs typeface="Calibri" panose="020F0502020204030204" pitchFamily="34" charset="0"/>
        </a:defRPr>
      </a:lvl4pPr>
      <a:lvl5pPr algn="l" rtl="0" eaLnBrk="0" fontAlgn="base" hangingPunct="0">
        <a:spcBef>
          <a:spcPct val="0"/>
        </a:spcBef>
        <a:spcAft>
          <a:spcPct val="0"/>
        </a:spcAft>
        <a:defRPr sz="3200" b="1">
          <a:solidFill>
            <a:srgbClr val="77BE43"/>
          </a:solidFill>
          <a:latin typeface="Calibri" panose="020F0502020204030204" pitchFamily="34" charset="0"/>
          <a:cs typeface="Calibri" panose="020F0502020204030204" pitchFamily="34" charset="0"/>
        </a:defRPr>
      </a:lvl5pPr>
      <a:lvl6pPr marL="342892" algn="l" rtl="0" fontAlgn="base">
        <a:spcBef>
          <a:spcPct val="0"/>
        </a:spcBef>
        <a:spcAft>
          <a:spcPct val="0"/>
        </a:spcAft>
        <a:defRPr sz="2550">
          <a:solidFill>
            <a:schemeClr val="accent1"/>
          </a:solidFill>
          <a:latin typeface="Corbel" panose="020B0503020204020204" pitchFamily="34" charset="0"/>
        </a:defRPr>
      </a:lvl6pPr>
      <a:lvl7pPr marL="685783" algn="l" rtl="0" fontAlgn="base">
        <a:spcBef>
          <a:spcPct val="0"/>
        </a:spcBef>
        <a:spcAft>
          <a:spcPct val="0"/>
        </a:spcAft>
        <a:defRPr sz="2550">
          <a:solidFill>
            <a:schemeClr val="accent1"/>
          </a:solidFill>
          <a:latin typeface="Corbel" panose="020B0503020204020204" pitchFamily="34" charset="0"/>
        </a:defRPr>
      </a:lvl7pPr>
      <a:lvl8pPr marL="1028675" algn="l" rtl="0" fontAlgn="base">
        <a:spcBef>
          <a:spcPct val="0"/>
        </a:spcBef>
        <a:spcAft>
          <a:spcPct val="0"/>
        </a:spcAft>
        <a:defRPr sz="2550">
          <a:solidFill>
            <a:schemeClr val="accent1"/>
          </a:solidFill>
          <a:latin typeface="Corbel" panose="020B0503020204020204" pitchFamily="34" charset="0"/>
        </a:defRPr>
      </a:lvl8pPr>
      <a:lvl9pPr marL="1371566" algn="l" rtl="0" fontAlgn="base">
        <a:spcBef>
          <a:spcPct val="0"/>
        </a:spcBef>
        <a:spcAft>
          <a:spcPct val="0"/>
        </a:spcAft>
        <a:defRPr sz="2550">
          <a:solidFill>
            <a:schemeClr val="accent1"/>
          </a:solidFill>
          <a:latin typeface="Corbel" panose="020B0503020204020204" pitchFamily="34" charset="0"/>
        </a:defRPr>
      </a:lvl9pPr>
    </p:titleStyle>
    <p:bodyStyle>
      <a:lvl1pPr marL="155575" indent="-155575" algn="l" rtl="0" eaLnBrk="0" fontAlgn="base" hangingPunct="0">
        <a:lnSpc>
          <a:spcPct val="90000"/>
        </a:lnSpc>
        <a:spcBef>
          <a:spcPts val="825"/>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327025" indent="-114300" algn="l" rtl="0" eaLnBrk="0" fontAlgn="base" hangingPunct="0">
        <a:lnSpc>
          <a:spcPct val="90000"/>
        </a:lnSpc>
        <a:spcBef>
          <a:spcPts val="3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506413" indent="-114300" algn="l" rtl="0" eaLnBrk="0" fontAlgn="base" hangingPunct="0">
        <a:lnSpc>
          <a:spcPct val="90000"/>
        </a:lnSpc>
        <a:spcBef>
          <a:spcPts val="3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Calibri" panose="020F0502020204030204" pitchFamily="34" charset="0"/>
        </a:defRPr>
      </a:lvl3pPr>
      <a:lvl4pPr marL="677863" indent="-114300" algn="l" rtl="0" eaLnBrk="0" fontAlgn="base" hangingPunct="0">
        <a:lnSpc>
          <a:spcPct val="90000"/>
        </a:lnSpc>
        <a:spcBef>
          <a:spcPts val="30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849313" indent="-114300" algn="l" rtl="0" eaLnBrk="0" fontAlgn="base" hangingPunct="0">
        <a:lnSpc>
          <a:spcPct val="90000"/>
        </a:lnSpc>
        <a:spcBef>
          <a:spcPts val="300"/>
        </a:spcBef>
        <a:spcAft>
          <a:spcPct val="0"/>
        </a:spcAft>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1021817"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6pPr>
      <a:lvl7pPr marL="1193262"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7pPr>
      <a:lvl8pPr marL="1364708"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8pPr>
      <a:lvl9pPr marL="1536154"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7" descr="Depositphotos_347787292_PPT_2400px 02.png">
            <a:extLst>
              <a:ext uri="{FF2B5EF4-FFF2-40B4-BE49-F238E27FC236}">
                <a16:creationId xmlns:a16="http://schemas.microsoft.com/office/drawing/2014/main" id="{3A3EFF04-69EE-4C48-8207-BEC6B9530A7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Placeholder 1">
            <a:extLst>
              <a:ext uri="{FF2B5EF4-FFF2-40B4-BE49-F238E27FC236}">
                <a16:creationId xmlns:a16="http://schemas.microsoft.com/office/drawing/2014/main" id="{14CDAA56-DFF4-4537-A8B9-BF90E97D0195}"/>
              </a:ext>
            </a:extLst>
          </p:cNvPr>
          <p:cNvSpPr>
            <a:spLocks noGrp="1"/>
          </p:cNvSpPr>
          <p:nvPr>
            <p:ph type="title"/>
          </p:nvPr>
        </p:nvSpPr>
        <p:spPr bwMode="auto">
          <a:xfrm>
            <a:off x="1735138" y="1481138"/>
            <a:ext cx="6951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a:t>Click to edit Master title style</a:t>
            </a:r>
          </a:p>
        </p:txBody>
      </p:sp>
      <p:sp>
        <p:nvSpPr>
          <p:cNvPr id="21508" name="Text Placeholder 2">
            <a:extLst>
              <a:ext uri="{FF2B5EF4-FFF2-40B4-BE49-F238E27FC236}">
                <a16:creationId xmlns:a16="http://schemas.microsoft.com/office/drawing/2014/main" id="{1A3B01FC-D581-4AD5-900B-DFFD6BF2E8D7}"/>
              </a:ext>
            </a:extLst>
          </p:cNvPr>
          <p:cNvSpPr>
            <a:spLocks noGrp="1"/>
          </p:cNvSpPr>
          <p:nvPr>
            <p:ph type="body" idx="1"/>
          </p:nvPr>
        </p:nvSpPr>
        <p:spPr bwMode="auto">
          <a:xfrm>
            <a:off x="1735138" y="3040063"/>
            <a:ext cx="695166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4" name="Date Placeholder 3">
            <a:extLst>
              <a:ext uri="{FF2B5EF4-FFF2-40B4-BE49-F238E27FC236}">
                <a16:creationId xmlns:a16="http://schemas.microsoft.com/office/drawing/2014/main" id="{269D520B-DFF7-4BB5-B5E4-747A07B80D4A}"/>
              </a:ext>
            </a:extLst>
          </p:cNvPr>
          <p:cNvSpPr>
            <a:spLocks noGrp="1"/>
          </p:cNvSpPr>
          <p:nvPr>
            <p:ph type="dt" sz="half" idx="2"/>
          </p:nvPr>
        </p:nvSpPr>
        <p:spPr>
          <a:xfrm>
            <a:off x="1735138" y="6356350"/>
            <a:ext cx="1922462" cy="365125"/>
          </a:xfrm>
          <a:prstGeom prst="rect">
            <a:avLst/>
          </a:prstGeom>
        </p:spPr>
        <p:txBody>
          <a:bodyPr vert="horz" lIns="0" tIns="0" rIns="0" bIns="0" rtlCol="0" anchor="ctr"/>
          <a:lstStyle>
            <a:lvl1pPr algn="l">
              <a:defRPr sz="1200">
                <a:solidFill>
                  <a:schemeClr val="tx1">
                    <a:tint val="75000"/>
                  </a:schemeClr>
                </a:solidFill>
              </a:defRPr>
            </a:lvl1pPr>
          </a:lstStyle>
          <a:p>
            <a:pPr>
              <a:defRPr/>
            </a:pPr>
            <a:fld id="{706320A3-6B94-D34D-8D6F-1E6B2B3F3FB0}" type="datetimeFigureOut">
              <a:rPr lang="sl-SI"/>
              <a:pPr>
                <a:defRPr/>
              </a:pPr>
              <a:t>14. 04. 2020</a:t>
            </a:fld>
            <a:endParaRPr lang="en-US"/>
          </a:p>
        </p:txBody>
      </p:sp>
      <p:sp>
        <p:nvSpPr>
          <p:cNvPr id="5" name="Footer Placeholder 4">
            <a:extLst>
              <a:ext uri="{FF2B5EF4-FFF2-40B4-BE49-F238E27FC236}">
                <a16:creationId xmlns:a16="http://schemas.microsoft.com/office/drawing/2014/main" id="{56341F9C-0AF6-424C-9E77-6C55A75ACAE9}"/>
              </a:ext>
            </a:extLst>
          </p:cNvPr>
          <p:cNvSpPr>
            <a:spLocks noGrp="1"/>
          </p:cNvSpPr>
          <p:nvPr>
            <p:ph type="ftr" sz="quarter" idx="3"/>
          </p:nvPr>
        </p:nvSpPr>
        <p:spPr>
          <a:xfrm>
            <a:off x="3657600" y="6356350"/>
            <a:ext cx="2895600" cy="365125"/>
          </a:xfrm>
          <a:prstGeom prst="rect">
            <a:avLst/>
          </a:prstGeom>
        </p:spPr>
        <p:txBody>
          <a:bodyPr vert="horz" lIns="91440" tIns="45720" rIns="91440" bIns="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3B40F64-0D17-4F6C-AFA4-81BBDA446742}"/>
              </a:ext>
            </a:extLst>
          </p:cNvPr>
          <p:cNvSpPr>
            <a:spLocks noGrp="1"/>
          </p:cNvSpPr>
          <p:nvPr>
            <p:ph type="sldNum" sz="quarter" idx="4"/>
          </p:nvPr>
        </p:nvSpPr>
        <p:spPr>
          <a:xfrm>
            <a:off x="6553200" y="6356350"/>
            <a:ext cx="2133600" cy="365125"/>
          </a:xfrm>
          <a:prstGeom prst="rect">
            <a:avLst/>
          </a:prstGeom>
        </p:spPr>
        <p:txBody>
          <a:bodyPr vert="horz" lIns="91440" tIns="45720" rIns="91440" bIns="0" rtlCol="0" anchor="ctr"/>
          <a:lstStyle>
            <a:lvl1pPr algn="r">
              <a:defRPr sz="1200">
                <a:solidFill>
                  <a:schemeClr val="tx1">
                    <a:tint val="75000"/>
                  </a:schemeClr>
                </a:solidFill>
              </a:defRPr>
            </a:lvl1pPr>
          </a:lstStyle>
          <a:p>
            <a:pPr>
              <a:defRPr/>
            </a:pPr>
            <a:fld id="{C4799F14-E7C6-4C3C-969B-7DE5625F89F5}" type="slidenum">
              <a:rPr/>
              <a:pPr>
                <a:defRPr/>
              </a:pPr>
              <a:t>‹#›</a:t>
            </a:fld>
            <a:endParaRPr lang="en-US"/>
          </a:p>
        </p:txBody>
      </p:sp>
      <p:pic>
        <p:nvPicPr>
          <p:cNvPr id="21512" name="Picture 9" descr="zit_slotxt_1200px.jpg">
            <a:extLst>
              <a:ext uri="{FF2B5EF4-FFF2-40B4-BE49-F238E27FC236}">
                <a16:creationId xmlns:a16="http://schemas.microsoft.com/office/drawing/2014/main" id="{8A907043-6777-472B-9A81-08151DA07EC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27188" y="288925"/>
            <a:ext cx="22939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6" descr="ZIT-ppt-slogan.png">
            <a:extLst>
              <a:ext uri="{FF2B5EF4-FFF2-40B4-BE49-F238E27FC236}">
                <a16:creationId xmlns:a16="http://schemas.microsoft.com/office/drawing/2014/main" id="{F445AF12-B3DE-4A69-B652-43D19AA285A6}"/>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4256088" y="460375"/>
            <a:ext cx="43418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0" r:id="rId1"/>
  </p:sldLayoutIdLst>
  <p:txStyles>
    <p:titleStyle>
      <a:lvl1pPr algn="l" defTabSz="457200" rtl="0" fontAlgn="base">
        <a:spcBef>
          <a:spcPct val="0"/>
        </a:spcBef>
        <a:spcAft>
          <a:spcPct val="0"/>
        </a:spcAft>
        <a:defRPr sz="3200" kern="1200">
          <a:solidFill>
            <a:srgbClr val="20119B"/>
          </a:solidFill>
          <a:latin typeface="Verdana"/>
          <a:ea typeface="Verdana" panose="020B0604030504040204" pitchFamily="34" charset="0"/>
          <a:cs typeface="Verdana"/>
        </a:defRPr>
      </a:lvl1pPr>
      <a:lvl2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2pPr>
      <a:lvl3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3pPr>
      <a:lvl4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4pPr>
      <a:lvl5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5pPr>
      <a:lvl6pPr marL="4572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6pPr>
      <a:lvl7pPr marL="9144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7pPr>
      <a:lvl8pPr marL="13716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8pPr>
      <a:lvl9pPr marL="18288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2000" kern="1200">
          <a:solidFill>
            <a:srgbClr val="595959"/>
          </a:solidFill>
          <a:latin typeface="Verdana"/>
          <a:ea typeface="Verdana" panose="020B0604030504040204" pitchFamily="34" charset="0"/>
          <a:cs typeface="Verdana"/>
        </a:defRPr>
      </a:lvl1pPr>
      <a:lvl2pPr marL="742950" indent="-28575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2pPr>
      <a:lvl3pPr marL="1143000" indent="-22860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3pPr>
      <a:lvl4pPr marL="1600200" indent="-22860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4pPr>
      <a:lvl5pPr marL="2057400" indent="-22860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7" descr="Depositphotos_347787292_PPT_2400px 02.png">
            <a:extLst>
              <a:ext uri="{FF2B5EF4-FFF2-40B4-BE49-F238E27FC236}">
                <a16:creationId xmlns:a16="http://schemas.microsoft.com/office/drawing/2014/main" id="{0CBAA884-9760-4F2D-BA42-0DA64CE235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Placeholder 1">
            <a:extLst>
              <a:ext uri="{FF2B5EF4-FFF2-40B4-BE49-F238E27FC236}">
                <a16:creationId xmlns:a16="http://schemas.microsoft.com/office/drawing/2014/main" id="{A4C1D325-CF85-45E1-8F32-29E93FD951B8}"/>
              </a:ext>
            </a:extLst>
          </p:cNvPr>
          <p:cNvSpPr>
            <a:spLocks noGrp="1"/>
          </p:cNvSpPr>
          <p:nvPr>
            <p:ph type="title"/>
          </p:nvPr>
        </p:nvSpPr>
        <p:spPr bwMode="auto">
          <a:xfrm>
            <a:off x="1735138" y="1481138"/>
            <a:ext cx="6951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a:t>Click to edit Master title style</a:t>
            </a:r>
          </a:p>
        </p:txBody>
      </p:sp>
      <p:sp>
        <p:nvSpPr>
          <p:cNvPr id="22532" name="Text Placeholder 2">
            <a:extLst>
              <a:ext uri="{FF2B5EF4-FFF2-40B4-BE49-F238E27FC236}">
                <a16:creationId xmlns:a16="http://schemas.microsoft.com/office/drawing/2014/main" id="{537E3F6B-BD08-486A-BE6C-CB0F90350CA8}"/>
              </a:ext>
            </a:extLst>
          </p:cNvPr>
          <p:cNvSpPr>
            <a:spLocks noGrp="1"/>
          </p:cNvSpPr>
          <p:nvPr>
            <p:ph type="body" idx="1"/>
          </p:nvPr>
        </p:nvSpPr>
        <p:spPr bwMode="auto">
          <a:xfrm>
            <a:off x="1735138" y="3040063"/>
            <a:ext cx="695166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4" name="Date Placeholder 3">
            <a:extLst>
              <a:ext uri="{FF2B5EF4-FFF2-40B4-BE49-F238E27FC236}">
                <a16:creationId xmlns:a16="http://schemas.microsoft.com/office/drawing/2014/main" id="{CD94771E-C1D7-43C1-83F5-74CA0D540BEB}"/>
              </a:ext>
            </a:extLst>
          </p:cNvPr>
          <p:cNvSpPr>
            <a:spLocks noGrp="1"/>
          </p:cNvSpPr>
          <p:nvPr>
            <p:ph type="dt" sz="half" idx="2"/>
          </p:nvPr>
        </p:nvSpPr>
        <p:spPr>
          <a:xfrm>
            <a:off x="1735138" y="6356350"/>
            <a:ext cx="1922462" cy="365125"/>
          </a:xfrm>
          <a:prstGeom prst="rect">
            <a:avLst/>
          </a:prstGeom>
        </p:spPr>
        <p:txBody>
          <a:bodyPr vert="horz" lIns="0" tIns="0" rIns="0" bIns="0" rtlCol="0" anchor="ctr"/>
          <a:lstStyle>
            <a:lvl1pPr algn="l">
              <a:defRPr sz="1200">
                <a:solidFill>
                  <a:schemeClr val="tx1">
                    <a:tint val="75000"/>
                  </a:schemeClr>
                </a:solidFill>
              </a:defRPr>
            </a:lvl1pPr>
          </a:lstStyle>
          <a:p>
            <a:pPr>
              <a:defRPr/>
            </a:pPr>
            <a:fld id="{706320A3-6B94-D34D-8D6F-1E6B2B3F3FB0}" type="datetimeFigureOut">
              <a:rPr lang="sl-SI"/>
              <a:pPr>
                <a:defRPr/>
              </a:pPr>
              <a:t>14. 04. 2020</a:t>
            </a:fld>
            <a:endParaRPr lang="en-US"/>
          </a:p>
        </p:txBody>
      </p:sp>
      <p:sp>
        <p:nvSpPr>
          <p:cNvPr id="5" name="Footer Placeholder 4">
            <a:extLst>
              <a:ext uri="{FF2B5EF4-FFF2-40B4-BE49-F238E27FC236}">
                <a16:creationId xmlns:a16="http://schemas.microsoft.com/office/drawing/2014/main" id="{13146127-0BB3-416A-A9D5-B0B210EC15DA}"/>
              </a:ext>
            </a:extLst>
          </p:cNvPr>
          <p:cNvSpPr>
            <a:spLocks noGrp="1"/>
          </p:cNvSpPr>
          <p:nvPr>
            <p:ph type="ftr" sz="quarter" idx="3"/>
          </p:nvPr>
        </p:nvSpPr>
        <p:spPr>
          <a:xfrm>
            <a:off x="3657600" y="6356350"/>
            <a:ext cx="2895600" cy="365125"/>
          </a:xfrm>
          <a:prstGeom prst="rect">
            <a:avLst/>
          </a:prstGeom>
        </p:spPr>
        <p:txBody>
          <a:bodyPr vert="horz" lIns="91440" tIns="45720" rIns="91440" bIns="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B97DA065-C5D7-461C-8206-CC24B77285A3}"/>
              </a:ext>
            </a:extLst>
          </p:cNvPr>
          <p:cNvSpPr>
            <a:spLocks noGrp="1"/>
          </p:cNvSpPr>
          <p:nvPr>
            <p:ph type="sldNum" sz="quarter" idx="4"/>
          </p:nvPr>
        </p:nvSpPr>
        <p:spPr>
          <a:xfrm>
            <a:off x="6553200" y="6356350"/>
            <a:ext cx="2133600" cy="365125"/>
          </a:xfrm>
          <a:prstGeom prst="rect">
            <a:avLst/>
          </a:prstGeom>
        </p:spPr>
        <p:txBody>
          <a:bodyPr vert="horz" lIns="91440" tIns="45720" rIns="91440" bIns="0" rtlCol="0" anchor="ctr"/>
          <a:lstStyle>
            <a:lvl1pPr algn="r">
              <a:defRPr sz="1200">
                <a:solidFill>
                  <a:schemeClr val="tx1">
                    <a:tint val="75000"/>
                  </a:schemeClr>
                </a:solidFill>
              </a:defRPr>
            </a:lvl1pPr>
          </a:lstStyle>
          <a:p>
            <a:pPr>
              <a:defRPr/>
            </a:pPr>
            <a:fld id="{D939FA1D-B3AB-4510-8755-8FD6BF8A4E2E}" type="slidenum">
              <a:rPr/>
              <a:pPr>
                <a:defRPr/>
              </a:pPr>
              <a:t>‹#›</a:t>
            </a:fld>
            <a:endParaRPr lang="en-US"/>
          </a:p>
        </p:txBody>
      </p:sp>
      <p:pic>
        <p:nvPicPr>
          <p:cNvPr id="22536" name="Picture 9" descr="zit_slotxt_1200px.jpg">
            <a:extLst>
              <a:ext uri="{FF2B5EF4-FFF2-40B4-BE49-F238E27FC236}">
                <a16:creationId xmlns:a16="http://schemas.microsoft.com/office/drawing/2014/main" id="{A389603D-48BF-4CCE-99FC-515BC4800BD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27188" y="288925"/>
            <a:ext cx="22939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ZIT-ppt-slogan.png">
            <a:extLst>
              <a:ext uri="{FF2B5EF4-FFF2-40B4-BE49-F238E27FC236}">
                <a16:creationId xmlns:a16="http://schemas.microsoft.com/office/drawing/2014/main" id="{05AF012F-4FC3-410F-A606-B9634B9804B9}"/>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4256088" y="460375"/>
            <a:ext cx="43418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Lst>
  <p:txStyles>
    <p:titleStyle>
      <a:lvl1pPr algn="l" defTabSz="457200" rtl="0" fontAlgn="base">
        <a:spcBef>
          <a:spcPct val="0"/>
        </a:spcBef>
        <a:spcAft>
          <a:spcPct val="0"/>
        </a:spcAft>
        <a:defRPr sz="3200" kern="1200">
          <a:solidFill>
            <a:srgbClr val="20119B"/>
          </a:solidFill>
          <a:latin typeface="Verdana"/>
          <a:ea typeface="Verdana" panose="020B0604030504040204" pitchFamily="34" charset="0"/>
          <a:cs typeface="Verdana"/>
        </a:defRPr>
      </a:lvl1pPr>
      <a:lvl2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2pPr>
      <a:lvl3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3pPr>
      <a:lvl4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4pPr>
      <a:lvl5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5pPr>
      <a:lvl6pPr marL="4572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6pPr>
      <a:lvl7pPr marL="9144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7pPr>
      <a:lvl8pPr marL="13716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8pPr>
      <a:lvl9pPr marL="18288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2000" kern="1200">
          <a:solidFill>
            <a:srgbClr val="595959"/>
          </a:solidFill>
          <a:latin typeface="Verdana"/>
          <a:ea typeface="Verdana" panose="020B0604030504040204" pitchFamily="34" charset="0"/>
          <a:cs typeface="Verdana"/>
        </a:defRPr>
      </a:lvl1pPr>
      <a:lvl2pPr marL="742950" indent="-28575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2pPr>
      <a:lvl3pPr marL="1143000" indent="-22860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3pPr>
      <a:lvl4pPr marL="1600200" indent="-22860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4pPr>
      <a:lvl5pPr marL="2057400" indent="-22860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7" descr="Depositphotos_347787292_PPT_2400px 02.png">
            <a:extLst>
              <a:ext uri="{FF2B5EF4-FFF2-40B4-BE49-F238E27FC236}">
                <a16:creationId xmlns:a16="http://schemas.microsoft.com/office/drawing/2014/main" id="{C78BD55E-4197-4C9E-BA12-BBCE1979C8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Placeholder 1">
            <a:extLst>
              <a:ext uri="{FF2B5EF4-FFF2-40B4-BE49-F238E27FC236}">
                <a16:creationId xmlns:a16="http://schemas.microsoft.com/office/drawing/2014/main" id="{CC08A462-6444-44D4-A44A-F64D231A01DC}"/>
              </a:ext>
            </a:extLst>
          </p:cNvPr>
          <p:cNvSpPr>
            <a:spLocks noGrp="1"/>
          </p:cNvSpPr>
          <p:nvPr>
            <p:ph type="title"/>
          </p:nvPr>
        </p:nvSpPr>
        <p:spPr bwMode="auto">
          <a:xfrm>
            <a:off x="1735138" y="1481138"/>
            <a:ext cx="6951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a:t>Click to edit Master title style</a:t>
            </a:r>
          </a:p>
        </p:txBody>
      </p:sp>
      <p:sp>
        <p:nvSpPr>
          <p:cNvPr id="23556" name="Text Placeholder 2">
            <a:extLst>
              <a:ext uri="{FF2B5EF4-FFF2-40B4-BE49-F238E27FC236}">
                <a16:creationId xmlns:a16="http://schemas.microsoft.com/office/drawing/2014/main" id="{68A2B7F6-4CA5-4F5E-9057-EE382E87212D}"/>
              </a:ext>
            </a:extLst>
          </p:cNvPr>
          <p:cNvSpPr>
            <a:spLocks noGrp="1"/>
          </p:cNvSpPr>
          <p:nvPr>
            <p:ph type="body" idx="1"/>
          </p:nvPr>
        </p:nvSpPr>
        <p:spPr bwMode="auto">
          <a:xfrm>
            <a:off x="1735138" y="3040063"/>
            <a:ext cx="695166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4" name="Date Placeholder 3">
            <a:extLst>
              <a:ext uri="{FF2B5EF4-FFF2-40B4-BE49-F238E27FC236}">
                <a16:creationId xmlns:a16="http://schemas.microsoft.com/office/drawing/2014/main" id="{150F901E-2FC8-4DDA-ABD6-3980FDE293A7}"/>
              </a:ext>
            </a:extLst>
          </p:cNvPr>
          <p:cNvSpPr>
            <a:spLocks noGrp="1"/>
          </p:cNvSpPr>
          <p:nvPr>
            <p:ph type="dt" sz="half" idx="2"/>
          </p:nvPr>
        </p:nvSpPr>
        <p:spPr>
          <a:xfrm>
            <a:off x="1735138" y="6356350"/>
            <a:ext cx="1922462" cy="365125"/>
          </a:xfrm>
          <a:prstGeom prst="rect">
            <a:avLst/>
          </a:prstGeom>
        </p:spPr>
        <p:txBody>
          <a:bodyPr vert="horz" lIns="0" tIns="0" rIns="0" bIns="0" rtlCol="0" anchor="ctr"/>
          <a:lstStyle>
            <a:lvl1pPr algn="l">
              <a:defRPr sz="1200">
                <a:solidFill>
                  <a:schemeClr val="tx1">
                    <a:tint val="75000"/>
                  </a:schemeClr>
                </a:solidFill>
              </a:defRPr>
            </a:lvl1pPr>
          </a:lstStyle>
          <a:p>
            <a:pPr>
              <a:defRPr/>
            </a:pPr>
            <a:fld id="{706320A3-6B94-D34D-8D6F-1E6B2B3F3FB0}" type="datetimeFigureOut">
              <a:rPr lang="sl-SI"/>
              <a:pPr>
                <a:defRPr/>
              </a:pPr>
              <a:t>14. 04. 2020</a:t>
            </a:fld>
            <a:endParaRPr lang="en-US"/>
          </a:p>
        </p:txBody>
      </p:sp>
      <p:sp>
        <p:nvSpPr>
          <p:cNvPr id="5" name="Footer Placeholder 4">
            <a:extLst>
              <a:ext uri="{FF2B5EF4-FFF2-40B4-BE49-F238E27FC236}">
                <a16:creationId xmlns:a16="http://schemas.microsoft.com/office/drawing/2014/main" id="{8EFF2B1F-6F54-4F17-ABAF-F886301856EE}"/>
              </a:ext>
            </a:extLst>
          </p:cNvPr>
          <p:cNvSpPr>
            <a:spLocks noGrp="1"/>
          </p:cNvSpPr>
          <p:nvPr>
            <p:ph type="ftr" sz="quarter" idx="3"/>
          </p:nvPr>
        </p:nvSpPr>
        <p:spPr>
          <a:xfrm>
            <a:off x="3657600" y="6356350"/>
            <a:ext cx="2895600" cy="365125"/>
          </a:xfrm>
          <a:prstGeom prst="rect">
            <a:avLst/>
          </a:prstGeom>
        </p:spPr>
        <p:txBody>
          <a:bodyPr vert="horz" lIns="91440" tIns="45720" rIns="91440" bIns="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B6B4309-A52D-448B-9955-F30B6BE46947}"/>
              </a:ext>
            </a:extLst>
          </p:cNvPr>
          <p:cNvSpPr>
            <a:spLocks noGrp="1"/>
          </p:cNvSpPr>
          <p:nvPr>
            <p:ph type="sldNum" sz="quarter" idx="4"/>
          </p:nvPr>
        </p:nvSpPr>
        <p:spPr>
          <a:xfrm>
            <a:off x="6553200" y="6356350"/>
            <a:ext cx="2133600" cy="365125"/>
          </a:xfrm>
          <a:prstGeom prst="rect">
            <a:avLst/>
          </a:prstGeom>
        </p:spPr>
        <p:txBody>
          <a:bodyPr vert="horz" lIns="91440" tIns="45720" rIns="91440" bIns="0" rtlCol="0" anchor="ctr"/>
          <a:lstStyle>
            <a:lvl1pPr algn="r">
              <a:defRPr sz="1200">
                <a:solidFill>
                  <a:schemeClr val="tx1">
                    <a:tint val="75000"/>
                  </a:schemeClr>
                </a:solidFill>
              </a:defRPr>
            </a:lvl1pPr>
          </a:lstStyle>
          <a:p>
            <a:pPr>
              <a:defRPr/>
            </a:pPr>
            <a:fld id="{D53CE651-AF99-4E38-8E20-678B2F8D76E5}" type="slidenum">
              <a:rPr/>
              <a:pPr>
                <a:defRPr/>
              </a:pPr>
              <a:t>‹#›</a:t>
            </a:fld>
            <a:endParaRPr lang="en-US"/>
          </a:p>
        </p:txBody>
      </p:sp>
      <p:pic>
        <p:nvPicPr>
          <p:cNvPr id="23560" name="Picture 9" descr="zit_slotxt_1200px.jpg">
            <a:extLst>
              <a:ext uri="{FF2B5EF4-FFF2-40B4-BE49-F238E27FC236}">
                <a16:creationId xmlns:a16="http://schemas.microsoft.com/office/drawing/2014/main" id="{23D295D4-1F55-4D87-B7BA-4E76AE42B0D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27188" y="288925"/>
            <a:ext cx="229393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6" descr="ZIT-ppt-slogan.png">
            <a:extLst>
              <a:ext uri="{FF2B5EF4-FFF2-40B4-BE49-F238E27FC236}">
                <a16:creationId xmlns:a16="http://schemas.microsoft.com/office/drawing/2014/main" id="{7656061A-0068-43A9-8175-8F179CE3B4F5}"/>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4256088" y="460375"/>
            <a:ext cx="43418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2" r:id="rId1"/>
  </p:sldLayoutIdLst>
  <p:txStyles>
    <p:titleStyle>
      <a:lvl1pPr algn="l" defTabSz="457200" rtl="0" fontAlgn="base">
        <a:spcBef>
          <a:spcPct val="0"/>
        </a:spcBef>
        <a:spcAft>
          <a:spcPct val="0"/>
        </a:spcAft>
        <a:defRPr sz="3200" kern="1200">
          <a:solidFill>
            <a:srgbClr val="20119B"/>
          </a:solidFill>
          <a:latin typeface="Verdana"/>
          <a:ea typeface="Verdana" panose="020B0604030504040204" pitchFamily="34" charset="0"/>
          <a:cs typeface="Verdana"/>
        </a:defRPr>
      </a:lvl1pPr>
      <a:lvl2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2pPr>
      <a:lvl3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3pPr>
      <a:lvl4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4pPr>
      <a:lvl5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5pPr>
      <a:lvl6pPr marL="4572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6pPr>
      <a:lvl7pPr marL="9144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7pPr>
      <a:lvl8pPr marL="13716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8pPr>
      <a:lvl9pPr marL="18288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2000" kern="1200">
          <a:solidFill>
            <a:srgbClr val="595959"/>
          </a:solidFill>
          <a:latin typeface="Verdana"/>
          <a:ea typeface="Verdana" panose="020B0604030504040204" pitchFamily="34" charset="0"/>
          <a:cs typeface="Verdana"/>
        </a:defRPr>
      </a:lvl1pPr>
      <a:lvl2pPr marL="742950" indent="-28575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2pPr>
      <a:lvl3pPr marL="1143000" indent="-22860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3pPr>
      <a:lvl4pPr marL="1600200" indent="-22860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4pPr>
      <a:lvl5pPr marL="2057400" indent="-228600" algn="l" defTabSz="457200" rtl="0" fontAlgn="base">
        <a:spcBef>
          <a:spcPct val="20000"/>
        </a:spcBef>
        <a:spcAft>
          <a:spcPct val="0"/>
        </a:spcAft>
        <a:buFont typeface="Arial" panose="020B0604020202020204" pitchFamily="34" charset="0"/>
        <a:buChar char="»"/>
        <a:defRPr kern="1200">
          <a:solidFill>
            <a:srgbClr val="595959"/>
          </a:solidFill>
          <a:latin typeface="Verdana"/>
          <a:ea typeface="Verdana" panose="020B0604030504040204"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A0D343-C886-484D-AE25-E6738856CFD4}"/>
              </a:ext>
            </a:extLst>
          </p:cNvPr>
          <p:cNvSpPr/>
          <p:nvPr/>
        </p:nvSpPr>
        <p:spPr>
          <a:xfrm>
            <a:off x="0" y="6629400"/>
            <a:ext cx="1125538" cy="228600"/>
          </a:xfrm>
          <a:prstGeom prst="rect">
            <a:avLst/>
          </a:prstGeom>
          <a:solidFill>
            <a:srgbClr val="00A9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i="1" dirty="0"/>
          </a:p>
        </p:txBody>
      </p:sp>
      <p:sp>
        <p:nvSpPr>
          <p:cNvPr id="11" name="Rectangle 10">
            <a:extLst>
              <a:ext uri="{FF2B5EF4-FFF2-40B4-BE49-F238E27FC236}">
                <a16:creationId xmlns:a16="http://schemas.microsoft.com/office/drawing/2014/main" id="{ACD5F375-1B4D-4746-ACA9-13974C8480F9}"/>
              </a:ext>
            </a:extLst>
          </p:cNvPr>
          <p:cNvSpPr/>
          <p:nvPr/>
        </p:nvSpPr>
        <p:spPr>
          <a:xfrm>
            <a:off x="1208088" y="6629400"/>
            <a:ext cx="7935912" cy="228600"/>
          </a:xfrm>
          <a:prstGeom prst="rect">
            <a:avLst/>
          </a:prstGeom>
          <a:solidFill>
            <a:srgbClr val="92D050"/>
          </a:solidFill>
          <a:ln>
            <a:solidFill>
              <a:srgbClr val="77BF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eaLnBrk="1" hangingPunct="1">
              <a:defRPr/>
            </a:pPr>
            <a:r>
              <a:rPr lang="sl-SI" altLang="sl-SI" sz="1200" dirty="0">
                <a:solidFill>
                  <a:schemeClr val="bg1"/>
                </a:solidFill>
                <a:latin typeface="Calibri" panose="020F0502020204030204" pitchFamily="34" charset="0"/>
                <a:cs typeface="Calibri" panose="020F0502020204030204" pitchFamily="34" charset="0"/>
              </a:rPr>
              <a:t>Center za </a:t>
            </a:r>
            <a:r>
              <a:rPr lang="sl-SI" altLang="sl-SI" sz="1200" dirty="0" err="1">
                <a:solidFill>
                  <a:schemeClr val="bg1"/>
                </a:solidFill>
                <a:latin typeface="Calibri" panose="020F0502020204030204" pitchFamily="34" charset="0"/>
                <a:cs typeface="Calibri" panose="020F0502020204030204" pitchFamily="34" charset="0"/>
              </a:rPr>
              <a:t>ePoslovanje</a:t>
            </a:r>
            <a:r>
              <a:rPr lang="sl-SI" altLang="sl-SI" sz="1200" dirty="0">
                <a:solidFill>
                  <a:schemeClr val="bg1"/>
                </a:solidFill>
                <a:latin typeface="Calibri" panose="020F0502020204030204" pitchFamily="34" charset="0"/>
                <a:cs typeface="Calibri" panose="020F0502020204030204" pitchFamily="34" charset="0"/>
              </a:rPr>
              <a:t> Slovenije – </a:t>
            </a:r>
            <a:r>
              <a:rPr lang="sl-SI" altLang="sl-SI" sz="1200" dirty="0" err="1">
                <a:solidFill>
                  <a:schemeClr val="bg1"/>
                </a:solidFill>
                <a:latin typeface="Calibri" panose="020F0502020204030204" pitchFamily="34" charset="0"/>
                <a:cs typeface="Calibri" panose="020F0502020204030204" pitchFamily="34" charset="0"/>
              </a:rPr>
              <a:t>Ekonferenca</a:t>
            </a:r>
            <a:r>
              <a:rPr lang="sl-SI" altLang="sl-SI" sz="1200" dirty="0">
                <a:solidFill>
                  <a:schemeClr val="bg1"/>
                </a:solidFill>
                <a:latin typeface="Calibri" panose="020F0502020204030204" pitchFamily="34" charset="0"/>
                <a:cs typeface="Calibri" panose="020F0502020204030204" pitchFamily="34" charset="0"/>
              </a:rPr>
              <a:t> </a:t>
            </a:r>
            <a:r>
              <a:rPr lang="sl-SI" sz="1200" b="1" dirty="0">
                <a:solidFill>
                  <a:schemeClr val="bg1"/>
                </a:solidFill>
              </a:rPr>
              <a:t>"</a:t>
            </a:r>
            <a:r>
              <a:rPr lang="sl-SI" sz="1200" b="1" dirty="0" err="1">
                <a:solidFill>
                  <a:schemeClr val="bg1"/>
                </a:solidFill>
              </a:rPr>
              <a:t>eRačuni</a:t>
            </a:r>
            <a:r>
              <a:rPr lang="sl-SI" sz="1200" b="1" dirty="0">
                <a:solidFill>
                  <a:schemeClr val="bg1"/>
                </a:solidFill>
              </a:rPr>
              <a:t> – nuja za uspešno poslovanje podjetij”</a:t>
            </a:r>
            <a:r>
              <a:rPr lang="sl-SI" altLang="sl-SI" sz="1200" dirty="0">
                <a:solidFill>
                  <a:schemeClr val="bg1"/>
                </a:solidFill>
                <a:latin typeface="Calibri" panose="020F0502020204030204" pitchFamily="34" charset="0"/>
                <a:cs typeface="Calibri" panose="020F0502020204030204" pitchFamily="34" charset="0"/>
              </a:rPr>
              <a:t>		</a:t>
            </a:r>
          </a:p>
        </p:txBody>
      </p:sp>
      <p:sp>
        <p:nvSpPr>
          <p:cNvPr id="1028" name="Title Placeholder 1">
            <a:extLst>
              <a:ext uri="{FF2B5EF4-FFF2-40B4-BE49-F238E27FC236}">
                <a16:creationId xmlns:a16="http://schemas.microsoft.com/office/drawing/2014/main" id="{41A5C37F-CB26-4FA7-8C56-A9CACE4BC442}"/>
              </a:ext>
            </a:extLst>
          </p:cNvPr>
          <p:cNvSpPr>
            <a:spLocks noGrp="1"/>
          </p:cNvSpPr>
          <p:nvPr>
            <p:ph type="title"/>
          </p:nvPr>
        </p:nvSpPr>
        <p:spPr bwMode="auto">
          <a:xfrm>
            <a:off x="2689225" y="276225"/>
            <a:ext cx="53975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sl-SI"/>
              <a:t>Click to edit Master title style</a:t>
            </a:r>
            <a:endParaRPr lang="sl-SI" altLang="sl-SI"/>
          </a:p>
        </p:txBody>
      </p:sp>
      <p:sp>
        <p:nvSpPr>
          <p:cNvPr id="1029" name="Text Placeholder 2">
            <a:extLst>
              <a:ext uri="{FF2B5EF4-FFF2-40B4-BE49-F238E27FC236}">
                <a16:creationId xmlns:a16="http://schemas.microsoft.com/office/drawing/2014/main" id="{D575CDF4-5653-40C3-AD7A-4E34E7EA4C0E}"/>
              </a:ext>
            </a:extLst>
          </p:cNvPr>
          <p:cNvSpPr>
            <a:spLocks noGrp="1"/>
          </p:cNvSpPr>
          <p:nvPr>
            <p:ph type="body" idx="1"/>
          </p:nvPr>
        </p:nvSpPr>
        <p:spPr bwMode="auto">
          <a:xfrm>
            <a:off x="1057275" y="1671638"/>
            <a:ext cx="70294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cxnSp>
        <p:nvCxnSpPr>
          <p:cNvPr id="8" name="Straight Connector 7">
            <a:extLst>
              <a:ext uri="{FF2B5EF4-FFF2-40B4-BE49-F238E27FC236}">
                <a16:creationId xmlns:a16="http://schemas.microsoft.com/office/drawing/2014/main" id="{05944405-C172-4965-B03F-D8471528160C}"/>
              </a:ext>
            </a:extLst>
          </p:cNvPr>
          <p:cNvCxnSpPr/>
          <p:nvPr/>
        </p:nvCxnSpPr>
        <p:spPr>
          <a:xfrm>
            <a:off x="227013" y="1565275"/>
            <a:ext cx="785971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1" name="Picture 2" descr="C:\Users\admin\Documents\eSLOG\Center za ePoslovanje\Logotipi\Center\1 Main\EPOS_Logo_www.png">
            <a:extLst>
              <a:ext uri="{FF2B5EF4-FFF2-40B4-BE49-F238E27FC236}">
                <a16:creationId xmlns:a16="http://schemas.microsoft.com/office/drawing/2014/main" id="{54A0C885-074B-4ACC-8A09-790D5A5A06B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6688" y="228600"/>
            <a:ext cx="23637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883613"/>
      </p:ext>
    </p:extLst>
  </p:cSld>
  <p:clrMap bg1="lt1" tx1="dk1" bg2="lt2" tx2="dk2" accent1="accent1" accent2="accent2" accent3="accent3" accent4="accent4" accent5="accent5" accent6="accent6" hlink="hlink" folHlink="folHlink"/>
  <p:sldLayoutIdLst>
    <p:sldLayoutId id="2147483744" r:id="rId1"/>
    <p:sldLayoutId id="2147483745" r:id="rId2"/>
  </p:sldLayoutIdLst>
  <p:transition spd="med">
    <p:fade/>
  </p:transition>
  <p:hf hdr="0"/>
  <p:txStyles>
    <p:titleStyle>
      <a:lvl1pPr algn="l" rtl="0" eaLnBrk="0" fontAlgn="base" hangingPunct="0">
        <a:spcBef>
          <a:spcPct val="0"/>
        </a:spcBef>
        <a:spcAft>
          <a:spcPct val="0"/>
        </a:spcAft>
        <a:defRPr sz="3200" b="1" kern="1200">
          <a:solidFill>
            <a:srgbClr val="77BE43"/>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3200" b="1">
          <a:solidFill>
            <a:srgbClr val="77BE43"/>
          </a:solidFill>
          <a:latin typeface="Calibri" panose="020F0502020204030204" pitchFamily="34" charset="0"/>
          <a:cs typeface="Calibri" panose="020F0502020204030204" pitchFamily="34" charset="0"/>
        </a:defRPr>
      </a:lvl2pPr>
      <a:lvl3pPr algn="l" rtl="0" eaLnBrk="0" fontAlgn="base" hangingPunct="0">
        <a:spcBef>
          <a:spcPct val="0"/>
        </a:spcBef>
        <a:spcAft>
          <a:spcPct val="0"/>
        </a:spcAft>
        <a:defRPr sz="3200" b="1">
          <a:solidFill>
            <a:srgbClr val="77BE43"/>
          </a:solidFill>
          <a:latin typeface="Calibri" panose="020F0502020204030204" pitchFamily="34" charset="0"/>
          <a:cs typeface="Calibri" panose="020F0502020204030204" pitchFamily="34" charset="0"/>
        </a:defRPr>
      </a:lvl3pPr>
      <a:lvl4pPr algn="l" rtl="0" eaLnBrk="0" fontAlgn="base" hangingPunct="0">
        <a:spcBef>
          <a:spcPct val="0"/>
        </a:spcBef>
        <a:spcAft>
          <a:spcPct val="0"/>
        </a:spcAft>
        <a:defRPr sz="3200" b="1">
          <a:solidFill>
            <a:srgbClr val="77BE43"/>
          </a:solidFill>
          <a:latin typeface="Calibri" panose="020F0502020204030204" pitchFamily="34" charset="0"/>
          <a:cs typeface="Calibri" panose="020F0502020204030204" pitchFamily="34" charset="0"/>
        </a:defRPr>
      </a:lvl4pPr>
      <a:lvl5pPr algn="l" rtl="0" eaLnBrk="0" fontAlgn="base" hangingPunct="0">
        <a:spcBef>
          <a:spcPct val="0"/>
        </a:spcBef>
        <a:spcAft>
          <a:spcPct val="0"/>
        </a:spcAft>
        <a:defRPr sz="3200" b="1">
          <a:solidFill>
            <a:srgbClr val="77BE43"/>
          </a:solidFill>
          <a:latin typeface="Calibri" panose="020F0502020204030204" pitchFamily="34" charset="0"/>
          <a:cs typeface="Calibri" panose="020F0502020204030204" pitchFamily="34" charset="0"/>
        </a:defRPr>
      </a:lvl5pPr>
      <a:lvl6pPr marL="342892" algn="l" rtl="0" fontAlgn="base">
        <a:spcBef>
          <a:spcPct val="0"/>
        </a:spcBef>
        <a:spcAft>
          <a:spcPct val="0"/>
        </a:spcAft>
        <a:defRPr sz="2550">
          <a:solidFill>
            <a:schemeClr val="accent1"/>
          </a:solidFill>
          <a:latin typeface="Corbel" panose="020B0503020204020204" pitchFamily="34" charset="0"/>
        </a:defRPr>
      </a:lvl6pPr>
      <a:lvl7pPr marL="685783" algn="l" rtl="0" fontAlgn="base">
        <a:spcBef>
          <a:spcPct val="0"/>
        </a:spcBef>
        <a:spcAft>
          <a:spcPct val="0"/>
        </a:spcAft>
        <a:defRPr sz="2550">
          <a:solidFill>
            <a:schemeClr val="accent1"/>
          </a:solidFill>
          <a:latin typeface="Corbel" panose="020B0503020204020204" pitchFamily="34" charset="0"/>
        </a:defRPr>
      </a:lvl7pPr>
      <a:lvl8pPr marL="1028675" algn="l" rtl="0" fontAlgn="base">
        <a:spcBef>
          <a:spcPct val="0"/>
        </a:spcBef>
        <a:spcAft>
          <a:spcPct val="0"/>
        </a:spcAft>
        <a:defRPr sz="2550">
          <a:solidFill>
            <a:schemeClr val="accent1"/>
          </a:solidFill>
          <a:latin typeface="Corbel" panose="020B0503020204020204" pitchFamily="34" charset="0"/>
        </a:defRPr>
      </a:lvl8pPr>
      <a:lvl9pPr marL="1371566" algn="l" rtl="0" fontAlgn="base">
        <a:spcBef>
          <a:spcPct val="0"/>
        </a:spcBef>
        <a:spcAft>
          <a:spcPct val="0"/>
        </a:spcAft>
        <a:defRPr sz="2550">
          <a:solidFill>
            <a:schemeClr val="accent1"/>
          </a:solidFill>
          <a:latin typeface="Corbel" panose="020B0503020204020204" pitchFamily="34" charset="0"/>
        </a:defRPr>
      </a:lvl9pPr>
    </p:titleStyle>
    <p:bodyStyle>
      <a:lvl1pPr marL="155575" indent="-155575" algn="l" rtl="0" eaLnBrk="0" fontAlgn="base" hangingPunct="0">
        <a:lnSpc>
          <a:spcPct val="90000"/>
        </a:lnSpc>
        <a:spcBef>
          <a:spcPts val="825"/>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327025" indent="-114300" algn="l" rtl="0" eaLnBrk="0" fontAlgn="base" hangingPunct="0">
        <a:lnSpc>
          <a:spcPct val="90000"/>
        </a:lnSpc>
        <a:spcBef>
          <a:spcPts val="3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506413" indent="-114300" algn="l" rtl="0" eaLnBrk="0" fontAlgn="base" hangingPunct="0">
        <a:lnSpc>
          <a:spcPct val="90000"/>
        </a:lnSpc>
        <a:spcBef>
          <a:spcPts val="3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Calibri" panose="020F0502020204030204" pitchFamily="34" charset="0"/>
        </a:defRPr>
      </a:lvl3pPr>
      <a:lvl4pPr marL="677863" indent="-114300" algn="l" rtl="0" eaLnBrk="0" fontAlgn="base" hangingPunct="0">
        <a:lnSpc>
          <a:spcPct val="90000"/>
        </a:lnSpc>
        <a:spcBef>
          <a:spcPts val="30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849313" indent="-114300" algn="l" rtl="0" eaLnBrk="0" fontAlgn="base" hangingPunct="0">
        <a:lnSpc>
          <a:spcPct val="90000"/>
        </a:lnSpc>
        <a:spcBef>
          <a:spcPts val="300"/>
        </a:spcBef>
        <a:spcAft>
          <a:spcPct val="0"/>
        </a:spcAft>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1021817"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6pPr>
      <a:lvl7pPr marL="1193262"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7pPr>
      <a:lvl8pPr marL="1364708"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8pPr>
      <a:lvl9pPr marL="1536154"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p:cNvSpPr/>
          <p:nvPr userDrawn="1"/>
        </p:nvSpPr>
        <p:spPr>
          <a:xfrm>
            <a:off x="0" y="6527873"/>
            <a:ext cx="9144000" cy="317500"/>
          </a:xfrm>
          <a:prstGeom prst="rect">
            <a:avLst/>
          </a:prstGeom>
          <a:solidFill>
            <a:srgbClr val="0052F3"/>
          </a:solidFill>
          <a:ln w="12700">
            <a:miter lim="400000"/>
          </a:ln>
        </p:spPr>
        <p:txBody>
          <a:bodyPr lIns="19050" tIns="19050" rIns="19050" bIns="19050" anchor="ctr"/>
          <a:lstStyle/>
          <a:p>
            <a:pPr algn="ctr">
              <a:lnSpc>
                <a:spcPct val="100000"/>
              </a:lnSpc>
              <a:spcBef>
                <a:spcPts val="0"/>
              </a:spcBef>
              <a:defRPr sz="3200">
                <a:latin typeface="Helvetica Light"/>
                <a:ea typeface="Helvetica Light"/>
                <a:cs typeface="Helvetica Light"/>
                <a:sym typeface="Helvetica Light"/>
              </a:defRPr>
            </a:pPr>
            <a:endParaRPr sz="1200" dirty="0"/>
          </a:p>
        </p:txBody>
      </p:sp>
      <p:sp>
        <p:nvSpPr>
          <p:cNvPr id="3" name="Text"/>
          <p:cNvSpPr/>
          <p:nvPr/>
        </p:nvSpPr>
        <p:spPr>
          <a:xfrm>
            <a:off x="8784722" y="6597015"/>
            <a:ext cx="294689" cy="176972"/>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p>
            <a:pPr algn="ctr">
              <a:lnSpc>
                <a:spcPct val="100000"/>
              </a:lnSpc>
              <a:spcBef>
                <a:spcPts val="0"/>
              </a:spcBef>
              <a:defRPr sz="2400">
                <a:solidFill>
                  <a:srgbClr val="FFFFFF"/>
                </a:solidFill>
              </a:defRPr>
            </a:pPr>
            <a:fld id="{86CB4B4D-7CA3-9044-876B-883B54F8677D}" type="slidenum">
              <a:rPr sz="900"/>
              <a:pPr algn="ctr">
                <a:lnSpc>
                  <a:spcPct val="100000"/>
                </a:lnSpc>
                <a:spcBef>
                  <a:spcPts val="0"/>
                </a:spcBef>
                <a:defRPr sz="2400">
                  <a:solidFill>
                    <a:srgbClr val="FFFFFF"/>
                  </a:solidFill>
                </a:defRPr>
              </a:pPr>
              <a:t>‹#›</a:t>
            </a:fld>
            <a:r>
              <a:rPr sz="900"/>
              <a:t>￼</a:t>
            </a:r>
          </a:p>
        </p:txBody>
      </p:sp>
      <p:sp>
        <p:nvSpPr>
          <p:cNvPr id="5" name="Title Text"/>
          <p:cNvSpPr>
            <a:spLocks noGrp="1"/>
          </p:cNvSpPr>
          <p:nvPr>
            <p:ph type="title"/>
          </p:nvPr>
        </p:nvSpPr>
        <p:spPr>
          <a:xfrm>
            <a:off x="633413" y="476250"/>
            <a:ext cx="7877175"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
        <p:nvSpPr>
          <p:cNvPr id="6" name="Body Level One…"/>
          <p:cNvSpPr>
            <a:spLocks noGrp="1"/>
          </p:cNvSpPr>
          <p:nvPr>
            <p:ph type="body" idx="1"/>
          </p:nvPr>
        </p:nvSpPr>
        <p:spPr>
          <a:xfrm>
            <a:off x="633413" y="1619250"/>
            <a:ext cx="7877175"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lide Number"/>
          <p:cNvSpPr>
            <a:spLocks noGrp="1"/>
          </p:cNvSpPr>
          <p:nvPr>
            <p:ph type="sldNum" sz="quarter" idx="2"/>
          </p:nvPr>
        </p:nvSpPr>
        <p:spPr>
          <a:xfrm>
            <a:off x="8771340" y="6578600"/>
            <a:ext cx="245260" cy="241092"/>
          </a:xfrm>
          <a:prstGeom prst="rect">
            <a:avLst/>
          </a:prstGeom>
          <a:ln w="12700">
            <a:miter lim="400000"/>
          </a:ln>
        </p:spPr>
        <p:txBody>
          <a:bodyPr wrap="none" lIns="50800" tIns="50800" rIns="50800" bIns="50800">
            <a:spAutoFit/>
          </a:bodyPr>
          <a:lstStyle>
            <a:lvl1pPr algn="ctr">
              <a:lnSpc>
                <a:spcPct val="100000"/>
              </a:lnSpc>
              <a:spcBef>
                <a:spcPts val="0"/>
              </a:spcBef>
              <a:defRPr sz="900">
                <a:solidFill>
                  <a:srgbClr val="FFFFFF"/>
                </a:solidFill>
              </a:defRPr>
            </a:lvl1pPr>
          </a:lstStyle>
          <a:p>
            <a:fld id="{86CB4B4D-7CA3-9044-876B-883B54F8677D}" type="slidenum">
              <a:t>‹#›</a:t>
            </a:fld>
            <a:endParaRPr dirty="0"/>
          </a:p>
        </p:txBody>
      </p:sp>
      <p:pic>
        <p:nvPicPr>
          <p:cNvPr id="10" name="Slika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59" y="6586056"/>
            <a:ext cx="2096180" cy="226388"/>
          </a:xfrm>
          <a:prstGeom prst="rect">
            <a:avLst/>
          </a:prstGeom>
        </p:spPr>
      </p:pic>
    </p:spTree>
    <p:extLst>
      <p:ext uri="{BB962C8B-B14F-4D97-AF65-F5344CB8AC3E}">
        <p14:creationId xmlns:p14="http://schemas.microsoft.com/office/powerpoint/2010/main" val="2389317940"/>
      </p:ext>
    </p:extLst>
  </p:cSld>
  <p:clrMap bg1="lt1" tx1="dk1" bg2="lt2" tx2="dk2" accent1="accent1" accent2="accent2" accent3="accent3" accent4="accent4" accent5="accent5" accent6="accent6" hlink="hlink" folHlink="folHlink"/>
  <p:sldLayoutIdLst>
    <p:sldLayoutId id="2147483747" r:id="rId1"/>
    <p:sldLayoutId id="2147483748" r:id="rId2"/>
  </p:sldLayoutIdLst>
  <p:transition spd="med"/>
  <p:txStyles>
    <p:titleStyle>
      <a:lvl1pPr marL="0" marR="0" indent="0" algn="ctr" defTabSz="309563"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j-lt"/>
          <a:ea typeface="+mn-ea"/>
          <a:cs typeface="+mn-cs"/>
          <a:sym typeface="Titillium Thin"/>
        </a:defRPr>
      </a:lvl1pPr>
      <a:lvl2pPr marL="0" marR="0" indent="85725" algn="ctr" defTabSz="309563"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n-lt"/>
          <a:ea typeface="+mn-ea"/>
          <a:cs typeface="+mn-cs"/>
          <a:sym typeface="Titillium Thin"/>
        </a:defRPr>
      </a:lvl2pPr>
      <a:lvl3pPr marL="0" marR="0" indent="171450" algn="ctr" defTabSz="309563"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n-lt"/>
          <a:ea typeface="+mn-ea"/>
          <a:cs typeface="+mn-cs"/>
          <a:sym typeface="Titillium Thin"/>
        </a:defRPr>
      </a:lvl3pPr>
      <a:lvl4pPr marL="0" marR="0" indent="257175" algn="ctr" defTabSz="309563"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n-lt"/>
          <a:ea typeface="+mn-ea"/>
          <a:cs typeface="+mn-cs"/>
          <a:sym typeface="Titillium Thin"/>
        </a:defRPr>
      </a:lvl4pPr>
      <a:lvl5pPr marL="0" marR="0" indent="342900" algn="ctr" defTabSz="309563"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n-lt"/>
          <a:ea typeface="+mn-ea"/>
          <a:cs typeface="+mn-cs"/>
          <a:sym typeface="Titillium Thin"/>
        </a:defRPr>
      </a:lvl5pPr>
      <a:lvl6pPr marL="0" marR="0" indent="428625" algn="ctr" defTabSz="309563"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n-lt"/>
          <a:ea typeface="+mn-ea"/>
          <a:cs typeface="+mn-cs"/>
          <a:sym typeface="Titillium Thin"/>
        </a:defRPr>
      </a:lvl6pPr>
      <a:lvl7pPr marL="0" marR="0" indent="514350" algn="ctr" defTabSz="309563"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n-lt"/>
          <a:ea typeface="+mn-ea"/>
          <a:cs typeface="+mn-cs"/>
          <a:sym typeface="Titillium Thin"/>
        </a:defRPr>
      </a:lvl7pPr>
      <a:lvl8pPr marL="0" marR="0" indent="600075" algn="ctr" defTabSz="309563"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n-lt"/>
          <a:ea typeface="+mn-ea"/>
          <a:cs typeface="+mn-cs"/>
          <a:sym typeface="Titillium Thin"/>
        </a:defRPr>
      </a:lvl8pPr>
      <a:lvl9pPr marL="0" marR="0" indent="685800" algn="ctr" defTabSz="309563"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n-lt"/>
          <a:ea typeface="+mn-ea"/>
          <a:cs typeface="+mn-cs"/>
          <a:sym typeface="Titillium Thin"/>
        </a:defRPr>
      </a:lvl9pPr>
    </p:titleStyle>
    <p:bodyStyle>
      <a:lvl1pPr marL="206070" marR="0" indent="-206070" algn="l" defTabSz="309563" rtl="0" latinLnBrk="0">
        <a:lnSpc>
          <a:spcPct val="120000"/>
        </a:lnSpc>
        <a:spcBef>
          <a:spcPts val="1125"/>
        </a:spcBef>
        <a:spcAft>
          <a:spcPts val="0"/>
        </a:spcAft>
        <a:buClrTx/>
        <a:buSzPct val="75000"/>
        <a:buFontTx/>
        <a:buChar char="•"/>
        <a:tabLst/>
        <a:defRPr sz="1688" b="0" i="0" u="none" strike="noStrike" cap="none" spc="0" baseline="0">
          <a:ln>
            <a:noFill/>
          </a:ln>
          <a:solidFill>
            <a:srgbClr val="000000"/>
          </a:solidFill>
          <a:uFillTx/>
          <a:latin typeface="+mn-lt"/>
          <a:ea typeface="Titillium"/>
          <a:cs typeface="Titillium"/>
          <a:sym typeface="Titillium"/>
        </a:defRPr>
      </a:lvl1pPr>
      <a:lvl2pPr marL="444195" marR="0" indent="-206070" algn="l" defTabSz="309563" rtl="0" latinLnBrk="0">
        <a:lnSpc>
          <a:spcPct val="120000"/>
        </a:lnSpc>
        <a:spcBef>
          <a:spcPts val="1125"/>
        </a:spcBef>
        <a:spcAft>
          <a:spcPts val="0"/>
        </a:spcAft>
        <a:buClrTx/>
        <a:buSzPct val="75000"/>
        <a:buFontTx/>
        <a:buChar char="•"/>
        <a:tabLst/>
        <a:defRPr sz="1688" b="0" i="0" u="none" strike="noStrike" cap="none" spc="0" baseline="0">
          <a:ln>
            <a:noFill/>
          </a:ln>
          <a:solidFill>
            <a:srgbClr val="000000"/>
          </a:solidFill>
          <a:uFillTx/>
          <a:latin typeface="+mn-lt"/>
          <a:ea typeface="Titillium"/>
          <a:cs typeface="Titillium"/>
          <a:sym typeface="Titillium"/>
        </a:defRPr>
      </a:lvl2pPr>
      <a:lvl3pPr marL="682320" marR="0" indent="-206070" algn="l" defTabSz="309563" rtl="0" latinLnBrk="0">
        <a:lnSpc>
          <a:spcPct val="120000"/>
        </a:lnSpc>
        <a:spcBef>
          <a:spcPts val="1125"/>
        </a:spcBef>
        <a:spcAft>
          <a:spcPts val="0"/>
        </a:spcAft>
        <a:buClrTx/>
        <a:buSzPct val="75000"/>
        <a:buFontTx/>
        <a:buChar char="•"/>
        <a:tabLst/>
        <a:defRPr sz="1688" b="0" i="0" u="none" strike="noStrike" cap="none" spc="0" baseline="0">
          <a:ln>
            <a:noFill/>
          </a:ln>
          <a:solidFill>
            <a:srgbClr val="000000"/>
          </a:solidFill>
          <a:uFillTx/>
          <a:latin typeface="+mn-lt"/>
          <a:ea typeface="Titillium"/>
          <a:cs typeface="Titillium"/>
          <a:sym typeface="Titillium"/>
        </a:defRPr>
      </a:lvl3pPr>
      <a:lvl4pPr marL="920445" marR="0" indent="-206070" algn="l" defTabSz="309563" rtl="0" latinLnBrk="0">
        <a:lnSpc>
          <a:spcPct val="120000"/>
        </a:lnSpc>
        <a:spcBef>
          <a:spcPts val="1125"/>
        </a:spcBef>
        <a:spcAft>
          <a:spcPts val="0"/>
        </a:spcAft>
        <a:buClrTx/>
        <a:buSzPct val="75000"/>
        <a:buFontTx/>
        <a:buChar char="•"/>
        <a:tabLst/>
        <a:defRPr sz="1688" b="0" i="0" u="none" strike="noStrike" cap="none" spc="0" baseline="0">
          <a:ln>
            <a:noFill/>
          </a:ln>
          <a:solidFill>
            <a:srgbClr val="000000"/>
          </a:solidFill>
          <a:uFillTx/>
          <a:latin typeface="+mn-lt"/>
          <a:ea typeface="Titillium"/>
          <a:cs typeface="Titillium"/>
          <a:sym typeface="Titillium"/>
        </a:defRPr>
      </a:lvl4pPr>
      <a:lvl5pPr marL="1158570" marR="0" indent="-206070" algn="l" defTabSz="309563" rtl="0" latinLnBrk="0">
        <a:lnSpc>
          <a:spcPct val="120000"/>
        </a:lnSpc>
        <a:spcBef>
          <a:spcPts val="1125"/>
        </a:spcBef>
        <a:spcAft>
          <a:spcPts val="0"/>
        </a:spcAft>
        <a:buClrTx/>
        <a:buSzPct val="75000"/>
        <a:buFontTx/>
        <a:buChar char="•"/>
        <a:tabLst/>
        <a:defRPr sz="1688" b="0" i="0" u="none" strike="noStrike" cap="none" spc="0" baseline="0">
          <a:ln>
            <a:noFill/>
          </a:ln>
          <a:solidFill>
            <a:srgbClr val="000000"/>
          </a:solidFill>
          <a:uFillTx/>
          <a:latin typeface="+mn-lt"/>
          <a:ea typeface="Titillium"/>
          <a:cs typeface="Titillium"/>
          <a:sym typeface="Titillium"/>
        </a:defRPr>
      </a:lvl5pPr>
      <a:lvl6pPr marL="1396695" marR="0" indent="-206070" algn="l" defTabSz="309563" rtl="0" latinLnBrk="0">
        <a:lnSpc>
          <a:spcPct val="120000"/>
        </a:lnSpc>
        <a:spcBef>
          <a:spcPts val="1125"/>
        </a:spcBef>
        <a:spcAft>
          <a:spcPts val="0"/>
        </a:spcAft>
        <a:buClrTx/>
        <a:buSzPct val="75000"/>
        <a:buFontTx/>
        <a:buChar char="•"/>
        <a:tabLst/>
        <a:defRPr sz="1688" b="0" i="0" u="none" strike="noStrike" cap="none" spc="0" baseline="0">
          <a:ln>
            <a:noFill/>
          </a:ln>
          <a:solidFill>
            <a:srgbClr val="000000"/>
          </a:solidFill>
          <a:uFillTx/>
          <a:latin typeface="Titillium"/>
          <a:ea typeface="Titillium"/>
          <a:cs typeface="Titillium"/>
          <a:sym typeface="Titillium"/>
        </a:defRPr>
      </a:lvl6pPr>
      <a:lvl7pPr marL="1634820" marR="0" indent="-206070" algn="l" defTabSz="309563" rtl="0" latinLnBrk="0">
        <a:lnSpc>
          <a:spcPct val="120000"/>
        </a:lnSpc>
        <a:spcBef>
          <a:spcPts val="1125"/>
        </a:spcBef>
        <a:spcAft>
          <a:spcPts val="0"/>
        </a:spcAft>
        <a:buClrTx/>
        <a:buSzPct val="75000"/>
        <a:buFontTx/>
        <a:buChar char="•"/>
        <a:tabLst/>
        <a:defRPr sz="1688" b="0" i="0" u="none" strike="noStrike" cap="none" spc="0" baseline="0">
          <a:ln>
            <a:noFill/>
          </a:ln>
          <a:solidFill>
            <a:srgbClr val="000000"/>
          </a:solidFill>
          <a:uFillTx/>
          <a:latin typeface="Titillium"/>
          <a:ea typeface="Titillium"/>
          <a:cs typeface="Titillium"/>
          <a:sym typeface="Titillium"/>
        </a:defRPr>
      </a:lvl7pPr>
      <a:lvl8pPr marL="1872945" marR="0" indent="-206070" algn="l" defTabSz="309563" rtl="0" latinLnBrk="0">
        <a:lnSpc>
          <a:spcPct val="120000"/>
        </a:lnSpc>
        <a:spcBef>
          <a:spcPts val="1125"/>
        </a:spcBef>
        <a:spcAft>
          <a:spcPts val="0"/>
        </a:spcAft>
        <a:buClrTx/>
        <a:buSzPct val="75000"/>
        <a:buFontTx/>
        <a:buChar char="•"/>
        <a:tabLst/>
        <a:defRPr sz="1688" b="0" i="0" u="none" strike="noStrike" cap="none" spc="0" baseline="0">
          <a:ln>
            <a:noFill/>
          </a:ln>
          <a:solidFill>
            <a:srgbClr val="000000"/>
          </a:solidFill>
          <a:uFillTx/>
          <a:latin typeface="Titillium"/>
          <a:ea typeface="Titillium"/>
          <a:cs typeface="Titillium"/>
          <a:sym typeface="Titillium"/>
        </a:defRPr>
      </a:lvl8pPr>
      <a:lvl9pPr marL="2111070" marR="0" indent="-206070" algn="l" defTabSz="309563" rtl="0" latinLnBrk="0">
        <a:lnSpc>
          <a:spcPct val="120000"/>
        </a:lnSpc>
        <a:spcBef>
          <a:spcPts val="1125"/>
        </a:spcBef>
        <a:spcAft>
          <a:spcPts val="0"/>
        </a:spcAft>
        <a:buClrTx/>
        <a:buSzPct val="75000"/>
        <a:buFontTx/>
        <a:buChar char="•"/>
        <a:tabLst/>
        <a:defRPr sz="1688" b="0" i="0" u="none" strike="noStrike" cap="none" spc="0" baseline="0">
          <a:ln>
            <a:noFill/>
          </a:ln>
          <a:solidFill>
            <a:srgbClr val="000000"/>
          </a:solidFill>
          <a:uFillTx/>
          <a:latin typeface="Titillium"/>
          <a:ea typeface="Titillium"/>
          <a:cs typeface="Titillium"/>
          <a:sym typeface="Titillium"/>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itillium"/>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itillium"/>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itillium"/>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itillium"/>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itillium"/>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itillium"/>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itillium"/>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itillium"/>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itillium"/>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FDFDFD"/>
            </a:gs>
            <a:gs pos="91000">
              <a:srgbClr val="FDFDFD"/>
            </a:gs>
            <a:gs pos="0">
              <a:srgbClr val="E1E7E8"/>
            </a:gs>
            <a:gs pos="100000">
              <a:srgbClr val="E1E7E8"/>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alphaModFix amt="85000"/>
            <a:extLst>
              <a:ext uri="{28A0092B-C50C-407E-A947-70E740481C1C}">
                <a14:useLocalDpi xmlns:a14="http://schemas.microsoft.com/office/drawing/2010/main" val="0"/>
              </a:ext>
            </a:extLst>
          </a:blip>
          <a:stretch>
            <a:fillRect/>
          </a:stretch>
        </p:blipFill>
        <p:spPr>
          <a:xfrm>
            <a:off x="0" y="2789"/>
            <a:ext cx="9144000" cy="1786482"/>
          </a:xfrm>
          <a:prstGeom prst="rect">
            <a:avLst/>
          </a:prstGeom>
        </p:spPr>
      </p:pic>
      <p:pic>
        <p:nvPicPr>
          <p:cNvPr id="10" name="Picture 9"/>
          <p:cNvPicPr>
            <a:picLocks noChangeAspect="1"/>
          </p:cNvPicPr>
          <p:nvPr userDrawn="1"/>
        </p:nvPicPr>
        <p:blipFill>
          <a:blip r:embed="rId14" cstate="print">
            <a:alphaModFix amt="52000"/>
            <a:extLst>
              <a:ext uri="{28A0092B-C50C-407E-A947-70E740481C1C}">
                <a14:useLocalDpi xmlns:a14="http://schemas.microsoft.com/office/drawing/2010/main" val="0"/>
              </a:ext>
            </a:extLst>
          </a:blip>
          <a:stretch>
            <a:fillRect/>
          </a:stretch>
        </p:blipFill>
        <p:spPr>
          <a:xfrm>
            <a:off x="0" y="2448934"/>
            <a:ext cx="9144000" cy="4355051"/>
          </a:xfrm>
          <a:prstGeom prst="rect">
            <a:avLst/>
          </a:prstGeom>
        </p:spPr>
      </p:pic>
      <p:sp>
        <p:nvSpPr>
          <p:cNvPr id="2" name="Title Placeholder 1"/>
          <p:cNvSpPr>
            <a:spLocks noGrp="1"/>
          </p:cNvSpPr>
          <p:nvPr>
            <p:ph type="title"/>
          </p:nvPr>
        </p:nvSpPr>
        <p:spPr>
          <a:xfrm>
            <a:off x="1028700" y="66908"/>
            <a:ext cx="7200900" cy="1190393"/>
          </a:xfrm>
          <a:prstGeom prst="rect">
            <a:avLst/>
          </a:prstGeom>
        </p:spPr>
        <p:txBody>
          <a:bodyPr vert="horz" lIns="91440" tIns="45720" rIns="91440" bIns="45720" rtlCol="0" anchor="b">
            <a:normAutofit/>
          </a:bodyPr>
          <a:lstStyle/>
          <a:p>
            <a:r>
              <a:rPr lang="sl-SI"/>
              <a:t>Click to edit Master title style</a:t>
            </a:r>
            <a:endParaRPr lang="en-US"/>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pic>
        <p:nvPicPr>
          <p:cNvPr id="11" name="Picture 10"/>
          <p:cNvPicPr>
            <a:picLocks noChangeAspect="1"/>
          </p:cNvPicPr>
          <p:nvPr userDrawn="1"/>
        </p:nvPicPr>
        <p:blipFill>
          <a:blip r:embed="rId15"/>
          <a:stretch>
            <a:fillRect/>
          </a:stretch>
        </p:blipFill>
        <p:spPr>
          <a:xfrm>
            <a:off x="279207" y="685800"/>
            <a:ext cx="489982" cy="496229"/>
          </a:xfrm>
          <a:prstGeom prst="rect">
            <a:avLst/>
          </a:prstGeom>
        </p:spPr>
      </p:pic>
      <p:sp>
        <p:nvSpPr>
          <p:cNvPr id="14" name="Slide Number Placeholder 5"/>
          <p:cNvSpPr>
            <a:spLocks noGrp="1"/>
          </p:cNvSpPr>
          <p:nvPr>
            <p:ph type="sldNum" sz="quarter" idx="4"/>
          </p:nvPr>
        </p:nvSpPr>
        <p:spPr>
          <a:xfrm>
            <a:off x="6912660" y="6450289"/>
            <a:ext cx="1316941" cy="252213"/>
          </a:xfrm>
          <a:prstGeom prst="rect">
            <a:avLst/>
          </a:prstGeom>
        </p:spPr>
        <p:txBody>
          <a:bodyPr/>
          <a:lstStyle>
            <a:lvl1pPr algn="r">
              <a:defRPr sz="750"/>
            </a:lvl1pPr>
          </a:lstStyle>
          <a:p>
            <a:fld id="{69E57DC2-970A-4B3E-BB1C-7A09969E49DF}" type="slidenum">
              <a:rPr lang="en-US" smtClean="0"/>
              <a:pPr/>
              <a:t>‹#›</a:t>
            </a:fld>
            <a:endParaRPr lang="en-US"/>
          </a:p>
        </p:txBody>
      </p:sp>
      <p:sp>
        <p:nvSpPr>
          <p:cNvPr id="15" name="TextBox 14"/>
          <p:cNvSpPr txBox="1"/>
          <p:nvPr userDrawn="1"/>
        </p:nvSpPr>
        <p:spPr>
          <a:xfrm>
            <a:off x="1028701" y="6427986"/>
            <a:ext cx="3001063" cy="230832"/>
          </a:xfrm>
          <a:prstGeom prst="rect">
            <a:avLst/>
          </a:prstGeom>
          <a:noFill/>
        </p:spPr>
        <p:txBody>
          <a:bodyPr wrap="square" rtlCol="0">
            <a:spAutoFit/>
          </a:bodyPr>
          <a:lstStyle/>
          <a:p>
            <a:r>
              <a:rPr lang="en-US" sz="900" err="1"/>
              <a:t>Naziv</a:t>
            </a:r>
            <a:r>
              <a:rPr lang="en-US" sz="900" baseline="0"/>
              <a:t> </a:t>
            </a:r>
            <a:r>
              <a:rPr lang="en-US" sz="900" baseline="0" err="1"/>
              <a:t>predstavitve</a:t>
            </a:r>
            <a:endParaRPr lang="en-US" sz="900"/>
          </a:p>
        </p:txBody>
      </p:sp>
      <p:cxnSp>
        <p:nvCxnSpPr>
          <p:cNvPr id="9" name="Straight Connector 8"/>
          <p:cNvCxnSpPr/>
          <p:nvPr userDrawn="1"/>
        </p:nvCxnSpPr>
        <p:spPr>
          <a:xfrm>
            <a:off x="1135560" y="1248935"/>
            <a:ext cx="7094041"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userDrawn="1"/>
        </p:nvCxnSpPr>
        <p:spPr>
          <a:xfrm>
            <a:off x="1135560" y="6420549"/>
            <a:ext cx="70940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052549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dt="0"/>
  <p:txStyles>
    <p:titleStyle>
      <a:lvl1pPr algn="l" defTabSz="51435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51435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288036" indent="-288036" algn="l" defTabSz="51435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288036" indent="-288036" algn="l" defTabSz="51435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288036" indent="-288036" algn="l" defTabSz="51435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288036" indent="-288036" algn="l" defTabSz="51435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88036" indent="-288036" algn="l" defTabSz="51435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88036" indent="-288036" algn="l" defTabSz="51435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88036" indent="-288036" algn="l" defTabSz="51435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288036" indent="-288036" algn="l" defTabSz="51435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11" orient="horz" pos="1368">
          <p15:clr>
            <a:srgbClr val="F26B43"/>
          </p15:clr>
        </p15:guide>
        <p15:guide id="12" orient="horz" pos="1440">
          <p15:clr>
            <a:srgbClr val="F26B43"/>
          </p15:clr>
        </p15:guide>
        <p15:guide id="13" orient="horz" pos="3696">
          <p15:clr>
            <a:srgbClr val="F26B43"/>
          </p15:clr>
        </p15:guide>
        <p15:guide id="14" orient="horz" pos="432">
          <p15:clr>
            <a:srgbClr val="F26B43"/>
          </p15:clr>
        </p15:guide>
        <p15:guide id="15" orient="horz" pos="1512">
          <p15:clr>
            <a:srgbClr val="F26B43"/>
          </p15:clr>
        </p15:guide>
        <p15:guide id="16" pos="5184">
          <p15:clr>
            <a:srgbClr val="F26B43"/>
          </p15:clr>
        </p15:guide>
        <p15:guide id="17" pos="702">
          <p15:clr>
            <a:srgbClr val="F26B43"/>
          </p15:clr>
        </p15:guide>
        <p15:guide id="18" pos="64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Prostoročno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7" name="Prostoročno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sl-SI"/>
          </a:p>
        </p:txBody>
      </p:sp>
      <p:sp>
        <p:nvSpPr>
          <p:cNvPr id="14" name="Pravokotni trikotni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Raven povezovalni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grada naslova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sl-SI" smtClean="0"/>
              <a:t>Uredite slog naslova matrice</a:t>
            </a:r>
            <a:endParaRPr lang="en-US"/>
          </a:p>
        </p:txBody>
      </p:sp>
      <p:sp>
        <p:nvSpPr>
          <p:cNvPr id="1033" name="Ograda besedila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smtClean="0"/>
              <a:t>Uredite sloge besedila matrice</a:t>
            </a:r>
          </a:p>
          <a:p>
            <a:pPr lvl="1"/>
            <a:r>
              <a:rPr lang="sl-SI" altLang="sl-SI" smtClean="0"/>
              <a:t>Druga raven</a:t>
            </a:r>
          </a:p>
          <a:p>
            <a:pPr lvl="2"/>
            <a:r>
              <a:rPr lang="sl-SI" altLang="sl-SI" smtClean="0"/>
              <a:t>Tretja raven</a:t>
            </a:r>
          </a:p>
          <a:p>
            <a:pPr lvl="3"/>
            <a:r>
              <a:rPr lang="sl-SI" altLang="sl-SI" smtClean="0"/>
              <a:t>Četrta raven</a:t>
            </a:r>
          </a:p>
          <a:p>
            <a:pPr lvl="4"/>
            <a:r>
              <a:rPr lang="sl-SI" altLang="sl-SI" smtClean="0"/>
              <a:t>Peta raven</a:t>
            </a:r>
            <a:endParaRPr lang="en-US" altLang="sl-SI" smtClean="0"/>
          </a:p>
        </p:txBody>
      </p:sp>
      <p:sp>
        <p:nvSpPr>
          <p:cNvPr id="10" name="Ograda datuma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FD6E4624-3E74-4E9B-8EF6-A2C04BD73A51}" type="datetime1">
              <a:rPr lang="sl-SI"/>
              <a:pPr>
                <a:defRPr/>
              </a:pPr>
              <a:t>14. 04. 2020</a:t>
            </a:fld>
            <a:endParaRPr lang="sl-SI"/>
          </a:p>
        </p:txBody>
      </p:sp>
      <p:sp>
        <p:nvSpPr>
          <p:cNvPr id="22" name="Ograda noge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sl-SI"/>
          </a:p>
        </p:txBody>
      </p:sp>
      <p:sp>
        <p:nvSpPr>
          <p:cNvPr id="18" name="Ograda številke diapozitiva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pPr>
              <a:defRPr/>
            </a:pPr>
            <a:fld id="{E368700E-21A2-4465-89A5-AFBAFF6CD658}" type="slidenum">
              <a:rPr lang="sl-SI" altLang="sl-SI"/>
              <a:pPr>
                <a:defRPr/>
              </a:pPr>
              <a:t>‹#›</a:t>
            </a:fld>
            <a:endParaRPr lang="sl-SI" altLang="sl-SI"/>
          </a:p>
        </p:txBody>
      </p:sp>
    </p:spTree>
    <p:extLst>
      <p:ext uri="{BB962C8B-B14F-4D97-AF65-F5344CB8AC3E}">
        <p14:creationId xmlns:p14="http://schemas.microsoft.com/office/powerpoint/2010/main" val="37647544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https://dihslovenia.si/"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hyperlink" Target="https://www.epos.si/eslog"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hyperlink" Target="http://www.slovenkieracun.si/" TargetMode="External"/><Relationship Id="rId2" Type="http://schemas.openxmlformats.org/officeDocument/2006/relationships/hyperlink" Target="http://www.gzs.si/eslog" TargetMode="External"/><Relationship Id="rId1" Type="http://schemas.openxmlformats.org/officeDocument/2006/relationships/slideLayout" Target="../slideLayouts/slideLayout8.xml"/><Relationship Id="rId4" Type="http://schemas.openxmlformats.org/officeDocument/2006/relationships/hyperlink" Target="http://www.roseslovenia.eu/"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2.xml"/><Relationship Id="rId1" Type="http://schemas.openxmlformats.org/officeDocument/2006/relationships/video" Target="https://www.youtube.com/embed/jgmzpEAwVK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2" Type="http://schemas.openxmlformats.org/officeDocument/2006/relationships/hyperlink" Target="mailto:prodaja@zzi.si"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pos.si/" TargetMode="Externa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763EDA22-2A8E-4F32-9A82-AF6C90B4610F}"/>
              </a:ext>
            </a:extLst>
          </p:cNvPr>
          <p:cNvSpPr>
            <a:spLocks noGrp="1"/>
          </p:cNvSpPr>
          <p:nvPr>
            <p:ph type="ctrTitle"/>
          </p:nvPr>
        </p:nvSpPr>
        <p:spPr>
          <a:xfrm>
            <a:off x="1834725" y="2275281"/>
            <a:ext cx="6965243" cy="3667125"/>
          </a:xfrm>
        </p:spPr>
        <p:txBody>
          <a:bodyPr/>
          <a:lstStyle/>
          <a:p>
            <a:pPr algn="ctr"/>
            <a:r>
              <a:rPr lang="sl-SI" altLang="sl-SI" sz="1600" dirty="0" smtClean="0">
                <a:latin typeface="Arial" panose="020B0604020202020204" pitchFamily="34" charset="0"/>
                <a:cs typeface="Arial" panose="020B0604020202020204" pitchFamily="34" charset="0"/>
              </a:rPr>
              <a:t>e-Konferenca</a:t>
            </a:r>
            <a:br>
              <a:rPr lang="sl-SI" altLang="sl-SI" sz="1600" dirty="0" smtClean="0">
                <a:latin typeface="Arial" panose="020B0604020202020204" pitchFamily="34" charset="0"/>
                <a:cs typeface="Arial" panose="020B0604020202020204" pitchFamily="34" charset="0"/>
              </a:rPr>
            </a:br>
            <a:r>
              <a:rPr lang="sl-SI" altLang="sl-SI" sz="4000" dirty="0">
                <a:latin typeface="Verdana" panose="020B0604030504040204" pitchFamily="34" charset="0"/>
                <a:cs typeface="Verdana" panose="020B0604030504040204" pitchFamily="34" charset="0"/>
              </a:rPr>
              <a:t/>
            </a:r>
            <a:br>
              <a:rPr lang="sl-SI" altLang="sl-SI" sz="4000" dirty="0">
                <a:latin typeface="Verdana" panose="020B0604030504040204" pitchFamily="34" charset="0"/>
                <a:cs typeface="Verdana" panose="020B0604030504040204" pitchFamily="34" charset="0"/>
              </a:rPr>
            </a:br>
            <a:r>
              <a:rPr lang="sl-SI" altLang="sl-SI" sz="4000" dirty="0">
                <a:latin typeface="Verdana" panose="020B0604030504040204" pitchFamily="34" charset="0"/>
                <a:cs typeface="Verdana" panose="020B0604030504040204" pitchFamily="34" charset="0"/>
              </a:rPr>
              <a:t/>
            </a:r>
            <a:br>
              <a:rPr lang="sl-SI" altLang="sl-SI" sz="4000" dirty="0">
                <a:latin typeface="Verdana" panose="020B0604030504040204" pitchFamily="34" charset="0"/>
                <a:cs typeface="Verdana" panose="020B0604030504040204" pitchFamily="34" charset="0"/>
              </a:rPr>
            </a:br>
            <a:r>
              <a:rPr lang="sl-SI" altLang="sl-SI" sz="2400" b="1" dirty="0">
                <a:latin typeface="Arial" panose="020B0604020202020204" pitchFamily="34" charset="0"/>
                <a:cs typeface="Arial" panose="020B0604020202020204" pitchFamily="34" charset="0"/>
              </a:rPr>
              <a:t>eRačuni – nuja za uspešno poslovanje podjetij</a:t>
            </a:r>
            <a:r>
              <a:rPr lang="sl-SI" altLang="sl-SI" sz="4000" b="1" dirty="0">
                <a:latin typeface="Verdana" panose="020B0604030504040204" pitchFamily="34" charset="0"/>
                <a:cs typeface="Verdana" panose="020B0604030504040204" pitchFamily="34" charset="0"/>
              </a:rPr>
              <a:t/>
            </a:r>
            <a:br>
              <a:rPr lang="sl-SI" altLang="sl-SI" sz="4000" b="1" dirty="0">
                <a:latin typeface="Verdana" panose="020B0604030504040204" pitchFamily="34" charset="0"/>
                <a:cs typeface="Verdana" panose="020B0604030504040204" pitchFamily="34" charset="0"/>
              </a:rPr>
            </a:br>
            <a:r>
              <a:rPr lang="sl-SI" altLang="sl-SI" sz="4000" b="1" dirty="0" smtClean="0">
                <a:latin typeface="Verdana" panose="020B0604030504040204" pitchFamily="34" charset="0"/>
                <a:cs typeface="Verdana" panose="020B0604030504040204" pitchFamily="34" charset="0"/>
              </a:rPr>
              <a:t/>
            </a:r>
            <a:br>
              <a:rPr lang="sl-SI" altLang="sl-SI" sz="4000" b="1" dirty="0" smtClean="0">
                <a:latin typeface="Verdana" panose="020B0604030504040204" pitchFamily="34" charset="0"/>
                <a:cs typeface="Verdana" panose="020B0604030504040204" pitchFamily="34" charset="0"/>
              </a:rPr>
            </a:br>
            <a:r>
              <a:rPr lang="sl-SI" altLang="sl-SI" sz="4000" b="1" dirty="0" smtClean="0">
                <a:latin typeface="Verdana" panose="020B0604030504040204" pitchFamily="34" charset="0"/>
                <a:cs typeface="Verdana" panose="020B0604030504040204" pitchFamily="34" charset="0"/>
              </a:rPr>
              <a:t/>
            </a:r>
            <a:br>
              <a:rPr lang="sl-SI" altLang="sl-SI" sz="4000" b="1" dirty="0" smtClean="0">
                <a:latin typeface="Verdana" panose="020B0604030504040204" pitchFamily="34" charset="0"/>
                <a:cs typeface="Verdana" panose="020B0604030504040204" pitchFamily="34" charset="0"/>
              </a:rPr>
            </a:br>
            <a:r>
              <a:rPr lang="sl-SI" altLang="sl-SI" sz="4000" b="1" dirty="0">
                <a:latin typeface="Verdana" panose="020B0604030504040204" pitchFamily="34" charset="0"/>
                <a:cs typeface="Verdana" panose="020B0604030504040204" pitchFamily="34" charset="0"/>
              </a:rPr>
              <a:t> </a:t>
            </a:r>
            <a:br>
              <a:rPr lang="sl-SI" altLang="sl-SI" sz="4000" b="1" dirty="0">
                <a:latin typeface="Verdana" panose="020B0604030504040204" pitchFamily="34" charset="0"/>
                <a:cs typeface="Verdana" panose="020B0604030504040204" pitchFamily="34" charset="0"/>
              </a:rPr>
            </a:br>
            <a:r>
              <a:rPr lang="sl-SI" altLang="sl-SI" sz="1800" dirty="0">
                <a:latin typeface="Arial" panose="020B0604020202020204" pitchFamily="34" charset="0"/>
                <a:cs typeface="Arial" panose="020B0604020202020204" pitchFamily="34" charset="0"/>
              </a:rPr>
              <a:t>14. april 2020, od  13.00 do 14.30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slov 1">
            <a:extLst>
              <a:ext uri="{FF2B5EF4-FFF2-40B4-BE49-F238E27FC236}">
                <a16:creationId xmlns:a16="http://schemas.microsoft.com/office/drawing/2014/main" id="{12901A01-18AF-44CB-8194-F2166534FE0F}"/>
              </a:ext>
            </a:extLst>
          </p:cNvPr>
          <p:cNvSpPr>
            <a:spLocks noGrp="1"/>
          </p:cNvSpPr>
          <p:nvPr>
            <p:ph type="ctrTitle"/>
          </p:nvPr>
        </p:nvSpPr>
        <p:spPr>
          <a:xfrm>
            <a:off x="1143000" y="2008188"/>
            <a:ext cx="6858000" cy="2387600"/>
          </a:xfrm>
        </p:spPr>
        <p:txBody>
          <a:bodyPr/>
          <a:lstStyle/>
          <a:p>
            <a:r>
              <a:rPr lang="sl-SI" altLang="sl-SI" sz="4400"/>
              <a:t>Zakonodaja na področju eRačunov – kaj je in kaj lahko pričakujemo? </a:t>
            </a:r>
          </a:p>
        </p:txBody>
      </p:sp>
      <p:sp>
        <p:nvSpPr>
          <p:cNvPr id="52227" name="Podnaslov 2">
            <a:extLst>
              <a:ext uri="{FF2B5EF4-FFF2-40B4-BE49-F238E27FC236}">
                <a16:creationId xmlns:a16="http://schemas.microsoft.com/office/drawing/2014/main" id="{10501DD9-86BE-4F16-8F47-9D6438D24F32}"/>
              </a:ext>
            </a:extLst>
          </p:cNvPr>
          <p:cNvSpPr>
            <a:spLocks noGrp="1"/>
          </p:cNvSpPr>
          <p:nvPr>
            <p:ph type="subTitle" idx="1"/>
          </p:nvPr>
        </p:nvSpPr>
        <p:spPr>
          <a:xfrm>
            <a:off x="1143000" y="5003800"/>
            <a:ext cx="6858000" cy="800100"/>
          </a:xfrm>
        </p:spPr>
        <p:txBody>
          <a:bodyPr/>
          <a:lstStyle/>
          <a:p>
            <a:r>
              <a:rPr lang="sl-SI" altLang="sl-SI" sz="2800"/>
              <a:t>dr. Rok Bojanc</a:t>
            </a:r>
          </a:p>
        </p:txBody>
      </p:sp>
      <p:sp>
        <p:nvSpPr>
          <p:cNvPr id="4" name="Title 1">
            <a:extLst>
              <a:ext uri="{FF2B5EF4-FFF2-40B4-BE49-F238E27FC236}">
                <a16:creationId xmlns:a16="http://schemas.microsoft.com/office/drawing/2014/main" id="{DE34F42B-6E4F-4055-9F05-BBADB9868129}"/>
              </a:ext>
            </a:extLst>
          </p:cNvPr>
          <p:cNvSpPr txBox="1">
            <a:spLocks/>
          </p:cNvSpPr>
          <p:nvPr/>
        </p:nvSpPr>
        <p:spPr bwMode="auto">
          <a:xfrm>
            <a:off x="2627313" y="276225"/>
            <a:ext cx="545941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7500"/>
          </a:bodyPr>
          <a:lstStyle>
            <a:lvl1pPr algn="l" rtl="0" eaLnBrk="0" fontAlgn="base" hangingPunct="0">
              <a:spcBef>
                <a:spcPct val="0"/>
              </a:spcBef>
              <a:spcAft>
                <a:spcPct val="0"/>
              </a:spcAft>
              <a:defRPr sz="3200" b="1" kern="1200">
                <a:solidFill>
                  <a:srgbClr val="77BE43"/>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800" b="1">
                <a:solidFill>
                  <a:schemeClr val="accent1"/>
                </a:solidFill>
                <a:latin typeface="Corbel" panose="020B0503020204020204" pitchFamily="34" charset="0"/>
              </a:defRPr>
            </a:lvl2pPr>
            <a:lvl3pPr algn="l" rtl="0" eaLnBrk="0" fontAlgn="base" hangingPunct="0">
              <a:spcBef>
                <a:spcPct val="0"/>
              </a:spcBef>
              <a:spcAft>
                <a:spcPct val="0"/>
              </a:spcAft>
              <a:defRPr sz="2800" b="1">
                <a:solidFill>
                  <a:schemeClr val="accent1"/>
                </a:solidFill>
                <a:latin typeface="Corbel" panose="020B0503020204020204" pitchFamily="34" charset="0"/>
              </a:defRPr>
            </a:lvl3pPr>
            <a:lvl4pPr algn="l" rtl="0" eaLnBrk="0" fontAlgn="base" hangingPunct="0">
              <a:spcBef>
                <a:spcPct val="0"/>
              </a:spcBef>
              <a:spcAft>
                <a:spcPct val="0"/>
              </a:spcAft>
              <a:defRPr sz="2800" b="1">
                <a:solidFill>
                  <a:schemeClr val="accent1"/>
                </a:solidFill>
                <a:latin typeface="Corbel" panose="020B0503020204020204" pitchFamily="34" charset="0"/>
              </a:defRPr>
            </a:lvl4pPr>
            <a:lvl5pPr algn="l" rtl="0" eaLnBrk="0" fontAlgn="base" hangingPunct="0">
              <a:spcBef>
                <a:spcPct val="0"/>
              </a:spcBef>
              <a:spcAft>
                <a:spcPct val="0"/>
              </a:spcAft>
              <a:defRPr sz="2800" b="1">
                <a:solidFill>
                  <a:schemeClr val="accent1"/>
                </a:solidFill>
                <a:latin typeface="Corbel" panose="020B0503020204020204" pitchFamily="34" charset="0"/>
              </a:defRPr>
            </a:lvl5pPr>
            <a:lvl6pPr marL="342892" algn="l" rtl="0" fontAlgn="base">
              <a:spcBef>
                <a:spcPct val="0"/>
              </a:spcBef>
              <a:spcAft>
                <a:spcPct val="0"/>
              </a:spcAft>
              <a:defRPr sz="2550">
                <a:solidFill>
                  <a:schemeClr val="accent1"/>
                </a:solidFill>
                <a:latin typeface="Corbel" panose="020B0503020204020204" pitchFamily="34" charset="0"/>
              </a:defRPr>
            </a:lvl6pPr>
            <a:lvl7pPr marL="685783" algn="l" rtl="0" fontAlgn="base">
              <a:spcBef>
                <a:spcPct val="0"/>
              </a:spcBef>
              <a:spcAft>
                <a:spcPct val="0"/>
              </a:spcAft>
              <a:defRPr sz="2550">
                <a:solidFill>
                  <a:schemeClr val="accent1"/>
                </a:solidFill>
                <a:latin typeface="Corbel" panose="020B0503020204020204" pitchFamily="34" charset="0"/>
              </a:defRPr>
            </a:lvl7pPr>
            <a:lvl8pPr marL="1028675" algn="l" rtl="0" fontAlgn="base">
              <a:spcBef>
                <a:spcPct val="0"/>
              </a:spcBef>
              <a:spcAft>
                <a:spcPct val="0"/>
              </a:spcAft>
              <a:defRPr sz="2550">
                <a:solidFill>
                  <a:schemeClr val="accent1"/>
                </a:solidFill>
                <a:latin typeface="Corbel" panose="020B0503020204020204" pitchFamily="34" charset="0"/>
              </a:defRPr>
            </a:lvl8pPr>
            <a:lvl9pPr marL="1371566" algn="l" rtl="0" fontAlgn="base">
              <a:spcBef>
                <a:spcPct val="0"/>
              </a:spcBef>
              <a:spcAft>
                <a:spcPct val="0"/>
              </a:spcAft>
              <a:defRPr sz="2550">
                <a:solidFill>
                  <a:schemeClr val="accent1"/>
                </a:solidFill>
                <a:latin typeface="Corbel" panose="020B0503020204020204" pitchFamily="34" charset="0"/>
              </a:defRPr>
            </a:lvl9pPr>
          </a:lstStyle>
          <a:p>
            <a:pPr eaLnBrk="1" hangingPunct="1">
              <a:defRPr/>
            </a:pPr>
            <a:endParaRPr lang="en-US" altLang="sl-SI"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slov 1">
            <a:extLst>
              <a:ext uri="{FF2B5EF4-FFF2-40B4-BE49-F238E27FC236}">
                <a16:creationId xmlns:a16="http://schemas.microsoft.com/office/drawing/2014/main" id="{882022D8-6DE6-4C6B-B248-0AD935725226}"/>
              </a:ext>
            </a:extLst>
          </p:cNvPr>
          <p:cNvSpPr>
            <a:spLocks noGrp="1"/>
          </p:cNvSpPr>
          <p:nvPr>
            <p:ph type="title"/>
          </p:nvPr>
        </p:nvSpPr>
        <p:spPr>
          <a:xfrm>
            <a:off x="2633663" y="276225"/>
            <a:ext cx="5938837" cy="1182688"/>
          </a:xfrm>
        </p:spPr>
        <p:txBody>
          <a:bodyPr/>
          <a:lstStyle/>
          <a:p>
            <a:r>
              <a:rPr lang="sl-SI" altLang="sl-SI"/>
              <a:t>Dve glavni sporočili za zapomniti</a:t>
            </a:r>
          </a:p>
        </p:txBody>
      </p:sp>
      <p:sp>
        <p:nvSpPr>
          <p:cNvPr id="6147" name="Označba mesta vsebine 2">
            <a:extLst>
              <a:ext uri="{FF2B5EF4-FFF2-40B4-BE49-F238E27FC236}">
                <a16:creationId xmlns:a16="http://schemas.microsoft.com/office/drawing/2014/main" id="{638A7F0F-127C-468C-B2AB-FD7B77F84951}"/>
              </a:ext>
            </a:extLst>
          </p:cNvPr>
          <p:cNvSpPr>
            <a:spLocks noGrp="1"/>
          </p:cNvSpPr>
          <p:nvPr>
            <p:ph idx="1"/>
          </p:nvPr>
        </p:nvSpPr>
        <p:spPr>
          <a:xfrm>
            <a:off x="1057275" y="1990725"/>
            <a:ext cx="3448050" cy="4195763"/>
          </a:xfrm>
        </p:spPr>
        <p:txBody>
          <a:bodyPr/>
          <a:lstStyle/>
          <a:p>
            <a:pPr marL="457200" indent="-457200">
              <a:buFont typeface="+mj-lt"/>
              <a:buAutoNum type="arabicPeriod"/>
              <a:defRPr/>
            </a:pPr>
            <a:endParaRPr lang="sl-SI" altLang="sl-SI" dirty="0"/>
          </a:p>
          <a:p>
            <a:pPr marL="457200" indent="-457200">
              <a:buFont typeface="+mj-lt"/>
              <a:buAutoNum type="arabicPeriod"/>
              <a:defRPr/>
            </a:pPr>
            <a:r>
              <a:rPr lang="sl-SI" altLang="sl-SI" dirty="0"/>
              <a:t>Poslovanje z eRačuni je enostavno</a:t>
            </a:r>
          </a:p>
          <a:p>
            <a:pPr>
              <a:defRPr/>
            </a:pPr>
            <a:endParaRPr lang="sl-SI" altLang="sl-SI" dirty="0"/>
          </a:p>
          <a:p>
            <a:pPr>
              <a:defRPr/>
            </a:pPr>
            <a:endParaRPr lang="sl-SI" altLang="sl-SI" dirty="0"/>
          </a:p>
        </p:txBody>
      </p:sp>
      <p:sp>
        <p:nvSpPr>
          <p:cNvPr id="6" name="Označba mesta vsebine 2">
            <a:extLst>
              <a:ext uri="{FF2B5EF4-FFF2-40B4-BE49-F238E27FC236}">
                <a16:creationId xmlns:a16="http://schemas.microsoft.com/office/drawing/2014/main" id="{D37658C2-11B3-4F10-AC4F-B8A34861ECBC}"/>
              </a:ext>
            </a:extLst>
          </p:cNvPr>
          <p:cNvSpPr txBox="1">
            <a:spLocks/>
          </p:cNvSpPr>
          <p:nvPr/>
        </p:nvSpPr>
        <p:spPr bwMode="auto">
          <a:xfrm>
            <a:off x="4810125" y="1990725"/>
            <a:ext cx="344805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5575" indent="-155575" algn="l" rtl="0" eaLnBrk="0" fontAlgn="base" hangingPunct="0">
              <a:lnSpc>
                <a:spcPct val="90000"/>
              </a:lnSpc>
              <a:spcBef>
                <a:spcPts val="825"/>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327025" indent="-114300" algn="l" rtl="0" eaLnBrk="0" fontAlgn="base" hangingPunct="0">
              <a:lnSpc>
                <a:spcPct val="90000"/>
              </a:lnSpc>
              <a:spcBef>
                <a:spcPts val="3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506413" indent="-114300" algn="l" rtl="0" eaLnBrk="0" fontAlgn="base" hangingPunct="0">
              <a:lnSpc>
                <a:spcPct val="90000"/>
              </a:lnSpc>
              <a:spcBef>
                <a:spcPts val="3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Calibri" panose="020F0502020204030204" pitchFamily="34" charset="0"/>
              </a:defRPr>
            </a:lvl3pPr>
            <a:lvl4pPr marL="677863" indent="-114300" algn="l" rtl="0" eaLnBrk="0" fontAlgn="base" hangingPunct="0">
              <a:lnSpc>
                <a:spcPct val="90000"/>
              </a:lnSpc>
              <a:spcBef>
                <a:spcPts val="30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849313" indent="-114300" algn="l" rtl="0" eaLnBrk="0" fontAlgn="base" hangingPunct="0">
              <a:lnSpc>
                <a:spcPct val="90000"/>
              </a:lnSpc>
              <a:spcBef>
                <a:spcPts val="300"/>
              </a:spcBef>
              <a:spcAft>
                <a:spcPct val="0"/>
              </a:spcAft>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1021817"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6pPr>
            <a:lvl7pPr marL="1193262"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7pPr>
            <a:lvl8pPr marL="1364708"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8pPr>
            <a:lvl9pPr marL="1536154" indent="-116583" algn="l" defTabSz="685783"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57200" indent="-457200">
              <a:buFont typeface="+mj-lt"/>
              <a:buAutoNum type="arabicPeriod" startAt="2"/>
              <a:defRPr/>
            </a:pPr>
            <a:endParaRPr lang="sl-SI" altLang="sl-SI" dirty="0"/>
          </a:p>
          <a:p>
            <a:pPr marL="457200" indent="-457200">
              <a:buFont typeface="+mj-lt"/>
              <a:buAutoNum type="arabicPeriod" startAt="2"/>
              <a:defRPr/>
            </a:pPr>
            <a:r>
              <a:rPr lang="sl-SI" altLang="sl-SI" dirty="0"/>
              <a:t>Tudi jaz lahko poslujem z eRačuni</a:t>
            </a:r>
          </a:p>
          <a:p>
            <a:pPr>
              <a:defRPr/>
            </a:pPr>
            <a:endParaRPr lang="sl-SI" altLang="sl-SI" dirty="0"/>
          </a:p>
          <a:p>
            <a:pPr>
              <a:defRPr/>
            </a:pPr>
            <a:endParaRPr lang="sl-SI" altLang="sl-SI" dirty="0"/>
          </a:p>
        </p:txBody>
      </p:sp>
      <p:pic>
        <p:nvPicPr>
          <p:cNvPr id="54277" name="Picture 9" descr="3d business man presenting word easy concept">
            <a:extLst>
              <a:ext uri="{FF2B5EF4-FFF2-40B4-BE49-F238E27FC236}">
                <a16:creationId xmlns:a16="http://schemas.microsoft.com/office/drawing/2014/main" id="{4725293D-EC9F-48B6-9984-4BF2B40B5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039" t="9579" r="7886" b="11571"/>
          <a:stretch>
            <a:fillRect/>
          </a:stretch>
        </p:blipFill>
        <p:spPr bwMode="auto">
          <a:xfrm>
            <a:off x="1747838" y="3676650"/>
            <a:ext cx="2066925"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1" descr="Start Company Young">
            <a:extLst>
              <a:ext uri="{FF2B5EF4-FFF2-40B4-BE49-F238E27FC236}">
                <a16:creationId xmlns:a16="http://schemas.microsoft.com/office/drawing/2014/main" id="{A3D0DA2A-3F7E-4D43-8DB7-B73840F31C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688" y="3676650"/>
            <a:ext cx="2319337"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slov 1">
            <a:extLst>
              <a:ext uri="{FF2B5EF4-FFF2-40B4-BE49-F238E27FC236}">
                <a16:creationId xmlns:a16="http://schemas.microsoft.com/office/drawing/2014/main" id="{84105844-5A1B-4790-B199-5B3F64DAAE6E}"/>
              </a:ext>
            </a:extLst>
          </p:cNvPr>
          <p:cNvSpPr>
            <a:spLocks noGrp="1"/>
          </p:cNvSpPr>
          <p:nvPr>
            <p:ph type="title"/>
          </p:nvPr>
        </p:nvSpPr>
        <p:spPr>
          <a:xfrm>
            <a:off x="2633663" y="276225"/>
            <a:ext cx="5453062" cy="1182688"/>
          </a:xfrm>
        </p:spPr>
        <p:txBody>
          <a:bodyPr/>
          <a:lstStyle/>
          <a:p>
            <a:r>
              <a:rPr lang="sl-SI" altLang="sl-SI"/>
              <a:t>Zakonske zahteve glede eRačunov</a:t>
            </a:r>
          </a:p>
        </p:txBody>
      </p:sp>
      <p:sp>
        <p:nvSpPr>
          <p:cNvPr id="3" name="Označba mesta vsebine 2">
            <a:extLst>
              <a:ext uri="{FF2B5EF4-FFF2-40B4-BE49-F238E27FC236}">
                <a16:creationId xmlns:a16="http://schemas.microsoft.com/office/drawing/2014/main" id="{D41F498D-43D9-47D7-93D5-BCDD7FEA0846}"/>
              </a:ext>
            </a:extLst>
          </p:cNvPr>
          <p:cNvSpPr>
            <a:spLocks noGrp="1"/>
          </p:cNvSpPr>
          <p:nvPr>
            <p:ph idx="1"/>
          </p:nvPr>
        </p:nvSpPr>
        <p:spPr/>
        <p:txBody>
          <a:bodyPr/>
          <a:lstStyle/>
          <a:p>
            <a:pPr>
              <a:defRPr/>
            </a:pPr>
            <a:r>
              <a:rPr lang="sl-SI" altLang="sl-SI" dirty="0"/>
              <a:t>Enakovrednost elektronskih in papirnih dokumentov (ZEPEP, eIDAS)</a:t>
            </a:r>
          </a:p>
          <a:p>
            <a:pPr>
              <a:defRPr/>
            </a:pPr>
            <a:r>
              <a:rPr lang="sl-SI" dirty="0"/>
              <a:t>Davčni predpisi določajo enake zahteve za hrambo </a:t>
            </a:r>
            <a:r>
              <a:rPr lang="sl-SI" dirty="0" err="1"/>
              <a:t>eRačunov</a:t>
            </a:r>
            <a:r>
              <a:rPr lang="sl-SI" dirty="0"/>
              <a:t> kot za papirne račune (ZDDV-1, ZDavP-2)</a:t>
            </a:r>
          </a:p>
          <a:p>
            <a:pPr>
              <a:defRPr/>
            </a:pPr>
            <a:r>
              <a:rPr lang="sl-SI" dirty="0"/>
              <a:t>Hramba 10 let</a:t>
            </a:r>
          </a:p>
          <a:p>
            <a:pPr>
              <a:defRPr/>
            </a:pPr>
            <a:r>
              <a:rPr lang="sl-SI" dirty="0"/>
              <a:t>Način hrambe </a:t>
            </a:r>
            <a:r>
              <a:rPr lang="sl-SI" dirty="0" err="1"/>
              <a:t>eRačunov</a:t>
            </a:r>
            <a:r>
              <a:rPr lang="sl-SI" dirty="0"/>
              <a:t> izbere davčni zavezanec sam</a:t>
            </a:r>
          </a:p>
          <a:p>
            <a:pPr>
              <a:defRPr/>
            </a:pPr>
            <a:r>
              <a:rPr lang="sl-SI" dirty="0"/>
              <a:t>Pomembno, da ves čas hrambe </a:t>
            </a:r>
            <a:r>
              <a:rPr lang="sl-SI" dirty="0" err="1"/>
              <a:t>eRačuna</a:t>
            </a:r>
            <a:r>
              <a:rPr lang="sl-SI" dirty="0"/>
              <a:t> zagotovi pristnost izvora, celovitost vsebine in čitljivost računa</a:t>
            </a:r>
          </a:p>
          <a:p>
            <a:pPr>
              <a:defRPr/>
            </a:pPr>
            <a:r>
              <a:rPr lang="sl-SI" dirty="0"/>
              <a:t>Pristnost izvora in celovitost vsebine elektronskega računa se lahko zagotavljata tudi z </a:t>
            </a:r>
            <a:r>
              <a:rPr lang="sl-SI" b="1" dirty="0"/>
              <a:t>elektronsko izmenjavo podatkov </a:t>
            </a:r>
            <a:r>
              <a:rPr lang="sl-SI" dirty="0"/>
              <a:t>(EDI)  </a:t>
            </a:r>
          </a:p>
          <a:p>
            <a:pPr marL="0" indent="0">
              <a:buFont typeface="Arial" panose="020B0604020202020204" pitchFamily="34" charset="0"/>
              <a:buNone/>
              <a:defRPr/>
            </a:pPr>
            <a:endParaRPr lang="sl-SI"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7" descr="E slog logo">
            <a:extLst>
              <a:ext uri="{FF2B5EF4-FFF2-40B4-BE49-F238E27FC236}">
                <a16:creationId xmlns:a16="http://schemas.microsoft.com/office/drawing/2014/main" id="{DEC95EE6-D2F5-4389-B6CB-B44A9BCC1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2732088"/>
            <a:ext cx="30686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Lok 85">
            <a:extLst>
              <a:ext uri="{FF2B5EF4-FFF2-40B4-BE49-F238E27FC236}">
                <a16:creationId xmlns:a16="http://schemas.microsoft.com/office/drawing/2014/main" id="{D4F33CA7-6F4A-43DE-8868-09E7788C06A2}"/>
              </a:ext>
            </a:extLst>
          </p:cNvPr>
          <p:cNvSpPr/>
          <p:nvPr/>
        </p:nvSpPr>
        <p:spPr>
          <a:xfrm rot="5400000">
            <a:off x="3637756" y="3218657"/>
            <a:ext cx="1717675" cy="5662612"/>
          </a:xfrm>
          <a:prstGeom prst="arc">
            <a:avLst>
              <a:gd name="adj1" fmla="val 5745704"/>
              <a:gd name="adj2" fmla="val 7733073"/>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pic>
        <p:nvPicPr>
          <p:cNvPr id="58372" name="Slika 83">
            <a:extLst>
              <a:ext uri="{FF2B5EF4-FFF2-40B4-BE49-F238E27FC236}">
                <a16:creationId xmlns:a16="http://schemas.microsoft.com/office/drawing/2014/main" id="{12323CE8-180E-4D53-AA7F-94442B8F6E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3613" y="4902200"/>
            <a:ext cx="6000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Slika 82">
            <a:extLst>
              <a:ext uri="{FF2B5EF4-FFF2-40B4-BE49-F238E27FC236}">
                <a16:creationId xmlns:a16="http://schemas.microsoft.com/office/drawing/2014/main" id="{CE0E3352-DCF8-4ECC-9174-4E60132507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3563" y="4048125"/>
            <a:ext cx="6000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Naslov 1">
            <a:extLst>
              <a:ext uri="{FF2B5EF4-FFF2-40B4-BE49-F238E27FC236}">
                <a16:creationId xmlns:a16="http://schemas.microsoft.com/office/drawing/2014/main" id="{38326AB4-F589-4162-8269-3D13B7CBC93F}"/>
              </a:ext>
            </a:extLst>
          </p:cNvPr>
          <p:cNvSpPr>
            <a:spLocks noGrp="1"/>
          </p:cNvSpPr>
          <p:nvPr>
            <p:ph type="title"/>
          </p:nvPr>
        </p:nvSpPr>
        <p:spPr>
          <a:xfrm>
            <a:off x="2633663" y="276225"/>
            <a:ext cx="5453062" cy="1182688"/>
          </a:xfrm>
        </p:spPr>
        <p:txBody>
          <a:bodyPr/>
          <a:lstStyle/>
          <a:p>
            <a:r>
              <a:rPr lang="sl-SI" altLang="sl-SI"/>
              <a:t>eRačuni v Sloveniji</a:t>
            </a:r>
          </a:p>
        </p:txBody>
      </p:sp>
      <p:pic>
        <p:nvPicPr>
          <p:cNvPr id="58375" name="Slika 9">
            <a:extLst>
              <a:ext uri="{FF2B5EF4-FFF2-40B4-BE49-F238E27FC236}">
                <a16:creationId xmlns:a16="http://schemas.microsoft.com/office/drawing/2014/main" id="{9B04A4D0-31D2-43ED-BA97-B4C273E64D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625" y="4821238"/>
            <a:ext cx="111442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Slika 14">
            <a:extLst>
              <a:ext uri="{FF2B5EF4-FFF2-40B4-BE49-F238E27FC236}">
                <a16:creationId xmlns:a16="http://schemas.microsoft.com/office/drawing/2014/main" id="{0E7A7FFE-85D8-497D-B4B8-36F1A54AA69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7638" y="2208213"/>
            <a:ext cx="6318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Slika 15">
            <a:extLst>
              <a:ext uri="{FF2B5EF4-FFF2-40B4-BE49-F238E27FC236}">
                <a16:creationId xmlns:a16="http://schemas.microsoft.com/office/drawing/2014/main" id="{3FFF22EC-F94C-42DB-906C-917E49E9B4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27325" y="2224088"/>
            <a:ext cx="6318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 name="Raven puščični povezovalnik 52">
            <a:extLst>
              <a:ext uri="{FF2B5EF4-FFF2-40B4-BE49-F238E27FC236}">
                <a16:creationId xmlns:a16="http://schemas.microsoft.com/office/drawing/2014/main" id="{A396C2E7-8166-4CED-9454-87E23BE53544}"/>
              </a:ext>
            </a:extLst>
          </p:cNvPr>
          <p:cNvCxnSpPr>
            <a:cxnSpLocks/>
            <a:stCxn id="43" idx="3"/>
            <a:endCxn id="58392" idx="2"/>
          </p:cNvCxnSpPr>
          <p:nvPr/>
        </p:nvCxnSpPr>
        <p:spPr>
          <a:xfrm flipH="1" flipV="1">
            <a:off x="4262438" y="3910013"/>
            <a:ext cx="11112" cy="922337"/>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379" name="PoljeZBesedilom 59">
            <a:extLst>
              <a:ext uri="{FF2B5EF4-FFF2-40B4-BE49-F238E27FC236}">
                <a16:creationId xmlns:a16="http://schemas.microsoft.com/office/drawing/2014/main" id="{121F4F05-BFEF-4653-BE38-5C0F2256624F}"/>
              </a:ext>
            </a:extLst>
          </p:cNvPr>
          <p:cNvSpPr txBox="1">
            <a:spLocks noChangeArrowheads="1"/>
          </p:cNvSpPr>
          <p:nvPr/>
        </p:nvSpPr>
        <p:spPr bwMode="auto">
          <a:xfrm>
            <a:off x="661988" y="5962650"/>
            <a:ext cx="95885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825"/>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3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3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3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300"/>
              </a:spcBef>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9pPr>
          </a:lstStyle>
          <a:p>
            <a:pPr>
              <a:lnSpc>
                <a:spcPct val="100000"/>
              </a:lnSpc>
              <a:spcBef>
                <a:spcPct val="0"/>
              </a:spcBef>
              <a:buFontTx/>
              <a:buNone/>
            </a:pPr>
            <a:r>
              <a:rPr lang="sl-SI" altLang="sl-SI" sz="1600">
                <a:latin typeface="Corbel" panose="020B0503020204020204" pitchFamily="34" charset="0"/>
              </a:rPr>
              <a:t>Izdajatelj</a:t>
            </a:r>
            <a:endParaRPr lang="en-GB" altLang="sl-SI" sz="1600">
              <a:latin typeface="Corbel" panose="020B0503020204020204" pitchFamily="34" charset="0"/>
            </a:endParaRPr>
          </a:p>
        </p:txBody>
      </p:sp>
      <p:grpSp>
        <p:nvGrpSpPr>
          <p:cNvPr id="58380" name="Skupina 31">
            <a:extLst>
              <a:ext uri="{FF2B5EF4-FFF2-40B4-BE49-F238E27FC236}">
                <a16:creationId xmlns:a16="http://schemas.microsoft.com/office/drawing/2014/main" id="{3A48A238-B722-4CD3-9A6C-249CF1E71458}"/>
              </a:ext>
            </a:extLst>
          </p:cNvPr>
          <p:cNvGrpSpPr>
            <a:grpSpLocks/>
          </p:cNvGrpSpPr>
          <p:nvPr/>
        </p:nvGrpSpPr>
        <p:grpSpPr bwMode="auto">
          <a:xfrm>
            <a:off x="3473450" y="4787900"/>
            <a:ext cx="1600200" cy="777875"/>
            <a:chOff x="2198755" y="3801207"/>
            <a:chExt cx="1599980" cy="777645"/>
          </a:xfrm>
        </p:grpSpPr>
        <p:sp>
          <p:nvSpPr>
            <p:cNvPr id="43" name="Oblak 42">
              <a:extLst>
                <a:ext uri="{FF2B5EF4-FFF2-40B4-BE49-F238E27FC236}">
                  <a16:creationId xmlns:a16="http://schemas.microsoft.com/office/drawing/2014/main" id="{C6923183-10FF-4A3F-ACA9-D579928670D1}"/>
                </a:ext>
              </a:extLst>
            </p:cNvPr>
            <p:cNvSpPr/>
            <p:nvPr/>
          </p:nvSpPr>
          <p:spPr>
            <a:xfrm>
              <a:off x="2198755" y="3801207"/>
              <a:ext cx="1599980" cy="777645"/>
            </a:xfrm>
            <a:prstGeom prst="cloud">
              <a:avLst/>
            </a:prstGeom>
            <a:solidFill>
              <a:srgbClr val="BDDE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50"/>
            </a:p>
          </p:txBody>
        </p:sp>
        <p:sp>
          <p:nvSpPr>
            <p:cNvPr id="58396" name="PoljeZBesedilom 62">
              <a:extLst>
                <a:ext uri="{FF2B5EF4-FFF2-40B4-BE49-F238E27FC236}">
                  <a16:creationId xmlns:a16="http://schemas.microsoft.com/office/drawing/2014/main" id="{1D53B3CE-94E1-4718-AE16-362F131596C3}"/>
                </a:ext>
              </a:extLst>
            </p:cNvPr>
            <p:cNvSpPr txBox="1">
              <a:spLocks noChangeArrowheads="1"/>
            </p:cNvSpPr>
            <p:nvPr/>
          </p:nvSpPr>
          <p:spPr bwMode="auto">
            <a:xfrm>
              <a:off x="2433738" y="3915505"/>
              <a:ext cx="1104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825"/>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3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3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3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300"/>
                </a:spcBef>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9pPr>
            </a:lstStyle>
            <a:p>
              <a:pPr algn="ctr">
                <a:lnSpc>
                  <a:spcPct val="100000"/>
                </a:lnSpc>
                <a:spcBef>
                  <a:spcPct val="0"/>
                </a:spcBef>
                <a:buFontTx/>
                <a:buNone/>
              </a:pPr>
              <a:r>
                <a:rPr lang="sl-SI" altLang="sl-SI" sz="1400">
                  <a:latin typeface="Corbel" panose="020B0503020204020204" pitchFamily="34" charset="0"/>
                </a:rPr>
                <a:t>Ponudnik</a:t>
              </a:r>
            </a:p>
            <a:p>
              <a:pPr algn="ctr">
                <a:lnSpc>
                  <a:spcPct val="100000"/>
                </a:lnSpc>
                <a:spcBef>
                  <a:spcPct val="0"/>
                </a:spcBef>
                <a:buFontTx/>
                <a:buNone/>
              </a:pPr>
              <a:r>
                <a:rPr lang="sl-SI" altLang="sl-SI" sz="1400">
                  <a:latin typeface="Corbel" panose="020B0503020204020204" pitchFamily="34" charset="0"/>
                </a:rPr>
                <a:t>varne ePoti</a:t>
              </a:r>
              <a:endParaRPr lang="en-GB" altLang="sl-SI" sz="1400">
                <a:latin typeface="Corbel" panose="020B0503020204020204" pitchFamily="34" charset="0"/>
              </a:endParaRPr>
            </a:p>
          </p:txBody>
        </p:sp>
      </p:grpSp>
      <p:pic>
        <p:nvPicPr>
          <p:cNvPr id="58381" name="Slika 66">
            <a:extLst>
              <a:ext uri="{FF2B5EF4-FFF2-40B4-BE49-F238E27FC236}">
                <a16:creationId xmlns:a16="http://schemas.microsoft.com/office/drawing/2014/main" id="{BB849D45-AB35-4884-A958-8C1B378F13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3613" y="4819650"/>
            <a:ext cx="6000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2" name="PoljeZBesedilom 75">
            <a:extLst>
              <a:ext uri="{FF2B5EF4-FFF2-40B4-BE49-F238E27FC236}">
                <a16:creationId xmlns:a16="http://schemas.microsoft.com/office/drawing/2014/main" id="{8AE858FF-AC3A-4FB2-8FF8-88C9E8BC5F3D}"/>
              </a:ext>
            </a:extLst>
          </p:cNvPr>
          <p:cNvSpPr txBox="1">
            <a:spLocks noChangeArrowheads="1"/>
          </p:cNvSpPr>
          <p:nvPr/>
        </p:nvSpPr>
        <p:spPr bwMode="auto">
          <a:xfrm>
            <a:off x="7353300" y="5981700"/>
            <a:ext cx="10509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825"/>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3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3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3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300"/>
              </a:spcBef>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9pPr>
          </a:lstStyle>
          <a:p>
            <a:pPr>
              <a:lnSpc>
                <a:spcPct val="100000"/>
              </a:lnSpc>
              <a:spcBef>
                <a:spcPct val="0"/>
              </a:spcBef>
              <a:buFontTx/>
              <a:buNone/>
            </a:pPr>
            <a:r>
              <a:rPr lang="sl-SI" altLang="sl-SI" sz="1600">
                <a:latin typeface="Corbel" panose="020B0503020204020204" pitchFamily="34" charset="0"/>
              </a:rPr>
              <a:t>Prejemnik</a:t>
            </a:r>
            <a:endParaRPr lang="en-GB" altLang="sl-SI" sz="1600">
              <a:latin typeface="Corbel" panose="020B0503020204020204" pitchFamily="34" charset="0"/>
            </a:endParaRPr>
          </a:p>
        </p:txBody>
      </p:sp>
      <p:grpSp>
        <p:nvGrpSpPr>
          <p:cNvPr id="58383" name="Skupina 23">
            <a:extLst>
              <a:ext uri="{FF2B5EF4-FFF2-40B4-BE49-F238E27FC236}">
                <a16:creationId xmlns:a16="http://schemas.microsoft.com/office/drawing/2014/main" id="{802B4679-7480-4A35-9361-084AE414DF01}"/>
              </a:ext>
            </a:extLst>
          </p:cNvPr>
          <p:cNvGrpSpPr>
            <a:grpSpLocks/>
          </p:cNvGrpSpPr>
          <p:nvPr/>
        </p:nvGrpSpPr>
        <p:grpSpPr bwMode="auto">
          <a:xfrm>
            <a:off x="3768725" y="2905125"/>
            <a:ext cx="985838" cy="1004888"/>
            <a:chOff x="6915150" y="4524374"/>
            <a:chExt cx="985088" cy="1004889"/>
          </a:xfrm>
        </p:grpSpPr>
        <p:pic>
          <p:nvPicPr>
            <p:cNvPr id="58392" name="Slika 16">
              <a:extLst>
                <a:ext uri="{FF2B5EF4-FFF2-40B4-BE49-F238E27FC236}">
                  <a16:creationId xmlns:a16="http://schemas.microsoft.com/office/drawing/2014/main" id="{099529A5-FFA0-402B-A860-3B654E0B5D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4524374"/>
              <a:ext cx="985088" cy="100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kotnik 3">
              <a:extLst>
                <a:ext uri="{FF2B5EF4-FFF2-40B4-BE49-F238E27FC236}">
                  <a16:creationId xmlns:a16="http://schemas.microsoft.com/office/drawing/2014/main" id="{1A25B23A-E06E-4059-BA34-E50C2E155FFA}"/>
                </a:ext>
              </a:extLst>
            </p:cNvPr>
            <p:cNvSpPr/>
            <p:nvPr/>
          </p:nvSpPr>
          <p:spPr>
            <a:xfrm>
              <a:off x="7043640" y="4875212"/>
              <a:ext cx="724935" cy="563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pic>
          <p:nvPicPr>
            <p:cNvPr id="58394" name="Picture 2" descr="http://www.ujp.gov.si/ImgDir/eRacun.png">
              <a:extLst>
                <a:ext uri="{FF2B5EF4-FFF2-40B4-BE49-F238E27FC236}">
                  <a16:creationId xmlns:a16="http://schemas.microsoft.com/office/drawing/2014/main" id="{B66D6623-D90E-4579-B34A-FEAAAAF7E5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33093" r="64288"/>
            <a:stretch>
              <a:fillRect/>
            </a:stretch>
          </p:blipFill>
          <p:spPr bwMode="auto">
            <a:xfrm>
              <a:off x="7046722" y="4952986"/>
              <a:ext cx="724982" cy="43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384" name="Slika 76">
            <a:extLst>
              <a:ext uri="{FF2B5EF4-FFF2-40B4-BE49-F238E27FC236}">
                <a16:creationId xmlns:a16="http://schemas.microsoft.com/office/drawing/2014/main" id="{417D1C70-2FE1-44E8-BB3F-6D22D8C71D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43275" y="2446338"/>
            <a:ext cx="6318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5" name="Slika 77">
            <a:extLst>
              <a:ext uri="{FF2B5EF4-FFF2-40B4-BE49-F238E27FC236}">
                <a16:creationId xmlns:a16="http://schemas.microsoft.com/office/drawing/2014/main" id="{928BC155-57E8-4268-B091-E2C282B518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73663" y="2216150"/>
            <a:ext cx="6318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6" name="Slika 8">
            <a:extLst>
              <a:ext uri="{FF2B5EF4-FFF2-40B4-BE49-F238E27FC236}">
                <a16:creationId xmlns:a16="http://schemas.microsoft.com/office/drawing/2014/main" id="{3144CB94-704C-4876-878C-6E54A2FB12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6125" y="2444750"/>
            <a:ext cx="631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Slika 78">
            <a:extLst>
              <a:ext uri="{FF2B5EF4-FFF2-40B4-BE49-F238E27FC236}">
                <a16:creationId xmlns:a16="http://schemas.microsoft.com/office/drawing/2014/main" id="{1F3782C4-AF58-4218-BAA3-7B27AB6DB2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4088" y="4821238"/>
            <a:ext cx="111442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8" name="PoljeZBesedilom 84">
            <a:extLst>
              <a:ext uri="{FF2B5EF4-FFF2-40B4-BE49-F238E27FC236}">
                <a16:creationId xmlns:a16="http://schemas.microsoft.com/office/drawing/2014/main" id="{C40021F6-EA74-48B7-9F19-069FD6091F91}"/>
              </a:ext>
            </a:extLst>
          </p:cNvPr>
          <p:cNvSpPr txBox="1">
            <a:spLocks noChangeArrowheads="1"/>
          </p:cNvSpPr>
          <p:nvPr/>
        </p:nvSpPr>
        <p:spPr bwMode="auto">
          <a:xfrm>
            <a:off x="3192463" y="1779588"/>
            <a:ext cx="2135187"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825"/>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nSpc>
                <a:spcPct val="90000"/>
              </a:lnSpc>
              <a:spcBef>
                <a:spcPts val="300"/>
              </a:spcBef>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nSpc>
                <a:spcPct val="90000"/>
              </a:lnSpc>
              <a:spcBef>
                <a:spcPts val="3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300"/>
              </a:spcBef>
              <a:buFont typeface="Arial" panose="020B0604020202020204" pitchFamily="34" charset="0"/>
              <a:buChar char="•"/>
              <a:defRPr sz="1600">
                <a:solidFill>
                  <a:schemeClr val="tx1"/>
                </a:solidFill>
                <a:latin typeface="Calibri" panose="020F0502020204030204" pitchFamily="34" charset="0"/>
                <a:cs typeface="Calibri" panose="020F0502020204030204" pitchFamily="34" charset="0"/>
              </a:defRPr>
            </a:lvl4pPr>
            <a:lvl5pPr marL="2057400" indent="-228600">
              <a:lnSpc>
                <a:spcPct val="90000"/>
              </a:lnSpc>
              <a:spcBef>
                <a:spcPts val="300"/>
              </a:spcBef>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90000"/>
              </a:lnSpc>
              <a:spcBef>
                <a:spcPts val="300"/>
              </a:spcBef>
              <a:spcAft>
                <a:spcPct val="0"/>
              </a:spcAft>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9pPr>
          </a:lstStyle>
          <a:p>
            <a:pPr>
              <a:lnSpc>
                <a:spcPct val="100000"/>
              </a:lnSpc>
              <a:spcBef>
                <a:spcPct val="0"/>
              </a:spcBef>
              <a:buFontTx/>
              <a:buNone/>
            </a:pPr>
            <a:r>
              <a:rPr lang="sl-SI" altLang="sl-SI" sz="1600">
                <a:latin typeface="Corbel" panose="020B0503020204020204" pitchFamily="34" charset="0"/>
              </a:rPr>
              <a:t>Proračunski uporabniki</a:t>
            </a:r>
            <a:endParaRPr lang="en-GB" altLang="sl-SI" sz="1600">
              <a:latin typeface="Corbel" panose="020B0503020204020204" pitchFamily="34" charset="0"/>
            </a:endParaRPr>
          </a:p>
        </p:txBody>
      </p:sp>
      <p:sp>
        <p:nvSpPr>
          <p:cNvPr id="87" name="Lok 86">
            <a:extLst>
              <a:ext uri="{FF2B5EF4-FFF2-40B4-BE49-F238E27FC236}">
                <a16:creationId xmlns:a16="http://schemas.microsoft.com/office/drawing/2014/main" id="{1B0F206D-8277-4C11-8B5E-C791EBF975AD}"/>
              </a:ext>
            </a:extLst>
          </p:cNvPr>
          <p:cNvSpPr/>
          <p:nvPr/>
        </p:nvSpPr>
        <p:spPr>
          <a:xfrm rot="5400000">
            <a:off x="3875881" y="3320257"/>
            <a:ext cx="1717675" cy="5662612"/>
          </a:xfrm>
          <a:prstGeom prst="arc">
            <a:avLst>
              <a:gd name="adj1" fmla="val 12193211"/>
              <a:gd name="adj2" fmla="val 15763374"/>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58390" name="PoljeZBesedilom 25">
            <a:extLst>
              <a:ext uri="{FF2B5EF4-FFF2-40B4-BE49-F238E27FC236}">
                <a16:creationId xmlns:a16="http://schemas.microsoft.com/office/drawing/2014/main" id="{5079C30C-07F7-4D90-8319-ACA6806F8A30}"/>
              </a:ext>
            </a:extLst>
          </p:cNvPr>
          <p:cNvSpPr txBox="1">
            <a:spLocks noChangeArrowheads="1"/>
          </p:cNvSpPr>
          <p:nvPr/>
        </p:nvSpPr>
        <p:spPr bwMode="auto">
          <a:xfrm>
            <a:off x="2324100" y="6097588"/>
            <a:ext cx="3871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r>
              <a:rPr lang="sl-SI" altLang="sl-SI" b="1">
                <a:solidFill>
                  <a:srgbClr val="C00000"/>
                </a:solidFill>
                <a:latin typeface="Arial" panose="020B0604020202020204" pitchFamily="34" charset="0"/>
                <a:cs typeface="Arial" panose="020B0604020202020204" pitchFamily="34" charset="0"/>
              </a:rPr>
              <a:t>Od 1.10.2020 dalje – eSLOG 2.0 !</a:t>
            </a:r>
          </a:p>
        </p:txBody>
      </p:sp>
      <p:sp>
        <p:nvSpPr>
          <p:cNvPr id="58391" name="PoljeZBesedilom 1">
            <a:extLst>
              <a:ext uri="{FF2B5EF4-FFF2-40B4-BE49-F238E27FC236}">
                <a16:creationId xmlns:a16="http://schemas.microsoft.com/office/drawing/2014/main" id="{DD90471C-6B9C-4D6C-A73A-944553B68811}"/>
              </a:ext>
            </a:extLst>
          </p:cNvPr>
          <p:cNvSpPr txBox="1">
            <a:spLocks noChangeArrowheads="1"/>
          </p:cNvSpPr>
          <p:nvPr/>
        </p:nvSpPr>
        <p:spPr bwMode="auto">
          <a:xfrm>
            <a:off x="4932363" y="4086225"/>
            <a:ext cx="1109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r>
              <a:rPr lang="sl-SI" altLang="sl-SI"/>
              <a:t>obvezno !</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slov 1">
            <a:extLst>
              <a:ext uri="{FF2B5EF4-FFF2-40B4-BE49-F238E27FC236}">
                <a16:creationId xmlns:a16="http://schemas.microsoft.com/office/drawing/2014/main" id="{713E6BED-0179-4083-B6F1-3D61D63D6457}"/>
              </a:ext>
            </a:extLst>
          </p:cNvPr>
          <p:cNvSpPr>
            <a:spLocks noGrp="1"/>
          </p:cNvSpPr>
          <p:nvPr>
            <p:ph type="title"/>
          </p:nvPr>
        </p:nvSpPr>
        <p:spPr>
          <a:xfrm>
            <a:off x="2633663" y="276225"/>
            <a:ext cx="5453062" cy="1182688"/>
          </a:xfrm>
        </p:spPr>
        <p:txBody>
          <a:bodyPr/>
          <a:lstStyle/>
          <a:p>
            <a:r>
              <a:rPr lang="sl-SI" altLang="sl-SI"/>
              <a:t>eRačuni v drugih državah</a:t>
            </a:r>
          </a:p>
        </p:txBody>
      </p:sp>
      <p:sp>
        <p:nvSpPr>
          <p:cNvPr id="5" name="Označba mesta vsebine 4">
            <a:extLst>
              <a:ext uri="{FF2B5EF4-FFF2-40B4-BE49-F238E27FC236}">
                <a16:creationId xmlns:a16="http://schemas.microsoft.com/office/drawing/2014/main" id="{0A00F839-B035-47EB-AB51-6DED1851A7F2}"/>
              </a:ext>
            </a:extLst>
          </p:cNvPr>
          <p:cNvSpPr>
            <a:spLocks noGrp="1"/>
          </p:cNvSpPr>
          <p:nvPr>
            <p:ph idx="1"/>
          </p:nvPr>
        </p:nvSpPr>
        <p:spPr>
          <a:xfrm>
            <a:off x="1057275" y="1671638"/>
            <a:ext cx="7029450" cy="5030787"/>
          </a:xfrm>
        </p:spPr>
        <p:txBody>
          <a:bodyPr>
            <a:normAutofit fontScale="92500" lnSpcReduction="10000"/>
          </a:bodyPr>
          <a:lstStyle/>
          <a:p>
            <a:pPr marL="0" indent="0">
              <a:buFont typeface="Arial" panose="020B0604020202020204" pitchFamily="34" charset="0"/>
              <a:buNone/>
              <a:defRPr/>
            </a:pPr>
            <a:r>
              <a:rPr lang="sl-SI" b="1" dirty="0"/>
              <a:t>Italija</a:t>
            </a:r>
          </a:p>
          <a:p>
            <a:pPr>
              <a:defRPr/>
            </a:pPr>
            <a:r>
              <a:rPr lang="sl-SI" dirty="0"/>
              <a:t>Obvezni eRačuni za državo, podjetja in fizične osebe</a:t>
            </a:r>
          </a:p>
          <a:p>
            <a:pPr>
              <a:defRPr/>
            </a:pPr>
            <a:r>
              <a:rPr lang="sl-SI" dirty="0"/>
              <a:t>Obvezna </a:t>
            </a:r>
            <a:r>
              <a:rPr lang="sl-SI" dirty="0" err="1"/>
              <a:t>eNaročila</a:t>
            </a:r>
            <a:r>
              <a:rPr lang="sl-SI" dirty="0"/>
              <a:t> za javni zdravstveni sektor</a:t>
            </a:r>
          </a:p>
          <a:p>
            <a:pPr marL="0" indent="0">
              <a:buFont typeface="Arial" panose="020B0604020202020204" pitchFamily="34" charset="0"/>
              <a:buNone/>
              <a:defRPr/>
            </a:pPr>
            <a:r>
              <a:rPr lang="sl-SI" b="1" dirty="0"/>
              <a:t>Hrvaška</a:t>
            </a:r>
          </a:p>
          <a:p>
            <a:pPr>
              <a:defRPr/>
            </a:pPr>
            <a:r>
              <a:rPr lang="sl-SI" dirty="0"/>
              <a:t>Obvezna izdaja eRačunov za državo</a:t>
            </a:r>
          </a:p>
          <a:p>
            <a:pPr marL="0" indent="0">
              <a:buFont typeface="Arial" panose="020B0604020202020204" pitchFamily="34" charset="0"/>
              <a:buNone/>
              <a:defRPr/>
            </a:pPr>
            <a:r>
              <a:rPr lang="sl-SI" b="1" dirty="0"/>
              <a:t>Francija</a:t>
            </a:r>
          </a:p>
          <a:p>
            <a:pPr>
              <a:defRPr/>
            </a:pPr>
            <a:r>
              <a:rPr lang="sl-SI" dirty="0"/>
              <a:t>Obvezna izdaja eRačunov za državo</a:t>
            </a:r>
          </a:p>
          <a:p>
            <a:pPr>
              <a:defRPr/>
            </a:pPr>
            <a:r>
              <a:rPr lang="sl-SI" dirty="0"/>
              <a:t>Od 2023 dalje obvezni eRačuni tudi za podjetja</a:t>
            </a:r>
          </a:p>
          <a:p>
            <a:pPr marL="0" indent="0">
              <a:buFont typeface="Arial" panose="020B0604020202020204" pitchFamily="34" charset="0"/>
              <a:buNone/>
              <a:defRPr/>
            </a:pPr>
            <a:r>
              <a:rPr lang="sl-SI" b="1" dirty="0"/>
              <a:t>Nemčija</a:t>
            </a:r>
          </a:p>
          <a:p>
            <a:pPr>
              <a:defRPr/>
            </a:pPr>
            <a:r>
              <a:rPr lang="sl-SI" dirty="0"/>
              <a:t>Obvezen prejem eRačunov za državo</a:t>
            </a:r>
          </a:p>
          <a:p>
            <a:pPr>
              <a:defRPr/>
            </a:pPr>
            <a:r>
              <a:rPr lang="sl-SI" dirty="0"/>
              <a:t>Od novembra 2020 obvezno tudi pošiljanje za državo</a:t>
            </a:r>
          </a:p>
          <a:p>
            <a:pPr marL="0" indent="0">
              <a:buFont typeface="Arial" panose="020B0604020202020204" pitchFamily="34" charset="0"/>
              <a:buNone/>
              <a:defRPr/>
            </a:pPr>
            <a:r>
              <a:rPr lang="sl-SI" b="1" dirty="0"/>
              <a:t>Finska</a:t>
            </a:r>
          </a:p>
          <a:p>
            <a:pPr>
              <a:defRPr/>
            </a:pPr>
            <a:r>
              <a:rPr lang="sl-SI" dirty="0"/>
              <a:t>Naročniki lahko zahtevajo, da jim dobavitelj pošlje eRačun</a:t>
            </a:r>
          </a:p>
          <a:p>
            <a:pPr>
              <a:defRPr/>
            </a:pPr>
            <a:endParaRPr lang="sl-SI"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slov 1">
            <a:extLst>
              <a:ext uri="{FF2B5EF4-FFF2-40B4-BE49-F238E27FC236}">
                <a16:creationId xmlns:a16="http://schemas.microsoft.com/office/drawing/2014/main" id="{49106161-1AE9-4B14-BA43-DB7D323D8976}"/>
              </a:ext>
            </a:extLst>
          </p:cNvPr>
          <p:cNvSpPr>
            <a:spLocks noGrp="1"/>
          </p:cNvSpPr>
          <p:nvPr>
            <p:ph type="title"/>
          </p:nvPr>
        </p:nvSpPr>
        <p:spPr>
          <a:xfrm>
            <a:off x="2633663" y="276225"/>
            <a:ext cx="5453062" cy="1182688"/>
          </a:xfrm>
        </p:spPr>
        <p:txBody>
          <a:bodyPr/>
          <a:lstStyle/>
          <a:p>
            <a:r>
              <a:rPr lang="sl-SI" altLang="sl-SI"/>
              <a:t>Koraki k obveznim eRačunom tudi med podjetji</a:t>
            </a:r>
          </a:p>
        </p:txBody>
      </p:sp>
      <p:sp>
        <p:nvSpPr>
          <p:cNvPr id="62467" name="Označba mesta vsebine 2">
            <a:extLst>
              <a:ext uri="{FF2B5EF4-FFF2-40B4-BE49-F238E27FC236}">
                <a16:creationId xmlns:a16="http://schemas.microsoft.com/office/drawing/2014/main" id="{79F57248-5514-4128-85C3-234BE99C9CC2}"/>
              </a:ext>
            </a:extLst>
          </p:cNvPr>
          <p:cNvSpPr>
            <a:spLocks noGrp="1"/>
          </p:cNvSpPr>
          <p:nvPr>
            <p:ph idx="1"/>
          </p:nvPr>
        </p:nvSpPr>
        <p:spPr/>
        <p:txBody>
          <a:bodyPr/>
          <a:lstStyle/>
          <a:p>
            <a:pPr marL="0" indent="0">
              <a:buFont typeface="Arial" panose="020B0604020202020204" pitchFamily="34" charset="0"/>
              <a:buNone/>
            </a:pPr>
            <a:endParaRPr lang="sl-SI" altLang="sl-SI"/>
          </a:p>
          <a:p>
            <a:pPr marL="0" indent="0">
              <a:buFont typeface="Arial" panose="020B0604020202020204" pitchFamily="34" charset="0"/>
              <a:buNone/>
            </a:pPr>
            <a:r>
              <a:rPr lang="sl-SI" altLang="sl-SI"/>
              <a:t>11. srečanje Slovenskega nacionalnega forum za eRačun (december 2019):</a:t>
            </a:r>
          </a:p>
          <a:p>
            <a:pPr marL="0" indent="0">
              <a:buFont typeface="Arial" panose="020B0604020202020204" pitchFamily="34" charset="0"/>
              <a:buNone/>
            </a:pPr>
            <a:endParaRPr lang="sl-SI" altLang="sl-SI"/>
          </a:p>
          <a:p>
            <a:pPr marL="0" indent="0" algn="ctr">
              <a:buFont typeface="Arial" panose="020B0604020202020204" pitchFamily="34" charset="0"/>
              <a:buNone/>
            </a:pPr>
            <a:r>
              <a:rPr lang="sl-SI" altLang="sl-SI" i="1"/>
              <a:t>Predlog, da se zakonsko uredi obvezna izmenjava eRačunov med pravnimi subjekti, ki naj stopi v veljavo v letu 2021.</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slov 1">
            <a:extLst>
              <a:ext uri="{FF2B5EF4-FFF2-40B4-BE49-F238E27FC236}">
                <a16:creationId xmlns:a16="http://schemas.microsoft.com/office/drawing/2014/main" id="{8AE8E829-8739-4AD3-ACCB-FF68B325DCC2}"/>
              </a:ext>
            </a:extLst>
          </p:cNvPr>
          <p:cNvSpPr>
            <a:spLocks noGrp="1"/>
          </p:cNvSpPr>
          <p:nvPr>
            <p:ph type="title"/>
          </p:nvPr>
        </p:nvSpPr>
        <p:spPr>
          <a:xfrm>
            <a:off x="2633663" y="276225"/>
            <a:ext cx="5453062" cy="1182688"/>
          </a:xfrm>
        </p:spPr>
        <p:txBody>
          <a:bodyPr/>
          <a:lstStyle/>
          <a:p>
            <a:endParaRPr lang="sl-SI" altLang="sl-SI"/>
          </a:p>
        </p:txBody>
      </p:sp>
      <p:sp>
        <p:nvSpPr>
          <p:cNvPr id="3" name="Označba mesta vsebine 2">
            <a:extLst>
              <a:ext uri="{FF2B5EF4-FFF2-40B4-BE49-F238E27FC236}">
                <a16:creationId xmlns:a16="http://schemas.microsoft.com/office/drawing/2014/main" id="{5CD75566-4959-432E-BAB9-24110155FD2C}"/>
              </a:ext>
            </a:extLst>
          </p:cNvPr>
          <p:cNvSpPr>
            <a:spLocks noGrp="1"/>
          </p:cNvSpPr>
          <p:nvPr>
            <p:ph idx="1"/>
          </p:nvPr>
        </p:nvSpPr>
        <p:spPr/>
        <p:txBody>
          <a:bodyPr/>
          <a:lstStyle/>
          <a:p>
            <a:pPr marL="0" indent="0" algn="ctr">
              <a:buFont typeface="Arial" panose="020B0604020202020204" pitchFamily="34" charset="0"/>
              <a:buNone/>
              <a:defRPr/>
            </a:pPr>
            <a:endParaRPr lang="sl-SI" dirty="0"/>
          </a:p>
          <a:p>
            <a:pPr marL="0" indent="0" algn="ctr">
              <a:buFont typeface="Arial" panose="020B0604020202020204" pitchFamily="34" charset="0"/>
              <a:buNone/>
              <a:defRPr/>
            </a:pPr>
            <a:endParaRPr lang="sl-SI" dirty="0"/>
          </a:p>
          <a:p>
            <a:pPr marL="0" indent="0" algn="ctr">
              <a:buFont typeface="Arial" panose="020B0604020202020204" pitchFamily="34" charset="0"/>
              <a:buNone/>
              <a:defRPr/>
            </a:pPr>
            <a:endParaRPr lang="sl-SI" dirty="0"/>
          </a:p>
          <a:p>
            <a:pPr marL="0" indent="0" algn="ctr">
              <a:buFont typeface="Arial" panose="020B0604020202020204" pitchFamily="34" charset="0"/>
              <a:buNone/>
              <a:defRPr/>
            </a:pPr>
            <a:endParaRPr lang="sl-SI" sz="2800" dirty="0"/>
          </a:p>
          <a:p>
            <a:pPr marL="0" indent="0" algn="ctr">
              <a:buFont typeface="Arial" panose="020B0604020202020204" pitchFamily="34" charset="0"/>
              <a:buNone/>
              <a:defRPr/>
            </a:pPr>
            <a:r>
              <a:rPr lang="sl-SI" sz="2800" dirty="0"/>
              <a:t>Hvala za pozornost !</a:t>
            </a:r>
          </a:p>
          <a:p>
            <a:pPr>
              <a:defRPr/>
            </a:pPr>
            <a:endParaRPr lang="sl-SI"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95536" y="1700808"/>
            <a:ext cx="8060432" cy="2379216"/>
          </a:xfrm>
          <a:effectLst>
            <a:outerShdw blurRad="152400" dist="317500" dir="5400000" sx="90000" sy="-19000" rotWithShape="0">
              <a:prstClr val="black">
                <a:alpha val="15000"/>
              </a:prstClr>
            </a:outerShdw>
          </a:effectLst>
        </p:spPr>
        <p:txBody>
          <a:bodyPr>
            <a:normAutofit fontScale="90000"/>
          </a:bodyPr>
          <a:lstStyle/>
          <a:p>
            <a:pPr algn="ctr" eaLnBrk="1" fontAlgn="auto" hangingPunct="1">
              <a:spcAft>
                <a:spcPts val="0"/>
              </a:spcAft>
              <a:defRPr/>
            </a:pPr>
            <a:r>
              <a:rPr lang="sl-SI" dirty="0" smtClean="0"/>
              <a:t/>
            </a:r>
            <a:br>
              <a:rPr lang="sl-SI" dirty="0" smtClean="0"/>
            </a:br>
            <a:r>
              <a:rPr lang="sl-SI" dirty="0" smtClean="0"/>
              <a:t/>
            </a:r>
            <a:br>
              <a:rPr lang="sl-SI" dirty="0" smtClean="0"/>
            </a:br>
            <a:r>
              <a:rPr lang="sl-SI" dirty="0"/>
              <a:t/>
            </a:r>
            <a:br>
              <a:rPr lang="sl-SI" dirty="0"/>
            </a:br>
            <a:r>
              <a:rPr lang="sl-SI" dirty="0" smtClean="0"/>
              <a:t/>
            </a:r>
            <a:br>
              <a:rPr lang="sl-SI" dirty="0" smtClean="0"/>
            </a:br>
            <a:r>
              <a:rPr lang="sl-SI" dirty="0" smtClean="0">
                <a:effectLst/>
              </a:rPr>
              <a:t>Prednosti </a:t>
            </a:r>
            <a:r>
              <a:rPr lang="sl-SI" dirty="0">
                <a:effectLst/>
              </a:rPr>
              <a:t>in koristi </a:t>
            </a:r>
            <a:r>
              <a:rPr lang="sl-SI" dirty="0" smtClean="0">
                <a:effectLst/>
              </a:rPr>
              <a:t/>
            </a:r>
            <a:br>
              <a:rPr lang="sl-SI" dirty="0" smtClean="0">
                <a:effectLst/>
              </a:rPr>
            </a:br>
            <a:r>
              <a:rPr lang="sl-SI" dirty="0" smtClean="0">
                <a:effectLst/>
              </a:rPr>
              <a:t>e-računov </a:t>
            </a:r>
            <a:r>
              <a:rPr lang="sl-SI" dirty="0">
                <a:effectLst/>
              </a:rPr>
              <a:t>za proračunske </a:t>
            </a:r>
            <a:r>
              <a:rPr lang="sl-SI" dirty="0" smtClean="0">
                <a:effectLst/>
              </a:rPr>
              <a:t>uporabnike </a:t>
            </a:r>
            <a:r>
              <a:rPr lang="sl-SI" dirty="0" smtClean="0"/>
              <a:t/>
            </a:r>
            <a:br>
              <a:rPr lang="sl-SI" dirty="0" smtClean="0"/>
            </a:br>
            <a:endParaRPr lang="sl-SI" dirty="0">
              <a:effectLst>
                <a:outerShdw blurRad="31750" dist="25400" dir="5400000" algn="tl" rotWithShape="0">
                  <a:srgbClr val="000000">
                    <a:alpha val="25000"/>
                  </a:srgbClr>
                </a:outerShdw>
                <a:reflection blurRad="6350" stA="60000" endA="900" endPos="58000" dir="5400000" sy="-100000" algn="bl" rotWithShape="0"/>
              </a:effectLst>
            </a:endParaRPr>
          </a:p>
        </p:txBody>
      </p:sp>
      <p:sp>
        <p:nvSpPr>
          <p:cNvPr id="10243" name="Podnaslov 2"/>
          <p:cNvSpPr txBox="1">
            <a:spLocks/>
          </p:cNvSpPr>
          <p:nvPr/>
        </p:nvSpPr>
        <p:spPr bwMode="auto">
          <a:xfrm>
            <a:off x="1331913" y="3141663"/>
            <a:ext cx="65532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ts val="400"/>
              </a:spcBef>
              <a:spcAft>
                <a:spcPct val="0"/>
              </a:spcAft>
              <a:buClr>
                <a:srgbClr val="2DA2BF"/>
              </a:buClr>
              <a:buSzPct val="68000"/>
              <a:buFont typeface="Wingdings 3" panose="05040102010807070707" pitchFamily="18" charset="2"/>
              <a:buNone/>
              <a:tabLst/>
              <a:defRPr/>
            </a:pPr>
            <a:endParaRPr kumimoji="0" lang="sl-SI" altLang="sl-SI" sz="2700" b="1"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a:p>
            <a:pPr marL="0" marR="0" lvl="0" indent="0" algn="ctr" defTabSz="914400" rtl="0" eaLnBrk="1" fontAlgn="base" latinLnBrk="0" hangingPunct="1">
              <a:lnSpc>
                <a:spcPct val="100000"/>
              </a:lnSpc>
              <a:spcBef>
                <a:spcPts val="400"/>
              </a:spcBef>
              <a:spcAft>
                <a:spcPct val="0"/>
              </a:spcAft>
              <a:buClr>
                <a:srgbClr val="2DA2BF"/>
              </a:buClr>
              <a:buSzPct val="68000"/>
              <a:buFont typeface="Wingdings 3" panose="05040102010807070707" pitchFamily="18" charset="2"/>
              <a:buNone/>
              <a:tabLst/>
              <a:defRPr/>
            </a:pPr>
            <a:endParaRPr kumimoji="0" lang="sl-SI" altLang="sl-SI" sz="800" b="1"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a:p>
            <a:pPr marL="0" marR="0" lvl="0" indent="0" algn="ctr" defTabSz="914400" rtl="0" eaLnBrk="1" fontAlgn="base" latinLnBrk="0" hangingPunct="1">
              <a:lnSpc>
                <a:spcPct val="100000"/>
              </a:lnSpc>
              <a:spcBef>
                <a:spcPts val="400"/>
              </a:spcBef>
              <a:spcAft>
                <a:spcPct val="0"/>
              </a:spcAft>
              <a:buClr>
                <a:srgbClr val="2DA2BF"/>
              </a:buClr>
              <a:buSzPct val="68000"/>
              <a:buFont typeface="Wingdings 3" panose="05040102010807070707" pitchFamily="18" charset="2"/>
              <a:buNone/>
              <a:tabLst/>
              <a:defRPr/>
            </a:pPr>
            <a:r>
              <a:rPr kumimoji="0" lang="sl-SI" altLang="sl-SI" sz="2700" b="1"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t>Jorgo Bertalanič, sekretar</a:t>
            </a:r>
          </a:p>
          <a:p>
            <a:pPr marL="0" marR="0" lvl="0" indent="0" algn="ctr" defTabSz="914400" rtl="0" eaLnBrk="1" fontAlgn="base" latinLnBrk="0" hangingPunct="1">
              <a:lnSpc>
                <a:spcPct val="100000"/>
              </a:lnSpc>
              <a:spcBef>
                <a:spcPts val="400"/>
              </a:spcBef>
              <a:spcAft>
                <a:spcPct val="0"/>
              </a:spcAft>
              <a:buClr>
                <a:srgbClr val="2DA2BF"/>
              </a:buClr>
              <a:buSzPct val="68000"/>
              <a:buFont typeface="Wingdings 3" panose="05040102010807070707" pitchFamily="18" charset="2"/>
              <a:buNone/>
              <a:tabLst/>
              <a:defRPr/>
            </a:pPr>
            <a:endParaRPr kumimoji="0" lang="sl-SI" altLang="sl-SI" sz="800" b="1"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a:p>
            <a:pPr marL="0" marR="0" lvl="0" indent="0" algn="ctr" defTabSz="914400" rtl="0" eaLnBrk="1" fontAlgn="base" latinLnBrk="0" hangingPunct="1">
              <a:lnSpc>
                <a:spcPct val="100000"/>
              </a:lnSpc>
              <a:spcBef>
                <a:spcPts val="400"/>
              </a:spcBef>
              <a:spcAft>
                <a:spcPct val="0"/>
              </a:spcAft>
              <a:buClr>
                <a:srgbClr val="2DA2BF"/>
              </a:buClr>
              <a:buSzPct val="68000"/>
              <a:buFont typeface="Wingdings 3" panose="05040102010807070707" pitchFamily="18" charset="2"/>
              <a:buNone/>
              <a:tabLst/>
              <a:defRPr/>
            </a:pPr>
            <a:r>
              <a:rPr kumimoji="0" lang="sl-SI" altLang="sl-SI" sz="2700" b="1"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t>E-računi – nuja za uspešno poslovanje podjetij  </a:t>
            </a:r>
          </a:p>
          <a:p>
            <a:pPr marL="0" marR="0" lvl="0" indent="0" algn="ctr" defTabSz="914400" rtl="0" eaLnBrk="1" fontAlgn="base" latinLnBrk="0" hangingPunct="1">
              <a:lnSpc>
                <a:spcPct val="100000"/>
              </a:lnSpc>
              <a:spcBef>
                <a:spcPts val="400"/>
              </a:spcBef>
              <a:spcAft>
                <a:spcPct val="0"/>
              </a:spcAft>
              <a:buClr>
                <a:srgbClr val="2DA2BF"/>
              </a:buClr>
              <a:buSzPct val="68000"/>
              <a:buFont typeface="Wingdings 3" panose="05040102010807070707" pitchFamily="18" charset="2"/>
              <a:buNone/>
              <a:tabLst/>
              <a:defRPr/>
            </a:pPr>
            <a:endParaRPr kumimoji="0" lang="sl-SI" altLang="sl-SI" sz="2700" b="1"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a:p>
            <a:pPr marL="0" marR="0" lvl="0" indent="0" algn="ctr" defTabSz="914400" rtl="0" eaLnBrk="1" fontAlgn="base" latinLnBrk="0" hangingPunct="1">
              <a:lnSpc>
                <a:spcPct val="100000"/>
              </a:lnSpc>
              <a:spcBef>
                <a:spcPts val="400"/>
              </a:spcBef>
              <a:spcAft>
                <a:spcPct val="0"/>
              </a:spcAft>
              <a:buClr>
                <a:srgbClr val="2DA2BF"/>
              </a:buClr>
              <a:buSzPct val="68000"/>
              <a:buFont typeface="Wingdings 3" panose="05040102010807070707" pitchFamily="18" charset="2"/>
              <a:buNone/>
              <a:tabLst/>
              <a:defRPr/>
            </a:pPr>
            <a:r>
              <a:rPr kumimoji="0" lang="sl-SI" altLang="sl-SI" sz="2700" b="1"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t>14 . april 2020</a:t>
            </a:r>
            <a:endParaRPr kumimoji="0" lang="sl-SI" altLang="sl-SI" sz="12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sp>
        <p:nvSpPr>
          <p:cNvPr id="10244" name="Podnaslov 2"/>
          <p:cNvSpPr txBox="1">
            <a:spLocks/>
          </p:cNvSpPr>
          <p:nvPr/>
        </p:nvSpPr>
        <p:spPr bwMode="auto">
          <a:xfrm>
            <a:off x="1547813" y="6165850"/>
            <a:ext cx="611981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ts val="400"/>
              </a:spcBef>
              <a:spcAft>
                <a:spcPct val="0"/>
              </a:spcAft>
              <a:buClr>
                <a:srgbClr val="2DA2BF"/>
              </a:buClr>
              <a:buSzPct val="68000"/>
              <a:buFont typeface="Wingdings 3" panose="05040102010807070707" pitchFamily="18" charset="2"/>
              <a:buNone/>
              <a:tabLst/>
              <a:defRPr/>
            </a:pPr>
            <a:r>
              <a:rPr kumimoji="0" lang="sl-SI" altLang="sl-SI" sz="14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t>                                           </a:t>
            </a:r>
          </a:p>
          <a:p>
            <a:pPr marL="0" marR="0" lvl="0" indent="0" algn="l" defTabSz="914400" rtl="0" eaLnBrk="1" fontAlgn="base" latinLnBrk="0" hangingPunct="1">
              <a:lnSpc>
                <a:spcPct val="100000"/>
              </a:lnSpc>
              <a:spcBef>
                <a:spcPts val="400"/>
              </a:spcBef>
              <a:spcAft>
                <a:spcPct val="0"/>
              </a:spcAft>
              <a:buClr>
                <a:srgbClr val="2DA2BF"/>
              </a:buClr>
              <a:buSzPct val="68000"/>
              <a:buFont typeface="Wingdings 3" panose="05040102010807070707" pitchFamily="18" charset="2"/>
              <a:buNone/>
              <a:tabLst/>
              <a:defRPr/>
            </a:pPr>
            <a:endParaRPr kumimoji="0" lang="sl-SI" altLang="sl-SI" sz="12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pic>
        <p:nvPicPr>
          <p:cNvPr id="102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211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731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a:xfrm>
            <a:off x="395288" y="1557338"/>
            <a:ext cx="8302625" cy="4310062"/>
          </a:xfrm>
        </p:spPr>
        <p:txBody>
          <a:bodyPr/>
          <a:lstStyle/>
          <a:p>
            <a:pPr marL="109728" indent="0" algn="just" eaLnBrk="1" fontAlgn="auto" hangingPunct="1">
              <a:spcAft>
                <a:spcPts val="0"/>
              </a:spcAft>
              <a:buFont typeface="Wingdings 3" panose="05040102010807070707" pitchFamily="18" charset="2"/>
              <a:buNone/>
              <a:defRPr/>
            </a:pPr>
            <a:r>
              <a:rPr lang="sl-SI" sz="2000" dirty="0" smtClean="0"/>
              <a:t>Od 1. 1. 2015 </a:t>
            </a:r>
            <a:r>
              <a:rPr lang="sl-SI" sz="2000" dirty="0"/>
              <a:t>dalje morajo </a:t>
            </a:r>
            <a:r>
              <a:rPr lang="sl-SI" sz="2000" dirty="0" smtClean="0"/>
              <a:t>proračunski uporabniki v skladu z ZOPSPU: </a:t>
            </a:r>
          </a:p>
          <a:p>
            <a:pPr marL="109728" indent="0" algn="just" eaLnBrk="1" fontAlgn="auto" hangingPunct="1">
              <a:spcAft>
                <a:spcPts val="0"/>
              </a:spcAft>
              <a:buFont typeface="Wingdings 3" panose="05040102010807070707" pitchFamily="18" charset="2"/>
              <a:buNone/>
              <a:defRPr/>
            </a:pPr>
            <a:endParaRPr lang="sl-SI" sz="800" dirty="0"/>
          </a:p>
          <a:p>
            <a:pPr marL="452628" indent="-342900" algn="just" eaLnBrk="1" fontAlgn="auto" hangingPunct="1">
              <a:spcAft>
                <a:spcPts val="0"/>
              </a:spcAft>
              <a:buFont typeface="Wingdings" panose="05000000000000000000" pitchFamily="2" charset="2"/>
              <a:buChar char="Ø"/>
              <a:defRPr/>
            </a:pPr>
            <a:r>
              <a:rPr lang="sl-SI" sz="2000" dirty="0"/>
              <a:t>prejemati </a:t>
            </a:r>
            <a:r>
              <a:rPr lang="sl-SI" sz="2000" dirty="0" smtClean="0"/>
              <a:t>e-račune</a:t>
            </a:r>
            <a:r>
              <a:rPr lang="sl-SI" sz="2000" dirty="0"/>
              <a:t>,</a:t>
            </a:r>
          </a:p>
          <a:p>
            <a:pPr marL="452628" indent="-342900" algn="just" eaLnBrk="1" fontAlgn="auto" hangingPunct="1">
              <a:spcAft>
                <a:spcPts val="0"/>
              </a:spcAft>
              <a:buFont typeface="Wingdings" panose="05000000000000000000" pitchFamily="2" charset="2"/>
              <a:buChar char="Ø"/>
              <a:defRPr/>
            </a:pPr>
            <a:r>
              <a:rPr lang="sl-SI" sz="2000" dirty="0"/>
              <a:t>izdajati </a:t>
            </a:r>
            <a:r>
              <a:rPr lang="sl-SI" sz="2000" dirty="0" smtClean="0"/>
              <a:t>e-račune</a:t>
            </a:r>
            <a:r>
              <a:rPr lang="sl-SI" sz="2000" dirty="0"/>
              <a:t>, če je prejemnik </a:t>
            </a:r>
            <a:r>
              <a:rPr lang="sl-SI" sz="2000" dirty="0" smtClean="0"/>
              <a:t>PU.</a:t>
            </a:r>
          </a:p>
          <a:p>
            <a:pPr marL="109728" indent="0" algn="just" eaLnBrk="1" fontAlgn="auto" hangingPunct="1">
              <a:spcAft>
                <a:spcPts val="0"/>
              </a:spcAft>
              <a:buFont typeface="Wingdings 3" panose="05040102010807070707" pitchFamily="18" charset="2"/>
              <a:buNone/>
              <a:defRPr/>
            </a:pPr>
            <a:endParaRPr lang="sl-SI" sz="1400" dirty="0" smtClean="0"/>
          </a:p>
          <a:p>
            <a:pPr marL="109728" indent="0" algn="just" eaLnBrk="1" fontAlgn="auto" hangingPunct="1">
              <a:spcAft>
                <a:spcPts val="0"/>
              </a:spcAft>
              <a:buFont typeface="Wingdings 3" panose="05040102010807070707" pitchFamily="18" charset="2"/>
              <a:buNone/>
              <a:defRPr/>
            </a:pPr>
            <a:r>
              <a:rPr lang="sl-SI" sz="2000" dirty="0" smtClean="0"/>
              <a:t>Pravne </a:t>
            </a:r>
            <a:r>
              <a:rPr lang="sl-SI" sz="2000" dirty="0"/>
              <a:t>in fizične osebe ter </a:t>
            </a:r>
            <a:r>
              <a:rPr lang="sl-SI" sz="2000" dirty="0" smtClean="0"/>
              <a:t>proračunski uporabniki morajo </a:t>
            </a:r>
            <a:r>
              <a:rPr lang="sl-SI" sz="2000" dirty="0"/>
              <a:t>za dobavljeno </a:t>
            </a:r>
            <a:r>
              <a:rPr lang="sl-SI" sz="2000" dirty="0" smtClean="0"/>
              <a:t>blago in opravljene storitve pošiljati proračunskim uporabnikom e-račune.</a:t>
            </a:r>
          </a:p>
          <a:p>
            <a:pPr marL="109728" indent="0" algn="just" eaLnBrk="1" fontAlgn="auto" hangingPunct="1">
              <a:spcAft>
                <a:spcPts val="0"/>
              </a:spcAft>
              <a:buFont typeface="Wingdings 3" panose="05040102010807070707" pitchFamily="18" charset="2"/>
              <a:buNone/>
              <a:defRPr/>
            </a:pPr>
            <a:endParaRPr lang="sl-SI" sz="1400" dirty="0"/>
          </a:p>
          <a:p>
            <a:pPr marL="109728" indent="0" algn="just" eaLnBrk="1" fontAlgn="auto" hangingPunct="1">
              <a:spcAft>
                <a:spcPts val="0"/>
              </a:spcAft>
              <a:buFont typeface="Wingdings 3" panose="05040102010807070707" pitchFamily="18" charset="2"/>
              <a:buNone/>
              <a:defRPr/>
            </a:pPr>
            <a:r>
              <a:rPr lang="sl-SI" altLang="sl-SI" sz="2000" dirty="0">
                <a:latin typeface="+mj-lt"/>
                <a:cs typeface="Arial" panose="020B0604020202020204" pitchFamily="34" charset="0"/>
              </a:rPr>
              <a:t>V skladu z ZOPSPU ni dovoljeno pošiljanje e-računov zunaj enotne vstopne in izstopne točke pri </a:t>
            </a:r>
            <a:r>
              <a:rPr lang="sl-SI" altLang="sl-SI" sz="2000" dirty="0" smtClean="0">
                <a:latin typeface="+mj-lt"/>
                <a:cs typeface="Arial" panose="020B0604020202020204" pitchFamily="34" charset="0"/>
              </a:rPr>
              <a:t>UJP prek katere proračunski uporabniki prejemajo/izdajajo e-račune.</a:t>
            </a:r>
            <a:endParaRPr lang="sl-SI" altLang="sl-SI" sz="2000" dirty="0">
              <a:latin typeface="+mj-lt"/>
              <a:cs typeface="Arial" panose="020B0604020202020204" pitchFamily="34" charset="0"/>
            </a:endParaRPr>
          </a:p>
          <a:p>
            <a:pPr marL="109728" indent="0" algn="just" eaLnBrk="1" fontAlgn="auto" hangingPunct="1">
              <a:spcAft>
                <a:spcPts val="0"/>
              </a:spcAft>
              <a:buFont typeface="Wingdings 3" panose="05040102010807070707" pitchFamily="18" charset="2"/>
              <a:buNone/>
              <a:defRPr/>
            </a:pPr>
            <a:endParaRPr lang="sl-SI" sz="2000" dirty="0" smtClean="0">
              <a:latin typeface="+mj-lt"/>
            </a:endParaRPr>
          </a:p>
          <a:p>
            <a:pPr marL="109728" indent="0" algn="just" eaLnBrk="1" fontAlgn="auto" hangingPunct="1">
              <a:spcAft>
                <a:spcPts val="0"/>
              </a:spcAft>
              <a:buFont typeface="Wingdings 3" panose="05040102010807070707" pitchFamily="18" charset="2"/>
              <a:buNone/>
              <a:defRPr/>
            </a:pPr>
            <a:endParaRPr lang="sl-SI" sz="800" dirty="0"/>
          </a:p>
        </p:txBody>
      </p:sp>
      <p:sp>
        <p:nvSpPr>
          <p:cNvPr id="3" name="Naslov 2"/>
          <p:cNvSpPr>
            <a:spLocks noGrp="1"/>
          </p:cNvSpPr>
          <p:nvPr>
            <p:ph type="title"/>
          </p:nvPr>
        </p:nvSpPr>
        <p:spPr>
          <a:xfrm>
            <a:off x="323528" y="188640"/>
            <a:ext cx="8363272" cy="1512168"/>
          </a:xfrm>
        </p:spPr>
        <p:txBody>
          <a:bodyPr>
            <a:noAutofit/>
          </a:bodyPr>
          <a:lstStyle/>
          <a:p>
            <a:pPr algn="ctr">
              <a:defRPr/>
            </a:pPr>
            <a:r>
              <a:rPr lang="sl-SI" sz="3600" dirty="0" smtClean="0"/>
              <a:t>Pravna podlaga</a:t>
            </a:r>
            <a:endParaRPr lang="sl-SI" sz="3600" dirty="0"/>
          </a:p>
        </p:txBody>
      </p:sp>
      <p:sp>
        <p:nvSpPr>
          <p:cNvPr id="11268" name="Ograd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46842D-F2B6-4D45-A7DF-B424491F3047}"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3636990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grada vsebine 1"/>
          <p:cNvSpPr>
            <a:spLocks noGrp="1"/>
          </p:cNvSpPr>
          <p:nvPr>
            <p:ph idx="1"/>
          </p:nvPr>
        </p:nvSpPr>
        <p:spPr>
          <a:xfrm>
            <a:off x="395288" y="1417638"/>
            <a:ext cx="8291512" cy="4589462"/>
          </a:xfrm>
        </p:spPr>
        <p:txBody>
          <a:bodyPr/>
          <a:lstStyle/>
          <a:p>
            <a:pPr>
              <a:defRPr/>
            </a:pPr>
            <a:endParaRPr lang="sl-SI" altLang="sl-SI" sz="800" dirty="0" smtClean="0"/>
          </a:p>
          <a:p>
            <a:pPr marL="109728" indent="0" algn="just" eaLnBrk="1" fontAlgn="auto" hangingPunct="1">
              <a:spcAft>
                <a:spcPts val="0"/>
              </a:spcAft>
              <a:buFont typeface="Wingdings 3" panose="05040102010807070707" pitchFamily="18" charset="2"/>
              <a:buNone/>
              <a:defRPr/>
            </a:pPr>
            <a:r>
              <a:rPr lang="sl-SI" sz="2000" dirty="0">
                <a:latin typeface="+mj-lt"/>
              </a:rPr>
              <a:t>Pravne in fizične osebe lahko pošiljajo e-račune </a:t>
            </a:r>
            <a:r>
              <a:rPr lang="sl-SI" sz="2000" dirty="0" smtClean="0">
                <a:latin typeface="+mj-lt"/>
              </a:rPr>
              <a:t>proračunskim uporabnikom </a:t>
            </a:r>
            <a:r>
              <a:rPr lang="sl-SI" sz="2000" dirty="0">
                <a:latin typeface="+mj-lt"/>
              </a:rPr>
              <a:t>prek</a:t>
            </a:r>
            <a:r>
              <a:rPr lang="sl-SI" sz="2000" dirty="0" smtClean="0">
                <a:latin typeface="+mj-lt"/>
              </a:rPr>
              <a:t>:</a:t>
            </a:r>
          </a:p>
          <a:p>
            <a:pPr marL="109728" indent="0" algn="just" eaLnBrk="1" fontAlgn="auto" hangingPunct="1">
              <a:spcAft>
                <a:spcPts val="0"/>
              </a:spcAft>
              <a:buFont typeface="Wingdings 3" panose="05040102010807070707" pitchFamily="18" charset="2"/>
              <a:buNone/>
              <a:defRPr/>
            </a:pPr>
            <a:endParaRPr lang="sl-SI" sz="800" dirty="0">
              <a:latin typeface="+mj-lt"/>
            </a:endParaRPr>
          </a:p>
          <a:p>
            <a:pPr marL="452628" indent="-342900" algn="just" eaLnBrk="1" fontAlgn="auto" hangingPunct="1">
              <a:spcAft>
                <a:spcPts val="0"/>
              </a:spcAft>
              <a:buFont typeface="Wingdings" panose="05000000000000000000" pitchFamily="2" charset="2"/>
              <a:buChar char="Ø"/>
              <a:defRPr/>
            </a:pPr>
            <a:r>
              <a:rPr lang="sl-SI" sz="2000" dirty="0">
                <a:latin typeface="+mj-lt"/>
              </a:rPr>
              <a:t>bank in ponudnikov e-poti, s katerimi ima UJP sklenjene pogodbe o izmenjavi e-računov (na spletni strani UJP je objavljen seznam</a:t>
            </a:r>
            <a:r>
              <a:rPr lang="sl-SI" sz="2000" dirty="0" smtClean="0">
                <a:latin typeface="+mj-lt"/>
              </a:rPr>
              <a:t>),</a:t>
            </a:r>
            <a:endParaRPr lang="sl-SI" sz="2000" dirty="0">
              <a:latin typeface="+mj-lt"/>
            </a:endParaRPr>
          </a:p>
          <a:p>
            <a:pPr marL="452628" indent="-342900" algn="just" eaLnBrk="1" fontAlgn="auto" hangingPunct="1">
              <a:spcAft>
                <a:spcPts val="0"/>
              </a:spcAft>
              <a:buFont typeface="Wingdings" panose="05000000000000000000" pitchFamily="2" charset="2"/>
              <a:buChar char="Ø"/>
              <a:defRPr/>
            </a:pPr>
            <a:r>
              <a:rPr lang="sl-SI" sz="2000" dirty="0" smtClean="0">
                <a:latin typeface="+mj-lt"/>
              </a:rPr>
              <a:t>spletne aplikacije portal </a:t>
            </a:r>
            <a:r>
              <a:rPr lang="sl-SI" sz="2000" dirty="0">
                <a:latin typeface="+mj-lt"/>
              </a:rPr>
              <a:t>UJP </a:t>
            </a:r>
            <a:r>
              <a:rPr lang="sl-SI" sz="2000" dirty="0" err="1">
                <a:latin typeface="+mj-lt"/>
              </a:rPr>
              <a:t>eRačun</a:t>
            </a:r>
            <a:r>
              <a:rPr lang="sl-SI" sz="2000" dirty="0">
                <a:latin typeface="+mj-lt"/>
              </a:rPr>
              <a:t>.</a:t>
            </a:r>
          </a:p>
          <a:p>
            <a:pPr marL="109537" indent="0" algn="just">
              <a:buFont typeface="Wingdings 3" panose="05040102010807070707" pitchFamily="18" charset="2"/>
              <a:buNone/>
              <a:defRPr/>
            </a:pPr>
            <a:endParaRPr lang="sl-SI" sz="1400" dirty="0">
              <a:latin typeface="+mj-lt"/>
              <a:cs typeface="Arial" panose="020B0604020202020204" pitchFamily="34" charset="0"/>
            </a:endParaRPr>
          </a:p>
          <a:p>
            <a:pPr marL="109537" indent="0" algn="just">
              <a:buFont typeface="Wingdings 3" panose="05040102010807070707" pitchFamily="18" charset="2"/>
              <a:buNone/>
              <a:defRPr/>
            </a:pPr>
            <a:r>
              <a:rPr lang="sl-SI" sz="2000" dirty="0" smtClean="0">
                <a:latin typeface="+mj-lt"/>
                <a:cs typeface="Arial" panose="020B0604020202020204" pitchFamily="34" charset="0"/>
              </a:rPr>
              <a:t>Proračunski uporabniki lahko pošiljajo e-račune prejemnikom prek bančnega omrežja v njihove spletne banke banke, prek ponudnikov e-poti (različne programske rešitve za prejemanje e-računov), ter tudi na mobilne telefone prejemnikov prek ponudnika e-poti, ki omogoča prejemanje e-računov v aplikacijo </a:t>
            </a:r>
            <a:r>
              <a:rPr lang="sl-SI" sz="2000" dirty="0" err="1" smtClean="0">
                <a:latin typeface="+mj-lt"/>
                <a:cs typeface="Arial" panose="020B0604020202020204" pitchFamily="34" charset="0"/>
              </a:rPr>
              <a:t>mBills</a:t>
            </a:r>
            <a:r>
              <a:rPr lang="sl-SI" sz="2000" dirty="0" smtClean="0">
                <a:latin typeface="+mj-lt"/>
                <a:cs typeface="Arial" panose="020B0604020202020204" pitchFamily="34" charset="0"/>
              </a:rPr>
              <a:t>.</a:t>
            </a:r>
            <a:endParaRPr lang="sl-SI" altLang="sl-SI" sz="2000" dirty="0" smtClean="0"/>
          </a:p>
        </p:txBody>
      </p:sp>
      <p:sp>
        <p:nvSpPr>
          <p:cNvPr id="3" name="Naslov 2"/>
          <p:cNvSpPr>
            <a:spLocks noGrp="1"/>
          </p:cNvSpPr>
          <p:nvPr>
            <p:ph type="title"/>
          </p:nvPr>
        </p:nvSpPr>
        <p:spPr>
          <a:xfrm>
            <a:off x="539552" y="274638"/>
            <a:ext cx="7920880" cy="1282154"/>
          </a:xfrm>
        </p:spPr>
        <p:txBody>
          <a:bodyPr>
            <a:noAutofit/>
          </a:bodyPr>
          <a:lstStyle/>
          <a:p>
            <a:pPr algn="ctr">
              <a:defRPr/>
            </a:pPr>
            <a:r>
              <a:rPr lang="sl-SI" sz="3600" dirty="0"/>
              <a:t>Pravna podlaga</a:t>
            </a:r>
            <a:endParaRPr lang="sl-SI" sz="3600" dirty="0">
              <a:effectLst>
                <a:outerShdw blurRad="38100" dist="38100" dir="2700000" algn="tl">
                  <a:srgbClr val="000000">
                    <a:alpha val="43137"/>
                  </a:srgbClr>
                </a:outerShdw>
              </a:effectLst>
            </a:endParaRPr>
          </a:p>
        </p:txBody>
      </p:sp>
      <p:sp>
        <p:nvSpPr>
          <p:cNvPr id="12292" name="Ograd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F7890D-FE09-4937-A05C-DAF62F130C0A}"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229738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9053C697-D62E-4BAD-BC49-5032180F8184}"/>
              </a:ext>
            </a:extLst>
          </p:cNvPr>
          <p:cNvSpPr>
            <a:spLocks noGrp="1"/>
          </p:cNvSpPr>
          <p:nvPr>
            <p:ph type="ctrTitle"/>
          </p:nvPr>
        </p:nvSpPr>
        <p:spPr>
          <a:xfrm>
            <a:off x="1854200" y="1687513"/>
            <a:ext cx="6724650" cy="442912"/>
          </a:xfrm>
        </p:spPr>
        <p:txBody>
          <a:bodyPr/>
          <a:lstStyle/>
          <a:p>
            <a:r>
              <a:rPr lang="sl-SI" altLang="sl-SI" sz="1200" b="1">
                <a:latin typeface="Arial" panose="020B0604020202020204" pitchFamily="34" charset="0"/>
                <a:cs typeface="Arial" panose="020B0604020202020204" pitchFamily="34" charset="0"/>
              </a:rPr>
              <a:t>PROGRAM</a:t>
            </a:r>
            <a:endParaRPr lang="en-US" altLang="sl-SI" sz="1200" b="1">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601EE5E-2DE6-46F8-902F-91FC79D45A83}"/>
              </a:ext>
            </a:extLst>
          </p:cNvPr>
          <p:cNvSpPr>
            <a:spLocks noGrp="1"/>
          </p:cNvSpPr>
          <p:nvPr>
            <p:ph type="subTitle" idx="1"/>
          </p:nvPr>
        </p:nvSpPr>
        <p:spPr>
          <a:xfrm>
            <a:off x="1735138" y="2714625"/>
            <a:ext cx="7145337" cy="4143375"/>
          </a:xfrm>
        </p:spPr>
        <p:txBody>
          <a:bodyPr rtlCol="0">
            <a:normAutofit/>
          </a:bodyPr>
          <a:lstStyle/>
          <a:p>
            <a:pPr fontAlgn="auto">
              <a:spcAft>
                <a:spcPts val="0"/>
              </a:spcAft>
              <a:buFont typeface="Arial"/>
              <a:buNone/>
              <a:defRPr/>
            </a:pPr>
            <a:endParaRPr lang="en-US" dirty="0">
              <a:ea typeface="+mn-ea"/>
            </a:endParaRPr>
          </a:p>
        </p:txBody>
      </p:sp>
      <p:graphicFrame>
        <p:nvGraphicFramePr>
          <p:cNvPr id="4" name="Tabela 3">
            <a:extLst>
              <a:ext uri="{FF2B5EF4-FFF2-40B4-BE49-F238E27FC236}">
                <a16:creationId xmlns:a16="http://schemas.microsoft.com/office/drawing/2014/main" id="{A24D952D-1D4C-4FDB-9244-71FE7A819169}"/>
              </a:ext>
            </a:extLst>
          </p:cNvPr>
          <p:cNvGraphicFramePr>
            <a:graphicFrameLocks noGrp="1"/>
          </p:cNvGraphicFramePr>
          <p:nvPr>
            <p:extLst>
              <p:ext uri="{D42A27DB-BD31-4B8C-83A1-F6EECF244321}">
                <p14:modId xmlns:p14="http://schemas.microsoft.com/office/powerpoint/2010/main" val="117998255"/>
              </p:ext>
            </p:extLst>
          </p:nvPr>
        </p:nvGraphicFramePr>
        <p:xfrm>
          <a:off x="1498600" y="1908175"/>
          <a:ext cx="7381875" cy="4851400"/>
        </p:xfrm>
        <a:graphic>
          <a:graphicData uri="http://schemas.openxmlformats.org/drawingml/2006/table">
            <a:tbl>
              <a:tblPr firstRow="1" firstCol="1" bandRow="1">
                <a:tableStyleId>{5C22544A-7EE6-4342-B048-85BDC9FD1C3A}</a:tableStyleId>
              </a:tblPr>
              <a:tblGrid>
                <a:gridCol w="2629554">
                  <a:extLst>
                    <a:ext uri="{9D8B030D-6E8A-4147-A177-3AD203B41FA5}">
                      <a16:colId xmlns:a16="http://schemas.microsoft.com/office/drawing/2014/main" val="1963139295"/>
                    </a:ext>
                  </a:extLst>
                </a:gridCol>
                <a:gridCol w="4752321">
                  <a:extLst>
                    <a:ext uri="{9D8B030D-6E8A-4147-A177-3AD203B41FA5}">
                      <a16:colId xmlns:a16="http://schemas.microsoft.com/office/drawing/2014/main" val="3926327495"/>
                    </a:ext>
                  </a:extLst>
                </a:gridCol>
              </a:tblGrid>
              <a:tr h="299412">
                <a:tc>
                  <a:txBody>
                    <a:bodyPr/>
                    <a:lstStyle/>
                    <a:p>
                      <a:pPr>
                        <a:lnSpc>
                          <a:spcPts val="1500"/>
                        </a:lnSpc>
                        <a:spcAft>
                          <a:spcPts val="750"/>
                        </a:spcAft>
                      </a:pPr>
                      <a:r>
                        <a:rPr lang="sl-SI" sz="1200">
                          <a:effectLst/>
                        </a:rPr>
                        <a:t>12:50- 13.00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tc>
                  <a:txBody>
                    <a:bodyPr/>
                    <a:lstStyle/>
                    <a:p>
                      <a:pPr>
                        <a:lnSpc>
                          <a:spcPts val="1500"/>
                        </a:lnSpc>
                        <a:spcAft>
                          <a:spcPts val="750"/>
                        </a:spcAft>
                      </a:pPr>
                      <a:r>
                        <a:rPr lang="sl-SI" altLang="sl-SI" sz="1200" dirty="0" smtClean="0">
                          <a:latin typeface="Arial" panose="020B0604020202020204" pitchFamily="34" charset="0"/>
                          <a:cs typeface="Arial" panose="020B0604020202020204" pitchFamily="34" charset="0"/>
                        </a:rPr>
                        <a:t>Moderator dogodka: Igor Hočevar, ZZI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extLst>
                  <a:ext uri="{0D108BD9-81ED-4DB2-BD59-A6C34878D82A}">
                    <a16:rowId xmlns:a16="http://schemas.microsoft.com/office/drawing/2014/main" val="1837876951"/>
                  </a:ext>
                </a:extLst>
              </a:tr>
              <a:tr h="663646">
                <a:tc>
                  <a:txBody>
                    <a:bodyPr/>
                    <a:lstStyle/>
                    <a:p>
                      <a:pPr>
                        <a:lnSpc>
                          <a:spcPts val="1500"/>
                        </a:lnSpc>
                        <a:spcAft>
                          <a:spcPts val="750"/>
                        </a:spcAft>
                      </a:pPr>
                      <a:r>
                        <a:rPr lang="sl-SI" sz="1200" dirty="0">
                          <a:effectLst/>
                        </a:rPr>
                        <a:t>13:00 – 13:10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tc>
                  <a:txBody>
                    <a:bodyPr/>
                    <a:lstStyle/>
                    <a:p>
                      <a:pPr>
                        <a:lnSpc>
                          <a:spcPts val="1500"/>
                        </a:lnSpc>
                        <a:spcAft>
                          <a:spcPts val="750"/>
                        </a:spcAft>
                      </a:pPr>
                      <a:r>
                        <a:rPr lang="sl-SI" sz="1200" dirty="0">
                          <a:effectLst/>
                        </a:rPr>
                        <a:t>Pozdravni nagovor - </a:t>
                      </a:r>
                      <a:r>
                        <a:rPr lang="sl-SI" sz="1200" b="1" dirty="0">
                          <a:effectLst/>
                        </a:rPr>
                        <a:t>Kaj bomo izvedeli in kako lahko začnemo</a:t>
                      </a:r>
                      <a:r>
                        <a:rPr lang="sl-SI" sz="1200" dirty="0">
                          <a:effectLst/>
                        </a:rPr>
                        <a:t/>
                      </a:r>
                      <a:br>
                        <a:rPr lang="sl-SI" sz="1200" dirty="0">
                          <a:effectLst/>
                        </a:rPr>
                      </a:br>
                      <a:r>
                        <a:rPr lang="sl-SI" sz="1200" dirty="0">
                          <a:effectLst/>
                        </a:rPr>
                        <a:t>Nenad Šutanovac, direktor Združenja za informatiko in telekomunikacije, GZS</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extLst>
                  <a:ext uri="{0D108BD9-81ED-4DB2-BD59-A6C34878D82A}">
                    <a16:rowId xmlns:a16="http://schemas.microsoft.com/office/drawing/2014/main" val="262459130"/>
                  </a:ext>
                </a:extLst>
              </a:tr>
              <a:tr h="851732">
                <a:tc>
                  <a:txBody>
                    <a:bodyPr/>
                    <a:lstStyle/>
                    <a:p>
                      <a:pPr>
                        <a:lnSpc>
                          <a:spcPts val="1500"/>
                        </a:lnSpc>
                        <a:spcAft>
                          <a:spcPts val="750"/>
                        </a:spcAft>
                      </a:pPr>
                      <a:r>
                        <a:rPr lang="sl-SI" sz="1200">
                          <a:effectLst/>
                        </a:rPr>
                        <a:t>13:10 – 13:20</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tc>
                  <a:txBody>
                    <a:bodyPr/>
                    <a:lstStyle/>
                    <a:p>
                      <a:pPr>
                        <a:lnSpc>
                          <a:spcPts val="1500"/>
                        </a:lnSpc>
                        <a:spcAft>
                          <a:spcPts val="750"/>
                        </a:spcAft>
                      </a:pPr>
                      <a:r>
                        <a:rPr lang="sl-SI" sz="1200" dirty="0">
                          <a:effectLst/>
                        </a:rPr>
                        <a:t>Center za </a:t>
                      </a:r>
                      <a:r>
                        <a:rPr lang="sl-SI" sz="1200" dirty="0" err="1">
                          <a:effectLst/>
                        </a:rPr>
                        <a:t>ePoslovanje</a:t>
                      </a:r>
                      <a:r>
                        <a:rPr lang="sl-SI" sz="1200" dirty="0">
                          <a:effectLst/>
                        </a:rPr>
                        <a:t> Slovenije / </a:t>
                      </a:r>
                      <a:r>
                        <a:rPr lang="sl-SI" sz="1200" b="1" dirty="0">
                          <a:effectLst/>
                        </a:rPr>
                        <a:t>EPOS – podpora in promocija </a:t>
                      </a:r>
                      <a:r>
                        <a:rPr lang="sl-SI" sz="1200" b="1" dirty="0" err="1">
                          <a:effectLst/>
                        </a:rPr>
                        <a:t>ePoslovanja</a:t>
                      </a:r>
                      <a:r>
                        <a:rPr lang="sl-SI" sz="1200" b="1" dirty="0">
                          <a:effectLst/>
                        </a:rPr>
                        <a:t> v Sloveniji</a:t>
                      </a:r>
                      <a:r>
                        <a:rPr lang="sl-SI" sz="1200" dirty="0">
                          <a:effectLst/>
                        </a:rPr>
                        <a:t/>
                      </a:r>
                      <a:br>
                        <a:rPr lang="sl-SI" sz="1200" dirty="0">
                          <a:effectLst/>
                        </a:rPr>
                      </a:br>
                      <a:r>
                        <a:rPr lang="sl-SI" sz="1200" dirty="0">
                          <a:effectLst/>
                        </a:rPr>
                        <a:t>Dušan Zupančič, pobudnik in ustanovitelj Centra za </a:t>
                      </a:r>
                      <a:r>
                        <a:rPr lang="sl-SI" sz="1200" dirty="0" err="1">
                          <a:effectLst/>
                        </a:rPr>
                        <a:t>ePoslovanje</a:t>
                      </a:r>
                      <a:r>
                        <a:rPr lang="sl-SI" sz="1200" dirty="0">
                          <a:effectLst/>
                        </a:rPr>
                        <a:t> Slovenije</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extLst>
                  <a:ext uri="{0D108BD9-81ED-4DB2-BD59-A6C34878D82A}">
                    <a16:rowId xmlns:a16="http://schemas.microsoft.com/office/drawing/2014/main" val="3816704806"/>
                  </a:ext>
                </a:extLst>
              </a:tr>
              <a:tr h="851732">
                <a:tc>
                  <a:txBody>
                    <a:bodyPr/>
                    <a:lstStyle/>
                    <a:p>
                      <a:pPr>
                        <a:lnSpc>
                          <a:spcPts val="1500"/>
                        </a:lnSpc>
                        <a:spcAft>
                          <a:spcPts val="750"/>
                        </a:spcAft>
                      </a:pPr>
                      <a:r>
                        <a:rPr lang="sl-SI" sz="1200">
                          <a:effectLst/>
                        </a:rPr>
                        <a:t>13:20 – 13:30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tc>
                  <a:txBody>
                    <a:bodyPr/>
                    <a:lstStyle/>
                    <a:p>
                      <a:pPr>
                        <a:lnSpc>
                          <a:spcPts val="1500"/>
                        </a:lnSpc>
                        <a:spcAft>
                          <a:spcPts val="750"/>
                        </a:spcAft>
                      </a:pPr>
                      <a:r>
                        <a:rPr lang="sl-SI" sz="1200" b="1" dirty="0">
                          <a:effectLst/>
                        </a:rPr>
                        <a:t>Zakonodaja na področju </a:t>
                      </a:r>
                      <a:r>
                        <a:rPr lang="sl-SI" sz="1200" b="1" dirty="0" err="1">
                          <a:effectLst/>
                        </a:rPr>
                        <a:t>eRačunov</a:t>
                      </a:r>
                      <a:r>
                        <a:rPr lang="sl-SI" sz="1200" b="1" dirty="0">
                          <a:effectLst/>
                        </a:rPr>
                        <a:t> – kaj je in kaj lahko pričakujemo?</a:t>
                      </a:r>
                      <a:r>
                        <a:rPr lang="sl-SI" sz="1200" dirty="0">
                          <a:effectLst/>
                        </a:rPr>
                        <a:t/>
                      </a:r>
                      <a:br>
                        <a:rPr lang="sl-SI" sz="1200" dirty="0">
                          <a:effectLst/>
                        </a:rPr>
                      </a:br>
                      <a:r>
                        <a:rPr lang="sl-SI" sz="1200" dirty="0">
                          <a:effectLst/>
                        </a:rPr>
                        <a:t>dr. Rok Bojanc, vodja področja </a:t>
                      </a:r>
                      <a:r>
                        <a:rPr lang="sl-SI" sz="1200" dirty="0" err="1">
                          <a:effectLst/>
                        </a:rPr>
                        <a:t>ePoslovanje</a:t>
                      </a:r>
                      <a:r>
                        <a:rPr lang="sl-SI" sz="1200" dirty="0">
                          <a:effectLst/>
                        </a:rPr>
                        <a:t>, ZZI, predstavnik Slovenije v Evropskem forumu za E-Račun</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extLst>
                  <a:ext uri="{0D108BD9-81ED-4DB2-BD59-A6C34878D82A}">
                    <a16:rowId xmlns:a16="http://schemas.microsoft.com/office/drawing/2014/main" val="3834521858"/>
                  </a:ext>
                </a:extLst>
              </a:tr>
              <a:tr h="857586">
                <a:tc>
                  <a:txBody>
                    <a:bodyPr/>
                    <a:lstStyle/>
                    <a:p>
                      <a:pPr>
                        <a:lnSpc>
                          <a:spcPts val="1500"/>
                        </a:lnSpc>
                        <a:spcAft>
                          <a:spcPts val="750"/>
                        </a:spcAft>
                      </a:pPr>
                      <a:r>
                        <a:rPr lang="sl-SI" sz="1200">
                          <a:effectLst/>
                        </a:rPr>
                        <a:t>13:30 – 13:40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tc>
                  <a:txBody>
                    <a:bodyPr/>
                    <a:lstStyle/>
                    <a:p>
                      <a:pPr>
                        <a:lnSpc>
                          <a:spcPts val="1500"/>
                        </a:lnSpc>
                        <a:spcAft>
                          <a:spcPts val="750"/>
                        </a:spcAft>
                      </a:pPr>
                      <a:r>
                        <a:rPr lang="sl-SI" sz="1200" b="1" dirty="0">
                          <a:effectLst/>
                        </a:rPr>
                        <a:t>Prednosti in koristi </a:t>
                      </a:r>
                      <a:r>
                        <a:rPr lang="sl-SI" sz="1200" b="1" dirty="0" err="1">
                          <a:effectLst/>
                        </a:rPr>
                        <a:t>eRačunov</a:t>
                      </a:r>
                      <a:r>
                        <a:rPr lang="sl-SI" sz="1200" b="1" dirty="0">
                          <a:effectLst/>
                        </a:rPr>
                        <a:t> za proračunske uporabnike </a:t>
                      </a:r>
                      <a:r>
                        <a:rPr lang="sl-SI" sz="1200" dirty="0">
                          <a:effectLst/>
                        </a:rPr>
                        <a:t>(Uprava za javna plačila RS) </a:t>
                      </a:r>
                      <a:br>
                        <a:rPr lang="sl-SI" sz="1200" dirty="0">
                          <a:effectLst/>
                        </a:rPr>
                      </a:br>
                      <a:r>
                        <a:rPr lang="sl-SI" sz="1200" dirty="0" err="1">
                          <a:effectLst/>
                        </a:rPr>
                        <a:t>Jorgo</a:t>
                      </a:r>
                      <a:r>
                        <a:rPr lang="sl-SI" sz="1200" dirty="0">
                          <a:effectLst/>
                        </a:rPr>
                        <a:t> </a:t>
                      </a:r>
                      <a:r>
                        <a:rPr lang="sl-SI" sz="1200" dirty="0" err="1">
                          <a:effectLst/>
                        </a:rPr>
                        <a:t>Bertalanič</a:t>
                      </a:r>
                      <a:r>
                        <a:rPr lang="sl-SI" sz="1200" dirty="0">
                          <a:effectLst/>
                        </a:rPr>
                        <a:t>, Uprava Republike Slovenije za javna plačila, predstavnik Slovenije v Evropskem forumu za </a:t>
                      </a:r>
                      <a:r>
                        <a:rPr lang="sl-SI" sz="1200" dirty="0" err="1">
                          <a:effectLst/>
                        </a:rPr>
                        <a:t>eRačun</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extLst>
                  <a:ext uri="{0D108BD9-81ED-4DB2-BD59-A6C34878D82A}">
                    <a16:rowId xmlns:a16="http://schemas.microsoft.com/office/drawing/2014/main" val="951695197"/>
                  </a:ext>
                </a:extLst>
              </a:tr>
              <a:tr h="663646">
                <a:tc>
                  <a:txBody>
                    <a:bodyPr/>
                    <a:lstStyle/>
                    <a:p>
                      <a:pPr>
                        <a:lnSpc>
                          <a:spcPts val="1500"/>
                        </a:lnSpc>
                        <a:spcAft>
                          <a:spcPts val="750"/>
                        </a:spcAft>
                      </a:pPr>
                      <a:r>
                        <a:rPr lang="sl-SI" sz="1200">
                          <a:effectLst/>
                        </a:rPr>
                        <a:t>13:40-13:45 </a:t>
                      </a:r>
                      <a:endParaRPr lang="sl-SI" sz="120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tc>
                  <a:txBody>
                    <a:bodyPr/>
                    <a:lstStyle/>
                    <a:p>
                      <a:pPr>
                        <a:lnSpc>
                          <a:spcPts val="1500"/>
                        </a:lnSpc>
                        <a:spcAft>
                          <a:spcPts val="750"/>
                        </a:spcAft>
                      </a:pPr>
                      <a:r>
                        <a:rPr lang="sl-SI" sz="1200" b="1" dirty="0">
                          <a:effectLst/>
                        </a:rPr>
                        <a:t>Pomoč pri informiranju in podpori uvajanja </a:t>
                      </a:r>
                      <a:r>
                        <a:rPr lang="sl-SI" sz="1200" b="1" dirty="0" err="1">
                          <a:effectLst/>
                        </a:rPr>
                        <a:t>eRačunov</a:t>
                      </a:r>
                      <a:r>
                        <a:rPr lang="sl-SI" sz="1200" dirty="0">
                          <a:effectLst/>
                        </a:rPr>
                        <a:t/>
                      </a:r>
                      <a:br>
                        <a:rPr lang="sl-SI" sz="1200" dirty="0">
                          <a:effectLst/>
                        </a:rPr>
                      </a:br>
                      <a:r>
                        <a:rPr lang="sl-SI" sz="1200" dirty="0">
                          <a:effectLst/>
                        </a:rPr>
                        <a:t>Katja Mohar Bastar, direktorica Digitalnega inovacijskega stičišča Slovenije  (DIH)</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extLst>
                  <a:ext uri="{0D108BD9-81ED-4DB2-BD59-A6C34878D82A}">
                    <a16:rowId xmlns:a16="http://schemas.microsoft.com/office/drawing/2014/main" val="2472663927"/>
                  </a:ext>
                </a:extLst>
              </a:tr>
              <a:tr h="663646">
                <a:tc>
                  <a:txBody>
                    <a:bodyPr/>
                    <a:lstStyle/>
                    <a:p>
                      <a:pPr>
                        <a:lnSpc>
                          <a:spcPts val="1500"/>
                        </a:lnSpc>
                        <a:spcAft>
                          <a:spcPts val="750"/>
                        </a:spcAft>
                      </a:pPr>
                      <a:r>
                        <a:rPr lang="sl-SI" sz="1200" dirty="0">
                          <a:effectLst/>
                        </a:rPr>
                        <a:t>13:45 – 14:30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tc>
                  <a:txBody>
                    <a:bodyPr/>
                    <a:lstStyle/>
                    <a:p>
                      <a:pPr>
                        <a:lnSpc>
                          <a:spcPts val="1500"/>
                        </a:lnSpc>
                        <a:spcAft>
                          <a:spcPts val="750"/>
                        </a:spcAft>
                      </a:pPr>
                      <a:r>
                        <a:rPr lang="sl-SI" sz="1200" b="1" dirty="0">
                          <a:effectLst/>
                        </a:rPr>
                        <a:t>Kako so se uvedbe </a:t>
                      </a:r>
                      <a:r>
                        <a:rPr lang="sl-SI" sz="1200" b="1" dirty="0" err="1">
                          <a:effectLst/>
                        </a:rPr>
                        <a:t>eRačunov</a:t>
                      </a:r>
                      <a:r>
                        <a:rPr lang="sl-SI" sz="1200" b="1" dirty="0">
                          <a:effectLst/>
                        </a:rPr>
                        <a:t> lotila podjetja in kako se uvedbe lahko lotite v vašem podjetju? </a:t>
                      </a:r>
                      <a:r>
                        <a:rPr lang="sl-SI" sz="1200" dirty="0">
                          <a:effectLst/>
                        </a:rPr>
                        <a:t/>
                      </a:r>
                      <a:br>
                        <a:rPr lang="sl-SI" sz="1200" dirty="0">
                          <a:effectLst/>
                        </a:rPr>
                      </a:br>
                      <a:r>
                        <a:rPr lang="sl-SI" sz="1200" dirty="0">
                          <a:effectLst/>
                        </a:rPr>
                        <a:t>Praktični primeri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875" marR="43875" marT="43882" marB="43882"/>
                </a:tc>
                <a:extLst>
                  <a:ext uri="{0D108BD9-81ED-4DB2-BD59-A6C34878D82A}">
                    <a16:rowId xmlns:a16="http://schemas.microsoft.com/office/drawing/2014/main" val="4274906285"/>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a:xfrm>
            <a:off x="395288" y="1268413"/>
            <a:ext cx="8291512" cy="4675187"/>
          </a:xfrm>
        </p:spPr>
        <p:txBody>
          <a:bodyPr/>
          <a:lstStyle/>
          <a:p>
            <a:pPr>
              <a:defRPr/>
            </a:pPr>
            <a:endParaRPr lang="sl-SI" sz="2000" b="1" dirty="0" smtClean="0"/>
          </a:p>
          <a:p>
            <a:pPr>
              <a:defRPr/>
            </a:pPr>
            <a:r>
              <a:rPr lang="sl-SI" sz="2400" b="1" dirty="0" smtClean="0"/>
              <a:t>Znižanje stroškov in prihranek časa; </a:t>
            </a:r>
            <a:r>
              <a:rPr lang="sl-SI" sz="2400" dirty="0" smtClean="0"/>
              <a:t>manjša uporaba papirja, pisemskih ovojnic, znamk, tiskalnikov, kartuš, manj ročnega dela, računi se hranijo v elektronski obliki </a:t>
            </a:r>
            <a:r>
              <a:rPr lang="sl-SI" sz="2400" b="1" dirty="0" smtClean="0"/>
              <a:t>(e-hramba). </a:t>
            </a:r>
          </a:p>
          <a:p>
            <a:pPr>
              <a:defRPr/>
            </a:pPr>
            <a:endParaRPr lang="sl-SI" sz="2400" b="1" dirty="0"/>
          </a:p>
          <a:p>
            <a:pPr>
              <a:defRPr/>
            </a:pPr>
            <a:r>
              <a:rPr lang="sl-SI" sz="2400" b="1" dirty="0" smtClean="0"/>
              <a:t>Enostaven nadzor pravilnosti in manjša možnost napak; </a:t>
            </a:r>
            <a:r>
              <a:rPr lang="sl-SI" sz="2400" dirty="0" smtClean="0"/>
              <a:t>e-račun je mogoče avtomatsko prevzeti in slediti celotnemu procesu od pošiljanja do prevzema, s tem je omogočen nadzor nad nepravilnostmi in s tem zmanjševanje napak.</a:t>
            </a:r>
          </a:p>
          <a:p>
            <a:pPr marL="109537" indent="0">
              <a:buFont typeface="Wingdings 3" panose="05040102010807070707" pitchFamily="18" charset="2"/>
              <a:buNone/>
              <a:defRPr/>
            </a:pPr>
            <a:endParaRPr lang="sl-SI" sz="2400" dirty="0" smtClean="0"/>
          </a:p>
        </p:txBody>
      </p:sp>
      <p:sp>
        <p:nvSpPr>
          <p:cNvPr id="3" name="Naslov 2"/>
          <p:cNvSpPr>
            <a:spLocks noGrp="1"/>
          </p:cNvSpPr>
          <p:nvPr>
            <p:ph type="title"/>
          </p:nvPr>
        </p:nvSpPr>
        <p:spPr/>
        <p:txBody>
          <a:bodyPr/>
          <a:lstStyle/>
          <a:p>
            <a:pPr algn="ctr">
              <a:defRPr/>
            </a:pPr>
            <a:r>
              <a:rPr lang="sl-SI" sz="4000" dirty="0" smtClean="0"/>
              <a:t>Prednosti in koristi e-računov</a:t>
            </a:r>
            <a:endParaRPr lang="sl-SI" sz="4000" dirty="0"/>
          </a:p>
        </p:txBody>
      </p:sp>
      <p:sp>
        <p:nvSpPr>
          <p:cNvPr id="13316" name="Označba mest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5AFE60-41DA-4962-A72C-66151A94047E}"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3370736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a:xfrm>
            <a:off x="466725" y="1484313"/>
            <a:ext cx="8229600" cy="4525962"/>
          </a:xfrm>
        </p:spPr>
        <p:txBody>
          <a:bodyPr/>
          <a:lstStyle/>
          <a:p>
            <a:pPr>
              <a:defRPr/>
            </a:pPr>
            <a:r>
              <a:rPr lang="sl-SI" sz="2400" b="1" dirty="0" smtClean="0"/>
              <a:t>Avtomatizacija </a:t>
            </a:r>
            <a:r>
              <a:rPr lang="sl-SI" sz="2400" b="1" dirty="0"/>
              <a:t>procesa; </a:t>
            </a:r>
            <a:r>
              <a:rPr lang="sl-SI" sz="2400" dirty="0"/>
              <a:t>uporaba je enostavna, delo je lahko v celoti avtomatizirano (proces od prejema e-računa do njegovega zapisa, potrjevanja in knjiženja ter plačila</a:t>
            </a:r>
            <a:r>
              <a:rPr lang="sl-SI" sz="2400" dirty="0" smtClean="0"/>
              <a:t>).</a:t>
            </a:r>
          </a:p>
          <a:p>
            <a:pPr>
              <a:defRPr/>
            </a:pPr>
            <a:endParaRPr lang="sl-SI" altLang="sl-SI" sz="2400" dirty="0">
              <a:cs typeface="Arial" panose="020B0604020202020204" pitchFamily="34" charset="0"/>
            </a:endParaRPr>
          </a:p>
          <a:p>
            <a:pPr>
              <a:defRPr/>
            </a:pPr>
            <a:r>
              <a:rPr lang="sl-SI" altLang="sl-SI" sz="2400" dirty="0" smtClean="0">
                <a:cs typeface="Arial" panose="020B0604020202020204" pitchFamily="34" charset="0"/>
              </a:rPr>
              <a:t>Hitra </a:t>
            </a:r>
            <a:r>
              <a:rPr lang="sl-SI" altLang="sl-SI" sz="2400" dirty="0">
                <a:cs typeface="Arial" panose="020B0604020202020204" pitchFamily="34" charset="0"/>
              </a:rPr>
              <a:t>izmenjava dokumentov.</a:t>
            </a:r>
          </a:p>
          <a:p>
            <a:pPr marL="109537" indent="0">
              <a:buFont typeface="Wingdings 3" panose="05040102010807070707" pitchFamily="18" charset="2"/>
              <a:buNone/>
              <a:defRPr/>
            </a:pPr>
            <a:endParaRPr lang="sl-SI" altLang="sl-SI" sz="2400" dirty="0" smtClean="0">
              <a:cs typeface="Arial" panose="020B0604020202020204" pitchFamily="34" charset="0"/>
            </a:endParaRPr>
          </a:p>
          <a:p>
            <a:pPr>
              <a:defRPr/>
            </a:pPr>
            <a:r>
              <a:rPr lang="sl-SI" altLang="sl-SI" sz="2400" dirty="0" smtClean="0">
                <a:cs typeface="Arial" panose="020B0604020202020204" pitchFamily="34" charset="0"/>
              </a:rPr>
              <a:t>Neposredna povezava e-računa s plačilom e-računa (spletna banka). Poenostavitev in preglednost poslovanja.</a:t>
            </a:r>
          </a:p>
          <a:p>
            <a:pPr>
              <a:defRPr/>
            </a:pPr>
            <a:endParaRPr lang="sl-SI" dirty="0"/>
          </a:p>
        </p:txBody>
      </p:sp>
      <p:sp>
        <p:nvSpPr>
          <p:cNvPr id="3" name="Naslov 2"/>
          <p:cNvSpPr>
            <a:spLocks noGrp="1"/>
          </p:cNvSpPr>
          <p:nvPr>
            <p:ph type="title"/>
          </p:nvPr>
        </p:nvSpPr>
        <p:spPr>
          <a:xfrm>
            <a:off x="465978" y="274638"/>
            <a:ext cx="8220821" cy="1143000"/>
          </a:xfrm>
        </p:spPr>
        <p:txBody>
          <a:bodyPr>
            <a:normAutofit fontScale="90000"/>
          </a:bodyPr>
          <a:lstStyle/>
          <a:p>
            <a:pPr algn="ctr">
              <a:defRPr/>
            </a:pPr>
            <a:r>
              <a:rPr lang="sl-SI" sz="4400" dirty="0" smtClean="0"/>
              <a:t>Prednosti in koristi e-računov</a:t>
            </a:r>
            <a:endParaRPr lang="sl-SI" dirty="0"/>
          </a:p>
        </p:txBody>
      </p:sp>
      <p:sp>
        <p:nvSpPr>
          <p:cNvPr id="14340" name="Označba mest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C479A7-58C4-4705-98C8-B330C4EE691B}"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316573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značba mesta vsebine 1"/>
          <p:cNvSpPr>
            <a:spLocks noGrp="1"/>
          </p:cNvSpPr>
          <p:nvPr>
            <p:ph idx="1"/>
          </p:nvPr>
        </p:nvSpPr>
        <p:spPr/>
        <p:txBody>
          <a:bodyPr/>
          <a:lstStyle/>
          <a:p>
            <a:pPr marL="109537" indent="0">
              <a:buFont typeface="Wingdings 3" panose="05040102010807070707" pitchFamily="18" charset="2"/>
              <a:buNone/>
              <a:defRPr/>
            </a:pPr>
            <a:endParaRPr lang="sl-SI" altLang="sl-SI" sz="1000" dirty="0" smtClean="0"/>
          </a:p>
          <a:p>
            <a:pPr>
              <a:defRPr/>
            </a:pPr>
            <a:r>
              <a:rPr lang="sl-SI" altLang="sl-SI" sz="2800" b="1" dirty="0" smtClean="0"/>
              <a:t>Večja varnost; </a:t>
            </a:r>
            <a:r>
              <a:rPr lang="sl-SI" altLang="sl-SI" sz="2800" dirty="0" smtClean="0"/>
              <a:t>izmenjava e-računov prek varnih elektronskih poti, ki omogočajo tudi sledenje e-računu.</a:t>
            </a:r>
          </a:p>
          <a:p>
            <a:pPr>
              <a:defRPr/>
            </a:pPr>
            <a:endParaRPr lang="sl-SI" altLang="sl-SI" sz="1000" dirty="0" smtClean="0"/>
          </a:p>
          <a:p>
            <a:pPr>
              <a:defRPr/>
            </a:pPr>
            <a:endParaRPr lang="sl-SI" altLang="sl-SI" sz="1000" dirty="0" smtClean="0"/>
          </a:p>
          <a:p>
            <a:pPr>
              <a:defRPr/>
            </a:pPr>
            <a:r>
              <a:rPr lang="sl-SI" altLang="sl-SI" sz="2800" b="1" dirty="0" smtClean="0"/>
              <a:t>Okolju prijazno; </a:t>
            </a:r>
            <a:r>
              <a:rPr lang="sl-SI" altLang="sl-SI" sz="2800" dirty="0" smtClean="0"/>
              <a:t>manjša uporaba papirja, manj tiskanja.</a:t>
            </a:r>
          </a:p>
          <a:p>
            <a:pPr>
              <a:defRPr/>
            </a:pPr>
            <a:endParaRPr lang="sl-SI" altLang="sl-SI" sz="2800" dirty="0" smtClean="0"/>
          </a:p>
          <a:p>
            <a:pPr>
              <a:defRPr/>
            </a:pPr>
            <a:r>
              <a:rPr lang="sl-SI" altLang="sl-SI" sz="2800" b="1" dirty="0" smtClean="0">
                <a:cs typeface="Arial" panose="020B0604020202020204" pitchFamily="34" charset="0"/>
              </a:rPr>
              <a:t>Učinkovitost </a:t>
            </a:r>
            <a:r>
              <a:rPr lang="sl-SI" altLang="sl-SI" sz="2800" b="1" dirty="0">
                <a:cs typeface="Arial" panose="020B0604020202020204" pitchFamily="34" charset="0"/>
              </a:rPr>
              <a:t>poslovnih procesov</a:t>
            </a:r>
            <a:r>
              <a:rPr lang="sl-SI" altLang="sl-SI" sz="2800" dirty="0">
                <a:cs typeface="Arial" panose="020B0604020202020204" pitchFamily="34" charset="0"/>
              </a:rPr>
              <a:t>.</a:t>
            </a:r>
          </a:p>
          <a:p>
            <a:pPr>
              <a:defRPr/>
            </a:pPr>
            <a:endParaRPr lang="sl-SI" altLang="sl-SI" sz="2800" dirty="0">
              <a:cs typeface="Arial" panose="020B0604020202020204" pitchFamily="34" charset="0"/>
            </a:endParaRPr>
          </a:p>
          <a:p>
            <a:pPr>
              <a:defRPr/>
            </a:pPr>
            <a:endParaRPr lang="sl-SI" altLang="sl-SI" dirty="0" smtClean="0"/>
          </a:p>
        </p:txBody>
      </p:sp>
      <p:sp>
        <p:nvSpPr>
          <p:cNvPr id="3" name="Naslov 2"/>
          <p:cNvSpPr>
            <a:spLocks noGrp="1"/>
          </p:cNvSpPr>
          <p:nvPr>
            <p:ph type="title"/>
          </p:nvPr>
        </p:nvSpPr>
        <p:spPr/>
        <p:txBody>
          <a:bodyPr>
            <a:normAutofit fontScale="90000"/>
          </a:bodyPr>
          <a:lstStyle/>
          <a:p>
            <a:pPr algn="ctr">
              <a:defRPr/>
            </a:pPr>
            <a:r>
              <a:rPr lang="sl-SI" sz="4400" dirty="0" smtClean="0"/>
              <a:t>Prednosti in koristi e-računov</a:t>
            </a:r>
            <a:endParaRPr lang="sl-SI" dirty="0"/>
          </a:p>
        </p:txBody>
      </p:sp>
      <p:sp>
        <p:nvSpPr>
          <p:cNvPr id="15364" name="Označba mest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73B95-64F2-4031-8C58-E4B01F556913}"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2113018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značba mesta vsebine 1"/>
          <p:cNvSpPr>
            <a:spLocks noGrp="1"/>
          </p:cNvSpPr>
          <p:nvPr>
            <p:ph idx="1"/>
          </p:nvPr>
        </p:nvSpPr>
        <p:spPr/>
        <p:txBody>
          <a:bodyPr/>
          <a:lstStyle/>
          <a:p>
            <a:pPr marL="0" indent="0">
              <a:buFont typeface="Wingdings 3" panose="05040102010807070707" pitchFamily="18" charset="2"/>
              <a:buNone/>
            </a:pPr>
            <a:r>
              <a:rPr lang="sl-SI" altLang="sl-SI" sz="2800" smtClean="0"/>
              <a:t>Direktiva 2014/55/EU o izdajanju elektronskih računov pri javnem naročanju določa- zavezanci za javna naročila sprejeti račun, če je ta izdan v elektronski obliki v evropskem standardu.</a:t>
            </a:r>
          </a:p>
          <a:p>
            <a:pPr marL="0" indent="0">
              <a:buFont typeface="Wingdings 3" panose="05040102010807070707" pitchFamily="18" charset="2"/>
              <a:buNone/>
            </a:pPr>
            <a:endParaRPr lang="sl-SI" altLang="sl-SI" sz="2800" smtClean="0"/>
          </a:p>
          <a:p>
            <a:pPr marL="0" indent="0">
              <a:buFont typeface="Wingdings 3" panose="05040102010807070707" pitchFamily="18" charset="2"/>
              <a:buNone/>
            </a:pPr>
            <a:r>
              <a:rPr lang="sl-SI" altLang="sl-SI" sz="2800" smtClean="0">
                <a:solidFill>
                  <a:srgbClr val="000000"/>
                </a:solidFill>
              </a:rPr>
              <a:t>Sprejem novega nacionalnega standarda za e-račune eSLOG 2.0, ki je usklajen z evropskimi standardi in ga uporabljajo proračunski uporabniki.</a:t>
            </a:r>
            <a:r>
              <a:rPr lang="sl-SI" altLang="sl-SI" sz="2800" smtClean="0"/>
              <a:t> </a:t>
            </a:r>
          </a:p>
          <a:p>
            <a:pPr marL="0" indent="0">
              <a:buFont typeface="Wingdings 3" panose="05040102010807070707" pitchFamily="18" charset="2"/>
              <a:buNone/>
            </a:pPr>
            <a:endParaRPr lang="sl-SI" altLang="sl-SI" sz="2800" smtClean="0"/>
          </a:p>
        </p:txBody>
      </p:sp>
      <p:sp>
        <p:nvSpPr>
          <p:cNvPr id="3" name="Naslov 2"/>
          <p:cNvSpPr>
            <a:spLocks noGrp="1"/>
          </p:cNvSpPr>
          <p:nvPr>
            <p:ph type="title"/>
          </p:nvPr>
        </p:nvSpPr>
        <p:spPr/>
        <p:txBody>
          <a:bodyPr/>
          <a:lstStyle/>
          <a:p>
            <a:pPr algn="ctr">
              <a:defRPr/>
            </a:pPr>
            <a:r>
              <a:rPr lang="sl-SI" sz="3600" dirty="0" smtClean="0"/>
              <a:t>Projekt ROSE</a:t>
            </a:r>
            <a:endParaRPr lang="sl-SI" sz="3600" dirty="0"/>
          </a:p>
        </p:txBody>
      </p:sp>
      <p:sp>
        <p:nvSpPr>
          <p:cNvPr id="16388" name="Označba mest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CCE167-F443-4621-9996-17213A133A3B}"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pic>
        <p:nvPicPr>
          <p:cNvPr id="16389" name="Slika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9938" y="5524500"/>
            <a:ext cx="28368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340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značba mesta vsebine 1"/>
          <p:cNvSpPr>
            <a:spLocks noGrp="1"/>
          </p:cNvSpPr>
          <p:nvPr>
            <p:ph idx="1"/>
          </p:nvPr>
        </p:nvSpPr>
        <p:spPr>
          <a:xfrm>
            <a:off x="457200" y="1341438"/>
            <a:ext cx="8229600" cy="4665662"/>
          </a:xfrm>
        </p:spPr>
        <p:txBody>
          <a:bodyPr/>
          <a:lstStyle/>
          <a:p>
            <a:pPr algn="just"/>
            <a:endParaRPr lang="sl-SI" altLang="sl-SI" sz="800" smtClean="0">
              <a:solidFill>
                <a:srgbClr val="000000"/>
              </a:solidFill>
            </a:endParaRPr>
          </a:p>
          <a:p>
            <a:endParaRPr lang="sl-SI" altLang="sl-SI" sz="2800" smtClean="0">
              <a:solidFill>
                <a:srgbClr val="000000"/>
              </a:solidFill>
            </a:endParaRPr>
          </a:p>
          <a:p>
            <a:r>
              <a:rPr lang="sl-SI" altLang="sl-SI" sz="2800" smtClean="0"/>
              <a:t>Razviti sta bili dostopni točki za eDostavo AS4 profil (e-SENS) in AS2 profil (OpenPEPPOL).</a:t>
            </a:r>
          </a:p>
          <a:p>
            <a:endParaRPr lang="sl-SI" altLang="sl-SI" sz="2800" smtClean="0">
              <a:solidFill>
                <a:srgbClr val="000000"/>
              </a:solidFill>
            </a:endParaRPr>
          </a:p>
          <a:p>
            <a:r>
              <a:rPr lang="sl-SI" altLang="sl-SI" sz="2800" smtClean="0"/>
              <a:t>Enotni nacionalni register prejemnikov e-računov-vključeni tudi vsi proračunski uporabniki.</a:t>
            </a:r>
            <a:endParaRPr lang="sl-SI" altLang="sl-SI" sz="2800" b="1" smtClean="0"/>
          </a:p>
          <a:p>
            <a:endParaRPr lang="sl-SI" altLang="sl-SI" sz="2800" smtClean="0">
              <a:solidFill>
                <a:srgbClr val="000000"/>
              </a:solidFill>
            </a:endParaRPr>
          </a:p>
          <a:p>
            <a:endParaRPr lang="sl-SI" altLang="sl-SI" sz="2800" smtClean="0">
              <a:solidFill>
                <a:srgbClr val="000000"/>
              </a:solidFill>
            </a:endParaRPr>
          </a:p>
        </p:txBody>
      </p:sp>
      <p:sp>
        <p:nvSpPr>
          <p:cNvPr id="3" name="Naslov 2"/>
          <p:cNvSpPr>
            <a:spLocks noGrp="1"/>
          </p:cNvSpPr>
          <p:nvPr>
            <p:ph type="title"/>
          </p:nvPr>
        </p:nvSpPr>
        <p:spPr>
          <a:xfrm>
            <a:off x="457200" y="274638"/>
            <a:ext cx="8075240" cy="1143000"/>
          </a:xfrm>
        </p:spPr>
        <p:txBody>
          <a:bodyPr/>
          <a:lstStyle/>
          <a:p>
            <a:pPr algn="ctr">
              <a:defRPr/>
            </a:pPr>
            <a:r>
              <a:rPr lang="sl-SI" sz="3600" dirty="0" smtClean="0"/>
              <a:t> Projekt ROSE </a:t>
            </a:r>
            <a:endParaRPr lang="sl-SI" sz="3600" dirty="0"/>
          </a:p>
        </p:txBody>
      </p:sp>
      <p:sp>
        <p:nvSpPr>
          <p:cNvPr id="17412" name="Označba mest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36A99E-78BD-4056-BC39-88E06CE15F80}"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pic>
        <p:nvPicPr>
          <p:cNvPr id="17413" name="Slika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9938" y="5588000"/>
            <a:ext cx="28368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512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4" y="391019"/>
            <a:ext cx="8906322" cy="864096"/>
          </a:xfrm>
        </p:spPr>
        <p:txBody>
          <a:bodyPr>
            <a:noAutofit/>
          </a:bodyPr>
          <a:lstStyle/>
          <a:p>
            <a:pPr algn="ctr" eaLnBrk="1" fontAlgn="auto" hangingPunct="1">
              <a:spcAft>
                <a:spcPts val="0"/>
              </a:spcAft>
              <a:defRPr/>
            </a:pPr>
            <a:r>
              <a:rPr lang="sl-SI" sz="2800" dirty="0" smtClean="0"/>
              <a:t>Število prejetih/izdanih e-računov 2015-2019</a:t>
            </a:r>
            <a:endParaRPr lang="sl-SI" sz="2800" dirty="0"/>
          </a:p>
        </p:txBody>
      </p:sp>
      <p:sp>
        <p:nvSpPr>
          <p:cNvPr id="18435" name="Ograda številke diapoz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55CC2-556C-4208-808C-CB3EBBD05F8F}"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graphicFrame>
        <p:nvGraphicFramePr>
          <p:cNvPr id="7" name="Tabela 6"/>
          <p:cNvGraphicFramePr>
            <a:graphicFrameLocks noGrp="1"/>
          </p:cNvGraphicFramePr>
          <p:nvPr/>
        </p:nvGraphicFramePr>
        <p:xfrm>
          <a:off x="611188" y="1255713"/>
          <a:ext cx="7705725" cy="1741489"/>
        </p:xfrm>
        <a:graphic>
          <a:graphicData uri="http://schemas.openxmlformats.org/drawingml/2006/table">
            <a:tbl>
              <a:tblPr>
                <a:tableStyleId>{5C22544A-7EE6-4342-B048-85BDC9FD1C3A}</a:tableStyleId>
              </a:tblPr>
              <a:tblGrid>
                <a:gridCol w="2033389">
                  <a:extLst>
                    <a:ext uri="{9D8B030D-6E8A-4147-A177-3AD203B41FA5}">
                      <a16:colId xmlns:a16="http://schemas.microsoft.com/office/drawing/2014/main" val="3084582680"/>
                    </a:ext>
                  </a:extLst>
                </a:gridCol>
                <a:gridCol w="2848954">
                  <a:extLst>
                    <a:ext uri="{9D8B030D-6E8A-4147-A177-3AD203B41FA5}">
                      <a16:colId xmlns:a16="http://schemas.microsoft.com/office/drawing/2014/main" val="2112806785"/>
                    </a:ext>
                  </a:extLst>
                </a:gridCol>
                <a:gridCol w="2823382">
                  <a:extLst>
                    <a:ext uri="{9D8B030D-6E8A-4147-A177-3AD203B41FA5}">
                      <a16:colId xmlns:a16="http://schemas.microsoft.com/office/drawing/2014/main" val="2505650350"/>
                    </a:ext>
                  </a:extLst>
                </a:gridCol>
              </a:tblGrid>
              <a:tr h="344754">
                <a:tc>
                  <a:txBody>
                    <a:bodyPr/>
                    <a:lstStyle/>
                    <a:p>
                      <a:pPr algn="ctr" fontAlgn="b"/>
                      <a:r>
                        <a:rPr lang="sl-SI" sz="1300" b="1" u="none" strike="noStrike" dirty="0">
                          <a:solidFill>
                            <a:schemeClr val="tx1"/>
                          </a:solidFill>
                          <a:effectLst/>
                        </a:rPr>
                        <a:t>Leto</a:t>
                      </a:r>
                      <a:endParaRPr lang="sl-SI" sz="1300" b="1" i="0" u="none" strike="noStrike" dirty="0">
                        <a:solidFill>
                          <a:schemeClr val="tx1"/>
                        </a:solidFill>
                        <a:effectLst/>
                        <a:latin typeface="Calibri" panose="020F0502020204030204" pitchFamily="34" charset="0"/>
                      </a:endParaRPr>
                    </a:p>
                  </a:txBody>
                  <a:tcPr marL="7622" marR="7622" marT="7619" marB="0" anchor="ctr"/>
                </a:tc>
                <a:tc>
                  <a:txBody>
                    <a:bodyPr/>
                    <a:lstStyle/>
                    <a:p>
                      <a:pPr algn="ctr" fontAlgn="b"/>
                      <a:r>
                        <a:rPr lang="sl-SI" sz="1300" b="1" u="none" strike="noStrike" dirty="0">
                          <a:solidFill>
                            <a:schemeClr val="tx1"/>
                          </a:solidFill>
                          <a:effectLst/>
                        </a:rPr>
                        <a:t>Prejeti e-računi</a:t>
                      </a:r>
                      <a:endParaRPr lang="sl-SI" sz="1300" b="1" i="0" u="none" strike="noStrike" dirty="0">
                        <a:solidFill>
                          <a:schemeClr val="tx1"/>
                        </a:solidFill>
                        <a:effectLst/>
                        <a:latin typeface="Calibri" panose="020F0502020204030204" pitchFamily="34" charset="0"/>
                      </a:endParaRPr>
                    </a:p>
                  </a:txBody>
                  <a:tcPr marL="7622" marR="7622" marT="7619" marB="0" anchor="ctr"/>
                </a:tc>
                <a:tc>
                  <a:txBody>
                    <a:bodyPr/>
                    <a:lstStyle/>
                    <a:p>
                      <a:pPr algn="ctr" fontAlgn="b"/>
                      <a:r>
                        <a:rPr lang="sl-SI" sz="1300" b="1" u="none" strike="noStrike" dirty="0">
                          <a:solidFill>
                            <a:schemeClr val="tx1"/>
                          </a:solidFill>
                          <a:effectLst/>
                        </a:rPr>
                        <a:t>Izdani e-računi</a:t>
                      </a:r>
                      <a:endParaRPr lang="sl-SI" sz="1300" b="1" i="0" u="none" strike="noStrike" dirty="0">
                        <a:solidFill>
                          <a:schemeClr val="tx1"/>
                        </a:solidFill>
                        <a:effectLst/>
                        <a:latin typeface="Calibri" panose="020F0502020204030204" pitchFamily="34" charset="0"/>
                      </a:endParaRPr>
                    </a:p>
                  </a:txBody>
                  <a:tcPr marL="7622" marR="7622" marT="7619" marB="0" anchor="ctr"/>
                </a:tc>
                <a:extLst>
                  <a:ext uri="{0D108BD9-81ED-4DB2-BD59-A6C34878D82A}">
                    <a16:rowId xmlns:a16="http://schemas.microsoft.com/office/drawing/2014/main" val="2304129721"/>
                  </a:ext>
                </a:extLst>
              </a:tr>
              <a:tr h="279347">
                <a:tc>
                  <a:txBody>
                    <a:bodyPr/>
                    <a:lstStyle/>
                    <a:p>
                      <a:pPr algn="ctr" fontAlgn="b"/>
                      <a:r>
                        <a:rPr lang="sl-SI" sz="1300" u="none" strike="noStrike" dirty="0">
                          <a:solidFill>
                            <a:schemeClr val="tx1"/>
                          </a:solidFill>
                          <a:effectLst/>
                        </a:rPr>
                        <a:t>2015</a:t>
                      </a:r>
                      <a:endParaRPr lang="sl-SI" sz="1300" b="0" i="0" u="none" strike="noStrike" dirty="0">
                        <a:solidFill>
                          <a:schemeClr val="tx1"/>
                        </a:solidFill>
                        <a:effectLst/>
                        <a:latin typeface="Calibri" panose="020F0502020204030204" pitchFamily="34" charset="0"/>
                      </a:endParaRPr>
                    </a:p>
                  </a:txBody>
                  <a:tcPr marL="0" marR="72008" marT="72014" marB="0" anchor="ctr"/>
                </a:tc>
                <a:tc>
                  <a:txBody>
                    <a:bodyPr/>
                    <a:lstStyle/>
                    <a:p>
                      <a:pPr algn="ctr" fontAlgn="b"/>
                      <a:r>
                        <a:rPr lang="sl-SI" sz="1300" u="none" strike="noStrike" dirty="0">
                          <a:solidFill>
                            <a:schemeClr val="tx1"/>
                          </a:solidFill>
                          <a:effectLst/>
                        </a:rPr>
                        <a:t>3.994.142</a:t>
                      </a:r>
                      <a:endParaRPr lang="sl-SI" sz="1300" b="0" i="0" u="none" strike="noStrike" dirty="0">
                        <a:solidFill>
                          <a:schemeClr val="tx1"/>
                        </a:solidFill>
                        <a:effectLst/>
                        <a:latin typeface="Calibri" panose="020F0502020204030204" pitchFamily="34" charset="0"/>
                      </a:endParaRPr>
                    </a:p>
                  </a:txBody>
                  <a:tcPr marL="0" marR="72008" marT="72014" marB="0" anchor="ctr"/>
                </a:tc>
                <a:tc>
                  <a:txBody>
                    <a:bodyPr/>
                    <a:lstStyle/>
                    <a:p>
                      <a:pPr algn="ctr" fontAlgn="b"/>
                      <a:r>
                        <a:rPr lang="sl-SI" sz="1300" u="none" strike="noStrike" dirty="0">
                          <a:solidFill>
                            <a:schemeClr val="tx1"/>
                          </a:solidFill>
                          <a:effectLst/>
                        </a:rPr>
                        <a:t>460.861</a:t>
                      </a:r>
                      <a:endParaRPr lang="sl-SI" sz="1300" b="0" i="0" u="none" strike="noStrike" dirty="0">
                        <a:solidFill>
                          <a:schemeClr val="tx1"/>
                        </a:solidFill>
                        <a:effectLst/>
                        <a:latin typeface="Calibri" panose="020F0502020204030204" pitchFamily="34" charset="0"/>
                      </a:endParaRPr>
                    </a:p>
                  </a:txBody>
                  <a:tcPr marL="0" marR="72008" marT="72014" marB="0" anchor="ctr"/>
                </a:tc>
                <a:extLst>
                  <a:ext uri="{0D108BD9-81ED-4DB2-BD59-A6C34878D82A}">
                    <a16:rowId xmlns:a16="http://schemas.microsoft.com/office/drawing/2014/main" val="663462309"/>
                  </a:ext>
                </a:extLst>
              </a:tr>
              <a:tr h="279347">
                <a:tc>
                  <a:txBody>
                    <a:bodyPr/>
                    <a:lstStyle/>
                    <a:p>
                      <a:pPr algn="ctr" fontAlgn="b"/>
                      <a:r>
                        <a:rPr lang="sl-SI" sz="1300" u="none" strike="noStrike" dirty="0">
                          <a:solidFill>
                            <a:schemeClr val="tx1"/>
                          </a:solidFill>
                          <a:effectLst/>
                        </a:rPr>
                        <a:t>2016</a:t>
                      </a:r>
                      <a:endParaRPr lang="sl-SI" sz="1300" b="0" i="0" u="none" strike="noStrike" dirty="0">
                        <a:solidFill>
                          <a:schemeClr val="tx1"/>
                        </a:solidFill>
                        <a:effectLst/>
                        <a:latin typeface="Calibri" panose="020F0502020204030204" pitchFamily="34" charset="0"/>
                      </a:endParaRPr>
                    </a:p>
                  </a:txBody>
                  <a:tcPr marL="0" marR="72008" marT="72014" marB="0" anchor="ctr"/>
                </a:tc>
                <a:tc>
                  <a:txBody>
                    <a:bodyPr/>
                    <a:lstStyle/>
                    <a:p>
                      <a:pPr algn="ctr" fontAlgn="b"/>
                      <a:r>
                        <a:rPr lang="sl-SI" sz="1300" u="none" strike="noStrike" dirty="0">
                          <a:solidFill>
                            <a:schemeClr val="tx1"/>
                          </a:solidFill>
                          <a:effectLst/>
                        </a:rPr>
                        <a:t>4.015.598</a:t>
                      </a:r>
                      <a:endParaRPr lang="sl-SI" sz="1300" b="0" i="0" u="none" strike="noStrike" dirty="0">
                        <a:solidFill>
                          <a:schemeClr val="tx1"/>
                        </a:solidFill>
                        <a:effectLst/>
                        <a:latin typeface="Calibri" panose="020F0502020204030204" pitchFamily="34" charset="0"/>
                      </a:endParaRPr>
                    </a:p>
                  </a:txBody>
                  <a:tcPr marL="0" marR="72008" marT="72014" marB="0" anchor="ctr"/>
                </a:tc>
                <a:tc>
                  <a:txBody>
                    <a:bodyPr/>
                    <a:lstStyle/>
                    <a:p>
                      <a:pPr algn="ctr" fontAlgn="b"/>
                      <a:r>
                        <a:rPr lang="sl-SI" sz="1300" u="none" strike="noStrike" dirty="0">
                          <a:solidFill>
                            <a:schemeClr val="tx1"/>
                          </a:solidFill>
                          <a:effectLst/>
                        </a:rPr>
                        <a:t>510.304</a:t>
                      </a:r>
                      <a:endParaRPr lang="sl-SI" sz="1300" b="0" i="0" u="none" strike="noStrike" dirty="0">
                        <a:solidFill>
                          <a:schemeClr val="tx1"/>
                        </a:solidFill>
                        <a:effectLst/>
                        <a:latin typeface="Calibri" panose="020F0502020204030204" pitchFamily="34" charset="0"/>
                      </a:endParaRPr>
                    </a:p>
                  </a:txBody>
                  <a:tcPr marL="0" marR="72008" marT="72014" marB="0" anchor="ctr"/>
                </a:tc>
                <a:extLst>
                  <a:ext uri="{0D108BD9-81ED-4DB2-BD59-A6C34878D82A}">
                    <a16:rowId xmlns:a16="http://schemas.microsoft.com/office/drawing/2014/main" val="2055567270"/>
                  </a:ext>
                </a:extLst>
              </a:tr>
              <a:tr h="279347">
                <a:tc>
                  <a:txBody>
                    <a:bodyPr/>
                    <a:lstStyle/>
                    <a:p>
                      <a:pPr algn="ctr" fontAlgn="b"/>
                      <a:r>
                        <a:rPr lang="sl-SI" sz="1300" u="none" strike="noStrike" dirty="0">
                          <a:solidFill>
                            <a:schemeClr val="tx1"/>
                          </a:solidFill>
                          <a:effectLst/>
                        </a:rPr>
                        <a:t>2017</a:t>
                      </a:r>
                      <a:endParaRPr lang="sl-SI" sz="1300" b="0" i="0" u="none" strike="noStrike" dirty="0">
                        <a:solidFill>
                          <a:schemeClr val="tx1"/>
                        </a:solidFill>
                        <a:effectLst/>
                        <a:latin typeface="Calibri" panose="020F0502020204030204" pitchFamily="34" charset="0"/>
                      </a:endParaRPr>
                    </a:p>
                  </a:txBody>
                  <a:tcPr marL="0" marR="72008" marT="72014" marB="0" anchor="ctr"/>
                </a:tc>
                <a:tc>
                  <a:txBody>
                    <a:bodyPr/>
                    <a:lstStyle/>
                    <a:p>
                      <a:pPr algn="ctr" fontAlgn="b"/>
                      <a:r>
                        <a:rPr lang="sl-SI" sz="1300" u="none" strike="noStrike" dirty="0">
                          <a:solidFill>
                            <a:schemeClr val="tx1"/>
                          </a:solidFill>
                          <a:effectLst/>
                        </a:rPr>
                        <a:t>4.080.214</a:t>
                      </a:r>
                      <a:endParaRPr lang="sl-SI" sz="1300" b="0" i="0" u="none" strike="noStrike" dirty="0">
                        <a:solidFill>
                          <a:schemeClr val="tx1"/>
                        </a:solidFill>
                        <a:effectLst/>
                        <a:latin typeface="Calibri" panose="020F0502020204030204" pitchFamily="34" charset="0"/>
                      </a:endParaRPr>
                    </a:p>
                  </a:txBody>
                  <a:tcPr marL="0" marR="72008" marT="72014" marB="0" anchor="ctr"/>
                </a:tc>
                <a:tc>
                  <a:txBody>
                    <a:bodyPr/>
                    <a:lstStyle/>
                    <a:p>
                      <a:pPr algn="ctr" fontAlgn="b"/>
                      <a:r>
                        <a:rPr lang="sl-SI" sz="1300" u="none" strike="noStrike" dirty="0">
                          <a:solidFill>
                            <a:schemeClr val="tx1"/>
                          </a:solidFill>
                          <a:effectLst/>
                        </a:rPr>
                        <a:t>595.513</a:t>
                      </a:r>
                      <a:endParaRPr lang="sl-SI" sz="1300" b="0" i="0" u="none" strike="noStrike" dirty="0">
                        <a:solidFill>
                          <a:schemeClr val="tx1"/>
                        </a:solidFill>
                        <a:effectLst/>
                        <a:latin typeface="Calibri" panose="020F0502020204030204" pitchFamily="34" charset="0"/>
                      </a:endParaRPr>
                    </a:p>
                  </a:txBody>
                  <a:tcPr marL="0" marR="72008" marT="72014" marB="0" anchor="ctr"/>
                </a:tc>
                <a:extLst>
                  <a:ext uri="{0D108BD9-81ED-4DB2-BD59-A6C34878D82A}">
                    <a16:rowId xmlns:a16="http://schemas.microsoft.com/office/drawing/2014/main" val="1927343414"/>
                  </a:ext>
                </a:extLst>
              </a:tr>
              <a:tr h="279347">
                <a:tc>
                  <a:txBody>
                    <a:bodyPr/>
                    <a:lstStyle/>
                    <a:p>
                      <a:pPr algn="ctr" fontAlgn="b"/>
                      <a:r>
                        <a:rPr lang="sl-SI" sz="1300" u="none" strike="noStrike" dirty="0">
                          <a:solidFill>
                            <a:schemeClr val="tx1"/>
                          </a:solidFill>
                          <a:effectLst/>
                        </a:rPr>
                        <a:t>2018</a:t>
                      </a:r>
                      <a:endParaRPr lang="sl-SI" sz="1300" b="0" i="0" u="none" strike="noStrike" dirty="0">
                        <a:solidFill>
                          <a:schemeClr val="tx1"/>
                        </a:solidFill>
                        <a:effectLst/>
                        <a:latin typeface="Calibri" panose="020F0502020204030204" pitchFamily="34" charset="0"/>
                      </a:endParaRPr>
                    </a:p>
                  </a:txBody>
                  <a:tcPr marL="0" marR="72008" marT="72014" marB="0" anchor="ctr"/>
                </a:tc>
                <a:tc>
                  <a:txBody>
                    <a:bodyPr/>
                    <a:lstStyle/>
                    <a:p>
                      <a:pPr algn="ctr" fontAlgn="b"/>
                      <a:r>
                        <a:rPr lang="sl-SI" sz="1300" u="none" strike="noStrike" dirty="0">
                          <a:solidFill>
                            <a:schemeClr val="tx1"/>
                          </a:solidFill>
                          <a:effectLst/>
                        </a:rPr>
                        <a:t>4.161.072</a:t>
                      </a:r>
                      <a:endParaRPr lang="sl-SI" sz="1300" b="0" i="0" u="none" strike="noStrike" dirty="0">
                        <a:solidFill>
                          <a:schemeClr val="tx1"/>
                        </a:solidFill>
                        <a:effectLst/>
                        <a:latin typeface="Calibri" panose="020F0502020204030204" pitchFamily="34" charset="0"/>
                      </a:endParaRPr>
                    </a:p>
                  </a:txBody>
                  <a:tcPr marL="0" marR="72008" marT="72014" marB="0" anchor="ctr"/>
                </a:tc>
                <a:tc>
                  <a:txBody>
                    <a:bodyPr/>
                    <a:lstStyle/>
                    <a:p>
                      <a:pPr algn="ctr" fontAlgn="b"/>
                      <a:r>
                        <a:rPr lang="sl-SI" sz="1300" u="none" strike="noStrike" dirty="0">
                          <a:solidFill>
                            <a:schemeClr val="tx1"/>
                          </a:solidFill>
                          <a:effectLst/>
                        </a:rPr>
                        <a:t>706.370</a:t>
                      </a:r>
                      <a:endParaRPr lang="sl-SI" sz="1300" b="0" i="0" u="none" strike="noStrike" dirty="0">
                        <a:solidFill>
                          <a:schemeClr val="tx1"/>
                        </a:solidFill>
                        <a:effectLst/>
                        <a:latin typeface="Calibri" panose="020F0502020204030204" pitchFamily="34" charset="0"/>
                      </a:endParaRPr>
                    </a:p>
                  </a:txBody>
                  <a:tcPr marL="0" marR="72008" marT="72014" marB="0" anchor="ctr"/>
                </a:tc>
                <a:extLst>
                  <a:ext uri="{0D108BD9-81ED-4DB2-BD59-A6C34878D82A}">
                    <a16:rowId xmlns:a16="http://schemas.microsoft.com/office/drawing/2014/main" val="3135662319"/>
                  </a:ext>
                </a:extLst>
              </a:tr>
              <a:tr h="279347">
                <a:tc>
                  <a:txBody>
                    <a:bodyPr/>
                    <a:lstStyle/>
                    <a:p>
                      <a:pPr algn="ctr" fontAlgn="b"/>
                      <a:r>
                        <a:rPr lang="sl-SI" sz="1300" u="none" strike="noStrike" dirty="0">
                          <a:solidFill>
                            <a:schemeClr val="tx1"/>
                          </a:solidFill>
                          <a:effectLst/>
                        </a:rPr>
                        <a:t>2019</a:t>
                      </a:r>
                      <a:endParaRPr lang="sl-SI" sz="1300" b="0" i="0" u="none" strike="noStrike" dirty="0">
                        <a:solidFill>
                          <a:schemeClr val="tx1"/>
                        </a:solidFill>
                        <a:effectLst/>
                        <a:latin typeface="Calibri" panose="020F0502020204030204" pitchFamily="34" charset="0"/>
                      </a:endParaRPr>
                    </a:p>
                  </a:txBody>
                  <a:tcPr marL="0" marR="72008" marT="72014" marB="0" anchor="ctr"/>
                </a:tc>
                <a:tc>
                  <a:txBody>
                    <a:bodyPr/>
                    <a:lstStyle/>
                    <a:p>
                      <a:pPr algn="ctr" fontAlgn="b"/>
                      <a:r>
                        <a:rPr lang="sl-SI" sz="1300" u="none" strike="noStrike" dirty="0">
                          <a:solidFill>
                            <a:schemeClr val="tx1"/>
                          </a:solidFill>
                          <a:effectLst/>
                        </a:rPr>
                        <a:t>4.216.425</a:t>
                      </a:r>
                      <a:endParaRPr lang="sl-SI" sz="1300" b="0" i="0" u="none" strike="noStrike" dirty="0">
                        <a:solidFill>
                          <a:schemeClr val="tx1"/>
                        </a:solidFill>
                        <a:effectLst/>
                        <a:latin typeface="Calibri" panose="020F0502020204030204" pitchFamily="34" charset="0"/>
                      </a:endParaRPr>
                    </a:p>
                  </a:txBody>
                  <a:tcPr marL="0" marR="72008" marT="72014" marB="0" anchor="ctr"/>
                </a:tc>
                <a:tc>
                  <a:txBody>
                    <a:bodyPr/>
                    <a:lstStyle/>
                    <a:p>
                      <a:pPr algn="ctr" fontAlgn="b"/>
                      <a:r>
                        <a:rPr lang="sl-SI" sz="1300" u="none" strike="noStrike" dirty="0">
                          <a:solidFill>
                            <a:schemeClr val="tx1"/>
                          </a:solidFill>
                          <a:effectLst/>
                        </a:rPr>
                        <a:t>884.337</a:t>
                      </a:r>
                      <a:endParaRPr lang="sl-SI" sz="1300" b="0" i="0" u="none" strike="noStrike" dirty="0">
                        <a:solidFill>
                          <a:schemeClr val="tx1"/>
                        </a:solidFill>
                        <a:effectLst/>
                        <a:latin typeface="Calibri" panose="020F0502020204030204" pitchFamily="34" charset="0"/>
                      </a:endParaRPr>
                    </a:p>
                  </a:txBody>
                  <a:tcPr marL="0" marR="72008" marT="72014" marB="0" anchor="ctr"/>
                </a:tc>
                <a:extLst>
                  <a:ext uri="{0D108BD9-81ED-4DB2-BD59-A6C34878D82A}">
                    <a16:rowId xmlns:a16="http://schemas.microsoft.com/office/drawing/2014/main" val="1464405952"/>
                  </a:ext>
                </a:extLst>
              </a:tr>
            </a:tbl>
          </a:graphicData>
        </a:graphic>
      </p:graphicFrame>
      <p:sp>
        <p:nvSpPr>
          <p:cNvPr id="4" name="Označba mesta vsebine 3"/>
          <p:cNvSpPr>
            <a:spLocks noGrp="1"/>
          </p:cNvSpPr>
          <p:nvPr>
            <p:ph idx="1"/>
          </p:nvPr>
        </p:nvSpPr>
        <p:spPr>
          <a:xfrm>
            <a:off x="539750" y="2924175"/>
            <a:ext cx="7416800" cy="3082925"/>
          </a:xfrm>
        </p:spPr>
        <p:txBody>
          <a:bodyPr/>
          <a:lstStyle/>
          <a:p>
            <a:pPr marL="0" indent="0" eaLnBrk="1" fontAlgn="auto" hangingPunct="1">
              <a:spcAft>
                <a:spcPts val="0"/>
              </a:spcAft>
              <a:buFont typeface="Wingdings 3" panose="05040102010807070707" pitchFamily="18" charset="2"/>
              <a:buNone/>
              <a:defRPr/>
            </a:pPr>
            <a:endParaRPr lang="sl-SI" sz="800" dirty="0" smtClean="0"/>
          </a:p>
          <a:p>
            <a:pPr>
              <a:buClr>
                <a:srgbClr val="2DA2BF"/>
              </a:buClr>
              <a:defRPr/>
            </a:pPr>
            <a:r>
              <a:rPr lang="sl-SI" sz="2200" dirty="0" smtClean="0">
                <a:solidFill>
                  <a:prstClr val="black"/>
                </a:solidFill>
              </a:rPr>
              <a:t>V povprečju so največ e-računov prejeli:</a:t>
            </a:r>
            <a:endParaRPr lang="sl-SI" sz="2200" dirty="0">
              <a:solidFill>
                <a:prstClr val="black"/>
              </a:solidFill>
            </a:endParaRPr>
          </a:p>
          <a:p>
            <a:pPr marL="779463" lvl="2" indent="-285750" eaLnBrk="1" fontAlgn="auto" hangingPunct="1">
              <a:spcAft>
                <a:spcPts val="0"/>
              </a:spcAft>
              <a:buClrTx/>
              <a:defRPr/>
            </a:pPr>
            <a:r>
              <a:rPr lang="sl-SI" sz="2000" dirty="0" smtClean="0"/>
              <a:t>UKC (3 %),</a:t>
            </a:r>
            <a:endParaRPr lang="sl-SI" sz="2000" dirty="0"/>
          </a:p>
          <a:p>
            <a:pPr marL="779463" lvl="2" indent="-285750" eaLnBrk="1" fontAlgn="auto" hangingPunct="1">
              <a:spcAft>
                <a:spcPts val="0"/>
              </a:spcAft>
              <a:buClrTx/>
              <a:defRPr/>
            </a:pPr>
            <a:r>
              <a:rPr lang="sl-SI" sz="2000" dirty="0"/>
              <a:t>Ministrstvo za obrambo </a:t>
            </a:r>
            <a:r>
              <a:rPr lang="sl-SI" sz="2000" dirty="0" smtClean="0"/>
              <a:t>(2 %),</a:t>
            </a:r>
            <a:endParaRPr lang="sl-SI" sz="2000" dirty="0"/>
          </a:p>
          <a:p>
            <a:pPr marL="779463" lvl="2" indent="-285750" eaLnBrk="1" fontAlgn="auto" hangingPunct="1">
              <a:spcAft>
                <a:spcPts val="0"/>
              </a:spcAft>
              <a:buClrTx/>
              <a:defRPr/>
            </a:pPr>
            <a:r>
              <a:rPr lang="sl-SI" sz="2000" dirty="0"/>
              <a:t>MNZ – Policija </a:t>
            </a:r>
            <a:r>
              <a:rPr lang="sl-SI" sz="2000" dirty="0" smtClean="0"/>
              <a:t>(2 %).</a:t>
            </a:r>
          </a:p>
          <a:p>
            <a:pPr marL="493713" lvl="2" indent="0" eaLnBrk="1" fontAlgn="auto" hangingPunct="1">
              <a:spcAft>
                <a:spcPts val="0"/>
              </a:spcAft>
              <a:buClrTx/>
              <a:buFont typeface="Wingdings 2" panose="05020102010507070707" pitchFamily="18" charset="2"/>
              <a:buNone/>
              <a:defRPr/>
            </a:pPr>
            <a:endParaRPr lang="sl-SI" sz="800" dirty="0" smtClean="0"/>
          </a:p>
          <a:p>
            <a:pPr>
              <a:buClr>
                <a:srgbClr val="2DA2BF"/>
              </a:buClr>
              <a:defRPr/>
            </a:pPr>
            <a:r>
              <a:rPr lang="sl-SI" sz="2200" dirty="0" smtClean="0">
                <a:solidFill>
                  <a:prstClr val="black"/>
                </a:solidFill>
              </a:rPr>
              <a:t> Izdali:</a:t>
            </a:r>
            <a:endParaRPr lang="sl-SI" sz="2200" dirty="0">
              <a:solidFill>
                <a:prstClr val="black"/>
              </a:solidFill>
            </a:endParaRPr>
          </a:p>
          <a:p>
            <a:pPr marL="779463" lvl="2" indent="-285750" eaLnBrk="1" fontAlgn="auto" hangingPunct="1">
              <a:spcAft>
                <a:spcPts val="0"/>
              </a:spcAft>
              <a:buClrTx/>
              <a:defRPr/>
            </a:pPr>
            <a:r>
              <a:rPr lang="sl-SI" sz="2000" dirty="0" smtClean="0"/>
              <a:t>RTV (20 %),</a:t>
            </a:r>
            <a:endParaRPr lang="sl-SI" sz="2000" dirty="0"/>
          </a:p>
          <a:p>
            <a:pPr marL="779463" lvl="2" indent="-285750" eaLnBrk="1" fontAlgn="auto" hangingPunct="1">
              <a:spcAft>
                <a:spcPts val="0"/>
              </a:spcAft>
              <a:buClrTx/>
              <a:defRPr/>
            </a:pPr>
            <a:r>
              <a:rPr lang="sl-SI" sz="2000" dirty="0" smtClean="0"/>
              <a:t>UJP (obračun stroškov Banke Slovenije; 5 %),</a:t>
            </a:r>
            <a:endParaRPr lang="sl-SI" sz="2000" dirty="0"/>
          </a:p>
          <a:p>
            <a:pPr marL="779463" lvl="2" indent="-285750" eaLnBrk="1" fontAlgn="auto" hangingPunct="1">
              <a:spcAft>
                <a:spcPts val="0"/>
              </a:spcAft>
              <a:buClrTx/>
              <a:defRPr/>
            </a:pPr>
            <a:r>
              <a:rPr lang="sl-SI" sz="2000" dirty="0" smtClean="0"/>
              <a:t>AJPES (4 %).</a:t>
            </a:r>
            <a:endParaRPr lang="sl-SI" sz="2000" dirty="0"/>
          </a:p>
          <a:p>
            <a:pPr marL="0" indent="0" eaLnBrk="1" fontAlgn="auto" hangingPunct="1">
              <a:spcAft>
                <a:spcPts val="0"/>
              </a:spcAft>
              <a:buClrTx/>
              <a:buFont typeface="Wingdings 3" panose="05040102010807070707" pitchFamily="18" charset="2"/>
              <a:buNone/>
              <a:defRPr/>
            </a:pPr>
            <a:endParaRPr lang="sl-SI" sz="2000" dirty="0" smtClean="0"/>
          </a:p>
        </p:txBody>
      </p:sp>
    </p:spTree>
    <p:extLst>
      <p:ext uri="{BB962C8B-B14F-4D97-AF65-F5344CB8AC3E}">
        <p14:creationId xmlns:p14="http://schemas.microsoft.com/office/powerpoint/2010/main" val="2993341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419448"/>
            <a:ext cx="9098160" cy="706090"/>
          </a:xfrm>
        </p:spPr>
        <p:txBody>
          <a:bodyPr>
            <a:noAutofit/>
          </a:bodyPr>
          <a:lstStyle/>
          <a:p>
            <a:pPr algn="ctr">
              <a:defRPr/>
            </a:pPr>
            <a:r>
              <a:rPr lang="sl-SI" sz="2800" dirty="0"/>
              <a:t>Število prejetih e-računov </a:t>
            </a:r>
            <a:r>
              <a:rPr lang="sl-SI" sz="2800" dirty="0" smtClean="0"/>
              <a:t>po vrsti izmenjave 2015-2019</a:t>
            </a:r>
            <a:endParaRPr lang="sl-SI" sz="2800" dirty="0"/>
          </a:p>
        </p:txBody>
      </p:sp>
      <p:sp>
        <p:nvSpPr>
          <p:cNvPr id="19459" name="Ograd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43BE14-FD69-4089-B9AC-95965FD8DB5F}"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graphicFrame>
        <p:nvGraphicFramePr>
          <p:cNvPr id="2" name="Tabela 1"/>
          <p:cNvGraphicFramePr>
            <a:graphicFrameLocks noGrp="1"/>
          </p:cNvGraphicFramePr>
          <p:nvPr/>
        </p:nvGraphicFramePr>
        <p:xfrm>
          <a:off x="684213" y="1412875"/>
          <a:ext cx="7704137" cy="2016123"/>
        </p:xfrm>
        <a:graphic>
          <a:graphicData uri="http://schemas.openxmlformats.org/drawingml/2006/table">
            <a:tbl>
              <a:tblPr>
                <a:tableStyleId>{5C22544A-7EE6-4342-B048-85BDC9FD1C3A}</a:tableStyleId>
              </a:tblPr>
              <a:tblGrid>
                <a:gridCol w="1765533">
                  <a:extLst>
                    <a:ext uri="{9D8B030D-6E8A-4147-A177-3AD203B41FA5}">
                      <a16:colId xmlns:a16="http://schemas.microsoft.com/office/drawing/2014/main" val="2738288870"/>
                    </a:ext>
                  </a:extLst>
                </a:gridCol>
                <a:gridCol w="1284022">
                  <a:extLst>
                    <a:ext uri="{9D8B030D-6E8A-4147-A177-3AD203B41FA5}">
                      <a16:colId xmlns:a16="http://schemas.microsoft.com/office/drawing/2014/main" val="522172024"/>
                    </a:ext>
                  </a:extLst>
                </a:gridCol>
                <a:gridCol w="1203771">
                  <a:extLst>
                    <a:ext uri="{9D8B030D-6E8A-4147-A177-3AD203B41FA5}">
                      <a16:colId xmlns:a16="http://schemas.microsoft.com/office/drawing/2014/main" val="1988375311"/>
                    </a:ext>
                  </a:extLst>
                </a:gridCol>
                <a:gridCol w="1203771">
                  <a:extLst>
                    <a:ext uri="{9D8B030D-6E8A-4147-A177-3AD203B41FA5}">
                      <a16:colId xmlns:a16="http://schemas.microsoft.com/office/drawing/2014/main" val="2888826543"/>
                    </a:ext>
                  </a:extLst>
                </a:gridCol>
                <a:gridCol w="1043269">
                  <a:extLst>
                    <a:ext uri="{9D8B030D-6E8A-4147-A177-3AD203B41FA5}">
                      <a16:colId xmlns:a16="http://schemas.microsoft.com/office/drawing/2014/main" val="2425707780"/>
                    </a:ext>
                  </a:extLst>
                </a:gridCol>
                <a:gridCol w="1203771">
                  <a:extLst>
                    <a:ext uri="{9D8B030D-6E8A-4147-A177-3AD203B41FA5}">
                      <a16:colId xmlns:a16="http://schemas.microsoft.com/office/drawing/2014/main" val="1850677379"/>
                    </a:ext>
                  </a:extLst>
                </a:gridCol>
              </a:tblGrid>
              <a:tr h="403223">
                <a:tc>
                  <a:txBody>
                    <a:bodyPr/>
                    <a:lstStyle/>
                    <a:p>
                      <a:pPr algn="ctr" fontAlgn="ctr"/>
                      <a:r>
                        <a:rPr lang="sl-SI" sz="1200" b="1" i="0" u="none" strike="noStrike" dirty="0" smtClean="0">
                          <a:solidFill>
                            <a:srgbClr val="000000"/>
                          </a:solidFill>
                          <a:effectLst/>
                          <a:latin typeface="+mn-lt"/>
                        </a:rPr>
                        <a:t>Vrsta izmenjave/leto</a:t>
                      </a:r>
                      <a:endParaRPr lang="sl-SI" sz="1200" b="1" i="0" u="none" strike="noStrike" dirty="0">
                        <a:solidFill>
                          <a:srgbClr val="000000"/>
                        </a:solidFill>
                        <a:effectLst/>
                        <a:latin typeface="+mn-lt"/>
                      </a:endParaRPr>
                    </a:p>
                  </a:txBody>
                  <a:tcPr marL="7619" marR="7619" marT="7614" marB="0" anchor="ctr"/>
                </a:tc>
                <a:tc>
                  <a:txBody>
                    <a:bodyPr/>
                    <a:lstStyle/>
                    <a:p>
                      <a:pPr algn="ctr" fontAlgn="ctr"/>
                      <a:r>
                        <a:rPr lang="sl-SI" sz="1200" b="1" u="none" strike="noStrike" dirty="0" smtClean="0">
                          <a:effectLst/>
                          <a:latin typeface="+mn-lt"/>
                        </a:rPr>
                        <a:t>2015</a:t>
                      </a:r>
                      <a:endParaRPr lang="sl-SI" sz="1200" b="1" i="0" u="none" strike="noStrike" dirty="0">
                        <a:solidFill>
                          <a:srgbClr val="000000"/>
                        </a:solidFill>
                        <a:effectLst/>
                        <a:latin typeface="+mn-lt"/>
                      </a:endParaRPr>
                    </a:p>
                  </a:txBody>
                  <a:tcPr marL="7619" marR="7619" marT="7614" marB="0" anchor="ctr"/>
                </a:tc>
                <a:tc>
                  <a:txBody>
                    <a:bodyPr/>
                    <a:lstStyle/>
                    <a:p>
                      <a:pPr algn="ctr" fontAlgn="ctr"/>
                      <a:r>
                        <a:rPr lang="sl-SI" sz="1200" b="1" u="none" strike="noStrike" dirty="0">
                          <a:effectLst/>
                          <a:latin typeface="+mn-lt"/>
                        </a:rPr>
                        <a:t>2016</a:t>
                      </a:r>
                      <a:endParaRPr lang="sl-SI" sz="1200" b="1" i="0" u="none" strike="noStrike" dirty="0">
                        <a:solidFill>
                          <a:srgbClr val="000000"/>
                        </a:solidFill>
                        <a:effectLst/>
                        <a:latin typeface="+mn-lt"/>
                      </a:endParaRPr>
                    </a:p>
                  </a:txBody>
                  <a:tcPr marL="7619" marR="7619" marT="7614" marB="0" anchor="ctr"/>
                </a:tc>
                <a:tc>
                  <a:txBody>
                    <a:bodyPr/>
                    <a:lstStyle/>
                    <a:p>
                      <a:pPr algn="ctr" fontAlgn="ctr"/>
                      <a:r>
                        <a:rPr lang="sl-SI" sz="1200" b="1" u="none" strike="noStrike" dirty="0">
                          <a:effectLst/>
                          <a:latin typeface="+mn-lt"/>
                        </a:rPr>
                        <a:t>2017</a:t>
                      </a:r>
                      <a:endParaRPr lang="sl-SI" sz="1200" b="1" i="0" u="none" strike="noStrike" dirty="0">
                        <a:solidFill>
                          <a:srgbClr val="000000"/>
                        </a:solidFill>
                        <a:effectLst/>
                        <a:latin typeface="+mn-lt"/>
                      </a:endParaRPr>
                    </a:p>
                  </a:txBody>
                  <a:tcPr marL="7619" marR="7619" marT="7614" marB="0" anchor="ctr"/>
                </a:tc>
                <a:tc>
                  <a:txBody>
                    <a:bodyPr/>
                    <a:lstStyle/>
                    <a:p>
                      <a:pPr algn="ctr" fontAlgn="ctr"/>
                      <a:r>
                        <a:rPr lang="sl-SI" sz="1200" b="1" u="none" strike="noStrike" dirty="0">
                          <a:effectLst/>
                          <a:latin typeface="+mn-lt"/>
                        </a:rPr>
                        <a:t>2018</a:t>
                      </a:r>
                      <a:endParaRPr lang="sl-SI" sz="1200" b="1" i="0" u="none" strike="noStrike" dirty="0">
                        <a:solidFill>
                          <a:srgbClr val="000000"/>
                        </a:solidFill>
                        <a:effectLst/>
                        <a:latin typeface="+mn-lt"/>
                      </a:endParaRPr>
                    </a:p>
                  </a:txBody>
                  <a:tcPr marL="7619" marR="7619" marT="7614" marB="0" anchor="ctr"/>
                </a:tc>
                <a:tc>
                  <a:txBody>
                    <a:bodyPr/>
                    <a:lstStyle/>
                    <a:p>
                      <a:pPr algn="ctr" fontAlgn="ctr"/>
                      <a:r>
                        <a:rPr lang="sl-SI" sz="1200" b="1" u="none" strike="noStrike" dirty="0">
                          <a:effectLst/>
                          <a:latin typeface="+mn-lt"/>
                        </a:rPr>
                        <a:t>2019</a:t>
                      </a:r>
                      <a:endParaRPr lang="sl-SI" sz="1200" b="1" i="0" u="none" strike="noStrike" dirty="0">
                        <a:solidFill>
                          <a:srgbClr val="000000"/>
                        </a:solidFill>
                        <a:effectLst/>
                        <a:latin typeface="+mn-lt"/>
                      </a:endParaRPr>
                    </a:p>
                  </a:txBody>
                  <a:tcPr marL="7619" marR="7619" marT="7614" marB="0" anchor="ctr"/>
                </a:tc>
                <a:extLst>
                  <a:ext uri="{0D108BD9-81ED-4DB2-BD59-A6C34878D82A}">
                    <a16:rowId xmlns:a16="http://schemas.microsoft.com/office/drawing/2014/main" val="2119735155"/>
                  </a:ext>
                </a:extLst>
              </a:tr>
              <a:tr h="403225">
                <a:tc>
                  <a:txBody>
                    <a:bodyPr/>
                    <a:lstStyle/>
                    <a:p>
                      <a:pPr algn="l" fontAlgn="ctr"/>
                      <a:r>
                        <a:rPr lang="sl-SI" sz="1200" u="none" strike="noStrike" dirty="0" smtClean="0">
                          <a:effectLst/>
                          <a:latin typeface="+mn-lt"/>
                        </a:rPr>
                        <a:t> Izmenjava </a:t>
                      </a:r>
                      <a:r>
                        <a:rPr lang="sl-SI" sz="1200" u="none" strike="noStrike" dirty="0">
                          <a:effectLst/>
                          <a:latin typeface="+mn-lt"/>
                        </a:rPr>
                        <a:t>med PU</a:t>
                      </a:r>
                      <a:endParaRPr lang="sl-SI" sz="1200" b="0" i="0" u="none" strike="noStrike" dirty="0">
                        <a:solidFill>
                          <a:srgbClr val="000000"/>
                        </a:solidFill>
                        <a:effectLst/>
                        <a:latin typeface="+mn-lt"/>
                      </a:endParaRPr>
                    </a:p>
                  </a:txBody>
                  <a:tcPr marL="7619" marR="7619" marT="7614" marB="0" anchor="ctr"/>
                </a:tc>
                <a:tc>
                  <a:txBody>
                    <a:bodyPr/>
                    <a:lstStyle/>
                    <a:p>
                      <a:pPr algn="r" fontAlgn="ctr"/>
                      <a:r>
                        <a:rPr lang="sl-SI" sz="1200" u="none" strike="noStrike">
                          <a:effectLst/>
                          <a:latin typeface="+mn-lt"/>
                        </a:rPr>
                        <a:t>383.346</a:t>
                      </a:r>
                      <a:endParaRPr lang="sl-SI" sz="1200" b="0" i="0" u="none" strike="noStrike">
                        <a:solidFill>
                          <a:srgbClr val="000000"/>
                        </a:solidFill>
                        <a:effectLst/>
                        <a:latin typeface="+mn-lt"/>
                      </a:endParaRPr>
                    </a:p>
                  </a:txBody>
                  <a:tcPr marL="7619" marR="7619" marT="7614" marB="0" anchor="ctr"/>
                </a:tc>
                <a:tc>
                  <a:txBody>
                    <a:bodyPr/>
                    <a:lstStyle/>
                    <a:p>
                      <a:pPr algn="r" fontAlgn="ctr"/>
                      <a:r>
                        <a:rPr lang="sl-SI" sz="1200" u="none" strike="noStrike" dirty="0">
                          <a:effectLst/>
                          <a:latin typeface="+mn-lt"/>
                        </a:rPr>
                        <a:t>392.018</a:t>
                      </a:r>
                      <a:endParaRPr lang="sl-SI" sz="1200" b="0" i="0" u="none" strike="noStrike" dirty="0">
                        <a:solidFill>
                          <a:srgbClr val="000000"/>
                        </a:solidFill>
                        <a:effectLst/>
                        <a:latin typeface="+mn-lt"/>
                      </a:endParaRPr>
                    </a:p>
                  </a:txBody>
                  <a:tcPr marL="7619" marR="7619" marT="7614" marB="0" anchor="ctr"/>
                </a:tc>
                <a:tc>
                  <a:txBody>
                    <a:bodyPr/>
                    <a:lstStyle/>
                    <a:p>
                      <a:pPr algn="r" fontAlgn="ctr"/>
                      <a:r>
                        <a:rPr lang="sl-SI" sz="1200" u="none" strike="noStrike">
                          <a:effectLst/>
                          <a:latin typeface="+mn-lt"/>
                        </a:rPr>
                        <a:t>410.831</a:t>
                      </a:r>
                      <a:endParaRPr lang="sl-SI" sz="1200" b="0" i="0" u="none" strike="noStrike">
                        <a:solidFill>
                          <a:srgbClr val="000000"/>
                        </a:solidFill>
                        <a:effectLst/>
                        <a:latin typeface="+mn-lt"/>
                      </a:endParaRPr>
                    </a:p>
                  </a:txBody>
                  <a:tcPr marL="7619" marR="7619" marT="7614" marB="0" anchor="ctr"/>
                </a:tc>
                <a:tc>
                  <a:txBody>
                    <a:bodyPr/>
                    <a:lstStyle/>
                    <a:p>
                      <a:pPr algn="r" fontAlgn="ctr"/>
                      <a:r>
                        <a:rPr lang="sl-SI" sz="1200" u="none" strike="noStrike">
                          <a:effectLst/>
                          <a:latin typeface="+mn-lt"/>
                        </a:rPr>
                        <a:t>427.235</a:t>
                      </a:r>
                      <a:endParaRPr lang="sl-SI" sz="1200" b="0" i="0" u="none" strike="noStrike">
                        <a:solidFill>
                          <a:srgbClr val="000000"/>
                        </a:solidFill>
                        <a:effectLst/>
                        <a:latin typeface="+mn-lt"/>
                      </a:endParaRPr>
                    </a:p>
                  </a:txBody>
                  <a:tcPr marL="7619" marR="7619" marT="7614" marB="0" anchor="ctr"/>
                </a:tc>
                <a:tc>
                  <a:txBody>
                    <a:bodyPr/>
                    <a:lstStyle/>
                    <a:p>
                      <a:pPr algn="r" fontAlgn="ctr"/>
                      <a:r>
                        <a:rPr lang="sl-SI" sz="1200" u="none" strike="noStrike">
                          <a:effectLst/>
                          <a:latin typeface="+mn-lt"/>
                        </a:rPr>
                        <a:t>432.894</a:t>
                      </a:r>
                      <a:endParaRPr lang="sl-SI" sz="1200" b="0" i="0" u="none" strike="noStrike">
                        <a:solidFill>
                          <a:srgbClr val="000000"/>
                        </a:solidFill>
                        <a:effectLst/>
                        <a:latin typeface="+mn-lt"/>
                      </a:endParaRPr>
                    </a:p>
                  </a:txBody>
                  <a:tcPr marL="7619" marR="7619" marT="7614" marB="0" anchor="ctr"/>
                </a:tc>
                <a:extLst>
                  <a:ext uri="{0D108BD9-81ED-4DB2-BD59-A6C34878D82A}">
                    <a16:rowId xmlns:a16="http://schemas.microsoft.com/office/drawing/2014/main" val="2739391759"/>
                  </a:ext>
                </a:extLst>
              </a:tr>
              <a:tr h="403225">
                <a:tc>
                  <a:txBody>
                    <a:bodyPr/>
                    <a:lstStyle/>
                    <a:p>
                      <a:pPr algn="l" fontAlgn="ctr"/>
                      <a:r>
                        <a:rPr lang="sl-SI" sz="1200" u="none" strike="noStrike" dirty="0" smtClean="0">
                          <a:effectLst/>
                          <a:latin typeface="+mn-lt"/>
                        </a:rPr>
                        <a:t> </a:t>
                      </a:r>
                      <a:r>
                        <a:rPr lang="sl-SI" sz="1200" u="none" strike="noStrike" dirty="0" err="1" smtClean="0">
                          <a:effectLst/>
                          <a:latin typeface="+mn-lt"/>
                        </a:rPr>
                        <a:t>Bankart</a:t>
                      </a:r>
                      <a:endParaRPr lang="sl-SI" sz="1200" b="0" i="0" u="none" strike="noStrike" dirty="0">
                        <a:solidFill>
                          <a:srgbClr val="000000"/>
                        </a:solidFill>
                        <a:effectLst/>
                        <a:latin typeface="+mn-lt"/>
                      </a:endParaRPr>
                    </a:p>
                  </a:txBody>
                  <a:tcPr marL="7619" marR="7619" marT="7614" marB="0" anchor="ctr"/>
                </a:tc>
                <a:tc>
                  <a:txBody>
                    <a:bodyPr/>
                    <a:lstStyle/>
                    <a:p>
                      <a:pPr algn="r" fontAlgn="ctr"/>
                      <a:r>
                        <a:rPr lang="sl-SI" sz="1200" u="none" strike="noStrike" dirty="0">
                          <a:effectLst/>
                          <a:latin typeface="+mn-lt"/>
                        </a:rPr>
                        <a:t>1.265.005</a:t>
                      </a:r>
                      <a:endParaRPr lang="sl-SI" sz="1200" b="0" i="0" u="none" strike="noStrike" dirty="0">
                        <a:solidFill>
                          <a:srgbClr val="000000"/>
                        </a:solidFill>
                        <a:effectLst/>
                        <a:latin typeface="+mn-lt"/>
                      </a:endParaRPr>
                    </a:p>
                  </a:txBody>
                  <a:tcPr marL="7619" marR="7619" marT="7614" marB="0" anchor="ctr"/>
                </a:tc>
                <a:tc>
                  <a:txBody>
                    <a:bodyPr/>
                    <a:lstStyle/>
                    <a:p>
                      <a:pPr algn="r" fontAlgn="ctr"/>
                      <a:r>
                        <a:rPr lang="sl-SI" sz="1200" u="none" strike="noStrike">
                          <a:effectLst/>
                          <a:latin typeface="+mn-lt"/>
                        </a:rPr>
                        <a:t>1.117.910</a:t>
                      </a:r>
                      <a:endParaRPr lang="sl-SI" sz="1200" b="0" i="0" u="none" strike="noStrike">
                        <a:solidFill>
                          <a:srgbClr val="000000"/>
                        </a:solidFill>
                        <a:effectLst/>
                        <a:latin typeface="+mn-lt"/>
                      </a:endParaRPr>
                    </a:p>
                  </a:txBody>
                  <a:tcPr marL="7619" marR="7619" marT="7614" marB="0" anchor="ctr"/>
                </a:tc>
                <a:tc>
                  <a:txBody>
                    <a:bodyPr/>
                    <a:lstStyle/>
                    <a:p>
                      <a:pPr algn="r" fontAlgn="ctr"/>
                      <a:r>
                        <a:rPr lang="sl-SI" sz="1200" u="none" strike="noStrike">
                          <a:effectLst/>
                          <a:latin typeface="+mn-lt"/>
                        </a:rPr>
                        <a:t>1.034.286</a:t>
                      </a:r>
                      <a:endParaRPr lang="sl-SI" sz="1200" b="0" i="0" u="none" strike="noStrike">
                        <a:solidFill>
                          <a:srgbClr val="000000"/>
                        </a:solidFill>
                        <a:effectLst/>
                        <a:latin typeface="+mn-lt"/>
                      </a:endParaRPr>
                    </a:p>
                  </a:txBody>
                  <a:tcPr marL="7619" marR="7619" marT="7614" marB="0" anchor="ctr"/>
                </a:tc>
                <a:tc>
                  <a:txBody>
                    <a:bodyPr/>
                    <a:lstStyle/>
                    <a:p>
                      <a:pPr algn="r" fontAlgn="ctr"/>
                      <a:r>
                        <a:rPr lang="sl-SI" sz="1200" u="none" strike="noStrike">
                          <a:effectLst/>
                          <a:latin typeface="+mn-lt"/>
                        </a:rPr>
                        <a:t>1.022.747</a:t>
                      </a:r>
                      <a:endParaRPr lang="sl-SI" sz="1200" b="0" i="0" u="none" strike="noStrike">
                        <a:solidFill>
                          <a:srgbClr val="000000"/>
                        </a:solidFill>
                        <a:effectLst/>
                        <a:latin typeface="+mn-lt"/>
                      </a:endParaRPr>
                    </a:p>
                  </a:txBody>
                  <a:tcPr marL="7619" marR="7619" marT="7614" marB="0" anchor="ctr"/>
                </a:tc>
                <a:tc>
                  <a:txBody>
                    <a:bodyPr/>
                    <a:lstStyle/>
                    <a:p>
                      <a:pPr algn="r" fontAlgn="ctr"/>
                      <a:r>
                        <a:rPr lang="sl-SI" sz="1200" u="none" strike="noStrike" dirty="0">
                          <a:effectLst/>
                          <a:latin typeface="+mn-lt"/>
                        </a:rPr>
                        <a:t>996.701</a:t>
                      </a:r>
                      <a:endParaRPr lang="sl-SI" sz="1200" b="0" i="0" u="none" strike="noStrike" dirty="0">
                        <a:solidFill>
                          <a:srgbClr val="000000"/>
                        </a:solidFill>
                        <a:effectLst/>
                        <a:latin typeface="+mn-lt"/>
                      </a:endParaRPr>
                    </a:p>
                  </a:txBody>
                  <a:tcPr marL="7619" marR="7619" marT="7614" marB="0" anchor="ctr"/>
                </a:tc>
                <a:extLst>
                  <a:ext uri="{0D108BD9-81ED-4DB2-BD59-A6C34878D82A}">
                    <a16:rowId xmlns:a16="http://schemas.microsoft.com/office/drawing/2014/main" val="1517005951"/>
                  </a:ext>
                </a:extLst>
              </a:tr>
              <a:tr h="403225">
                <a:tc>
                  <a:txBody>
                    <a:bodyPr/>
                    <a:lstStyle/>
                    <a:p>
                      <a:pPr algn="l" fontAlgn="ctr"/>
                      <a:r>
                        <a:rPr lang="sl-SI" sz="1200" u="none" strike="noStrike" dirty="0" smtClean="0">
                          <a:effectLst/>
                          <a:latin typeface="+mn-lt"/>
                        </a:rPr>
                        <a:t> Drugi </a:t>
                      </a:r>
                      <a:r>
                        <a:rPr lang="sl-SI" sz="1200" u="none" strike="noStrike" dirty="0">
                          <a:effectLst/>
                          <a:latin typeface="+mn-lt"/>
                        </a:rPr>
                        <a:t>ponudniki</a:t>
                      </a:r>
                      <a:endParaRPr lang="sl-SI" sz="1200" b="0" i="0" u="none" strike="noStrike" dirty="0">
                        <a:solidFill>
                          <a:srgbClr val="000000"/>
                        </a:solidFill>
                        <a:effectLst/>
                        <a:latin typeface="+mn-lt"/>
                      </a:endParaRPr>
                    </a:p>
                  </a:txBody>
                  <a:tcPr marL="7619" marR="7619" marT="7614" marB="0" anchor="ctr"/>
                </a:tc>
                <a:tc>
                  <a:txBody>
                    <a:bodyPr/>
                    <a:lstStyle/>
                    <a:p>
                      <a:pPr algn="r" fontAlgn="ctr"/>
                      <a:r>
                        <a:rPr lang="sl-SI" sz="1200" u="none" strike="noStrike" dirty="0">
                          <a:effectLst/>
                          <a:latin typeface="+mn-lt"/>
                        </a:rPr>
                        <a:t>2.345.791</a:t>
                      </a:r>
                      <a:endParaRPr lang="sl-SI" sz="1200" b="0" i="0" u="none" strike="noStrike" dirty="0">
                        <a:solidFill>
                          <a:srgbClr val="000000"/>
                        </a:solidFill>
                        <a:effectLst/>
                        <a:latin typeface="+mn-lt"/>
                      </a:endParaRPr>
                    </a:p>
                  </a:txBody>
                  <a:tcPr marL="7619" marR="7619" marT="7614" marB="0" anchor="ctr"/>
                </a:tc>
                <a:tc>
                  <a:txBody>
                    <a:bodyPr/>
                    <a:lstStyle/>
                    <a:p>
                      <a:pPr algn="r" fontAlgn="ctr"/>
                      <a:r>
                        <a:rPr lang="sl-SI" sz="1200" u="none" strike="noStrike" dirty="0">
                          <a:effectLst/>
                          <a:latin typeface="+mn-lt"/>
                        </a:rPr>
                        <a:t>2.505.670</a:t>
                      </a:r>
                      <a:endParaRPr lang="sl-SI" sz="1200" b="0" i="0" u="none" strike="noStrike" dirty="0">
                        <a:solidFill>
                          <a:srgbClr val="000000"/>
                        </a:solidFill>
                        <a:effectLst/>
                        <a:latin typeface="+mn-lt"/>
                      </a:endParaRPr>
                    </a:p>
                  </a:txBody>
                  <a:tcPr marL="7619" marR="7619" marT="7614" marB="0" anchor="ctr"/>
                </a:tc>
                <a:tc>
                  <a:txBody>
                    <a:bodyPr/>
                    <a:lstStyle/>
                    <a:p>
                      <a:pPr algn="r" fontAlgn="ctr"/>
                      <a:r>
                        <a:rPr lang="sl-SI" sz="1200" u="none" strike="noStrike">
                          <a:effectLst/>
                          <a:latin typeface="+mn-lt"/>
                        </a:rPr>
                        <a:t>2.635.097</a:t>
                      </a:r>
                      <a:endParaRPr lang="sl-SI" sz="1200" b="0" i="0" u="none" strike="noStrike">
                        <a:solidFill>
                          <a:srgbClr val="000000"/>
                        </a:solidFill>
                        <a:effectLst/>
                        <a:latin typeface="+mn-lt"/>
                      </a:endParaRPr>
                    </a:p>
                  </a:txBody>
                  <a:tcPr marL="7619" marR="7619" marT="7614" marB="0" anchor="ctr"/>
                </a:tc>
                <a:tc>
                  <a:txBody>
                    <a:bodyPr/>
                    <a:lstStyle/>
                    <a:p>
                      <a:pPr algn="r" fontAlgn="ctr"/>
                      <a:r>
                        <a:rPr lang="sl-SI" sz="1200" u="none" strike="noStrike">
                          <a:effectLst/>
                          <a:latin typeface="+mn-lt"/>
                        </a:rPr>
                        <a:t>2.711.090</a:t>
                      </a:r>
                      <a:endParaRPr lang="sl-SI" sz="1200" b="0" i="0" u="none" strike="noStrike">
                        <a:solidFill>
                          <a:srgbClr val="000000"/>
                        </a:solidFill>
                        <a:effectLst/>
                        <a:latin typeface="+mn-lt"/>
                      </a:endParaRPr>
                    </a:p>
                  </a:txBody>
                  <a:tcPr marL="7619" marR="7619" marT="7614" marB="0" anchor="ctr"/>
                </a:tc>
                <a:tc>
                  <a:txBody>
                    <a:bodyPr/>
                    <a:lstStyle/>
                    <a:p>
                      <a:pPr algn="r" fontAlgn="ctr"/>
                      <a:r>
                        <a:rPr lang="sl-SI" sz="1200" u="none" strike="noStrike">
                          <a:effectLst/>
                          <a:latin typeface="+mn-lt"/>
                        </a:rPr>
                        <a:t>2.786.830</a:t>
                      </a:r>
                      <a:endParaRPr lang="sl-SI" sz="1200" b="0" i="0" u="none" strike="noStrike">
                        <a:solidFill>
                          <a:srgbClr val="000000"/>
                        </a:solidFill>
                        <a:effectLst/>
                        <a:latin typeface="+mn-lt"/>
                      </a:endParaRPr>
                    </a:p>
                  </a:txBody>
                  <a:tcPr marL="7619" marR="7619" marT="7614" marB="0" anchor="ctr"/>
                </a:tc>
                <a:extLst>
                  <a:ext uri="{0D108BD9-81ED-4DB2-BD59-A6C34878D82A}">
                    <a16:rowId xmlns:a16="http://schemas.microsoft.com/office/drawing/2014/main" val="3196528368"/>
                  </a:ext>
                </a:extLst>
              </a:tr>
              <a:tr h="403225">
                <a:tc>
                  <a:txBody>
                    <a:bodyPr/>
                    <a:lstStyle/>
                    <a:p>
                      <a:pPr algn="ctr" fontAlgn="ctr"/>
                      <a:r>
                        <a:rPr lang="sl-SI" sz="1200" b="1" u="none" strike="noStrike" dirty="0">
                          <a:effectLst/>
                          <a:latin typeface="+mn-lt"/>
                        </a:rPr>
                        <a:t>SKUPAJ</a:t>
                      </a:r>
                      <a:endParaRPr lang="sl-SI" sz="1200" b="1" i="0" u="none" strike="noStrike" dirty="0">
                        <a:solidFill>
                          <a:srgbClr val="000000"/>
                        </a:solidFill>
                        <a:effectLst/>
                        <a:latin typeface="+mn-lt"/>
                      </a:endParaRPr>
                    </a:p>
                  </a:txBody>
                  <a:tcPr marL="7619" marR="7619" marT="7614" marB="0" anchor="ctr"/>
                </a:tc>
                <a:tc>
                  <a:txBody>
                    <a:bodyPr/>
                    <a:lstStyle/>
                    <a:p>
                      <a:pPr algn="r" fontAlgn="b"/>
                      <a:r>
                        <a:rPr lang="sl-SI" sz="1200" b="1" u="none" strike="noStrike" dirty="0">
                          <a:effectLst/>
                          <a:latin typeface="+mn-lt"/>
                        </a:rPr>
                        <a:t>3.994.142</a:t>
                      </a:r>
                      <a:endParaRPr lang="sl-SI" sz="1200" b="1" i="0" u="none" strike="noStrike" dirty="0">
                        <a:solidFill>
                          <a:srgbClr val="000000"/>
                        </a:solidFill>
                        <a:effectLst/>
                        <a:latin typeface="+mn-lt"/>
                      </a:endParaRPr>
                    </a:p>
                  </a:txBody>
                  <a:tcPr marL="7619" marR="7619" marT="7614" marB="0" anchor="ctr"/>
                </a:tc>
                <a:tc>
                  <a:txBody>
                    <a:bodyPr/>
                    <a:lstStyle/>
                    <a:p>
                      <a:pPr algn="r" fontAlgn="b"/>
                      <a:r>
                        <a:rPr lang="sl-SI" sz="1200" b="1" u="none" strike="noStrike" dirty="0">
                          <a:effectLst/>
                          <a:latin typeface="+mn-lt"/>
                        </a:rPr>
                        <a:t>4.015.598</a:t>
                      </a:r>
                      <a:endParaRPr lang="sl-SI" sz="1200" b="1" i="0" u="none" strike="noStrike" dirty="0">
                        <a:solidFill>
                          <a:srgbClr val="000000"/>
                        </a:solidFill>
                        <a:effectLst/>
                        <a:latin typeface="+mn-lt"/>
                      </a:endParaRPr>
                    </a:p>
                  </a:txBody>
                  <a:tcPr marL="7619" marR="7619" marT="7614" marB="0" anchor="ctr"/>
                </a:tc>
                <a:tc>
                  <a:txBody>
                    <a:bodyPr/>
                    <a:lstStyle/>
                    <a:p>
                      <a:pPr algn="r" fontAlgn="b"/>
                      <a:r>
                        <a:rPr lang="sl-SI" sz="1200" b="1" u="none" strike="noStrike" dirty="0">
                          <a:effectLst/>
                          <a:latin typeface="+mn-lt"/>
                        </a:rPr>
                        <a:t>4.080.214</a:t>
                      </a:r>
                      <a:endParaRPr lang="sl-SI" sz="1200" b="1" i="0" u="none" strike="noStrike" dirty="0">
                        <a:solidFill>
                          <a:srgbClr val="000000"/>
                        </a:solidFill>
                        <a:effectLst/>
                        <a:latin typeface="+mn-lt"/>
                      </a:endParaRPr>
                    </a:p>
                  </a:txBody>
                  <a:tcPr marL="7619" marR="7619" marT="7614" marB="0" anchor="ctr"/>
                </a:tc>
                <a:tc>
                  <a:txBody>
                    <a:bodyPr/>
                    <a:lstStyle/>
                    <a:p>
                      <a:pPr algn="r" fontAlgn="b"/>
                      <a:r>
                        <a:rPr lang="sl-SI" sz="1200" b="1" u="none" strike="noStrike" dirty="0">
                          <a:effectLst/>
                          <a:latin typeface="+mn-lt"/>
                        </a:rPr>
                        <a:t>4.161.072</a:t>
                      </a:r>
                      <a:endParaRPr lang="sl-SI" sz="1200" b="1" i="0" u="none" strike="noStrike" dirty="0">
                        <a:solidFill>
                          <a:srgbClr val="000000"/>
                        </a:solidFill>
                        <a:effectLst/>
                        <a:latin typeface="+mn-lt"/>
                      </a:endParaRPr>
                    </a:p>
                  </a:txBody>
                  <a:tcPr marL="7619" marR="7619" marT="7614" marB="0" anchor="ctr"/>
                </a:tc>
                <a:tc>
                  <a:txBody>
                    <a:bodyPr/>
                    <a:lstStyle/>
                    <a:p>
                      <a:pPr algn="r" fontAlgn="b"/>
                      <a:r>
                        <a:rPr lang="sl-SI" sz="1200" b="1" u="none" strike="noStrike" dirty="0">
                          <a:effectLst/>
                          <a:latin typeface="+mn-lt"/>
                        </a:rPr>
                        <a:t>4.216.425</a:t>
                      </a:r>
                      <a:endParaRPr lang="sl-SI" sz="1200" b="1" i="0" u="none" strike="noStrike" dirty="0">
                        <a:solidFill>
                          <a:srgbClr val="000000"/>
                        </a:solidFill>
                        <a:effectLst/>
                        <a:latin typeface="+mn-lt"/>
                      </a:endParaRPr>
                    </a:p>
                  </a:txBody>
                  <a:tcPr marL="7619" marR="7619" marT="7614" marB="0" anchor="ctr"/>
                </a:tc>
                <a:extLst>
                  <a:ext uri="{0D108BD9-81ED-4DB2-BD59-A6C34878D82A}">
                    <a16:rowId xmlns:a16="http://schemas.microsoft.com/office/drawing/2014/main" val="2161742869"/>
                  </a:ext>
                </a:extLst>
              </a:tr>
            </a:tbl>
          </a:graphicData>
        </a:graphic>
      </p:graphicFrame>
      <p:sp>
        <p:nvSpPr>
          <p:cNvPr id="19504" name="Označba mesta vsebine 3"/>
          <p:cNvSpPr>
            <a:spLocks noGrp="1"/>
          </p:cNvSpPr>
          <p:nvPr>
            <p:ph idx="1"/>
          </p:nvPr>
        </p:nvSpPr>
        <p:spPr>
          <a:xfrm>
            <a:off x="457200" y="3716338"/>
            <a:ext cx="8229600" cy="2592387"/>
          </a:xfrm>
        </p:spPr>
        <p:txBody>
          <a:bodyPr/>
          <a:lstStyle/>
          <a:p>
            <a:r>
              <a:rPr lang="sl-SI" altLang="sl-SI" sz="2200" smtClean="0"/>
              <a:t>V povprečju je UJP največ e-računov izmenjal z:</a:t>
            </a:r>
          </a:p>
          <a:p>
            <a:pPr marL="779463" lvl="2" indent="-285750" eaLnBrk="1" hangingPunct="1">
              <a:buClrTx/>
            </a:pPr>
            <a:r>
              <a:rPr lang="sl-SI" altLang="sl-SI" sz="2000" smtClean="0"/>
              <a:t>ZZI (24 %)</a:t>
            </a:r>
          </a:p>
          <a:p>
            <a:pPr marL="779463" lvl="2" indent="-285750" eaLnBrk="1" hangingPunct="1">
              <a:buClrTx/>
            </a:pPr>
            <a:r>
              <a:rPr lang="sl-SI" altLang="sl-SI" sz="2000" smtClean="0"/>
              <a:t>Novo ljubljansko banko (9 %), </a:t>
            </a:r>
          </a:p>
          <a:p>
            <a:pPr marL="779463" lvl="2" indent="-285750" eaLnBrk="1" hangingPunct="1">
              <a:buClrTx/>
            </a:pPr>
            <a:r>
              <a:rPr lang="sl-SI" altLang="sl-SI" sz="2000" smtClean="0"/>
              <a:t>SETCCE (7 %), </a:t>
            </a:r>
          </a:p>
          <a:p>
            <a:pPr marL="779463" lvl="2" indent="-285750" eaLnBrk="1" hangingPunct="1">
              <a:buClrTx/>
            </a:pPr>
            <a:r>
              <a:rPr lang="sl-SI" altLang="sl-SI" sz="2000" smtClean="0"/>
              <a:t>Abanko (5 %), </a:t>
            </a:r>
          </a:p>
          <a:p>
            <a:pPr marL="779463" lvl="2" indent="-285750" eaLnBrk="1" hangingPunct="1">
              <a:buClrTx/>
            </a:pPr>
            <a:r>
              <a:rPr lang="sl-SI" altLang="sl-SI" sz="2000" smtClean="0"/>
              <a:t>Pošto Slovenije (4 %), </a:t>
            </a:r>
          </a:p>
          <a:p>
            <a:pPr marL="779463" lvl="2" indent="-285750" eaLnBrk="1" hangingPunct="1">
              <a:buClrTx/>
            </a:pPr>
            <a:r>
              <a:rPr lang="sl-SI" altLang="sl-SI" sz="2000" smtClean="0"/>
              <a:t>Unicredit banko Slovenije (3 %).</a:t>
            </a:r>
          </a:p>
        </p:txBody>
      </p:sp>
    </p:spTree>
    <p:extLst>
      <p:ext uri="{BB962C8B-B14F-4D97-AF65-F5344CB8AC3E}">
        <p14:creationId xmlns:p14="http://schemas.microsoft.com/office/powerpoint/2010/main" val="1697452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395536" y="260648"/>
            <a:ext cx="8291264" cy="1008112"/>
          </a:xfrm>
        </p:spPr>
        <p:txBody>
          <a:bodyPr>
            <a:noAutofit/>
          </a:bodyPr>
          <a:lstStyle/>
          <a:p>
            <a:pPr algn="ctr">
              <a:defRPr/>
            </a:pPr>
            <a:r>
              <a:rPr lang="sl-SI" sz="2800" dirty="0"/>
              <a:t>Število </a:t>
            </a:r>
            <a:r>
              <a:rPr lang="sl-SI" sz="2800" dirty="0" smtClean="0"/>
              <a:t>izdanih </a:t>
            </a:r>
            <a:r>
              <a:rPr lang="sl-SI" sz="2800" dirty="0"/>
              <a:t>e-računov po vrsti izmenjave 2015-2019</a:t>
            </a:r>
          </a:p>
        </p:txBody>
      </p:sp>
      <p:sp>
        <p:nvSpPr>
          <p:cNvPr id="20483" name="Ograd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E6CD73-460C-4A41-A174-B79FCD7EC189}"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graphicFrame>
        <p:nvGraphicFramePr>
          <p:cNvPr id="4" name="Tabela 3"/>
          <p:cNvGraphicFramePr>
            <a:graphicFrameLocks noGrp="1"/>
          </p:cNvGraphicFramePr>
          <p:nvPr/>
        </p:nvGraphicFramePr>
        <p:xfrm>
          <a:off x="684213" y="1484313"/>
          <a:ext cx="7775575" cy="1804985"/>
        </p:xfrm>
        <a:graphic>
          <a:graphicData uri="http://schemas.openxmlformats.org/drawingml/2006/table">
            <a:tbl>
              <a:tblPr>
                <a:tableStyleId>{5C22544A-7EE6-4342-B048-85BDC9FD1C3A}</a:tableStyleId>
              </a:tblPr>
              <a:tblGrid>
                <a:gridCol w="1736293">
                  <a:extLst>
                    <a:ext uri="{9D8B030D-6E8A-4147-A177-3AD203B41FA5}">
                      <a16:colId xmlns:a16="http://schemas.microsoft.com/office/drawing/2014/main" val="766734886"/>
                    </a:ext>
                  </a:extLst>
                </a:gridCol>
                <a:gridCol w="1498507">
                  <a:extLst>
                    <a:ext uri="{9D8B030D-6E8A-4147-A177-3AD203B41FA5}">
                      <a16:colId xmlns:a16="http://schemas.microsoft.com/office/drawing/2014/main" val="3131422806"/>
                    </a:ext>
                  </a:extLst>
                </a:gridCol>
                <a:gridCol w="1225608">
                  <a:extLst>
                    <a:ext uri="{9D8B030D-6E8A-4147-A177-3AD203B41FA5}">
                      <a16:colId xmlns:a16="http://schemas.microsoft.com/office/drawing/2014/main" val="3524588469"/>
                    </a:ext>
                  </a:extLst>
                </a:gridCol>
                <a:gridCol w="1185423">
                  <a:extLst>
                    <a:ext uri="{9D8B030D-6E8A-4147-A177-3AD203B41FA5}">
                      <a16:colId xmlns:a16="http://schemas.microsoft.com/office/drawing/2014/main" val="3364010501"/>
                    </a:ext>
                  </a:extLst>
                </a:gridCol>
                <a:gridCol w="1145239">
                  <a:extLst>
                    <a:ext uri="{9D8B030D-6E8A-4147-A177-3AD203B41FA5}">
                      <a16:colId xmlns:a16="http://schemas.microsoft.com/office/drawing/2014/main" val="2843277263"/>
                    </a:ext>
                  </a:extLst>
                </a:gridCol>
                <a:gridCol w="984505">
                  <a:extLst>
                    <a:ext uri="{9D8B030D-6E8A-4147-A177-3AD203B41FA5}">
                      <a16:colId xmlns:a16="http://schemas.microsoft.com/office/drawing/2014/main" val="2461653331"/>
                    </a:ext>
                  </a:extLst>
                </a:gridCol>
              </a:tblGrid>
              <a:tr h="351900">
                <a:tc>
                  <a:txBody>
                    <a:bodyPr/>
                    <a:lstStyle/>
                    <a:p>
                      <a:pPr algn="ctr" fontAlgn="b"/>
                      <a:r>
                        <a:rPr lang="sl-SI" sz="1200" b="1" u="none" strike="noStrike" dirty="0" smtClean="0">
                          <a:effectLst/>
                        </a:rPr>
                        <a:t>Vrsta izmenjave/leto</a:t>
                      </a:r>
                      <a:endParaRPr lang="sl-SI" sz="1200" b="1" i="0" u="none" strike="noStrike" dirty="0">
                        <a:solidFill>
                          <a:srgbClr val="000000"/>
                        </a:solidFill>
                        <a:effectLst/>
                        <a:latin typeface="Calibri" panose="020F0502020204030204" pitchFamily="34" charset="0"/>
                      </a:endParaRPr>
                    </a:p>
                  </a:txBody>
                  <a:tcPr marL="7619" marR="7619" marT="7619" marB="0" anchor="ctr"/>
                </a:tc>
                <a:tc>
                  <a:txBody>
                    <a:bodyPr/>
                    <a:lstStyle/>
                    <a:p>
                      <a:pPr algn="ctr" fontAlgn="b"/>
                      <a:r>
                        <a:rPr lang="sl-SI" sz="1200" b="1" u="none" strike="noStrike" dirty="0">
                          <a:effectLst/>
                        </a:rPr>
                        <a:t>2015</a:t>
                      </a:r>
                      <a:endParaRPr lang="sl-SI" sz="1200" b="1" i="0" u="none" strike="noStrike" dirty="0">
                        <a:solidFill>
                          <a:srgbClr val="000000"/>
                        </a:solidFill>
                        <a:effectLst/>
                        <a:latin typeface="Calibri" panose="020F0502020204030204" pitchFamily="34" charset="0"/>
                      </a:endParaRPr>
                    </a:p>
                  </a:txBody>
                  <a:tcPr marL="7619" marR="7619" marT="7619" marB="0" anchor="ctr"/>
                </a:tc>
                <a:tc>
                  <a:txBody>
                    <a:bodyPr/>
                    <a:lstStyle/>
                    <a:p>
                      <a:pPr algn="ctr" fontAlgn="b"/>
                      <a:r>
                        <a:rPr lang="sl-SI" sz="1200" b="1" u="none" strike="noStrike" dirty="0">
                          <a:effectLst/>
                        </a:rPr>
                        <a:t>2016</a:t>
                      </a:r>
                      <a:endParaRPr lang="sl-SI" sz="1200" b="1" i="0" u="none" strike="noStrike" dirty="0">
                        <a:solidFill>
                          <a:srgbClr val="000000"/>
                        </a:solidFill>
                        <a:effectLst/>
                        <a:latin typeface="Calibri" panose="020F0502020204030204" pitchFamily="34" charset="0"/>
                      </a:endParaRPr>
                    </a:p>
                  </a:txBody>
                  <a:tcPr marL="7619" marR="7619" marT="7619" marB="0" anchor="ctr"/>
                </a:tc>
                <a:tc>
                  <a:txBody>
                    <a:bodyPr/>
                    <a:lstStyle/>
                    <a:p>
                      <a:pPr algn="ctr" fontAlgn="b"/>
                      <a:r>
                        <a:rPr lang="sl-SI" sz="1200" b="1" u="none" strike="noStrike" dirty="0">
                          <a:effectLst/>
                        </a:rPr>
                        <a:t>2017</a:t>
                      </a:r>
                      <a:endParaRPr lang="sl-SI" sz="1200" b="1" i="0" u="none" strike="noStrike" dirty="0">
                        <a:solidFill>
                          <a:srgbClr val="000000"/>
                        </a:solidFill>
                        <a:effectLst/>
                        <a:latin typeface="Calibri" panose="020F0502020204030204" pitchFamily="34" charset="0"/>
                      </a:endParaRPr>
                    </a:p>
                  </a:txBody>
                  <a:tcPr marL="7619" marR="7619" marT="7619" marB="0" anchor="ctr"/>
                </a:tc>
                <a:tc>
                  <a:txBody>
                    <a:bodyPr/>
                    <a:lstStyle/>
                    <a:p>
                      <a:pPr algn="ctr" fontAlgn="b"/>
                      <a:r>
                        <a:rPr lang="sl-SI" sz="1200" b="1" u="none" strike="noStrike" dirty="0">
                          <a:effectLst/>
                        </a:rPr>
                        <a:t>2018</a:t>
                      </a:r>
                      <a:endParaRPr lang="sl-SI" sz="1200" b="1" i="0" u="none" strike="noStrike" dirty="0">
                        <a:solidFill>
                          <a:srgbClr val="000000"/>
                        </a:solidFill>
                        <a:effectLst/>
                        <a:latin typeface="Calibri" panose="020F0502020204030204" pitchFamily="34" charset="0"/>
                      </a:endParaRPr>
                    </a:p>
                  </a:txBody>
                  <a:tcPr marL="7619" marR="7619" marT="7619" marB="0" anchor="ctr"/>
                </a:tc>
                <a:tc>
                  <a:txBody>
                    <a:bodyPr/>
                    <a:lstStyle/>
                    <a:p>
                      <a:pPr algn="ctr" fontAlgn="b"/>
                      <a:r>
                        <a:rPr lang="sl-SI" sz="1200" b="1" u="none" strike="noStrike" dirty="0">
                          <a:effectLst/>
                        </a:rPr>
                        <a:t>2019</a:t>
                      </a:r>
                      <a:endParaRPr lang="sl-SI" sz="1200" b="1" i="0" u="none" strike="noStrike" dirty="0">
                        <a:solidFill>
                          <a:srgbClr val="000000"/>
                        </a:solidFill>
                        <a:effectLst/>
                        <a:latin typeface="Calibri" panose="020F0502020204030204" pitchFamily="34" charset="0"/>
                      </a:endParaRPr>
                    </a:p>
                  </a:txBody>
                  <a:tcPr marL="7619" marR="7619" marT="7619" marB="0" anchor="ctr"/>
                </a:tc>
                <a:extLst>
                  <a:ext uri="{0D108BD9-81ED-4DB2-BD59-A6C34878D82A}">
                    <a16:rowId xmlns:a16="http://schemas.microsoft.com/office/drawing/2014/main" val="1287833320"/>
                  </a:ext>
                </a:extLst>
              </a:tr>
              <a:tr h="351900">
                <a:tc>
                  <a:txBody>
                    <a:bodyPr/>
                    <a:lstStyle/>
                    <a:p>
                      <a:pPr algn="l" fontAlgn="b"/>
                      <a:r>
                        <a:rPr lang="sl-SI" sz="1200" u="none" strike="noStrike" dirty="0" smtClean="0">
                          <a:effectLst/>
                        </a:rPr>
                        <a:t> Izmenjava </a:t>
                      </a:r>
                      <a:r>
                        <a:rPr lang="sl-SI" sz="1200" u="none" strike="noStrike" dirty="0">
                          <a:effectLst/>
                        </a:rPr>
                        <a:t>med PU</a:t>
                      </a:r>
                      <a:endParaRPr lang="sl-SI" sz="1200" b="0" i="0" u="none" strike="noStrike" dirty="0">
                        <a:solidFill>
                          <a:srgbClr val="000000"/>
                        </a:solidFill>
                        <a:effectLst/>
                        <a:latin typeface="Calibri" panose="020F0502020204030204" pitchFamily="34" charset="0"/>
                      </a:endParaRPr>
                    </a:p>
                  </a:txBody>
                  <a:tcPr marL="7619" marR="7619" marT="7619" marB="0" anchor="b"/>
                </a:tc>
                <a:tc>
                  <a:txBody>
                    <a:bodyPr/>
                    <a:lstStyle/>
                    <a:p>
                      <a:pPr algn="r" fontAlgn="b"/>
                      <a:r>
                        <a:rPr lang="sl-SI" sz="1200" u="none" strike="noStrike" dirty="0">
                          <a:effectLst/>
                        </a:rPr>
                        <a:t>383.346</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dirty="0">
                          <a:effectLst/>
                        </a:rPr>
                        <a:t>392.018</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a:effectLst/>
                        </a:rPr>
                        <a:t>410.831</a:t>
                      </a:r>
                      <a:endParaRPr lang="sl-SI" sz="1200" b="0" i="0" u="none" strike="noStrike">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a:effectLst/>
                        </a:rPr>
                        <a:t>427.235</a:t>
                      </a:r>
                      <a:endParaRPr lang="sl-SI" sz="1200" b="0" i="0" u="none" strike="noStrike">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a:effectLst/>
                        </a:rPr>
                        <a:t>432.894</a:t>
                      </a:r>
                      <a:endParaRPr lang="sl-SI" sz="1200" b="0" i="0" u="none" strike="noStrike">
                        <a:solidFill>
                          <a:srgbClr val="000000"/>
                        </a:solidFill>
                        <a:effectLst/>
                        <a:latin typeface="Calibri" panose="020F0502020204030204" pitchFamily="34" charset="0"/>
                      </a:endParaRPr>
                    </a:p>
                  </a:txBody>
                  <a:tcPr marL="7619" marR="7619" marT="7619" marB="0" anchor="ctr"/>
                </a:tc>
                <a:extLst>
                  <a:ext uri="{0D108BD9-81ED-4DB2-BD59-A6C34878D82A}">
                    <a16:rowId xmlns:a16="http://schemas.microsoft.com/office/drawing/2014/main" val="4133693868"/>
                  </a:ext>
                </a:extLst>
              </a:tr>
              <a:tr h="281520">
                <a:tc>
                  <a:txBody>
                    <a:bodyPr/>
                    <a:lstStyle/>
                    <a:p>
                      <a:pPr algn="l" fontAlgn="b"/>
                      <a:r>
                        <a:rPr lang="sl-SI" sz="1200" u="none" strike="noStrike" dirty="0" smtClean="0">
                          <a:effectLst/>
                        </a:rPr>
                        <a:t> </a:t>
                      </a:r>
                      <a:r>
                        <a:rPr lang="sl-SI" sz="1200" u="none" strike="noStrike" dirty="0" err="1" smtClean="0">
                          <a:effectLst/>
                        </a:rPr>
                        <a:t>Bankart</a:t>
                      </a:r>
                      <a:endParaRPr lang="sl-SI" sz="1200" b="0" i="0" u="none" strike="noStrike" dirty="0">
                        <a:solidFill>
                          <a:srgbClr val="000000"/>
                        </a:solidFill>
                        <a:effectLst/>
                        <a:latin typeface="Calibri" panose="020F0502020204030204" pitchFamily="34" charset="0"/>
                      </a:endParaRPr>
                    </a:p>
                  </a:txBody>
                  <a:tcPr marL="7619" marR="7619" marT="7619" marB="0" anchor="b"/>
                </a:tc>
                <a:tc>
                  <a:txBody>
                    <a:bodyPr/>
                    <a:lstStyle/>
                    <a:p>
                      <a:pPr algn="r" fontAlgn="b"/>
                      <a:r>
                        <a:rPr lang="sl-SI" sz="1200" u="none" strike="noStrike" dirty="0">
                          <a:effectLst/>
                        </a:rPr>
                        <a:t>77.057</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dirty="0">
                          <a:effectLst/>
                        </a:rPr>
                        <a:t>110.392</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dirty="0">
                          <a:effectLst/>
                        </a:rPr>
                        <a:t>133.895</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dirty="0">
                          <a:effectLst/>
                        </a:rPr>
                        <a:t>163.658</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dirty="0">
                          <a:effectLst/>
                        </a:rPr>
                        <a:t>202.240</a:t>
                      </a:r>
                      <a:endParaRPr lang="sl-SI" sz="1200" b="0" i="0" u="none" strike="noStrike" dirty="0">
                        <a:solidFill>
                          <a:srgbClr val="000000"/>
                        </a:solidFill>
                        <a:effectLst/>
                        <a:latin typeface="Calibri" panose="020F0502020204030204" pitchFamily="34" charset="0"/>
                      </a:endParaRPr>
                    </a:p>
                  </a:txBody>
                  <a:tcPr marL="7619" marR="7619" marT="7619" marB="0" anchor="ctr"/>
                </a:tc>
                <a:extLst>
                  <a:ext uri="{0D108BD9-81ED-4DB2-BD59-A6C34878D82A}">
                    <a16:rowId xmlns:a16="http://schemas.microsoft.com/office/drawing/2014/main" val="998331204"/>
                  </a:ext>
                </a:extLst>
              </a:tr>
              <a:tr h="281520">
                <a:tc>
                  <a:txBody>
                    <a:bodyPr/>
                    <a:lstStyle/>
                    <a:p>
                      <a:pPr algn="l" fontAlgn="b"/>
                      <a:r>
                        <a:rPr lang="sl-SI" sz="1200" u="none" strike="noStrike" dirty="0" smtClean="0">
                          <a:effectLst/>
                        </a:rPr>
                        <a:t> Drugi </a:t>
                      </a:r>
                      <a:r>
                        <a:rPr lang="sl-SI" sz="1200" u="none" strike="noStrike" dirty="0">
                          <a:effectLst/>
                        </a:rPr>
                        <a:t>ponudniki</a:t>
                      </a:r>
                      <a:endParaRPr lang="sl-SI" sz="1200" b="0" i="0" u="none" strike="noStrike" dirty="0">
                        <a:solidFill>
                          <a:srgbClr val="000000"/>
                        </a:solidFill>
                        <a:effectLst/>
                        <a:latin typeface="Calibri" panose="020F0502020204030204" pitchFamily="34" charset="0"/>
                      </a:endParaRPr>
                    </a:p>
                  </a:txBody>
                  <a:tcPr marL="7619" marR="7619" marT="7619" marB="0" anchor="b"/>
                </a:tc>
                <a:tc>
                  <a:txBody>
                    <a:bodyPr/>
                    <a:lstStyle/>
                    <a:p>
                      <a:pPr algn="r" fontAlgn="b"/>
                      <a:r>
                        <a:rPr lang="sl-SI" sz="1200" u="none" strike="noStrike" dirty="0">
                          <a:effectLst/>
                        </a:rPr>
                        <a:t>458</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dirty="0">
                          <a:effectLst/>
                        </a:rPr>
                        <a:t>5.966</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dirty="0">
                          <a:effectLst/>
                        </a:rPr>
                        <a:t>47.173</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a:effectLst/>
                        </a:rPr>
                        <a:t>111.018</a:t>
                      </a:r>
                      <a:endParaRPr lang="sl-SI" sz="1200" b="0" i="0" u="none" strike="noStrike">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dirty="0" smtClean="0">
                          <a:effectLst/>
                        </a:rPr>
                        <a:t>242.690 </a:t>
                      </a:r>
                      <a:endParaRPr lang="sl-SI" sz="1200" b="0" i="0" u="none" strike="noStrike" dirty="0">
                        <a:solidFill>
                          <a:srgbClr val="000000"/>
                        </a:solidFill>
                        <a:effectLst/>
                        <a:latin typeface="Calibri" panose="020F0502020204030204" pitchFamily="34" charset="0"/>
                      </a:endParaRPr>
                    </a:p>
                  </a:txBody>
                  <a:tcPr marL="7619" marR="7619" marT="7619" marB="0" anchor="ctr"/>
                </a:tc>
                <a:extLst>
                  <a:ext uri="{0D108BD9-81ED-4DB2-BD59-A6C34878D82A}">
                    <a16:rowId xmlns:a16="http://schemas.microsoft.com/office/drawing/2014/main" val="3005244279"/>
                  </a:ext>
                </a:extLst>
              </a:tr>
              <a:tr h="281520">
                <a:tc>
                  <a:txBody>
                    <a:bodyPr/>
                    <a:lstStyle/>
                    <a:p>
                      <a:pPr algn="l" fontAlgn="b"/>
                      <a:r>
                        <a:rPr lang="sl-SI" sz="1200" u="none" strike="noStrike" dirty="0" smtClean="0">
                          <a:effectLst/>
                        </a:rPr>
                        <a:t> Mobilna </a:t>
                      </a:r>
                      <a:r>
                        <a:rPr lang="sl-SI" sz="1200" u="none" strike="noStrike" dirty="0">
                          <a:effectLst/>
                        </a:rPr>
                        <a:t>aplikacija</a:t>
                      </a:r>
                      <a:endParaRPr lang="sl-SI" sz="1200" b="0" i="0" u="none" strike="noStrike" dirty="0">
                        <a:solidFill>
                          <a:srgbClr val="000000"/>
                        </a:solidFill>
                        <a:effectLst/>
                        <a:latin typeface="Calibri" panose="020F0502020204030204" pitchFamily="34" charset="0"/>
                      </a:endParaRPr>
                    </a:p>
                  </a:txBody>
                  <a:tcPr marL="7619" marR="7619" marT="7619" marB="0" anchor="b"/>
                </a:tc>
                <a:tc>
                  <a:txBody>
                    <a:bodyPr/>
                    <a:lstStyle/>
                    <a:p>
                      <a:pPr algn="l" fontAlgn="b"/>
                      <a:r>
                        <a:rPr lang="sl-SI" sz="1200" u="none" strike="noStrike">
                          <a:effectLst/>
                        </a:rPr>
                        <a:t> </a:t>
                      </a:r>
                      <a:endParaRPr lang="sl-SI" sz="1200" b="0" i="0" u="none" strike="noStrike">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dirty="0">
                          <a:effectLst/>
                        </a:rPr>
                        <a:t>1.928</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dirty="0">
                          <a:effectLst/>
                        </a:rPr>
                        <a:t>3.614</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dirty="0">
                          <a:effectLst/>
                        </a:rPr>
                        <a:t>4.459</a:t>
                      </a:r>
                      <a:endParaRPr lang="sl-SI" sz="1200" b="0"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u="none" strike="noStrike">
                          <a:effectLst/>
                        </a:rPr>
                        <a:t>6.513</a:t>
                      </a:r>
                      <a:endParaRPr lang="sl-SI" sz="1200" b="0" i="0" u="none" strike="noStrike">
                        <a:solidFill>
                          <a:srgbClr val="000000"/>
                        </a:solidFill>
                        <a:effectLst/>
                        <a:latin typeface="Calibri" panose="020F0502020204030204" pitchFamily="34" charset="0"/>
                      </a:endParaRPr>
                    </a:p>
                  </a:txBody>
                  <a:tcPr marL="7619" marR="7619" marT="7619" marB="0" anchor="ctr"/>
                </a:tc>
                <a:extLst>
                  <a:ext uri="{0D108BD9-81ED-4DB2-BD59-A6C34878D82A}">
                    <a16:rowId xmlns:a16="http://schemas.microsoft.com/office/drawing/2014/main" val="3306664479"/>
                  </a:ext>
                </a:extLst>
              </a:tr>
              <a:tr h="256625">
                <a:tc>
                  <a:txBody>
                    <a:bodyPr/>
                    <a:lstStyle/>
                    <a:p>
                      <a:pPr algn="l" fontAlgn="b"/>
                      <a:r>
                        <a:rPr lang="sl-SI" sz="1200" u="none" strike="noStrike" dirty="0">
                          <a:effectLst/>
                        </a:rPr>
                        <a:t> </a:t>
                      </a:r>
                      <a:endParaRPr lang="sl-SI" sz="1200" b="0" i="0" u="none" strike="noStrike" dirty="0">
                        <a:solidFill>
                          <a:srgbClr val="000000"/>
                        </a:solidFill>
                        <a:effectLst/>
                        <a:latin typeface="Calibri" panose="020F0502020204030204" pitchFamily="34" charset="0"/>
                      </a:endParaRPr>
                    </a:p>
                  </a:txBody>
                  <a:tcPr marL="7619" marR="7619" marT="7619" marB="0" anchor="b"/>
                </a:tc>
                <a:tc>
                  <a:txBody>
                    <a:bodyPr/>
                    <a:lstStyle/>
                    <a:p>
                      <a:pPr algn="r" fontAlgn="b"/>
                      <a:r>
                        <a:rPr lang="sl-SI" sz="1200" b="1" u="none" strike="noStrike" dirty="0">
                          <a:effectLst/>
                        </a:rPr>
                        <a:t>460.861</a:t>
                      </a:r>
                      <a:endParaRPr lang="sl-SI" sz="1200" b="1"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b="1" u="none" strike="noStrike" dirty="0">
                          <a:effectLst/>
                        </a:rPr>
                        <a:t>510.304</a:t>
                      </a:r>
                      <a:endParaRPr lang="sl-SI" sz="1200" b="1"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b="1" u="none" strike="noStrike" dirty="0">
                          <a:effectLst/>
                        </a:rPr>
                        <a:t>595.513</a:t>
                      </a:r>
                      <a:endParaRPr lang="sl-SI" sz="1200" b="1"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b="1" u="none" strike="noStrike" dirty="0">
                          <a:effectLst/>
                        </a:rPr>
                        <a:t>706.370</a:t>
                      </a:r>
                      <a:endParaRPr lang="sl-SI" sz="1200" b="1" i="0" u="none" strike="noStrike" dirty="0">
                        <a:solidFill>
                          <a:srgbClr val="000000"/>
                        </a:solidFill>
                        <a:effectLst/>
                        <a:latin typeface="Calibri" panose="020F0502020204030204" pitchFamily="34" charset="0"/>
                      </a:endParaRPr>
                    </a:p>
                  </a:txBody>
                  <a:tcPr marL="7619" marR="7619" marT="7619" marB="0" anchor="ctr"/>
                </a:tc>
                <a:tc>
                  <a:txBody>
                    <a:bodyPr/>
                    <a:lstStyle/>
                    <a:p>
                      <a:pPr algn="r" fontAlgn="b"/>
                      <a:r>
                        <a:rPr lang="sl-SI" sz="1200" b="1" u="none" strike="noStrike" dirty="0">
                          <a:effectLst/>
                        </a:rPr>
                        <a:t>884.337</a:t>
                      </a:r>
                      <a:endParaRPr lang="sl-SI" sz="1200" b="1" i="0" u="none" strike="noStrike" dirty="0">
                        <a:solidFill>
                          <a:srgbClr val="000000"/>
                        </a:solidFill>
                        <a:effectLst/>
                        <a:latin typeface="Calibri" panose="020F0502020204030204" pitchFamily="34" charset="0"/>
                      </a:endParaRPr>
                    </a:p>
                  </a:txBody>
                  <a:tcPr marL="7619" marR="7619" marT="7619" marB="0" anchor="ctr"/>
                </a:tc>
                <a:extLst>
                  <a:ext uri="{0D108BD9-81ED-4DB2-BD59-A6C34878D82A}">
                    <a16:rowId xmlns:a16="http://schemas.microsoft.com/office/drawing/2014/main" val="3857874439"/>
                  </a:ext>
                </a:extLst>
              </a:tr>
            </a:tbl>
          </a:graphicData>
        </a:graphic>
      </p:graphicFrame>
      <p:sp>
        <p:nvSpPr>
          <p:cNvPr id="20535" name="Označba mesta vsebine 5"/>
          <p:cNvSpPr>
            <a:spLocks noGrp="1"/>
          </p:cNvSpPr>
          <p:nvPr>
            <p:ph idx="1"/>
          </p:nvPr>
        </p:nvSpPr>
        <p:spPr>
          <a:xfrm>
            <a:off x="457200" y="3578225"/>
            <a:ext cx="8229600" cy="2428875"/>
          </a:xfrm>
        </p:spPr>
        <p:txBody>
          <a:bodyPr/>
          <a:lstStyle/>
          <a:p>
            <a:r>
              <a:rPr lang="sl-SI" altLang="sl-SI" sz="2200" smtClean="0"/>
              <a:t>Število poslanih e-računov fizičnim osebam prek drugih ponudnikov in mobilne aplikacije se povečuje:</a:t>
            </a:r>
          </a:p>
          <a:p>
            <a:pPr marL="779463" lvl="2" indent="-285750" eaLnBrk="1" hangingPunct="1">
              <a:buClrTx/>
            </a:pPr>
            <a:r>
              <a:rPr lang="sl-SI" altLang="sl-SI" sz="2000" smtClean="0"/>
              <a:t>v letu 2019 je bilo po ponudniku MBILLS poslanih 46 % več računov kot leta 2018,</a:t>
            </a:r>
          </a:p>
          <a:p>
            <a:pPr marL="779463" lvl="2" indent="-285750" eaLnBrk="1" hangingPunct="1">
              <a:buClrTx/>
            </a:pPr>
            <a:r>
              <a:rPr lang="sl-SI" altLang="sl-SI" sz="2000" smtClean="0"/>
              <a:t>v letu 2019 je bilo fizičnim osebam prek drugih ponudnikov poslanih za 118 % več e-računov kot leto prej.</a:t>
            </a:r>
          </a:p>
          <a:p>
            <a:endParaRPr lang="sl-SI" altLang="sl-SI" smtClean="0"/>
          </a:p>
        </p:txBody>
      </p:sp>
    </p:spTree>
    <p:extLst>
      <p:ext uri="{BB962C8B-B14F-4D97-AF65-F5344CB8AC3E}">
        <p14:creationId xmlns:p14="http://schemas.microsoft.com/office/powerpoint/2010/main" val="2922964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značba mesta vsebine 1"/>
          <p:cNvSpPr>
            <a:spLocks noGrp="1"/>
          </p:cNvSpPr>
          <p:nvPr>
            <p:ph idx="1"/>
          </p:nvPr>
        </p:nvSpPr>
        <p:spPr/>
        <p:txBody>
          <a:bodyPr/>
          <a:lstStyle/>
          <a:p>
            <a:r>
              <a:rPr lang="sl-SI" altLang="sl-SI" sz="2800" smtClean="0"/>
              <a:t>Izdajatelji in prejemniki e-računov prek svojih programskih rešitev lahko od doma izvajajo vse postopke v povezavi z e-računi (prejem, knjiženje, likvidacija, potrditev, plačilo…).</a:t>
            </a:r>
          </a:p>
          <a:p>
            <a:r>
              <a:rPr lang="sl-SI" altLang="sl-SI" sz="2800" smtClean="0"/>
              <a:t>Ni potrebna fizična prisotnost na delovnem mestu.</a:t>
            </a:r>
          </a:p>
          <a:p>
            <a:r>
              <a:rPr lang="sl-SI" altLang="sl-SI" sz="2800" smtClean="0"/>
              <a:t>Sama izmenjava e-računov prek UJP poteka tudi v tem času nemoteno saj je v celoti avtomatizirana.</a:t>
            </a:r>
          </a:p>
        </p:txBody>
      </p:sp>
      <p:sp>
        <p:nvSpPr>
          <p:cNvPr id="3" name="Naslov 2"/>
          <p:cNvSpPr>
            <a:spLocks noGrp="1"/>
          </p:cNvSpPr>
          <p:nvPr>
            <p:ph type="title"/>
          </p:nvPr>
        </p:nvSpPr>
        <p:spPr/>
        <p:txBody>
          <a:bodyPr>
            <a:normAutofit fontScale="90000"/>
          </a:bodyPr>
          <a:lstStyle/>
          <a:p>
            <a:pPr algn="ctr">
              <a:defRPr/>
            </a:pPr>
            <a:r>
              <a:rPr lang="sl-SI" sz="3600" dirty="0" smtClean="0"/>
              <a:t>KORONAVIRUS - Prednosti e-računov</a:t>
            </a:r>
            <a:endParaRPr lang="sl-SI" sz="3600" dirty="0"/>
          </a:p>
        </p:txBody>
      </p:sp>
      <p:sp>
        <p:nvSpPr>
          <p:cNvPr id="21508" name="Označba mest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921288-4557-4BD3-9835-63031BDD23B4}"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3246991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značba mesta vsebine 1"/>
          <p:cNvSpPr>
            <a:spLocks noGrp="1"/>
          </p:cNvSpPr>
          <p:nvPr>
            <p:ph idx="1"/>
          </p:nvPr>
        </p:nvSpPr>
        <p:spPr/>
        <p:txBody>
          <a:bodyPr/>
          <a:lstStyle/>
          <a:p>
            <a:r>
              <a:rPr lang="sl-SI" altLang="sl-SI" sz="2400" b="1" smtClean="0"/>
              <a:t>Projekt ROSE2 </a:t>
            </a:r>
            <a:r>
              <a:rPr lang="sl-SI" altLang="sl-SI" sz="2400" smtClean="0"/>
              <a:t>– nadgradnja sistema UJP za izmenjavo e-računov še z e-dobavnicami in e-naročilnicami in s tem možnost avtomatizacije celotnega procesa pri proračunskem uporabniku od naročila in dobave blaga, izdaje e-računa, prevzema ter likvidacije in knjiženja e-računa do plačila e-računa.</a:t>
            </a:r>
          </a:p>
          <a:p>
            <a:endParaRPr lang="sl-SI" altLang="sl-SI" sz="800" smtClean="0"/>
          </a:p>
          <a:p>
            <a:r>
              <a:rPr lang="sl-SI" altLang="sl-SI" sz="2400" b="1" smtClean="0"/>
              <a:t>Obvezno izdajanje e-računov za proračunske uporabnike </a:t>
            </a:r>
            <a:r>
              <a:rPr lang="sl-SI" altLang="sl-SI" sz="2400" smtClean="0"/>
              <a:t>(prejemnikom pravnim osebam).</a:t>
            </a:r>
            <a:endParaRPr lang="sl-SI" altLang="sl-SI" sz="2400" b="1" smtClean="0"/>
          </a:p>
          <a:p>
            <a:endParaRPr lang="sl-SI" altLang="sl-SI" sz="800" smtClean="0"/>
          </a:p>
          <a:p>
            <a:r>
              <a:rPr lang="sl-SI" altLang="sl-SI" sz="2400" b="1" smtClean="0"/>
              <a:t>Ukinitev eSlog 1.6.</a:t>
            </a:r>
          </a:p>
        </p:txBody>
      </p:sp>
      <p:sp>
        <p:nvSpPr>
          <p:cNvPr id="3" name="Naslov 2"/>
          <p:cNvSpPr>
            <a:spLocks noGrp="1"/>
          </p:cNvSpPr>
          <p:nvPr>
            <p:ph type="title"/>
          </p:nvPr>
        </p:nvSpPr>
        <p:spPr/>
        <p:txBody>
          <a:bodyPr/>
          <a:lstStyle/>
          <a:p>
            <a:pPr algn="ctr">
              <a:defRPr/>
            </a:pPr>
            <a:r>
              <a:rPr lang="sl-SI" sz="3600" dirty="0" smtClean="0"/>
              <a:t>Nadaljnji koraki</a:t>
            </a:r>
            <a:endParaRPr lang="sl-SI" sz="3600" dirty="0"/>
          </a:p>
        </p:txBody>
      </p:sp>
      <p:sp>
        <p:nvSpPr>
          <p:cNvPr id="22532" name="Označba mest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C5762A-D04F-43CB-B088-50FE137965CC}"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4281254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slov 1">
            <a:extLst>
              <a:ext uri="{FF2B5EF4-FFF2-40B4-BE49-F238E27FC236}">
                <a16:creationId xmlns:a16="http://schemas.microsoft.com/office/drawing/2014/main" id="{7D022649-921E-47CB-BFDB-ACB4CB6FE308}"/>
              </a:ext>
            </a:extLst>
          </p:cNvPr>
          <p:cNvSpPr>
            <a:spLocks noGrp="1"/>
          </p:cNvSpPr>
          <p:nvPr>
            <p:ph type="ctrTitle"/>
          </p:nvPr>
        </p:nvSpPr>
        <p:spPr>
          <a:xfrm>
            <a:off x="1143000" y="1668463"/>
            <a:ext cx="6858000" cy="2387600"/>
          </a:xfrm>
        </p:spPr>
        <p:txBody>
          <a:bodyPr/>
          <a:lstStyle/>
          <a:p>
            <a:r>
              <a:rPr lang="sl-SI" altLang="sl-SI"/>
              <a:t>Predstavitev Centra za ePoslovanje Slovenije</a:t>
            </a:r>
          </a:p>
        </p:txBody>
      </p:sp>
      <p:sp>
        <p:nvSpPr>
          <p:cNvPr id="2051" name="Podnaslov 2">
            <a:extLst>
              <a:ext uri="{FF2B5EF4-FFF2-40B4-BE49-F238E27FC236}">
                <a16:creationId xmlns:a16="http://schemas.microsoft.com/office/drawing/2014/main" id="{741757BE-8C82-4EE5-862A-A9614EEC8E55}"/>
              </a:ext>
            </a:extLst>
          </p:cNvPr>
          <p:cNvSpPr>
            <a:spLocks noGrp="1"/>
          </p:cNvSpPr>
          <p:nvPr>
            <p:ph type="subTitle" idx="1"/>
          </p:nvPr>
        </p:nvSpPr>
        <p:spPr>
          <a:xfrm>
            <a:off x="1143000" y="4148138"/>
            <a:ext cx="6858000" cy="1655762"/>
          </a:xfrm>
        </p:spPr>
        <p:txBody>
          <a:bodyPr/>
          <a:lstStyle/>
          <a:p>
            <a:endParaRPr lang="sl-SI" altLang="sl-SI"/>
          </a:p>
          <a:p>
            <a:r>
              <a:rPr lang="sl-SI" altLang="sl-SI"/>
              <a:t>Dušan Zupančič</a:t>
            </a:r>
          </a:p>
        </p:txBody>
      </p:sp>
      <p:sp>
        <p:nvSpPr>
          <p:cNvPr id="4" name="Title 1">
            <a:extLst>
              <a:ext uri="{FF2B5EF4-FFF2-40B4-BE49-F238E27FC236}">
                <a16:creationId xmlns:a16="http://schemas.microsoft.com/office/drawing/2014/main" id="{439FC74E-6AAA-404D-ADB8-59C78FC6D2F9}"/>
              </a:ext>
            </a:extLst>
          </p:cNvPr>
          <p:cNvSpPr txBox="1">
            <a:spLocks/>
          </p:cNvSpPr>
          <p:nvPr/>
        </p:nvSpPr>
        <p:spPr bwMode="auto">
          <a:xfrm>
            <a:off x="2633663" y="301625"/>
            <a:ext cx="5459412" cy="1182688"/>
          </a:xfrm>
          <a:prstGeom prst="rect">
            <a:avLst/>
          </a:prstGeom>
          <a:noFill/>
          <a:ln>
            <a:noFill/>
          </a:ln>
          <a:extLst/>
        </p:spPr>
        <p:txBody>
          <a:bodyPr anchor="b">
            <a:normAutofit fontScale="97500"/>
          </a:bodyPr>
          <a:lstStyle>
            <a:lvl1pPr algn="l" rtl="0" eaLnBrk="0" fontAlgn="base" hangingPunct="0">
              <a:spcBef>
                <a:spcPct val="0"/>
              </a:spcBef>
              <a:spcAft>
                <a:spcPct val="0"/>
              </a:spcAft>
              <a:defRPr sz="3200" b="1" kern="1200">
                <a:solidFill>
                  <a:srgbClr val="77BE43"/>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800" b="1">
                <a:solidFill>
                  <a:schemeClr val="accent1"/>
                </a:solidFill>
                <a:latin typeface="Corbel" panose="020B0503020204020204" pitchFamily="34" charset="0"/>
              </a:defRPr>
            </a:lvl2pPr>
            <a:lvl3pPr algn="l" rtl="0" eaLnBrk="0" fontAlgn="base" hangingPunct="0">
              <a:spcBef>
                <a:spcPct val="0"/>
              </a:spcBef>
              <a:spcAft>
                <a:spcPct val="0"/>
              </a:spcAft>
              <a:defRPr sz="2800" b="1">
                <a:solidFill>
                  <a:schemeClr val="accent1"/>
                </a:solidFill>
                <a:latin typeface="Corbel" panose="020B0503020204020204" pitchFamily="34" charset="0"/>
              </a:defRPr>
            </a:lvl3pPr>
            <a:lvl4pPr algn="l" rtl="0" eaLnBrk="0" fontAlgn="base" hangingPunct="0">
              <a:spcBef>
                <a:spcPct val="0"/>
              </a:spcBef>
              <a:spcAft>
                <a:spcPct val="0"/>
              </a:spcAft>
              <a:defRPr sz="2800" b="1">
                <a:solidFill>
                  <a:schemeClr val="accent1"/>
                </a:solidFill>
                <a:latin typeface="Corbel" panose="020B0503020204020204" pitchFamily="34" charset="0"/>
              </a:defRPr>
            </a:lvl4pPr>
            <a:lvl5pPr algn="l" rtl="0" eaLnBrk="0" fontAlgn="base" hangingPunct="0">
              <a:spcBef>
                <a:spcPct val="0"/>
              </a:spcBef>
              <a:spcAft>
                <a:spcPct val="0"/>
              </a:spcAft>
              <a:defRPr sz="2800" b="1">
                <a:solidFill>
                  <a:schemeClr val="accent1"/>
                </a:solidFill>
                <a:latin typeface="Corbel" panose="020B0503020204020204" pitchFamily="34" charset="0"/>
              </a:defRPr>
            </a:lvl5pPr>
            <a:lvl6pPr marL="342892" algn="l" rtl="0" fontAlgn="base">
              <a:spcBef>
                <a:spcPct val="0"/>
              </a:spcBef>
              <a:spcAft>
                <a:spcPct val="0"/>
              </a:spcAft>
              <a:defRPr sz="2550">
                <a:solidFill>
                  <a:schemeClr val="accent1"/>
                </a:solidFill>
                <a:latin typeface="Corbel" panose="020B0503020204020204" pitchFamily="34" charset="0"/>
              </a:defRPr>
            </a:lvl6pPr>
            <a:lvl7pPr marL="685783" algn="l" rtl="0" fontAlgn="base">
              <a:spcBef>
                <a:spcPct val="0"/>
              </a:spcBef>
              <a:spcAft>
                <a:spcPct val="0"/>
              </a:spcAft>
              <a:defRPr sz="2550">
                <a:solidFill>
                  <a:schemeClr val="accent1"/>
                </a:solidFill>
                <a:latin typeface="Corbel" panose="020B0503020204020204" pitchFamily="34" charset="0"/>
              </a:defRPr>
            </a:lvl7pPr>
            <a:lvl8pPr marL="1028675" algn="l" rtl="0" fontAlgn="base">
              <a:spcBef>
                <a:spcPct val="0"/>
              </a:spcBef>
              <a:spcAft>
                <a:spcPct val="0"/>
              </a:spcAft>
              <a:defRPr sz="2550">
                <a:solidFill>
                  <a:schemeClr val="accent1"/>
                </a:solidFill>
                <a:latin typeface="Corbel" panose="020B0503020204020204" pitchFamily="34" charset="0"/>
              </a:defRPr>
            </a:lvl8pPr>
            <a:lvl9pPr marL="1371566" algn="l" rtl="0" fontAlgn="base">
              <a:spcBef>
                <a:spcPct val="0"/>
              </a:spcBef>
              <a:spcAft>
                <a:spcPct val="0"/>
              </a:spcAft>
              <a:defRPr sz="2550">
                <a:solidFill>
                  <a:schemeClr val="accent1"/>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sl-SI" sz="3200" b="1" i="0" u="none" strike="noStrike" kern="1200" cap="none" spc="0" normalizeH="0" baseline="0" noProof="0" dirty="0">
              <a:ln>
                <a:noFill/>
              </a:ln>
              <a:solidFill>
                <a:srgbClr val="77BE43"/>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6559183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značba mesta vsebine 1"/>
          <p:cNvSpPr>
            <a:spLocks noGrp="1"/>
          </p:cNvSpPr>
          <p:nvPr>
            <p:ph idx="1"/>
          </p:nvPr>
        </p:nvSpPr>
        <p:spPr/>
        <p:txBody>
          <a:bodyPr/>
          <a:lstStyle/>
          <a:p>
            <a:endParaRPr lang="sl-SI" altLang="sl-SI" sz="2400" smtClean="0"/>
          </a:p>
          <a:p>
            <a:endParaRPr lang="sl-SI" altLang="sl-SI" sz="2400" smtClean="0"/>
          </a:p>
          <a:p>
            <a:r>
              <a:rPr lang="sl-SI" altLang="sl-SI" sz="2800" smtClean="0"/>
              <a:t>Digitalne tehnologije spreminjajo naš svet, čas je, da slovenski trg poenotimo in prilagodimo digitalni dobi v smeri optimizacije poslovanja z e-računi, kar je eden izmed mnogih korakov za doseganje skupnega cilja!</a:t>
            </a:r>
          </a:p>
          <a:p>
            <a:endParaRPr lang="sl-SI" altLang="sl-SI" smtClean="0"/>
          </a:p>
        </p:txBody>
      </p:sp>
      <p:sp>
        <p:nvSpPr>
          <p:cNvPr id="3" name="Naslov 2"/>
          <p:cNvSpPr>
            <a:spLocks noGrp="1"/>
          </p:cNvSpPr>
          <p:nvPr>
            <p:ph type="title"/>
          </p:nvPr>
        </p:nvSpPr>
        <p:spPr>
          <a:xfrm>
            <a:off x="461818" y="338138"/>
            <a:ext cx="8229600" cy="1143000"/>
          </a:xfrm>
        </p:spPr>
        <p:txBody>
          <a:bodyPr/>
          <a:lstStyle/>
          <a:p>
            <a:pPr algn="ctr">
              <a:defRPr/>
            </a:pPr>
            <a:r>
              <a:rPr lang="sl-SI" sz="4400" dirty="0" smtClean="0"/>
              <a:t>Zaključek</a:t>
            </a:r>
            <a:endParaRPr lang="sl-SI" dirty="0"/>
          </a:p>
        </p:txBody>
      </p:sp>
      <p:sp>
        <p:nvSpPr>
          <p:cNvPr id="23556" name="Označba mesta številke diapoz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1BAACD-885E-4958-A04E-07083D7D4C8C}" type="slidenum">
              <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sl-SI" altLang="sl-SI" sz="1000" b="0" i="0" u="none" strike="noStrike" kern="1200" cap="none" spc="0" normalizeH="0" baseline="0" noProof="0" smtClean="0">
              <a:ln>
                <a:noFill/>
              </a:ln>
              <a:solidFill>
                <a:prstClr val="black"/>
              </a:solidFill>
              <a:effectLst/>
              <a:uLnTx/>
              <a:uFillTx/>
              <a:latin typeface="Lucida Sans Unicode" panose="020B0602030504020204" pitchFamily="34" charset="0"/>
              <a:ea typeface="+mn-ea"/>
              <a:cs typeface="+mn-cs"/>
            </a:endParaRPr>
          </a:p>
        </p:txBody>
      </p:sp>
    </p:spTree>
    <p:extLst>
      <p:ext uri="{BB962C8B-B14F-4D97-AF65-F5344CB8AC3E}">
        <p14:creationId xmlns:p14="http://schemas.microsoft.com/office/powerpoint/2010/main" val="4093436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odnaslov"/>
          <p:cNvSpPr>
            <a:spLocks noGrp="1"/>
          </p:cNvSpPr>
          <p:nvPr>
            <p:ph type="body" idx="14"/>
          </p:nvPr>
        </p:nvSpPr>
        <p:spPr>
          <a:xfrm>
            <a:off x="470308" y="5197170"/>
            <a:ext cx="8181737" cy="425758"/>
          </a:xfrm>
          <a:prstGeom prst="rect">
            <a:avLst/>
          </a:prstGeom>
        </p:spPr>
        <p:txBody>
          <a:bodyPr/>
          <a:lstStyle/>
          <a:p>
            <a:r>
              <a:rPr lang="sl-SI" sz="1050" b="1" i="1" dirty="0">
                <a:latin typeface="Arial" panose="020B0604020202020204" pitchFamily="34" charset="0"/>
                <a:cs typeface="Arial" panose="020B0604020202020204" pitchFamily="34" charset="0"/>
              </a:rPr>
              <a:t>14.4.2020</a:t>
            </a:r>
          </a:p>
          <a:p>
            <a:r>
              <a:rPr lang="sl-SI" sz="1050" b="1" i="1" dirty="0">
                <a:latin typeface="Arial" panose="020B0604020202020204" pitchFamily="34" charset="0"/>
                <a:cs typeface="Arial" panose="020B0604020202020204" pitchFamily="34" charset="0"/>
              </a:rPr>
              <a:t>Katja Mohar Bastar</a:t>
            </a:r>
            <a:endParaRPr sz="1050" b="1" i="1" dirty="0">
              <a:latin typeface="Arial" panose="020B0604020202020204" pitchFamily="34" charset="0"/>
              <a:cs typeface="Arial" panose="020B0604020202020204" pitchFamily="34" charset="0"/>
            </a:endParaRPr>
          </a:p>
        </p:txBody>
      </p:sp>
      <p:pic>
        <p:nvPicPr>
          <p:cNvPr id="12" name="Označba mesta slike 11">
            <a:extLst>
              <a:ext uri="{FF2B5EF4-FFF2-40B4-BE49-F238E27FC236}">
                <a16:creationId xmlns:a16="http://schemas.microsoft.com/office/drawing/2014/main" id="{3AC28C1D-AA7C-4D63-B42E-2E89E1961596}"/>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t="27773" b="27773"/>
          <a:stretch>
            <a:fillRect/>
          </a:stretch>
        </p:blipFill>
        <p:spPr>
          <a:xfrm>
            <a:off x="-21648" y="1769998"/>
            <a:ext cx="9165648" cy="2511440"/>
          </a:xfrm>
        </p:spPr>
      </p:pic>
      <p:sp>
        <p:nvSpPr>
          <p:cNvPr id="2" name="Rectangle 1">
            <a:extLst>
              <a:ext uri="{FF2B5EF4-FFF2-40B4-BE49-F238E27FC236}">
                <a16:creationId xmlns:a16="http://schemas.microsoft.com/office/drawing/2014/main" id="{EB5D76F9-8F1F-5241-88DF-320E20E1C03E}"/>
              </a:ext>
            </a:extLst>
          </p:cNvPr>
          <p:cNvSpPr/>
          <p:nvPr/>
        </p:nvSpPr>
        <p:spPr>
          <a:xfrm>
            <a:off x="491956" y="4729173"/>
            <a:ext cx="8160089" cy="404021"/>
          </a:xfrm>
          <a:prstGeom prst="rect">
            <a:avLst/>
          </a:prstGeom>
        </p:spPr>
        <p:txBody>
          <a:bodyPr wrap="square">
            <a:spAutoFit/>
          </a:bodyPr>
          <a:lstStyle/>
          <a:p>
            <a:pPr algn="ctr" defTabSz="309563" eaLnBrk="1" fontAlgn="auto">
              <a:lnSpc>
                <a:spcPct val="120000"/>
              </a:lnSpc>
              <a:spcBef>
                <a:spcPts val="1125"/>
              </a:spcBef>
              <a:spcAft>
                <a:spcPts val="0"/>
              </a:spcAft>
            </a:pPr>
            <a:r>
              <a:rPr lang="sl-SI" sz="1688" b="1" kern="0" dirty="0">
                <a:solidFill>
                  <a:srgbClr val="000000"/>
                </a:solidFill>
                <a:latin typeface="Titillium"/>
                <a:sym typeface="Titillium"/>
              </a:rPr>
              <a:t>Pomoč pri informiranju in podpori uvajanja </a:t>
            </a:r>
            <a:r>
              <a:rPr lang="sl-SI" sz="1688" b="1" kern="0" dirty="0" err="1">
                <a:solidFill>
                  <a:srgbClr val="000000"/>
                </a:solidFill>
                <a:latin typeface="Titillium"/>
                <a:sym typeface="Titillium"/>
              </a:rPr>
              <a:t>eRačunov</a:t>
            </a:r>
            <a:endParaRPr lang="en-US" sz="2250" kern="0" dirty="0">
              <a:solidFill>
                <a:srgbClr val="000000"/>
              </a:solidFill>
              <a:latin typeface="Titillium"/>
              <a:sym typeface="Titillium"/>
            </a:endParaRPr>
          </a:p>
        </p:txBody>
      </p:sp>
    </p:spTree>
    <p:extLst>
      <p:ext uri="{BB962C8B-B14F-4D97-AF65-F5344CB8AC3E}">
        <p14:creationId xmlns:p14="http://schemas.microsoft.com/office/powerpoint/2010/main" val="293578684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a:extLst>
              <a:ext uri="{FF2B5EF4-FFF2-40B4-BE49-F238E27FC236}">
                <a16:creationId xmlns:a16="http://schemas.microsoft.com/office/drawing/2014/main" id="{06946ED0-8866-496B-B927-EA86EB7C7364}"/>
              </a:ext>
            </a:extLst>
          </p:cNvPr>
          <p:cNvSpPr>
            <a:spLocks noGrp="1"/>
          </p:cNvSpPr>
          <p:nvPr>
            <p:ph type="body" sz="quarter" idx="15"/>
          </p:nvPr>
        </p:nvSpPr>
        <p:spPr>
          <a:xfrm>
            <a:off x="475823" y="1035844"/>
            <a:ext cx="8485458" cy="585788"/>
          </a:xfrm>
        </p:spPr>
        <p:txBody>
          <a:bodyPr>
            <a:normAutofit fontScale="92500" lnSpcReduction="10000"/>
          </a:bodyPr>
          <a:lstStyle/>
          <a:p>
            <a:r>
              <a:rPr lang="sl-SI" dirty="0"/>
              <a:t>Kaj je DIH Slovenija</a:t>
            </a:r>
          </a:p>
        </p:txBody>
      </p:sp>
      <p:sp>
        <p:nvSpPr>
          <p:cNvPr id="2" name="Pravokotnik 1">
            <a:extLst>
              <a:ext uri="{FF2B5EF4-FFF2-40B4-BE49-F238E27FC236}">
                <a16:creationId xmlns:a16="http://schemas.microsoft.com/office/drawing/2014/main" id="{ABEA2606-5D2E-4974-8E26-AADBE0A1D244}"/>
              </a:ext>
            </a:extLst>
          </p:cNvPr>
          <p:cNvSpPr/>
          <p:nvPr/>
        </p:nvSpPr>
        <p:spPr>
          <a:xfrm>
            <a:off x="411957" y="2012460"/>
            <a:ext cx="8618380" cy="3267561"/>
          </a:xfrm>
          <a:prstGeom prst="rect">
            <a:avLst/>
          </a:prstGeom>
        </p:spPr>
        <p:txBody>
          <a:bodyPr wrap="square">
            <a:spAutoFit/>
          </a:bodyPr>
          <a:lstStyle/>
          <a:p>
            <a:pPr marL="257175" indent="-257175" defTabSz="309563" eaLnBrk="1" fontAlgn="auto">
              <a:lnSpc>
                <a:spcPct val="107000"/>
              </a:lnSpc>
              <a:spcBef>
                <a:spcPts val="1125"/>
              </a:spcBef>
              <a:spcAft>
                <a:spcPts val="0"/>
              </a:spcAft>
              <a:buFont typeface="Arial" panose="020B0604020202020204" pitchFamily="34" charset="0"/>
              <a:buChar char="•"/>
            </a:pPr>
            <a:r>
              <a:rPr lang="sl-SI" sz="1500" kern="0" dirty="0">
                <a:solidFill>
                  <a:srgbClr val="000000"/>
                </a:solidFill>
                <a:latin typeface="OpenSans"/>
                <a:sym typeface="Titillium"/>
              </a:rPr>
              <a:t>Digitalno inovacijsko stičišče Slovenije je bil ustanovljen v namen pomoči malim in srednjim podjetjem v procesih digitalizacije in </a:t>
            </a:r>
            <a:r>
              <a:rPr lang="sl-SI" sz="1500" kern="0">
                <a:solidFill>
                  <a:srgbClr val="000000"/>
                </a:solidFill>
                <a:latin typeface="OpenSans"/>
                <a:sym typeface="Titillium"/>
              </a:rPr>
              <a:t>digitalne transformacije. </a:t>
            </a:r>
            <a:endParaRPr lang="sl-SI" sz="1500" kern="0" dirty="0">
              <a:solidFill>
                <a:srgbClr val="000000"/>
              </a:solidFill>
              <a:latin typeface="OpenSans"/>
              <a:sym typeface="Titillium"/>
            </a:endParaRPr>
          </a:p>
          <a:p>
            <a:pPr marL="257175" indent="-257175" defTabSz="309563" eaLnBrk="1" fontAlgn="auto">
              <a:lnSpc>
                <a:spcPct val="107000"/>
              </a:lnSpc>
              <a:spcBef>
                <a:spcPts val="1125"/>
              </a:spcBef>
              <a:spcAft>
                <a:spcPts val="0"/>
              </a:spcAft>
              <a:buFont typeface="Arial" panose="020B0604020202020204" pitchFamily="34" charset="0"/>
              <a:buChar char="•"/>
            </a:pPr>
            <a:r>
              <a:rPr lang="sl-SI" sz="1500" kern="0" dirty="0">
                <a:solidFill>
                  <a:srgbClr val="000000"/>
                </a:solidFill>
                <a:latin typeface="OpenSans"/>
                <a:sym typeface="Titillium"/>
              </a:rPr>
              <a:t>Glavne naloge DIHS predstavljajo izobraževanje in informiranje malih in srednjih podjetjih o obstoju in možnostih uporabe digitalnih storitev ter jih povezujemo z izvajalci digitalnih storitev.</a:t>
            </a:r>
          </a:p>
          <a:p>
            <a:pPr marL="257175" indent="-257175" defTabSz="309563" eaLnBrk="1" fontAlgn="auto">
              <a:lnSpc>
                <a:spcPct val="107000"/>
              </a:lnSpc>
              <a:spcBef>
                <a:spcPts val="1125"/>
              </a:spcBef>
              <a:spcAft>
                <a:spcPts val="0"/>
              </a:spcAft>
              <a:buFont typeface="Arial" panose="020B0604020202020204" pitchFamily="34" charset="0"/>
              <a:buChar char="•"/>
            </a:pPr>
            <a:r>
              <a:rPr lang="sl-SI" sz="1500" kern="0" dirty="0">
                <a:solidFill>
                  <a:srgbClr val="000000"/>
                </a:solidFill>
                <a:latin typeface="OpenSans"/>
                <a:sym typeface="Titillium"/>
              </a:rPr>
              <a:t>DIH Slovenija omogoča digitalno transformacijo po principu vse-na-enem-mestu, v Sloveniji in širše z namenom vzpostavitve digitalnega ekosistema.  </a:t>
            </a:r>
          </a:p>
          <a:p>
            <a:pPr marL="257175" indent="-257175" defTabSz="309563" eaLnBrk="1" fontAlgn="auto">
              <a:lnSpc>
                <a:spcPct val="107000"/>
              </a:lnSpc>
              <a:spcBef>
                <a:spcPts val="1125"/>
              </a:spcBef>
              <a:spcAft>
                <a:spcPts val="0"/>
              </a:spcAft>
              <a:buFont typeface="Arial" panose="020B0604020202020204" pitchFamily="34" charset="0"/>
              <a:buChar char="•"/>
            </a:pPr>
            <a:r>
              <a:rPr lang="sl-SI" sz="1500" kern="0" dirty="0">
                <a:solidFill>
                  <a:srgbClr val="000000"/>
                </a:solidFill>
                <a:latin typeface="OpenSans"/>
                <a:sym typeface="Titillium"/>
              </a:rPr>
              <a:t>Cilj operacije je postati enotna nacionalna točka za digitalizacijo in digitalno transformacijo.</a:t>
            </a:r>
          </a:p>
          <a:p>
            <a:pPr marL="257175" indent="-257175" defTabSz="309563" eaLnBrk="1" fontAlgn="auto">
              <a:lnSpc>
                <a:spcPct val="107000"/>
              </a:lnSpc>
              <a:spcBef>
                <a:spcPts val="1125"/>
              </a:spcBef>
              <a:spcAft>
                <a:spcPts val="0"/>
              </a:spcAft>
              <a:buFont typeface="Arial" panose="020B0604020202020204" pitchFamily="34" charset="0"/>
              <a:buChar char="•"/>
            </a:pPr>
            <a:r>
              <a:rPr lang="sl-SI" sz="1500" kern="0" dirty="0">
                <a:solidFill>
                  <a:srgbClr val="000000"/>
                </a:solidFill>
                <a:latin typeface="OpenSans"/>
                <a:ea typeface="Calibri" panose="020F0502020204030204" pitchFamily="34" charset="0"/>
                <a:cs typeface="Times New Roman" panose="02020603050405020304" pitchFamily="18" charset="0"/>
                <a:sym typeface="Titillium"/>
              </a:rPr>
              <a:t>Spletna stran DIHS: </a:t>
            </a:r>
            <a:r>
              <a:rPr lang="sl-SI" sz="1500" kern="0" dirty="0">
                <a:solidFill>
                  <a:srgbClr val="000000"/>
                </a:solidFill>
                <a:latin typeface="Titillium"/>
                <a:sym typeface="Titillium"/>
                <a:hlinkClick r:id="rId2"/>
              </a:rPr>
              <a:t>https://dihslovenia.si/</a:t>
            </a:r>
            <a:r>
              <a:rPr lang="sl-SI" sz="1500" kern="0" dirty="0">
                <a:solidFill>
                  <a:srgbClr val="000000"/>
                </a:solidFill>
                <a:latin typeface="Titillium"/>
                <a:sym typeface="Titillium"/>
              </a:rPr>
              <a:t>, lahko pa nas spremljate tudi preko družbenih medijev.  (Facebook, </a:t>
            </a:r>
            <a:r>
              <a:rPr lang="sl-SI" sz="1500" kern="0" dirty="0" err="1">
                <a:solidFill>
                  <a:srgbClr val="000000"/>
                </a:solidFill>
                <a:latin typeface="Titillium"/>
                <a:sym typeface="Titillium"/>
              </a:rPr>
              <a:t>Twitter</a:t>
            </a:r>
            <a:r>
              <a:rPr lang="sl-SI" sz="1500" kern="0" dirty="0">
                <a:solidFill>
                  <a:srgbClr val="000000"/>
                </a:solidFill>
                <a:latin typeface="Titillium"/>
                <a:sym typeface="Titillium"/>
              </a:rPr>
              <a:t>, </a:t>
            </a:r>
            <a:r>
              <a:rPr lang="sl-SI" sz="1500" kern="0" dirty="0" err="1">
                <a:solidFill>
                  <a:srgbClr val="000000"/>
                </a:solidFill>
                <a:latin typeface="Titillium"/>
                <a:sym typeface="Titillium"/>
              </a:rPr>
              <a:t>Linked</a:t>
            </a:r>
            <a:r>
              <a:rPr lang="sl-SI" sz="1500" kern="0" dirty="0">
                <a:solidFill>
                  <a:srgbClr val="000000"/>
                </a:solidFill>
                <a:latin typeface="Titillium"/>
                <a:sym typeface="Titillium"/>
              </a:rPr>
              <a:t> In)</a:t>
            </a:r>
            <a:endParaRPr lang="sl-SI" sz="1500" kern="0" dirty="0">
              <a:solidFill>
                <a:srgbClr val="000000"/>
              </a:solidFill>
              <a:latin typeface="OpenSans"/>
              <a:ea typeface="Calibri" panose="020F0502020204030204" pitchFamily="34" charset="0"/>
              <a:cs typeface="Times New Roman" panose="02020603050405020304" pitchFamily="18" charset="0"/>
              <a:sym typeface="Titillium"/>
            </a:endParaRPr>
          </a:p>
          <a:p>
            <a:pPr defTabSz="309563" eaLnBrk="1" fontAlgn="auto">
              <a:lnSpc>
                <a:spcPct val="107000"/>
              </a:lnSpc>
              <a:spcBef>
                <a:spcPts val="1125"/>
              </a:spcBef>
              <a:spcAft>
                <a:spcPts val="0"/>
              </a:spcAft>
            </a:pPr>
            <a:endParaRPr lang="sl-SI" sz="1500" kern="0" dirty="0">
              <a:solidFill>
                <a:srgbClr val="000000"/>
              </a:solidFill>
              <a:latin typeface="OpenSans"/>
              <a:ea typeface="Calibri" panose="020F0502020204030204" pitchFamily="34" charset="0"/>
              <a:cs typeface="Times New Roman" panose="02020603050405020304" pitchFamily="18" charset="0"/>
              <a:sym typeface="Titillium"/>
            </a:endParaRPr>
          </a:p>
        </p:txBody>
      </p:sp>
    </p:spTree>
    <p:extLst>
      <p:ext uri="{BB962C8B-B14F-4D97-AF65-F5344CB8AC3E}">
        <p14:creationId xmlns:p14="http://schemas.microsoft.com/office/powerpoint/2010/main" val="384777606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A613790E-B2C7-49A5-B779-39306148326E}"/>
              </a:ext>
            </a:extLst>
          </p:cNvPr>
          <p:cNvSpPr>
            <a:spLocks noGrp="1"/>
          </p:cNvSpPr>
          <p:nvPr>
            <p:ph type="body" sz="half" idx="14"/>
          </p:nvPr>
        </p:nvSpPr>
        <p:spPr>
          <a:xfrm>
            <a:off x="497743" y="2120224"/>
            <a:ext cx="7196870" cy="3109913"/>
          </a:xfrm>
        </p:spPr>
        <p:txBody>
          <a:bodyPr>
            <a:normAutofit fontScale="70000" lnSpcReduction="20000"/>
          </a:bodyPr>
          <a:lstStyle/>
          <a:p>
            <a:r>
              <a:rPr lang="sl-SI" dirty="0"/>
              <a:t>Povezovanje ponudnikov storitev z malimi in srednjimi podjetji:</a:t>
            </a:r>
          </a:p>
          <a:p>
            <a:pPr lvl="1"/>
            <a:r>
              <a:rPr lang="sl-SI" dirty="0"/>
              <a:t>Informacije preko spletne strani in družbenih medijev DIHS.</a:t>
            </a:r>
          </a:p>
          <a:p>
            <a:pPr lvl="1"/>
            <a:r>
              <a:rPr lang="sl-SI" dirty="0"/>
              <a:t>Promocija uporabe e-računov.</a:t>
            </a:r>
          </a:p>
          <a:p>
            <a:pPr lvl="1"/>
            <a:r>
              <a:rPr lang="sl-SI" dirty="0">
                <a:hlinkClick r:id="rId2">
                  <a:extLst>
                    <a:ext uri="{A12FA001-AC4F-418D-AE19-62706E023703}">
                      <ahyp:hlinkClr xmlns="" xmlns:ahyp="http://schemas.microsoft.com/office/drawing/2018/hyperlinkcolor" val="tx"/>
                    </a:ext>
                  </a:extLst>
                </a:hlinkClick>
              </a:rPr>
              <a:t>Deljenje spletne strani: </a:t>
            </a:r>
            <a:r>
              <a:rPr lang="sl-SI" dirty="0">
                <a:hlinkClick r:id="rId2"/>
              </a:rPr>
              <a:t>https://www.epos.si/eslog</a:t>
            </a:r>
            <a:endParaRPr lang="sl-SI" dirty="0"/>
          </a:p>
          <a:p>
            <a:r>
              <a:rPr lang="sl-SI" dirty="0"/>
              <a:t>Organizacija </a:t>
            </a:r>
            <a:r>
              <a:rPr lang="sl-SI" dirty="0" err="1"/>
              <a:t>mentoriranj</a:t>
            </a:r>
            <a:r>
              <a:rPr lang="sl-SI" dirty="0"/>
              <a:t> in delavnic izvajalcev storitev e-računov ter drugih dogodkov. </a:t>
            </a:r>
          </a:p>
          <a:p>
            <a:pPr marL="0" indent="0">
              <a:buNone/>
            </a:pPr>
            <a:endParaRPr lang="sl-SI" dirty="0"/>
          </a:p>
        </p:txBody>
      </p:sp>
      <p:sp>
        <p:nvSpPr>
          <p:cNvPr id="4" name="Označba mesta besedila 3">
            <a:extLst>
              <a:ext uri="{FF2B5EF4-FFF2-40B4-BE49-F238E27FC236}">
                <a16:creationId xmlns:a16="http://schemas.microsoft.com/office/drawing/2014/main" id="{AEF463B5-4C46-470D-A96D-A613A62D2C35}"/>
              </a:ext>
            </a:extLst>
          </p:cNvPr>
          <p:cNvSpPr>
            <a:spLocks noGrp="1"/>
          </p:cNvSpPr>
          <p:nvPr>
            <p:ph type="body" sz="quarter" idx="15"/>
          </p:nvPr>
        </p:nvSpPr>
        <p:spPr>
          <a:xfrm>
            <a:off x="481013" y="1328737"/>
            <a:ext cx="8251994" cy="520732"/>
          </a:xfrm>
        </p:spPr>
        <p:txBody>
          <a:bodyPr>
            <a:normAutofit fontScale="77500" lnSpcReduction="20000"/>
          </a:bodyPr>
          <a:lstStyle/>
          <a:p>
            <a:r>
              <a:rPr lang="sl-SI" dirty="0"/>
              <a:t>Kako lahko DIHS pomaga pri uvajanju e-računov</a:t>
            </a:r>
          </a:p>
        </p:txBody>
      </p:sp>
      <p:sp>
        <p:nvSpPr>
          <p:cNvPr id="5" name="Označba mesta besedila 4">
            <a:extLst>
              <a:ext uri="{FF2B5EF4-FFF2-40B4-BE49-F238E27FC236}">
                <a16:creationId xmlns:a16="http://schemas.microsoft.com/office/drawing/2014/main" id="{EC2FC8A7-B865-4F86-8CCD-3B90C6C56E11}"/>
              </a:ext>
            </a:extLst>
          </p:cNvPr>
          <p:cNvSpPr>
            <a:spLocks noGrp="1"/>
          </p:cNvSpPr>
          <p:nvPr>
            <p:ph type="body" sz="quarter" idx="16"/>
          </p:nvPr>
        </p:nvSpPr>
        <p:spPr>
          <a:xfrm flipH="1" flipV="1">
            <a:off x="481013" y="1849469"/>
            <a:ext cx="3615165" cy="1"/>
          </a:xfrm>
        </p:spPr>
        <p:txBody>
          <a:bodyPr/>
          <a:lstStyle/>
          <a:p>
            <a:endParaRPr lang="sl-SI"/>
          </a:p>
        </p:txBody>
      </p:sp>
    </p:spTree>
    <p:extLst>
      <p:ext uri="{BB962C8B-B14F-4D97-AF65-F5344CB8AC3E}">
        <p14:creationId xmlns:p14="http://schemas.microsoft.com/office/powerpoint/2010/main" val="1039478127"/>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A045CCF9-88C1-4486-9D35-7A3AF6D0C8D0}"/>
              </a:ext>
            </a:extLst>
          </p:cNvPr>
          <p:cNvSpPr>
            <a:spLocks noGrp="1"/>
          </p:cNvSpPr>
          <p:nvPr>
            <p:ph type="body" sz="half" idx="14"/>
          </p:nvPr>
        </p:nvSpPr>
        <p:spPr>
          <a:xfrm>
            <a:off x="563782" y="1479331"/>
            <a:ext cx="6980018" cy="3291709"/>
          </a:xfrm>
        </p:spPr>
        <p:txBody>
          <a:bodyPr>
            <a:normAutofit fontScale="77500" lnSpcReduction="20000"/>
          </a:bodyPr>
          <a:lstStyle/>
          <a:p>
            <a:pPr marL="0" indent="0" algn="ctr">
              <a:buNone/>
            </a:pPr>
            <a:endParaRPr lang="sl-SI" dirty="0"/>
          </a:p>
          <a:p>
            <a:pPr marL="0" indent="0" algn="ctr">
              <a:buNone/>
            </a:pPr>
            <a:endParaRPr lang="sl-SI" dirty="0"/>
          </a:p>
          <a:p>
            <a:pPr marL="0" indent="0" algn="ctr">
              <a:buNone/>
            </a:pPr>
            <a:endParaRPr lang="sl-SI" dirty="0"/>
          </a:p>
          <a:p>
            <a:pPr marL="0" indent="0" algn="ctr">
              <a:buNone/>
            </a:pPr>
            <a:r>
              <a:rPr lang="sl-SI" b="1" dirty="0"/>
              <a:t>Hvala za pozornost!</a:t>
            </a:r>
          </a:p>
          <a:p>
            <a:pPr marL="0" indent="0" algn="ctr">
              <a:buNone/>
            </a:pPr>
            <a:r>
              <a:rPr lang="sl-SI" dirty="0"/>
              <a:t>Katja Mohar Bastar</a:t>
            </a:r>
          </a:p>
          <a:p>
            <a:pPr marL="0" indent="0" algn="ctr">
              <a:buNone/>
            </a:pPr>
            <a:r>
              <a:rPr lang="sl-SI" dirty="0"/>
              <a:t>DIH Slovenija</a:t>
            </a:r>
          </a:p>
          <a:p>
            <a:pPr marL="0" indent="0" algn="ctr">
              <a:buNone/>
            </a:pPr>
            <a:r>
              <a:rPr lang="sl-SI" dirty="0"/>
              <a:t>www.dihslovenia.si</a:t>
            </a:r>
          </a:p>
        </p:txBody>
      </p:sp>
    </p:spTree>
    <p:extLst>
      <p:ext uri="{BB962C8B-B14F-4D97-AF65-F5344CB8AC3E}">
        <p14:creationId xmlns:p14="http://schemas.microsoft.com/office/powerpoint/2010/main" val="503671888"/>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BA31833-E686-4191-8D62-A806288FC159}"/>
              </a:ext>
            </a:extLst>
          </p:cNvPr>
          <p:cNvSpPr>
            <a:spLocks noGrp="1"/>
          </p:cNvSpPr>
          <p:nvPr>
            <p:ph type="ctrTitle"/>
          </p:nvPr>
        </p:nvSpPr>
        <p:spPr>
          <a:xfrm>
            <a:off x="3790375" y="6235382"/>
            <a:ext cx="2917387" cy="622618"/>
          </a:xfrm>
        </p:spPr>
        <p:txBody>
          <a:bodyPr/>
          <a:lstStyle/>
          <a:p>
            <a:pPr algn="ctr"/>
            <a:r>
              <a:rPr lang="sl-SI" altLang="sl-SI" sz="1600" dirty="0" smtClean="0">
                <a:solidFill>
                  <a:schemeClr val="tx1"/>
                </a:solidFill>
                <a:latin typeface="Arial" panose="020B0604020202020204" pitchFamily="34" charset="0"/>
                <a:cs typeface="Arial" panose="020B0604020202020204" pitchFamily="34" charset="0"/>
              </a:rPr>
              <a:t>Vprašanja lahko pošljete na:</a:t>
            </a:r>
            <a:r>
              <a:rPr lang="sl-SI" altLang="sl-SI" sz="1600" dirty="0" smtClean="0">
                <a:latin typeface="Arial" panose="020B0604020202020204" pitchFamily="34" charset="0"/>
                <a:cs typeface="Arial" panose="020B0604020202020204" pitchFamily="34" charset="0"/>
              </a:rPr>
              <a:t/>
            </a:r>
            <a:br>
              <a:rPr lang="sl-SI" altLang="sl-SI" sz="1600" dirty="0" smtClean="0">
                <a:latin typeface="Arial" panose="020B0604020202020204" pitchFamily="34" charset="0"/>
                <a:cs typeface="Arial" panose="020B0604020202020204" pitchFamily="34" charset="0"/>
              </a:rPr>
            </a:br>
            <a:r>
              <a:rPr lang="sl-SI" altLang="sl-SI" sz="1600" dirty="0" smtClean="0">
                <a:latin typeface="Arial" panose="020B0604020202020204" pitchFamily="34" charset="0"/>
                <a:cs typeface="Arial" panose="020B0604020202020204" pitchFamily="34" charset="0"/>
              </a:rPr>
              <a:t>info@epos.si</a:t>
            </a:r>
            <a:endParaRPr lang="sl-SI" altLang="sl-SI" sz="13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CBA31833-E686-4191-8D62-A806288FC159}"/>
              </a:ext>
            </a:extLst>
          </p:cNvPr>
          <p:cNvSpPr txBox="1">
            <a:spLocks/>
          </p:cNvSpPr>
          <p:nvPr/>
        </p:nvSpPr>
        <p:spPr bwMode="auto">
          <a:xfrm>
            <a:off x="1887537" y="1259783"/>
            <a:ext cx="6723062" cy="488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fontAlgn="base">
              <a:spcBef>
                <a:spcPct val="0"/>
              </a:spcBef>
              <a:spcAft>
                <a:spcPct val="0"/>
              </a:spcAft>
              <a:defRPr sz="3200" kern="1200">
                <a:solidFill>
                  <a:srgbClr val="20119B"/>
                </a:solidFill>
                <a:latin typeface="Verdana"/>
                <a:ea typeface="Verdana" panose="020B0604030504040204" pitchFamily="34" charset="0"/>
                <a:cs typeface="Verdana"/>
              </a:defRPr>
            </a:lvl1pPr>
            <a:lvl2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2pPr>
            <a:lvl3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3pPr>
            <a:lvl4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4pPr>
            <a:lvl5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5pPr>
            <a:lvl6pPr marL="4572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6pPr>
            <a:lvl7pPr marL="9144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7pPr>
            <a:lvl8pPr marL="13716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8pPr>
            <a:lvl9pPr marL="18288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r>
              <a:rPr lang="sl-SI" altLang="sl-SI" sz="1600" b="1" dirty="0" smtClean="0">
                <a:latin typeface="Arial" panose="020B0604020202020204" pitchFamily="34" charset="0"/>
                <a:cs typeface="Arial" panose="020B0604020202020204" pitchFamily="34" charset="0"/>
              </a:rPr>
              <a:t>Prispevki ponudnikov in uporabnikov</a:t>
            </a:r>
            <a:r>
              <a:rPr lang="sl-SI" altLang="sl-SI" sz="1600" b="1" dirty="0" smtClean="0">
                <a:latin typeface="Arial" panose="020B0604020202020204" pitchFamily="34" charset="0"/>
                <a:cs typeface="Arial" panose="020B0604020202020204" pitchFamily="34" charset="0"/>
              </a:rPr>
              <a:t>:</a:t>
            </a:r>
            <a:endParaRPr lang="sl-SI" altLang="sl-SI" sz="1600" b="1" dirty="0">
              <a:latin typeface="Arial" panose="020B0604020202020204" pitchFamily="34" charset="0"/>
              <a:cs typeface="Arial" panose="020B0604020202020204" pitchFamily="34" charset="0"/>
            </a:endParaRPr>
          </a:p>
          <a:p>
            <a:pPr eaLnBrk="1" hangingPunct="1"/>
            <a:endParaRPr lang="sl-SI" altLang="sl-SI" sz="1600" dirty="0" smtClean="0">
              <a:solidFill>
                <a:schemeClr val="tx1"/>
              </a:solidFill>
              <a:latin typeface="Arial" panose="020B0604020202020204" pitchFamily="34" charset="0"/>
              <a:cs typeface="Arial" panose="020B0604020202020204" pitchFamily="34" charset="0"/>
            </a:endParaRPr>
          </a:p>
          <a:p>
            <a:pPr marL="342900" indent="-342900" eaLnBrk="1" hangingPunct="1">
              <a:buFont typeface="+mj-lt"/>
              <a:buAutoNum type="arabicPeriod"/>
            </a:pPr>
            <a:r>
              <a:rPr lang="sl-SI" altLang="sl-SI" sz="1800" dirty="0" smtClean="0">
                <a:solidFill>
                  <a:srgbClr val="000000"/>
                </a:solidFill>
                <a:latin typeface="Arial" panose="020B0604020202020204" pitchFamily="34" charset="0"/>
                <a:cs typeface="Arial" panose="020B0604020202020204" pitchFamily="34" charset="0"/>
              </a:rPr>
              <a:t>ZZI </a:t>
            </a:r>
            <a:r>
              <a:rPr lang="sl-SI" altLang="sl-SI" sz="1800" dirty="0" err="1" smtClean="0">
                <a:solidFill>
                  <a:srgbClr val="000000"/>
                </a:solidFill>
                <a:latin typeface="Arial" panose="020B0604020202020204" pitchFamily="34" charset="0"/>
                <a:cs typeface="Arial" panose="020B0604020202020204" pitchFamily="34" charset="0"/>
              </a:rPr>
              <a:t>d.o.o</a:t>
            </a:r>
            <a:r>
              <a:rPr lang="sl-SI" altLang="sl-SI" sz="1800" dirty="0" smtClean="0">
                <a:solidFill>
                  <a:srgbClr val="000000"/>
                </a:solidFill>
                <a:latin typeface="Arial" panose="020B0604020202020204" pitchFamily="34" charset="0"/>
                <a:cs typeface="Arial" panose="020B0604020202020204" pitchFamily="34" charset="0"/>
              </a:rPr>
              <a:t>.</a:t>
            </a:r>
          </a:p>
          <a:p>
            <a:pPr marL="342900" indent="-342900" eaLnBrk="1" hangingPunct="1">
              <a:buFont typeface="+mj-lt"/>
              <a:buAutoNum type="arabicPeriod"/>
            </a:pPr>
            <a:endParaRPr lang="sl-SI" altLang="sl-SI" sz="1800" dirty="0" smtClean="0">
              <a:solidFill>
                <a:srgbClr val="000000"/>
              </a:solidFill>
              <a:latin typeface="Arial" panose="020B0604020202020204" pitchFamily="34" charset="0"/>
              <a:cs typeface="Arial" panose="020B0604020202020204" pitchFamily="34" charset="0"/>
            </a:endParaRPr>
          </a:p>
          <a:p>
            <a:pPr marL="342900" indent="-342900" eaLnBrk="1" hangingPunct="1">
              <a:buFont typeface="+mj-lt"/>
              <a:buAutoNum type="arabicPeriod"/>
            </a:pPr>
            <a:r>
              <a:rPr lang="sl-SI" altLang="sl-SI" sz="1800" dirty="0" err="1" smtClean="0">
                <a:solidFill>
                  <a:srgbClr val="000000"/>
                </a:solidFill>
                <a:latin typeface="Arial" panose="020B0604020202020204" pitchFamily="34" charset="0"/>
                <a:cs typeface="Arial" panose="020B0604020202020204" pitchFamily="34" charset="0"/>
              </a:rPr>
              <a:t>Datalab</a:t>
            </a:r>
            <a:r>
              <a:rPr lang="sl-SI" altLang="sl-SI" sz="1800" dirty="0" smtClean="0">
                <a:solidFill>
                  <a:srgbClr val="000000"/>
                </a:solidFill>
                <a:latin typeface="Arial" panose="020B0604020202020204" pitchFamily="34" charset="0"/>
                <a:cs typeface="Arial" panose="020B0604020202020204" pitchFamily="34" charset="0"/>
              </a:rPr>
              <a:t> </a:t>
            </a:r>
            <a:r>
              <a:rPr lang="sl-SI" altLang="sl-SI" sz="1800" dirty="0" err="1" smtClean="0">
                <a:solidFill>
                  <a:srgbClr val="000000"/>
                </a:solidFill>
                <a:latin typeface="Arial" panose="020B0604020202020204" pitchFamily="34" charset="0"/>
                <a:cs typeface="Arial" panose="020B0604020202020204" pitchFamily="34" charset="0"/>
              </a:rPr>
              <a:t>d.d</a:t>
            </a:r>
            <a:r>
              <a:rPr lang="sl-SI" altLang="sl-SI" sz="1800" dirty="0" smtClean="0">
                <a:solidFill>
                  <a:srgbClr val="000000"/>
                </a:solidFill>
                <a:latin typeface="Arial" panose="020B0604020202020204" pitchFamily="34" charset="0"/>
                <a:cs typeface="Arial" panose="020B0604020202020204" pitchFamily="34" charset="0"/>
              </a:rPr>
              <a:t>.</a:t>
            </a:r>
          </a:p>
          <a:p>
            <a:pPr marL="342900" indent="-342900" eaLnBrk="1" hangingPunct="1">
              <a:buFont typeface="+mj-lt"/>
              <a:buAutoNum type="arabicPeriod"/>
            </a:pPr>
            <a:endParaRPr lang="sl-SI" altLang="sl-SI" sz="1800" dirty="0" smtClean="0">
              <a:solidFill>
                <a:srgbClr val="000000"/>
              </a:solidFill>
              <a:latin typeface="Arial" panose="020B0604020202020204" pitchFamily="34" charset="0"/>
              <a:cs typeface="Arial" panose="020B0604020202020204" pitchFamily="34" charset="0"/>
            </a:endParaRPr>
          </a:p>
          <a:p>
            <a:pPr marL="342900" indent="-342900" eaLnBrk="1" hangingPunct="1">
              <a:buFont typeface="+mj-lt"/>
              <a:buAutoNum type="arabicPeriod"/>
            </a:pPr>
            <a:r>
              <a:rPr lang="sl-SI" altLang="sl-SI" sz="1800" dirty="0" smtClean="0">
                <a:solidFill>
                  <a:srgbClr val="000000"/>
                </a:solidFill>
                <a:latin typeface="Arial" panose="020B0604020202020204" pitchFamily="34" charset="0"/>
                <a:cs typeface="Arial" panose="020B0604020202020204" pitchFamily="34" charset="0"/>
              </a:rPr>
              <a:t>Žejn </a:t>
            </a:r>
            <a:r>
              <a:rPr lang="sl-SI" altLang="sl-SI" sz="1800" dirty="0" err="1" smtClean="0">
                <a:solidFill>
                  <a:srgbClr val="000000"/>
                </a:solidFill>
                <a:latin typeface="Arial" panose="020B0604020202020204" pitchFamily="34" charset="0"/>
                <a:cs typeface="Arial" panose="020B0604020202020204" pitchFamily="34" charset="0"/>
              </a:rPr>
              <a:t>d.o.o</a:t>
            </a:r>
            <a:r>
              <a:rPr lang="sl-SI" altLang="sl-SI" sz="1800" dirty="0" smtClean="0">
                <a:solidFill>
                  <a:srgbClr val="000000"/>
                </a:solidFill>
                <a:latin typeface="Arial" panose="020B0604020202020204" pitchFamily="34" charset="0"/>
                <a:cs typeface="Arial" panose="020B0604020202020204" pitchFamily="34" charset="0"/>
              </a:rPr>
              <a:t>.</a:t>
            </a:r>
          </a:p>
          <a:p>
            <a:pPr marL="342900" indent="-342900" eaLnBrk="1" hangingPunct="1">
              <a:buFont typeface="+mj-lt"/>
              <a:buAutoNum type="arabicPeriod"/>
            </a:pPr>
            <a:endParaRPr lang="sl-SI" altLang="sl-SI" sz="1800" dirty="0" smtClean="0">
              <a:solidFill>
                <a:srgbClr val="000000"/>
              </a:solidFill>
              <a:latin typeface="Arial" panose="020B0604020202020204" pitchFamily="34" charset="0"/>
              <a:cs typeface="Arial" panose="020B0604020202020204" pitchFamily="34" charset="0"/>
            </a:endParaRPr>
          </a:p>
          <a:p>
            <a:pPr marL="342900" indent="-342900" eaLnBrk="1" hangingPunct="1">
              <a:buFont typeface="+mj-lt"/>
              <a:buAutoNum type="arabicPeriod"/>
            </a:pPr>
            <a:r>
              <a:rPr lang="sl-SI" altLang="sl-SI" sz="1800" dirty="0" err="1" smtClean="0">
                <a:solidFill>
                  <a:srgbClr val="000000"/>
                </a:solidFill>
                <a:latin typeface="Arial" panose="020B0604020202020204" pitchFamily="34" charset="0"/>
                <a:cs typeface="Arial" panose="020B0604020202020204" pitchFamily="34" charset="0"/>
              </a:rPr>
              <a:t>Genis</a:t>
            </a:r>
            <a:r>
              <a:rPr lang="sl-SI" altLang="sl-SI" sz="1800" dirty="0" smtClean="0">
                <a:solidFill>
                  <a:srgbClr val="000000"/>
                </a:solidFill>
                <a:latin typeface="Arial" panose="020B0604020202020204" pitchFamily="34" charset="0"/>
                <a:cs typeface="Arial" panose="020B0604020202020204" pitchFamily="34" charset="0"/>
              </a:rPr>
              <a:t> </a:t>
            </a:r>
            <a:r>
              <a:rPr lang="sl-SI" altLang="sl-SI" sz="1800" dirty="0" err="1" smtClean="0">
                <a:solidFill>
                  <a:srgbClr val="000000"/>
                </a:solidFill>
                <a:latin typeface="Arial" panose="020B0604020202020204" pitchFamily="34" charset="0"/>
                <a:cs typeface="Arial" panose="020B0604020202020204" pitchFamily="34" charset="0"/>
              </a:rPr>
              <a:t>d.o.o</a:t>
            </a:r>
            <a:r>
              <a:rPr lang="sl-SI" altLang="sl-SI" sz="1800" dirty="0" smtClean="0">
                <a:solidFill>
                  <a:srgbClr val="000000"/>
                </a:solidFill>
                <a:latin typeface="Arial" panose="020B0604020202020204" pitchFamily="34" charset="0"/>
                <a:cs typeface="Arial" panose="020B0604020202020204" pitchFamily="34" charset="0"/>
              </a:rPr>
              <a:t>.</a:t>
            </a:r>
          </a:p>
          <a:p>
            <a:pPr marL="342900" indent="-342900" eaLnBrk="1" hangingPunct="1">
              <a:buFont typeface="+mj-lt"/>
              <a:buAutoNum type="arabicPeriod"/>
            </a:pPr>
            <a:endParaRPr lang="sl-SI" altLang="sl-SI" sz="1800" dirty="0" smtClean="0">
              <a:solidFill>
                <a:srgbClr val="000000"/>
              </a:solidFill>
              <a:latin typeface="Arial" panose="020B0604020202020204" pitchFamily="34" charset="0"/>
              <a:cs typeface="Arial" panose="020B0604020202020204" pitchFamily="34" charset="0"/>
            </a:endParaRPr>
          </a:p>
          <a:p>
            <a:pPr marL="342900" indent="-342900" eaLnBrk="1" hangingPunct="1">
              <a:buFont typeface="+mj-lt"/>
              <a:buAutoNum type="arabicPeriod"/>
            </a:pPr>
            <a:r>
              <a:rPr lang="sl-SI" altLang="sl-SI" sz="1800" dirty="0" smtClean="0">
                <a:solidFill>
                  <a:srgbClr val="000000"/>
                </a:solidFill>
                <a:latin typeface="Arial" panose="020B0604020202020204" pitchFamily="34" charset="0"/>
                <a:cs typeface="Arial" panose="020B0604020202020204" pitchFamily="34" charset="0"/>
              </a:rPr>
              <a:t>SAOP </a:t>
            </a:r>
            <a:r>
              <a:rPr lang="sl-SI" altLang="sl-SI" sz="1800" dirty="0" err="1" smtClean="0">
                <a:solidFill>
                  <a:srgbClr val="000000"/>
                </a:solidFill>
                <a:latin typeface="Arial" panose="020B0604020202020204" pitchFamily="34" charset="0"/>
                <a:cs typeface="Arial" panose="020B0604020202020204" pitchFamily="34" charset="0"/>
              </a:rPr>
              <a:t>d.o.o</a:t>
            </a:r>
            <a:r>
              <a:rPr lang="sl-SI" altLang="sl-SI" sz="1800" dirty="0" smtClean="0">
                <a:solidFill>
                  <a:srgbClr val="000000"/>
                </a:solidFill>
                <a:latin typeface="Arial" panose="020B0604020202020204" pitchFamily="34" charset="0"/>
                <a:cs typeface="Arial" panose="020B0604020202020204" pitchFamily="34" charset="0"/>
              </a:rPr>
              <a:t>.</a:t>
            </a:r>
          </a:p>
          <a:p>
            <a:pPr marL="342900" indent="-342900" eaLnBrk="1" hangingPunct="1">
              <a:buFont typeface="+mj-lt"/>
              <a:buAutoNum type="arabicPeriod"/>
            </a:pPr>
            <a:endParaRPr lang="sl-SI" altLang="sl-SI" sz="1800" dirty="0" smtClean="0">
              <a:solidFill>
                <a:srgbClr val="000000"/>
              </a:solidFill>
              <a:latin typeface="Arial" panose="020B0604020202020204" pitchFamily="34" charset="0"/>
              <a:cs typeface="Arial" panose="020B0604020202020204" pitchFamily="34" charset="0"/>
            </a:endParaRPr>
          </a:p>
          <a:p>
            <a:pPr marL="342900" indent="-342900" eaLnBrk="1" hangingPunct="1">
              <a:buFont typeface="+mj-lt"/>
              <a:buAutoNum type="arabicPeriod"/>
            </a:pPr>
            <a:r>
              <a:rPr lang="sl-SI" altLang="sl-SI" sz="1800" dirty="0" smtClean="0">
                <a:solidFill>
                  <a:srgbClr val="000000"/>
                </a:solidFill>
                <a:latin typeface="Arial" panose="020B0604020202020204" pitchFamily="34" charset="0"/>
                <a:cs typeface="Arial" panose="020B0604020202020204" pitchFamily="34" charset="0"/>
              </a:rPr>
              <a:t>BTC </a:t>
            </a:r>
            <a:r>
              <a:rPr lang="sl-SI" altLang="sl-SI" sz="1800" dirty="0" err="1" smtClean="0">
                <a:solidFill>
                  <a:srgbClr val="000000"/>
                </a:solidFill>
                <a:latin typeface="Arial" panose="020B0604020202020204" pitchFamily="34" charset="0"/>
                <a:cs typeface="Arial" panose="020B0604020202020204" pitchFamily="34" charset="0"/>
              </a:rPr>
              <a:t>d.d</a:t>
            </a:r>
            <a:r>
              <a:rPr lang="sl-SI" altLang="sl-SI" sz="1800" dirty="0" smtClean="0">
                <a:solidFill>
                  <a:srgbClr val="000000"/>
                </a:solidFill>
                <a:latin typeface="Arial" panose="020B0604020202020204" pitchFamily="34" charset="0"/>
                <a:cs typeface="Arial" panose="020B0604020202020204" pitchFamily="34" charset="0"/>
              </a:rPr>
              <a:t>.</a:t>
            </a:r>
          </a:p>
          <a:p>
            <a:pPr marL="342900" indent="-342900" eaLnBrk="1" hangingPunct="1">
              <a:buFont typeface="+mj-lt"/>
              <a:buAutoNum type="arabicPeriod"/>
            </a:pPr>
            <a:endParaRPr lang="sl-SI" altLang="sl-SI" sz="1800" dirty="0" smtClean="0">
              <a:solidFill>
                <a:srgbClr val="000000"/>
              </a:solidFill>
              <a:latin typeface="Arial" panose="020B0604020202020204" pitchFamily="34" charset="0"/>
              <a:cs typeface="Arial" panose="020B0604020202020204" pitchFamily="34" charset="0"/>
            </a:endParaRPr>
          </a:p>
          <a:p>
            <a:pPr marL="342900" indent="-342900" eaLnBrk="1" hangingPunct="1">
              <a:buFont typeface="+mj-lt"/>
              <a:buAutoNum type="arabicPeriod"/>
            </a:pPr>
            <a:r>
              <a:rPr lang="sl-SI" altLang="sl-SI" sz="1800" dirty="0" smtClean="0">
                <a:solidFill>
                  <a:srgbClr val="000000"/>
                </a:solidFill>
                <a:latin typeface="Arial" panose="020B0604020202020204" pitchFamily="34" charset="0"/>
                <a:cs typeface="Arial" panose="020B0604020202020204" pitchFamily="34" charset="0"/>
              </a:rPr>
              <a:t>Merkur trgovina </a:t>
            </a:r>
            <a:r>
              <a:rPr lang="sl-SI" altLang="sl-SI" sz="1800" dirty="0" err="1" smtClean="0">
                <a:solidFill>
                  <a:srgbClr val="000000"/>
                </a:solidFill>
                <a:latin typeface="Arial" panose="020B0604020202020204" pitchFamily="34" charset="0"/>
                <a:cs typeface="Arial" panose="020B0604020202020204" pitchFamily="34" charset="0"/>
              </a:rPr>
              <a:t>d.o.o</a:t>
            </a:r>
            <a:r>
              <a:rPr lang="sl-SI" altLang="sl-SI" sz="1800" dirty="0" smtClean="0">
                <a:solidFill>
                  <a:srgbClr val="000000"/>
                </a:solidFill>
                <a:latin typeface="Arial" panose="020B0604020202020204" pitchFamily="34" charset="0"/>
                <a:cs typeface="Arial" panose="020B0604020202020204" pitchFamily="34" charset="0"/>
              </a:rPr>
              <a:t>.</a:t>
            </a:r>
          </a:p>
          <a:p>
            <a:pPr marL="342900" indent="-342900" eaLnBrk="1" hangingPunct="1">
              <a:buFont typeface="+mj-lt"/>
              <a:buAutoNum type="arabicPeriod"/>
            </a:pPr>
            <a:endParaRPr lang="sl-SI" altLang="sl-SI" sz="1800" dirty="0" smtClean="0">
              <a:solidFill>
                <a:srgbClr val="000000"/>
              </a:solidFill>
              <a:latin typeface="Arial" panose="020B0604020202020204" pitchFamily="34" charset="0"/>
              <a:cs typeface="Arial" panose="020B0604020202020204" pitchFamily="34" charset="0"/>
            </a:endParaRPr>
          </a:p>
          <a:p>
            <a:pPr marL="342900" indent="-342900" eaLnBrk="1" hangingPunct="1">
              <a:buFont typeface="+mj-lt"/>
              <a:buAutoNum type="arabicPeriod"/>
            </a:pPr>
            <a:r>
              <a:rPr lang="sl-SI" altLang="sl-SI" sz="1800" dirty="0" smtClean="0">
                <a:solidFill>
                  <a:srgbClr val="000000"/>
                </a:solidFill>
                <a:latin typeface="Arial" panose="020B0604020202020204" pitchFamily="34" charset="0"/>
                <a:cs typeface="Arial" panose="020B0604020202020204" pitchFamily="34" charset="0"/>
              </a:rPr>
              <a:t>Mercator </a:t>
            </a:r>
            <a:r>
              <a:rPr lang="sl-SI" altLang="sl-SI" sz="1800" dirty="0" err="1" smtClean="0">
                <a:solidFill>
                  <a:srgbClr val="000000"/>
                </a:solidFill>
                <a:latin typeface="Arial" panose="020B0604020202020204" pitchFamily="34" charset="0"/>
                <a:cs typeface="Arial" panose="020B0604020202020204" pitchFamily="34" charset="0"/>
              </a:rPr>
              <a:t>d.d</a:t>
            </a:r>
            <a:r>
              <a:rPr lang="sl-SI" altLang="sl-SI" sz="1800" dirty="0" smtClean="0">
                <a:solidFill>
                  <a:srgbClr val="000000"/>
                </a:solidFill>
                <a:latin typeface="Arial" panose="020B0604020202020204" pitchFamily="34" charset="0"/>
                <a:cs typeface="Arial" panose="020B0604020202020204" pitchFamily="34" charset="0"/>
              </a:rPr>
              <a:t>.</a:t>
            </a:r>
            <a:endParaRPr lang="sl-SI" altLang="sl-SI" sz="18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78570" y="4971332"/>
          <a:ext cx="4572000" cy="278130"/>
        </p:xfrm>
        <a:graphic>
          <a:graphicData uri="http://schemas.openxmlformats.org/drawingml/2006/table">
            <a:tbl>
              <a:tblPr firstRow="1" bandRow="1">
                <a:effectLst>
                  <a:outerShdw blurRad="50800" dist="38100" dir="2700000" algn="tl" rotWithShape="0">
                    <a:schemeClr val="bg1">
                      <a:lumMod val="95000"/>
                      <a:alpha val="43000"/>
                    </a:schemeClr>
                  </a:outerShdw>
                </a:effectLst>
                <a:tableStyleId>{5C22544A-7EE6-4342-B048-85BDC9FD1C3A}</a:tableStyleId>
              </a:tblPr>
              <a:tblGrid>
                <a:gridCol w="4572000">
                  <a:extLst>
                    <a:ext uri="{9D8B030D-6E8A-4147-A177-3AD203B41FA5}">
                      <a16:colId xmlns:a16="http://schemas.microsoft.com/office/drawing/2014/main" val="20000"/>
                    </a:ext>
                  </a:extLst>
                </a:gridCol>
              </a:tblGrid>
              <a:tr h="278130">
                <a:tc>
                  <a:txBody>
                    <a:bodyPr/>
                    <a:lstStyle/>
                    <a:p>
                      <a:pPr algn="ctr"/>
                      <a:endParaRPr lang="sl-SI" sz="800">
                        <a:solidFill>
                          <a:schemeClr val="tx1">
                            <a:lumMod val="65000"/>
                            <a:lumOff val="35000"/>
                          </a:schemeClr>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56" y="1967280"/>
            <a:ext cx="8293344" cy="2764448"/>
          </a:xfrm>
          <a:prstGeom prst="rect">
            <a:avLst/>
          </a:prstGeom>
        </p:spPr>
      </p:pic>
    </p:spTree>
    <p:extLst>
      <p:ext uri="{BB962C8B-B14F-4D97-AF65-F5344CB8AC3E}">
        <p14:creationId xmlns:p14="http://schemas.microsoft.com/office/powerpoint/2010/main" val="420714942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bizBox eIzmenjava eRačunov</a:t>
            </a:r>
            <a:endParaRPr lang="en-US"/>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69E57DC2-970A-4B3E-BB1C-7A09969E49DF}" type="slidenum">
              <a:rPr lang="en-US">
                <a:solidFill>
                  <a:prstClr val="black"/>
                </a:solidFill>
                <a:latin typeface="Franklin Gothic Book" panose="020B0503020102020204"/>
              </a:rPr>
              <a:pPr defTabSz="685800" eaLnBrk="1" fontAlgn="auto" hangingPunct="1">
                <a:spcBef>
                  <a:spcPts val="0"/>
                </a:spcBef>
                <a:spcAft>
                  <a:spcPts val="0"/>
                </a:spcAft>
              </a:pPr>
              <a:t>37</a:t>
            </a:fld>
            <a:endParaRPr lang="en-US">
              <a:solidFill>
                <a:prstClr val="black"/>
              </a:solidFill>
              <a:latin typeface="Franklin Gothic Book" panose="020B0503020102020204"/>
            </a:endParaRPr>
          </a:p>
        </p:txBody>
      </p:sp>
      <p:pic>
        <p:nvPicPr>
          <p:cNvPr id="5" name="Content Placeholder 4"/>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138479" y="2114950"/>
            <a:ext cx="8852953" cy="2830723"/>
          </a:xfrm>
        </p:spPr>
      </p:pic>
    </p:spTree>
    <p:extLst>
      <p:ext uri="{BB962C8B-B14F-4D97-AF65-F5344CB8AC3E}">
        <p14:creationId xmlns:p14="http://schemas.microsoft.com/office/powerpoint/2010/main" val="1096744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526016" y="1810680"/>
            <a:ext cx="5940560" cy="2954294"/>
          </a:xfrm>
          <a:prstGeom prst="rect">
            <a:avLst/>
          </a:prstGeom>
        </p:spPr>
      </p:pic>
      <p:sp>
        <p:nvSpPr>
          <p:cNvPr id="2" name="Title 1"/>
          <p:cNvSpPr>
            <a:spLocks noGrp="1"/>
          </p:cNvSpPr>
          <p:nvPr>
            <p:ph type="title"/>
          </p:nvPr>
        </p:nvSpPr>
        <p:spPr/>
        <p:txBody>
          <a:bodyPr>
            <a:normAutofit/>
          </a:bodyPr>
          <a:lstStyle/>
          <a:p>
            <a:r>
              <a:rPr lang="sl-SI" dirty="0" smtClean="0"/>
              <a:t>bizBox možnosti za</a:t>
            </a:r>
            <a:r>
              <a:rPr lang="sl-SI" dirty="0"/>
              <a:t> </a:t>
            </a:r>
            <a:r>
              <a:rPr lang="sl-SI" dirty="0" err="1" smtClean="0"/>
              <a:t>eRačune</a:t>
            </a:r>
            <a:endParaRPr lang="en-US" dirty="0"/>
          </a:p>
        </p:txBody>
      </p:sp>
      <p:sp>
        <p:nvSpPr>
          <p:cNvPr id="3" name="Content Placeholder 2"/>
          <p:cNvSpPr>
            <a:spLocks noGrp="1"/>
          </p:cNvSpPr>
          <p:nvPr>
            <p:ph idx="1"/>
          </p:nvPr>
        </p:nvSpPr>
        <p:spPr>
          <a:xfrm>
            <a:off x="1028700" y="2260854"/>
            <a:ext cx="7200900" cy="1522476"/>
          </a:xfrm>
        </p:spPr>
        <p:txBody>
          <a:bodyPr vert="horz" lIns="68580" tIns="34290" rIns="68580" bIns="34290" rtlCol="0" anchor="t">
            <a:normAutofit/>
          </a:bodyPr>
          <a:lstStyle/>
          <a:p>
            <a:pPr marL="287655" indent="-287655"/>
            <a:r>
              <a:rPr lang="sl-SI" dirty="0"/>
              <a:t>Integracija bizBox eIzmenjave</a:t>
            </a:r>
          </a:p>
          <a:p>
            <a:pPr marL="287655" indent="-287655"/>
            <a:r>
              <a:rPr lang="sl-SI" dirty="0"/>
              <a:t>Z namestitvijo rešitve – bizbox / </a:t>
            </a:r>
            <a:r>
              <a:rPr lang="sl-SI" dirty="0" smtClean="0"/>
              <a:t>ZZInet klient</a:t>
            </a:r>
            <a:endParaRPr lang="sl-SI" dirty="0"/>
          </a:p>
          <a:p>
            <a:pPr marL="287655" indent="-287655"/>
            <a:r>
              <a:rPr lang="sl-SI" dirty="0" smtClean="0"/>
              <a:t>Spletna portal bizBox </a:t>
            </a:r>
            <a:r>
              <a:rPr lang="sl-SI" dirty="0"/>
              <a:t> </a:t>
            </a:r>
            <a:endParaRPr lang="en-US" dirty="0"/>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69E57DC2-970A-4B3E-BB1C-7A09969E49DF}" type="slidenum">
              <a:rPr lang="en-US">
                <a:solidFill>
                  <a:prstClr val="black"/>
                </a:solidFill>
                <a:latin typeface="Franklin Gothic Book" panose="020B0503020102020204"/>
              </a:rPr>
              <a:pPr defTabSz="685800" eaLnBrk="1" fontAlgn="auto" hangingPunct="1">
                <a:spcBef>
                  <a:spcPts val="0"/>
                </a:spcBef>
                <a:spcAft>
                  <a:spcPts val="0"/>
                </a:spcAft>
              </a:pPr>
              <a:t>38</a:t>
            </a:fld>
            <a:endParaRPr lang="en-US">
              <a:solidFill>
                <a:prstClr val="black"/>
              </a:solidFill>
              <a:latin typeface="Franklin Gothic Book" panose="020B0503020102020204"/>
            </a:endParaRPr>
          </a:p>
        </p:txBody>
      </p:sp>
      <p:pic>
        <p:nvPicPr>
          <p:cNvPr id="6" name="Picture 5"/>
          <p:cNvPicPr>
            <a:picLocks noChangeAspect="1"/>
          </p:cNvPicPr>
          <p:nvPr/>
        </p:nvPicPr>
        <p:blipFill>
          <a:blip r:embed="rId4"/>
          <a:stretch>
            <a:fillRect/>
          </a:stretch>
        </p:blipFill>
        <p:spPr>
          <a:xfrm>
            <a:off x="131588" y="3628117"/>
            <a:ext cx="5485869" cy="2066849"/>
          </a:xfrm>
          <a:prstGeom prst="rect">
            <a:avLst/>
          </a:prstGeom>
        </p:spPr>
      </p:pic>
    </p:spTree>
    <p:extLst>
      <p:ext uri="{BB962C8B-B14F-4D97-AF65-F5344CB8AC3E}">
        <p14:creationId xmlns:p14="http://schemas.microsoft.com/office/powerpoint/2010/main" val="4124330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319838" y="3401802"/>
            <a:ext cx="1568705" cy="991375"/>
          </a:xfrm>
          <a:prstGeom prst="rect">
            <a:avLst/>
          </a:prstGeom>
        </p:spPr>
      </p:pic>
      <p:sp>
        <p:nvSpPr>
          <p:cNvPr id="2" name="Title 1"/>
          <p:cNvSpPr>
            <a:spLocks noGrp="1"/>
          </p:cNvSpPr>
          <p:nvPr>
            <p:ph type="title"/>
          </p:nvPr>
        </p:nvSpPr>
        <p:spPr/>
        <p:txBody>
          <a:bodyPr/>
          <a:lstStyle/>
          <a:p>
            <a:r>
              <a:rPr lang="sl-SI"/>
              <a:t>Integracija bizBox eIzmenjave</a:t>
            </a:r>
            <a:endParaRPr lang="en-US"/>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69E57DC2-970A-4B3E-BB1C-7A09969E49DF}" type="slidenum">
              <a:rPr lang="en-US">
                <a:solidFill>
                  <a:prstClr val="black"/>
                </a:solidFill>
                <a:latin typeface="Franklin Gothic Book" panose="020B0503020102020204"/>
              </a:rPr>
              <a:pPr defTabSz="685800" eaLnBrk="1" fontAlgn="auto" hangingPunct="1">
                <a:spcBef>
                  <a:spcPts val="0"/>
                </a:spcBef>
                <a:spcAft>
                  <a:spcPts val="0"/>
                </a:spcAft>
              </a:pPr>
              <a:t>39</a:t>
            </a:fld>
            <a:endParaRPr lang="en-US">
              <a:solidFill>
                <a:prstClr val="black"/>
              </a:solidFill>
              <a:latin typeface="Franklin Gothic Book" panose="020B0503020102020204"/>
            </a:endParaRPr>
          </a:p>
        </p:txBody>
      </p:sp>
      <p:pic>
        <p:nvPicPr>
          <p:cNvPr id="6" name="Picture 5"/>
          <p:cNvPicPr>
            <a:picLocks noChangeAspect="1"/>
          </p:cNvPicPr>
          <p:nvPr/>
        </p:nvPicPr>
        <p:blipFill>
          <a:blip r:embed="rId3"/>
          <a:stretch>
            <a:fillRect/>
          </a:stretch>
        </p:blipFill>
        <p:spPr>
          <a:xfrm>
            <a:off x="424503" y="1848589"/>
            <a:ext cx="1634495" cy="1032952"/>
          </a:xfrm>
          <a:prstGeom prst="rect">
            <a:avLst/>
          </a:prstGeom>
        </p:spPr>
      </p:pic>
      <p:pic>
        <p:nvPicPr>
          <p:cNvPr id="7" name="Picture 6"/>
          <p:cNvPicPr>
            <a:picLocks noChangeAspect="1"/>
          </p:cNvPicPr>
          <p:nvPr/>
        </p:nvPicPr>
        <p:blipFill>
          <a:blip r:embed="rId4"/>
          <a:stretch>
            <a:fillRect/>
          </a:stretch>
        </p:blipFill>
        <p:spPr>
          <a:xfrm>
            <a:off x="2265676" y="2036756"/>
            <a:ext cx="1242188" cy="785026"/>
          </a:xfrm>
          <a:prstGeom prst="rect">
            <a:avLst/>
          </a:prstGeom>
        </p:spPr>
      </p:pic>
      <p:pic>
        <p:nvPicPr>
          <p:cNvPr id="8" name="Picture 7"/>
          <p:cNvPicPr>
            <a:picLocks noChangeAspect="1"/>
          </p:cNvPicPr>
          <p:nvPr/>
        </p:nvPicPr>
        <p:blipFill>
          <a:blip r:embed="rId5"/>
          <a:stretch>
            <a:fillRect/>
          </a:stretch>
        </p:blipFill>
        <p:spPr>
          <a:xfrm>
            <a:off x="3792468" y="1983234"/>
            <a:ext cx="912476" cy="912476"/>
          </a:xfrm>
          <a:prstGeom prst="rect">
            <a:avLst/>
          </a:prstGeom>
        </p:spPr>
      </p:pic>
      <p:pic>
        <p:nvPicPr>
          <p:cNvPr id="9" name="Picture 8"/>
          <p:cNvPicPr>
            <a:picLocks noChangeAspect="1"/>
          </p:cNvPicPr>
          <p:nvPr/>
        </p:nvPicPr>
        <p:blipFill>
          <a:blip r:embed="rId6"/>
          <a:stretch>
            <a:fillRect/>
          </a:stretch>
        </p:blipFill>
        <p:spPr>
          <a:xfrm>
            <a:off x="5093659" y="1983164"/>
            <a:ext cx="1296153" cy="819130"/>
          </a:xfrm>
          <a:prstGeom prst="rect">
            <a:avLst/>
          </a:prstGeom>
        </p:spPr>
      </p:pic>
      <p:pic>
        <p:nvPicPr>
          <p:cNvPr id="10" name="Picture 9"/>
          <p:cNvPicPr>
            <a:picLocks noChangeAspect="1"/>
          </p:cNvPicPr>
          <p:nvPr/>
        </p:nvPicPr>
        <p:blipFill>
          <a:blip r:embed="rId7"/>
          <a:stretch>
            <a:fillRect/>
          </a:stretch>
        </p:blipFill>
        <p:spPr>
          <a:xfrm>
            <a:off x="2351231" y="2821781"/>
            <a:ext cx="1024579" cy="647504"/>
          </a:xfrm>
          <a:prstGeom prst="rect">
            <a:avLst/>
          </a:prstGeom>
        </p:spPr>
      </p:pic>
      <p:pic>
        <p:nvPicPr>
          <p:cNvPr id="11" name="Picture 10"/>
          <p:cNvPicPr>
            <a:picLocks noChangeAspect="1"/>
          </p:cNvPicPr>
          <p:nvPr/>
        </p:nvPicPr>
        <p:blipFill>
          <a:blip r:embed="rId8"/>
          <a:stretch>
            <a:fillRect/>
          </a:stretch>
        </p:blipFill>
        <p:spPr>
          <a:xfrm>
            <a:off x="424503" y="2710687"/>
            <a:ext cx="1566030" cy="989684"/>
          </a:xfrm>
          <a:prstGeom prst="rect">
            <a:avLst/>
          </a:prstGeom>
        </p:spPr>
      </p:pic>
      <p:pic>
        <p:nvPicPr>
          <p:cNvPr id="12" name="Picture 11"/>
          <p:cNvPicPr>
            <a:picLocks noChangeAspect="1"/>
          </p:cNvPicPr>
          <p:nvPr/>
        </p:nvPicPr>
        <p:blipFill>
          <a:blip r:embed="rId9"/>
          <a:stretch>
            <a:fillRect/>
          </a:stretch>
        </p:blipFill>
        <p:spPr>
          <a:xfrm>
            <a:off x="3668043" y="2930634"/>
            <a:ext cx="1024579" cy="647504"/>
          </a:xfrm>
          <a:prstGeom prst="rect">
            <a:avLst/>
          </a:prstGeom>
        </p:spPr>
      </p:pic>
      <p:pic>
        <p:nvPicPr>
          <p:cNvPr id="13" name="Picture 12"/>
          <p:cNvPicPr>
            <a:picLocks noChangeAspect="1"/>
          </p:cNvPicPr>
          <p:nvPr/>
        </p:nvPicPr>
        <p:blipFill>
          <a:blip r:embed="rId10"/>
          <a:stretch>
            <a:fillRect/>
          </a:stretch>
        </p:blipFill>
        <p:spPr>
          <a:xfrm>
            <a:off x="5053319" y="2833852"/>
            <a:ext cx="1176246" cy="743353"/>
          </a:xfrm>
          <a:prstGeom prst="rect">
            <a:avLst/>
          </a:prstGeom>
        </p:spPr>
      </p:pic>
      <p:pic>
        <p:nvPicPr>
          <p:cNvPr id="14" name="Picture 13"/>
          <p:cNvPicPr>
            <a:picLocks noChangeAspect="1"/>
          </p:cNvPicPr>
          <p:nvPr/>
        </p:nvPicPr>
        <p:blipFill>
          <a:blip r:embed="rId11"/>
          <a:stretch>
            <a:fillRect/>
          </a:stretch>
        </p:blipFill>
        <p:spPr>
          <a:xfrm>
            <a:off x="7577645" y="3689056"/>
            <a:ext cx="1311378" cy="828752"/>
          </a:xfrm>
          <a:prstGeom prst="rect">
            <a:avLst/>
          </a:prstGeom>
        </p:spPr>
      </p:pic>
      <p:pic>
        <p:nvPicPr>
          <p:cNvPr id="15" name="Picture 14"/>
          <p:cNvPicPr>
            <a:picLocks noChangeAspect="1"/>
          </p:cNvPicPr>
          <p:nvPr/>
        </p:nvPicPr>
        <p:blipFill>
          <a:blip r:embed="rId12"/>
          <a:stretch>
            <a:fillRect/>
          </a:stretch>
        </p:blipFill>
        <p:spPr>
          <a:xfrm>
            <a:off x="6220840" y="2802293"/>
            <a:ext cx="1292743" cy="816975"/>
          </a:xfrm>
          <a:prstGeom prst="rect">
            <a:avLst/>
          </a:prstGeom>
        </p:spPr>
      </p:pic>
      <p:pic>
        <p:nvPicPr>
          <p:cNvPr id="16" name="Picture 15"/>
          <p:cNvPicPr>
            <a:picLocks noChangeAspect="1"/>
          </p:cNvPicPr>
          <p:nvPr/>
        </p:nvPicPr>
        <p:blipFill>
          <a:blip r:embed="rId13"/>
          <a:stretch>
            <a:fillRect/>
          </a:stretch>
        </p:blipFill>
        <p:spPr>
          <a:xfrm>
            <a:off x="191443" y="3526804"/>
            <a:ext cx="1024579" cy="647504"/>
          </a:xfrm>
          <a:prstGeom prst="rect">
            <a:avLst/>
          </a:prstGeom>
        </p:spPr>
      </p:pic>
      <p:pic>
        <p:nvPicPr>
          <p:cNvPr id="17" name="Picture 16"/>
          <p:cNvPicPr>
            <a:picLocks noChangeAspect="1"/>
          </p:cNvPicPr>
          <p:nvPr/>
        </p:nvPicPr>
        <p:blipFill>
          <a:blip r:embed="rId14"/>
          <a:stretch>
            <a:fillRect/>
          </a:stretch>
        </p:blipFill>
        <p:spPr>
          <a:xfrm>
            <a:off x="1702718" y="3443957"/>
            <a:ext cx="1261971" cy="797528"/>
          </a:xfrm>
          <a:prstGeom prst="rect">
            <a:avLst/>
          </a:prstGeom>
        </p:spPr>
      </p:pic>
      <p:pic>
        <p:nvPicPr>
          <p:cNvPr id="19" name="Picture 18"/>
          <p:cNvPicPr>
            <a:picLocks noChangeAspect="1"/>
          </p:cNvPicPr>
          <p:nvPr/>
        </p:nvPicPr>
        <p:blipFill>
          <a:blip r:embed="rId15"/>
          <a:stretch>
            <a:fillRect/>
          </a:stretch>
        </p:blipFill>
        <p:spPr>
          <a:xfrm>
            <a:off x="4985631" y="3493388"/>
            <a:ext cx="1220330" cy="771212"/>
          </a:xfrm>
          <a:prstGeom prst="rect">
            <a:avLst/>
          </a:prstGeom>
        </p:spPr>
      </p:pic>
      <p:pic>
        <p:nvPicPr>
          <p:cNvPr id="20" name="Picture 19"/>
          <p:cNvPicPr>
            <a:picLocks noChangeAspect="1"/>
          </p:cNvPicPr>
          <p:nvPr/>
        </p:nvPicPr>
        <p:blipFill>
          <a:blip r:embed="rId16"/>
          <a:stretch>
            <a:fillRect/>
          </a:stretch>
        </p:blipFill>
        <p:spPr>
          <a:xfrm>
            <a:off x="6409477" y="3619269"/>
            <a:ext cx="1209218" cy="764189"/>
          </a:xfrm>
          <a:prstGeom prst="rect">
            <a:avLst/>
          </a:prstGeom>
        </p:spPr>
      </p:pic>
      <p:pic>
        <p:nvPicPr>
          <p:cNvPr id="21" name="Picture 20"/>
          <p:cNvPicPr>
            <a:picLocks noChangeAspect="1"/>
          </p:cNvPicPr>
          <p:nvPr/>
        </p:nvPicPr>
        <p:blipFill>
          <a:blip r:embed="rId17"/>
          <a:stretch>
            <a:fillRect/>
          </a:stretch>
        </p:blipFill>
        <p:spPr>
          <a:xfrm>
            <a:off x="424504" y="4122673"/>
            <a:ext cx="1262240" cy="797699"/>
          </a:xfrm>
          <a:prstGeom prst="rect">
            <a:avLst/>
          </a:prstGeom>
        </p:spPr>
      </p:pic>
      <p:pic>
        <p:nvPicPr>
          <p:cNvPr id="22" name="Picture 21"/>
          <p:cNvPicPr>
            <a:picLocks noChangeAspect="1"/>
          </p:cNvPicPr>
          <p:nvPr/>
        </p:nvPicPr>
        <p:blipFill>
          <a:blip r:embed="rId18"/>
          <a:stretch>
            <a:fillRect/>
          </a:stretch>
        </p:blipFill>
        <p:spPr>
          <a:xfrm>
            <a:off x="2098861" y="4122674"/>
            <a:ext cx="1215812" cy="768357"/>
          </a:xfrm>
          <a:prstGeom prst="rect">
            <a:avLst/>
          </a:prstGeom>
        </p:spPr>
      </p:pic>
      <p:pic>
        <p:nvPicPr>
          <p:cNvPr id="23" name="Picture 22"/>
          <p:cNvPicPr>
            <a:picLocks noChangeAspect="1"/>
          </p:cNvPicPr>
          <p:nvPr/>
        </p:nvPicPr>
        <p:blipFill>
          <a:blip r:embed="rId19"/>
          <a:stretch>
            <a:fillRect/>
          </a:stretch>
        </p:blipFill>
        <p:spPr>
          <a:xfrm>
            <a:off x="3662601" y="4130713"/>
            <a:ext cx="1262240" cy="797699"/>
          </a:xfrm>
          <a:prstGeom prst="rect">
            <a:avLst/>
          </a:prstGeom>
        </p:spPr>
      </p:pic>
      <p:pic>
        <p:nvPicPr>
          <p:cNvPr id="24" name="Picture 23"/>
          <p:cNvPicPr>
            <a:picLocks noChangeAspect="1"/>
          </p:cNvPicPr>
          <p:nvPr/>
        </p:nvPicPr>
        <p:blipFill>
          <a:blip r:embed="rId20"/>
          <a:stretch>
            <a:fillRect/>
          </a:stretch>
        </p:blipFill>
        <p:spPr>
          <a:xfrm>
            <a:off x="5236254" y="4306664"/>
            <a:ext cx="1442153" cy="584367"/>
          </a:xfrm>
          <a:prstGeom prst="rect">
            <a:avLst/>
          </a:prstGeom>
        </p:spPr>
      </p:pic>
      <p:pic>
        <p:nvPicPr>
          <p:cNvPr id="25" name="Picture 24"/>
          <p:cNvPicPr>
            <a:picLocks noChangeAspect="1"/>
          </p:cNvPicPr>
          <p:nvPr/>
        </p:nvPicPr>
        <p:blipFill>
          <a:blip r:embed="rId21"/>
          <a:stretch>
            <a:fillRect/>
          </a:stretch>
        </p:blipFill>
        <p:spPr>
          <a:xfrm>
            <a:off x="7074699" y="4349354"/>
            <a:ext cx="1601930" cy="1012372"/>
          </a:xfrm>
          <a:prstGeom prst="rect">
            <a:avLst/>
          </a:prstGeom>
        </p:spPr>
      </p:pic>
      <p:pic>
        <p:nvPicPr>
          <p:cNvPr id="26" name="Picture 25"/>
          <p:cNvPicPr>
            <a:picLocks noChangeAspect="1"/>
          </p:cNvPicPr>
          <p:nvPr/>
        </p:nvPicPr>
        <p:blipFill>
          <a:blip r:embed="rId22"/>
          <a:stretch>
            <a:fillRect/>
          </a:stretch>
        </p:blipFill>
        <p:spPr>
          <a:xfrm>
            <a:off x="575295" y="5042681"/>
            <a:ext cx="1081456" cy="683448"/>
          </a:xfrm>
          <a:prstGeom prst="rect">
            <a:avLst/>
          </a:prstGeom>
        </p:spPr>
      </p:pic>
      <p:pic>
        <p:nvPicPr>
          <p:cNvPr id="27" name="Picture 26"/>
          <p:cNvPicPr>
            <a:picLocks noChangeAspect="1"/>
          </p:cNvPicPr>
          <p:nvPr/>
        </p:nvPicPr>
        <p:blipFill>
          <a:blip r:embed="rId23"/>
          <a:stretch>
            <a:fillRect/>
          </a:stretch>
        </p:blipFill>
        <p:spPr>
          <a:xfrm>
            <a:off x="2207654" y="4966933"/>
            <a:ext cx="1152006" cy="728033"/>
          </a:xfrm>
          <a:prstGeom prst="rect">
            <a:avLst/>
          </a:prstGeom>
        </p:spPr>
      </p:pic>
      <p:pic>
        <p:nvPicPr>
          <p:cNvPr id="28" name="Picture 27"/>
          <p:cNvPicPr>
            <a:picLocks noChangeAspect="1"/>
          </p:cNvPicPr>
          <p:nvPr/>
        </p:nvPicPr>
        <p:blipFill>
          <a:blip r:embed="rId24"/>
          <a:stretch>
            <a:fillRect/>
          </a:stretch>
        </p:blipFill>
        <p:spPr>
          <a:xfrm>
            <a:off x="3611166" y="4920372"/>
            <a:ext cx="1081456" cy="683448"/>
          </a:xfrm>
          <a:prstGeom prst="rect">
            <a:avLst/>
          </a:prstGeom>
        </p:spPr>
      </p:pic>
      <p:pic>
        <p:nvPicPr>
          <p:cNvPr id="29" name="Picture 28"/>
          <p:cNvPicPr>
            <a:picLocks noChangeAspect="1"/>
          </p:cNvPicPr>
          <p:nvPr/>
        </p:nvPicPr>
        <p:blipFill>
          <a:blip r:embed="rId25"/>
          <a:stretch>
            <a:fillRect/>
          </a:stretch>
        </p:blipFill>
        <p:spPr>
          <a:xfrm>
            <a:off x="4788662" y="4915476"/>
            <a:ext cx="1168669" cy="738564"/>
          </a:xfrm>
          <a:prstGeom prst="rect">
            <a:avLst/>
          </a:prstGeom>
        </p:spPr>
      </p:pic>
      <p:pic>
        <p:nvPicPr>
          <p:cNvPr id="30" name="Picture 29"/>
          <p:cNvPicPr>
            <a:picLocks noChangeAspect="1"/>
          </p:cNvPicPr>
          <p:nvPr/>
        </p:nvPicPr>
        <p:blipFill>
          <a:blip r:embed="rId26"/>
          <a:stretch>
            <a:fillRect/>
          </a:stretch>
        </p:blipFill>
        <p:spPr>
          <a:xfrm>
            <a:off x="6440896" y="5096286"/>
            <a:ext cx="1116641" cy="348691"/>
          </a:xfrm>
          <a:prstGeom prst="rect">
            <a:avLst/>
          </a:prstGeom>
        </p:spPr>
      </p:pic>
      <p:pic>
        <p:nvPicPr>
          <p:cNvPr id="31" name="Picture 30"/>
          <p:cNvPicPr>
            <a:picLocks noChangeAspect="1"/>
          </p:cNvPicPr>
          <p:nvPr/>
        </p:nvPicPr>
        <p:blipFill>
          <a:blip r:embed="rId27"/>
          <a:stretch>
            <a:fillRect/>
          </a:stretch>
        </p:blipFill>
        <p:spPr>
          <a:xfrm>
            <a:off x="7577645" y="2963311"/>
            <a:ext cx="1203699" cy="299806"/>
          </a:xfrm>
          <a:prstGeom prst="rect">
            <a:avLst/>
          </a:prstGeom>
        </p:spPr>
      </p:pic>
      <p:pic>
        <p:nvPicPr>
          <p:cNvPr id="32" name="Picture 31"/>
          <p:cNvPicPr>
            <a:picLocks noChangeAspect="1"/>
          </p:cNvPicPr>
          <p:nvPr/>
        </p:nvPicPr>
        <p:blipFill>
          <a:blip r:embed="rId28"/>
          <a:stretch>
            <a:fillRect/>
          </a:stretch>
        </p:blipFill>
        <p:spPr>
          <a:xfrm>
            <a:off x="6697666" y="2178296"/>
            <a:ext cx="1624853" cy="428864"/>
          </a:xfrm>
          <a:prstGeom prst="rect">
            <a:avLst/>
          </a:prstGeom>
        </p:spPr>
      </p:pic>
    </p:spTree>
    <p:extLst>
      <p:ext uri="{BB962C8B-B14F-4D97-AF65-F5344CB8AC3E}">
        <p14:creationId xmlns:p14="http://schemas.microsoft.com/office/powerpoint/2010/main" val="896519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a:extLst>
              <a:ext uri="{FF2B5EF4-FFF2-40B4-BE49-F238E27FC236}">
                <a16:creationId xmlns:a16="http://schemas.microsoft.com/office/drawing/2014/main" id="{95DE3622-F466-4FCC-B733-30319925AD20}"/>
              </a:ext>
            </a:extLst>
          </p:cNvPr>
          <p:cNvSpPr>
            <a:spLocks noGrp="1"/>
          </p:cNvSpPr>
          <p:nvPr>
            <p:ph type="title"/>
          </p:nvPr>
        </p:nvSpPr>
        <p:spPr>
          <a:xfrm>
            <a:off x="2633663" y="276225"/>
            <a:ext cx="5453062" cy="1182688"/>
          </a:xfrm>
        </p:spPr>
        <p:txBody>
          <a:bodyPr/>
          <a:lstStyle/>
          <a:p>
            <a:pPr algn="ctr"/>
            <a:r>
              <a:rPr lang="sl-SI" altLang="sl-SI"/>
              <a:t>Stanje do 2019</a:t>
            </a:r>
          </a:p>
        </p:txBody>
      </p:sp>
      <p:sp>
        <p:nvSpPr>
          <p:cNvPr id="3075" name="Označba mesta vsebine 2">
            <a:extLst>
              <a:ext uri="{FF2B5EF4-FFF2-40B4-BE49-F238E27FC236}">
                <a16:creationId xmlns:a16="http://schemas.microsoft.com/office/drawing/2014/main" id="{FAB1DBBB-CDCB-4F86-BAB0-626957C49B93}"/>
              </a:ext>
            </a:extLst>
          </p:cNvPr>
          <p:cNvSpPr>
            <a:spLocks noGrp="1"/>
          </p:cNvSpPr>
          <p:nvPr>
            <p:ph idx="1"/>
          </p:nvPr>
        </p:nvSpPr>
        <p:spPr>
          <a:xfrm>
            <a:off x="1057275" y="2035175"/>
            <a:ext cx="7343775" cy="4151313"/>
          </a:xfrm>
        </p:spPr>
        <p:txBody>
          <a:bodyPr/>
          <a:lstStyle/>
          <a:p>
            <a:endParaRPr lang="sl-SI" altLang="sl-SI"/>
          </a:p>
          <a:p>
            <a:r>
              <a:rPr lang="sl-SI" altLang="sl-SI"/>
              <a:t>Aktivnosti na volonterski osnovi:</a:t>
            </a:r>
          </a:p>
          <a:p>
            <a:pPr lvl="1"/>
            <a:r>
              <a:rPr lang="sl-SI" altLang="sl-SI"/>
              <a:t>Projekt eSLOG na GZS od leta 2001</a:t>
            </a:r>
          </a:p>
          <a:p>
            <a:pPr lvl="1"/>
            <a:r>
              <a:rPr lang="sl-SI" altLang="sl-SI"/>
              <a:t>Nacionalni forum za eRačun od leta 2012</a:t>
            </a:r>
          </a:p>
          <a:p>
            <a:pPr lvl="1"/>
            <a:r>
              <a:rPr lang="sl-SI" altLang="sl-SI"/>
              <a:t>S3P – Sekcija Ponudnikov Poslovnih Programov pri ZIT-GZS</a:t>
            </a:r>
          </a:p>
          <a:p>
            <a:pPr lvl="1"/>
            <a:r>
              <a:rPr lang="sl-SI" altLang="sl-SI"/>
              <a:t>Partnerska podjetja</a:t>
            </a:r>
          </a:p>
          <a:p>
            <a:r>
              <a:rPr lang="sl-SI" altLang="sl-SI"/>
              <a:t>Več spletnih strani s podobnimi vsebinami:</a:t>
            </a:r>
          </a:p>
          <a:p>
            <a:pPr lvl="1"/>
            <a:r>
              <a:rPr lang="sl-SI" altLang="sl-SI">
                <a:hlinkClick r:id="rId2"/>
              </a:rPr>
              <a:t>www.gzs.si/eslog</a:t>
            </a:r>
            <a:endParaRPr lang="sl-SI" altLang="sl-SI"/>
          </a:p>
          <a:p>
            <a:pPr lvl="1"/>
            <a:r>
              <a:rPr lang="sl-SI" altLang="sl-SI">
                <a:hlinkClick r:id="rId3"/>
              </a:rPr>
              <a:t>www.slovenkieracun.si</a:t>
            </a:r>
            <a:endParaRPr lang="sl-SI" altLang="sl-SI"/>
          </a:p>
          <a:p>
            <a:pPr lvl="1"/>
            <a:r>
              <a:rPr lang="sl-SI" altLang="sl-SI">
                <a:hlinkClick r:id="rId4"/>
              </a:rPr>
              <a:t>www.roseslovenia.eu</a:t>
            </a:r>
            <a:endParaRPr lang="sl-SI" altLang="sl-SI"/>
          </a:p>
          <a:p>
            <a:r>
              <a:rPr lang="sl-SI" altLang="sl-SI"/>
              <a:t>Različni kanali do Heldeska</a:t>
            </a:r>
          </a:p>
        </p:txBody>
      </p:sp>
    </p:spTree>
    <p:extLst>
      <p:ext uri="{BB962C8B-B14F-4D97-AF65-F5344CB8AC3E}">
        <p14:creationId xmlns:p14="http://schemas.microsoft.com/office/powerpoint/2010/main" val="372225809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69E57DC2-970A-4B3E-BB1C-7A09969E49DF}" type="slidenum">
              <a:rPr lang="en-US">
                <a:solidFill>
                  <a:prstClr val="black"/>
                </a:solidFill>
                <a:latin typeface="Franklin Gothic Book" panose="020B0503020102020204"/>
              </a:rPr>
              <a:pPr defTabSz="685800" eaLnBrk="1" fontAlgn="auto" hangingPunct="1">
                <a:spcBef>
                  <a:spcPts val="0"/>
                </a:spcBef>
                <a:spcAft>
                  <a:spcPts val="0"/>
                </a:spcAft>
              </a:pPr>
              <a:t>40</a:t>
            </a:fld>
            <a:endParaRPr lang="en-US">
              <a:solidFill>
                <a:prstClr val="black"/>
              </a:solidFill>
              <a:latin typeface="Franklin Gothic Book" panose="020B0503020102020204"/>
            </a:endParaRPr>
          </a:p>
        </p:txBody>
      </p:sp>
      <p:pic>
        <p:nvPicPr>
          <p:cNvPr id="7" name="jgmzpEAwVKA"/>
          <p:cNvPicPr>
            <a:picLocks noGrp="1" noRot="1" noChangeAspect="1"/>
          </p:cNvPicPr>
          <p:nvPr>
            <p:ph idx="1"/>
            <a:videoFile r:link="rId1"/>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2444148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Obveščanje partnerjev – „onboarding“</a:t>
            </a:r>
            <a:endParaRPr lang="en-US"/>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69E57DC2-970A-4B3E-BB1C-7A09969E49DF}" type="slidenum">
              <a:rPr lang="en-US">
                <a:solidFill>
                  <a:prstClr val="black"/>
                </a:solidFill>
                <a:latin typeface="Franklin Gothic Book" panose="020B0503020102020204"/>
              </a:rPr>
              <a:pPr defTabSz="685800" eaLnBrk="1" fontAlgn="auto" hangingPunct="1">
                <a:spcBef>
                  <a:spcPts val="0"/>
                </a:spcBef>
                <a:spcAft>
                  <a:spcPts val="0"/>
                </a:spcAft>
              </a:pPr>
              <a:t>41</a:t>
            </a:fld>
            <a:endParaRPr lang="en-US">
              <a:solidFill>
                <a:prstClr val="black"/>
              </a:solidFill>
              <a:latin typeface="Franklin Gothic Book" panose="020B0503020102020204"/>
            </a:endParaRPr>
          </a:p>
        </p:txBody>
      </p:sp>
      <p:pic>
        <p:nvPicPr>
          <p:cNvPr id="5" name="Picture 4"/>
          <p:cNvPicPr>
            <a:picLocks noChangeAspect="1"/>
          </p:cNvPicPr>
          <p:nvPr/>
        </p:nvPicPr>
        <p:blipFill>
          <a:blip r:embed="rId2"/>
          <a:stretch>
            <a:fillRect/>
          </a:stretch>
        </p:blipFill>
        <p:spPr>
          <a:xfrm>
            <a:off x="5887021" y="2215329"/>
            <a:ext cx="2580323" cy="3358285"/>
          </a:xfrm>
          <a:prstGeom prst="rect">
            <a:avLst/>
          </a:prstGeom>
        </p:spPr>
      </p:pic>
      <p:pic>
        <p:nvPicPr>
          <p:cNvPr id="6" name="Picture 5"/>
          <p:cNvPicPr>
            <a:picLocks noChangeAspect="1"/>
          </p:cNvPicPr>
          <p:nvPr/>
        </p:nvPicPr>
        <p:blipFill>
          <a:blip r:embed="rId3"/>
          <a:stretch>
            <a:fillRect/>
          </a:stretch>
        </p:blipFill>
        <p:spPr>
          <a:xfrm>
            <a:off x="457201" y="1972592"/>
            <a:ext cx="3226958" cy="3551880"/>
          </a:xfrm>
          <a:prstGeom prst="rect">
            <a:avLst/>
          </a:prstGeom>
        </p:spPr>
      </p:pic>
      <p:pic>
        <p:nvPicPr>
          <p:cNvPr id="7" name="Picture 6"/>
          <p:cNvPicPr>
            <a:picLocks noChangeAspect="1"/>
          </p:cNvPicPr>
          <p:nvPr/>
        </p:nvPicPr>
        <p:blipFill>
          <a:blip r:embed="rId4"/>
          <a:stretch>
            <a:fillRect/>
          </a:stretch>
        </p:blipFill>
        <p:spPr>
          <a:xfrm>
            <a:off x="2968230" y="1810680"/>
            <a:ext cx="3504720" cy="5163931"/>
          </a:xfrm>
          <a:prstGeom prst="rect">
            <a:avLst/>
          </a:prstGeom>
        </p:spPr>
      </p:pic>
      <p:sp>
        <p:nvSpPr>
          <p:cNvPr id="3" name="Rectangle 2">
            <a:extLst>
              <a:ext uri="{FF2B5EF4-FFF2-40B4-BE49-F238E27FC236}">
                <a16:creationId xmlns:a16="http://schemas.microsoft.com/office/drawing/2014/main" id="{461EAC88-869D-49BD-B61B-977FA5156021}"/>
              </a:ext>
            </a:extLst>
          </p:cNvPr>
          <p:cNvSpPr/>
          <p:nvPr/>
        </p:nvSpPr>
        <p:spPr>
          <a:xfrm>
            <a:off x="4205288" y="3228975"/>
            <a:ext cx="1214437" cy="587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Franklin Gothic Book" panose="020B0503020102020204"/>
            </a:endParaRPr>
          </a:p>
        </p:txBody>
      </p:sp>
      <p:sp>
        <p:nvSpPr>
          <p:cNvPr id="8" name="Rectangle 7">
            <a:extLst>
              <a:ext uri="{FF2B5EF4-FFF2-40B4-BE49-F238E27FC236}">
                <a16:creationId xmlns:a16="http://schemas.microsoft.com/office/drawing/2014/main" id="{6F153137-2B09-4D5D-B1B6-C7D934F433D0}"/>
              </a:ext>
            </a:extLst>
          </p:cNvPr>
          <p:cNvSpPr/>
          <p:nvPr/>
        </p:nvSpPr>
        <p:spPr>
          <a:xfrm>
            <a:off x="4625974" y="4006849"/>
            <a:ext cx="492125"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Franklin Gothic Book" panose="020B0503020102020204"/>
            </a:endParaRPr>
          </a:p>
        </p:txBody>
      </p:sp>
    </p:spTree>
    <p:extLst>
      <p:ext uri="{BB962C8B-B14F-4D97-AF65-F5344CB8AC3E}">
        <p14:creationId xmlns:p14="http://schemas.microsoft.com/office/powerpoint/2010/main" val="2273685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Več informacij…</a:t>
            </a:r>
            <a:endParaRPr lang="en-US" dirty="0"/>
          </a:p>
        </p:txBody>
      </p:sp>
      <p:sp>
        <p:nvSpPr>
          <p:cNvPr id="3" name="Content Placeholder 2"/>
          <p:cNvSpPr>
            <a:spLocks noGrp="1"/>
          </p:cNvSpPr>
          <p:nvPr>
            <p:ph idx="1"/>
          </p:nvPr>
        </p:nvSpPr>
        <p:spPr>
          <a:xfrm>
            <a:off x="950768" y="2571750"/>
            <a:ext cx="7200900" cy="2686050"/>
          </a:xfrm>
        </p:spPr>
        <p:txBody>
          <a:bodyPr/>
          <a:lstStyle/>
          <a:p>
            <a:pPr marL="0" indent="0" algn="ctr">
              <a:buNone/>
            </a:pPr>
            <a:endParaRPr lang="sl-SI" sz="1950" dirty="0"/>
          </a:p>
          <a:p>
            <a:pPr marL="0" indent="0" algn="ctr">
              <a:buNone/>
            </a:pPr>
            <a:r>
              <a:rPr lang="sl-SI" sz="1950" dirty="0"/>
              <a:t>www.bizBox.eu</a:t>
            </a:r>
          </a:p>
          <a:p>
            <a:pPr marL="0" indent="0" algn="ctr">
              <a:buNone/>
            </a:pPr>
            <a:r>
              <a:rPr lang="sl-SI" sz="1950" dirty="0">
                <a:hlinkClick r:id="rId2"/>
              </a:rPr>
              <a:t>prodaja@zzi.si</a:t>
            </a:r>
            <a:r>
              <a:rPr lang="sl-SI" sz="1950" dirty="0"/>
              <a:t> </a:t>
            </a:r>
          </a:p>
          <a:p>
            <a:pPr marL="0" indent="0" algn="ctr">
              <a:buNone/>
            </a:pPr>
            <a:r>
              <a:rPr lang="sl-SI" sz="1950" dirty="0"/>
              <a:t>00386 1 530 33 52</a:t>
            </a:r>
          </a:p>
          <a:p>
            <a:endParaRPr lang="en-US" dirty="0"/>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69E57DC2-970A-4B3E-BB1C-7A09969E49DF}" type="slidenum">
              <a:rPr lang="en-US">
                <a:solidFill>
                  <a:prstClr val="black"/>
                </a:solidFill>
                <a:latin typeface="Franklin Gothic Book" panose="020B0503020102020204"/>
              </a:rPr>
              <a:pPr defTabSz="685800" eaLnBrk="1" fontAlgn="auto" hangingPunct="1">
                <a:spcBef>
                  <a:spcPts val="0"/>
                </a:spcBef>
                <a:spcAft>
                  <a:spcPts val="0"/>
                </a:spcAft>
              </a:pPr>
              <a:t>42</a:t>
            </a:fld>
            <a:endParaRPr lang="en-US">
              <a:solidFill>
                <a:prstClr val="black"/>
              </a:solidFill>
              <a:latin typeface="Franklin Gothic Book" panose="020B0503020102020204"/>
            </a:endParaRPr>
          </a:p>
        </p:txBody>
      </p:sp>
    </p:spTree>
    <p:extLst>
      <p:ext uri="{BB962C8B-B14F-4D97-AF65-F5344CB8AC3E}">
        <p14:creationId xmlns:p14="http://schemas.microsoft.com/office/powerpoint/2010/main" val="4178888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BA31833-E686-4191-8D62-A806288FC159}"/>
              </a:ext>
            </a:extLst>
          </p:cNvPr>
          <p:cNvSpPr>
            <a:spLocks noGrp="1"/>
          </p:cNvSpPr>
          <p:nvPr>
            <p:ph type="ctrTitle"/>
          </p:nvPr>
        </p:nvSpPr>
        <p:spPr>
          <a:xfrm>
            <a:off x="3790375" y="6235382"/>
            <a:ext cx="2917387" cy="622618"/>
          </a:xfrm>
        </p:spPr>
        <p:txBody>
          <a:bodyPr/>
          <a:lstStyle/>
          <a:p>
            <a:pPr algn="ctr"/>
            <a:r>
              <a:rPr lang="sl-SI" altLang="sl-SI" sz="1600" dirty="0" smtClean="0">
                <a:solidFill>
                  <a:schemeClr val="tx1"/>
                </a:solidFill>
                <a:latin typeface="Arial" panose="020B0604020202020204" pitchFamily="34" charset="0"/>
                <a:cs typeface="Arial" panose="020B0604020202020204" pitchFamily="34" charset="0"/>
              </a:rPr>
              <a:t>Vprašanja lahko pošljete na:</a:t>
            </a:r>
            <a:r>
              <a:rPr lang="sl-SI" altLang="sl-SI" sz="1600" dirty="0" smtClean="0">
                <a:latin typeface="Arial" panose="020B0604020202020204" pitchFamily="34" charset="0"/>
                <a:cs typeface="Arial" panose="020B0604020202020204" pitchFamily="34" charset="0"/>
              </a:rPr>
              <a:t/>
            </a:r>
            <a:br>
              <a:rPr lang="sl-SI" altLang="sl-SI" sz="1600" dirty="0" smtClean="0">
                <a:latin typeface="Arial" panose="020B0604020202020204" pitchFamily="34" charset="0"/>
                <a:cs typeface="Arial" panose="020B0604020202020204" pitchFamily="34" charset="0"/>
              </a:rPr>
            </a:br>
            <a:r>
              <a:rPr lang="sl-SI" altLang="sl-SI" sz="1600" dirty="0" smtClean="0">
                <a:latin typeface="Arial" panose="020B0604020202020204" pitchFamily="34" charset="0"/>
                <a:cs typeface="Arial" panose="020B0604020202020204" pitchFamily="34" charset="0"/>
              </a:rPr>
              <a:t>info@epos.si</a:t>
            </a:r>
            <a:endParaRPr lang="sl-SI" altLang="sl-SI" sz="1300" dirty="0">
              <a:latin typeface="Arial" panose="020B0604020202020204" pitchFamily="34" charset="0"/>
              <a:cs typeface="Arial" panose="020B0604020202020204" pitchFamily="34" charset="0"/>
            </a:endParaRPr>
          </a:p>
        </p:txBody>
      </p:sp>
      <p:pic>
        <p:nvPicPr>
          <p:cNvPr id="51203" name="Slika 3" descr="Slika, ki vsebuje besede risba&#10;&#10;Opis je samodejno ustvarjen">
            <a:extLst>
              <a:ext uri="{FF2B5EF4-FFF2-40B4-BE49-F238E27FC236}">
                <a16:creationId xmlns:a16="http://schemas.microsoft.com/office/drawing/2014/main" id="{694C3700-E1F8-4E3C-8D21-4A35853CDD3E}"/>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2937" y="3794125"/>
            <a:ext cx="32400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Slika 5" descr="Slika, ki vsebuje besede rdeča, bela, znak, parkiran&#10;&#10;Opis je samodejno ustvarjen">
            <a:extLst>
              <a:ext uri="{FF2B5EF4-FFF2-40B4-BE49-F238E27FC236}">
                <a16:creationId xmlns:a16="http://schemas.microsoft.com/office/drawing/2014/main" id="{740636E6-2828-4CB7-A81F-DA7D98B4954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895976" y="3773488"/>
            <a:ext cx="21113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Slika 9" descr="Slika, ki vsebuje besede nož&#10;&#10;Opis je samodejno ustvarjen">
            <a:extLst>
              <a:ext uri="{FF2B5EF4-FFF2-40B4-BE49-F238E27FC236}">
                <a16:creationId xmlns:a16="http://schemas.microsoft.com/office/drawing/2014/main" id="{7D307CD9-7CAC-4AE6-AC74-1693DB7D007D}"/>
              </a:ext>
            </a:extLst>
          </p:cNvPr>
          <p:cNvPicPr>
            <a:picLocks noChangeAspect="1"/>
          </p:cNvPicPr>
          <p:nvPr/>
        </p:nvPicPr>
        <p:blipFill rotWithShape="1">
          <a:blip r:embed="rId5">
            <a:extLst>
              <a:ext uri="{28A0092B-C50C-407E-A947-70E740481C1C}">
                <a14:useLocalDpi xmlns:a14="http://schemas.microsoft.com/office/drawing/2010/main" val="0"/>
              </a:ext>
            </a:extLst>
          </a:blip>
          <a:srcRect l="13084" t="35664" r="9346"/>
          <a:stretch/>
        </p:blipFill>
        <p:spPr bwMode="auto">
          <a:xfrm>
            <a:off x="5819775" y="4699476"/>
            <a:ext cx="3066493" cy="70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Forum logo3">
            <a:extLst>
              <a:ext uri="{FF2B5EF4-FFF2-40B4-BE49-F238E27FC236}">
                <a16:creationId xmlns:a16="http://schemas.microsoft.com/office/drawing/2014/main" id="{F69BE50F-DB1B-4901-B092-1E209F84537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112"/>
          <a:stretch/>
        </p:blipFill>
        <p:spPr bwMode="auto">
          <a:xfrm>
            <a:off x="1735138" y="4645026"/>
            <a:ext cx="2132986" cy="933449"/>
          </a:xfrm>
          <a:prstGeom prst="rect">
            <a:avLst/>
          </a:prstGeom>
          <a:noFill/>
          <a:extLst>
            <a:ext uri="{909E8E84-426E-40DD-AFC4-6F175D3DCCD1}">
              <a14:hiddenFill xmlns:a14="http://schemas.microsoft.com/office/drawing/2010/main">
                <a:solidFill>
                  <a:srgbClr val="FFFFFF"/>
                </a:solidFill>
              </a14:hiddenFill>
            </a:ext>
          </a:extLst>
        </p:spPr>
      </p:pic>
      <p:pic>
        <p:nvPicPr>
          <p:cNvPr id="51205" name="Slika 7" descr="Slika, ki vsebuje besede risba&#10;&#10;Opis je samodejno ustvarjen">
            <a:extLst>
              <a:ext uri="{FF2B5EF4-FFF2-40B4-BE49-F238E27FC236}">
                <a16:creationId xmlns:a16="http://schemas.microsoft.com/office/drawing/2014/main" id="{2CC2AACC-DBE7-4CBA-8B19-DC58A834DFCF}"/>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171949" y="4855369"/>
            <a:ext cx="12477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CBA31833-E686-4191-8D62-A806288FC159}"/>
              </a:ext>
            </a:extLst>
          </p:cNvPr>
          <p:cNvSpPr txBox="1">
            <a:spLocks/>
          </p:cNvSpPr>
          <p:nvPr/>
        </p:nvSpPr>
        <p:spPr bwMode="auto">
          <a:xfrm>
            <a:off x="1887538" y="2282825"/>
            <a:ext cx="672306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fontAlgn="base">
              <a:spcBef>
                <a:spcPct val="0"/>
              </a:spcBef>
              <a:spcAft>
                <a:spcPct val="0"/>
              </a:spcAft>
              <a:defRPr sz="3200" kern="1200">
                <a:solidFill>
                  <a:srgbClr val="20119B"/>
                </a:solidFill>
                <a:latin typeface="Verdana"/>
                <a:ea typeface="Verdana" panose="020B0604030504040204" pitchFamily="34" charset="0"/>
                <a:cs typeface="Verdana"/>
              </a:defRPr>
            </a:lvl1pPr>
            <a:lvl2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2pPr>
            <a:lvl3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3pPr>
            <a:lvl4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4pPr>
            <a:lvl5pPr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5pPr>
            <a:lvl6pPr marL="4572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6pPr>
            <a:lvl7pPr marL="9144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7pPr>
            <a:lvl8pPr marL="13716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8pPr>
            <a:lvl9pPr marL="1828800" algn="l" defTabSz="457200" rtl="0" fontAlgn="base">
              <a:spcBef>
                <a:spcPct val="0"/>
              </a:spcBef>
              <a:spcAft>
                <a:spcPct val="0"/>
              </a:spcAft>
              <a:defRPr sz="3200">
                <a:solidFill>
                  <a:srgbClr val="20119B"/>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r>
              <a:rPr lang="sl-SI" altLang="sl-SI" sz="1600" smtClean="0">
                <a:latin typeface="Arial" panose="020B0604020202020204" pitchFamily="34" charset="0"/>
                <a:cs typeface="Arial" panose="020B0604020202020204" pitchFamily="34" charset="0"/>
              </a:rPr>
              <a:t>Zahvaljujemo se vsem soorganizatorjem e-Konference:</a:t>
            </a:r>
            <a:br>
              <a:rPr lang="sl-SI" altLang="sl-SI" sz="1600" smtClean="0">
                <a:latin typeface="Arial" panose="020B0604020202020204" pitchFamily="34" charset="0"/>
                <a:cs typeface="Arial" panose="020B0604020202020204" pitchFamily="34" charset="0"/>
              </a:rPr>
            </a:br>
            <a:r>
              <a:rPr lang="sl-SI" altLang="sl-SI" sz="1600" smtClean="0">
                <a:latin typeface="Arial" panose="020B0604020202020204" pitchFamily="34" charset="0"/>
                <a:cs typeface="Arial" panose="020B0604020202020204" pitchFamily="34" charset="0"/>
              </a:rPr>
              <a:t/>
            </a:r>
            <a:br>
              <a:rPr lang="sl-SI" altLang="sl-SI" sz="1600" smtClean="0">
                <a:latin typeface="Arial" panose="020B0604020202020204" pitchFamily="34" charset="0"/>
                <a:cs typeface="Arial" panose="020B0604020202020204" pitchFamily="34" charset="0"/>
              </a:rPr>
            </a:br>
            <a:r>
              <a:rPr lang="sl-SI" altLang="sl-SI" sz="1300" smtClean="0">
                <a:solidFill>
                  <a:schemeClr val="tx1"/>
                </a:solidFill>
                <a:latin typeface="Arial" panose="020B0604020202020204" pitchFamily="34" charset="0"/>
                <a:cs typeface="Arial" panose="020B0604020202020204" pitchFamily="34" charset="0"/>
              </a:rPr>
              <a:t>Centru za ePoslovanje Slovenije, Nacionalnemu forumu za eRačune, podjetju ZZI, Digitalnemu inovacijskemu stičišču Slovenije in Upravi Republike Slovenije za javna plačila</a:t>
            </a:r>
            <a:r>
              <a:rPr lang="sl-SI" altLang="sl-SI" sz="1300" smtClean="0">
                <a:latin typeface="Arial" panose="020B0604020202020204" pitchFamily="34" charset="0"/>
                <a:cs typeface="Arial" panose="020B0604020202020204" pitchFamily="34" charset="0"/>
              </a:rPr>
              <a:t>.</a:t>
            </a:r>
            <a:endParaRPr lang="sl-SI" altLang="sl-SI"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73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F36B65C9-4484-468B-A7F3-34EB5CE4199C}"/>
              </a:ext>
            </a:extLst>
          </p:cNvPr>
          <p:cNvSpPr>
            <a:spLocks noGrp="1"/>
          </p:cNvSpPr>
          <p:nvPr>
            <p:ph type="title"/>
          </p:nvPr>
        </p:nvSpPr>
        <p:spPr>
          <a:xfrm>
            <a:off x="2633663" y="276225"/>
            <a:ext cx="5453062" cy="1182688"/>
          </a:xfrm>
        </p:spPr>
        <p:txBody>
          <a:bodyPr/>
          <a:lstStyle/>
          <a:p>
            <a:pPr algn="ctr"/>
            <a:r>
              <a:rPr lang="sl-SI" altLang="sl-SI"/>
              <a:t>Izzivi EPOS</a:t>
            </a:r>
          </a:p>
        </p:txBody>
      </p:sp>
      <p:sp>
        <p:nvSpPr>
          <p:cNvPr id="4099" name="Označba mesta vsebine 2">
            <a:extLst>
              <a:ext uri="{FF2B5EF4-FFF2-40B4-BE49-F238E27FC236}">
                <a16:creationId xmlns:a16="http://schemas.microsoft.com/office/drawing/2014/main" id="{C59B52A2-73DA-409E-8543-C3B7B1F3AA22}"/>
              </a:ext>
            </a:extLst>
          </p:cNvPr>
          <p:cNvSpPr>
            <a:spLocks noGrp="1"/>
          </p:cNvSpPr>
          <p:nvPr>
            <p:ph idx="1"/>
          </p:nvPr>
        </p:nvSpPr>
        <p:spPr>
          <a:xfrm>
            <a:off x="1057275" y="2181225"/>
            <a:ext cx="7343775" cy="4005263"/>
          </a:xfrm>
        </p:spPr>
        <p:txBody>
          <a:bodyPr/>
          <a:lstStyle/>
          <a:p>
            <a:r>
              <a:rPr lang="sl-SI" altLang="sl-SI"/>
              <a:t>Promocija ePoslovanja</a:t>
            </a:r>
          </a:p>
          <a:p>
            <a:r>
              <a:rPr lang="sl-SI" altLang="sl-SI"/>
              <a:t>Povezovanje vseh deležnikov</a:t>
            </a:r>
          </a:p>
          <a:p>
            <a:r>
              <a:rPr lang="sl-SI" altLang="sl-SI"/>
              <a:t>Razvoj, podpora in vzdrževanje e-SLOG standardov</a:t>
            </a:r>
          </a:p>
          <a:p>
            <a:r>
              <a:rPr lang="sl-SI" altLang="sl-SI"/>
              <a:t>Vzpostavljen enoten Help desk</a:t>
            </a:r>
          </a:p>
          <a:p>
            <a:r>
              <a:rPr lang="sl-SI" altLang="sl-SI"/>
              <a:t>Zagotoviti ustrezne kompetence :kaj je zakonsko skladno, kaj in kakšen je standard, kaj je varno</a:t>
            </a:r>
          </a:p>
          <a:p>
            <a:r>
              <a:rPr lang="sl-SI" altLang="sl-SI"/>
              <a:t>Usposabljanje ponudnikov in uporabnikov ePoslovanja</a:t>
            </a:r>
          </a:p>
          <a:p>
            <a:r>
              <a:rPr lang="sl-SI" altLang="sl-SI"/>
              <a:t>Zagotoviti dobre prakse uvedbe poslovanja z eRačuni </a:t>
            </a:r>
          </a:p>
          <a:p>
            <a:r>
              <a:rPr lang="sl-SI" altLang="sl-SI"/>
              <a:t>Zagotavljanje registrov in verodostojnih podatkov</a:t>
            </a:r>
          </a:p>
        </p:txBody>
      </p:sp>
    </p:spTree>
    <p:extLst>
      <p:ext uri="{BB962C8B-B14F-4D97-AF65-F5344CB8AC3E}">
        <p14:creationId xmlns:p14="http://schemas.microsoft.com/office/powerpoint/2010/main" val="333971123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930F23A7-2450-4034-8BAC-6FAAA9709E9A}"/>
              </a:ext>
            </a:extLst>
          </p:cNvPr>
          <p:cNvSpPr>
            <a:spLocks noGrp="1"/>
          </p:cNvSpPr>
          <p:nvPr>
            <p:ph type="title"/>
          </p:nvPr>
        </p:nvSpPr>
        <p:spPr>
          <a:xfrm>
            <a:off x="2633663" y="276225"/>
            <a:ext cx="5453062" cy="1182688"/>
          </a:xfrm>
        </p:spPr>
        <p:txBody>
          <a:bodyPr/>
          <a:lstStyle/>
          <a:p>
            <a:pPr algn="ctr"/>
            <a:r>
              <a:rPr lang="sl-SI" altLang="sl-SI"/>
              <a:t>Vsebinske naloge</a:t>
            </a:r>
          </a:p>
        </p:txBody>
      </p:sp>
      <p:sp>
        <p:nvSpPr>
          <p:cNvPr id="5123" name="Ograda vsebine 2">
            <a:extLst>
              <a:ext uri="{FF2B5EF4-FFF2-40B4-BE49-F238E27FC236}">
                <a16:creationId xmlns:a16="http://schemas.microsoft.com/office/drawing/2014/main" id="{45764FCA-8ACC-4A8A-9362-61110922E16B}"/>
              </a:ext>
            </a:extLst>
          </p:cNvPr>
          <p:cNvSpPr>
            <a:spLocks noGrp="1"/>
          </p:cNvSpPr>
          <p:nvPr>
            <p:ph idx="1"/>
          </p:nvPr>
        </p:nvSpPr>
        <p:spPr>
          <a:xfrm>
            <a:off x="261938" y="2009775"/>
            <a:ext cx="8701087" cy="4333875"/>
          </a:xfrm>
        </p:spPr>
        <p:txBody>
          <a:bodyPr/>
          <a:lstStyle/>
          <a:p>
            <a:pPr>
              <a:buFont typeface="Arial" panose="020B0604020202020204" pitchFamily="34" charset="0"/>
              <a:buNone/>
            </a:pPr>
            <a:r>
              <a:rPr lang="sl-SI" altLang="sl-SI" sz="2800" b="1">
                <a:solidFill>
                  <a:srgbClr val="77BE43"/>
                </a:solidFill>
              </a:rPr>
              <a:t>Vzpostavitev boljših pogojev za brezpapirno poslovanje</a:t>
            </a:r>
          </a:p>
          <a:p>
            <a:pPr>
              <a:buFont typeface="Arial" panose="020B0604020202020204" pitchFamily="34" charset="0"/>
              <a:buNone/>
            </a:pPr>
            <a:endParaRPr lang="sl-SI" altLang="sl-SI" sz="900" b="1">
              <a:solidFill>
                <a:srgbClr val="77BE43"/>
              </a:solidFill>
            </a:endParaRPr>
          </a:p>
          <a:p>
            <a:r>
              <a:rPr lang="sl-SI" altLang="sl-SI"/>
              <a:t>Razvoj in nadgradnja formalnih osnov (priprava predlogov za posodobitev zakonskih aktov za ePoslovanje)</a:t>
            </a:r>
          </a:p>
          <a:p>
            <a:r>
              <a:rPr lang="sl-SI" altLang="sl-SI"/>
              <a:t>Razvoj in vzdrževanje standardov za poslovne dokumente (e-SLOG)</a:t>
            </a:r>
          </a:p>
          <a:p>
            <a:r>
              <a:rPr lang="sl-SI" altLang="sl-SI"/>
              <a:t>Razvoj in nadgradnja tehnoloških osnov (zbirke tehnoloških priporočil za poslovna sporočila, izmenjava poslovnih sporočil, varovanje ePoslovanja)</a:t>
            </a:r>
          </a:p>
          <a:p>
            <a:r>
              <a:rPr lang="sl-SI" altLang="sl-SI"/>
              <a:t>Razvoj organizacijskih/procesnih osnov in metodologij (zbirka vzorčnih pravil za poslovne procese v nematerializirani obliki in razvoj metodologij za prehod na ePoslovanje)</a:t>
            </a:r>
          </a:p>
          <a:p>
            <a:endParaRPr lang="sl-SI" altLang="sl-SI"/>
          </a:p>
          <a:p>
            <a:endParaRPr lang="sl-SI" altLang="sl-SI"/>
          </a:p>
        </p:txBody>
      </p:sp>
    </p:spTree>
    <p:extLst>
      <p:ext uri="{BB962C8B-B14F-4D97-AF65-F5344CB8AC3E}">
        <p14:creationId xmlns:p14="http://schemas.microsoft.com/office/powerpoint/2010/main" val="102206116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F2286F67-B4B2-4831-99BD-864B41042DB1}"/>
              </a:ext>
            </a:extLst>
          </p:cNvPr>
          <p:cNvSpPr>
            <a:spLocks noGrp="1"/>
          </p:cNvSpPr>
          <p:nvPr>
            <p:ph type="title"/>
          </p:nvPr>
        </p:nvSpPr>
        <p:spPr>
          <a:xfrm>
            <a:off x="2633663" y="276225"/>
            <a:ext cx="5453062" cy="1182688"/>
          </a:xfrm>
        </p:spPr>
        <p:txBody>
          <a:bodyPr/>
          <a:lstStyle/>
          <a:p>
            <a:pPr algn="ctr"/>
            <a:r>
              <a:rPr lang="sl-SI" altLang="sl-SI"/>
              <a:t>Operativne naloge</a:t>
            </a:r>
          </a:p>
        </p:txBody>
      </p:sp>
      <p:sp>
        <p:nvSpPr>
          <p:cNvPr id="6147" name="Ograda vsebine 2">
            <a:extLst>
              <a:ext uri="{FF2B5EF4-FFF2-40B4-BE49-F238E27FC236}">
                <a16:creationId xmlns:a16="http://schemas.microsoft.com/office/drawing/2014/main" id="{CECE4F4A-7DCA-44B4-B412-9114840AB516}"/>
              </a:ext>
            </a:extLst>
          </p:cNvPr>
          <p:cNvSpPr>
            <a:spLocks noGrp="1"/>
          </p:cNvSpPr>
          <p:nvPr>
            <p:ph idx="1"/>
          </p:nvPr>
        </p:nvSpPr>
        <p:spPr>
          <a:xfrm>
            <a:off x="660400" y="2281238"/>
            <a:ext cx="7921625" cy="4102100"/>
          </a:xfrm>
        </p:spPr>
        <p:txBody>
          <a:bodyPr/>
          <a:lstStyle/>
          <a:p>
            <a:r>
              <a:rPr lang="sl-SI" altLang="sl-SI"/>
              <a:t>Zagotoviti stabilno in dolgoročno financiranje</a:t>
            </a:r>
          </a:p>
          <a:p>
            <a:r>
              <a:rPr lang="sl-SI" altLang="sl-SI"/>
              <a:t>Povezovanje vseh deležnikov iz gospodarstva in javne uprave</a:t>
            </a:r>
          </a:p>
          <a:p>
            <a:r>
              <a:rPr lang="sl-SI" altLang="sl-SI"/>
              <a:t>Vzpostavitev infrastrukture za e-poslovanje</a:t>
            </a:r>
          </a:p>
          <a:p>
            <a:r>
              <a:rPr lang="sl-SI" altLang="sl-SI"/>
              <a:t>Podpora uporabnikom - Helpdesk na 2 nivojih po različnih kanalih</a:t>
            </a:r>
          </a:p>
          <a:p>
            <a:r>
              <a:rPr lang="sl-SI" altLang="sl-SI"/>
              <a:t>Ažurna WEB stran z vsemi relevantnimi informacijami</a:t>
            </a:r>
          </a:p>
          <a:p>
            <a:r>
              <a:rPr lang="sl-SI" altLang="sl-SI"/>
              <a:t>Promocija in usposabljanje uporabnikov in ponudnikov rešitev za ePoslovanje</a:t>
            </a:r>
          </a:p>
          <a:p>
            <a:r>
              <a:rPr lang="sl-SI" altLang="sl-SI"/>
              <a:t>Sodelovanje z drugimi državami na področju ePoslovanja</a:t>
            </a:r>
          </a:p>
          <a:p>
            <a:endParaRPr lang="sl-SI" altLang="sl-SI"/>
          </a:p>
          <a:p>
            <a:endParaRPr lang="sl-SI" altLang="sl-SI"/>
          </a:p>
        </p:txBody>
      </p:sp>
    </p:spTree>
    <p:extLst>
      <p:ext uri="{BB962C8B-B14F-4D97-AF65-F5344CB8AC3E}">
        <p14:creationId xmlns:p14="http://schemas.microsoft.com/office/powerpoint/2010/main" val="236998696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56E5A588-257F-4AAC-A555-3CDF01CBDA1A}"/>
              </a:ext>
            </a:extLst>
          </p:cNvPr>
          <p:cNvSpPr>
            <a:spLocks noGrp="1"/>
          </p:cNvSpPr>
          <p:nvPr>
            <p:ph type="title"/>
          </p:nvPr>
        </p:nvSpPr>
        <p:spPr>
          <a:xfrm>
            <a:off x="2633663" y="276225"/>
            <a:ext cx="5453062" cy="1182688"/>
          </a:xfrm>
        </p:spPr>
        <p:txBody>
          <a:bodyPr/>
          <a:lstStyle/>
          <a:p>
            <a:pPr algn="ctr"/>
            <a:r>
              <a:rPr lang="sl-SI" altLang="sl-SI"/>
              <a:t>Spletna stran EPOS</a:t>
            </a:r>
          </a:p>
        </p:txBody>
      </p:sp>
      <p:sp>
        <p:nvSpPr>
          <p:cNvPr id="7171" name="Ograda vsebine 2">
            <a:extLst>
              <a:ext uri="{FF2B5EF4-FFF2-40B4-BE49-F238E27FC236}">
                <a16:creationId xmlns:a16="http://schemas.microsoft.com/office/drawing/2014/main" id="{D0762509-A6E9-48BE-9882-198B1A3BB8BA}"/>
              </a:ext>
            </a:extLst>
          </p:cNvPr>
          <p:cNvSpPr>
            <a:spLocks noGrp="1"/>
          </p:cNvSpPr>
          <p:nvPr>
            <p:ph idx="1"/>
          </p:nvPr>
        </p:nvSpPr>
        <p:spPr>
          <a:xfrm>
            <a:off x="715963" y="4692650"/>
            <a:ext cx="2949575" cy="790575"/>
          </a:xfrm>
        </p:spPr>
        <p:txBody>
          <a:bodyPr/>
          <a:lstStyle/>
          <a:p>
            <a:pPr>
              <a:buFont typeface="Arial" panose="020B0604020202020204" pitchFamily="34" charset="0"/>
              <a:buNone/>
            </a:pPr>
            <a:r>
              <a:rPr lang="sl-SI" altLang="sl-SI"/>
              <a:t>Spletna stran EPOS:</a:t>
            </a:r>
          </a:p>
          <a:p>
            <a:pPr>
              <a:buFont typeface="Arial" panose="020B0604020202020204" pitchFamily="34" charset="0"/>
              <a:buNone/>
            </a:pPr>
            <a:r>
              <a:rPr lang="sl-SI" altLang="sl-SI">
                <a:hlinkClick r:id="rId2"/>
              </a:rPr>
              <a:t> https://www.epos.si/</a:t>
            </a:r>
            <a:endParaRPr lang="sl-SI" altLang="sl-SI"/>
          </a:p>
        </p:txBody>
      </p:sp>
      <p:pic>
        <p:nvPicPr>
          <p:cNvPr id="7172" name="Picture 2" descr="C:\Users\admin\Documents\eSLOG\Center za ePoslovanje\Logotipi\eRegister\eRegister_Logo.png">
            <a:extLst>
              <a:ext uri="{FF2B5EF4-FFF2-40B4-BE49-F238E27FC236}">
                <a16:creationId xmlns:a16="http://schemas.microsoft.com/office/drawing/2014/main" id="{BFDE1D42-5A62-43B0-AF81-9432E9440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2508250"/>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C:\Users\admin\Documents\eSLOG\Center za ePoslovanje\Logotipi\eSlog\eSlog_Horiz_Logo.png">
            <a:extLst>
              <a:ext uri="{FF2B5EF4-FFF2-40B4-BE49-F238E27FC236}">
                <a16:creationId xmlns:a16="http://schemas.microsoft.com/office/drawing/2014/main" id="{D2450DB1-77DC-4E04-B2BB-D28C0EBD8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812925"/>
            <a:ext cx="21923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Slika 8">
            <a:extLst>
              <a:ext uri="{FF2B5EF4-FFF2-40B4-BE49-F238E27FC236}">
                <a16:creationId xmlns:a16="http://schemas.microsoft.com/office/drawing/2014/main" id="{214E41A1-2397-46D7-A1EE-A3E5A66192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4988" y="4129088"/>
            <a:ext cx="2286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a:extLst>
              <a:ext uri="{FF2B5EF4-FFF2-40B4-BE49-F238E27FC236}">
                <a16:creationId xmlns:a16="http://schemas.microsoft.com/office/drawing/2014/main" id="{18D3A3BF-D92F-4E25-958B-44A65CFD94D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89213" y="3098800"/>
            <a:ext cx="25717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PoljeZBesedilom 8">
            <a:extLst>
              <a:ext uri="{FF2B5EF4-FFF2-40B4-BE49-F238E27FC236}">
                <a16:creationId xmlns:a16="http://schemas.microsoft.com/office/drawing/2014/main" id="{7145262F-B256-4CF3-80F0-3083889E969B}"/>
              </a:ext>
            </a:extLst>
          </p:cNvPr>
          <p:cNvSpPr txBox="1">
            <a:spLocks noChangeArrowheads="1"/>
          </p:cNvSpPr>
          <p:nvPr/>
        </p:nvSpPr>
        <p:spPr bwMode="auto">
          <a:xfrm>
            <a:off x="5500688" y="4954588"/>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000" b="1" i="0" u="none" strike="noStrike" kern="1200" cap="none" spc="0" normalizeH="0" baseline="0" noProof="0">
                <a:ln>
                  <a:noFill/>
                </a:ln>
                <a:solidFill>
                  <a:srgbClr val="4D3E2F"/>
                </a:solidFill>
                <a:effectLst/>
                <a:uLnTx/>
                <a:uFillTx/>
                <a:latin typeface="Arial" panose="020B0604020202020204" pitchFamily="34" charset="0"/>
                <a:ea typeface="+mn-ea"/>
                <a:cs typeface="Arial" panose="020B0604020202020204" pitchFamily="34" charset="0"/>
              </a:rPr>
              <a:t>Storitve za ePoslovanje</a:t>
            </a:r>
          </a:p>
        </p:txBody>
      </p:sp>
    </p:spTree>
    <p:extLst>
      <p:ext uri="{BB962C8B-B14F-4D97-AF65-F5344CB8AC3E}">
        <p14:creationId xmlns:p14="http://schemas.microsoft.com/office/powerpoint/2010/main" val="113205570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grada vsebine 2">
            <a:extLst>
              <a:ext uri="{FF2B5EF4-FFF2-40B4-BE49-F238E27FC236}">
                <a16:creationId xmlns:a16="http://schemas.microsoft.com/office/drawing/2014/main" id="{A740AD31-0420-4F2C-B2DF-E3A8C4D85871}"/>
              </a:ext>
            </a:extLst>
          </p:cNvPr>
          <p:cNvSpPr>
            <a:spLocks noGrp="1"/>
          </p:cNvSpPr>
          <p:nvPr>
            <p:ph idx="1"/>
          </p:nvPr>
        </p:nvSpPr>
        <p:spPr/>
        <p:txBody>
          <a:bodyPr/>
          <a:lstStyle/>
          <a:p>
            <a:pPr>
              <a:buFont typeface="Arial" panose="020B0604020202020204" pitchFamily="34" charset="0"/>
              <a:buNone/>
            </a:pPr>
            <a:endParaRPr lang="sl-SI" altLang="sl-SI"/>
          </a:p>
          <a:p>
            <a:pPr>
              <a:buFont typeface="Arial" panose="020B0604020202020204" pitchFamily="34" charset="0"/>
              <a:buNone/>
            </a:pPr>
            <a:endParaRPr lang="sl-SI" altLang="sl-SI"/>
          </a:p>
          <a:p>
            <a:pPr>
              <a:buFont typeface="Arial" panose="020B0604020202020204" pitchFamily="34" charset="0"/>
              <a:buNone/>
            </a:pPr>
            <a:endParaRPr lang="sl-SI" altLang="sl-SI"/>
          </a:p>
          <a:p>
            <a:pPr>
              <a:buFont typeface="Arial" panose="020B0604020202020204" pitchFamily="34" charset="0"/>
              <a:buNone/>
            </a:pPr>
            <a:endParaRPr lang="sl-SI" altLang="sl-SI"/>
          </a:p>
          <a:p>
            <a:pPr algn="ctr">
              <a:buFont typeface="Arial" panose="020B0604020202020204" pitchFamily="34" charset="0"/>
              <a:buNone/>
            </a:pPr>
            <a:r>
              <a:rPr lang="sl-SI" altLang="sl-SI" sz="3200" b="1">
                <a:solidFill>
                  <a:srgbClr val="77BF43"/>
                </a:solidFill>
              </a:rPr>
              <a:t>HVALA ZA POZORNOST</a:t>
            </a:r>
          </a:p>
        </p:txBody>
      </p:sp>
    </p:spTree>
    <p:extLst>
      <p:ext uri="{BB962C8B-B14F-4D97-AF65-F5344CB8AC3E}">
        <p14:creationId xmlns:p14="http://schemas.microsoft.com/office/powerpoint/2010/main" val="1912042967"/>
      </p:ext>
    </p:extLst>
  </p:cSld>
  <p:clrMapOvr>
    <a:masterClrMapping/>
  </p:clrMapOvr>
  <p:transition spd="med">
    <p:fade/>
  </p:transition>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čun Template" id="{C1FC0C17-2691-4CCB-A1C9-3ECA2897B7F1}" vid="{22F5C91C-D9CE-45D8-8CD7-A6CD4EDEB647}"/>
    </a:ext>
  </a:extLst>
</a:theme>
</file>

<file path=ppt/theme/theme10.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čun Template" id="{C1FC0C17-2691-4CCB-A1C9-3ECA2897B7F1}" vid="{22F5C91C-D9CE-45D8-8CD7-A6CD4EDEB647}"/>
    </a:ext>
  </a:extLst>
</a:theme>
</file>

<file path=ppt/theme/theme6.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Po meri 1">
      <a:majorFont>
        <a:latin typeface="OpenSans"/>
        <a:ea typeface="Titillium Thin"/>
        <a:cs typeface="Titillium Thin"/>
      </a:majorFont>
      <a:minorFont>
        <a:latin typeface="OpenSans"/>
        <a:ea typeface="Titillium Thin"/>
        <a:cs typeface="Titillium Thi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8.xml><?xml version="1.0" encoding="utf-8"?>
<a:theme xmlns:a="http://schemas.openxmlformats.org/drawingml/2006/main" name="Stekanje">
  <a:themeElements>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tek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Stek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eRačun Template</Template>
  <TotalTime>0</TotalTime>
  <Words>1859</Words>
  <Application>Microsoft Office PowerPoint</Application>
  <PresentationFormat>On-screen Show (4:3)</PresentationFormat>
  <Paragraphs>366</Paragraphs>
  <Slides>43</Slides>
  <Notes>11</Notes>
  <HiddenSlides>0</HiddenSlides>
  <MMClips>1</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43</vt:i4>
      </vt:variant>
    </vt:vector>
  </HeadingPairs>
  <TitlesOfParts>
    <vt:vector size="66" baseType="lpstr">
      <vt:lpstr>Arial</vt:lpstr>
      <vt:lpstr>Calibri</vt:lpstr>
      <vt:lpstr>Corbel</vt:lpstr>
      <vt:lpstr>Franklin Gothic Book</vt:lpstr>
      <vt:lpstr>Helvetica Light</vt:lpstr>
      <vt:lpstr>Lucida Sans Unicode</vt:lpstr>
      <vt:lpstr>OpenSans</vt:lpstr>
      <vt:lpstr>Times New Roman</vt:lpstr>
      <vt:lpstr>Titillium</vt:lpstr>
      <vt:lpstr>Titillium Bold</vt:lpstr>
      <vt:lpstr>Titillium Thin</vt:lpstr>
      <vt:lpstr>Verdana</vt:lpstr>
      <vt:lpstr>Wingdings</vt:lpstr>
      <vt:lpstr>Wingdings 2</vt:lpstr>
      <vt:lpstr>Wingdings 3</vt:lpstr>
      <vt:lpstr>Ecology 16x9</vt:lpstr>
      <vt:lpstr>Office Theme</vt:lpstr>
      <vt:lpstr>1_Office Theme</vt:lpstr>
      <vt:lpstr>2_Office Theme</vt:lpstr>
      <vt:lpstr>1_Ecology 16x9</vt:lpstr>
      <vt:lpstr>White</vt:lpstr>
      <vt:lpstr>Crop</vt:lpstr>
      <vt:lpstr>Stekanje</vt:lpstr>
      <vt:lpstr>e-Konferenca   eRačuni – nuja za uspešno poslovanje podjetij     14. april 2020, od  13.00 do 14.30</vt:lpstr>
      <vt:lpstr>PROGRAM</vt:lpstr>
      <vt:lpstr>Predstavitev Centra za ePoslovanje Slovenije</vt:lpstr>
      <vt:lpstr>Stanje do 2019</vt:lpstr>
      <vt:lpstr>Izzivi EPOS</vt:lpstr>
      <vt:lpstr>Vsebinske naloge</vt:lpstr>
      <vt:lpstr>Operativne naloge</vt:lpstr>
      <vt:lpstr>Spletna stran EPOS</vt:lpstr>
      <vt:lpstr>PowerPoint Presentation</vt:lpstr>
      <vt:lpstr>Zakonodaja na področju eRačunov – kaj je in kaj lahko pričakujemo? </vt:lpstr>
      <vt:lpstr>Dve glavni sporočili za zapomniti</vt:lpstr>
      <vt:lpstr>Zakonske zahteve glede eRačunov</vt:lpstr>
      <vt:lpstr>eRačuni v Sloveniji</vt:lpstr>
      <vt:lpstr>eRačuni v drugih državah</vt:lpstr>
      <vt:lpstr>Koraki k obveznim eRačunom tudi med podjetji</vt:lpstr>
      <vt:lpstr>PowerPoint Presentation</vt:lpstr>
      <vt:lpstr>    Prednosti in koristi  e-računov za proračunske uporabnike  </vt:lpstr>
      <vt:lpstr>Pravna podlaga</vt:lpstr>
      <vt:lpstr>Pravna podlaga</vt:lpstr>
      <vt:lpstr>Prednosti in koristi e-računov</vt:lpstr>
      <vt:lpstr>Prednosti in koristi e-računov</vt:lpstr>
      <vt:lpstr>Prednosti in koristi e-računov</vt:lpstr>
      <vt:lpstr>Projekt ROSE</vt:lpstr>
      <vt:lpstr> Projekt ROSE </vt:lpstr>
      <vt:lpstr>Število prejetih/izdanih e-računov 2015-2019</vt:lpstr>
      <vt:lpstr>Število prejetih e-računov po vrsti izmenjave 2015-2019</vt:lpstr>
      <vt:lpstr>Število izdanih e-računov po vrsti izmenjave 2015-2019</vt:lpstr>
      <vt:lpstr>KORONAVIRUS - Prednosti e-računov</vt:lpstr>
      <vt:lpstr>Nadaljnji koraki</vt:lpstr>
      <vt:lpstr>Zaključek</vt:lpstr>
      <vt:lpstr>PowerPoint Presentation</vt:lpstr>
      <vt:lpstr>PowerPoint Presentation</vt:lpstr>
      <vt:lpstr>PowerPoint Presentation</vt:lpstr>
      <vt:lpstr>PowerPoint Presentation</vt:lpstr>
      <vt:lpstr>Vprašanja lahko pošljete na: info@epos.si</vt:lpstr>
      <vt:lpstr>PowerPoint Presentation</vt:lpstr>
      <vt:lpstr>bizBox eIzmenjava eRačunov</vt:lpstr>
      <vt:lpstr>bizBox možnosti za eRačune</vt:lpstr>
      <vt:lpstr>Integracija bizBox eIzmenjave</vt:lpstr>
      <vt:lpstr>PowerPoint Presentation</vt:lpstr>
      <vt:lpstr>Obveščanje partnerjev – „onboarding“</vt:lpstr>
      <vt:lpstr>Več informacij…</vt:lpstr>
      <vt:lpstr>Vprašanja lahko pošljete na: info@epos.si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keywords/>
  <cp:lastModifiedBy/>
  <cp:revision>9</cp:revision>
  <dcterms:created xsi:type="dcterms:W3CDTF">2014-03-04T08:41:07Z</dcterms:created>
  <dcterms:modified xsi:type="dcterms:W3CDTF">2020-04-14T10:32:53Z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