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9" r:id="rId3"/>
    <p:sldId id="300" r:id="rId4"/>
    <p:sldId id="303" r:id="rId5"/>
    <p:sldId id="304" r:id="rId6"/>
    <p:sldId id="305" r:id="rId7"/>
    <p:sldId id="308" r:id="rId8"/>
    <p:sldId id="306" r:id="rId9"/>
    <p:sldId id="302" r:id="rId10"/>
    <p:sldId id="307" r:id="rId11"/>
    <p:sldId id="267" r:id="rId12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8C6D-7F1B-4B20-8CA0-0F725CA0B6B6}" type="datetimeFigureOut">
              <a:rPr lang="sl-SI" smtClean="0"/>
              <a:t>12.3.2015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1C057-BF28-4E23-A148-ED8555B3EF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53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E771-7297-41FE-812A-1C520BFCB44C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195736" y="6356351"/>
            <a:ext cx="4896544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Meeting  between </a:t>
            </a:r>
            <a:r>
              <a:rPr lang="en-GB" noProof="0" dirty="0" err="1" smtClean="0"/>
              <a:t>Plinovodi</a:t>
            </a:r>
            <a:r>
              <a:rPr lang="en-GB" noProof="0" dirty="0" smtClean="0"/>
              <a:t> d.o.o. and OAO Gazprom; Ljubljana, November 2, 2011</a:t>
            </a:r>
            <a:endParaRPr lang="en-GB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145029" y="133033"/>
            <a:ext cx="8859187" cy="6568313"/>
            <a:chOff x="145029" y="133032"/>
            <a:chExt cx="8859187" cy="6568313"/>
          </a:xfrm>
        </p:grpSpPr>
        <p:pic>
          <p:nvPicPr>
            <p:cNvPr id="8" name="Slika 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29" y="5906644"/>
              <a:ext cx="8856984" cy="266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lika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32" y="133032"/>
              <a:ext cx="8856984" cy="266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lika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644070"/>
              <a:ext cx="714375" cy="10572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2387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5A5E-0059-417A-A031-D80C7952F607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30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A42D-107F-4242-AC0F-6C3324E7EC62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455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B0D8-8A14-4174-832C-07B21C7A5192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515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F8D1-53DD-4258-BAFB-9DD196E524E6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5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E170-57D1-467E-A1F0-179F080760DA}" type="datetime1">
              <a:rPr lang="sl-SI" smtClean="0"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52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2E0E-3AE9-4BA4-807B-D1EB407E5F34}" type="datetime1">
              <a:rPr lang="sl-SI" smtClean="0"/>
              <a:t>12.3.2015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80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416D-FF53-4A10-9ECF-330B90FEA093}" type="datetime1">
              <a:rPr lang="sl-SI" smtClean="0"/>
              <a:t>12.3.2015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205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1E4B6-49AC-4A2E-B26A-DBBC924BEC2B}" type="datetime1">
              <a:rPr lang="sl-SI" smtClean="0"/>
              <a:t>12.3.2015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567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23D2-39CB-4B84-BF3C-B45EB1482E24}" type="datetime1">
              <a:rPr lang="sl-SI" smtClean="0"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61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8A9D-A51D-49C2-B942-56DE6B6BF92A}" type="datetime1">
              <a:rPr lang="sl-SI" smtClean="0"/>
              <a:t>12.3.2015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21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065D-BC0A-48D0-AB0C-3778B0E8FF4B}" type="datetime1">
              <a:rPr lang="sl-SI" smtClean="0"/>
              <a:t>12.3.2015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Meeting  between Plinovodi d.o.o. and OAO Gazprom; Ljubljana, November 2, 2011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AC5D-8916-4FAF-9695-B21F6E257A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2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267419" y="980729"/>
            <a:ext cx="8678173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3600" b="1" dirty="0" smtClean="0">
                <a:latin typeface="Trebuchet MS" pitchFamily="34" charset="0"/>
              </a:rPr>
              <a:t>Prenosni plinovodni sistem in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3600" b="1" dirty="0" smtClean="0">
                <a:latin typeface="Trebuchet MS" pitchFamily="34" charset="0"/>
              </a:rPr>
              <a:t>Natura 2000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2000" b="1" dirty="0" smtClean="0">
                <a:latin typeface="Trebuchet MS" pitchFamily="34" charset="0"/>
              </a:rPr>
              <a:t>Prakse umeščanja v področju Natura 200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000" b="1" dirty="0">
              <a:latin typeface="Trebuchet MS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600" dirty="0">
                <a:latin typeface="Trebuchet MS" pitchFamily="34" charset="0"/>
              </a:rPr>
              <a:t>d</a:t>
            </a:r>
            <a:r>
              <a:rPr lang="sl-SI" sz="1600" dirty="0" smtClean="0">
                <a:latin typeface="Trebuchet MS" pitchFamily="34" charset="0"/>
              </a:rPr>
              <a:t>r. Franc Cimerman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600" dirty="0">
                <a:latin typeface="Trebuchet MS" pitchFamily="34" charset="0"/>
              </a:rPr>
              <a:t>m</a:t>
            </a:r>
            <a:r>
              <a:rPr lang="sl-SI" sz="1600" dirty="0" smtClean="0">
                <a:latin typeface="Trebuchet MS" pitchFamily="34" charset="0"/>
              </a:rPr>
              <a:t>ag. Mitja Podgorelec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600" dirty="0" smtClean="0">
                <a:latin typeface="Trebuchet MS" pitchFamily="34" charset="0"/>
              </a:rPr>
              <a:t>Plinovodi d.o.o.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l-SI" sz="2300" b="1" dirty="0" smtClean="0">
              <a:latin typeface="Trebuchet MS" pitchFamily="34" charset="0"/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1</a:t>
            </a:fld>
            <a:endParaRPr lang="sl-SI" dirty="0"/>
          </a:p>
        </p:txBody>
      </p:sp>
      <p:sp>
        <p:nvSpPr>
          <p:cNvPr id="5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10</a:t>
            </a:fld>
            <a:endParaRPr lang="sl-SI" dirty="0"/>
          </a:p>
        </p:txBody>
      </p:sp>
      <p:sp>
        <p:nvSpPr>
          <p:cNvPr id="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7796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Trebuchet MS" pitchFamily="34" charset="0"/>
              </a:rPr>
              <a:t>Sklepne ugotovitve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67836" y="1693669"/>
            <a:ext cx="830402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Natura 2000 kot dejstvo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Razvoj dejavnosti in ohranitev zaščitenih območij in vrst - skupno delo za dosego strokovnih in smiselnih ter sprejemljivih rešitev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dirty="0">
                <a:latin typeface="Trebuchet MS" panose="020B0603020202020204" pitchFamily="34" charset="0"/>
              </a:rPr>
              <a:t>Zorni kot časa, ekonomike in možnosti izvedbe </a:t>
            </a:r>
            <a:endParaRPr lang="sl-SI" sz="16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Zagotovitev strokovnih podlag in zadostnih podatkov uradnih evidenc </a:t>
            </a:r>
          </a:p>
          <a:p>
            <a:pPr marL="285750" indent="-28575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Vključevanje vidika investitorjev v presojo ukrepov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sl-SI" sz="16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11</a:t>
            </a:fld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0" y="26560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Trebuchet MS" pitchFamily="34" charset="0"/>
              </a:rPr>
              <a:t>Hvala za pozornost.</a:t>
            </a:r>
            <a:endParaRPr lang="sl-SI" sz="2800" dirty="0">
              <a:latin typeface="Trebuchet MS" pitchFamily="34" charset="0"/>
            </a:endParaRPr>
          </a:p>
        </p:txBody>
      </p:sp>
      <p:sp>
        <p:nvSpPr>
          <p:cNvPr id="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0" y="837256"/>
            <a:ext cx="8460432" cy="5714180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-22794" y="508250"/>
            <a:ext cx="9144000" cy="35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2200" b="1" dirty="0" smtClean="0">
                <a:latin typeface="Trebuchet MS" pitchFamily="34" charset="0"/>
              </a:rPr>
              <a:t>Obstoječe prenosno plinovodno omrežje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2</a:t>
            </a:fld>
            <a:endParaRPr lang="sl-SI" dirty="0"/>
          </a:p>
        </p:txBody>
      </p:sp>
      <p:sp>
        <p:nvSpPr>
          <p:cNvPr id="6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76823" y="1252761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1.155 </a:t>
            </a:r>
            <a:r>
              <a:rPr lang="sl-SI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km plinovodnega </a:t>
            </a: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omrežja (1.1.2015)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KP Ajdovščina, KP Kidričevo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Mejne postaje: Ceršak (A), Rogatec (HR), Šempeter (I</a:t>
            </a:r>
            <a:r>
              <a:rPr lang="sl-SI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lvl="0" algn="just"/>
            <a:endParaRPr lang="sl-SI" dirty="0">
              <a:latin typeface="Trebuchet MS" panose="020B0603020202020204" pitchFamily="34" charset="0"/>
            </a:endParaRPr>
          </a:p>
          <a:p>
            <a:pPr lvl="0" algn="just"/>
            <a:endParaRPr lang="sl-SI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3</a:t>
            </a:fld>
            <a:endParaRPr lang="sl-SI" dirty="0"/>
          </a:p>
        </p:txBody>
      </p:sp>
      <p:sp>
        <p:nvSpPr>
          <p:cNvPr id="70" name="PoljeZBesedilom 69"/>
          <p:cNvSpPr txBox="1"/>
          <p:nvPr/>
        </p:nvSpPr>
        <p:spPr>
          <a:xfrm>
            <a:off x="0" y="6126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dirty="0" smtClean="0">
                <a:latin typeface="Trebuchet MS" pitchFamily="34" charset="0"/>
              </a:rPr>
              <a:t>DPN, CPVO in PVO postopek:</a:t>
            </a:r>
            <a:endParaRPr lang="sl-SI" sz="2400" i="1" dirty="0">
              <a:latin typeface="Trebuchet MS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1187660" y="2175515"/>
            <a:ext cx="6999423" cy="2779147"/>
            <a:chOff x="868670" y="1674164"/>
            <a:chExt cx="7611716" cy="3009979"/>
          </a:xfrm>
        </p:grpSpPr>
        <p:cxnSp>
          <p:nvCxnSpPr>
            <p:cNvPr id="11" name="Raven povezovalnik 10"/>
            <p:cNvCxnSpPr/>
            <p:nvPr/>
          </p:nvCxnSpPr>
          <p:spPr>
            <a:xfrm>
              <a:off x="2364953" y="2159826"/>
              <a:ext cx="0" cy="248435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en povezovalnik 11"/>
            <p:cNvCxnSpPr/>
            <p:nvPr/>
          </p:nvCxnSpPr>
          <p:spPr>
            <a:xfrm>
              <a:off x="4082555" y="2159826"/>
              <a:ext cx="7650" cy="2484353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povezovalnik 12"/>
            <p:cNvCxnSpPr/>
            <p:nvPr/>
          </p:nvCxnSpPr>
          <p:spPr>
            <a:xfrm>
              <a:off x="5849315" y="2113472"/>
              <a:ext cx="0" cy="2570671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oljeZBesedilom 13"/>
            <p:cNvSpPr txBox="1"/>
            <p:nvPr/>
          </p:nvSpPr>
          <p:spPr>
            <a:xfrm>
              <a:off x="1415332" y="1711506"/>
              <a:ext cx="1833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200" b="1" dirty="0" smtClean="0">
                  <a:latin typeface="Trebuchet MS" pitchFamily="34" charset="0"/>
                </a:rPr>
                <a:t>Sklep o pripravi </a:t>
              </a:r>
            </a:p>
            <a:p>
              <a:pPr algn="ctr"/>
              <a:r>
                <a:rPr lang="sl-SI" sz="1200" b="1" dirty="0" smtClean="0">
                  <a:latin typeface="Trebuchet MS" pitchFamily="34" charset="0"/>
                </a:rPr>
                <a:t>DPN</a:t>
              </a:r>
              <a:endParaRPr lang="sl-SI" sz="1200" b="1" dirty="0">
                <a:latin typeface="Trebuchet MS" pitchFamily="34" charset="0"/>
              </a:endParaRPr>
            </a:p>
          </p:txBody>
        </p:sp>
        <p:sp>
          <p:nvSpPr>
            <p:cNvPr id="15" name="PoljeZBesedilom 14"/>
            <p:cNvSpPr txBox="1"/>
            <p:nvPr/>
          </p:nvSpPr>
          <p:spPr>
            <a:xfrm>
              <a:off x="2922496" y="1674164"/>
              <a:ext cx="2508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200" b="1" dirty="0" smtClean="0">
                  <a:latin typeface="Trebuchet MS" pitchFamily="34" charset="0"/>
                </a:rPr>
                <a:t>Sklep o potrditvi predloga najustreznejše variante</a:t>
              </a:r>
              <a:endParaRPr lang="sl-SI" sz="1200" b="1" dirty="0">
                <a:latin typeface="Trebuchet MS" pitchFamily="34" charset="0"/>
              </a:endParaRPr>
            </a:p>
          </p:txBody>
        </p:sp>
        <p:sp>
          <p:nvSpPr>
            <p:cNvPr id="16" name="PoljeZBesedilom 15"/>
            <p:cNvSpPr txBox="1"/>
            <p:nvPr/>
          </p:nvSpPr>
          <p:spPr>
            <a:xfrm>
              <a:off x="6137599" y="2948942"/>
              <a:ext cx="234278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2600" b="1" dirty="0" smtClean="0">
                  <a:latin typeface="Trebuchet MS" pitchFamily="34" charset="0"/>
                </a:rPr>
                <a:t>Sprejem uredbe o DPN</a:t>
              </a:r>
              <a:endParaRPr lang="sl-SI" sz="2600" b="1" dirty="0">
                <a:latin typeface="Trebuchet MS" pitchFamily="34" charset="0"/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868670" y="2531738"/>
              <a:ext cx="4946357" cy="1788865"/>
              <a:chOff x="1115616" y="3809799"/>
              <a:chExt cx="4712974" cy="1602178"/>
            </a:xfrm>
          </p:grpSpPr>
          <p:sp>
            <p:nvSpPr>
              <p:cNvPr id="18" name="Pravokotnik 17"/>
              <p:cNvSpPr/>
              <p:nvPr/>
            </p:nvSpPr>
            <p:spPr>
              <a:xfrm>
                <a:off x="1115616" y="3809799"/>
                <a:ext cx="1090718" cy="5760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dirty="0" smtClean="0">
                    <a:latin typeface="Trebuchet MS" pitchFamily="34" charset="0"/>
                  </a:rPr>
                  <a:t>Pobuda</a:t>
                </a:r>
                <a:endParaRPr lang="sl-SI" sz="1600" dirty="0">
                  <a:latin typeface="Trebuchet MS" pitchFamily="34" charset="0"/>
                </a:endParaRPr>
              </a:p>
            </p:txBody>
          </p:sp>
          <p:sp>
            <p:nvSpPr>
              <p:cNvPr id="19" name="Pravokotnik 18"/>
              <p:cNvSpPr/>
              <p:nvPr/>
            </p:nvSpPr>
            <p:spPr>
              <a:xfrm>
                <a:off x="2764917" y="3809799"/>
                <a:ext cx="1134647" cy="5760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sz="1400" dirty="0" smtClean="0">
                    <a:latin typeface="Trebuchet MS" pitchFamily="34" charset="0"/>
                  </a:rPr>
                  <a:t>Načrtovanje variant</a:t>
                </a:r>
                <a:endParaRPr lang="sl-SI" sz="1400" dirty="0">
                  <a:latin typeface="Trebuchet MS" pitchFamily="34" charset="0"/>
                </a:endParaRPr>
              </a:p>
            </p:txBody>
          </p:sp>
          <p:sp>
            <p:nvSpPr>
              <p:cNvPr id="20" name="Pravokotnik 19"/>
              <p:cNvSpPr/>
              <p:nvPr/>
            </p:nvSpPr>
            <p:spPr>
              <a:xfrm>
                <a:off x="4493109" y="3809799"/>
                <a:ext cx="1145904" cy="5760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dirty="0" smtClean="0">
                    <a:latin typeface="Trebuchet MS" pitchFamily="34" charset="0"/>
                  </a:rPr>
                  <a:t>Osnutek DPN</a:t>
                </a:r>
                <a:endParaRPr lang="sl-SI" sz="1600" dirty="0">
                  <a:latin typeface="Trebuchet MS" pitchFamily="34" charset="0"/>
                </a:endParaRPr>
              </a:p>
            </p:txBody>
          </p:sp>
          <p:sp>
            <p:nvSpPr>
              <p:cNvPr id="21" name="Pravokotnik 20"/>
              <p:cNvSpPr/>
              <p:nvPr/>
            </p:nvSpPr>
            <p:spPr>
              <a:xfrm>
                <a:off x="2764917" y="4835913"/>
                <a:ext cx="1134647" cy="5760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dirty="0" smtClean="0">
                    <a:latin typeface="Trebuchet MS" pitchFamily="34" charset="0"/>
                  </a:rPr>
                  <a:t>CPVO</a:t>
                </a:r>
                <a:endParaRPr lang="sl-SI" sz="1600" dirty="0">
                  <a:latin typeface="Trebuchet MS" pitchFamily="34" charset="0"/>
                </a:endParaRPr>
              </a:p>
            </p:txBody>
          </p:sp>
          <p:sp>
            <p:nvSpPr>
              <p:cNvPr id="22" name="Pravokotnik 21"/>
              <p:cNvSpPr/>
              <p:nvPr/>
            </p:nvSpPr>
            <p:spPr>
              <a:xfrm>
                <a:off x="4493109" y="4835913"/>
                <a:ext cx="1148321" cy="5760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l-SI" sz="1600" dirty="0" smtClean="0">
                    <a:latin typeface="Trebuchet MS" pitchFamily="34" charset="0"/>
                  </a:rPr>
                  <a:t>PVO</a:t>
                </a:r>
                <a:endParaRPr lang="sl-SI" sz="1600" dirty="0">
                  <a:latin typeface="Trebuchet MS" pitchFamily="34" charset="0"/>
                </a:endParaRPr>
              </a:p>
            </p:txBody>
          </p:sp>
          <p:cxnSp>
            <p:nvCxnSpPr>
              <p:cNvPr id="23" name="Raven puščični povezovalnik 22"/>
              <p:cNvCxnSpPr/>
              <p:nvPr/>
            </p:nvCxnSpPr>
            <p:spPr>
              <a:xfrm>
                <a:off x="2206334" y="4457871"/>
                <a:ext cx="558583" cy="378042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ven puščični povezovalnik 23"/>
              <p:cNvCxnSpPr/>
              <p:nvPr/>
            </p:nvCxnSpPr>
            <p:spPr>
              <a:xfrm>
                <a:off x="3268973" y="4457871"/>
                <a:ext cx="0" cy="288032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ven puščični povezovalnik 24"/>
              <p:cNvCxnSpPr/>
              <p:nvPr/>
            </p:nvCxnSpPr>
            <p:spPr>
              <a:xfrm>
                <a:off x="5066061" y="4465294"/>
                <a:ext cx="0" cy="288032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aven puščični povezovalnik 25"/>
              <p:cNvCxnSpPr/>
              <p:nvPr/>
            </p:nvCxnSpPr>
            <p:spPr>
              <a:xfrm>
                <a:off x="2332869" y="4097831"/>
                <a:ext cx="15275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ven puščični povezovalnik 26"/>
              <p:cNvCxnSpPr/>
              <p:nvPr/>
            </p:nvCxnSpPr>
            <p:spPr>
              <a:xfrm>
                <a:off x="2612161" y="4097831"/>
                <a:ext cx="15275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ven puščični povezovalnik 27"/>
              <p:cNvCxnSpPr/>
              <p:nvPr/>
            </p:nvCxnSpPr>
            <p:spPr>
              <a:xfrm>
                <a:off x="3991089" y="4097831"/>
                <a:ext cx="15275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ven puščični povezovalnik 28"/>
              <p:cNvCxnSpPr/>
              <p:nvPr/>
            </p:nvCxnSpPr>
            <p:spPr>
              <a:xfrm>
                <a:off x="4270381" y="4097831"/>
                <a:ext cx="15275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ven puščični povezovalnik 29"/>
              <p:cNvCxnSpPr/>
              <p:nvPr/>
            </p:nvCxnSpPr>
            <p:spPr>
              <a:xfrm>
                <a:off x="5675834" y="4077029"/>
                <a:ext cx="152756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ven puščični povezovalnik 30"/>
              <p:cNvCxnSpPr/>
              <p:nvPr/>
            </p:nvCxnSpPr>
            <p:spPr>
              <a:xfrm>
                <a:off x="3990733" y="5099219"/>
                <a:ext cx="152756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ven puščični povezovalnik 31"/>
              <p:cNvCxnSpPr/>
              <p:nvPr/>
            </p:nvCxnSpPr>
            <p:spPr>
              <a:xfrm>
                <a:off x="4270025" y="5099219"/>
                <a:ext cx="152756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ven puščični povezovalnik 32"/>
              <p:cNvCxnSpPr/>
              <p:nvPr/>
            </p:nvCxnSpPr>
            <p:spPr>
              <a:xfrm>
                <a:off x="5675834" y="5104225"/>
                <a:ext cx="152756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PoljeZBesedilom 33"/>
          <p:cNvSpPr txBox="1"/>
          <p:nvPr/>
        </p:nvSpPr>
        <p:spPr>
          <a:xfrm>
            <a:off x="707305" y="4832142"/>
            <a:ext cx="1833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latin typeface="Trebuchet MS" pitchFamily="34" charset="0"/>
              </a:rPr>
              <a:t>1. faza</a:t>
            </a:r>
            <a:endParaRPr lang="sl-SI" sz="1200" b="1" dirty="0">
              <a:latin typeface="Trebuchet MS" pitchFamily="34" charset="0"/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2452446" y="4875289"/>
            <a:ext cx="1833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>
                <a:latin typeface="Trebuchet MS" pitchFamily="34" charset="0"/>
              </a:rPr>
              <a:t>2</a:t>
            </a:r>
            <a:r>
              <a:rPr lang="sl-SI" sz="1200" b="1" dirty="0" smtClean="0">
                <a:latin typeface="Trebuchet MS" pitchFamily="34" charset="0"/>
              </a:rPr>
              <a:t>. faza</a:t>
            </a:r>
            <a:endParaRPr lang="sl-SI" sz="1200" b="1" dirty="0">
              <a:latin typeface="Trebuchet MS" pitchFamily="34" charset="0"/>
            </a:endParaRPr>
          </a:p>
        </p:txBody>
      </p:sp>
      <p:sp>
        <p:nvSpPr>
          <p:cNvPr id="36" name="PoljeZBesedilom 35"/>
          <p:cNvSpPr txBox="1"/>
          <p:nvPr/>
        </p:nvSpPr>
        <p:spPr>
          <a:xfrm>
            <a:off x="4153184" y="4878781"/>
            <a:ext cx="1833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b="1" dirty="0" smtClean="0">
                <a:latin typeface="Trebuchet MS" pitchFamily="34" charset="0"/>
              </a:rPr>
              <a:t>3. faza</a:t>
            </a:r>
            <a:endParaRPr lang="sl-SI" sz="1200" b="1" dirty="0">
              <a:latin typeface="Trebuchet MS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35665" y="1258986"/>
            <a:ext cx="7251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b="1" dirty="0" smtClean="0">
                <a:latin typeface="Trebuchet MS" pitchFamily="34" charset="0"/>
              </a:rPr>
              <a:t>- skladno </a:t>
            </a:r>
            <a:r>
              <a:rPr lang="sl-SI" sz="1400" b="1" dirty="0">
                <a:latin typeface="Trebuchet MS" pitchFamily="34" charset="0"/>
              </a:rPr>
              <a:t>z Zakonom o umeščanju prostorskih ureditev državnega pomena v </a:t>
            </a:r>
            <a:r>
              <a:rPr lang="sl-SI" sz="1400" b="1" dirty="0" smtClean="0">
                <a:latin typeface="Trebuchet MS" pitchFamily="34" charset="0"/>
              </a:rPr>
              <a:t>prostor (ZUPUDPP</a:t>
            </a:r>
            <a:r>
              <a:rPr lang="sl-SI" sz="1400" b="1" dirty="0">
                <a:latin typeface="Trebuchet MS" pitchFamily="34" charset="0"/>
              </a:rPr>
              <a:t>, </a:t>
            </a:r>
            <a:r>
              <a:rPr lang="pl-PL" sz="1400" b="1" dirty="0" smtClean="0">
                <a:latin typeface="Trebuchet MS" pitchFamily="34" charset="0"/>
              </a:rPr>
              <a:t>Uradni </a:t>
            </a:r>
            <a:r>
              <a:rPr lang="pl-PL" sz="1400" b="1" dirty="0">
                <a:latin typeface="Trebuchet MS" pitchFamily="34" charset="0"/>
              </a:rPr>
              <a:t>list RS, št. 80/10, 106/10 - popr. in 57/12</a:t>
            </a:r>
            <a:r>
              <a:rPr lang="pl-PL" sz="1400" b="1" dirty="0" smtClean="0">
                <a:latin typeface="Trebuchet MS" pitchFamily="34" charset="0"/>
              </a:rPr>
              <a:t>)</a:t>
            </a:r>
            <a:endParaRPr lang="sl-SI" sz="1400" b="1" dirty="0"/>
          </a:p>
        </p:txBody>
      </p:sp>
      <p:sp>
        <p:nvSpPr>
          <p:cNvPr id="3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4</a:t>
            </a:fld>
            <a:endParaRPr lang="sl-SI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0" y="28433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 smtClean="0">
                <a:latin typeface="Trebuchet MS" panose="020B0603020202020204" pitchFamily="34" charset="0"/>
              </a:rPr>
              <a:t>DPN v postopku</a:t>
            </a:r>
            <a:endParaRPr lang="sl-SI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0903"/>
              </p:ext>
            </p:extLst>
          </p:nvPr>
        </p:nvGraphicFramePr>
        <p:xfrm>
          <a:off x="1155888" y="1357657"/>
          <a:ext cx="6737281" cy="3874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0972"/>
                <a:gridCol w="3297197"/>
                <a:gridCol w="2869112"/>
              </a:tblGrid>
              <a:tr h="3861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dirty="0">
                          <a:effectLst/>
                        </a:rPr>
                        <a:t>Projekt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300" dirty="0">
                          <a:effectLst/>
                        </a:rPr>
                        <a:t>Pobuda </a:t>
                      </a:r>
                      <a:r>
                        <a:rPr lang="pl-PL" sz="1300" dirty="0" smtClean="0">
                          <a:effectLst/>
                        </a:rPr>
                        <a:t>PLINOVODI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M3/1 Kalce - Vodice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>
                          <a:effectLst/>
                        </a:rPr>
                        <a:t>Jun. 2007</a:t>
                      </a:r>
                      <a:endParaRPr lang="sl-SI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2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M3/1 Kalce - Ajdovščina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Jun. 2007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32478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3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M3/1 Ajdovščina - Šempeter pri Gorici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Jun. 2007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4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M8 Kalce - Jelšane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Jun. 2007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739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sl-SI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M9 Lendava - Kidričevo</a:t>
                      </a: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Avg. </a:t>
                      </a:r>
                      <a:r>
                        <a:rPr lang="pl-PL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sl-SI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</a:tr>
              <a:tr h="2880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sl-SI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M9 Kidričevo - Vodice</a:t>
                      </a: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Sept. </a:t>
                      </a:r>
                      <a:r>
                        <a:rPr lang="pl-PL" sz="13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sl-SI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</a:tr>
              <a:tr h="278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sl-SI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M10 Vodice - Rateče</a:t>
                      </a: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pl-PL" sz="1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Jul. 2009</a:t>
                      </a:r>
                      <a:endParaRPr lang="sl-SI" sz="1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79" marR="78779" marT="0" marB="0" anchor="ctr"/>
                </a:tc>
              </a:tr>
              <a:tr h="27398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8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M3, M3B, R31, R32, R34 - rekonstrukcija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Mar. 2009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9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>
                          <a:effectLst/>
                        </a:rPr>
                        <a:t>R51B TE-TOL - Vevče</a:t>
                      </a:r>
                      <a:endParaRPr lang="sl-SI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Okt. 2009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10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>
                          <a:effectLst/>
                        </a:rPr>
                        <a:t>R51C Kozarje - Vevče</a:t>
                      </a:r>
                      <a:endParaRPr lang="sl-SI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Okt. 2009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28819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11</a:t>
                      </a: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300" dirty="0">
                          <a:effectLst/>
                        </a:rPr>
                        <a:t>R52 Kleče - TOŠ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 dirty="0">
                          <a:effectLst/>
                        </a:rPr>
                        <a:t>Jun. 2006</a:t>
                      </a: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  <a:tr h="3158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l-SI" sz="2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l-SI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8779" marR="78779" marT="0" marB="0" anchor="ctr"/>
                </a:tc>
              </a:tr>
            </a:tbl>
          </a:graphicData>
        </a:graphic>
      </p:graphicFrame>
      <p:sp>
        <p:nvSpPr>
          <p:cNvPr id="6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HNIČNO PODROČJE\SEKTOR ZA INŽENIRING IN RAZVOJ\RAZVOJNA SLUŽBA\Int\Nika Janša\Natura 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2"/>
            <a:ext cx="9144000" cy="62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0" y="284672"/>
            <a:ext cx="9144000" cy="35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2400" b="1" dirty="0" smtClean="0">
                <a:latin typeface="Trebuchet MS" pitchFamily="34" charset="0"/>
              </a:rPr>
              <a:t>Natura 2000</a:t>
            </a: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5</a:t>
            </a:fld>
            <a:endParaRPr lang="sl-SI" dirty="0"/>
          </a:p>
        </p:txBody>
      </p:sp>
      <p:sp>
        <p:nvSpPr>
          <p:cNvPr id="6" name="Ograda noge 1"/>
          <p:cNvSpPr txBox="1">
            <a:spLocks/>
          </p:cNvSpPr>
          <p:nvPr/>
        </p:nvSpPr>
        <p:spPr>
          <a:xfrm>
            <a:off x="1043608" y="6395200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96245" y="670178"/>
            <a:ext cx="62441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Natura 2000: več kot 35% območja Slovenije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Inventarizacija rastlinstva, živalstva in habitatnih tipov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l-SI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Vpliv na načrtovanje plinovodnih objektov</a:t>
            </a:r>
          </a:p>
          <a:p>
            <a:pPr lvl="0" algn="just"/>
            <a:endParaRPr lang="sl-SI" dirty="0">
              <a:latin typeface="Trebuchet MS" panose="020B0603020202020204" pitchFamily="34" charset="0"/>
            </a:endParaRPr>
          </a:p>
          <a:p>
            <a:pPr lvl="0" algn="just"/>
            <a:endParaRPr lang="sl-SI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6</a:t>
            </a:fld>
            <a:endParaRPr lang="sl-SI" dirty="0"/>
          </a:p>
        </p:txBody>
      </p:sp>
      <p:sp>
        <p:nvSpPr>
          <p:cNvPr id="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0" y="167360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latin typeface="Trebuchet MS" pitchFamily="34" charset="0"/>
              </a:rPr>
              <a:t>Primeri omilitvenih ukrepov med gradnjo:</a:t>
            </a:r>
          </a:p>
        </p:txBody>
      </p:sp>
      <p:sp>
        <p:nvSpPr>
          <p:cNvPr id="2" name="Pravokotnik 1"/>
          <p:cNvSpPr/>
          <p:nvPr/>
        </p:nvSpPr>
        <p:spPr>
          <a:xfrm>
            <a:off x="257658" y="2291478"/>
            <a:ext cx="8599264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Poseg na zavarovana območja </a:t>
            </a:r>
            <a:r>
              <a:rPr lang="it-IT" sz="1600" dirty="0" smtClean="0">
                <a:latin typeface="Trebuchet MS" panose="020B0603020202020204" pitchFamily="34" charset="0"/>
              </a:rPr>
              <a:t>v </a:t>
            </a:r>
            <a:r>
              <a:rPr lang="it-IT" sz="1600" dirty="0" err="1">
                <a:latin typeface="Trebuchet MS" panose="020B0603020202020204" pitchFamily="34" charset="0"/>
              </a:rPr>
              <a:t>najmanjši</a:t>
            </a:r>
            <a:r>
              <a:rPr lang="it-IT" sz="1600" dirty="0">
                <a:latin typeface="Trebuchet MS" panose="020B0603020202020204" pitchFamily="34" charset="0"/>
              </a:rPr>
              <a:t> </a:t>
            </a:r>
            <a:r>
              <a:rPr lang="it-IT" sz="1600" dirty="0" err="1">
                <a:latin typeface="Trebuchet MS" panose="020B0603020202020204" pitchFamily="34" charset="0"/>
              </a:rPr>
              <a:t>možni</a:t>
            </a:r>
            <a:r>
              <a:rPr lang="it-IT" sz="1600" dirty="0">
                <a:latin typeface="Trebuchet MS" panose="020B0603020202020204" pitchFamily="34" charset="0"/>
              </a:rPr>
              <a:t> meri;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Delovni pas v </a:t>
            </a:r>
            <a:r>
              <a:rPr lang="sl-SI" sz="1600" dirty="0">
                <a:latin typeface="Trebuchet MS" panose="020B0603020202020204" pitchFamily="34" charset="0"/>
              </a:rPr>
              <a:t>gozdu </a:t>
            </a:r>
            <a:r>
              <a:rPr lang="sl-SI" sz="1600" dirty="0" smtClean="0">
                <a:latin typeface="Trebuchet MS" panose="020B0603020202020204" pitchFamily="34" charset="0"/>
              </a:rPr>
              <a:t>se zoži na minimum;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Ob </a:t>
            </a:r>
            <a:r>
              <a:rPr lang="sl-SI" sz="1600" dirty="0">
                <a:latin typeface="Trebuchet MS" panose="020B0603020202020204" pitchFamily="34" charset="0"/>
              </a:rPr>
              <a:t>prečkanjih vodotokov je potrebno delovni pas skrčiti na minimalno </a:t>
            </a:r>
            <a:r>
              <a:rPr lang="sl-SI" sz="1600" dirty="0" smtClean="0">
                <a:latin typeface="Trebuchet MS" panose="020B0603020202020204" pitchFamily="34" charset="0"/>
              </a:rPr>
              <a:t>širino oz. jih je potrebno </a:t>
            </a:r>
            <a:r>
              <a:rPr lang="sl-SI" sz="1600" dirty="0" err="1" smtClean="0">
                <a:latin typeface="Trebuchet MS" panose="020B0603020202020204" pitchFamily="34" charset="0"/>
              </a:rPr>
              <a:t>podvrtati</a:t>
            </a:r>
            <a:r>
              <a:rPr lang="sl-SI" sz="1600" dirty="0" smtClean="0">
                <a:latin typeface="Trebuchet MS" panose="020B0603020202020204" pitchFamily="34" charset="0"/>
              </a:rPr>
              <a:t>;</a:t>
            </a: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latin typeface="Trebuchet MS" panose="020B0603020202020204" pitchFamily="34" charset="0"/>
              </a:rPr>
              <a:t>Z</a:t>
            </a:r>
            <a:r>
              <a:rPr lang="sl-SI" sz="1600" dirty="0" smtClean="0">
                <a:latin typeface="Trebuchet MS" panose="020B0603020202020204" pitchFamily="34" charset="0"/>
              </a:rPr>
              <a:t>ačasne </a:t>
            </a:r>
            <a:r>
              <a:rPr lang="sl-SI" sz="1600" dirty="0">
                <a:latin typeface="Trebuchet MS" panose="020B0603020202020204" pitchFamily="34" charset="0"/>
              </a:rPr>
              <a:t>in stalne deponije izkopanega in gradbenega materiala </a:t>
            </a:r>
            <a:r>
              <a:rPr lang="sl-SI" sz="1600" dirty="0" smtClean="0">
                <a:latin typeface="Trebuchet MS" panose="020B0603020202020204" pitchFamily="34" charset="0"/>
              </a:rPr>
              <a:t>se načrtuje </a:t>
            </a:r>
            <a:r>
              <a:rPr lang="sl-SI" sz="1600" dirty="0">
                <a:latin typeface="Trebuchet MS" panose="020B0603020202020204" pitchFamily="34" charset="0"/>
              </a:rPr>
              <a:t>izven vseh varstvenih območij </a:t>
            </a:r>
            <a:r>
              <a:rPr lang="sl-SI" sz="1600" dirty="0" smtClean="0">
                <a:latin typeface="Trebuchet MS" panose="020B0603020202020204" pitchFamily="34" charset="0"/>
              </a:rPr>
              <a:t>narave;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latin typeface="Trebuchet MS" panose="020B0603020202020204" pitchFamily="34" charset="0"/>
              </a:rPr>
              <a:t>G</a:t>
            </a:r>
            <a:r>
              <a:rPr lang="sl-SI" sz="1600" dirty="0" smtClean="0">
                <a:latin typeface="Trebuchet MS" panose="020B0603020202020204" pitchFamily="34" charset="0"/>
              </a:rPr>
              <a:t>radbiščni </a:t>
            </a:r>
            <a:r>
              <a:rPr lang="sl-SI" sz="1600" dirty="0">
                <a:latin typeface="Trebuchet MS" panose="020B0603020202020204" pitchFamily="34" charset="0"/>
              </a:rPr>
              <a:t>provizoriji in območja za skladiščenje ali odpadke </a:t>
            </a:r>
            <a:r>
              <a:rPr lang="sl-SI" sz="1600" dirty="0" smtClean="0">
                <a:latin typeface="Trebuchet MS" panose="020B0603020202020204" pitchFamily="34" charset="0"/>
              </a:rPr>
              <a:t>se umeščajo čim dlje </a:t>
            </a:r>
            <a:r>
              <a:rPr lang="sl-SI" sz="1600" dirty="0">
                <a:latin typeface="Trebuchet MS" panose="020B0603020202020204" pitchFamily="34" charset="0"/>
              </a:rPr>
              <a:t>od </a:t>
            </a:r>
            <a:r>
              <a:rPr lang="sl-SI" sz="1600" dirty="0" smtClean="0">
                <a:latin typeface="Trebuchet MS" panose="020B0603020202020204" pitchFamily="34" charset="0"/>
              </a:rPr>
              <a:t>vodotokov;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-40913" y="6670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latin typeface="Trebuchet MS" pitchFamily="34" charset="0"/>
              </a:rPr>
              <a:t>Praksa pri umeščanju na območjih Natura 2000</a:t>
            </a:r>
          </a:p>
        </p:txBody>
      </p:sp>
    </p:spTree>
    <p:extLst>
      <p:ext uri="{BB962C8B-B14F-4D97-AF65-F5344CB8AC3E}">
        <p14:creationId xmlns:p14="http://schemas.microsoft.com/office/powerpoint/2010/main" val="853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7</a:t>
            </a:fld>
            <a:endParaRPr lang="sl-SI" dirty="0"/>
          </a:p>
        </p:txBody>
      </p:sp>
      <p:sp>
        <p:nvSpPr>
          <p:cNvPr id="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57657" y="2068194"/>
            <a:ext cx="8577999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Za </a:t>
            </a:r>
            <a:r>
              <a:rPr lang="sl-SI" sz="1600" dirty="0">
                <a:latin typeface="Trebuchet MS" panose="020B0603020202020204" pitchFamily="34" charset="0"/>
              </a:rPr>
              <a:t>dostop strojev in opreme </a:t>
            </a:r>
            <a:r>
              <a:rPr lang="sl-SI" sz="1600" dirty="0" smtClean="0">
                <a:latin typeface="Trebuchet MS" panose="020B0603020202020204" pitchFamily="34" charset="0"/>
              </a:rPr>
              <a:t>se </a:t>
            </a:r>
            <a:r>
              <a:rPr lang="sl-SI" sz="1600" dirty="0">
                <a:latin typeface="Trebuchet MS" panose="020B0603020202020204" pitchFamily="34" charset="0"/>
              </a:rPr>
              <a:t>v čim večji meri uporabljajo obstoječe </a:t>
            </a:r>
            <a:r>
              <a:rPr lang="sl-SI" sz="1600" dirty="0" smtClean="0">
                <a:latin typeface="Trebuchet MS" panose="020B0603020202020204" pitchFamily="34" charset="0"/>
              </a:rPr>
              <a:t>poti;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Prepovedano </a:t>
            </a:r>
            <a:r>
              <a:rPr lang="sl-SI" sz="1600" dirty="0">
                <a:latin typeface="Trebuchet MS" panose="020B0603020202020204" pitchFamily="34" charset="0"/>
              </a:rPr>
              <a:t>izlivanje nevarnih kemikalij ali tekočih nevarnih odpadkov </a:t>
            </a:r>
            <a:r>
              <a:rPr lang="sl-SI" sz="1600" dirty="0" smtClean="0">
                <a:latin typeface="Trebuchet MS" panose="020B0603020202020204" pitchFamily="34" charset="0"/>
              </a:rPr>
              <a:t>v </a:t>
            </a:r>
            <a:r>
              <a:rPr lang="sl-SI" sz="1600" dirty="0">
                <a:latin typeface="Trebuchet MS" panose="020B0603020202020204" pitchFamily="34" charset="0"/>
              </a:rPr>
              <a:t>tla;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Začasno deponiranje zgornje plasti humusa;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Zasipavanje se izvede izključno z izkopanim materialom, dovažanje materiala od drugod </a:t>
            </a:r>
            <a:r>
              <a:rPr lang="sl-SI" sz="1600" dirty="0">
                <a:latin typeface="Trebuchet MS" panose="020B0603020202020204" pitchFamily="34" charset="0"/>
              </a:rPr>
              <a:t>ni dopustno </a:t>
            </a:r>
            <a:r>
              <a:rPr lang="sl-SI" sz="1600" dirty="0" smtClean="0">
                <a:latin typeface="Trebuchet MS" panose="020B0603020202020204" pitchFamily="34" charset="0"/>
              </a:rPr>
              <a:t>(zaradi </a:t>
            </a:r>
            <a:r>
              <a:rPr lang="sl-SI" sz="1600" dirty="0">
                <a:latin typeface="Trebuchet MS" panose="020B0603020202020204" pitchFamily="34" charset="0"/>
              </a:rPr>
              <a:t>vnosa tujerodnih rastlin in rastlin z drugačno </a:t>
            </a:r>
            <a:r>
              <a:rPr lang="sl-SI" sz="1600" dirty="0" smtClean="0">
                <a:latin typeface="Trebuchet MS" panose="020B0603020202020204" pitchFamily="34" charset="0"/>
              </a:rPr>
              <a:t>gensko zasnovo)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Postavitev </a:t>
            </a:r>
            <a:r>
              <a:rPr lang="sl-SI" sz="1600" dirty="0">
                <a:latin typeface="Trebuchet MS" panose="020B0603020202020204" pitchFamily="34" charset="0"/>
              </a:rPr>
              <a:t>svetilk le tam, kjer je to nujno </a:t>
            </a:r>
            <a:r>
              <a:rPr lang="sl-SI" sz="1600" dirty="0" smtClean="0">
                <a:latin typeface="Trebuchet MS" panose="020B0603020202020204" pitchFamily="34" charset="0"/>
              </a:rPr>
              <a:t>potrebno (smejo svetiti </a:t>
            </a:r>
            <a:r>
              <a:rPr lang="sl-SI" sz="1600" dirty="0">
                <a:latin typeface="Trebuchet MS" panose="020B0603020202020204" pitchFamily="34" charset="0"/>
              </a:rPr>
              <a:t>le pod vodoravnico in ne smejo oddajati </a:t>
            </a:r>
            <a:r>
              <a:rPr lang="sl-SI" sz="1600" dirty="0" smtClean="0">
                <a:latin typeface="Trebuchet MS" panose="020B0603020202020204" pitchFamily="34" charset="0"/>
              </a:rPr>
              <a:t>UV svetlobe);</a:t>
            </a: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latin typeface="Trebuchet MS" panose="020B0603020202020204" pitchFamily="34" charset="0"/>
              </a:rPr>
              <a:t>P</a:t>
            </a:r>
            <a:r>
              <a:rPr lang="sl-SI" sz="1600" dirty="0" smtClean="0">
                <a:latin typeface="Trebuchet MS" panose="020B0603020202020204" pitchFamily="34" charset="0"/>
              </a:rPr>
              <a:t>osek </a:t>
            </a:r>
            <a:r>
              <a:rPr lang="sl-SI" sz="1600" dirty="0">
                <a:latin typeface="Trebuchet MS" panose="020B0603020202020204" pitchFamily="34" charset="0"/>
              </a:rPr>
              <a:t>vegetacije </a:t>
            </a:r>
            <a:r>
              <a:rPr lang="sl-SI" sz="1600" dirty="0" smtClean="0">
                <a:latin typeface="Trebuchet MS" panose="020B0603020202020204" pitchFamily="34" charset="0"/>
              </a:rPr>
              <a:t>se izvede </a:t>
            </a:r>
            <a:r>
              <a:rPr lang="sl-SI" sz="1600" dirty="0">
                <a:latin typeface="Trebuchet MS" panose="020B0603020202020204" pitchFamily="34" charset="0"/>
              </a:rPr>
              <a:t>izven obdobja </a:t>
            </a:r>
            <a:r>
              <a:rPr lang="sl-SI" sz="1600" dirty="0" smtClean="0">
                <a:latin typeface="Trebuchet MS" panose="020B0603020202020204" pitchFamily="34" charset="0"/>
              </a:rPr>
              <a:t>gnezditve ptic </a:t>
            </a:r>
            <a:r>
              <a:rPr lang="sl-SI" sz="1600" dirty="0">
                <a:latin typeface="Trebuchet MS" panose="020B0603020202020204" pitchFamily="34" charset="0"/>
              </a:rPr>
              <a:t>(med 1. septembrom in 1. marcem</a:t>
            </a:r>
            <a:r>
              <a:rPr lang="sl-SI" sz="1600" dirty="0" smtClean="0">
                <a:latin typeface="Trebuchet MS" panose="020B0603020202020204" pitchFamily="34" charset="0"/>
              </a:rPr>
              <a:t>);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Trasa se </a:t>
            </a:r>
            <a:r>
              <a:rPr lang="sl-SI" sz="1600" dirty="0">
                <a:latin typeface="Trebuchet MS" panose="020B0603020202020204" pitchFamily="34" charset="0"/>
              </a:rPr>
              <a:t>izogiba sestojem starejšega drevja (listnatega in iglastega</a:t>
            </a:r>
            <a:r>
              <a:rPr lang="sl-SI" sz="1600" dirty="0" smtClean="0">
                <a:latin typeface="Trebuchet MS" panose="020B0603020202020204" pitchFamily="34" charset="0"/>
              </a:rPr>
              <a:t>).</a:t>
            </a:r>
            <a:endParaRPr lang="sl-SI" sz="1600" dirty="0">
              <a:latin typeface="Trebuchet MS" panose="020B0603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0" y="9931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latin typeface="Trebuchet MS" pitchFamily="34" charset="0"/>
              </a:rPr>
              <a:t>Primeri omilitvenih ukrepov med gradnjo:</a:t>
            </a:r>
          </a:p>
        </p:txBody>
      </p:sp>
    </p:spTree>
    <p:extLst>
      <p:ext uri="{BB962C8B-B14F-4D97-AF65-F5344CB8AC3E}">
        <p14:creationId xmlns:p14="http://schemas.microsoft.com/office/powerpoint/2010/main" val="29766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8</a:t>
            </a:fld>
            <a:endParaRPr lang="sl-SI" dirty="0"/>
          </a:p>
        </p:txBody>
      </p:sp>
      <p:sp>
        <p:nvSpPr>
          <p:cNvPr id="7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21264" y="62087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latin typeface="Trebuchet MS" pitchFamily="34" charset="0"/>
              </a:rPr>
              <a:t>Primeri omilitvenih ukrepov med obratovanjem:</a:t>
            </a:r>
          </a:p>
        </p:txBody>
      </p:sp>
      <p:sp>
        <p:nvSpPr>
          <p:cNvPr id="6" name="Pravokotnik 5"/>
          <p:cNvSpPr/>
          <p:nvPr/>
        </p:nvSpPr>
        <p:spPr>
          <a:xfrm>
            <a:off x="531627" y="1202745"/>
            <a:ext cx="8123275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Posek </a:t>
            </a:r>
            <a:r>
              <a:rPr lang="sl-SI" sz="1600" dirty="0">
                <a:latin typeface="Trebuchet MS" panose="020B0603020202020204" pitchFamily="34" charset="0"/>
              </a:rPr>
              <a:t>vegetacije ob vzdrževalnih delih na posekah plinovoda izvede izven obdobja gnezditve </a:t>
            </a:r>
            <a:r>
              <a:rPr lang="sl-SI" sz="1600" dirty="0" smtClean="0">
                <a:latin typeface="Trebuchet MS" panose="020B0603020202020204" pitchFamily="34" charset="0"/>
              </a:rPr>
              <a:t>ptic</a:t>
            </a:r>
            <a:r>
              <a:rPr lang="sl-SI" sz="1600" dirty="0">
                <a:latin typeface="Trebuchet MS" panose="020B0603020202020204" pitchFamily="34" charset="0"/>
              </a:rPr>
              <a:t>;</a:t>
            </a:r>
            <a:endParaRPr lang="sl-SI" sz="1600" dirty="0" smtClean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Prepovedano </a:t>
            </a:r>
            <a:r>
              <a:rPr lang="sl-SI" sz="1600" dirty="0">
                <a:latin typeface="Trebuchet MS" panose="020B0603020202020204" pitchFamily="34" charset="0"/>
              </a:rPr>
              <a:t>je izlivanje nevarnih kemikalij ali tekočih nevarnih odpadkov </a:t>
            </a:r>
            <a:r>
              <a:rPr lang="sl-SI" sz="1600" dirty="0" smtClean="0">
                <a:latin typeface="Trebuchet MS" panose="020B0603020202020204" pitchFamily="34" charset="0"/>
              </a:rPr>
              <a:t>v </a:t>
            </a:r>
            <a:r>
              <a:rPr lang="sl-SI" sz="1600" dirty="0">
                <a:latin typeface="Trebuchet MS" panose="020B0603020202020204" pitchFamily="34" charset="0"/>
              </a:rPr>
              <a:t>tla v času </a:t>
            </a:r>
            <a:r>
              <a:rPr lang="sl-SI" sz="1600" dirty="0" smtClean="0">
                <a:latin typeface="Trebuchet MS" panose="020B0603020202020204" pitchFamily="34" charset="0"/>
              </a:rPr>
              <a:t>vzdrževalnih </a:t>
            </a:r>
            <a:r>
              <a:rPr lang="sl-SI" sz="1600" dirty="0">
                <a:latin typeface="Trebuchet MS" panose="020B0603020202020204" pitchFamily="34" charset="0"/>
              </a:rPr>
              <a:t>del</a:t>
            </a:r>
            <a:r>
              <a:rPr lang="sl-SI" sz="1600" dirty="0" smtClean="0">
                <a:latin typeface="Trebuchet MS" panose="020B0603020202020204" pitchFamily="34" charset="0"/>
              </a:rPr>
              <a:t>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V </a:t>
            </a:r>
            <a:r>
              <a:rPr lang="sl-SI" sz="1600" dirty="0">
                <a:latin typeface="Trebuchet MS" panose="020B0603020202020204" pitchFamily="34" charset="0"/>
              </a:rPr>
              <a:t>primeru, da se </a:t>
            </a:r>
            <a:r>
              <a:rPr lang="sl-SI" sz="1600" dirty="0" smtClean="0">
                <a:latin typeface="Trebuchet MS" panose="020B0603020202020204" pitchFamily="34" charset="0"/>
              </a:rPr>
              <a:t>na </a:t>
            </a:r>
            <a:r>
              <a:rPr lang="sl-SI" sz="1600" dirty="0">
                <a:latin typeface="Trebuchet MS" panose="020B0603020202020204" pitchFamily="34" charset="0"/>
              </a:rPr>
              <a:t>območju trase na gozdnih posekah plinovoda po posegu </a:t>
            </a:r>
            <a:r>
              <a:rPr lang="sl-SI" sz="1600" dirty="0" smtClean="0">
                <a:latin typeface="Trebuchet MS" panose="020B0603020202020204" pitchFamily="34" charset="0"/>
              </a:rPr>
              <a:t>naselijo tujerodne </a:t>
            </a:r>
            <a:r>
              <a:rPr lang="sl-SI" sz="1600" dirty="0">
                <a:latin typeface="Trebuchet MS" panose="020B0603020202020204" pitchFamily="34" charset="0"/>
              </a:rPr>
              <a:t>invazivne vrste, je potrebno te redno odstranjevati s </a:t>
            </a:r>
            <a:r>
              <a:rPr lang="sl-SI" sz="1600" dirty="0" smtClean="0">
                <a:latin typeface="Trebuchet MS" panose="020B0603020202020204" pitchFamily="34" charset="0"/>
              </a:rPr>
              <a:t>košnjo;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latin typeface="Trebuchet MS" panose="020B0603020202020204" pitchFamily="34" charset="0"/>
              </a:rPr>
              <a:t>Sečnja vegetacije pri vzdrževalnih delih na plinovodu </a:t>
            </a:r>
            <a:r>
              <a:rPr lang="sl-SI" sz="1600" dirty="0" smtClean="0">
                <a:latin typeface="Trebuchet MS" panose="020B0603020202020204" pitchFamily="34" charset="0"/>
              </a:rPr>
              <a:t>se </a:t>
            </a:r>
            <a:r>
              <a:rPr lang="sl-SI" sz="1600" dirty="0">
                <a:latin typeface="Trebuchet MS" panose="020B0603020202020204" pitchFamily="34" charset="0"/>
              </a:rPr>
              <a:t>izvede izven </a:t>
            </a:r>
            <a:r>
              <a:rPr lang="sl-SI" sz="1600" dirty="0" smtClean="0">
                <a:latin typeface="Trebuchet MS" panose="020B0603020202020204" pitchFamily="34" charset="0"/>
              </a:rPr>
              <a:t>obdobja razmnoževanja </a:t>
            </a:r>
            <a:r>
              <a:rPr lang="sl-SI" sz="1600" dirty="0">
                <a:latin typeface="Trebuchet MS" panose="020B0603020202020204" pitchFamily="34" charset="0"/>
              </a:rPr>
              <a:t>varstveno pomembnih </a:t>
            </a:r>
            <a:r>
              <a:rPr lang="sl-SI" sz="1600" dirty="0" smtClean="0">
                <a:latin typeface="Trebuchet MS" panose="020B0603020202020204" pitchFamily="34" charset="0"/>
              </a:rPr>
              <a:t>vrst;</a:t>
            </a: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Če </a:t>
            </a:r>
            <a:r>
              <a:rPr lang="sl-SI" sz="1600" dirty="0">
                <a:latin typeface="Trebuchet MS" panose="020B0603020202020204" pitchFamily="34" charset="0"/>
              </a:rPr>
              <a:t>je ob vzdrževalnih delih na posekah plinovoda čiščenje brežin vodotokov </a:t>
            </a:r>
            <a:r>
              <a:rPr lang="sl-SI" sz="1600" dirty="0" smtClean="0">
                <a:latin typeface="Trebuchet MS" panose="020B0603020202020204" pitchFamily="34" charset="0"/>
              </a:rPr>
              <a:t>nujno potrebno</a:t>
            </a:r>
            <a:r>
              <a:rPr lang="sl-SI" sz="1600" dirty="0">
                <a:latin typeface="Trebuchet MS" panose="020B0603020202020204" pitchFamily="34" charset="0"/>
              </a:rPr>
              <a:t>, se obvodna vegetacija seka in ne ruva (maksimalno se ohranja </a:t>
            </a:r>
            <a:r>
              <a:rPr lang="sl-SI" sz="1600" dirty="0" smtClean="0">
                <a:latin typeface="Trebuchet MS" panose="020B0603020202020204" pitchFamily="34" charset="0"/>
              </a:rPr>
              <a:t>koreninski sistem </a:t>
            </a:r>
            <a:r>
              <a:rPr lang="sl-SI" sz="1600" dirty="0">
                <a:latin typeface="Trebuchet MS" panose="020B0603020202020204" pitchFamily="34" charset="0"/>
              </a:rPr>
              <a:t>dreves in grmov</a:t>
            </a:r>
            <a:r>
              <a:rPr lang="sl-SI" sz="1600" dirty="0" smtClean="0">
                <a:latin typeface="Trebuchet MS" panose="020B0603020202020204" pitchFamily="34" charset="0"/>
              </a:rPr>
              <a:t>);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Načrtovanje manj hrupne opreme (predvsem za objekte) ter načrtovanje s protihrupno zaščito;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Trebuchet MS" panose="020B0603020202020204" pitchFamily="34" charset="0"/>
              </a:rPr>
              <a:t>Večletno izvajanje </a:t>
            </a:r>
            <a:r>
              <a:rPr lang="sl-SI" sz="1600" dirty="0" err="1" smtClean="0">
                <a:latin typeface="Trebuchet MS" panose="020B0603020202020204" pitchFamily="34" charset="0"/>
              </a:rPr>
              <a:t>monitoringa</a:t>
            </a:r>
            <a:r>
              <a:rPr lang="sl-SI" sz="1600" dirty="0" smtClean="0">
                <a:latin typeface="Trebuchet MS" panose="020B0603020202020204" pitchFamily="34" charset="0"/>
              </a:rPr>
              <a:t> oz. spremljanja stanja okolja v času obratovanja (pregledi in ocene uspešnosti ukrepov).</a:t>
            </a:r>
            <a:endParaRPr lang="sl-SI" sz="1600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sl-SI" sz="16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AC5D-8916-4FAF-9695-B21F6E257AF5}" type="slidenum">
              <a:rPr lang="sl-SI" smtClean="0"/>
              <a:t>9</a:t>
            </a:fld>
            <a:endParaRPr lang="sl-SI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57200" y="293298"/>
            <a:ext cx="8229600" cy="54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 smtClean="0">
                <a:latin typeface="Trebuchet MS" panose="020B0603020202020204" pitchFamily="34" charset="0"/>
              </a:rPr>
              <a:t>Pregled realiziranih DLN in DPN</a:t>
            </a:r>
            <a:endParaRPr lang="sl-SI" sz="24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24635"/>
              </p:ext>
            </p:extLst>
          </p:nvPr>
        </p:nvGraphicFramePr>
        <p:xfrm>
          <a:off x="700821" y="787951"/>
          <a:ext cx="7920880" cy="52909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229"/>
                <a:gridCol w="2621749"/>
                <a:gridCol w="1222890"/>
                <a:gridCol w="1397802"/>
                <a:gridCol w="2318210"/>
              </a:tblGrid>
              <a:tr h="31022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sl-SI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/>
                </a:tc>
                <a:tc gridSpan="4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          Zaključeni DPN/DLN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3784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Projekt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Pobuda 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Sprejem uredbe o DPN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Trajanje </a:t>
                      </a:r>
                      <a:r>
                        <a:rPr lang="pl-PL" sz="1200" dirty="0" smtClean="0">
                          <a:effectLst/>
                        </a:rPr>
                        <a:t>postopka</a:t>
                      </a:r>
                      <a:endParaRPr lang="sl-SI" sz="1200" dirty="0">
                        <a:effectLst/>
                      </a:endParaRPr>
                    </a:p>
                  </a:txBody>
                  <a:tcPr marL="43120" marR="4312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M1/1 Kidričevo - Rogatec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Sep</a:t>
                      </a:r>
                      <a:r>
                        <a:rPr lang="pl-PL" sz="1200" dirty="0">
                          <a:effectLst/>
                        </a:rPr>
                        <a:t>. </a:t>
                      </a:r>
                      <a:r>
                        <a:rPr lang="pl-PL" sz="1200" dirty="0" smtClean="0">
                          <a:effectLst/>
                        </a:rPr>
                        <a:t>1998</a:t>
                      </a:r>
                      <a:endParaRPr lang="sl-SI" sz="1200" dirty="0">
                        <a:effectLst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Mar</a:t>
                      </a:r>
                      <a:r>
                        <a:rPr lang="pl-PL" sz="1200" dirty="0">
                          <a:effectLst/>
                        </a:rPr>
                        <a:t>. 2006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 smtClean="0">
                          <a:effectLst/>
                        </a:rPr>
                        <a:t>7 let 6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M1/1 Ceršak - Kidričevo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Sep. 1998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Mar. 2007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8 </a:t>
                      </a:r>
                      <a:r>
                        <a:rPr lang="pl-PL" sz="1200" dirty="0">
                          <a:effectLst/>
                        </a:rPr>
                        <a:t>let 6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M2/1 Rogatec – Rogaška Slatina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Jun. 2002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Jul. 2004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2 leti 1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31022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KP Ajdovščina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Jul. 2003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Maj 2006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2 leti 10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R25D Šentrupert - Šoštanj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Dec. 2003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Dec. 2006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3 leta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 dirty="0">
                          <a:effectLst/>
                        </a:rPr>
                        <a:t>6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PT" sz="1200">
                          <a:effectLst/>
                        </a:rPr>
                        <a:t>R45 Novo mesto - Bela krajina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Jun. 2004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Sep. 2010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6 let 3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7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M2/1 Rogaška Slatina – Trojane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Dec. 2003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Maj 2010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6 let 5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8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M2/1 Trojane – 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effectLst/>
                        </a:rPr>
                        <a:t>Vodice</a:t>
                      </a:r>
                      <a:endParaRPr lang="sl-SI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Dec. 2003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Maj 2010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6 let 5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M5/R51 Vodice - Jarše - TE-TOL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Dec. 2003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Dec. 2009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6 let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Razširitev KP Kidričevo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Mar. 2005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Jul. 2010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5 let 4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11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M1/3 mejni plinovod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Okt. 2005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Okt. 2008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3 leta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1200" dirty="0">
                          <a:effectLst/>
                        </a:rPr>
                        <a:t>R38 Kalce - Godovič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Jan. 2008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Dec. 2011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3 leta 11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0074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Prestavitev R26 </a:t>
                      </a:r>
                      <a:r>
                        <a:rPr lang="pl-PL" sz="1200" dirty="0" smtClean="0">
                          <a:effectLst/>
                        </a:rPr>
                        <a:t>na </a:t>
                      </a:r>
                      <a:r>
                        <a:rPr lang="pl-PL" sz="1200" dirty="0">
                          <a:effectLst/>
                        </a:rPr>
                        <a:t>območju Dešna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Jun. 2008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Jul. 2012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4 leta 1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2460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14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sl-SI" sz="1200" dirty="0">
                          <a:effectLst/>
                        </a:rPr>
                        <a:t>R297B Šenčur - Cerklje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Avg. 2009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>
                          <a:effectLst/>
                        </a:rPr>
                        <a:t>Avg. 2012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3 leta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15</a:t>
                      </a:r>
                      <a:endParaRPr lang="sl-SI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200" dirty="0">
                          <a:effectLst/>
                        </a:rPr>
                        <a:t>M6 Ajdovščina - Lucija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</a:rPr>
                        <a:t>Maj 2004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Nov. 2012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8 let 5 mes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31263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16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200" dirty="0" smtClean="0">
                          <a:effectLst/>
                        </a:rPr>
                        <a:t>R25/1</a:t>
                      </a:r>
                      <a:r>
                        <a:rPr lang="sl-SI" sz="1200" baseline="0" dirty="0" smtClean="0">
                          <a:effectLst/>
                        </a:rPr>
                        <a:t> Trojane - Hrastnik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Jan. </a:t>
                      </a:r>
                      <a:r>
                        <a:rPr lang="pl-PL" sz="1200" dirty="0">
                          <a:effectLst/>
                        </a:rPr>
                        <a:t>2004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Maj 2013</a:t>
                      </a: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200" dirty="0">
                          <a:effectLst/>
                        </a:rPr>
                        <a:t>8 let </a:t>
                      </a:r>
                      <a:r>
                        <a:rPr lang="pl-PL" sz="1200" dirty="0" smtClean="0">
                          <a:effectLst/>
                        </a:rPr>
                        <a:t>4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dirty="0" smtClean="0">
                          <a:effectLst/>
                        </a:rPr>
                        <a:t>mes</a:t>
                      </a:r>
                    </a:p>
                  </a:txBody>
                  <a:tcPr marL="43120" marR="43120" marT="0" marB="0" anchor="ctr"/>
                </a:tc>
              </a:tr>
              <a:tr h="24285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1200" dirty="0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  <a:endParaRPr lang="sl-SI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sl-SI" sz="1200" kern="1200" dirty="0" smtClean="0">
                          <a:effectLst/>
                        </a:rPr>
                        <a:t>R21AZ - Zanka Zreče</a:t>
                      </a:r>
                      <a:endParaRPr lang="sl-SI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>
                          <a:effectLst/>
                          <a:latin typeface="+mn-lt"/>
                          <a:ea typeface="Times New Roman"/>
                        </a:rPr>
                        <a:t>Jul. 2008</a:t>
                      </a: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Feb. 2014</a:t>
                      </a: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200" dirty="0" smtClean="0">
                          <a:effectLst/>
                          <a:latin typeface="+mn-lt"/>
                          <a:ea typeface="Times New Roman"/>
                        </a:rPr>
                        <a:t>5 let 7 </a:t>
                      </a:r>
                      <a:r>
                        <a:rPr lang="sl-SI" sz="1200" dirty="0" err="1" smtClean="0">
                          <a:effectLst/>
                          <a:latin typeface="+mn-lt"/>
                          <a:ea typeface="Times New Roman"/>
                        </a:rPr>
                        <a:t>mes</a:t>
                      </a:r>
                      <a:endParaRPr lang="sl-SI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1944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r>
                        <a:rPr lang="sl-SI" sz="1200" kern="1200" dirty="0" smtClean="0">
                          <a:effectLst/>
                        </a:rPr>
                        <a:t>18</a:t>
                      </a:r>
                      <a:endParaRPr lang="sl-SI" sz="1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R51A Jarše - Sneberje</a:t>
                      </a: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200" dirty="0" smtClean="0">
                          <a:effectLst/>
                          <a:latin typeface="+mn-lt"/>
                          <a:ea typeface="Times New Roman"/>
                        </a:rPr>
                        <a:t>Okt. 2009</a:t>
                      </a:r>
                      <a:endParaRPr lang="sl-SI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 2014</a:t>
                      </a:r>
                      <a:endParaRPr lang="sl-SI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l-SI" sz="1200" dirty="0" smtClean="0">
                          <a:effectLst/>
                          <a:latin typeface="+mn-lt"/>
                          <a:ea typeface="Times New Roman"/>
                        </a:rPr>
                        <a:t>5 let 2 </a:t>
                      </a:r>
                      <a:r>
                        <a:rPr lang="sl-SI" sz="1200" dirty="0" err="1" smtClean="0">
                          <a:effectLst/>
                          <a:latin typeface="+mn-lt"/>
                          <a:ea typeface="Times New Roman"/>
                        </a:rPr>
                        <a:t>mes</a:t>
                      </a:r>
                      <a:endParaRPr lang="sl-SI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  <a:tr h="24278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69875" algn="l"/>
                        </a:tabLst>
                      </a:pP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l-SI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120" marR="43120" marT="0" marB="0" anchor="ctr"/>
                </a:tc>
              </a:tr>
            </a:tbl>
          </a:graphicData>
        </a:graphic>
      </p:graphicFrame>
      <p:sp>
        <p:nvSpPr>
          <p:cNvPr id="6" name="Ograda noge 1"/>
          <p:cNvSpPr txBox="1">
            <a:spLocks/>
          </p:cNvSpPr>
          <p:nvPr/>
        </p:nvSpPr>
        <p:spPr>
          <a:xfrm>
            <a:off x="1043608" y="6326188"/>
            <a:ext cx="7416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ct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 smtClean="0">
                <a:latin typeface="Trebuchet MS" pitchFamily="34" charset="0"/>
              </a:rPr>
              <a:t>Posvet „</a:t>
            </a:r>
            <a:r>
              <a:rPr lang="en-GB" sz="1000" dirty="0" err="1" smtClean="0">
                <a:latin typeface="Trebuchet MS" pitchFamily="34" charset="0"/>
              </a:rPr>
              <a:t>Natura</a:t>
            </a:r>
            <a:r>
              <a:rPr lang="en-GB" sz="1000" dirty="0" smtClean="0">
                <a:latin typeface="Trebuchet MS" pitchFamily="34" charset="0"/>
              </a:rPr>
              <a:t> </a:t>
            </a:r>
            <a:r>
              <a:rPr lang="en-GB" sz="1000" dirty="0">
                <a:latin typeface="Trebuchet MS" pitchFamily="34" charset="0"/>
              </a:rPr>
              <a:t>2000 - </a:t>
            </a:r>
            <a:r>
              <a:rPr lang="en-GB" sz="1000" dirty="0" err="1">
                <a:latin typeface="Trebuchet MS" pitchFamily="34" charset="0"/>
              </a:rPr>
              <a:t>ovira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ali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priložnost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>
                <a:latin typeface="Trebuchet MS" pitchFamily="34" charset="0"/>
              </a:rPr>
              <a:t>za</a:t>
            </a:r>
            <a:r>
              <a:rPr lang="en-GB" sz="1000" dirty="0">
                <a:latin typeface="Trebuchet MS" pitchFamily="34" charset="0"/>
              </a:rPr>
              <a:t> </a:t>
            </a:r>
            <a:r>
              <a:rPr lang="en-GB" sz="1000" dirty="0" err="1" smtClean="0">
                <a:latin typeface="Trebuchet MS" pitchFamily="34" charset="0"/>
              </a:rPr>
              <a:t>razvoj</a:t>
            </a:r>
            <a:r>
              <a:rPr lang="sl-SI" sz="1000" dirty="0" smtClean="0">
                <a:latin typeface="Trebuchet MS" pitchFamily="34" charset="0"/>
              </a:rPr>
              <a:t>“, 9. marec 2015, Ljubljana</a:t>
            </a:r>
            <a:endParaRPr lang="en-GB" sz="1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inovod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Plinovodi</Template>
  <TotalTime>1854</TotalTime>
  <Words>1110</Words>
  <Application>Microsoft Office PowerPoint</Application>
  <PresentationFormat>Diaprojekcija na zaslonu (4:3)</PresentationFormat>
  <Paragraphs>217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Plinovodi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Geoplin Pinovodi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Vozel Rok</dc:creator>
  <cp:lastModifiedBy>Alenka Avberšek</cp:lastModifiedBy>
  <cp:revision>142</cp:revision>
  <cp:lastPrinted>2012-02-13T09:04:18Z</cp:lastPrinted>
  <dcterms:created xsi:type="dcterms:W3CDTF">2011-10-28T06:15:51Z</dcterms:created>
  <dcterms:modified xsi:type="dcterms:W3CDTF">2015-03-12T11:47:48Z</dcterms:modified>
</cp:coreProperties>
</file>