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2"/>
  </p:notesMasterIdLst>
  <p:handoutMasterIdLst>
    <p:handoutMasterId r:id="rId13"/>
  </p:handoutMasterIdLst>
  <p:sldIdLst>
    <p:sldId id="256" r:id="rId3"/>
    <p:sldId id="389" r:id="rId4"/>
    <p:sldId id="408" r:id="rId5"/>
    <p:sldId id="409" r:id="rId6"/>
    <p:sldId id="410" r:id="rId7"/>
    <p:sldId id="411" r:id="rId8"/>
    <p:sldId id="413" r:id="rId9"/>
    <p:sldId id="412" r:id="rId10"/>
    <p:sldId id="372" r:id="rId11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88B"/>
    <a:srgbClr val="2E685E"/>
    <a:srgbClr val="4F797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matski slog 1 – poudare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Svetel slog 1 – poudarek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2432" autoAdjust="0"/>
  </p:normalViewPr>
  <p:slideViewPr>
    <p:cSldViewPr>
      <p:cViewPr varScale="1">
        <p:scale>
          <a:sx n="69" d="100"/>
          <a:sy n="69" d="100"/>
        </p:scale>
        <p:origin x="178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F60E6-6007-4E30-8406-72C6CBEFEED5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0361A-288D-4931-8CFE-9BAF2A2FFD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319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7AAAA-12D0-4D2A-9419-362277564F90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BFEE4-AE2E-42D5-9691-2736D01A7D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05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FEE4-AE2E-42D5-9691-2736D01A7DF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481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F2EA7-DABD-49A1-AD1A-9FB28DF36C9D}" type="slidenum">
              <a:rPr lang="sl-SI" smtClean="0">
                <a:solidFill>
                  <a:prstClr val="black"/>
                </a:solidFill>
              </a:rPr>
              <a:pPr/>
              <a:t>2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5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46B3E2-C19F-4767-8064-E14497EE7E12}" type="slidenum">
              <a:rPr lang="sl-SI" sz="1200" smtClean="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sl-SI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3425"/>
            <a:ext cx="4886325" cy="36655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786" y="4644308"/>
            <a:ext cx="4891517" cy="4399121"/>
          </a:xfrm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02631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46B3E2-C19F-4767-8064-E14497EE7E12}" type="slidenum">
              <a:rPr lang="sl-SI" sz="1200" smtClean="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sl-SI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3425"/>
            <a:ext cx="4886325" cy="36655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786" y="4644308"/>
            <a:ext cx="4891517" cy="4399121"/>
          </a:xfrm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70904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46B3E2-C19F-4767-8064-E14497EE7E12}" type="slidenum">
              <a:rPr lang="sl-SI" sz="1200" smtClean="0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sl-SI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3425"/>
            <a:ext cx="4886325" cy="36655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786" y="4644308"/>
            <a:ext cx="4891517" cy="4399121"/>
          </a:xfrm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01584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46B3E2-C19F-4767-8064-E14497EE7E12}" type="slidenum">
              <a:rPr lang="sl-SI" sz="1200" smtClean="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sl-SI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3425"/>
            <a:ext cx="4886325" cy="36655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786" y="4644308"/>
            <a:ext cx="4891517" cy="4399121"/>
          </a:xfrm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81230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46B3E2-C19F-4767-8064-E14497EE7E12}" type="slidenum">
              <a:rPr lang="sl-SI" sz="1200" smtClean="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sl-SI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3425"/>
            <a:ext cx="4886325" cy="36655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786" y="4644308"/>
            <a:ext cx="4891517" cy="4399121"/>
          </a:xfrm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054775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46B3E2-C19F-4767-8064-E14497EE7E12}" type="slidenum">
              <a:rPr lang="sl-SI" sz="1200" smtClean="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sl-SI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3425"/>
            <a:ext cx="4886325" cy="36655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786" y="4644308"/>
            <a:ext cx="4891517" cy="4399121"/>
          </a:xfrm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06160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7DC02C5-8DDE-462B-B229-30E41224393A}" type="slidenum">
              <a:rPr lang="sl-SI" sz="1200" smtClean="0">
                <a:latin typeface="Times New Roman" pitchFamily="18" charset="0"/>
              </a:rPr>
              <a:pPr/>
              <a:t>9</a:t>
            </a:fld>
            <a:endParaRPr lang="sl-SI" sz="1200" smtClean="0"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75228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porabnik_S\Downloads\CGP FURS\PPT_uradi\HB_2_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41"/>
          <a:stretch/>
        </p:blipFill>
        <p:spPr bwMode="auto">
          <a:xfrm>
            <a:off x="-17338" y="0"/>
            <a:ext cx="9161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1072"/>
            <a:ext cx="1384420" cy="6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bg>
      <p:bgPr>
        <a:solidFill>
          <a:srgbClr val="F8F8F8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solidFill>
          <a:schemeClr val="bg2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5881" y="1268760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975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 flipV="1">
            <a:off x="4563081" y="2204865"/>
            <a:ext cx="0" cy="419034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98" tIns="34299" rIns="68598" bIns="34299" anchor="ctr" compatLnSpc="1"/>
          <a:lstStyle/>
          <a:p>
            <a:endParaRPr lang="en-US" sz="1350">
              <a:solidFill>
                <a:srgbClr val="2E685E"/>
              </a:solidFill>
            </a:endParaRPr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2204864"/>
            <a:ext cx="4038600" cy="3848464"/>
          </a:xfrm>
          <a:prstGeom prst="rect">
            <a:avLst/>
          </a:prstGeom>
        </p:spPr>
        <p:txBody>
          <a:bodyPr/>
          <a:lstStyle>
            <a:lvl1pPr>
              <a:buClr>
                <a:srgbClr val="4F7975"/>
              </a:buClr>
              <a:defRPr sz="1876">
                <a:latin typeface="Calibri" panose="020F0502020204030204" pitchFamily="34" charset="0"/>
              </a:defRPr>
            </a:lvl1pPr>
            <a:lvl2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  <a:p>
            <a:pPr lvl="1" eaLnBrk="1" latinLnBrk="0" hangingPunct="1"/>
            <a:r>
              <a:rPr lang="sl-SI" dirty="0" smtClean="0"/>
              <a:t>Druga raven</a:t>
            </a:r>
          </a:p>
          <a:p>
            <a:pPr lvl="2" eaLnBrk="1" latinLnBrk="0" hangingPunct="1"/>
            <a:r>
              <a:rPr lang="sl-SI" dirty="0" smtClean="0"/>
              <a:t>Tretja raven</a:t>
            </a:r>
          </a:p>
          <a:p>
            <a:pPr lvl="3" eaLnBrk="1" latinLnBrk="0" hangingPunct="1"/>
            <a:r>
              <a:rPr lang="sl-SI" dirty="0" smtClean="0"/>
              <a:t>Četrta raven</a:t>
            </a:r>
          </a:p>
          <a:p>
            <a:pPr lvl="4" eaLnBrk="1" latinLnBrk="0" hangingPunct="1"/>
            <a:r>
              <a:rPr lang="sl-SI" dirty="0" smtClean="0"/>
              <a:t>Peta raven</a:t>
            </a:r>
            <a:endParaRPr kumimoji="0" lang="en-US" dirty="0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2204864"/>
            <a:ext cx="4038600" cy="3848464"/>
          </a:xfrm>
          <a:prstGeom prst="rect">
            <a:avLst/>
          </a:prstGeom>
        </p:spPr>
        <p:txBody>
          <a:bodyPr/>
          <a:lstStyle>
            <a:lvl1pPr>
              <a:buClr>
                <a:srgbClr val="4F7975"/>
              </a:buClr>
              <a:defRPr sz="1876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  <a:p>
            <a:pPr lvl="1" eaLnBrk="1" latinLnBrk="0" hangingPunct="1"/>
            <a:r>
              <a:rPr lang="sl-SI" dirty="0" smtClean="0"/>
              <a:t>Druga raven</a:t>
            </a:r>
          </a:p>
          <a:p>
            <a:pPr lvl="2" eaLnBrk="1" latinLnBrk="0" hangingPunct="1"/>
            <a:r>
              <a:rPr lang="sl-SI" dirty="0" smtClean="0"/>
              <a:t>Tretja raven</a:t>
            </a:r>
          </a:p>
          <a:p>
            <a:pPr lvl="3" eaLnBrk="1" latinLnBrk="0" hangingPunct="1"/>
            <a:r>
              <a:rPr lang="sl-SI" dirty="0" smtClean="0"/>
              <a:t>Četrta raven</a:t>
            </a:r>
          </a:p>
          <a:p>
            <a:pPr lvl="4" eaLnBrk="1" latinLnBrk="0" hangingPunct="1"/>
            <a:r>
              <a:rPr lang="sl-SI" dirty="0" smtClean="0"/>
              <a:t>Peta raven</a:t>
            </a:r>
            <a:endParaRPr kumimoji="0" lang="en-US" dirty="0"/>
          </a:p>
        </p:txBody>
      </p:sp>
      <p:sp>
        <p:nvSpPr>
          <p:cNvPr id="9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8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1" y="1124744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975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2"/>
            <a:ext cx="457200" cy="4413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lang="en-US" smtClean="0">
                <a:solidFill>
                  <a:srgbClr val="2E685E"/>
                </a:solidFill>
              </a:rPr>
              <a:pPr/>
              <a:t>‹#›</a:t>
            </a:fld>
            <a:endParaRPr lang="en-US" dirty="0">
              <a:solidFill>
                <a:srgbClr val="2E685E"/>
              </a:solidFill>
            </a:endParaRP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amo naslov">
    <p:bg>
      <p:bgPr>
        <a:solidFill>
          <a:srgbClr val="4F79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1" y="1124744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975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2"/>
            <a:ext cx="457200" cy="4413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lang="en-US" smtClean="0">
                <a:solidFill>
                  <a:srgbClr val="2E685E"/>
                </a:solidFill>
              </a:rPr>
              <a:pPr/>
              <a:t>‹#›</a:t>
            </a:fld>
            <a:endParaRPr lang="en-US" dirty="0">
              <a:solidFill>
                <a:srgbClr val="2E685E"/>
              </a:solidFill>
            </a:endParaRP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-26641" y="-27357"/>
            <a:ext cx="8903936" cy="1052735"/>
            <a:chOff x="-9263" y="-27355"/>
            <a:chExt cx="8903936" cy="1052735"/>
          </a:xfrm>
        </p:grpSpPr>
        <p:pic>
          <p:nvPicPr>
            <p:cNvPr id="8" name="Picture 4" descr="C:\Users\Uporabnik_S\Downloads\CGP FURS\LOGO osnova\FURS-LOGO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16632"/>
              <a:ext cx="1082313" cy="492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porabnik_S\Downloads\CGP FURS\PPT_uradi\PPT_head_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" t="3072" b="-1"/>
            <a:stretch/>
          </p:blipFill>
          <p:spPr bwMode="auto">
            <a:xfrm>
              <a:off x="-9263" y="-27355"/>
              <a:ext cx="5184576" cy="105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997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porabnik_S\Downloads\CGP FURS\DURS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66178"/>
          <a:stretch/>
        </p:blipFill>
        <p:spPr bwMode="auto">
          <a:xfrm>
            <a:off x="-9263" y="-28575"/>
            <a:ext cx="2592288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98" tIns="34299" rIns="68598" bIns="34299" anchor="ctr" compatLnSpc="1"/>
          <a:lstStyle/>
          <a:p>
            <a:endParaRPr lang="en-US" sz="1350">
              <a:solidFill>
                <a:srgbClr val="2E685E"/>
              </a:solidFill>
            </a:endParaRPr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98" tIns="34299" rIns="68598" bIns="34299" anchor="ctr" compatLnSpc="1"/>
          <a:lstStyle/>
          <a:p>
            <a:endParaRPr lang="en-US" sz="1350">
              <a:solidFill>
                <a:srgbClr val="2E685E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23528" y="3573018"/>
            <a:ext cx="1944216" cy="255314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sl-SI" dirty="0" smtClean="0"/>
              <a:t>Uredite sloge besedila matrice</a:t>
            </a:r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2915816" y="685800"/>
            <a:ext cx="5847184" cy="5410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2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3" name="Picture 2" descr="C:\Users\Uporabnik_S\Downloads\CGP FURS\PPT_uradi\PPT_head_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3072" b="-1"/>
          <a:stretch/>
        </p:blipFill>
        <p:spPr bwMode="auto">
          <a:xfrm>
            <a:off x="-9263" y="-27355"/>
            <a:ext cx="5184576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porabnik_S\Downloads\CGP FURS\PPT_uradi\PPT_food_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1" b="45188"/>
          <a:stretch/>
        </p:blipFill>
        <p:spPr bwMode="auto">
          <a:xfrm>
            <a:off x="-9263" y="6454588"/>
            <a:ext cx="9189775" cy="4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116632"/>
            <a:ext cx="1068243" cy="4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97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porabnik_S\Downloads\CGP FURS\DURS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66178"/>
          <a:stretch/>
        </p:blipFill>
        <p:spPr bwMode="auto">
          <a:xfrm>
            <a:off x="-9263" y="-28575"/>
            <a:ext cx="2592288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98" tIns="34299" rIns="68598" bIns="34299" anchor="ctr" compatLnSpc="1"/>
          <a:lstStyle/>
          <a:p>
            <a:endParaRPr lang="en-US" sz="1350">
              <a:solidFill>
                <a:srgbClr val="2E685E"/>
              </a:solidFill>
            </a:endParaRPr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98" tIns="34299" rIns="68598" bIns="34299" anchor="ctr" compatLnSpc="1"/>
          <a:lstStyle/>
          <a:p>
            <a:endParaRPr lang="en-US" sz="1350">
              <a:solidFill>
                <a:srgbClr val="2E685E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23528" y="3573018"/>
            <a:ext cx="1944216" cy="255314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sl-SI" dirty="0" smtClean="0"/>
              <a:t>Uredite sloge besedila matrice</a:t>
            </a:r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2915816" y="685800"/>
            <a:ext cx="5847184" cy="3751312"/>
          </a:xfrm>
          <a:prstGeom prst="rect">
            <a:avLst/>
          </a:prstGeom>
        </p:spPr>
        <p:txBody>
          <a:bodyPr/>
          <a:lstStyle>
            <a:lvl1pPr>
              <a:buClr>
                <a:srgbClr val="4F7975"/>
              </a:buClr>
              <a:defRPr>
                <a:latin typeface="Calibri" panose="020F0502020204030204" pitchFamily="34" charset="0"/>
              </a:defRPr>
            </a:lvl1pPr>
            <a:lvl2pPr>
              <a:buClr>
                <a:srgbClr val="4F7975"/>
              </a:buClr>
              <a:defRPr>
                <a:latin typeface="Calibri" panose="020F0502020204030204" pitchFamily="34" charset="0"/>
              </a:defRPr>
            </a:lvl2pPr>
            <a:lvl3pPr>
              <a:buClr>
                <a:srgbClr val="4F7975"/>
              </a:buClr>
              <a:defRPr>
                <a:latin typeface="Calibri" panose="020F0502020204030204" pitchFamily="34" charset="0"/>
              </a:defRPr>
            </a:lvl3pPr>
            <a:lvl4pPr>
              <a:buClr>
                <a:srgbClr val="4F7975"/>
              </a:buClr>
              <a:defRPr>
                <a:latin typeface="Calibri" panose="020F0502020204030204" pitchFamily="34" charset="0"/>
              </a:defRPr>
            </a:lvl4pPr>
            <a:lvl5pPr>
              <a:buClr>
                <a:srgbClr val="4F7975"/>
              </a:buCl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  <a:p>
            <a:pPr lvl="1" eaLnBrk="1" latinLnBrk="0" hangingPunct="1"/>
            <a:r>
              <a:rPr lang="sl-SI" dirty="0" smtClean="0"/>
              <a:t>Druga raven</a:t>
            </a:r>
          </a:p>
          <a:p>
            <a:pPr lvl="2" eaLnBrk="1" latinLnBrk="0" hangingPunct="1"/>
            <a:r>
              <a:rPr lang="sl-SI" dirty="0" smtClean="0"/>
              <a:t>Tretja raven</a:t>
            </a:r>
          </a:p>
          <a:p>
            <a:pPr lvl="3" eaLnBrk="1" latinLnBrk="0" hangingPunct="1"/>
            <a:r>
              <a:rPr lang="sl-SI" dirty="0" smtClean="0"/>
              <a:t>Četrta raven</a:t>
            </a:r>
          </a:p>
          <a:p>
            <a:pPr lvl="4" eaLnBrk="1" latinLnBrk="0" hangingPunct="1"/>
            <a:r>
              <a:rPr lang="sl-SI" dirty="0" smtClean="0"/>
              <a:t>Peta raven</a:t>
            </a:r>
            <a:endParaRPr kumimoji="0" lang="en-US" dirty="0"/>
          </a:p>
        </p:txBody>
      </p:sp>
      <p:sp>
        <p:nvSpPr>
          <p:cNvPr id="22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3" name="Picture 2" descr="C:\Users\Uporabnik_S\Downloads\CGP FURS\PPT_uradi\PPT_head_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3072" b="-1"/>
          <a:stretch/>
        </p:blipFill>
        <p:spPr bwMode="auto">
          <a:xfrm>
            <a:off x="-9263" y="-27355"/>
            <a:ext cx="5184576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porabnik_S\Downloads\CGP FURS\PPT_uradi\PPT_food_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1" b="45188"/>
          <a:stretch/>
        </p:blipFill>
        <p:spPr bwMode="auto">
          <a:xfrm>
            <a:off x="-9263" y="6454588"/>
            <a:ext cx="9189775" cy="4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116632"/>
            <a:ext cx="1068243" cy="4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grada vsebine 19"/>
          <p:cNvSpPr>
            <a:spLocks noGrp="1"/>
          </p:cNvSpPr>
          <p:nvPr>
            <p:ph sz="quarter" idx="11"/>
          </p:nvPr>
        </p:nvSpPr>
        <p:spPr>
          <a:xfrm>
            <a:off x="2915817" y="4581129"/>
            <a:ext cx="5904656" cy="1584177"/>
          </a:xfrm>
          <a:prstGeom prst="rect">
            <a:avLst/>
          </a:prstGeom>
          <a:solidFill>
            <a:srgbClr val="4F7975"/>
          </a:solidFill>
        </p:spPr>
        <p:txBody>
          <a:bodyPr/>
          <a:lstStyle>
            <a:lvl1pPr>
              <a:buClr>
                <a:srgbClr val="4F7975"/>
              </a:buClr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6849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715040" cy="1011222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845184-80ED-4EEE-94E2-90517B34E3EE}" type="datetimeFigureOut">
              <a:rPr lang="sl-SI" smtClean="0">
                <a:solidFill>
                  <a:srgbClr val="2E685E"/>
                </a:solidFill>
              </a:rPr>
              <a:pPr/>
              <a:t>18. 11. 2020</a:t>
            </a:fld>
            <a:endParaRPr lang="sl-SI">
              <a:solidFill>
                <a:srgbClr val="2E685E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84BC820-4BF6-47ED-BB07-2F284CA0C112}" type="slidenum">
              <a:rPr lang="sl-SI" smtClean="0">
                <a:solidFill>
                  <a:srgbClr val="2E685E"/>
                </a:solidFill>
              </a:rPr>
              <a:pPr/>
              <a:t>‹#›</a:t>
            </a:fld>
            <a:endParaRPr lang="sl-SI">
              <a:solidFill>
                <a:srgbClr val="2E68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1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bg>
      <p:bgPr>
        <a:solidFill>
          <a:srgbClr val="F8F8F8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solidFill>
          <a:schemeClr val="bg2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5881" y="1268760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975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 flipV="1">
            <a:off x="4563081" y="2204863"/>
            <a:ext cx="0" cy="419034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2204864"/>
            <a:ext cx="4038600" cy="3848464"/>
          </a:xfrm>
          <a:prstGeom prst="rect">
            <a:avLst/>
          </a:prstGeom>
        </p:spPr>
        <p:txBody>
          <a:bodyPr/>
          <a:lstStyle>
            <a:lvl1pPr>
              <a:buClr>
                <a:srgbClr val="4F7975"/>
              </a:buClr>
              <a:defRPr sz="2500">
                <a:latin typeface="Calibri" panose="020F0502020204030204" pitchFamily="34" charset="0"/>
              </a:defRPr>
            </a:lvl1pPr>
            <a:lvl2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  <a:p>
            <a:pPr lvl="1" eaLnBrk="1" latinLnBrk="0" hangingPunct="1"/>
            <a:r>
              <a:rPr lang="sl-SI" dirty="0" smtClean="0"/>
              <a:t>Druga raven</a:t>
            </a:r>
          </a:p>
          <a:p>
            <a:pPr lvl="2" eaLnBrk="1" latinLnBrk="0" hangingPunct="1"/>
            <a:r>
              <a:rPr lang="sl-SI" dirty="0" smtClean="0"/>
              <a:t>Tretja raven</a:t>
            </a:r>
          </a:p>
          <a:p>
            <a:pPr lvl="3" eaLnBrk="1" latinLnBrk="0" hangingPunct="1"/>
            <a:r>
              <a:rPr lang="sl-SI" dirty="0" smtClean="0"/>
              <a:t>Četrta raven</a:t>
            </a:r>
          </a:p>
          <a:p>
            <a:pPr lvl="4" eaLnBrk="1" latinLnBrk="0" hangingPunct="1"/>
            <a:r>
              <a:rPr lang="sl-SI" dirty="0" smtClean="0"/>
              <a:t>Peta raven</a:t>
            </a:r>
            <a:endParaRPr kumimoji="0" lang="en-US" dirty="0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2204864"/>
            <a:ext cx="4038600" cy="3848464"/>
          </a:xfrm>
          <a:prstGeom prst="rect">
            <a:avLst/>
          </a:prstGeom>
        </p:spPr>
        <p:txBody>
          <a:bodyPr/>
          <a:lstStyle>
            <a:lvl1pPr>
              <a:buClr>
                <a:srgbClr val="4F7975"/>
              </a:buClr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4F7975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  <a:p>
            <a:pPr lvl="1" eaLnBrk="1" latinLnBrk="0" hangingPunct="1"/>
            <a:r>
              <a:rPr lang="sl-SI" dirty="0" smtClean="0"/>
              <a:t>Druga raven</a:t>
            </a:r>
          </a:p>
          <a:p>
            <a:pPr lvl="2" eaLnBrk="1" latinLnBrk="0" hangingPunct="1"/>
            <a:r>
              <a:rPr lang="sl-SI" dirty="0" smtClean="0"/>
              <a:t>Tretja raven</a:t>
            </a:r>
          </a:p>
          <a:p>
            <a:pPr lvl="3" eaLnBrk="1" latinLnBrk="0" hangingPunct="1"/>
            <a:r>
              <a:rPr lang="sl-SI" dirty="0" smtClean="0"/>
              <a:t>Četrta raven</a:t>
            </a:r>
          </a:p>
          <a:p>
            <a:pPr lvl="4" eaLnBrk="1" latinLnBrk="0" hangingPunct="1"/>
            <a:r>
              <a:rPr lang="sl-SI" dirty="0" smtClean="0"/>
              <a:t>Peta raven</a:t>
            </a:r>
            <a:endParaRPr kumimoji="0" lang="en-US" dirty="0"/>
          </a:p>
        </p:txBody>
      </p:sp>
      <p:sp>
        <p:nvSpPr>
          <p:cNvPr id="9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975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amo naslov">
    <p:bg>
      <p:bgPr>
        <a:solidFill>
          <a:srgbClr val="4F79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975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-26642" y="-27357"/>
            <a:ext cx="8903936" cy="1052735"/>
            <a:chOff x="-9263" y="-27355"/>
            <a:chExt cx="8903936" cy="1052735"/>
          </a:xfrm>
        </p:grpSpPr>
        <p:pic>
          <p:nvPicPr>
            <p:cNvPr id="8" name="Picture 4" descr="C:\Users\Uporabnik_S\Downloads\CGP FURS\LOGO osnova\FURS-LOGO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16632"/>
              <a:ext cx="1082313" cy="492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porabnik_S\Downloads\CGP FURS\PPT_uradi\PPT_head_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" t="3072" b="-1"/>
            <a:stretch/>
          </p:blipFill>
          <p:spPr bwMode="auto">
            <a:xfrm>
              <a:off x="-9263" y="-27355"/>
              <a:ext cx="5184576" cy="105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81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porabnik_S\Downloads\CGP FURS\DURS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66178"/>
          <a:stretch/>
        </p:blipFill>
        <p:spPr bwMode="auto">
          <a:xfrm>
            <a:off x="-9263" y="-28575"/>
            <a:ext cx="2592288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23528" y="3573016"/>
            <a:ext cx="1944216" cy="255314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dirty="0" smtClean="0"/>
              <a:t>Uredite sloge besedila matrice</a:t>
            </a:r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2915816" y="685800"/>
            <a:ext cx="5847184" cy="5410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2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3" name="Picture 2" descr="C:\Users\Uporabnik_S\Downloads\CGP FURS\PPT_uradi\PPT_head_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3072" b="-1"/>
          <a:stretch/>
        </p:blipFill>
        <p:spPr bwMode="auto">
          <a:xfrm>
            <a:off x="-9263" y="-27355"/>
            <a:ext cx="5184576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porabnik_S\Downloads\CGP FURS\PPT_uradi\PPT_food_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1" b="45188"/>
          <a:stretch/>
        </p:blipFill>
        <p:spPr bwMode="auto">
          <a:xfrm>
            <a:off x="-9263" y="6454588"/>
            <a:ext cx="9189775" cy="4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068243" cy="4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porabnik_S\Downloads\CGP FURS\DURS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66178"/>
          <a:stretch/>
        </p:blipFill>
        <p:spPr bwMode="auto">
          <a:xfrm>
            <a:off x="-9263" y="-28575"/>
            <a:ext cx="2592288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23528" y="3573016"/>
            <a:ext cx="1944216" cy="255314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dirty="0" smtClean="0"/>
              <a:t>Uredite sloge besedila matrice</a:t>
            </a:r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2915816" y="685800"/>
            <a:ext cx="5847184" cy="3751312"/>
          </a:xfrm>
          <a:prstGeom prst="rect">
            <a:avLst/>
          </a:prstGeom>
        </p:spPr>
        <p:txBody>
          <a:bodyPr/>
          <a:lstStyle>
            <a:lvl1pPr>
              <a:buClr>
                <a:srgbClr val="4F7975"/>
              </a:buClr>
              <a:defRPr>
                <a:latin typeface="Calibri" panose="020F0502020204030204" pitchFamily="34" charset="0"/>
              </a:defRPr>
            </a:lvl1pPr>
            <a:lvl2pPr>
              <a:buClr>
                <a:srgbClr val="4F7975"/>
              </a:buClr>
              <a:defRPr>
                <a:latin typeface="Calibri" panose="020F0502020204030204" pitchFamily="34" charset="0"/>
              </a:defRPr>
            </a:lvl2pPr>
            <a:lvl3pPr>
              <a:buClr>
                <a:srgbClr val="4F7975"/>
              </a:buClr>
              <a:defRPr>
                <a:latin typeface="Calibri" panose="020F0502020204030204" pitchFamily="34" charset="0"/>
              </a:defRPr>
            </a:lvl3pPr>
            <a:lvl4pPr>
              <a:buClr>
                <a:srgbClr val="4F7975"/>
              </a:buClr>
              <a:defRPr>
                <a:latin typeface="Calibri" panose="020F0502020204030204" pitchFamily="34" charset="0"/>
              </a:defRPr>
            </a:lvl4pPr>
            <a:lvl5pPr>
              <a:buClr>
                <a:srgbClr val="4F7975"/>
              </a:buCl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  <a:p>
            <a:pPr lvl="1" eaLnBrk="1" latinLnBrk="0" hangingPunct="1"/>
            <a:r>
              <a:rPr lang="sl-SI" dirty="0" smtClean="0"/>
              <a:t>Druga raven</a:t>
            </a:r>
          </a:p>
          <a:p>
            <a:pPr lvl="2" eaLnBrk="1" latinLnBrk="0" hangingPunct="1"/>
            <a:r>
              <a:rPr lang="sl-SI" dirty="0" smtClean="0"/>
              <a:t>Tretja raven</a:t>
            </a:r>
          </a:p>
          <a:p>
            <a:pPr lvl="3" eaLnBrk="1" latinLnBrk="0" hangingPunct="1"/>
            <a:r>
              <a:rPr lang="sl-SI" dirty="0" smtClean="0"/>
              <a:t>Četrta raven</a:t>
            </a:r>
          </a:p>
          <a:p>
            <a:pPr lvl="4" eaLnBrk="1" latinLnBrk="0" hangingPunct="1"/>
            <a:r>
              <a:rPr lang="sl-SI" dirty="0" smtClean="0"/>
              <a:t>Peta raven</a:t>
            </a:r>
            <a:endParaRPr kumimoji="0" lang="en-US" dirty="0"/>
          </a:p>
        </p:txBody>
      </p:sp>
      <p:sp>
        <p:nvSpPr>
          <p:cNvPr id="22" name="Ograda datuma 3"/>
          <p:cNvSpPr>
            <a:spLocks noGrp="1"/>
          </p:cNvSpPr>
          <p:nvPr>
            <p:ph type="dt" sz="half" idx="10"/>
          </p:nvPr>
        </p:nvSpPr>
        <p:spPr>
          <a:xfrm>
            <a:off x="8316416" y="6453336"/>
            <a:ext cx="519736" cy="31740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B848EBD-C9AE-4C6F-84AC-5D95DFB0FA8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3" name="Picture 2" descr="C:\Users\Uporabnik_S\Downloads\CGP FURS\PPT_uradi\PPT_head_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3072" b="-1"/>
          <a:stretch/>
        </p:blipFill>
        <p:spPr bwMode="auto">
          <a:xfrm>
            <a:off x="-9263" y="-27355"/>
            <a:ext cx="5184576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porabnik_S\Downloads\CGP FURS\PPT_uradi\PPT_food_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1" b="45188"/>
          <a:stretch/>
        </p:blipFill>
        <p:spPr bwMode="auto">
          <a:xfrm>
            <a:off x="-9263" y="6454588"/>
            <a:ext cx="9189775" cy="4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068243" cy="4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grada vsebine 19"/>
          <p:cNvSpPr>
            <a:spLocks noGrp="1"/>
          </p:cNvSpPr>
          <p:nvPr>
            <p:ph sz="quarter" idx="11"/>
          </p:nvPr>
        </p:nvSpPr>
        <p:spPr>
          <a:xfrm>
            <a:off x="2915817" y="4581127"/>
            <a:ext cx="5904656" cy="1584177"/>
          </a:xfrm>
          <a:prstGeom prst="rect">
            <a:avLst/>
          </a:prstGeom>
          <a:solidFill>
            <a:srgbClr val="4F7975"/>
          </a:solidFill>
        </p:spPr>
        <p:txBody>
          <a:bodyPr/>
          <a:lstStyle>
            <a:lvl1pPr>
              <a:buClr>
                <a:srgbClr val="4F7975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0789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715040" cy="1011222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18. 11. 2020</a:t>
            </a:fld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794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porabnik_S\Downloads\CGP FURS\PPT_uradi\HB_2_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41"/>
          <a:stretch/>
        </p:blipFill>
        <p:spPr bwMode="auto">
          <a:xfrm>
            <a:off x="-17338" y="0"/>
            <a:ext cx="9161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211072"/>
            <a:ext cx="1384420" cy="6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60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porabnik_S\Downloads\CGP FURS\PPT_uradi\PPT_head_1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3072" b="-1"/>
          <a:stretch/>
        </p:blipFill>
        <p:spPr bwMode="auto">
          <a:xfrm>
            <a:off x="-9263" y="-27355"/>
            <a:ext cx="5184576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porabnik_S\Downloads\CGP FURS\PPT_uradi\PPT_food_1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1" b="45188"/>
          <a:stretch/>
        </p:blipFill>
        <p:spPr bwMode="auto">
          <a:xfrm>
            <a:off x="-9263" y="6454588"/>
            <a:ext cx="9189775" cy="4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63" y="116632"/>
            <a:ext cx="1068243" cy="4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71" r:id="rId5"/>
    <p:sldLayoutId id="2147483668" r:id="rId6"/>
    <p:sldLayoutId id="2147483670" r:id="rId7"/>
    <p:sldLayoutId id="2147483672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porabnik_S\Downloads\CGP FURS\PPT_uradi\PPT_head_1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3072" b="-1"/>
          <a:stretch/>
        </p:blipFill>
        <p:spPr bwMode="auto">
          <a:xfrm>
            <a:off x="-9263" y="-27355"/>
            <a:ext cx="5184576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porabnik_S\Downloads\CGP FURS\PPT_uradi\PPT_food_1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1" b="45188"/>
          <a:stretch/>
        </p:blipFill>
        <p:spPr bwMode="auto">
          <a:xfrm>
            <a:off x="-9263" y="6454588"/>
            <a:ext cx="9189775" cy="4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porabnik_S\Downloads\CGP FURS\LOGO osnova\FURS-LOGO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64" y="116632"/>
            <a:ext cx="1068243" cy="4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6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2476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20579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6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20579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385" indent="-171496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3179" indent="-171496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974" indent="-171496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769" indent="-13719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564" indent="-13719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761" indent="-137197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555" indent="-137197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 idx="4294967295"/>
          </p:nvPr>
        </p:nvSpPr>
        <p:spPr>
          <a:xfrm>
            <a:off x="323528" y="2492896"/>
            <a:ext cx="8352928" cy="1512168"/>
          </a:xfrm>
          <a:prstGeom prst="rect">
            <a:avLst/>
          </a:prstGeom>
        </p:spPr>
        <p:txBody>
          <a:bodyPr/>
          <a:lstStyle/>
          <a:p>
            <a:r>
              <a:rPr lang="sl-SI" sz="4400" b="1" dirty="0" smtClean="0"/>
              <a:t>Prepovedi in omejitve- </a:t>
            </a:r>
            <a:br>
              <a:rPr lang="sl-SI" sz="4400" b="1" dirty="0" smtClean="0"/>
            </a:br>
            <a:r>
              <a:rPr lang="sl-SI" sz="4400" b="1" dirty="0" smtClean="0"/>
              <a:t>odpadki</a:t>
            </a:r>
            <a:r>
              <a:rPr lang="sl-SI" sz="3600" b="1" dirty="0" smtClean="0"/>
              <a:t/>
            </a:r>
            <a:br>
              <a:rPr lang="sl-SI" sz="3600" b="1" dirty="0" smtClean="0"/>
            </a:br>
            <a:endParaRPr lang="sl-SI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7544" y="5939988"/>
            <a:ext cx="296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MTeams</a:t>
            </a:r>
            <a:r>
              <a:rPr lang="sl-SI" dirty="0" smtClean="0">
                <a:solidFill>
                  <a:schemeClr val="bg1"/>
                </a:solidFill>
                <a:latin typeface="Calibri" panose="020F0502020204030204" pitchFamily="34" charset="0"/>
              </a:rPr>
              <a:t>, 18. november 2020</a:t>
            </a:r>
            <a:endParaRPr lang="sl-SI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33688B"/>
                </a:solidFill>
              </a:rPr>
              <a:t>Plastični odpadki po 1.1.2021</a:t>
            </a:r>
            <a:endParaRPr lang="sl-SI" sz="4000" b="1" dirty="0">
              <a:solidFill>
                <a:srgbClr val="33688B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2060848"/>
            <a:ext cx="8928992" cy="3983955"/>
          </a:xfrm>
        </p:spPr>
        <p:txBody>
          <a:bodyPr>
            <a:noAutofit/>
          </a:bodyPr>
          <a:lstStyle/>
          <a:p>
            <a:pPr marL="720725" indent="-546100" algn="just">
              <a:buClr>
                <a:srgbClr val="2E685E"/>
              </a:buClr>
              <a:buFont typeface="Wingdings" panose="05000000000000000000" pitchFamily="2" charset="2"/>
              <a:buChar char="q"/>
            </a:pPr>
            <a:r>
              <a:rPr lang="sl-SI" sz="3600" dirty="0" smtClean="0">
                <a:solidFill>
                  <a:srgbClr val="2E685E"/>
                </a:solidFill>
              </a:rPr>
              <a:t>Izvajanje carinskega nadzora</a:t>
            </a:r>
          </a:p>
          <a:p>
            <a:pPr marL="720725" indent="-546100" algn="just">
              <a:buClr>
                <a:srgbClr val="2E685E"/>
              </a:buClr>
              <a:buFont typeface="Wingdings" panose="05000000000000000000" pitchFamily="2" charset="2"/>
              <a:buChar char="q"/>
            </a:pPr>
            <a:r>
              <a:rPr lang="sl-SI" sz="3600" dirty="0" smtClean="0"/>
              <a:t>Uvrstitev v KN</a:t>
            </a:r>
          </a:p>
          <a:p>
            <a:pPr marL="720725" indent="-546100" algn="just">
              <a:buClr>
                <a:srgbClr val="2E685E"/>
              </a:buClr>
              <a:buFont typeface="Wingdings" panose="05000000000000000000" pitchFamily="2" charset="2"/>
              <a:buChar char="q"/>
            </a:pPr>
            <a:r>
              <a:rPr lang="sl-SI" sz="3600" dirty="0" smtClean="0"/>
              <a:t>Korelacijska tabela</a:t>
            </a:r>
          </a:p>
          <a:p>
            <a:pPr marL="720725" indent="-546100" algn="just">
              <a:buClr>
                <a:srgbClr val="2E685E"/>
              </a:buClr>
              <a:buFont typeface="Wingdings" panose="05000000000000000000" pitchFamily="2" charset="2"/>
              <a:buChar char="q"/>
            </a:pPr>
            <a:r>
              <a:rPr lang="sl-SI" sz="3600" dirty="0" smtClean="0"/>
              <a:t>Ukrepi TARIC</a:t>
            </a:r>
          </a:p>
          <a:p>
            <a:pPr marL="720725" indent="-546100" algn="just">
              <a:buClr>
                <a:srgbClr val="2E685E"/>
              </a:buClr>
              <a:buFont typeface="Wingdings" panose="05000000000000000000" pitchFamily="2" charset="2"/>
              <a:buChar char="q"/>
            </a:pPr>
            <a:r>
              <a:rPr lang="sl-SI" sz="3600" dirty="0" smtClean="0"/>
              <a:t>Vprašanja</a:t>
            </a:r>
          </a:p>
          <a:p>
            <a:pPr marL="633412" indent="-457200" algn="just">
              <a:buClr>
                <a:srgbClr val="2E685E"/>
              </a:buClr>
              <a:buFont typeface="Wingdings" panose="05000000000000000000" pitchFamily="2" charset="2"/>
              <a:buChar char="q"/>
            </a:pPr>
            <a:endParaRPr lang="sl-SI" sz="2800" dirty="0"/>
          </a:p>
          <a:p>
            <a:pPr marL="176212" indent="0" algn="just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3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555051"/>
            <a:ext cx="8928992" cy="4898285"/>
          </a:xfrm>
          <a:ln>
            <a:solidFill>
              <a:schemeClr val="bg1"/>
            </a:solidFill>
          </a:ln>
        </p:spPr>
        <p:txBody>
          <a:bodyPr/>
          <a:lstStyle/>
          <a:p>
            <a:pPr marL="0" lvl="0" indent="0" algn="just">
              <a:buClr>
                <a:srgbClr val="33688B"/>
              </a:buClr>
              <a:buNone/>
            </a:pPr>
            <a:r>
              <a:rPr lang="sl-SI" sz="3000" u="sng" dirty="0" smtClean="0"/>
              <a:t>Predelava</a:t>
            </a:r>
          </a:p>
          <a:p>
            <a:pPr marL="534988" lvl="0" indent="-534988" algn="just">
              <a:buClr>
                <a:srgbClr val="33688B"/>
              </a:buClr>
              <a:buFont typeface="Wingdings" panose="05000000000000000000" pitchFamily="2" charset="2"/>
              <a:buChar char="Ø"/>
            </a:pPr>
            <a:r>
              <a:rPr lang="sl-SI" sz="3000" dirty="0" smtClean="0"/>
              <a:t>nenevarni </a:t>
            </a:r>
            <a:r>
              <a:rPr lang="sl-SI" sz="3000" dirty="0"/>
              <a:t>odpadki – koda B </a:t>
            </a:r>
            <a:r>
              <a:rPr lang="sl-SI" sz="3000" dirty="0" smtClean="0"/>
              <a:t>(B3011</a:t>
            </a:r>
            <a:r>
              <a:rPr lang="sl-SI" sz="3000" dirty="0"/>
              <a:t>) – dokument iz Priloge </a:t>
            </a:r>
            <a:r>
              <a:rPr lang="sl-SI" sz="3000" dirty="0" smtClean="0"/>
              <a:t>VII (ne OECD – Uredba 1418/07)</a:t>
            </a:r>
          </a:p>
          <a:p>
            <a:pPr marL="534988" indent="-534988" algn="just">
              <a:buClr>
                <a:srgbClr val="33688B"/>
              </a:buClr>
              <a:buFont typeface="Wingdings" panose="05000000000000000000" pitchFamily="2" charset="2"/>
              <a:buChar char="Ø"/>
            </a:pPr>
            <a:r>
              <a:rPr lang="sl-SI" sz="3000" dirty="0" smtClean="0"/>
              <a:t> nevarni </a:t>
            </a:r>
            <a:r>
              <a:rPr lang="sl-SI" sz="3000" dirty="0"/>
              <a:t>odpadki – kodi A in Y </a:t>
            </a:r>
            <a:r>
              <a:rPr lang="sl-SI" sz="3000" dirty="0" smtClean="0"/>
              <a:t>(AC300 in Y48</a:t>
            </a:r>
            <a:r>
              <a:rPr lang="sl-SI" sz="3000" dirty="0"/>
              <a:t>) – predhodna </a:t>
            </a:r>
            <a:r>
              <a:rPr lang="sl-SI" sz="3000" dirty="0" smtClean="0"/>
              <a:t>pisna prijava </a:t>
            </a:r>
            <a:r>
              <a:rPr lang="sl-SI" sz="3000" dirty="0"/>
              <a:t>in </a:t>
            </a:r>
            <a:r>
              <a:rPr lang="sl-SI" sz="3000" dirty="0" smtClean="0"/>
              <a:t>soglasje (A3210 - ne OECD – prepoved) </a:t>
            </a:r>
            <a:endParaRPr lang="sl-SI" sz="3000" dirty="0"/>
          </a:p>
          <a:p>
            <a:pPr marL="0" lvl="0" indent="0">
              <a:buClr>
                <a:srgbClr val="33688B"/>
              </a:buClr>
              <a:buNone/>
            </a:pPr>
            <a:r>
              <a:rPr lang="sl-SI" sz="3000" u="sng" dirty="0" smtClean="0"/>
              <a:t>Odstranjevanje</a:t>
            </a:r>
          </a:p>
          <a:p>
            <a:pPr marL="534988" lvl="0" indent="-534988">
              <a:buClr>
                <a:srgbClr val="33688B"/>
              </a:buClr>
              <a:buFont typeface="Wingdings" panose="05000000000000000000" pitchFamily="2" charset="2"/>
              <a:buChar char="Ø"/>
            </a:pPr>
            <a:r>
              <a:rPr lang="sl-SI" sz="3000" dirty="0" smtClean="0"/>
              <a:t>prepoved</a:t>
            </a:r>
            <a:endParaRPr lang="sl-SI" sz="3000" dirty="0" smtClean="0"/>
          </a:p>
          <a:p>
            <a:pPr marL="534988" lvl="0" indent="-534988">
              <a:buClr>
                <a:srgbClr val="33688B"/>
              </a:buClr>
              <a:buFont typeface="Wingdings" panose="05000000000000000000" pitchFamily="2" charset="2"/>
              <a:buChar char="Ø"/>
            </a:pPr>
            <a:r>
              <a:rPr lang="sl-SI" sz="3000" dirty="0" smtClean="0"/>
              <a:t>EFTA </a:t>
            </a:r>
            <a:r>
              <a:rPr lang="sl-SI" sz="3000" dirty="0" smtClean="0"/>
              <a:t>– predhodna pisna prijava in soglasje</a:t>
            </a:r>
            <a:endParaRPr lang="sl-SI" sz="3000" dirty="0"/>
          </a:p>
        </p:txBody>
      </p:sp>
      <p:sp>
        <p:nvSpPr>
          <p:cNvPr id="4" name="Pravokotnik 3"/>
          <p:cNvSpPr/>
          <p:nvPr/>
        </p:nvSpPr>
        <p:spPr>
          <a:xfrm>
            <a:off x="395536" y="90872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sl-SI" sz="4000" b="1" dirty="0" smtClean="0">
                <a:solidFill>
                  <a:srgbClr val="33688B"/>
                </a:solidFill>
              </a:rPr>
              <a:t>Izvajanje carinskega nadzora</a:t>
            </a:r>
            <a:endParaRPr lang="sl-SI" sz="4000" b="1" noProof="1">
              <a:solidFill>
                <a:srgbClr val="336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700808"/>
            <a:ext cx="8928992" cy="4464496"/>
          </a:xfrm>
          <a:ln>
            <a:solidFill>
              <a:schemeClr val="bg1"/>
            </a:solidFill>
          </a:ln>
        </p:spPr>
        <p:txBody>
          <a:bodyPr/>
          <a:lstStyle/>
          <a:p>
            <a:pPr marL="534988" lvl="0" indent="-534988" algn="just">
              <a:buClr>
                <a:srgbClr val="33688B"/>
              </a:buClr>
              <a:buFont typeface="Wingdings" panose="05000000000000000000" pitchFamily="2" charset="2"/>
              <a:buChar char="Ø"/>
            </a:pPr>
            <a:r>
              <a:rPr lang="sl-SI" sz="3200" dirty="0" smtClean="0"/>
              <a:t>ni </a:t>
            </a:r>
            <a:r>
              <a:rPr lang="sl-SI" sz="3200" dirty="0"/>
              <a:t>sprememb pri plastičnih odpadkih – KN 3915</a:t>
            </a:r>
          </a:p>
          <a:p>
            <a:pPr marL="623887" lvl="0" indent="0" algn="just">
              <a:buClr>
                <a:srgbClr val="33688B"/>
              </a:buClr>
              <a:buNone/>
            </a:pPr>
            <a:endParaRPr lang="sl-SI" sz="3200" dirty="0"/>
          </a:p>
        </p:txBody>
      </p:sp>
      <p:sp>
        <p:nvSpPr>
          <p:cNvPr id="4" name="Pravokotnik 3"/>
          <p:cNvSpPr/>
          <p:nvPr/>
        </p:nvSpPr>
        <p:spPr>
          <a:xfrm>
            <a:off x="395536" y="98072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sl-SI" sz="4000" b="1" dirty="0" smtClean="0">
                <a:solidFill>
                  <a:srgbClr val="33688B"/>
                </a:solidFill>
              </a:rPr>
              <a:t>Uvrstitev v KN</a:t>
            </a:r>
            <a:endParaRPr lang="sl-SI" sz="4000" b="1" noProof="1">
              <a:solidFill>
                <a:srgbClr val="33688B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82" y="2420889"/>
            <a:ext cx="7867450" cy="39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412776"/>
            <a:ext cx="8928992" cy="4896544"/>
          </a:xfrm>
          <a:ln>
            <a:solidFill>
              <a:schemeClr val="bg1"/>
            </a:solidFill>
          </a:ln>
        </p:spPr>
        <p:txBody>
          <a:bodyPr/>
          <a:lstStyle/>
          <a:p>
            <a:pPr marL="534988" lvl="0" indent="-534988" algn="just">
              <a:lnSpc>
                <a:spcPct val="107000"/>
              </a:lnSpc>
              <a:spcAft>
                <a:spcPts val="0"/>
              </a:spcAft>
              <a:buClr>
                <a:srgbClr val="33688B"/>
              </a:buClr>
              <a:buFont typeface="Wingdings" panose="05000000000000000000" pitchFamily="2" charset="2"/>
              <a:buChar char="Ø"/>
            </a:pPr>
            <a:r>
              <a:rPr lang="sl-SI" sz="3200" dirty="0" smtClean="0"/>
              <a:t> </a:t>
            </a:r>
            <a:r>
              <a:rPr lang="sl-SI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zaenkrat še ni bilo sprejete spremembe Izvedbene uredbe 2016/1245, ki bi določila korelacijo med novimi oznakami za odpadke z veljavnimi </a:t>
            </a:r>
            <a:r>
              <a:rPr lang="sl-SI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tarifnimi oznakami – vse v povezavi s KN 3915 </a:t>
            </a:r>
            <a:endParaRPr lang="sl-SI" sz="3100" dirty="0"/>
          </a:p>
        </p:txBody>
      </p:sp>
      <p:sp>
        <p:nvSpPr>
          <p:cNvPr id="4" name="Pravokotnik 3"/>
          <p:cNvSpPr/>
          <p:nvPr/>
        </p:nvSpPr>
        <p:spPr>
          <a:xfrm>
            <a:off x="395536" y="6926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sl-SI" sz="4000" b="1" dirty="0" smtClean="0">
                <a:solidFill>
                  <a:srgbClr val="33688B"/>
                </a:solidFill>
              </a:rPr>
              <a:t>Korelacijska tabela</a:t>
            </a:r>
            <a:endParaRPr lang="sl-SI" sz="4000" b="1" noProof="1">
              <a:solidFill>
                <a:srgbClr val="33688B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645024"/>
            <a:ext cx="892899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556792"/>
            <a:ext cx="8928992" cy="4810554"/>
          </a:xfrm>
          <a:ln>
            <a:solidFill>
              <a:schemeClr val="bg1"/>
            </a:solidFill>
          </a:ln>
        </p:spPr>
        <p:txBody>
          <a:bodyPr/>
          <a:lstStyle/>
          <a:p>
            <a:pPr marL="534988" lvl="0" indent="-534988" algn="just">
              <a:lnSpc>
                <a:spcPct val="107000"/>
              </a:lnSpc>
              <a:spcAft>
                <a:spcPts val="0"/>
              </a:spcAft>
              <a:buClr>
                <a:srgbClr val="33688B"/>
              </a:buClr>
              <a:buFont typeface="Wingdings" panose="05000000000000000000" pitchFamily="2" charset="2"/>
              <a:buChar char="Ø"/>
            </a:pPr>
            <a:r>
              <a:rPr lang="sl-SI" sz="3100" dirty="0" smtClean="0"/>
              <a:t> </a:t>
            </a:r>
            <a:r>
              <a:rPr lang="sl-SI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Ukrepi za KN 3915 so kreirani tako, da zahtevajo predložitev enega ali drugega dokumenta (C672 ali C670), torej ne glede na to, v katero kodo odpadkov se uvrščajo.  Med opombami </a:t>
            </a:r>
            <a:r>
              <a:rPr lang="sl-SI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</a:t>
            </a:r>
            <a:r>
              <a:rPr lang="sl-SI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ukrepu je navedena tudi prepoved izvoza nevarnih odpadkov v države nečlanice OECD (člen 36 Uredbe </a:t>
            </a:r>
            <a:r>
              <a:rPr lang="sl-SI" sz="3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1013/06) – ni </a:t>
            </a:r>
            <a:r>
              <a:rPr lang="sl-SI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informacije, da bi prišlo do spremembe ukrepov TARIC. </a:t>
            </a:r>
          </a:p>
          <a:p>
            <a:pPr marL="0" lvl="0" indent="0">
              <a:buClr>
                <a:srgbClr val="33688B"/>
              </a:buClr>
              <a:buNone/>
            </a:pPr>
            <a:endParaRPr lang="sl-SI" sz="3200" dirty="0"/>
          </a:p>
        </p:txBody>
      </p:sp>
      <p:sp>
        <p:nvSpPr>
          <p:cNvPr id="4" name="Pravokotnik 3"/>
          <p:cNvSpPr/>
          <p:nvPr/>
        </p:nvSpPr>
        <p:spPr>
          <a:xfrm>
            <a:off x="395536" y="6926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sl-SI" sz="4000" b="1" dirty="0" smtClean="0">
                <a:solidFill>
                  <a:srgbClr val="33688B"/>
                </a:solidFill>
              </a:rPr>
              <a:t>Ukrepi TARIC</a:t>
            </a:r>
            <a:endParaRPr lang="sl-SI" sz="4000" b="1" noProof="1">
              <a:solidFill>
                <a:srgbClr val="336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980729"/>
            <a:ext cx="8784976" cy="288032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395536" y="47563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sl-SI" sz="4000" b="1" dirty="0" smtClean="0">
                <a:solidFill>
                  <a:srgbClr val="33688B"/>
                </a:solidFill>
              </a:rPr>
              <a:t>Ukrepi TARIC</a:t>
            </a:r>
            <a:endParaRPr lang="sl-SI" sz="4000" b="1" noProof="1">
              <a:solidFill>
                <a:srgbClr val="33688B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861049"/>
            <a:ext cx="8784976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2060848"/>
            <a:ext cx="8928992" cy="3600400"/>
          </a:xfrm>
          <a:ln>
            <a:solidFill>
              <a:schemeClr val="bg1"/>
            </a:solidFill>
          </a:ln>
        </p:spPr>
        <p:txBody>
          <a:bodyPr/>
          <a:lstStyle/>
          <a:p>
            <a:pPr marL="534988" lvl="0" indent="-534988">
              <a:lnSpc>
                <a:spcPct val="107000"/>
              </a:lnSpc>
              <a:spcAft>
                <a:spcPts val="800"/>
              </a:spcAft>
              <a:buClr>
                <a:srgbClr val="33688B"/>
              </a:buClr>
              <a:buFont typeface="Wingdings" panose="05000000000000000000" pitchFamily="2" charset="2"/>
              <a:buChar char="Ø"/>
            </a:pPr>
            <a:r>
              <a:rPr lang="sl-SI" sz="3200" dirty="0" smtClean="0"/>
              <a:t> </a:t>
            </a: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kateri odpadki iz KN 3915 se uvrščajo v katero od kod za plastične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odpadke ???</a:t>
            </a:r>
          </a:p>
          <a:p>
            <a:pPr marL="534988" lvl="0" indent="0">
              <a:lnSpc>
                <a:spcPct val="107000"/>
              </a:lnSpc>
              <a:spcAft>
                <a:spcPts val="800"/>
              </a:spcAft>
              <a:buClr>
                <a:srgbClr val="33688B"/>
              </a:buClr>
              <a:buNone/>
            </a:pP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predvsem nadzor B3011</a:t>
            </a:r>
          </a:p>
          <a:p>
            <a:pPr marL="1438275" lvl="0" indent="-571500">
              <a:lnSpc>
                <a:spcPct val="107000"/>
              </a:lnSpc>
              <a:spcAft>
                <a:spcPts val="800"/>
              </a:spcAft>
              <a:buClr>
                <a:srgbClr val="33688B"/>
              </a:buClr>
              <a:buFont typeface="Arial" panose="020B0604020202020204" pitchFamily="34" charset="0"/>
              <a:buChar char="•"/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um…obveščanje…odločitev IRSOP</a:t>
            </a:r>
            <a:endParaRPr lang="sl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3688B"/>
              </a:buClr>
              <a:buNone/>
            </a:pPr>
            <a:endParaRPr lang="sl-SI" sz="3200" dirty="0"/>
          </a:p>
        </p:txBody>
      </p:sp>
      <p:sp>
        <p:nvSpPr>
          <p:cNvPr id="4" name="Pravokotnik 3"/>
          <p:cNvSpPr/>
          <p:nvPr/>
        </p:nvSpPr>
        <p:spPr>
          <a:xfrm>
            <a:off x="395536" y="6926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sl-SI" sz="4000" b="1" dirty="0" smtClean="0">
                <a:solidFill>
                  <a:srgbClr val="33688B"/>
                </a:solidFill>
              </a:rPr>
              <a:t>Vprašanja</a:t>
            </a:r>
            <a:endParaRPr lang="sl-SI" sz="4000" b="1" noProof="1">
              <a:solidFill>
                <a:srgbClr val="336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980040" cy="2880320"/>
          </a:xfrm>
          <a:noFill/>
        </p:spPr>
        <p:txBody>
          <a:bodyPr/>
          <a:lstStyle/>
          <a:p>
            <a:r>
              <a:rPr lang="sl-SI" sz="3200" b="1" dirty="0" smtClean="0"/>
              <a:t/>
            </a:r>
            <a:br>
              <a:rPr lang="sl-SI" sz="3200" b="1" dirty="0" smtClean="0"/>
            </a:br>
            <a:r>
              <a:rPr lang="sl-SI" sz="3200" b="1" dirty="0"/>
              <a:t/>
            </a:r>
            <a:br>
              <a:rPr lang="sl-SI" sz="3200" b="1" dirty="0"/>
            </a:br>
            <a:r>
              <a:rPr lang="sl-SI" sz="4000" b="1" dirty="0" smtClean="0"/>
              <a:t>Hvala za vašo pozornost!</a:t>
            </a:r>
            <a:r>
              <a:rPr lang="sl-SI" sz="3200" b="1" dirty="0" smtClean="0"/>
              <a:t/>
            </a:r>
            <a:br>
              <a:rPr lang="sl-SI" sz="3200" b="1" dirty="0" smtClean="0"/>
            </a:br>
            <a:r>
              <a:rPr lang="sl-SI" sz="3200" b="1" dirty="0"/>
              <a:t/>
            </a:r>
            <a:br>
              <a:rPr lang="sl-SI" sz="3200" b="1" dirty="0"/>
            </a:br>
            <a:r>
              <a:rPr lang="sl-SI" sz="3200" b="1" dirty="0" smtClean="0"/>
              <a:t/>
            </a:r>
            <a:br>
              <a:rPr lang="sl-SI" sz="3200" b="1" dirty="0" smtClean="0"/>
            </a:br>
            <a:r>
              <a:rPr lang="sl-SI" sz="3200" b="1" dirty="0"/>
              <a:t/>
            </a:r>
            <a:br>
              <a:rPr lang="sl-SI" sz="3200" b="1" dirty="0"/>
            </a:br>
            <a:r>
              <a:rPr lang="sl-SI" sz="3200" b="1" dirty="0" smtClean="0"/>
              <a:t/>
            </a:r>
            <a:br>
              <a:rPr lang="sl-SI" sz="3200" b="1" dirty="0" smtClean="0"/>
            </a:br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1478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no">
  <a:themeElements>
    <a:clrScheme name="Po meri 3">
      <a:dk1>
        <a:srgbClr val="2E685E"/>
      </a:dk1>
      <a:lt1>
        <a:srgbClr val="FFFFFF"/>
      </a:lt1>
      <a:dk2>
        <a:srgbClr val="29516D"/>
      </a:dk2>
      <a:lt2>
        <a:srgbClr val="6A9E99"/>
      </a:lt2>
      <a:accent1>
        <a:srgbClr val="932503"/>
      </a:accent1>
      <a:accent2>
        <a:srgbClr val="97650B"/>
      </a:accent2>
      <a:accent3>
        <a:srgbClr val="3B779F"/>
      </a:accent3>
      <a:accent4>
        <a:srgbClr val="AA7339"/>
      </a:accent4>
      <a:accent5>
        <a:srgbClr val="C25E4A"/>
      </a:accent5>
      <a:accent6>
        <a:srgbClr val="319387"/>
      </a:accent6>
      <a:hlink>
        <a:srgbClr val="00A3D6"/>
      </a:hlink>
      <a:folHlink>
        <a:srgbClr val="694F07"/>
      </a:folHlink>
    </a:clrScheme>
    <a:fontScheme name="Po meri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stno">
  <a:themeElements>
    <a:clrScheme name="Po meri 3">
      <a:dk1>
        <a:srgbClr val="2E685E"/>
      </a:dk1>
      <a:lt1>
        <a:srgbClr val="FFFFFF"/>
      </a:lt1>
      <a:dk2>
        <a:srgbClr val="29516D"/>
      </a:dk2>
      <a:lt2>
        <a:srgbClr val="6A9E99"/>
      </a:lt2>
      <a:accent1>
        <a:srgbClr val="932503"/>
      </a:accent1>
      <a:accent2>
        <a:srgbClr val="97650B"/>
      </a:accent2>
      <a:accent3>
        <a:srgbClr val="3B779F"/>
      </a:accent3>
      <a:accent4>
        <a:srgbClr val="AA7339"/>
      </a:accent4>
      <a:accent5>
        <a:srgbClr val="C25E4A"/>
      </a:accent5>
      <a:accent6>
        <a:srgbClr val="319387"/>
      </a:accent6>
      <a:hlink>
        <a:srgbClr val="00A3D6"/>
      </a:hlink>
      <a:folHlink>
        <a:srgbClr val="694F07"/>
      </a:folHlink>
    </a:clrScheme>
    <a:fontScheme name="Po meri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3299</TotalTime>
  <Words>232</Words>
  <Application>Microsoft Office PowerPoint</Application>
  <PresentationFormat>Diaprojekcija na zaslonu (4:3)</PresentationFormat>
  <Paragraphs>36</Paragraphs>
  <Slides>9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Wingdings 2</vt:lpstr>
      <vt:lpstr>Mestno</vt:lpstr>
      <vt:lpstr>1_Mestno</vt:lpstr>
      <vt:lpstr>Prepovedi in omejitve-  odpadki </vt:lpstr>
      <vt:lpstr>Plastični odpadki po 1.1.2021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Hvala za vašo pozornost!    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David Piščanec</cp:lastModifiedBy>
  <cp:revision>201</cp:revision>
  <cp:lastPrinted>2018-02-14T13:45:41Z</cp:lastPrinted>
  <dcterms:created xsi:type="dcterms:W3CDTF">2016-10-24T13:29:17Z</dcterms:created>
  <dcterms:modified xsi:type="dcterms:W3CDTF">2020-11-18T10:25:23Z</dcterms:modified>
</cp:coreProperties>
</file>