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55" r:id="rId2"/>
    <p:sldId id="354" r:id="rId3"/>
    <p:sldId id="358" r:id="rId4"/>
    <p:sldId id="359" r:id="rId5"/>
    <p:sldId id="360" r:id="rId6"/>
    <p:sldId id="361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69" r:id="rId1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6C11"/>
    <a:srgbClr val="ECF7C9"/>
    <a:srgbClr val="DADCBE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09"/>
  </p:normalViewPr>
  <p:slideViewPr>
    <p:cSldViewPr>
      <p:cViewPr varScale="1">
        <p:scale>
          <a:sx n="78" d="100"/>
          <a:sy n="78" d="100"/>
        </p:scale>
        <p:origin x="85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514F7-E646-46E0-8D6C-403287473D80}" type="datetimeFigureOut">
              <a:rPr lang="sl-SI" smtClean="0"/>
              <a:t>27. 08. 2025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04838-40D5-43B2-8609-BE03A5BCAA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7896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86272E-3120-6E00-AF0F-9B7129723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>
            <a:extLst>
              <a:ext uri="{FF2B5EF4-FFF2-40B4-BE49-F238E27FC236}">
                <a16:creationId xmlns:a16="http://schemas.microsoft.com/office/drawing/2014/main" id="{A8A071D1-CAC1-FC77-805B-CDDB0967EC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Ograda opomb 2">
            <a:extLst>
              <a:ext uri="{FF2B5EF4-FFF2-40B4-BE49-F238E27FC236}">
                <a16:creationId xmlns:a16="http://schemas.microsoft.com/office/drawing/2014/main" id="{5B6F14C1-7E29-535E-D23A-1418D87518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>
            <a:extLst>
              <a:ext uri="{FF2B5EF4-FFF2-40B4-BE49-F238E27FC236}">
                <a16:creationId xmlns:a16="http://schemas.microsoft.com/office/drawing/2014/main" id="{43C2FA7E-B6F3-64C3-8AE9-783E26FCF6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04838-40D5-43B2-8609-BE03A5BCAAAC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74868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71C14-7CCA-DAC5-F108-8D35E5135D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>
            <a:extLst>
              <a:ext uri="{FF2B5EF4-FFF2-40B4-BE49-F238E27FC236}">
                <a16:creationId xmlns:a16="http://schemas.microsoft.com/office/drawing/2014/main" id="{60304A16-2A1F-BC82-88CA-18E2DB0B97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Ograda opomb 2">
            <a:extLst>
              <a:ext uri="{FF2B5EF4-FFF2-40B4-BE49-F238E27FC236}">
                <a16:creationId xmlns:a16="http://schemas.microsoft.com/office/drawing/2014/main" id="{C9B4586F-7E0B-F89D-A09F-9B8DEF0798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>
            <a:extLst>
              <a:ext uri="{FF2B5EF4-FFF2-40B4-BE49-F238E27FC236}">
                <a16:creationId xmlns:a16="http://schemas.microsoft.com/office/drawing/2014/main" id="{BB286477-A941-D4AD-6998-069704CBB3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04838-40D5-43B2-8609-BE03A5BCAAAC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90841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06BE4-C6AE-92FE-E2CC-0D9373FC49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>
            <a:extLst>
              <a:ext uri="{FF2B5EF4-FFF2-40B4-BE49-F238E27FC236}">
                <a16:creationId xmlns:a16="http://schemas.microsoft.com/office/drawing/2014/main" id="{8C45A374-521A-EB38-5B15-6368D64D05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Ograda opomb 2">
            <a:extLst>
              <a:ext uri="{FF2B5EF4-FFF2-40B4-BE49-F238E27FC236}">
                <a16:creationId xmlns:a16="http://schemas.microsoft.com/office/drawing/2014/main" id="{EBC126BE-913B-9A0F-5875-2EE1E246D5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>
            <a:extLst>
              <a:ext uri="{FF2B5EF4-FFF2-40B4-BE49-F238E27FC236}">
                <a16:creationId xmlns:a16="http://schemas.microsoft.com/office/drawing/2014/main" id="{C5445D2E-65CE-76FD-B012-4AC7E94345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04838-40D5-43B2-8609-BE03A5BCAAAC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5061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DDB9C-64BA-1C66-B1D2-134A87B5B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>
            <a:extLst>
              <a:ext uri="{FF2B5EF4-FFF2-40B4-BE49-F238E27FC236}">
                <a16:creationId xmlns:a16="http://schemas.microsoft.com/office/drawing/2014/main" id="{C089B4F9-94DC-3D97-872A-44B84BD96D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Ograda opomb 2">
            <a:extLst>
              <a:ext uri="{FF2B5EF4-FFF2-40B4-BE49-F238E27FC236}">
                <a16:creationId xmlns:a16="http://schemas.microsoft.com/office/drawing/2014/main" id="{A9B442A2-AB06-5EAE-9E36-86976FEE9D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>
            <a:extLst>
              <a:ext uri="{FF2B5EF4-FFF2-40B4-BE49-F238E27FC236}">
                <a16:creationId xmlns:a16="http://schemas.microsoft.com/office/drawing/2014/main" id="{0BF0CA66-4CFB-8FC8-C0F8-67DD767684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04838-40D5-43B2-8609-BE03A5BCAAAC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8044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3EF04-097F-64E7-C7D7-81677CAEE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>
            <a:extLst>
              <a:ext uri="{FF2B5EF4-FFF2-40B4-BE49-F238E27FC236}">
                <a16:creationId xmlns:a16="http://schemas.microsoft.com/office/drawing/2014/main" id="{4A246DF1-DBA5-6DE2-AC2A-CAF38C60AD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Ograda opomb 2">
            <a:extLst>
              <a:ext uri="{FF2B5EF4-FFF2-40B4-BE49-F238E27FC236}">
                <a16:creationId xmlns:a16="http://schemas.microsoft.com/office/drawing/2014/main" id="{4CDCBC5A-C524-38FE-359B-707D280DD0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>
            <a:extLst>
              <a:ext uri="{FF2B5EF4-FFF2-40B4-BE49-F238E27FC236}">
                <a16:creationId xmlns:a16="http://schemas.microsoft.com/office/drawing/2014/main" id="{F4A9C051-5D8C-C9DB-797F-17DEF58C16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04838-40D5-43B2-8609-BE03A5BCAAAC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9057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F22E0-65B1-6C34-A8B5-CFB3B388F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>
            <a:extLst>
              <a:ext uri="{FF2B5EF4-FFF2-40B4-BE49-F238E27FC236}">
                <a16:creationId xmlns:a16="http://schemas.microsoft.com/office/drawing/2014/main" id="{C2A34E4C-6F34-C42E-B767-B4C29D9ADB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Ograda opomb 2">
            <a:extLst>
              <a:ext uri="{FF2B5EF4-FFF2-40B4-BE49-F238E27FC236}">
                <a16:creationId xmlns:a16="http://schemas.microsoft.com/office/drawing/2014/main" id="{ED12F4AC-35EC-F695-F899-CEC7FDF5A8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>
            <a:extLst>
              <a:ext uri="{FF2B5EF4-FFF2-40B4-BE49-F238E27FC236}">
                <a16:creationId xmlns:a16="http://schemas.microsoft.com/office/drawing/2014/main" id="{74325E40-8C45-6A0C-E6CC-B6925CE7EB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04838-40D5-43B2-8609-BE03A5BCAAAC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8791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86FAB-7942-814C-AC20-C0F2C1624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>
            <a:extLst>
              <a:ext uri="{FF2B5EF4-FFF2-40B4-BE49-F238E27FC236}">
                <a16:creationId xmlns:a16="http://schemas.microsoft.com/office/drawing/2014/main" id="{32EAA7C0-8DF3-8F13-C9ED-1645D9B156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Ograda opomb 2">
            <a:extLst>
              <a:ext uri="{FF2B5EF4-FFF2-40B4-BE49-F238E27FC236}">
                <a16:creationId xmlns:a16="http://schemas.microsoft.com/office/drawing/2014/main" id="{ACB0394D-F756-C677-37F7-F36AB17A49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>
            <a:extLst>
              <a:ext uri="{FF2B5EF4-FFF2-40B4-BE49-F238E27FC236}">
                <a16:creationId xmlns:a16="http://schemas.microsoft.com/office/drawing/2014/main" id="{F5F96CE3-53B1-2212-3543-EA1C4BEF0B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04838-40D5-43B2-8609-BE03A5BCAAAC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0859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F3517-C10A-6B79-A870-11EA991B4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>
            <a:extLst>
              <a:ext uri="{FF2B5EF4-FFF2-40B4-BE49-F238E27FC236}">
                <a16:creationId xmlns:a16="http://schemas.microsoft.com/office/drawing/2014/main" id="{3463770B-CD9C-A3BD-C3CA-7AE0899A2D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Ograda opomb 2">
            <a:extLst>
              <a:ext uri="{FF2B5EF4-FFF2-40B4-BE49-F238E27FC236}">
                <a16:creationId xmlns:a16="http://schemas.microsoft.com/office/drawing/2014/main" id="{120B3575-5285-D611-90D9-BDCD717687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>
            <a:extLst>
              <a:ext uri="{FF2B5EF4-FFF2-40B4-BE49-F238E27FC236}">
                <a16:creationId xmlns:a16="http://schemas.microsoft.com/office/drawing/2014/main" id="{5B6F0BF3-FEAF-320C-65EC-4861336E7B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04838-40D5-43B2-8609-BE03A5BCAAAC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0788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CFCA2-0F34-0379-1EBC-749B93A4D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>
            <a:extLst>
              <a:ext uri="{FF2B5EF4-FFF2-40B4-BE49-F238E27FC236}">
                <a16:creationId xmlns:a16="http://schemas.microsoft.com/office/drawing/2014/main" id="{E9F603AA-6EC1-A31E-97D4-EE93839537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Ograda opomb 2">
            <a:extLst>
              <a:ext uri="{FF2B5EF4-FFF2-40B4-BE49-F238E27FC236}">
                <a16:creationId xmlns:a16="http://schemas.microsoft.com/office/drawing/2014/main" id="{66625291-298D-309A-4EE4-089628829A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>
            <a:extLst>
              <a:ext uri="{FF2B5EF4-FFF2-40B4-BE49-F238E27FC236}">
                <a16:creationId xmlns:a16="http://schemas.microsoft.com/office/drawing/2014/main" id="{A5C596DE-7724-A1C1-B45E-CB0B187B02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04838-40D5-43B2-8609-BE03A5BCAAAC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26166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786AD-7FCD-E9E0-5591-DA1796999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>
            <a:extLst>
              <a:ext uri="{FF2B5EF4-FFF2-40B4-BE49-F238E27FC236}">
                <a16:creationId xmlns:a16="http://schemas.microsoft.com/office/drawing/2014/main" id="{817A7704-8F9F-59A3-13EA-39E9E5644A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Ograda opomb 2">
            <a:extLst>
              <a:ext uri="{FF2B5EF4-FFF2-40B4-BE49-F238E27FC236}">
                <a16:creationId xmlns:a16="http://schemas.microsoft.com/office/drawing/2014/main" id="{D4AD3224-A73E-FCD6-8956-32D7A2D8F7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>
            <a:extLst>
              <a:ext uri="{FF2B5EF4-FFF2-40B4-BE49-F238E27FC236}">
                <a16:creationId xmlns:a16="http://schemas.microsoft.com/office/drawing/2014/main" id="{D71E7B8A-76EE-CB2E-1660-ADB4CB88A9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04838-40D5-43B2-8609-BE03A5BCAAAC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2759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3C3E0-8A36-7927-294F-820B90463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>
            <a:extLst>
              <a:ext uri="{FF2B5EF4-FFF2-40B4-BE49-F238E27FC236}">
                <a16:creationId xmlns:a16="http://schemas.microsoft.com/office/drawing/2014/main" id="{A5586E46-678E-5176-E95F-24A3710B9B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Ograda opomb 2">
            <a:extLst>
              <a:ext uri="{FF2B5EF4-FFF2-40B4-BE49-F238E27FC236}">
                <a16:creationId xmlns:a16="http://schemas.microsoft.com/office/drawing/2014/main" id="{4C01BC82-FF80-D723-2351-02758B71A3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>
            <a:extLst>
              <a:ext uri="{FF2B5EF4-FFF2-40B4-BE49-F238E27FC236}">
                <a16:creationId xmlns:a16="http://schemas.microsoft.com/office/drawing/2014/main" id="{EF205095-83F6-F871-0167-D9F957A9B0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04838-40D5-43B2-8609-BE03A5BCAAAC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1235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3317A-9E61-F414-17B5-9E582C5E4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>
            <a:extLst>
              <a:ext uri="{FF2B5EF4-FFF2-40B4-BE49-F238E27FC236}">
                <a16:creationId xmlns:a16="http://schemas.microsoft.com/office/drawing/2014/main" id="{CBBC0004-3D4A-07C2-F43B-9CEA40B0A3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Ograda opomb 2">
            <a:extLst>
              <a:ext uri="{FF2B5EF4-FFF2-40B4-BE49-F238E27FC236}">
                <a16:creationId xmlns:a16="http://schemas.microsoft.com/office/drawing/2014/main" id="{1117384C-5A48-D46E-064A-B8CB63AF8D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>
            <a:extLst>
              <a:ext uri="{FF2B5EF4-FFF2-40B4-BE49-F238E27FC236}">
                <a16:creationId xmlns:a16="http://schemas.microsoft.com/office/drawing/2014/main" id="{49E8E051-3F3B-D558-2525-E9ABE3C0A7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04838-40D5-43B2-8609-BE03A5BCAAAC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2976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82454-84B9-9326-F846-1D6038FC7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>
            <a:extLst>
              <a:ext uri="{FF2B5EF4-FFF2-40B4-BE49-F238E27FC236}">
                <a16:creationId xmlns:a16="http://schemas.microsoft.com/office/drawing/2014/main" id="{BF3AF98C-3803-DB7C-ECA2-F262C0B125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Ograda opomb 2">
            <a:extLst>
              <a:ext uri="{FF2B5EF4-FFF2-40B4-BE49-F238E27FC236}">
                <a16:creationId xmlns:a16="http://schemas.microsoft.com/office/drawing/2014/main" id="{A0E0DEE8-BB8A-0667-F9D4-582E4FBF0A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>
            <a:extLst>
              <a:ext uri="{FF2B5EF4-FFF2-40B4-BE49-F238E27FC236}">
                <a16:creationId xmlns:a16="http://schemas.microsoft.com/office/drawing/2014/main" id="{7964879E-4C4C-BAB3-D892-2A525B9B26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04838-40D5-43B2-8609-BE03A5BCAAAC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0923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13558-F1C7-6344-64AD-384C27356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>
            <a:extLst>
              <a:ext uri="{FF2B5EF4-FFF2-40B4-BE49-F238E27FC236}">
                <a16:creationId xmlns:a16="http://schemas.microsoft.com/office/drawing/2014/main" id="{B7E6F932-BFCB-7C3E-F8FB-E85614FB6C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Ograda opomb 2">
            <a:extLst>
              <a:ext uri="{FF2B5EF4-FFF2-40B4-BE49-F238E27FC236}">
                <a16:creationId xmlns:a16="http://schemas.microsoft.com/office/drawing/2014/main" id="{82488C25-F518-0F98-45D4-C000B405FB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>
            <a:extLst>
              <a:ext uri="{FF2B5EF4-FFF2-40B4-BE49-F238E27FC236}">
                <a16:creationId xmlns:a16="http://schemas.microsoft.com/office/drawing/2014/main" id="{DF9C93D2-2731-046D-7F3B-E85970147D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704838-40D5-43B2-8609-BE03A5BCAAAC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966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5477-9A85-4D88-887E-B150E2CB239C}" type="datetimeFigureOut">
              <a:rPr lang="sl-SI" smtClean="0"/>
              <a:t>27. 08. 2025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FA29-DD46-4BEF-BA73-C2B9DF388F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49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5477-9A85-4D88-887E-B150E2CB239C}" type="datetimeFigureOut">
              <a:rPr lang="sl-SI" smtClean="0"/>
              <a:t>27. 08. 2025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FA29-DD46-4BEF-BA73-C2B9DF388F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515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5477-9A85-4D88-887E-B150E2CB239C}" type="datetimeFigureOut">
              <a:rPr lang="sl-SI" smtClean="0"/>
              <a:t>27. 08. 2025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FA29-DD46-4BEF-BA73-C2B9DF388F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215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5477-9A85-4D88-887E-B150E2CB239C}" type="datetimeFigureOut">
              <a:rPr lang="sl-SI" smtClean="0"/>
              <a:t>27. 08. 2025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FA29-DD46-4BEF-BA73-C2B9DF388F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81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5477-9A85-4D88-887E-B150E2CB239C}" type="datetimeFigureOut">
              <a:rPr lang="sl-SI" smtClean="0"/>
              <a:t>27. 08. 2025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FA29-DD46-4BEF-BA73-C2B9DF388F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218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5477-9A85-4D88-887E-B150E2CB239C}" type="datetimeFigureOut">
              <a:rPr lang="sl-SI" smtClean="0"/>
              <a:t>27. 08. 2025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FA29-DD46-4BEF-BA73-C2B9DF388F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754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5477-9A85-4D88-887E-B150E2CB239C}" type="datetimeFigureOut">
              <a:rPr lang="sl-SI" smtClean="0"/>
              <a:t>27. 08. 2025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FA29-DD46-4BEF-BA73-C2B9DF388F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216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5477-9A85-4D88-887E-B150E2CB239C}" type="datetimeFigureOut">
              <a:rPr lang="sl-SI" smtClean="0"/>
              <a:t>27. 08. 2025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FA29-DD46-4BEF-BA73-C2B9DF388F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04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5477-9A85-4D88-887E-B150E2CB239C}" type="datetimeFigureOut">
              <a:rPr lang="sl-SI" smtClean="0"/>
              <a:t>27. 08. 2025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FA29-DD46-4BEF-BA73-C2B9DF388F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760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5477-9A85-4D88-887E-B150E2CB239C}" type="datetimeFigureOut">
              <a:rPr lang="sl-SI" smtClean="0"/>
              <a:t>27. 08. 2025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FA29-DD46-4BEF-BA73-C2B9DF388F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637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05477-9A85-4D88-887E-B150E2CB239C}" type="datetimeFigureOut">
              <a:rPr lang="sl-SI" smtClean="0"/>
              <a:t>27. 08. 2025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FA29-DD46-4BEF-BA73-C2B9DF388F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228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5477-9A85-4D88-887E-B150E2CB239C}" type="datetimeFigureOut">
              <a:rPr lang="sl-SI" smtClean="0"/>
              <a:t>27. 08. 2025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2FA29-DD46-4BEF-BA73-C2B9DF388F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1839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2C6D91-DE39-FFAB-F4E8-01933E962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>
            <a:extLst>
              <a:ext uri="{FF2B5EF4-FFF2-40B4-BE49-F238E27FC236}">
                <a16:creationId xmlns:a16="http://schemas.microsoft.com/office/drawing/2014/main" id="{AE8BDE56-F3E2-68C0-DE55-F1D21B3C3EF5}"/>
              </a:ext>
            </a:extLst>
          </p:cNvPr>
          <p:cNvSpPr/>
          <p:nvPr/>
        </p:nvSpPr>
        <p:spPr>
          <a:xfrm rot="10800000" flipV="1">
            <a:off x="0" y="1317734"/>
            <a:ext cx="6611380" cy="53976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49000">
                <a:srgbClr val="9CB86E">
                  <a:lumMod val="47000"/>
                  <a:lumOff val="53000"/>
                </a:srgbClr>
              </a:gs>
              <a:gs pos="100000">
                <a:srgbClr val="566C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DF3B9555-90D7-6411-7A21-024FEF464B9A}"/>
              </a:ext>
            </a:extLst>
          </p:cNvPr>
          <p:cNvSpPr/>
          <p:nvPr/>
        </p:nvSpPr>
        <p:spPr>
          <a:xfrm>
            <a:off x="668996" y="1422000"/>
            <a:ext cx="1137726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3200" b="1" dirty="0">
                <a:latin typeface="Arial" panose="020B0604020202020204" pitchFamily="34" charset="0"/>
                <a:cs typeface="Arial" panose="020B0604020202020204" pitchFamily="34" charset="0"/>
              </a:rPr>
              <a:t>Uvoženo ali domače? </a:t>
            </a:r>
          </a:p>
          <a:p>
            <a:pPr algn="ctr"/>
            <a:r>
              <a:rPr lang="sl-SI" sz="3200" b="1" dirty="0">
                <a:latin typeface="Arial" panose="020B0604020202020204" pitchFamily="34" charset="0"/>
                <a:cs typeface="Arial" panose="020B0604020202020204" pitchFamily="34" charset="0"/>
              </a:rPr>
              <a:t>Ekološko ali konvencionalno?</a:t>
            </a:r>
          </a:p>
          <a:p>
            <a:pPr algn="ctr"/>
            <a:r>
              <a:rPr lang="sl-SI" sz="3200" b="1" dirty="0">
                <a:latin typeface="Arial" panose="020B0604020202020204" pitchFamily="34" charset="0"/>
                <a:cs typeface="Arial" panose="020B0604020202020204" pitchFamily="34" charset="0"/>
              </a:rPr>
              <a:t>Pridelava v tleh ali v substratu?</a:t>
            </a:r>
          </a:p>
          <a:p>
            <a:pPr algn="ctr"/>
            <a:r>
              <a:rPr lang="sl-SI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l-S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2800" dirty="0">
                <a:latin typeface="Arial" panose="020B0604020202020204" pitchFamily="34" charset="0"/>
                <a:cs typeface="Arial" panose="020B0604020202020204" pitchFamily="34" charset="0"/>
              </a:rPr>
              <a:t>Vitamini in ostanki FFS v spomladanskih vzorcih sadja in zelenjave</a:t>
            </a:r>
          </a:p>
        </p:txBody>
      </p:sp>
      <p:pic>
        <p:nvPicPr>
          <p:cNvPr id="17" name="Slika 16" descr="Slika, ki vsebuje besede pisava, posnetek zaslona, grafika, grafično oblikovanje&#10;&#10;Vsebina, ustvarjena z UI, morda ni pravilna.">
            <a:extLst>
              <a:ext uri="{FF2B5EF4-FFF2-40B4-BE49-F238E27FC236}">
                <a16:creationId xmlns:a16="http://schemas.microsoft.com/office/drawing/2014/main" id="{456654DF-DD19-9264-B48B-E391B82084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52" y="6283457"/>
            <a:ext cx="3168351" cy="440139"/>
          </a:xfrm>
          <a:prstGeom prst="rect">
            <a:avLst/>
          </a:prstGeom>
        </p:spPr>
      </p:pic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F96B064A-93A2-7485-A256-B82C1680B199}"/>
              </a:ext>
            </a:extLst>
          </p:cNvPr>
          <p:cNvSpPr txBox="1"/>
          <p:nvPr/>
        </p:nvSpPr>
        <p:spPr>
          <a:xfrm>
            <a:off x="4515553" y="4396542"/>
            <a:ext cx="4155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</a:t>
            </a:r>
            <a:r>
              <a:rPr lang="sl-SI" sz="2000" dirty="0"/>
              <a:t>r. Nika Cvelbar Weber, vodja projekta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A2E4FF47-A339-87BB-29A8-4169338C132B}"/>
              </a:ext>
            </a:extLst>
          </p:cNvPr>
          <p:cNvSpPr txBox="1"/>
          <p:nvPr/>
        </p:nvSpPr>
        <p:spPr>
          <a:xfrm>
            <a:off x="4108547" y="4856320"/>
            <a:ext cx="5005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/>
              <a:t>Trajanje projekta: od 1. 9. 2024 do 31. 8. 2026 </a:t>
            </a:r>
          </a:p>
        </p:txBody>
      </p:sp>
      <p:pic>
        <p:nvPicPr>
          <p:cNvPr id="22" name="Picture 2" descr="Ministrstvo za kmetijstvo, gozdarstvo ...">
            <a:extLst>
              <a:ext uri="{FF2B5EF4-FFF2-40B4-BE49-F238E27FC236}">
                <a16:creationId xmlns:a16="http://schemas.microsoft.com/office/drawing/2014/main" id="{8AE83437-5142-EB15-99FD-328635F83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65" y="6223548"/>
            <a:ext cx="2333625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IS - Agencija - Logotip ARIS">
            <a:extLst>
              <a:ext uri="{FF2B5EF4-FFF2-40B4-BE49-F238E27FC236}">
                <a16:creationId xmlns:a16="http://schemas.microsoft.com/office/drawing/2014/main" id="{63F97016-CA8A-B2FC-6E09-390CAFBCF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6139980"/>
            <a:ext cx="2826532" cy="58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45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67392-1414-0E2C-3961-91450456E6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>
            <a:extLst>
              <a:ext uri="{FF2B5EF4-FFF2-40B4-BE49-F238E27FC236}">
                <a16:creationId xmlns:a16="http://schemas.microsoft.com/office/drawing/2014/main" id="{ADC6D375-642D-50E2-E688-BFE9CCB096C7}"/>
              </a:ext>
            </a:extLst>
          </p:cNvPr>
          <p:cNvSpPr/>
          <p:nvPr/>
        </p:nvSpPr>
        <p:spPr>
          <a:xfrm>
            <a:off x="2063552" y="404664"/>
            <a:ext cx="8424936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endParaRPr lang="sl-SI" sz="2400" dirty="0"/>
          </a:p>
          <a:p>
            <a:pPr>
              <a:lnSpc>
                <a:spcPts val="3200"/>
              </a:lnSpc>
              <a:tabLst>
                <a:tab pos="542925" algn="l"/>
              </a:tabLst>
            </a:pPr>
            <a:r>
              <a:rPr lang="sl-SI" sz="2400" dirty="0"/>
              <a:t>    </a:t>
            </a:r>
            <a:r>
              <a:rPr lang="en-US" sz="2400" dirty="0"/>
              <a:t>	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E74812F1-7CFF-A7BB-B793-9CA63DE8DA6A}"/>
              </a:ext>
            </a:extLst>
          </p:cNvPr>
          <p:cNvSpPr/>
          <p:nvPr/>
        </p:nvSpPr>
        <p:spPr>
          <a:xfrm rot="10800000" flipV="1">
            <a:off x="0" y="1317734"/>
            <a:ext cx="6611380" cy="53976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49000">
                <a:srgbClr val="9CB86E">
                  <a:lumMod val="47000"/>
                  <a:lumOff val="53000"/>
                </a:srgbClr>
              </a:gs>
              <a:gs pos="100000">
                <a:srgbClr val="566C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  <p:pic>
        <p:nvPicPr>
          <p:cNvPr id="9" name="Slika 8" descr="Slika, ki vsebuje besede pisava, posnetek zaslona, grafika, grafično oblikovanje&#10;&#10;Vsebina, ustvarjena z UI, morda ni pravilna.">
            <a:extLst>
              <a:ext uri="{FF2B5EF4-FFF2-40B4-BE49-F238E27FC236}">
                <a16:creationId xmlns:a16="http://schemas.microsoft.com/office/drawing/2014/main" id="{B8F3C486-7281-C21F-2EFC-95A15C3661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91465"/>
            <a:ext cx="2205843" cy="306430"/>
          </a:xfrm>
          <a:prstGeom prst="rect">
            <a:avLst/>
          </a:prstGeom>
        </p:spPr>
      </p:pic>
      <p:pic>
        <p:nvPicPr>
          <p:cNvPr id="16" name="Picture 2" descr="Ministrstvo za kmetijstvo, gozdarstvo ...">
            <a:extLst>
              <a:ext uri="{FF2B5EF4-FFF2-40B4-BE49-F238E27FC236}">
                <a16:creationId xmlns:a16="http://schemas.microsoft.com/office/drawing/2014/main" id="{5809B9E4-5834-0BBE-86A4-8A6E9EE44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3" y="6471267"/>
            <a:ext cx="1440160" cy="30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ARIS - Agencija - Logotip ARIS">
            <a:extLst>
              <a:ext uri="{FF2B5EF4-FFF2-40B4-BE49-F238E27FC236}">
                <a16:creationId xmlns:a16="http://schemas.microsoft.com/office/drawing/2014/main" id="{0A9131F0-A9B3-545E-D9F3-487D6F04E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6428626"/>
            <a:ext cx="1657651" cy="34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5C6C293D-302D-FDAC-D241-BF3ABAB57046}"/>
              </a:ext>
            </a:extLst>
          </p:cNvPr>
          <p:cNvSpPr/>
          <p:nvPr/>
        </p:nvSpPr>
        <p:spPr>
          <a:xfrm>
            <a:off x="407368" y="844294"/>
            <a:ext cx="9037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NAŠE DELO DO SEDAJ</a:t>
            </a: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117E5797-A310-6826-0149-0B9D7F0A6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6813" y="2046652"/>
            <a:ext cx="5071834" cy="481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2F008140-E55C-EBED-69CB-A86E177B598F}"/>
              </a:ext>
            </a:extLst>
          </p:cNvPr>
          <p:cNvSpPr txBox="1"/>
          <p:nvPr/>
        </p:nvSpPr>
        <p:spPr>
          <a:xfrm rot="20326237">
            <a:off x="6420805" y="1890150"/>
            <a:ext cx="232587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800" dirty="0"/>
              <a:t>ŠE IŠČEMO </a:t>
            </a:r>
            <a:r>
              <a:rPr lang="sl-SI" sz="2800" dirty="0">
                <a:sym typeface="Wingdings" panose="05000000000000000000" pitchFamily="2" charset="2"/>
              </a:rPr>
              <a:t> </a:t>
            </a:r>
            <a:endParaRPr lang="sl-SI" sz="2800" dirty="0"/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84BC287A-6996-3A20-839E-CBDE48F17992}"/>
              </a:ext>
            </a:extLst>
          </p:cNvPr>
          <p:cNvSpPr txBox="1"/>
          <p:nvPr/>
        </p:nvSpPr>
        <p:spPr>
          <a:xfrm>
            <a:off x="438920" y="1436578"/>
            <a:ext cx="2639633" cy="4315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sl-SI" sz="2000" dirty="0"/>
              <a:t>Vzorci jagod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sl-SI" sz="2000" dirty="0"/>
              <a:t>Vzorci solate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sl-SI" sz="2000" dirty="0"/>
              <a:t>Vzorci paradižnika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sl-SI" sz="2000" dirty="0"/>
              <a:t>Skladiščenje jabolk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sl-SI" sz="2000" dirty="0"/>
              <a:t>Skladiščenje korenja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sl-SI" sz="2000" dirty="0"/>
              <a:t>Jabolka 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sl-SI" sz="2000" dirty="0"/>
              <a:t>Korenje </a:t>
            </a:r>
          </a:p>
        </p:txBody>
      </p:sp>
    </p:spTree>
    <p:extLst>
      <p:ext uri="{BB962C8B-B14F-4D97-AF65-F5344CB8AC3E}">
        <p14:creationId xmlns:p14="http://schemas.microsoft.com/office/powerpoint/2010/main" val="355543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6FEBE-9BCC-DDC7-4CFA-64271C403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>
            <a:extLst>
              <a:ext uri="{FF2B5EF4-FFF2-40B4-BE49-F238E27FC236}">
                <a16:creationId xmlns:a16="http://schemas.microsoft.com/office/drawing/2014/main" id="{C422D987-287B-6DBC-A864-70395BC2D073}"/>
              </a:ext>
            </a:extLst>
          </p:cNvPr>
          <p:cNvSpPr/>
          <p:nvPr/>
        </p:nvSpPr>
        <p:spPr>
          <a:xfrm>
            <a:off x="2063552" y="404664"/>
            <a:ext cx="8424936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endParaRPr lang="sl-SI" sz="2400" dirty="0"/>
          </a:p>
          <a:p>
            <a:pPr>
              <a:lnSpc>
                <a:spcPts val="3200"/>
              </a:lnSpc>
              <a:tabLst>
                <a:tab pos="542925" algn="l"/>
              </a:tabLst>
            </a:pPr>
            <a:r>
              <a:rPr lang="sl-SI" sz="2400" dirty="0"/>
              <a:t>    </a:t>
            </a:r>
            <a:r>
              <a:rPr lang="en-US" sz="2400" dirty="0"/>
              <a:t>	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0405AA78-E062-17E1-2007-A0C99428A1B9}"/>
              </a:ext>
            </a:extLst>
          </p:cNvPr>
          <p:cNvSpPr/>
          <p:nvPr/>
        </p:nvSpPr>
        <p:spPr>
          <a:xfrm rot="10800000" flipV="1">
            <a:off x="0" y="1317734"/>
            <a:ext cx="6611380" cy="53976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49000">
                <a:srgbClr val="9CB86E">
                  <a:lumMod val="47000"/>
                  <a:lumOff val="53000"/>
                </a:srgbClr>
              </a:gs>
              <a:gs pos="100000">
                <a:srgbClr val="566C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  <p:pic>
        <p:nvPicPr>
          <p:cNvPr id="9" name="Slika 8" descr="Slika, ki vsebuje besede pisava, posnetek zaslona, grafika, grafično oblikovanje&#10;&#10;Vsebina, ustvarjena z UI, morda ni pravilna.">
            <a:extLst>
              <a:ext uri="{FF2B5EF4-FFF2-40B4-BE49-F238E27FC236}">
                <a16:creationId xmlns:a16="http://schemas.microsoft.com/office/drawing/2014/main" id="{3A3E3566-8EC2-707D-0801-96C50DD876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91465"/>
            <a:ext cx="2205843" cy="306430"/>
          </a:xfrm>
          <a:prstGeom prst="rect">
            <a:avLst/>
          </a:prstGeom>
        </p:spPr>
      </p:pic>
      <p:pic>
        <p:nvPicPr>
          <p:cNvPr id="16" name="Picture 2" descr="Ministrstvo za kmetijstvo, gozdarstvo ...">
            <a:extLst>
              <a:ext uri="{FF2B5EF4-FFF2-40B4-BE49-F238E27FC236}">
                <a16:creationId xmlns:a16="http://schemas.microsoft.com/office/drawing/2014/main" id="{12FFA933-9230-1230-C86D-178B78E65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3" y="6471267"/>
            <a:ext cx="1440160" cy="30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ARIS - Agencija - Logotip ARIS">
            <a:extLst>
              <a:ext uri="{FF2B5EF4-FFF2-40B4-BE49-F238E27FC236}">
                <a16:creationId xmlns:a16="http://schemas.microsoft.com/office/drawing/2014/main" id="{64F3E5AB-D2DD-181B-92E0-FFA498C40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6428626"/>
            <a:ext cx="1657651" cy="34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663BAE88-0191-958B-D510-46F8C4D5113C}"/>
              </a:ext>
            </a:extLst>
          </p:cNvPr>
          <p:cNvSpPr/>
          <p:nvPr/>
        </p:nvSpPr>
        <p:spPr>
          <a:xfrm>
            <a:off x="407368" y="844294"/>
            <a:ext cx="9037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PRVI REZULTATI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CD82A52A-4463-328D-4D9B-4FC7B12A72CD}"/>
              </a:ext>
            </a:extLst>
          </p:cNvPr>
          <p:cNvSpPr txBox="1"/>
          <p:nvPr/>
        </p:nvSpPr>
        <p:spPr>
          <a:xfrm>
            <a:off x="438920" y="1436578"/>
            <a:ext cx="1356462" cy="727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VITAMINI</a:t>
            </a:r>
            <a:endParaRPr lang="sl-SI" sz="2400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2FB5AB3-9684-1A0A-BC07-DFBEF4509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698686"/>
              </p:ext>
            </p:extLst>
          </p:nvPr>
        </p:nvGraphicFramePr>
        <p:xfrm>
          <a:off x="551384" y="2164149"/>
          <a:ext cx="10801199" cy="2506137"/>
        </p:xfrm>
        <a:graphic>
          <a:graphicData uri="http://schemas.openxmlformats.org/drawingml/2006/table">
            <a:tbl>
              <a:tblPr/>
              <a:tblGrid>
                <a:gridCol w="1584176">
                  <a:extLst>
                    <a:ext uri="{9D8B030D-6E8A-4147-A177-3AD203B41FA5}">
                      <a16:colId xmlns:a16="http://schemas.microsoft.com/office/drawing/2014/main" val="2471808185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24986424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29721508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266698254"/>
                    </a:ext>
                  </a:extLst>
                </a:gridCol>
                <a:gridCol w="1437334">
                  <a:extLst>
                    <a:ext uri="{9D8B030D-6E8A-4147-A177-3AD203B41FA5}">
                      <a16:colId xmlns:a16="http://schemas.microsoft.com/office/drawing/2014/main" val="3148185396"/>
                    </a:ext>
                  </a:extLst>
                </a:gridCol>
                <a:gridCol w="1298969">
                  <a:extLst>
                    <a:ext uri="{9D8B030D-6E8A-4147-A177-3AD203B41FA5}">
                      <a16:colId xmlns:a16="http://schemas.microsoft.com/office/drawing/2014/main" val="1300749959"/>
                    </a:ext>
                  </a:extLst>
                </a:gridCol>
              </a:tblGrid>
              <a:tr h="40669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l-SI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Solata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l-SI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Pyridoxine (B6)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l-SI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Folic</a:t>
                      </a:r>
                      <a:r>
                        <a:rPr lang="sl-SI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l-SI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acid</a:t>
                      </a:r>
                      <a:r>
                        <a:rPr lang="sl-SI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(B9)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l-SI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Riboflavin (B2)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l-SI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Vitamin 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l-SI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Vitamin 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l-SI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Vitamin 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012830"/>
                  </a:ext>
                </a:extLst>
              </a:tr>
              <a:tr h="3875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mg/100g sveže mase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351124"/>
                  </a:ext>
                </a:extLst>
              </a:tr>
              <a:tr h="47201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Solata pri</a:t>
                      </a:r>
                      <a:r>
                        <a:rPr lang="sl-SI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kmetu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 ± 0.01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 ± 0.10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 ± 0.08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 ± 1.49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3.16 ± 1.15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 ± 0.35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9198702"/>
                  </a:ext>
                </a:extLst>
              </a:tr>
              <a:tr h="62979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Solata Panvita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 ± 0.01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 ± 0.01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 ± 0.02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7.94 ± 1.53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 ± 1.22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 ± 0.17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432632"/>
                  </a:ext>
                </a:extLst>
              </a:tr>
              <a:tr h="610042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Solata Živa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 ± 0.02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 ± 0.03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 ± 0.10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7.51 ± 3.32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4.01 ± 0.85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 ± 0.21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4D7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4462413"/>
                  </a:ext>
                </a:extLst>
              </a:tr>
            </a:tbl>
          </a:graphicData>
        </a:graphic>
      </p:graphicFrame>
      <p:sp>
        <p:nvSpPr>
          <p:cNvPr id="4" name="PoljeZBesedilom 3"/>
          <p:cNvSpPr txBox="1"/>
          <p:nvPr/>
        </p:nvSpPr>
        <p:spPr>
          <a:xfrm rot="20747511">
            <a:off x="4746714" y="3936966"/>
            <a:ext cx="1236108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1400" dirty="0"/>
              <a:t>HIDROPONIKA</a:t>
            </a:r>
          </a:p>
        </p:txBody>
      </p:sp>
    </p:spTree>
    <p:extLst>
      <p:ext uri="{BB962C8B-B14F-4D97-AF65-F5344CB8AC3E}">
        <p14:creationId xmlns:p14="http://schemas.microsoft.com/office/powerpoint/2010/main" val="148813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3BC13-ADFB-2DE8-2E5F-8F2009A3F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>
            <a:extLst>
              <a:ext uri="{FF2B5EF4-FFF2-40B4-BE49-F238E27FC236}">
                <a16:creationId xmlns:a16="http://schemas.microsoft.com/office/drawing/2014/main" id="{38ADD9FD-AA74-0917-6150-A31AA197A292}"/>
              </a:ext>
            </a:extLst>
          </p:cNvPr>
          <p:cNvSpPr/>
          <p:nvPr/>
        </p:nvSpPr>
        <p:spPr>
          <a:xfrm>
            <a:off x="2063552" y="404664"/>
            <a:ext cx="8424936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endParaRPr lang="sl-SI" sz="2400" dirty="0"/>
          </a:p>
          <a:p>
            <a:pPr>
              <a:lnSpc>
                <a:spcPts val="3200"/>
              </a:lnSpc>
              <a:tabLst>
                <a:tab pos="542925" algn="l"/>
              </a:tabLst>
            </a:pPr>
            <a:r>
              <a:rPr lang="sl-SI" sz="2400" dirty="0"/>
              <a:t>    </a:t>
            </a:r>
            <a:r>
              <a:rPr lang="en-US" sz="2400" dirty="0"/>
              <a:t>	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4E23E87F-1560-181C-2952-E8F78F9E5441}"/>
              </a:ext>
            </a:extLst>
          </p:cNvPr>
          <p:cNvSpPr/>
          <p:nvPr/>
        </p:nvSpPr>
        <p:spPr>
          <a:xfrm rot="10800000" flipV="1">
            <a:off x="0" y="1317734"/>
            <a:ext cx="6611380" cy="53976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49000">
                <a:srgbClr val="9CB86E">
                  <a:lumMod val="47000"/>
                  <a:lumOff val="53000"/>
                </a:srgbClr>
              </a:gs>
              <a:gs pos="100000">
                <a:srgbClr val="566C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  <p:pic>
        <p:nvPicPr>
          <p:cNvPr id="9" name="Slika 8" descr="Slika, ki vsebuje besede pisava, posnetek zaslona, grafika, grafično oblikovanje&#10;&#10;Vsebina, ustvarjena z UI, morda ni pravilna.">
            <a:extLst>
              <a:ext uri="{FF2B5EF4-FFF2-40B4-BE49-F238E27FC236}">
                <a16:creationId xmlns:a16="http://schemas.microsoft.com/office/drawing/2014/main" id="{CB829E37-38D4-1AEC-F67C-D5019A321D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91465"/>
            <a:ext cx="2205843" cy="306430"/>
          </a:xfrm>
          <a:prstGeom prst="rect">
            <a:avLst/>
          </a:prstGeom>
        </p:spPr>
      </p:pic>
      <p:pic>
        <p:nvPicPr>
          <p:cNvPr id="16" name="Picture 2" descr="Ministrstvo za kmetijstvo, gozdarstvo ...">
            <a:extLst>
              <a:ext uri="{FF2B5EF4-FFF2-40B4-BE49-F238E27FC236}">
                <a16:creationId xmlns:a16="http://schemas.microsoft.com/office/drawing/2014/main" id="{DFE77A9F-F687-79BA-DA21-A72545A74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3" y="6471267"/>
            <a:ext cx="1440160" cy="30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ARIS - Agencija - Logotip ARIS">
            <a:extLst>
              <a:ext uri="{FF2B5EF4-FFF2-40B4-BE49-F238E27FC236}">
                <a16:creationId xmlns:a16="http://schemas.microsoft.com/office/drawing/2014/main" id="{86CE9162-FE86-C46B-998A-1DD5EAA4B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6428626"/>
            <a:ext cx="1657651" cy="34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65137949-F927-CB53-9F4C-F96BA49A3828}"/>
              </a:ext>
            </a:extLst>
          </p:cNvPr>
          <p:cNvSpPr/>
          <p:nvPr/>
        </p:nvSpPr>
        <p:spPr>
          <a:xfrm>
            <a:off x="407368" y="844294"/>
            <a:ext cx="9037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PRVI REZULTATI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A872D3C8-9009-3EA4-5979-F4FD07D94A8D}"/>
              </a:ext>
            </a:extLst>
          </p:cNvPr>
          <p:cNvSpPr txBox="1"/>
          <p:nvPr/>
        </p:nvSpPr>
        <p:spPr>
          <a:xfrm>
            <a:off x="438920" y="1436578"/>
            <a:ext cx="1356462" cy="7275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/>
              <a:t>VITAMINI</a:t>
            </a:r>
            <a:endParaRPr lang="sl-SI" sz="2400" dirty="0"/>
          </a:p>
        </p:txBody>
      </p:sp>
      <p:graphicFrame>
        <p:nvGraphicFramePr>
          <p:cNvPr id="4" name="Table 1">
            <a:extLst>
              <a:ext uri="{FF2B5EF4-FFF2-40B4-BE49-F238E27FC236}">
                <a16:creationId xmlns:a16="http://schemas.microsoft.com/office/drawing/2014/main" id="{A44FE99A-6A03-8E6E-AEC4-A0C9B8B6D3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946965"/>
              </p:ext>
            </p:extLst>
          </p:nvPr>
        </p:nvGraphicFramePr>
        <p:xfrm>
          <a:off x="551384" y="2164149"/>
          <a:ext cx="11305257" cy="3902556"/>
        </p:xfrm>
        <a:graphic>
          <a:graphicData uri="http://schemas.openxmlformats.org/drawingml/2006/table">
            <a:tbl>
              <a:tblPr/>
              <a:tblGrid>
                <a:gridCol w="2160240">
                  <a:extLst>
                    <a:ext uri="{9D8B030D-6E8A-4147-A177-3AD203B41FA5}">
                      <a16:colId xmlns:a16="http://schemas.microsoft.com/office/drawing/2014/main" val="196741728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56875551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418630467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48415418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497884062"/>
                    </a:ext>
                  </a:extLst>
                </a:gridCol>
                <a:gridCol w="1728193">
                  <a:extLst>
                    <a:ext uri="{9D8B030D-6E8A-4147-A177-3AD203B41FA5}">
                      <a16:colId xmlns:a16="http://schemas.microsoft.com/office/drawing/2014/main" val="4107405172"/>
                    </a:ext>
                  </a:extLst>
                </a:gridCol>
              </a:tblGrid>
              <a:tr h="4860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l-SI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Jagode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Pyridoxine</a:t>
                      </a:r>
                      <a:r>
                        <a:rPr lang="sl-SI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(B6)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Folic</a:t>
                      </a:r>
                      <a:r>
                        <a:rPr lang="sl-SI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sl-SI" sz="1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acid</a:t>
                      </a:r>
                      <a:r>
                        <a:rPr lang="sl-SI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(B9)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Riboflavin (B2)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Vitamin 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Vitamin 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Vitamin C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955281"/>
                  </a:ext>
                </a:extLst>
              </a:tr>
              <a:tr h="20273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mg/100g sveže mase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704811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Jagoda EKO kmet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 ± 0.03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 ± 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 ± 0.01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12.18 ± 3.71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 ± 0.44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107.31 ± 24.91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650304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Jagoda Deli kmet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0.17 ± 0.07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 ± 0.01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 ± 0.01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7.73 ± 4.15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 ± 0.24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91.17 ± 3.43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910812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Jagoda Deli kmet polična kakovost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 ± 0.02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 ± 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 ± 0.01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9.80 ± 5.21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 ± 0.14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95.33 ± 4.45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187900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Jagoda EKO trgovina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 ± 0.09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 ± 0.02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 ± 0.01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6.57 ± 1.31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 ± 0.13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88.16 ± 11.45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428657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Jagode konvecionalna pridelava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 ± 0.03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 ± 0.02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 ± 0.03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13.72 ± 1.68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 ± 0.10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72.20 ± 10.14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317773"/>
                  </a:ext>
                </a:extLst>
              </a:tr>
              <a:tr h="48605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Jagode uvoz Španija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 ± 0.04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 ± 0.01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 ± 0.01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5.56 ± 1.98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0.88 ± 0.07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l-S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67.80 ± 3.19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A96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92595"/>
                  </a:ext>
                </a:extLst>
              </a:tr>
            </a:tbl>
          </a:graphicData>
        </a:graphic>
      </p:graphicFrame>
      <p:sp>
        <p:nvSpPr>
          <p:cNvPr id="3" name="Pravokotnik 2"/>
          <p:cNvSpPr/>
          <p:nvPr/>
        </p:nvSpPr>
        <p:spPr>
          <a:xfrm>
            <a:off x="2783632" y="3501008"/>
            <a:ext cx="9217024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Pravokotnik 5"/>
          <p:cNvSpPr/>
          <p:nvPr/>
        </p:nvSpPr>
        <p:spPr>
          <a:xfrm>
            <a:off x="10272464" y="5157192"/>
            <a:ext cx="1512168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2783632" y="5661248"/>
            <a:ext cx="9217024" cy="8100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326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ADFBE-DB9F-3221-8B6A-9668D07D6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>
            <a:extLst>
              <a:ext uri="{FF2B5EF4-FFF2-40B4-BE49-F238E27FC236}">
                <a16:creationId xmlns:a16="http://schemas.microsoft.com/office/drawing/2014/main" id="{34E5BD06-33E5-6A9E-9682-3E19CD8986EC}"/>
              </a:ext>
            </a:extLst>
          </p:cNvPr>
          <p:cNvSpPr/>
          <p:nvPr/>
        </p:nvSpPr>
        <p:spPr>
          <a:xfrm>
            <a:off x="2063552" y="404664"/>
            <a:ext cx="8424936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endParaRPr lang="sl-SI" sz="2400" dirty="0"/>
          </a:p>
          <a:p>
            <a:pPr>
              <a:lnSpc>
                <a:spcPts val="3200"/>
              </a:lnSpc>
              <a:tabLst>
                <a:tab pos="542925" algn="l"/>
              </a:tabLst>
            </a:pPr>
            <a:r>
              <a:rPr lang="sl-SI" sz="2400" dirty="0"/>
              <a:t>    </a:t>
            </a:r>
            <a:r>
              <a:rPr lang="en-US" sz="2400" dirty="0"/>
              <a:t>	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43CD7BC4-8866-4BE7-AE9D-788709D04B01}"/>
              </a:ext>
            </a:extLst>
          </p:cNvPr>
          <p:cNvSpPr/>
          <p:nvPr/>
        </p:nvSpPr>
        <p:spPr>
          <a:xfrm rot="10800000" flipV="1">
            <a:off x="0" y="1317734"/>
            <a:ext cx="6611380" cy="53976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49000">
                <a:srgbClr val="9CB86E">
                  <a:lumMod val="47000"/>
                  <a:lumOff val="53000"/>
                </a:srgbClr>
              </a:gs>
              <a:gs pos="100000">
                <a:srgbClr val="566C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  <p:pic>
        <p:nvPicPr>
          <p:cNvPr id="9" name="Slika 8" descr="Slika, ki vsebuje besede pisava, posnetek zaslona, grafika, grafično oblikovanje&#10;&#10;Vsebina, ustvarjena z UI, morda ni pravilna.">
            <a:extLst>
              <a:ext uri="{FF2B5EF4-FFF2-40B4-BE49-F238E27FC236}">
                <a16:creationId xmlns:a16="http://schemas.microsoft.com/office/drawing/2014/main" id="{E603D727-DFC2-E877-70B2-E593E43274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91465"/>
            <a:ext cx="2205843" cy="306430"/>
          </a:xfrm>
          <a:prstGeom prst="rect">
            <a:avLst/>
          </a:prstGeom>
        </p:spPr>
      </p:pic>
      <p:pic>
        <p:nvPicPr>
          <p:cNvPr id="16" name="Picture 2" descr="Ministrstvo za kmetijstvo, gozdarstvo ...">
            <a:extLst>
              <a:ext uri="{FF2B5EF4-FFF2-40B4-BE49-F238E27FC236}">
                <a16:creationId xmlns:a16="http://schemas.microsoft.com/office/drawing/2014/main" id="{4B200A5D-2480-0338-7BA8-D8364D5E9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3" y="6471267"/>
            <a:ext cx="1440160" cy="30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ARIS - Agencija - Logotip ARIS">
            <a:extLst>
              <a:ext uri="{FF2B5EF4-FFF2-40B4-BE49-F238E27FC236}">
                <a16:creationId xmlns:a16="http://schemas.microsoft.com/office/drawing/2014/main" id="{8B13744A-F2D9-408C-76F3-D66714916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6428626"/>
            <a:ext cx="1657651" cy="34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F07BB8DC-3BFD-2FB1-CFEF-7A9CB3CC8266}"/>
              </a:ext>
            </a:extLst>
          </p:cNvPr>
          <p:cNvSpPr/>
          <p:nvPr/>
        </p:nvSpPr>
        <p:spPr>
          <a:xfrm>
            <a:off x="407368" y="844294"/>
            <a:ext cx="9037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/>
              <a:t>OSTANKI PESTICIDOV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AD349E9D-175E-29A2-196F-E0FF90BEAD12}"/>
              </a:ext>
            </a:extLst>
          </p:cNvPr>
          <p:cNvSpPr txBox="1"/>
          <p:nvPr/>
        </p:nvSpPr>
        <p:spPr>
          <a:xfrm>
            <a:off x="479376" y="1556792"/>
            <a:ext cx="11233248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sl-SI" sz="2400" dirty="0"/>
              <a:t>Solata iz kmetije kupljena v trgovini je imela prisotne minimalne ostanke enega sredstva za varstvo rastlin (</a:t>
            </a:r>
            <a:r>
              <a:rPr lang="sl-SI" sz="2400" dirty="0" err="1"/>
              <a:t>boskalid</a:t>
            </a:r>
            <a:r>
              <a:rPr lang="sl-SI" sz="2400" dirty="0"/>
              <a:t>) a pod mejno vrednostjo ostankov (MRL za </a:t>
            </a:r>
            <a:r>
              <a:rPr lang="sl-SI" sz="2400" dirty="0" err="1"/>
              <a:t>boskalid</a:t>
            </a:r>
            <a:r>
              <a:rPr lang="sl-SI" sz="2400" dirty="0"/>
              <a:t> je 50 mg/kg določili smo ga 0,017 mg/kg). 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sl-SI" sz="2400" dirty="0"/>
              <a:t>Pri solati iz hidroponske pridelave nismo zaznali ostankov nobenega uporabljenega sredstva za varstvo rastlin. 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F7E1C57-12A2-9E47-9C9F-44EA0A5F5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3867459"/>
            <a:ext cx="4150059" cy="276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289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A02DD-8274-71F1-9BF4-9F35E2220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>
            <a:extLst>
              <a:ext uri="{FF2B5EF4-FFF2-40B4-BE49-F238E27FC236}">
                <a16:creationId xmlns:a16="http://schemas.microsoft.com/office/drawing/2014/main" id="{046CFCC4-2247-3047-7BC0-38C9CE716116}"/>
              </a:ext>
            </a:extLst>
          </p:cNvPr>
          <p:cNvSpPr/>
          <p:nvPr/>
        </p:nvSpPr>
        <p:spPr>
          <a:xfrm>
            <a:off x="2063552" y="404664"/>
            <a:ext cx="8424936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endParaRPr lang="sl-SI" sz="2400" dirty="0"/>
          </a:p>
          <a:p>
            <a:pPr>
              <a:lnSpc>
                <a:spcPts val="3200"/>
              </a:lnSpc>
              <a:tabLst>
                <a:tab pos="542925" algn="l"/>
              </a:tabLst>
            </a:pPr>
            <a:r>
              <a:rPr lang="sl-SI" sz="2400" dirty="0"/>
              <a:t>    </a:t>
            </a:r>
            <a:r>
              <a:rPr lang="en-US" sz="2400" dirty="0"/>
              <a:t>	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BEE0430F-7F94-C770-4260-9AC4A3BA5628}"/>
              </a:ext>
            </a:extLst>
          </p:cNvPr>
          <p:cNvSpPr/>
          <p:nvPr/>
        </p:nvSpPr>
        <p:spPr>
          <a:xfrm rot="10800000" flipV="1">
            <a:off x="0" y="1317734"/>
            <a:ext cx="6611380" cy="53976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49000">
                <a:srgbClr val="9CB86E">
                  <a:lumMod val="47000"/>
                  <a:lumOff val="53000"/>
                </a:srgbClr>
              </a:gs>
              <a:gs pos="100000">
                <a:srgbClr val="566C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  <p:sp>
        <p:nvSpPr>
          <p:cNvPr id="2" name="Pravokotnik 1">
            <a:extLst>
              <a:ext uri="{FF2B5EF4-FFF2-40B4-BE49-F238E27FC236}">
                <a16:creationId xmlns:a16="http://schemas.microsoft.com/office/drawing/2014/main" id="{D889523C-941D-F4B8-CB86-B4B0AD8187A6}"/>
              </a:ext>
            </a:extLst>
          </p:cNvPr>
          <p:cNvSpPr/>
          <p:nvPr/>
        </p:nvSpPr>
        <p:spPr>
          <a:xfrm>
            <a:off x="1991544" y="4320971"/>
            <a:ext cx="90370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/>
              <a:t>Hvala za vašo pozornost in financerjem za podporo.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DB5C9DE-0345-6837-D600-CF20E2D2A2BC}"/>
              </a:ext>
            </a:extLst>
          </p:cNvPr>
          <p:cNvSpPr txBox="1"/>
          <p:nvPr/>
        </p:nvSpPr>
        <p:spPr>
          <a:xfrm>
            <a:off x="2987809" y="1518315"/>
            <a:ext cx="62163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J"/>
            </a:pPr>
            <a:r>
              <a:rPr lang="sl-SI" sz="2800" dirty="0">
                <a:sym typeface="Wingdings" panose="05000000000000000000" pitchFamily="2" charset="2"/>
              </a:rPr>
              <a:t>Težko je dobiti solato in jagode iz uvoza</a:t>
            </a:r>
          </a:p>
          <a:p>
            <a:pPr marL="342900" indent="-342900" algn="ctr">
              <a:buFont typeface="Wingdings" pitchFamily="2" charset="2"/>
              <a:buChar char="J"/>
            </a:pPr>
            <a:r>
              <a:rPr lang="sl-SI" sz="2800" dirty="0">
                <a:sym typeface="Wingdings" panose="05000000000000000000" pitchFamily="2" charset="2"/>
              </a:rPr>
              <a:t>Ostankov pesticidov nismo našli</a:t>
            </a:r>
          </a:p>
          <a:p>
            <a:pPr marL="342900" indent="-342900" algn="ctr">
              <a:buFont typeface="Wingdings" pitchFamily="2" charset="2"/>
              <a:buChar char="J"/>
            </a:pPr>
            <a:endParaRPr lang="sl-SI" sz="2800" dirty="0">
              <a:sym typeface="Wingdings" panose="05000000000000000000" pitchFamily="2" charset="2"/>
            </a:endParaRPr>
          </a:p>
          <a:p>
            <a:pPr algn="ctr"/>
            <a:r>
              <a:rPr lang="sl-SI" sz="2800" dirty="0">
                <a:sym typeface="Wingdings" panose="05000000000000000000" pitchFamily="2" charset="2"/>
              </a:rPr>
              <a:t> Čaka nas pestra jesen</a:t>
            </a:r>
            <a:endParaRPr lang="sl-SI" sz="2800" dirty="0"/>
          </a:p>
        </p:txBody>
      </p:sp>
      <p:pic>
        <p:nvPicPr>
          <p:cNvPr id="4" name="Slika 3" descr="Slika, ki vsebuje besede pisava, posnetek zaslona, grafika, grafično oblikovanje&#10;&#10;Vsebina, ustvarjena z UI, morda ni pravilna.">
            <a:extLst>
              <a:ext uri="{FF2B5EF4-FFF2-40B4-BE49-F238E27FC236}">
                <a16:creationId xmlns:a16="http://schemas.microsoft.com/office/drawing/2014/main" id="{BB53BA43-265D-134A-351D-38C7974991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452" y="6283457"/>
            <a:ext cx="3168351" cy="440139"/>
          </a:xfrm>
          <a:prstGeom prst="rect">
            <a:avLst/>
          </a:prstGeom>
        </p:spPr>
      </p:pic>
      <p:pic>
        <p:nvPicPr>
          <p:cNvPr id="6" name="Picture 2" descr="Ministrstvo za kmetijstvo, gozdarstvo ...">
            <a:extLst>
              <a:ext uri="{FF2B5EF4-FFF2-40B4-BE49-F238E27FC236}">
                <a16:creationId xmlns:a16="http://schemas.microsoft.com/office/drawing/2014/main" id="{A70A71F6-5634-326C-CD21-CBF69B3E5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65" y="6223548"/>
            <a:ext cx="2333625" cy="4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RIS - Agencija - Logotip ARIS">
            <a:extLst>
              <a:ext uri="{FF2B5EF4-FFF2-40B4-BE49-F238E27FC236}">
                <a16:creationId xmlns:a16="http://schemas.microsoft.com/office/drawing/2014/main" id="{39DBCBF1-2300-D9F2-1F98-561C1A71E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6139980"/>
            <a:ext cx="2826532" cy="58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jeZBesedilom 7"/>
          <p:cNvSpPr txBox="1"/>
          <p:nvPr/>
        </p:nvSpPr>
        <p:spPr>
          <a:xfrm>
            <a:off x="263352" y="861199"/>
            <a:ext cx="234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Naše prve ugotovitve...</a:t>
            </a:r>
          </a:p>
        </p:txBody>
      </p:sp>
    </p:spTree>
    <p:extLst>
      <p:ext uri="{BB962C8B-B14F-4D97-AF65-F5344CB8AC3E}">
        <p14:creationId xmlns:p14="http://schemas.microsoft.com/office/powerpoint/2010/main" val="203389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74CB4-A49C-4487-3520-FA868C7D9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>
            <a:extLst>
              <a:ext uri="{FF2B5EF4-FFF2-40B4-BE49-F238E27FC236}">
                <a16:creationId xmlns:a16="http://schemas.microsoft.com/office/drawing/2014/main" id="{DCB4ACA2-E37C-EDED-ADA4-AA41C43C798C}"/>
              </a:ext>
            </a:extLst>
          </p:cNvPr>
          <p:cNvSpPr/>
          <p:nvPr/>
        </p:nvSpPr>
        <p:spPr>
          <a:xfrm>
            <a:off x="2063552" y="404664"/>
            <a:ext cx="8424936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endParaRPr lang="sl-SI" sz="2400" dirty="0"/>
          </a:p>
          <a:p>
            <a:pPr>
              <a:lnSpc>
                <a:spcPts val="3200"/>
              </a:lnSpc>
              <a:tabLst>
                <a:tab pos="542925" algn="l"/>
              </a:tabLst>
            </a:pPr>
            <a:r>
              <a:rPr lang="sl-SI" sz="2400" dirty="0"/>
              <a:t>    </a:t>
            </a:r>
            <a:r>
              <a:rPr lang="en-US" sz="2400" dirty="0"/>
              <a:t>	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3B1871E4-924C-98CF-DF36-69F2E0F11AD4}"/>
              </a:ext>
            </a:extLst>
          </p:cNvPr>
          <p:cNvSpPr/>
          <p:nvPr/>
        </p:nvSpPr>
        <p:spPr>
          <a:xfrm rot="10800000" flipV="1">
            <a:off x="0" y="1317734"/>
            <a:ext cx="6611380" cy="53976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49000">
                <a:srgbClr val="9CB86E">
                  <a:lumMod val="47000"/>
                  <a:lumOff val="53000"/>
                </a:srgbClr>
              </a:gs>
              <a:gs pos="100000">
                <a:srgbClr val="566C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  <p:pic>
        <p:nvPicPr>
          <p:cNvPr id="9" name="Slika 8" descr="Slika, ki vsebuje besede pisava, posnetek zaslona, grafika, grafično oblikovanje&#10;&#10;Vsebina, ustvarjena z UI, morda ni pravilna.">
            <a:extLst>
              <a:ext uri="{FF2B5EF4-FFF2-40B4-BE49-F238E27FC236}">
                <a16:creationId xmlns:a16="http://schemas.microsoft.com/office/drawing/2014/main" id="{D2262208-4E0D-2080-991E-27E3B5CD79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91465"/>
            <a:ext cx="2205843" cy="306430"/>
          </a:xfrm>
          <a:prstGeom prst="rect">
            <a:avLst/>
          </a:prstGeom>
        </p:spPr>
      </p:pic>
      <p:pic>
        <p:nvPicPr>
          <p:cNvPr id="16" name="Picture 2" descr="Ministrstvo za kmetijstvo, gozdarstvo ...">
            <a:extLst>
              <a:ext uri="{FF2B5EF4-FFF2-40B4-BE49-F238E27FC236}">
                <a16:creationId xmlns:a16="http://schemas.microsoft.com/office/drawing/2014/main" id="{5B6D7048-B25A-10A6-AE9C-D6030082B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3" y="6471267"/>
            <a:ext cx="1440160" cy="30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ARIS - Agencija - Logotip ARIS">
            <a:extLst>
              <a:ext uri="{FF2B5EF4-FFF2-40B4-BE49-F238E27FC236}">
                <a16:creationId xmlns:a16="http://schemas.microsoft.com/office/drawing/2014/main" id="{7550F457-7461-B58A-8803-D0125F3FE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6428626"/>
            <a:ext cx="1657651" cy="34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3435A435-6757-2D4D-3059-932470D1A281}"/>
              </a:ext>
            </a:extLst>
          </p:cNvPr>
          <p:cNvSpPr txBox="1"/>
          <p:nvPr/>
        </p:nvSpPr>
        <p:spPr>
          <a:xfrm>
            <a:off x="479375" y="1412776"/>
            <a:ext cx="5040561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000" dirty="0"/>
              <a:t>Naravni vir vitaminov in mineralov (koliko?)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000" dirty="0"/>
              <a:t>Kaj lahko kupi slovenski potrošnik?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000" dirty="0"/>
              <a:t>Samooskrba v Sloveniji je prenizka </a:t>
            </a:r>
            <a:r>
              <a:rPr lang="sl-SI" sz="2000" dirty="0">
                <a:sym typeface="Wingdings" panose="05000000000000000000" pitchFamily="2" charset="2"/>
              </a:rPr>
              <a:t> potrebujemo uvoz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000" dirty="0">
                <a:sym typeface="Wingdings" panose="05000000000000000000" pitchFamily="2" charset="2"/>
              </a:rPr>
              <a:t>Dilema ali je razlika med: uvoženo ali domače?  Zdravje, ostanki, okus, kakovost, izgled, pestrost, zanimivost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l-SI" sz="2000" dirty="0">
                <a:sym typeface="Wingdings" panose="05000000000000000000" pitchFamily="2" charset="2"/>
              </a:rPr>
              <a:t>Transport, skladiščenje, zakonodaja tujih držav, sorte, tehnologija pridelave, standardi?</a:t>
            </a:r>
          </a:p>
        </p:txBody>
      </p:sp>
      <p:sp>
        <p:nvSpPr>
          <p:cNvPr id="19" name="Pravokotnik 18">
            <a:extLst>
              <a:ext uri="{FF2B5EF4-FFF2-40B4-BE49-F238E27FC236}">
                <a16:creationId xmlns:a16="http://schemas.microsoft.com/office/drawing/2014/main" id="{5039A4BC-1B2D-901D-0B67-0FAC5D2ADFAF}"/>
              </a:ext>
            </a:extLst>
          </p:cNvPr>
          <p:cNvSpPr/>
          <p:nvPr/>
        </p:nvSpPr>
        <p:spPr>
          <a:xfrm>
            <a:off x="407368" y="722492"/>
            <a:ext cx="10657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sl-SI" sz="3600" b="1" dirty="0"/>
              <a:t>POMEN SADJA IN ZELENJAVE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E4A5197D-ACF6-ECA1-B201-DB08E3203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623" y="1390283"/>
            <a:ext cx="6564701" cy="436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Pravokotnik: zaokroženi vogali 22">
            <a:extLst>
              <a:ext uri="{FF2B5EF4-FFF2-40B4-BE49-F238E27FC236}">
                <a16:creationId xmlns:a16="http://schemas.microsoft.com/office/drawing/2014/main" id="{EF767C6F-8280-2661-BADB-F616B7964DD8}"/>
              </a:ext>
            </a:extLst>
          </p:cNvPr>
          <p:cNvSpPr/>
          <p:nvPr/>
        </p:nvSpPr>
        <p:spPr>
          <a:xfrm>
            <a:off x="7107368" y="5242805"/>
            <a:ext cx="3396052" cy="10541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</a:rPr>
              <a:t>Zaužijemo vsak dan priporočenih 400g sadja in zelenjave na dan?</a:t>
            </a:r>
          </a:p>
        </p:txBody>
      </p:sp>
    </p:spTree>
    <p:extLst>
      <p:ext uri="{BB962C8B-B14F-4D97-AF65-F5344CB8AC3E}">
        <p14:creationId xmlns:p14="http://schemas.microsoft.com/office/powerpoint/2010/main" val="134868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A5CAA-FE0E-B330-CFEF-00E7E11CD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>
            <a:extLst>
              <a:ext uri="{FF2B5EF4-FFF2-40B4-BE49-F238E27FC236}">
                <a16:creationId xmlns:a16="http://schemas.microsoft.com/office/drawing/2014/main" id="{A85E527C-2813-7D24-11B8-EA840DADE564}"/>
              </a:ext>
            </a:extLst>
          </p:cNvPr>
          <p:cNvSpPr/>
          <p:nvPr/>
        </p:nvSpPr>
        <p:spPr>
          <a:xfrm>
            <a:off x="2063552" y="404664"/>
            <a:ext cx="8424936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endParaRPr lang="sl-SI" sz="2400" dirty="0"/>
          </a:p>
          <a:p>
            <a:pPr>
              <a:lnSpc>
                <a:spcPts val="3200"/>
              </a:lnSpc>
              <a:tabLst>
                <a:tab pos="542925" algn="l"/>
              </a:tabLst>
            </a:pPr>
            <a:r>
              <a:rPr lang="sl-SI" sz="2400" dirty="0"/>
              <a:t>    </a:t>
            </a:r>
            <a:r>
              <a:rPr lang="en-US" sz="2400" dirty="0"/>
              <a:t>	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0F00C8AE-A7A7-3548-568E-952F83C2EFE8}"/>
              </a:ext>
            </a:extLst>
          </p:cNvPr>
          <p:cNvSpPr/>
          <p:nvPr/>
        </p:nvSpPr>
        <p:spPr>
          <a:xfrm rot="10800000" flipV="1">
            <a:off x="0" y="1317734"/>
            <a:ext cx="6611380" cy="53976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49000">
                <a:srgbClr val="9CB86E">
                  <a:lumMod val="47000"/>
                  <a:lumOff val="53000"/>
                </a:srgbClr>
              </a:gs>
              <a:gs pos="100000">
                <a:srgbClr val="566C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  <p:pic>
        <p:nvPicPr>
          <p:cNvPr id="9" name="Slika 8" descr="Slika, ki vsebuje besede pisava, posnetek zaslona, grafika, grafično oblikovanje&#10;&#10;Vsebina, ustvarjena z UI, morda ni pravilna.">
            <a:extLst>
              <a:ext uri="{FF2B5EF4-FFF2-40B4-BE49-F238E27FC236}">
                <a16:creationId xmlns:a16="http://schemas.microsoft.com/office/drawing/2014/main" id="{E7B6E3D5-37D7-398F-99D6-F10B66C72A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91465"/>
            <a:ext cx="2205843" cy="306430"/>
          </a:xfrm>
          <a:prstGeom prst="rect">
            <a:avLst/>
          </a:prstGeom>
        </p:spPr>
      </p:pic>
      <p:pic>
        <p:nvPicPr>
          <p:cNvPr id="16" name="Picture 2" descr="Ministrstvo za kmetijstvo, gozdarstvo ...">
            <a:extLst>
              <a:ext uri="{FF2B5EF4-FFF2-40B4-BE49-F238E27FC236}">
                <a16:creationId xmlns:a16="http://schemas.microsoft.com/office/drawing/2014/main" id="{EDB73831-F05E-BB0F-99CF-73E282441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3" y="6471267"/>
            <a:ext cx="1440160" cy="30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ARIS - Agencija - Logotip ARIS">
            <a:extLst>
              <a:ext uri="{FF2B5EF4-FFF2-40B4-BE49-F238E27FC236}">
                <a16:creationId xmlns:a16="http://schemas.microsoft.com/office/drawing/2014/main" id="{9EDF2AD4-1010-FAD0-7B67-51E0BC571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6428626"/>
            <a:ext cx="1657651" cy="34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17901E97-AD73-19F8-4DC2-B53EDC19AFCF}"/>
              </a:ext>
            </a:extLst>
          </p:cNvPr>
          <p:cNvSpPr/>
          <p:nvPr/>
        </p:nvSpPr>
        <p:spPr>
          <a:xfrm>
            <a:off x="407368" y="722492"/>
            <a:ext cx="10657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sl-SI" sz="3600" b="1" dirty="0"/>
              <a:t>PRIMER IZ TUJIH RAZISKAV…</a:t>
            </a:r>
          </a:p>
        </p:txBody>
      </p:sp>
      <p:pic>
        <p:nvPicPr>
          <p:cNvPr id="3" name="Picture 4" descr="Output image">
            <a:extLst>
              <a:ext uri="{FF2B5EF4-FFF2-40B4-BE49-F238E27FC236}">
                <a16:creationId xmlns:a16="http://schemas.microsoft.com/office/drawing/2014/main" id="{C22EE8BE-C729-00EF-BC86-3091C5492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1419401"/>
            <a:ext cx="6336704" cy="489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45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C92F7-6CAF-20BA-3BA2-F161723FF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>
            <a:extLst>
              <a:ext uri="{FF2B5EF4-FFF2-40B4-BE49-F238E27FC236}">
                <a16:creationId xmlns:a16="http://schemas.microsoft.com/office/drawing/2014/main" id="{6909B6C0-929C-2031-DFDB-F562409477FA}"/>
              </a:ext>
            </a:extLst>
          </p:cNvPr>
          <p:cNvSpPr/>
          <p:nvPr/>
        </p:nvSpPr>
        <p:spPr>
          <a:xfrm>
            <a:off x="2063552" y="404664"/>
            <a:ext cx="8424936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endParaRPr lang="sl-SI" sz="2400" dirty="0"/>
          </a:p>
          <a:p>
            <a:pPr>
              <a:lnSpc>
                <a:spcPts val="3200"/>
              </a:lnSpc>
              <a:tabLst>
                <a:tab pos="542925" algn="l"/>
              </a:tabLst>
            </a:pPr>
            <a:r>
              <a:rPr lang="sl-SI" sz="2400" dirty="0"/>
              <a:t>    </a:t>
            </a:r>
            <a:r>
              <a:rPr lang="en-US" sz="2400" dirty="0"/>
              <a:t>	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C8F60B14-F6BD-CB4F-7717-67C86E1184B9}"/>
              </a:ext>
            </a:extLst>
          </p:cNvPr>
          <p:cNvSpPr/>
          <p:nvPr/>
        </p:nvSpPr>
        <p:spPr>
          <a:xfrm rot="10800000" flipV="1">
            <a:off x="0" y="1317734"/>
            <a:ext cx="6611380" cy="53976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49000">
                <a:srgbClr val="9CB86E">
                  <a:lumMod val="47000"/>
                  <a:lumOff val="53000"/>
                </a:srgbClr>
              </a:gs>
              <a:gs pos="100000">
                <a:srgbClr val="566C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  <p:pic>
        <p:nvPicPr>
          <p:cNvPr id="9" name="Slika 8" descr="Slika, ki vsebuje besede pisava, posnetek zaslona, grafika, grafično oblikovanje&#10;&#10;Vsebina, ustvarjena z UI, morda ni pravilna.">
            <a:extLst>
              <a:ext uri="{FF2B5EF4-FFF2-40B4-BE49-F238E27FC236}">
                <a16:creationId xmlns:a16="http://schemas.microsoft.com/office/drawing/2014/main" id="{AC0D0DBD-6C75-326E-79A5-875E08C5D9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91465"/>
            <a:ext cx="2205843" cy="306430"/>
          </a:xfrm>
          <a:prstGeom prst="rect">
            <a:avLst/>
          </a:prstGeom>
        </p:spPr>
      </p:pic>
      <p:pic>
        <p:nvPicPr>
          <p:cNvPr id="16" name="Picture 2" descr="Ministrstvo za kmetijstvo, gozdarstvo ...">
            <a:extLst>
              <a:ext uri="{FF2B5EF4-FFF2-40B4-BE49-F238E27FC236}">
                <a16:creationId xmlns:a16="http://schemas.microsoft.com/office/drawing/2014/main" id="{FAFB47FC-5BC4-3031-BCA6-D6B850585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3" y="6471267"/>
            <a:ext cx="1440160" cy="30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ARIS - Agencija - Logotip ARIS">
            <a:extLst>
              <a:ext uri="{FF2B5EF4-FFF2-40B4-BE49-F238E27FC236}">
                <a16:creationId xmlns:a16="http://schemas.microsoft.com/office/drawing/2014/main" id="{C7E90A2C-E70F-8557-2AEF-060E73490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6428626"/>
            <a:ext cx="1657651" cy="34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6DB5FB82-9BAA-B50A-3855-B0B89B36A780}"/>
              </a:ext>
            </a:extLst>
          </p:cNvPr>
          <p:cNvSpPr/>
          <p:nvPr/>
        </p:nvSpPr>
        <p:spPr>
          <a:xfrm>
            <a:off x="407368" y="722492"/>
            <a:ext cx="10657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sl-SI" sz="3600" b="1" dirty="0"/>
              <a:t>? </a:t>
            </a:r>
            <a:r>
              <a:rPr lang="en-US" altLang="sl-SI" sz="3600" b="1" dirty="0" err="1"/>
              <a:t>Potrošnikov</a:t>
            </a:r>
            <a:r>
              <a:rPr lang="en-US" altLang="sl-SI" sz="3600" b="1" dirty="0"/>
              <a:t> je </a:t>
            </a:r>
            <a:r>
              <a:rPr lang="en-US" altLang="sl-SI" sz="3600" b="1" dirty="0" err="1"/>
              <a:t>veliko</a:t>
            </a:r>
            <a:r>
              <a:rPr lang="en-US" altLang="sl-SI" sz="3600" b="1" dirty="0"/>
              <a:t>…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F89432C-5482-D3AC-7146-54DE9831D378}"/>
              </a:ext>
            </a:extLst>
          </p:cNvPr>
          <p:cNvSpPr txBox="1"/>
          <p:nvPr/>
        </p:nvSpPr>
        <p:spPr>
          <a:xfrm>
            <a:off x="515380" y="1556792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/>
              <a:t>Kupiti v trgovini, na tržnici, pri kmetu?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/>
              <a:t>Kupiti domače ali uvoženo?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/>
              <a:t>Kupiti ekološko ali iz klasične pridelave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/>
              <a:t>Kaj pa sadje in zelenjava iz hidroponike?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400" dirty="0"/>
              <a:t>Skladiščiti? In kako?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1A54DC1-11BE-58D2-2572-B5636408A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3" y="3429000"/>
            <a:ext cx="10222963" cy="224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533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980B0-7A3C-1374-75EA-7697AF6DE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>
            <a:extLst>
              <a:ext uri="{FF2B5EF4-FFF2-40B4-BE49-F238E27FC236}">
                <a16:creationId xmlns:a16="http://schemas.microsoft.com/office/drawing/2014/main" id="{84AF78C3-4E57-E5AB-FC3D-6F692918AA68}"/>
              </a:ext>
            </a:extLst>
          </p:cNvPr>
          <p:cNvSpPr/>
          <p:nvPr/>
        </p:nvSpPr>
        <p:spPr>
          <a:xfrm>
            <a:off x="2063552" y="404664"/>
            <a:ext cx="8424936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endParaRPr lang="sl-SI" sz="2400" dirty="0"/>
          </a:p>
          <a:p>
            <a:pPr>
              <a:lnSpc>
                <a:spcPts val="3200"/>
              </a:lnSpc>
              <a:tabLst>
                <a:tab pos="542925" algn="l"/>
              </a:tabLst>
            </a:pPr>
            <a:r>
              <a:rPr lang="sl-SI" sz="2400" dirty="0"/>
              <a:t>    </a:t>
            </a:r>
            <a:r>
              <a:rPr lang="en-US" sz="2400" dirty="0"/>
              <a:t>	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3561666E-BFAB-E4BC-7E90-E3953EE09012}"/>
              </a:ext>
            </a:extLst>
          </p:cNvPr>
          <p:cNvSpPr/>
          <p:nvPr/>
        </p:nvSpPr>
        <p:spPr>
          <a:xfrm rot="10800000" flipV="1">
            <a:off x="0" y="1317734"/>
            <a:ext cx="6611380" cy="53976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49000">
                <a:srgbClr val="9CB86E">
                  <a:lumMod val="47000"/>
                  <a:lumOff val="53000"/>
                </a:srgbClr>
              </a:gs>
              <a:gs pos="100000">
                <a:srgbClr val="566C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  <p:pic>
        <p:nvPicPr>
          <p:cNvPr id="9" name="Slika 8" descr="Slika, ki vsebuje besede pisava, posnetek zaslona, grafika, grafično oblikovanje&#10;&#10;Vsebina, ustvarjena z UI, morda ni pravilna.">
            <a:extLst>
              <a:ext uri="{FF2B5EF4-FFF2-40B4-BE49-F238E27FC236}">
                <a16:creationId xmlns:a16="http://schemas.microsoft.com/office/drawing/2014/main" id="{3D68227F-81F8-D649-67B9-AB47C14CA9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91465"/>
            <a:ext cx="2205843" cy="306430"/>
          </a:xfrm>
          <a:prstGeom prst="rect">
            <a:avLst/>
          </a:prstGeom>
        </p:spPr>
      </p:pic>
      <p:pic>
        <p:nvPicPr>
          <p:cNvPr id="16" name="Picture 2" descr="Ministrstvo za kmetijstvo, gozdarstvo ...">
            <a:extLst>
              <a:ext uri="{FF2B5EF4-FFF2-40B4-BE49-F238E27FC236}">
                <a16:creationId xmlns:a16="http://schemas.microsoft.com/office/drawing/2014/main" id="{247D8B5D-0FA3-90C1-B159-F9BA052E5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3" y="6471267"/>
            <a:ext cx="1440160" cy="30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ARIS - Agencija - Logotip ARIS">
            <a:extLst>
              <a:ext uri="{FF2B5EF4-FFF2-40B4-BE49-F238E27FC236}">
                <a16:creationId xmlns:a16="http://schemas.microsoft.com/office/drawing/2014/main" id="{66BB6E3E-E999-5292-970A-E0FB9B693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6428626"/>
            <a:ext cx="1657651" cy="34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C4286B94-432A-D938-00D7-4341CDE9382B}"/>
              </a:ext>
            </a:extLst>
          </p:cNvPr>
          <p:cNvSpPr/>
          <p:nvPr/>
        </p:nvSpPr>
        <p:spPr>
          <a:xfrm>
            <a:off x="515380" y="430486"/>
            <a:ext cx="90370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sl-SI" sz="2800" b="1" dirty="0" err="1"/>
              <a:t>Misija</a:t>
            </a:r>
            <a:r>
              <a:rPr lang="en-US" altLang="sl-SI" sz="2800" b="1" dirty="0"/>
              <a:t> </a:t>
            </a:r>
            <a:r>
              <a:rPr lang="en-US" altLang="sl-SI" sz="2800" b="1" dirty="0" err="1"/>
              <a:t>projekta</a:t>
            </a:r>
            <a:r>
              <a:rPr lang="en-US" altLang="sl-SI" sz="2800" b="1" dirty="0"/>
              <a:t> = </a:t>
            </a:r>
            <a:r>
              <a:rPr lang="en-US" altLang="sl-SI" sz="2800" b="1" dirty="0" err="1"/>
              <a:t>poskusiti</a:t>
            </a:r>
            <a:r>
              <a:rPr lang="en-US" altLang="sl-SI" sz="2800" b="1" dirty="0"/>
              <a:t> </a:t>
            </a:r>
            <a:r>
              <a:rPr lang="en-US" altLang="sl-SI" sz="2800" b="1" dirty="0" err="1"/>
              <a:t>odgovoriti</a:t>
            </a:r>
            <a:r>
              <a:rPr lang="en-US" altLang="sl-SI" sz="2800" b="1" dirty="0"/>
              <a:t> </a:t>
            </a:r>
            <a:r>
              <a:rPr lang="en-US" altLang="sl-SI" sz="2800" b="1" dirty="0" err="1"/>
              <a:t>potrošniku</a:t>
            </a:r>
            <a:r>
              <a:rPr lang="en-US" altLang="sl-SI" sz="2800" b="1" dirty="0"/>
              <a:t> </a:t>
            </a:r>
            <a:r>
              <a:rPr lang="en-US" altLang="sl-SI" sz="2800" b="1" dirty="0" err="1"/>
              <a:t>na</a:t>
            </a:r>
            <a:r>
              <a:rPr lang="en-US" altLang="sl-SI" sz="2800" b="1" dirty="0"/>
              <a:t> </a:t>
            </a:r>
            <a:r>
              <a:rPr lang="en-US" altLang="sl-SI" sz="2800" b="1" dirty="0" err="1"/>
              <a:t>vprašanja</a:t>
            </a:r>
            <a:r>
              <a:rPr lang="en-US" altLang="sl-SI" sz="2800" b="1" dirty="0"/>
              <a:t> in </a:t>
            </a:r>
            <a:r>
              <a:rPr lang="en-US" altLang="sl-SI" sz="2800" b="1" dirty="0" err="1"/>
              <a:t>dileme</a:t>
            </a:r>
            <a:r>
              <a:rPr lang="en-US" altLang="sl-SI" sz="2800" b="1" dirty="0"/>
              <a:t>. 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9F53552-C29E-714E-2EEC-5817C80E3376}"/>
              </a:ext>
            </a:extLst>
          </p:cNvPr>
          <p:cNvSpPr txBox="1"/>
          <p:nvPr/>
        </p:nvSpPr>
        <p:spPr>
          <a:xfrm>
            <a:off x="515380" y="1556792"/>
            <a:ext cx="464451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000" dirty="0"/>
              <a:t>Analiza </a:t>
            </a:r>
            <a:r>
              <a:rPr lang="sl-SI" sz="2000" b="1" dirty="0"/>
              <a:t>varnosti</a:t>
            </a:r>
            <a:r>
              <a:rPr lang="sl-SI" sz="2000" dirty="0"/>
              <a:t>: ostanki FFS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/>
              <a:t>Analiza </a:t>
            </a:r>
            <a:r>
              <a:rPr lang="sl-SI" sz="2000" b="1" dirty="0"/>
              <a:t>kakovosti</a:t>
            </a:r>
            <a:r>
              <a:rPr lang="sl-SI" sz="2000" dirty="0"/>
              <a:t>: vitamini A, B, C, 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b="1" dirty="0"/>
              <a:t>Zaščita zdravja potrošnikov</a:t>
            </a:r>
            <a:r>
              <a:rPr lang="sl-SI" sz="2000" dirty="0"/>
              <a:t> in ozaveščanje o pridelkih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/>
              <a:t>Primerjava domače </a:t>
            </a:r>
            <a:r>
              <a:rPr lang="sl-SI" sz="2000" dirty="0" err="1"/>
              <a:t>vs</a:t>
            </a:r>
            <a:r>
              <a:rPr lang="sl-SI" sz="2000" dirty="0"/>
              <a:t>. uvožene pridelave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000" dirty="0"/>
              <a:t>Možni učinki: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sl-SI" sz="2000" dirty="0"/>
              <a:t>večje zaupanje v slovenske pridelovalce</a:t>
            </a:r>
            <a:endParaRPr lang="en-US" sz="20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sl-SI" sz="2000" dirty="0"/>
              <a:t>večje povpraševanje po lokalnem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sl-SI" sz="2000" dirty="0"/>
              <a:t>zmanjšanje uvoza in okrepitev samooskrbe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sl-SI" sz="2000" dirty="0"/>
              <a:t>prispevek k </a:t>
            </a:r>
            <a:r>
              <a:rPr lang="sl-SI" sz="2000" b="1" dirty="0"/>
              <a:t>trajnostnemu razvoju</a:t>
            </a:r>
            <a:r>
              <a:rPr lang="sl-SI" sz="2000" dirty="0"/>
              <a:t> kmetijstva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666231-7A46-ECD2-1B4D-9658F5878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276" y="1556792"/>
            <a:ext cx="691276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43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15BFD-3ACD-E0E7-C12E-34B6421ED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>
            <a:extLst>
              <a:ext uri="{FF2B5EF4-FFF2-40B4-BE49-F238E27FC236}">
                <a16:creationId xmlns:a16="http://schemas.microsoft.com/office/drawing/2014/main" id="{86E72EC6-B7AE-AACC-C480-7511AF690248}"/>
              </a:ext>
            </a:extLst>
          </p:cNvPr>
          <p:cNvSpPr/>
          <p:nvPr/>
        </p:nvSpPr>
        <p:spPr>
          <a:xfrm>
            <a:off x="2063552" y="404664"/>
            <a:ext cx="8424936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endParaRPr lang="sl-SI" sz="2400" dirty="0"/>
          </a:p>
          <a:p>
            <a:pPr>
              <a:lnSpc>
                <a:spcPts val="3200"/>
              </a:lnSpc>
              <a:tabLst>
                <a:tab pos="542925" algn="l"/>
              </a:tabLst>
            </a:pPr>
            <a:r>
              <a:rPr lang="sl-SI" sz="2400" dirty="0"/>
              <a:t>    </a:t>
            </a:r>
            <a:r>
              <a:rPr lang="en-US" sz="2400" dirty="0"/>
              <a:t>	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BE803D37-42E5-E165-F9C0-AD2EA039F471}"/>
              </a:ext>
            </a:extLst>
          </p:cNvPr>
          <p:cNvSpPr/>
          <p:nvPr/>
        </p:nvSpPr>
        <p:spPr>
          <a:xfrm rot="10800000" flipV="1">
            <a:off x="0" y="1317734"/>
            <a:ext cx="6611380" cy="53976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49000">
                <a:srgbClr val="9CB86E">
                  <a:lumMod val="47000"/>
                  <a:lumOff val="53000"/>
                </a:srgbClr>
              </a:gs>
              <a:gs pos="100000">
                <a:srgbClr val="566C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  <p:pic>
        <p:nvPicPr>
          <p:cNvPr id="9" name="Slika 8" descr="Slika, ki vsebuje besede pisava, posnetek zaslona, grafika, grafično oblikovanje&#10;&#10;Vsebina, ustvarjena z UI, morda ni pravilna.">
            <a:extLst>
              <a:ext uri="{FF2B5EF4-FFF2-40B4-BE49-F238E27FC236}">
                <a16:creationId xmlns:a16="http://schemas.microsoft.com/office/drawing/2014/main" id="{C87577BC-2D97-7FDD-651A-F8726121B6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91465"/>
            <a:ext cx="2205843" cy="306430"/>
          </a:xfrm>
          <a:prstGeom prst="rect">
            <a:avLst/>
          </a:prstGeom>
        </p:spPr>
      </p:pic>
      <p:pic>
        <p:nvPicPr>
          <p:cNvPr id="16" name="Picture 2" descr="Ministrstvo za kmetijstvo, gozdarstvo ...">
            <a:extLst>
              <a:ext uri="{FF2B5EF4-FFF2-40B4-BE49-F238E27FC236}">
                <a16:creationId xmlns:a16="http://schemas.microsoft.com/office/drawing/2014/main" id="{BAAFCB4D-2849-4CAF-142F-2ADA54B4B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3" y="6471267"/>
            <a:ext cx="1440160" cy="30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ARIS - Agencija - Logotip ARIS">
            <a:extLst>
              <a:ext uri="{FF2B5EF4-FFF2-40B4-BE49-F238E27FC236}">
                <a16:creationId xmlns:a16="http://schemas.microsoft.com/office/drawing/2014/main" id="{77CFD73B-A537-0BA6-6E96-6DFBA6FAE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6428626"/>
            <a:ext cx="1657651" cy="34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71F9636-8EFA-C9A5-7E69-22806EA3F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45" y="1484784"/>
            <a:ext cx="645363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BE34EC8-D8C0-D562-E1BA-A8487E1D0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380" y="1484785"/>
            <a:ext cx="5390067" cy="367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B86F6FBA-9E63-6CB8-84C4-03B502769958}"/>
              </a:ext>
            </a:extLst>
          </p:cNvPr>
          <p:cNvSpPr txBox="1"/>
          <p:nvPr/>
        </p:nvSpPr>
        <p:spPr>
          <a:xfrm>
            <a:off x="2637530" y="742995"/>
            <a:ext cx="1494063" cy="461665"/>
          </a:xfrm>
          <a:prstGeom prst="rect">
            <a:avLst/>
          </a:prstGeom>
          <a:ln>
            <a:solidFill>
              <a:srgbClr val="566C1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2400" dirty="0"/>
              <a:t>TRGOVINE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570EE7C1-8062-3BCC-A4CD-CD0449C075C8}"/>
              </a:ext>
            </a:extLst>
          </p:cNvPr>
          <p:cNvSpPr txBox="1"/>
          <p:nvPr/>
        </p:nvSpPr>
        <p:spPr>
          <a:xfrm>
            <a:off x="4319790" y="742995"/>
            <a:ext cx="1234633" cy="461665"/>
          </a:xfrm>
          <a:prstGeom prst="rect">
            <a:avLst/>
          </a:prstGeom>
          <a:ln>
            <a:solidFill>
              <a:srgbClr val="566C1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2400" dirty="0"/>
              <a:t>KMETIJE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2098391E-ED5B-BC74-A513-9E38224AC52B}"/>
              </a:ext>
            </a:extLst>
          </p:cNvPr>
          <p:cNvSpPr txBox="1"/>
          <p:nvPr/>
        </p:nvSpPr>
        <p:spPr>
          <a:xfrm>
            <a:off x="5742621" y="752270"/>
            <a:ext cx="1986634" cy="461665"/>
          </a:xfrm>
          <a:prstGeom prst="rect">
            <a:avLst/>
          </a:prstGeom>
          <a:ln>
            <a:solidFill>
              <a:srgbClr val="566C1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2400" dirty="0"/>
              <a:t>HIDROPONIKA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09311A74-B7B0-573F-2594-F965320D6131}"/>
              </a:ext>
            </a:extLst>
          </p:cNvPr>
          <p:cNvSpPr txBox="1"/>
          <p:nvPr/>
        </p:nvSpPr>
        <p:spPr>
          <a:xfrm>
            <a:off x="7917453" y="752269"/>
            <a:ext cx="2934393" cy="461665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2400" dirty="0"/>
              <a:t>EKOLOŠKA PRIDELAVA</a:t>
            </a:r>
          </a:p>
        </p:txBody>
      </p:sp>
    </p:spTree>
    <p:extLst>
      <p:ext uri="{BB962C8B-B14F-4D97-AF65-F5344CB8AC3E}">
        <p14:creationId xmlns:p14="http://schemas.microsoft.com/office/powerpoint/2010/main" val="326589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8163B-99A4-8795-59FA-5E38C797D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>
            <a:extLst>
              <a:ext uri="{FF2B5EF4-FFF2-40B4-BE49-F238E27FC236}">
                <a16:creationId xmlns:a16="http://schemas.microsoft.com/office/drawing/2014/main" id="{B86A0FB5-534B-FF2A-61B5-495970434BA6}"/>
              </a:ext>
            </a:extLst>
          </p:cNvPr>
          <p:cNvSpPr/>
          <p:nvPr/>
        </p:nvSpPr>
        <p:spPr>
          <a:xfrm>
            <a:off x="2063552" y="404664"/>
            <a:ext cx="8424936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endParaRPr lang="sl-SI" sz="2400" dirty="0"/>
          </a:p>
          <a:p>
            <a:pPr>
              <a:lnSpc>
                <a:spcPts val="3200"/>
              </a:lnSpc>
              <a:tabLst>
                <a:tab pos="542925" algn="l"/>
              </a:tabLst>
            </a:pPr>
            <a:r>
              <a:rPr lang="sl-SI" sz="2400" dirty="0"/>
              <a:t>    </a:t>
            </a:r>
            <a:r>
              <a:rPr lang="en-US" sz="2400" dirty="0"/>
              <a:t>	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7C42238F-5596-6F09-EAA2-9DA4E211EFE7}"/>
              </a:ext>
            </a:extLst>
          </p:cNvPr>
          <p:cNvSpPr/>
          <p:nvPr/>
        </p:nvSpPr>
        <p:spPr>
          <a:xfrm rot="10800000" flipV="1">
            <a:off x="0" y="1317734"/>
            <a:ext cx="6611380" cy="53976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49000">
                <a:srgbClr val="9CB86E">
                  <a:lumMod val="47000"/>
                  <a:lumOff val="53000"/>
                </a:srgbClr>
              </a:gs>
              <a:gs pos="100000">
                <a:srgbClr val="566C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  <p:pic>
        <p:nvPicPr>
          <p:cNvPr id="9" name="Slika 8" descr="Slika, ki vsebuje besede pisava, posnetek zaslona, grafika, grafično oblikovanje&#10;&#10;Vsebina, ustvarjena z UI, morda ni pravilna.">
            <a:extLst>
              <a:ext uri="{FF2B5EF4-FFF2-40B4-BE49-F238E27FC236}">
                <a16:creationId xmlns:a16="http://schemas.microsoft.com/office/drawing/2014/main" id="{09332F46-93B6-8B4A-B9A6-5E143AC6AE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91465"/>
            <a:ext cx="2205843" cy="306430"/>
          </a:xfrm>
          <a:prstGeom prst="rect">
            <a:avLst/>
          </a:prstGeom>
        </p:spPr>
      </p:pic>
      <p:pic>
        <p:nvPicPr>
          <p:cNvPr id="16" name="Picture 2" descr="Ministrstvo za kmetijstvo, gozdarstvo ...">
            <a:extLst>
              <a:ext uri="{FF2B5EF4-FFF2-40B4-BE49-F238E27FC236}">
                <a16:creationId xmlns:a16="http://schemas.microsoft.com/office/drawing/2014/main" id="{F5CBB273-F6A9-0E5F-271C-E4C540CE7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3" y="6471267"/>
            <a:ext cx="1440160" cy="30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ARIS - Agencija - Logotip ARIS">
            <a:extLst>
              <a:ext uri="{FF2B5EF4-FFF2-40B4-BE49-F238E27FC236}">
                <a16:creationId xmlns:a16="http://schemas.microsoft.com/office/drawing/2014/main" id="{C58CE8EE-4D25-D9F3-D519-5D228D29D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6428626"/>
            <a:ext cx="1657651" cy="34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063C46DB-31EF-D35F-2DD9-F72B142BC2B9}"/>
              </a:ext>
            </a:extLst>
          </p:cNvPr>
          <p:cNvSpPr/>
          <p:nvPr/>
        </p:nvSpPr>
        <p:spPr>
          <a:xfrm>
            <a:off x="420838" y="217544"/>
            <a:ext cx="93475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1. </a:t>
            </a:r>
            <a:r>
              <a:rPr lang="sl-SI" sz="2400" dirty="0"/>
              <a:t>Ali se vsebnosti </a:t>
            </a:r>
            <a:r>
              <a:rPr lang="sl-SI" sz="2400" dirty="0">
                <a:solidFill>
                  <a:srgbClr val="FF0000"/>
                </a:solidFill>
              </a:rPr>
              <a:t>vitaminov</a:t>
            </a:r>
            <a:r>
              <a:rPr lang="sl-SI" sz="2400" dirty="0"/>
              <a:t> (A, B, C in K) v </a:t>
            </a:r>
            <a:r>
              <a:rPr lang="sl-SI" sz="2400" dirty="0">
                <a:solidFill>
                  <a:schemeClr val="accent3"/>
                </a:solidFill>
              </a:rPr>
              <a:t>lokalnem</a:t>
            </a:r>
            <a:r>
              <a:rPr lang="sl-SI" sz="2400" dirty="0"/>
              <a:t> </a:t>
            </a:r>
            <a:r>
              <a:rPr lang="sl-SI" sz="2400" dirty="0">
                <a:solidFill>
                  <a:srgbClr val="FF0000"/>
                </a:solidFill>
              </a:rPr>
              <a:t>sadju</a:t>
            </a:r>
            <a:r>
              <a:rPr lang="sl-SI" sz="2400" dirty="0"/>
              <a:t> in </a:t>
            </a:r>
            <a:r>
              <a:rPr lang="sl-SI" sz="2400" dirty="0">
                <a:solidFill>
                  <a:srgbClr val="FF0000"/>
                </a:solidFill>
              </a:rPr>
              <a:t>zelenjavi</a:t>
            </a:r>
            <a:r>
              <a:rPr lang="sl-SI" sz="2400" dirty="0"/>
              <a:t>, za katere je največ zanimanja pri potrošniku, od faze </a:t>
            </a:r>
            <a:r>
              <a:rPr lang="sl-SI" sz="2400" u="sng" dirty="0"/>
              <a:t>pobiranja</a:t>
            </a:r>
            <a:r>
              <a:rPr lang="sl-SI" sz="2400" dirty="0"/>
              <a:t> do trgovinskih </a:t>
            </a:r>
            <a:r>
              <a:rPr lang="sl-SI" sz="2400" u="sng" dirty="0"/>
              <a:t>polic</a:t>
            </a:r>
            <a:r>
              <a:rPr lang="sl-SI" sz="2400" dirty="0"/>
              <a:t> ali tržnice SPREMINJA?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FCF114E-FF23-9A79-CB1E-BA915A6DC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117" y="1801443"/>
            <a:ext cx="5303913" cy="425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Generated image">
            <a:extLst>
              <a:ext uri="{FF2B5EF4-FFF2-40B4-BE49-F238E27FC236}">
                <a16:creationId xmlns:a16="http://schemas.microsoft.com/office/drawing/2014/main" id="{4471F674-EDC2-1721-B061-7305A9B4E9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9" b="19552"/>
          <a:stretch/>
        </p:blipFill>
        <p:spPr bwMode="auto">
          <a:xfrm>
            <a:off x="442344" y="1371711"/>
            <a:ext cx="2853379" cy="20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avokotnik 9">
            <a:extLst>
              <a:ext uri="{FF2B5EF4-FFF2-40B4-BE49-F238E27FC236}">
                <a16:creationId xmlns:a16="http://schemas.microsoft.com/office/drawing/2014/main" id="{839F9548-AF37-CB04-9409-416C9EBCC600}"/>
              </a:ext>
            </a:extLst>
          </p:cNvPr>
          <p:cNvSpPr/>
          <p:nvPr/>
        </p:nvSpPr>
        <p:spPr>
          <a:xfrm>
            <a:off x="219204" y="3573016"/>
            <a:ext cx="6571950" cy="707886"/>
          </a:xfrm>
          <a:prstGeom prst="rect">
            <a:avLst/>
          </a:prstGeom>
          <a:ln>
            <a:solidFill>
              <a:srgbClr val="566C1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l-SI" sz="2000" dirty="0"/>
              <a:t>Vzorčenja solate/jagod, paradižnika/korenčka/jabolk ob obiranju na kmetiji (sveže) ter na trgovski polici.</a:t>
            </a:r>
          </a:p>
        </p:txBody>
      </p:sp>
      <p:sp>
        <p:nvSpPr>
          <p:cNvPr id="11" name="Pravokotnik 10">
            <a:extLst>
              <a:ext uri="{FF2B5EF4-FFF2-40B4-BE49-F238E27FC236}">
                <a16:creationId xmlns:a16="http://schemas.microsoft.com/office/drawing/2014/main" id="{709B797C-FCC0-25CA-46FB-EFC7360AC4AE}"/>
              </a:ext>
            </a:extLst>
          </p:cNvPr>
          <p:cNvSpPr/>
          <p:nvPr/>
        </p:nvSpPr>
        <p:spPr>
          <a:xfrm>
            <a:off x="218995" y="4479555"/>
            <a:ext cx="6572159" cy="707886"/>
          </a:xfrm>
          <a:prstGeom prst="rect">
            <a:avLst/>
          </a:prstGeom>
          <a:ln>
            <a:solidFill>
              <a:srgbClr val="566C1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l-SI" sz="2000" dirty="0"/>
              <a:t>Vzorčenja korenčka in jabolk sorte Topaz za eksperiment vpliva </a:t>
            </a:r>
            <a:r>
              <a:rPr lang="sl-SI" sz="2000" dirty="0" err="1"/>
              <a:t>poobiralnih</a:t>
            </a:r>
            <a:r>
              <a:rPr lang="sl-SI" sz="2000" dirty="0"/>
              <a:t> tehnologij na vsebnost vitaminov 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395823" y="5445224"/>
            <a:ext cx="6012667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dirty="0"/>
              <a:t>+ vpliv tehnologije: </a:t>
            </a:r>
            <a:r>
              <a:rPr lang="sl-SI" dirty="0" err="1"/>
              <a:t>hodroponika</a:t>
            </a:r>
            <a:r>
              <a:rPr lang="sl-SI" dirty="0"/>
              <a:t> </a:t>
            </a:r>
            <a:r>
              <a:rPr lang="sl-SI" dirty="0" err="1"/>
              <a:t>vs</a:t>
            </a:r>
            <a:r>
              <a:rPr lang="sl-SI" dirty="0"/>
              <a:t>. Pridelava v tleh in ekološka pridelava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61" y="1038569"/>
            <a:ext cx="2393881" cy="2393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16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62043-437E-9834-2A09-13F8A07B1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>
            <a:extLst>
              <a:ext uri="{FF2B5EF4-FFF2-40B4-BE49-F238E27FC236}">
                <a16:creationId xmlns:a16="http://schemas.microsoft.com/office/drawing/2014/main" id="{27CB2584-09D3-B70A-6973-7EF9644C431F}"/>
              </a:ext>
            </a:extLst>
          </p:cNvPr>
          <p:cNvSpPr/>
          <p:nvPr/>
        </p:nvSpPr>
        <p:spPr>
          <a:xfrm>
            <a:off x="2063552" y="404664"/>
            <a:ext cx="8424936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endParaRPr lang="sl-SI" sz="2400" dirty="0"/>
          </a:p>
          <a:p>
            <a:pPr>
              <a:lnSpc>
                <a:spcPts val="3200"/>
              </a:lnSpc>
              <a:tabLst>
                <a:tab pos="542925" algn="l"/>
              </a:tabLst>
            </a:pPr>
            <a:r>
              <a:rPr lang="sl-SI" sz="2400" dirty="0"/>
              <a:t>    </a:t>
            </a:r>
            <a:r>
              <a:rPr lang="en-US" sz="2400" dirty="0"/>
              <a:t>	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E341B5C0-A3B5-70C7-8AE3-2E26D50FD5A2}"/>
              </a:ext>
            </a:extLst>
          </p:cNvPr>
          <p:cNvSpPr/>
          <p:nvPr/>
        </p:nvSpPr>
        <p:spPr>
          <a:xfrm rot="10800000" flipV="1">
            <a:off x="0" y="1317734"/>
            <a:ext cx="6611380" cy="53976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49000">
                <a:srgbClr val="9CB86E">
                  <a:lumMod val="47000"/>
                  <a:lumOff val="53000"/>
                </a:srgbClr>
              </a:gs>
              <a:gs pos="100000">
                <a:srgbClr val="566C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  <p:pic>
        <p:nvPicPr>
          <p:cNvPr id="9" name="Slika 8" descr="Slika, ki vsebuje besede pisava, posnetek zaslona, grafika, grafično oblikovanje&#10;&#10;Vsebina, ustvarjena z UI, morda ni pravilna.">
            <a:extLst>
              <a:ext uri="{FF2B5EF4-FFF2-40B4-BE49-F238E27FC236}">
                <a16:creationId xmlns:a16="http://schemas.microsoft.com/office/drawing/2014/main" id="{ABCBB719-9C64-611E-F94C-6F01E3BBBB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91465"/>
            <a:ext cx="2205843" cy="306430"/>
          </a:xfrm>
          <a:prstGeom prst="rect">
            <a:avLst/>
          </a:prstGeom>
        </p:spPr>
      </p:pic>
      <p:pic>
        <p:nvPicPr>
          <p:cNvPr id="16" name="Picture 2" descr="Ministrstvo za kmetijstvo, gozdarstvo ...">
            <a:extLst>
              <a:ext uri="{FF2B5EF4-FFF2-40B4-BE49-F238E27FC236}">
                <a16:creationId xmlns:a16="http://schemas.microsoft.com/office/drawing/2014/main" id="{A9074681-4BBD-6180-F621-F046BFB07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3" y="6471267"/>
            <a:ext cx="1440160" cy="30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ARIS - Agencija - Logotip ARIS">
            <a:extLst>
              <a:ext uri="{FF2B5EF4-FFF2-40B4-BE49-F238E27FC236}">
                <a16:creationId xmlns:a16="http://schemas.microsoft.com/office/drawing/2014/main" id="{A51B7A70-7F26-BABC-FAAA-90CF17CC0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6428626"/>
            <a:ext cx="1657651" cy="34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F99B364C-9F7E-8514-1A88-0395EF9451A4}"/>
              </a:ext>
            </a:extLst>
          </p:cNvPr>
          <p:cNvSpPr/>
          <p:nvPr/>
        </p:nvSpPr>
        <p:spPr>
          <a:xfrm>
            <a:off x="408435" y="433754"/>
            <a:ext cx="9037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2. </a:t>
            </a:r>
            <a:r>
              <a:rPr lang="sl-SI" sz="2400" dirty="0"/>
              <a:t>Primerjava vsebnosti </a:t>
            </a:r>
            <a:r>
              <a:rPr lang="sl-SI" sz="2400" dirty="0">
                <a:solidFill>
                  <a:srgbClr val="FF0000"/>
                </a:solidFill>
              </a:rPr>
              <a:t>vitaminov</a:t>
            </a:r>
            <a:r>
              <a:rPr lang="sl-SI" sz="2400" dirty="0"/>
              <a:t> med istimi vrstami in sortami </a:t>
            </a:r>
            <a:r>
              <a:rPr lang="sl-SI" sz="2400" dirty="0">
                <a:solidFill>
                  <a:srgbClr val="FF0000"/>
                </a:solidFill>
              </a:rPr>
              <a:t>lokalnega </a:t>
            </a:r>
            <a:r>
              <a:rPr lang="sl-SI" sz="2400" dirty="0"/>
              <a:t>in</a:t>
            </a:r>
            <a:r>
              <a:rPr lang="sl-SI" sz="2400" dirty="0">
                <a:solidFill>
                  <a:srgbClr val="FF0000"/>
                </a:solidFill>
              </a:rPr>
              <a:t> uvoženega </a:t>
            </a:r>
            <a:r>
              <a:rPr lang="sl-SI" sz="2400" dirty="0"/>
              <a:t>sadja in zelenjave na trgovski polici.</a:t>
            </a: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F045B89F-4AE0-63E0-0083-CA76B1709C54}"/>
              </a:ext>
            </a:extLst>
          </p:cNvPr>
          <p:cNvSpPr/>
          <p:nvPr/>
        </p:nvSpPr>
        <p:spPr>
          <a:xfrm>
            <a:off x="479376" y="1606927"/>
            <a:ext cx="6132004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l-SI" sz="2000" dirty="0"/>
              <a:t>Vzorčenja solate/jagod, paradižnika/korenčka/jabolk iz trgovske police  - istočasna primerjava uvožen vzorec + slovenska pridelava. 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BA3ED82D-FA44-E3AC-4910-B2FB114DEDF4}"/>
              </a:ext>
            </a:extLst>
          </p:cNvPr>
          <p:cNvSpPr/>
          <p:nvPr/>
        </p:nvSpPr>
        <p:spPr>
          <a:xfrm>
            <a:off x="479376" y="2900329"/>
            <a:ext cx="6132004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l-SI" sz="2000" dirty="0"/>
              <a:t>Primerjava vsebnosti vitaminov v slovenskih in uvoženih </a:t>
            </a:r>
            <a:r>
              <a:rPr lang="sl-SI" sz="2000" dirty="0">
                <a:solidFill>
                  <a:srgbClr val="FF0000"/>
                </a:solidFill>
              </a:rPr>
              <a:t>jabolkih</a:t>
            </a:r>
            <a:r>
              <a:rPr lang="sl-SI" sz="2000" dirty="0"/>
              <a:t> na trgovski polici (na isti sorti). </a:t>
            </a: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B8E5F044-9432-A0B4-1617-E64B7B92C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395" y="1308896"/>
            <a:ext cx="5290864" cy="529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795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82ED21-DA34-7704-80E7-FFB621501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>
            <a:extLst>
              <a:ext uri="{FF2B5EF4-FFF2-40B4-BE49-F238E27FC236}">
                <a16:creationId xmlns:a16="http://schemas.microsoft.com/office/drawing/2014/main" id="{1B4C9F0F-509A-4E04-56D6-C8423735185E}"/>
              </a:ext>
            </a:extLst>
          </p:cNvPr>
          <p:cNvSpPr/>
          <p:nvPr/>
        </p:nvSpPr>
        <p:spPr>
          <a:xfrm>
            <a:off x="2063552" y="404664"/>
            <a:ext cx="8424936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200"/>
              </a:lnSpc>
              <a:buFont typeface="Arial" panose="020B0604020202020204" pitchFamily="34" charset="0"/>
              <a:buChar char="•"/>
            </a:pPr>
            <a:endParaRPr lang="sl-SI" sz="2400" dirty="0"/>
          </a:p>
          <a:p>
            <a:pPr>
              <a:lnSpc>
                <a:spcPts val="3200"/>
              </a:lnSpc>
              <a:tabLst>
                <a:tab pos="542925" algn="l"/>
              </a:tabLst>
            </a:pPr>
            <a:r>
              <a:rPr lang="sl-SI" sz="2400" dirty="0"/>
              <a:t>    </a:t>
            </a:r>
            <a:r>
              <a:rPr lang="en-US" sz="2400" dirty="0"/>
              <a:t>	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4EAEDF39-306B-AE34-7929-A9B01C39900D}"/>
              </a:ext>
            </a:extLst>
          </p:cNvPr>
          <p:cNvSpPr/>
          <p:nvPr/>
        </p:nvSpPr>
        <p:spPr>
          <a:xfrm rot="10800000" flipV="1">
            <a:off x="0" y="1317734"/>
            <a:ext cx="6611380" cy="53976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49000">
                <a:srgbClr val="9CB86E">
                  <a:lumMod val="47000"/>
                  <a:lumOff val="53000"/>
                </a:srgbClr>
              </a:gs>
              <a:gs pos="100000">
                <a:srgbClr val="566C1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rgbClr val="FFFFFF"/>
              </a:solidFill>
            </a:endParaRPr>
          </a:p>
        </p:txBody>
      </p:sp>
      <p:pic>
        <p:nvPicPr>
          <p:cNvPr id="9" name="Slika 8" descr="Slika, ki vsebuje besede pisava, posnetek zaslona, grafika, grafično oblikovanje&#10;&#10;Vsebina, ustvarjena z UI, morda ni pravilna.">
            <a:extLst>
              <a:ext uri="{FF2B5EF4-FFF2-40B4-BE49-F238E27FC236}">
                <a16:creationId xmlns:a16="http://schemas.microsoft.com/office/drawing/2014/main" id="{7F1D627A-642F-AFC5-7C74-53C1D88F39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91465"/>
            <a:ext cx="2205843" cy="306430"/>
          </a:xfrm>
          <a:prstGeom prst="rect">
            <a:avLst/>
          </a:prstGeom>
        </p:spPr>
      </p:pic>
      <p:pic>
        <p:nvPicPr>
          <p:cNvPr id="16" name="Picture 2" descr="Ministrstvo za kmetijstvo, gozdarstvo ...">
            <a:extLst>
              <a:ext uri="{FF2B5EF4-FFF2-40B4-BE49-F238E27FC236}">
                <a16:creationId xmlns:a16="http://schemas.microsoft.com/office/drawing/2014/main" id="{A5ECF568-3CAE-2F8B-EA29-5923F487F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3" y="6471267"/>
            <a:ext cx="1440160" cy="30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ARIS - Agencija - Logotip ARIS">
            <a:extLst>
              <a:ext uri="{FF2B5EF4-FFF2-40B4-BE49-F238E27FC236}">
                <a16:creationId xmlns:a16="http://schemas.microsoft.com/office/drawing/2014/main" id="{4971BA1E-9089-9C77-9EBE-7DC2ED89A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6428626"/>
            <a:ext cx="1657651" cy="34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avokotnik 1">
            <a:extLst>
              <a:ext uri="{FF2B5EF4-FFF2-40B4-BE49-F238E27FC236}">
                <a16:creationId xmlns:a16="http://schemas.microsoft.com/office/drawing/2014/main" id="{A7731BAD-466B-9C06-66A5-1BF6E1F978CE}"/>
              </a:ext>
            </a:extLst>
          </p:cNvPr>
          <p:cNvSpPr/>
          <p:nvPr/>
        </p:nvSpPr>
        <p:spPr>
          <a:xfrm>
            <a:off x="408435" y="433754"/>
            <a:ext cx="9037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3. </a:t>
            </a:r>
            <a:r>
              <a:rPr lang="sl-SI" sz="2400" dirty="0"/>
              <a:t>Podatki o morebitni prisotnosti aktivnih snovi </a:t>
            </a:r>
            <a:r>
              <a:rPr lang="sl-SI" sz="2400" dirty="0">
                <a:solidFill>
                  <a:srgbClr val="FF0000"/>
                </a:solidFill>
              </a:rPr>
              <a:t>pesticidov</a:t>
            </a:r>
            <a:r>
              <a:rPr lang="sl-SI" sz="2400" dirty="0"/>
              <a:t> v </a:t>
            </a:r>
            <a:r>
              <a:rPr lang="sl-SI" sz="2400" u="sng" dirty="0"/>
              <a:t>lokalno</a:t>
            </a:r>
            <a:r>
              <a:rPr lang="sl-SI" sz="2400" dirty="0"/>
              <a:t> pridelanem in </a:t>
            </a:r>
            <a:r>
              <a:rPr lang="sl-SI" sz="2400" u="sng" dirty="0"/>
              <a:t>uvoženem</a:t>
            </a:r>
            <a:r>
              <a:rPr lang="sl-SI" sz="2400" dirty="0"/>
              <a:t> sadju in zelenjavi. </a:t>
            </a: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D9BE9632-A089-9130-FA68-31B35A2960C8}"/>
              </a:ext>
            </a:extLst>
          </p:cNvPr>
          <p:cNvSpPr/>
          <p:nvPr/>
        </p:nvSpPr>
        <p:spPr>
          <a:xfrm>
            <a:off x="479376" y="1606927"/>
            <a:ext cx="5184576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l-SI" sz="2000" dirty="0"/>
              <a:t>Vzorčenja iz trgovske police  - istočasna primerjava uvožen vzorec (2 državi) + slovenska pridelava 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71EB2FE5-F527-52FA-FDC5-D140594900FC}"/>
              </a:ext>
            </a:extLst>
          </p:cNvPr>
          <p:cNvSpPr/>
          <p:nvPr/>
        </p:nvSpPr>
        <p:spPr>
          <a:xfrm>
            <a:off x="479376" y="2900329"/>
            <a:ext cx="5184576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l-SI" sz="2000" dirty="0"/>
              <a:t>EKO </a:t>
            </a:r>
            <a:r>
              <a:rPr lang="sl-SI" sz="2000" dirty="0">
                <a:solidFill>
                  <a:srgbClr val="FF0000"/>
                </a:solidFill>
              </a:rPr>
              <a:t>jagode</a:t>
            </a:r>
            <a:r>
              <a:rPr lang="sl-SI" sz="2000" dirty="0"/>
              <a:t>. Primerjava ostankov pesticidov v uvoženih in slovensko pridelanih jagodah na trgovski polici</a:t>
            </a:r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3976DE7B-1D75-0F58-2ABD-D56035098610}"/>
              </a:ext>
            </a:extLst>
          </p:cNvPr>
          <p:cNvSpPr/>
          <p:nvPr/>
        </p:nvSpPr>
        <p:spPr>
          <a:xfrm>
            <a:off x="479376" y="4246153"/>
            <a:ext cx="5184576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l-SI" sz="2000" dirty="0"/>
              <a:t>Primerjava vsebnosti ostankov FFS v slovenskih in uvoženih </a:t>
            </a:r>
            <a:r>
              <a:rPr lang="sl-SI" sz="2000" dirty="0">
                <a:solidFill>
                  <a:srgbClr val="FF0000"/>
                </a:solidFill>
              </a:rPr>
              <a:t>jabolkih</a:t>
            </a:r>
            <a:r>
              <a:rPr lang="sl-SI" sz="2000" dirty="0"/>
              <a:t> na trgovski polici (na istih sortah) ter v jabolkih iz domačega sadovnjaka z znanim škropilnim načrtom. </a:t>
            </a:r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B56D17C1-739F-6A67-C67D-E1398070F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76363" y="1399393"/>
            <a:ext cx="6415637" cy="5458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92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D093CA6EE9724F9D59C7B4BDDB6CF3" ma:contentTypeVersion="18" ma:contentTypeDescription="Ustvari nov dokument." ma:contentTypeScope="" ma:versionID="a87d03acad88d853810d6d7d6fdac799">
  <xsd:schema xmlns:xsd="http://www.w3.org/2001/XMLSchema" xmlns:xs="http://www.w3.org/2001/XMLSchema" xmlns:p="http://schemas.microsoft.com/office/2006/metadata/properties" xmlns:ns2="703cdf61-9bdb-4ab1-bf99-aabb6c694d24" xmlns:ns3="e0c4cf2c-1396-48e0-9fb8-701f9c1f262a" targetNamespace="http://schemas.microsoft.com/office/2006/metadata/properties" ma:root="true" ma:fieldsID="07faf577168e3cacf3bf907cff9333c7" ns2:_="" ns3:_="">
    <xsd:import namespace="703cdf61-9bdb-4ab1-bf99-aabb6c694d24"/>
    <xsd:import namespace="e0c4cf2c-1396-48e0-9fb8-701f9c1f262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3cdf61-9bdb-4ab1-bf99-aabb6c694d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c045dbe8-36ce-414e-b890-92d4d91653f2}" ma:internalName="TaxCatchAll" ma:showField="CatchAllData" ma:web="703cdf61-9bdb-4ab1-bf99-aabb6c694d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c4cf2c-1396-48e0-9fb8-701f9c1f26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Oznake slike" ma:readOnly="false" ma:fieldId="{5cf76f15-5ced-4ddc-b409-7134ff3c332f}" ma:taxonomyMulti="true" ma:sspId="74e670e0-036f-40c5-a94b-014558db02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c4cf2c-1396-48e0-9fb8-701f9c1f262a">
      <Terms xmlns="http://schemas.microsoft.com/office/infopath/2007/PartnerControls"/>
    </lcf76f155ced4ddcb4097134ff3c332f>
    <TaxCatchAll xmlns="703cdf61-9bdb-4ab1-bf99-aabb6c694d24" xsi:nil="true"/>
  </documentManagement>
</p:properties>
</file>

<file path=customXml/itemProps1.xml><?xml version="1.0" encoding="utf-8"?>
<ds:datastoreItem xmlns:ds="http://schemas.openxmlformats.org/officeDocument/2006/customXml" ds:itemID="{865E7808-9512-4FA6-9EAE-F806F0309854}"/>
</file>

<file path=customXml/itemProps2.xml><?xml version="1.0" encoding="utf-8"?>
<ds:datastoreItem xmlns:ds="http://schemas.openxmlformats.org/officeDocument/2006/customXml" ds:itemID="{C89ED482-AD29-4FB7-875B-2B560AEEC2AE}"/>
</file>

<file path=customXml/itemProps3.xml><?xml version="1.0" encoding="utf-8"?>
<ds:datastoreItem xmlns:ds="http://schemas.openxmlformats.org/officeDocument/2006/customXml" ds:itemID="{273B4F21-3BAD-4EA3-AA10-CAAF827077A8}"/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859</Words>
  <Application>Microsoft Office PowerPoint</Application>
  <PresentationFormat>Širokozaslonsko</PresentationFormat>
  <Paragraphs>193</Paragraphs>
  <Slides>14</Slides>
  <Notes>14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Kmetijski inštitut Slovenije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Ela Žilič</dc:creator>
  <cp:lastModifiedBy>Dvorana 1</cp:lastModifiedBy>
  <cp:revision>105</cp:revision>
  <dcterms:created xsi:type="dcterms:W3CDTF">2017-07-07T13:02:37Z</dcterms:created>
  <dcterms:modified xsi:type="dcterms:W3CDTF">2025-08-27T13:38:43Z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0x0101001FD093CA6EE9724F9D59C7B4BDDB6CF3</vt:lpwstr>
  </property>
</Properties>
</file>