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97" r:id="rId4"/>
    <p:sldId id="259" r:id="rId5"/>
    <p:sldId id="260" r:id="rId6"/>
    <p:sldId id="288" r:id="rId7"/>
    <p:sldId id="298" r:id="rId8"/>
    <p:sldId id="299" r:id="rId9"/>
    <p:sldId id="300" r:id="rId10"/>
    <p:sldId id="301" r:id="rId11"/>
  </p:sldIdLst>
  <p:sldSz cx="9144000" cy="6858000" type="screen4x3"/>
  <p:notesSz cx="6743700" cy="98758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7411"/>
    <a:srgbClr val="AD8113"/>
    <a:srgbClr val="A17907"/>
    <a:srgbClr val="000000"/>
    <a:srgbClr val="AC7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05" autoAdjust="0"/>
  </p:normalViewPr>
  <p:slideViewPr>
    <p:cSldViewPr>
      <p:cViewPr varScale="1">
        <p:scale>
          <a:sx n="103" d="100"/>
          <a:sy n="103" d="100"/>
        </p:scale>
        <p:origin x="2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268" y="-108"/>
      </p:cViewPr>
      <p:guideLst>
        <p:guide orient="horz" pos="3110"/>
        <p:guide pos="21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9526" y="1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AACC0D-F73A-4333-B1DB-95F1EC379503}" type="datetimeFigureOut">
              <a:rPr lang="de-DE"/>
              <a:pPr>
                <a:defRPr/>
              </a:pPr>
              <a:t>26.02.2015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9526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B9C71C-A418-4183-89CD-E7CEEEBD5D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969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9526" y="1"/>
            <a:ext cx="292258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9143F28-AFFB-48E1-B840-B33457EC35B0}" type="datetimeFigureOut">
              <a:rPr lang="de-DE"/>
              <a:pPr>
                <a:defRPr/>
              </a:pPr>
              <a:t>26.02.2015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4689" y="4691063"/>
            <a:ext cx="539432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9526" y="9380538"/>
            <a:ext cx="292258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509EBC-D058-4ACE-A924-DC81C2629F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286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6A309F-C0CF-4BE8-981D-EF5E7F77DCE2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73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Als Schrift bitte Corbel verwenden!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32940E-7ED3-4994-855A-7AC43C986A37}" type="datetime1">
              <a:rPr lang="de-DE" smtClean="0"/>
              <a:pPr>
                <a:defRPr/>
              </a:pPr>
              <a:t>26.02.2015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Dr. Roland Grilc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D66B-7C28-3745-B576-799D938DCD4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62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CA3C63-1EC5-4164-828F-5AE3FCE231CC}" type="datetime1">
              <a:rPr lang="de-DE" smtClean="0"/>
              <a:pPr>
                <a:defRPr/>
              </a:pPr>
              <a:t>26.02.2015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Dr. Roland Grilc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207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hintergrund_pp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34" y="-19390"/>
            <a:ext cx="9287518" cy="714521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310409"/>
            <a:ext cx="8229600" cy="1050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701636"/>
            <a:ext cx="8229600" cy="3424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74F6FD-1805-413F-A772-8715B9CEE3A1}" type="datetime1">
              <a:rPr lang="de-DE" smtClean="0"/>
              <a:pPr>
                <a:defRPr/>
              </a:pPr>
              <a:t>26.02.2015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 smtClean="0"/>
              <a:t>Dr. Roland Grilc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D66B-7C28-3745-B576-799D938DCD4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53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office@gvs3.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ctrTitle"/>
          </p:nvPr>
        </p:nvSpPr>
        <p:spPr>
          <a:xfrm>
            <a:off x="714375" y="2071688"/>
            <a:ext cx="7772400" cy="3298825"/>
          </a:xfrm>
        </p:spPr>
        <p:txBody>
          <a:bodyPr/>
          <a:lstStyle/>
          <a:p>
            <a:pPr algn="ctr"/>
            <a:r>
              <a:rPr lang="sl-SI" dirty="0"/>
              <a:t>K</a:t>
            </a:r>
            <a:r>
              <a:rPr lang="de-DE" dirty="0" err="1"/>
              <a:t>aj</a:t>
            </a:r>
            <a:r>
              <a:rPr lang="de-DE" dirty="0"/>
              <a:t> </a:t>
            </a:r>
            <a:r>
              <a:rPr lang="de-DE" dirty="0" err="1"/>
              <a:t>storiti</a:t>
            </a:r>
            <a:r>
              <a:rPr lang="de-DE" dirty="0"/>
              <a:t>, </a:t>
            </a:r>
            <a:r>
              <a:rPr lang="sl-SI" dirty="0"/>
              <a:t>če dolžnik ne plača?</a:t>
            </a:r>
            <a:br>
              <a:rPr lang="sl-SI" dirty="0"/>
            </a:br>
            <a:r>
              <a:rPr lang="sl-SI" dirty="0" err="1"/>
              <a:t>Was</a:t>
            </a:r>
            <a:r>
              <a:rPr lang="sl-SI" dirty="0"/>
              <a:t> tun, </a:t>
            </a:r>
            <a:r>
              <a:rPr lang="sl-SI" dirty="0" err="1"/>
              <a:t>wenn</a:t>
            </a:r>
            <a:r>
              <a:rPr lang="sl-SI" dirty="0"/>
              <a:t> der </a:t>
            </a:r>
            <a:r>
              <a:rPr lang="sl-SI" dirty="0" err="1"/>
              <a:t>Schuldner</a:t>
            </a:r>
            <a:r>
              <a:rPr lang="sl-SI" dirty="0"/>
              <a:t> </a:t>
            </a:r>
            <a:r>
              <a:rPr lang="sl-SI" dirty="0" err="1"/>
              <a:t>nicht</a:t>
            </a:r>
            <a:r>
              <a:rPr lang="sl-SI" dirty="0"/>
              <a:t> </a:t>
            </a:r>
            <a:r>
              <a:rPr lang="sl-SI" dirty="0" err="1"/>
              <a:t>zahlt</a:t>
            </a:r>
            <a:r>
              <a:rPr lang="sl-SI" dirty="0" smtClean="0"/>
              <a:t>?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Dr. </a:t>
            </a:r>
            <a:r>
              <a:rPr lang="de-AT" smtClean="0"/>
              <a:t>Roland Grilc</a:t>
            </a:r>
            <a:endParaRPr lang="de-DE"/>
          </a:p>
        </p:txBody>
      </p:sp>
      <p:sp>
        <p:nvSpPr>
          <p:cNvPr id="16387" name="Datumsplatzhalter 8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/>
          </a:p>
        </p:txBody>
      </p:sp>
      <p:sp>
        <p:nvSpPr>
          <p:cNvPr id="16388" name="Fußzeilenplatzhalt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Hvala za pozornost!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Vielen Dank für Ihre Aufmerksamkeit!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endParaRPr lang="sl-SI" dirty="0" smtClean="0"/>
          </a:p>
          <a:p>
            <a:pPr>
              <a:lnSpc>
                <a:spcPct val="80000"/>
              </a:lnSpc>
              <a:buNone/>
              <a:defRPr/>
            </a:pPr>
            <a:endParaRPr lang="sl-SI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de-DE" dirty="0" smtClean="0"/>
              <a:t>Dr. Roland Grilc</a:t>
            </a:r>
            <a:r>
              <a:rPr lang="sl-SI" dirty="0" smtClean="0"/>
              <a:t>, </a:t>
            </a:r>
            <a:endParaRPr lang="de-DE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de-DE" dirty="0" err="1" smtClean="0"/>
              <a:t>Odvetnik</a:t>
            </a:r>
            <a:r>
              <a:rPr lang="de-DE" dirty="0" smtClean="0"/>
              <a:t> / Rechtsanwalt </a:t>
            </a:r>
            <a:endParaRPr lang="sl-SI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de-DE" dirty="0" err="1" smtClean="0"/>
              <a:t>Karfreitstraße</a:t>
            </a:r>
            <a:r>
              <a:rPr lang="de-DE" dirty="0" smtClean="0"/>
              <a:t> 14/3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de-DE" dirty="0" smtClean="0"/>
              <a:t>9020 </a:t>
            </a:r>
            <a:r>
              <a:rPr lang="de-DE" dirty="0" err="1" smtClean="0"/>
              <a:t>Celovec</a:t>
            </a:r>
            <a:r>
              <a:rPr lang="de-DE" dirty="0" smtClean="0"/>
              <a:t> / Klagenfurt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de-DE" dirty="0" smtClean="0"/>
              <a:t>Telefon: +43 (463) 54267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de-DE" dirty="0" smtClean="0"/>
              <a:t>E-Mail: </a:t>
            </a:r>
            <a:r>
              <a:rPr lang="sl-SI" dirty="0" smtClean="0">
                <a:hlinkClick r:id="rId2"/>
              </a:rPr>
              <a:t>office@gvs3.at</a:t>
            </a:r>
            <a:endParaRPr lang="de-DE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sl-SI" dirty="0" smtClean="0"/>
              <a:t>              </a:t>
            </a:r>
          </a:p>
          <a:p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487" t="4218" r="31343" b="6987"/>
          <a:stretch>
            <a:fillRect/>
          </a:stretch>
        </p:blipFill>
        <p:spPr bwMode="auto">
          <a:xfrm>
            <a:off x="6012160" y="2852936"/>
            <a:ext cx="2267744" cy="346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smtClean="0"/>
              <a:t>Klage - tožba</a:t>
            </a:r>
            <a:endParaRPr lang="de-DE" b="1" u="sng" smtClean="0"/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Symbol" pitchFamily="18" charset="2"/>
              <a:buChar char="-"/>
            </a:pPr>
            <a:r>
              <a:rPr lang="sl-SI" smtClean="0">
                <a:cs typeface="Times New Roman" pitchFamily="18" charset="0"/>
              </a:rPr>
              <a:t>Opomin – Mahnung</a:t>
            </a:r>
          </a:p>
          <a:p>
            <a:pPr marL="914400" lvl="1" indent="-514350">
              <a:buFont typeface="Symbol" pitchFamily="18" charset="2"/>
              <a:buChar char="-"/>
            </a:pPr>
            <a:r>
              <a:rPr lang="sl-SI" smtClean="0">
                <a:cs typeface="Times New Roman" pitchFamily="18" charset="0"/>
              </a:rPr>
              <a:t>Tožba vedno potrebna </a:t>
            </a:r>
          </a:p>
          <a:p>
            <a:pPr marL="914400" lvl="1" indent="-514350">
              <a:buFont typeface="Arial" charset="0"/>
              <a:buNone/>
            </a:pPr>
            <a:r>
              <a:rPr lang="sl-SI" smtClean="0">
                <a:cs typeface="Times New Roman" pitchFamily="18" charset="0"/>
              </a:rPr>
              <a:t>	Klage immer notwendig</a:t>
            </a:r>
          </a:p>
          <a:p>
            <a:pPr marL="914400" lvl="1" indent="-514350"/>
            <a:r>
              <a:rPr lang="sl-SI" smtClean="0">
                <a:cs typeface="Times New Roman" pitchFamily="18" charset="0"/>
              </a:rPr>
              <a:t>Neposredna izvršba ni možna</a:t>
            </a:r>
          </a:p>
          <a:p>
            <a:pPr marL="914400" lvl="1" indent="-514350">
              <a:buFont typeface="Arial" charset="0"/>
              <a:buNone/>
            </a:pPr>
            <a:r>
              <a:rPr lang="sl-SI" smtClean="0">
                <a:cs typeface="Times New Roman" pitchFamily="18" charset="0"/>
              </a:rPr>
              <a:t>	Keine Exekution ohne Klage/Urteil</a:t>
            </a:r>
          </a:p>
          <a:p>
            <a:pPr marL="914400" lvl="1" indent="-514350"/>
            <a:r>
              <a:rPr lang="sl-SI" smtClean="0">
                <a:cs typeface="Times New Roman" pitchFamily="18" charset="0"/>
              </a:rPr>
              <a:t>Izvršnica ne obstaja</a:t>
            </a:r>
          </a:p>
          <a:p>
            <a:pPr marL="914400" lvl="1" indent="-514350">
              <a:buFont typeface="Arial" charset="0"/>
              <a:buNone/>
            </a:pPr>
            <a:r>
              <a:rPr lang="sl-SI" smtClean="0">
                <a:cs typeface="Times New Roman" pitchFamily="18" charset="0"/>
              </a:rPr>
              <a:t>	Kein exekutierbarer Schuldschein</a:t>
            </a:r>
          </a:p>
          <a:p>
            <a:pPr marL="914400" lvl="1" indent="-514350"/>
            <a:r>
              <a:rPr lang="sl-SI" smtClean="0">
                <a:cs typeface="Times New Roman" pitchFamily="18" charset="0"/>
              </a:rPr>
              <a:t>Izvršilni notarski zapis </a:t>
            </a:r>
          </a:p>
          <a:p>
            <a:pPr marL="914400" lvl="1" indent="-514350">
              <a:buFont typeface="Arial" charset="0"/>
              <a:buNone/>
            </a:pPr>
            <a:r>
              <a:rPr lang="sl-SI" smtClean="0">
                <a:cs typeface="Times New Roman" pitchFamily="18" charset="0"/>
              </a:rPr>
              <a:t>	Exekutierbarer Notariatsakt</a:t>
            </a:r>
            <a:endParaRPr lang="de-DE" sz="2800" smtClean="0">
              <a:cs typeface="Times New Roman" pitchFamily="18" charset="0"/>
            </a:endParaRPr>
          </a:p>
        </p:txBody>
      </p:sp>
      <p:sp>
        <p:nvSpPr>
          <p:cNvPr id="17412" name="Datumsplatzhalter 8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94058E-E2FB-441E-BC87-F0FC71711F3D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26.02.2015</a:t>
            </a:fld>
            <a:endParaRPr lang="de-DE"/>
          </a:p>
        </p:txBody>
      </p:sp>
      <p:sp>
        <p:nvSpPr>
          <p:cNvPr id="17413" name="Fußzeilenplatzhalt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Dr. Roland Grilc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smtClean="0"/>
              <a:t>Kje vložiti tožbo? Wo wird die Klage eingebracht?</a:t>
            </a:r>
            <a:endParaRPr lang="de-DE" b="1" u="sng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46100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sl-SI" dirty="0" smtClean="0"/>
              <a:t>V Avstriji / in </a:t>
            </a:r>
            <a:r>
              <a:rPr lang="de-DE" dirty="0" smtClean="0"/>
              <a:t>Ö</a:t>
            </a:r>
            <a:r>
              <a:rPr lang="sl-SI" dirty="0" err="1" smtClean="0"/>
              <a:t>sterreich</a:t>
            </a:r>
            <a:endParaRPr lang="sl-SI" dirty="0" smtClean="0"/>
          </a:p>
          <a:p>
            <a:pPr marL="546100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sl-SI" dirty="0" smtClean="0"/>
              <a:t>Trajanje / </a:t>
            </a:r>
            <a:r>
              <a:rPr lang="sl-SI" dirty="0" err="1" smtClean="0"/>
              <a:t>Dauer</a:t>
            </a:r>
            <a:r>
              <a:rPr lang="sl-SI" dirty="0" smtClean="0"/>
              <a:t> </a:t>
            </a:r>
            <a:r>
              <a:rPr lang="sl-SI" dirty="0" err="1" smtClean="0"/>
              <a:t>des</a:t>
            </a:r>
            <a:r>
              <a:rPr lang="sl-SI" dirty="0" smtClean="0"/>
              <a:t> </a:t>
            </a:r>
            <a:r>
              <a:rPr lang="sl-SI" dirty="0" err="1" smtClean="0"/>
              <a:t>Verfahrens</a:t>
            </a:r>
            <a:endParaRPr lang="sl-SI" dirty="0" smtClean="0"/>
          </a:p>
          <a:p>
            <a:pPr marL="946150" lvl="1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sl-SI" dirty="0" smtClean="0"/>
              <a:t>Sodni stroški</a:t>
            </a:r>
            <a:endParaRPr lang="de-DE" dirty="0" smtClean="0"/>
          </a:p>
          <a:p>
            <a:pPr marL="946150" lvl="1" indent="-5461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	</a:t>
            </a:r>
            <a:r>
              <a:rPr lang="sl-SI" dirty="0" err="1" smtClean="0"/>
              <a:t>Gerichtsgeb</a:t>
            </a:r>
            <a:r>
              <a:rPr lang="de-DE" dirty="0" smtClean="0"/>
              <a:t>ü</a:t>
            </a:r>
            <a:r>
              <a:rPr lang="sl-SI" dirty="0" smtClean="0"/>
              <a:t>hren</a:t>
            </a:r>
          </a:p>
          <a:p>
            <a:pPr marL="946150" lvl="1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sl-SI" dirty="0" smtClean="0"/>
              <a:t>Odvetniški stroški </a:t>
            </a:r>
            <a:endParaRPr lang="de-DE" dirty="0" smtClean="0"/>
          </a:p>
          <a:p>
            <a:pPr marL="946150" lvl="1" indent="-5461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	</a:t>
            </a:r>
            <a:r>
              <a:rPr lang="sl-SI" dirty="0" err="1" smtClean="0"/>
              <a:t>Rechtsanwaltsgeb</a:t>
            </a:r>
            <a:r>
              <a:rPr lang="de-DE" dirty="0" err="1" smtClean="0"/>
              <a:t>ühren</a:t>
            </a:r>
            <a:r>
              <a:rPr lang="de-DE" dirty="0" smtClean="0"/>
              <a:t> </a:t>
            </a:r>
          </a:p>
          <a:p>
            <a:pPr marL="946150" lvl="1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de-DE" dirty="0" err="1" smtClean="0"/>
              <a:t>Evropski</a:t>
            </a:r>
            <a:r>
              <a:rPr lang="de-DE" dirty="0" smtClean="0"/>
              <a:t> </a:t>
            </a:r>
            <a:r>
              <a:rPr lang="de-DE" dirty="0" err="1" smtClean="0"/>
              <a:t>postopki</a:t>
            </a:r>
            <a:r>
              <a:rPr lang="de-AT" dirty="0"/>
              <a:t>	</a:t>
            </a:r>
            <a:endParaRPr lang="de-AT" dirty="0" smtClean="0"/>
          </a:p>
          <a:p>
            <a:pPr marL="946150" lvl="1" indent="-5461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AT" dirty="0" smtClean="0"/>
              <a:t>	Europäische Verfahren</a:t>
            </a:r>
            <a:endParaRPr lang="de-DE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/>
          </a:p>
        </p:txBody>
      </p:sp>
      <p:sp>
        <p:nvSpPr>
          <p:cNvPr id="18436" name="Datumsplatzhalt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FE61A5-D2F4-41E9-94B2-D9F744C417CC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26.02.2015</a:t>
            </a:fld>
            <a:endParaRPr lang="de-DE"/>
          </a:p>
        </p:txBody>
      </p:sp>
      <p:sp>
        <p:nvSpPr>
          <p:cNvPr id="18437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Dr. Roland Grilc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b="1" u="sng" smtClean="0"/>
              <a:t>To</a:t>
            </a:r>
            <a:r>
              <a:rPr lang="sl-SI" b="1" u="sng" smtClean="0"/>
              <a:t>žba v Sloveniji – Klage in Slowenien </a:t>
            </a:r>
            <a:endParaRPr lang="de-DE" b="1" u="sng" smtClean="0"/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6100" indent="-546100">
              <a:buFont typeface="Symbol" pitchFamily="18" charset="2"/>
              <a:buChar char="-"/>
            </a:pPr>
            <a:r>
              <a:rPr lang="sl-SI" sz="2400" smtClean="0">
                <a:ea typeface="Times New Roman" pitchFamily="18" charset="0"/>
                <a:cs typeface="Calibri" pitchFamily="34" charset="0"/>
              </a:rPr>
              <a:t>Pristojnost </a:t>
            </a:r>
          </a:p>
          <a:p>
            <a:pPr marL="546100" indent="-546100">
              <a:buFont typeface="Arial" charset="0"/>
              <a:buNone/>
            </a:pPr>
            <a:r>
              <a:rPr lang="sl-SI" sz="2400" smtClean="0">
                <a:ea typeface="Times New Roman" pitchFamily="18" charset="0"/>
                <a:cs typeface="Calibri" pitchFamily="34" charset="0"/>
              </a:rPr>
              <a:t>	Zust</a:t>
            </a:r>
            <a:r>
              <a:rPr lang="de-DE" sz="2400" smtClean="0">
                <a:ea typeface="Times New Roman" pitchFamily="18" charset="0"/>
                <a:cs typeface="Calibri" pitchFamily="34" charset="0"/>
              </a:rPr>
              <a:t>ä</a:t>
            </a:r>
            <a:r>
              <a:rPr lang="sl-SI" sz="2400" smtClean="0">
                <a:ea typeface="Times New Roman" pitchFamily="18" charset="0"/>
                <a:cs typeface="Calibri" pitchFamily="34" charset="0"/>
              </a:rPr>
              <a:t>ndigkeit </a:t>
            </a:r>
          </a:p>
          <a:p>
            <a:pPr marL="946150" lvl="1" indent="-546100">
              <a:buFont typeface="Symbol" pitchFamily="18" charset="2"/>
              <a:buChar char="-"/>
            </a:pPr>
            <a:r>
              <a:rPr lang="sl-SI" sz="2000" smtClean="0">
                <a:ea typeface="Times New Roman" pitchFamily="18" charset="0"/>
                <a:cs typeface="Calibri" pitchFamily="34" charset="0"/>
              </a:rPr>
              <a:t>Trajanje </a:t>
            </a:r>
          </a:p>
          <a:p>
            <a:pPr marL="946150" lvl="1" indent="-546100">
              <a:buFont typeface="Arial" charset="0"/>
              <a:buNone/>
            </a:pPr>
            <a:r>
              <a:rPr lang="sl-SI" sz="2000" smtClean="0">
                <a:ea typeface="Times New Roman" pitchFamily="18" charset="0"/>
                <a:cs typeface="Calibri" pitchFamily="34" charset="0"/>
              </a:rPr>
              <a:t>	Dauer </a:t>
            </a:r>
          </a:p>
          <a:p>
            <a:pPr marL="946150" lvl="1" indent="-546100">
              <a:buFont typeface="Symbol" pitchFamily="18" charset="2"/>
              <a:buChar char="-"/>
            </a:pPr>
            <a:r>
              <a:rPr lang="sl-SI" sz="2000" smtClean="0">
                <a:ea typeface="Times New Roman" pitchFamily="18" charset="0"/>
                <a:cs typeface="Calibri" pitchFamily="34" charset="0"/>
              </a:rPr>
              <a:t>Stroški </a:t>
            </a:r>
          </a:p>
          <a:p>
            <a:pPr marL="946150" lvl="1" indent="-546100">
              <a:buFont typeface="Arial" charset="0"/>
              <a:buNone/>
            </a:pPr>
            <a:r>
              <a:rPr lang="sl-SI" sz="2000" smtClean="0">
                <a:ea typeface="Times New Roman" pitchFamily="18" charset="0"/>
                <a:cs typeface="Calibri" pitchFamily="34" charset="0"/>
              </a:rPr>
              <a:t>	Kosten </a:t>
            </a:r>
            <a:r>
              <a:rPr lang="sl-SI" smtClean="0">
                <a:ea typeface="Times New Roman" pitchFamily="18" charset="0"/>
                <a:cs typeface="Calibri" pitchFamily="34" charset="0"/>
              </a:rPr>
              <a:t>	</a:t>
            </a:r>
            <a:endParaRPr lang="de-DE" sz="1800" smtClean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9460" name="Datumsplatzhalter 8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8A295B-06B5-4AA8-80BE-179BE2D55D70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26.02.2015</a:t>
            </a:fld>
            <a:endParaRPr lang="de-DE"/>
          </a:p>
        </p:txBody>
      </p:sp>
      <p:sp>
        <p:nvSpPr>
          <p:cNvPr id="19461" name="Fußzeilenplatzhalt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Dr. Roland Grilc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dirty="0" smtClean="0"/>
              <a:t>Postopek pred arbitražo - </a:t>
            </a:r>
            <a:r>
              <a:rPr lang="sl-SI" b="1" u="sng" dirty="0" err="1" smtClean="0"/>
              <a:t>Schiedsgerichtsverfahren</a:t>
            </a:r>
            <a:endParaRPr lang="de-DE" b="1" u="sng" dirty="0" smtClean="0"/>
          </a:p>
        </p:txBody>
      </p:sp>
      <p:sp>
        <p:nvSpPr>
          <p:cNvPr id="2048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6100" indent="-546100">
              <a:buFont typeface="Symbol" pitchFamily="18" charset="2"/>
              <a:buChar char="-"/>
            </a:pPr>
            <a:r>
              <a:rPr lang="sl-SI" sz="2400" dirty="0" smtClean="0">
                <a:ea typeface="Times New Roman" pitchFamily="18" charset="0"/>
                <a:cs typeface="Calibri" pitchFamily="34" charset="0"/>
              </a:rPr>
              <a:t>Mednarodno razsodišče GZS</a:t>
            </a:r>
          </a:p>
          <a:p>
            <a:pPr marL="546100" indent="-546100">
              <a:buFont typeface="Arial" charset="0"/>
              <a:buNone/>
            </a:pPr>
            <a:r>
              <a:rPr lang="sl-SI" sz="2400" dirty="0" smtClean="0">
                <a:ea typeface="Times New Roman" pitchFamily="18" charset="0"/>
                <a:cs typeface="Calibri" pitchFamily="34" charset="0"/>
              </a:rPr>
              <a:t>	</a:t>
            </a:r>
            <a:r>
              <a:rPr lang="sl-SI" sz="2400" dirty="0" err="1" smtClean="0">
                <a:ea typeface="Times New Roman" pitchFamily="18" charset="0"/>
                <a:cs typeface="Calibri" pitchFamily="34" charset="0"/>
              </a:rPr>
              <a:t>Internationales</a:t>
            </a:r>
            <a:r>
              <a:rPr lang="sl-SI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sl-SI" sz="2400" dirty="0" err="1" smtClean="0">
                <a:ea typeface="Times New Roman" pitchFamily="18" charset="0"/>
                <a:cs typeface="Calibri" pitchFamily="34" charset="0"/>
              </a:rPr>
              <a:t>Schiedsgericht</a:t>
            </a:r>
            <a:r>
              <a:rPr lang="sl-SI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sl-SI" sz="2400" dirty="0" err="1" smtClean="0">
                <a:ea typeface="Times New Roman" pitchFamily="18" charset="0"/>
                <a:cs typeface="Calibri" pitchFamily="34" charset="0"/>
              </a:rPr>
              <a:t>der</a:t>
            </a:r>
            <a:r>
              <a:rPr lang="sl-SI" sz="24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sl-SI" sz="2400" dirty="0" err="1" smtClean="0">
                <a:ea typeface="Times New Roman" pitchFamily="18" charset="0"/>
                <a:cs typeface="Calibri" pitchFamily="34" charset="0"/>
              </a:rPr>
              <a:t>Wirtschaftskammer</a:t>
            </a:r>
            <a:endParaRPr lang="sl-SI" sz="2400" dirty="0" smtClean="0">
              <a:ea typeface="Times New Roman" pitchFamily="18" charset="0"/>
              <a:cs typeface="Calibri" pitchFamily="34" charset="0"/>
            </a:endParaRPr>
          </a:p>
          <a:p>
            <a:pPr marL="946150" lvl="1" indent="-546100">
              <a:buFont typeface="Symbol" pitchFamily="18" charset="2"/>
              <a:buChar char="-"/>
            </a:pPr>
            <a:r>
              <a:rPr lang="sl-SI" sz="2000" dirty="0" smtClean="0">
                <a:ea typeface="Times New Roman" pitchFamily="18" charset="0"/>
                <a:cs typeface="Calibri" pitchFamily="34" charset="0"/>
              </a:rPr>
              <a:t>Mednarodno sodišče Trgovske zbornice na Dunaju</a:t>
            </a:r>
          </a:p>
          <a:p>
            <a:pPr marL="946150" lvl="1" indent="-546100">
              <a:buFont typeface="Arial" charset="0"/>
              <a:buNone/>
            </a:pPr>
            <a:r>
              <a:rPr lang="sl-SI" sz="2000" dirty="0" smtClean="0">
                <a:ea typeface="Times New Roman" pitchFamily="18" charset="0"/>
                <a:cs typeface="Calibri" pitchFamily="34" charset="0"/>
              </a:rPr>
              <a:t>	</a:t>
            </a:r>
            <a:r>
              <a:rPr lang="sl-SI" sz="2000" dirty="0" err="1" smtClean="0">
                <a:ea typeface="Times New Roman" pitchFamily="18" charset="0"/>
                <a:cs typeface="Calibri" pitchFamily="34" charset="0"/>
              </a:rPr>
              <a:t>Internationales</a:t>
            </a:r>
            <a:r>
              <a:rPr lang="sl-SI" sz="20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sl-SI" sz="2000" dirty="0" err="1" smtClean="0">
                <a:ea typeface="Times New Roman" pitchFamily="18" charset="0"/>
                <a:cs typeface="Calibri" pitchFamily="34" charset="0"/>
              </a:rPr>
              <a:t>Schiedsgericht</a:t>
            </a:r>
            <a:r>
              <a:rPr lang="sl-SI" sz="20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sl-SI" sz="2000" dirty="0" err="1" smtClean="0">
                <a:ea typeface="Times New Roman" pitchFamily="18" charset="0"/>
                <a:cs typeface="Calibri" pitchFamily="34" charset="0"/>
              </a:rPr>
              <a:t>der</a:t>
            </a:r>
            <a:r>
              <a:rPr lang="sl-SI" sz="2000" dirty="0" smtClean="0">
                <a:ea typeface="Times New Roman" pitchFamily="18" charset="0"/>
                <a:cs typeface="Calibri" pitchFamily="34" charset="0"/>
              </a:rPr>
              <a:t> </a:t>
            </a:r>
            <a:r>
              <a:rPr lang="sl-SI" sz="2000" dirty="0" err="1" smtClean="0">
                <a:ea typeface="Times New Roman" pitchFamily="18" charset="0"/>
                <a:cs typeface="Calibri" pitchFamily="34" charset="0"/>
              </a:rPr>
              <a:t>Wirtschaftskammer</a:t>
            </a:r>
            <a:r>
              <a:rPr lang="sl-SI" sz="2000" dirty="0" smtClean="0">
                <a:ea typeface="Times New Roman" pitchFamily="18" charset="0"/>
                <a:cs typeface="Calibri" pitchFamily="34" charset="0"/>
              </a:rPr>
              <a:t> Wien</a:t>
            </a:r>
          </a:p>
          <a:p>
            <a:pPr marL="946150" lvl="1" indent="-546100">
              <a:buFont typeface="Symbol" pitchFamily="18" charset="2"/>
              <a:buChar char="-"/>
            </a:pPr>
            <a:r>
              <a:rPr lang="sl-SI" sz="2000" dirty="0" smtClean="0">
                <a:ea typeface="Times New Roman" pitchFamily="18" charset="0"/>
                <a:cs typeface="Calibri" pitchFamily="34" charset="0"/>
              </a:rPr>
              <a:t>Ad hoc razsodišče</a:t>
            </a:r>
          </a:p>
          <a:p>
            <a:pPr marL="946150" lvl="1" indent="-546100">
              <a:buFont typeface="Arial" charset="0"/>
              <a:buNone/>
            </a:pPr>
            <a:r>
              <a:rPr lang="sl-SI" sz="2000" dirty="0" smtClean="0">
                <a:ea typeface="Times New Roman" pitchFamily="18" charset="0"/>
                <a:cs typeface="Calibri" pitchFamily="34" charset="0"/>
              </a:rPr>
              <a:t>	Ad hoc </a:t>
            </a:r>
            <a:r>
              <a:rPr lang="sl-SI" sz="2000" dirty="0" err="1" smtClean="0">
                <a:ea typeface="Times New Roman" pitchFamily="18" charset="0"/>
                <a:cs typeface="Calibri" pitchFamily="34" charset="0"/>
              </a:rPr>
              <a:t>Schiedsgericht</a:t>
            </a:r>
            <a:r>
              <a:rPr lang="sl-SI" sz="2000" dirty="0" smtClean="0">
                <a:ea typeface="Times New Roman" pitchFamily="18" charset="0"/>
                <a:cs typeface="Calibri" pitchFamily="34" charset="0"/>
              </a:rPr>
              <a:t> </a:t>
            </a:r>
            <a:endParaRPr lang="de-DE" sz="2000" dirty="0" smtClean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0486" name="Datumsplatzhalter 8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C2A32E-4FE8-40A9-96F4-5DFDDD1D2923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26.02.2015</a:t>
            </a:fld>
            <a:endParaRPr lang="de-DE"/>
          </a:p>
        </p:txBody>
      </p:sp>
      <p:sp>
        <p:nvSpPr>
          <p:cNvPr id="20487" name="Fußzeilenplatzhalt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Dr. Roland Grilc</a:t>
            </a:r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285750" y="214313"/>
            <a:ext cx="8715375" cy="1587"/>
          </a:xfrm>
          <a:prstGeom prst="line">
            <a:avLst/>
          </a:prstGeom>
          <a:ln>
            <a:noFil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212725" y="142875"/>
            <a:ext cx="8716963" cy="1588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smtClean="0"/>
              <a:t>Izvršilni postopek - Exekutionsverfahren</a:t>
            </a:r>
            <a:endParaRPr lang="de-DE" b="1" u="sng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546100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sl-SI" dirty="0" smtClean="0"/>
              <a:t>Izvršilni naslov </a:t>
            </a:r>
          </a:p>
          <a:p>
            <a:pPr marL="546100" indent="-5461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	</a:t>
            </a:r>
            <a:r>
              <a:rPr lang="sl-SI" dirty="0" err="1" smtClean="0"/>
              <a:t>Exekutionstitel</a:t>
            </a:r>
            <a:r>
              <a:rPr lang="sl-SI" dirty="0" smtClean="0"/>
              <a:t> </a:t>
            </a:r>
          </a:p>
          <a:p>
            <a:pPr marL="946150" lvl="1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sl-SI" dirty="0" smtClean="0"/>
              <a:t>Verodostojna listina </a:t>
            </a:r>
          </a:p>
          <a:p>
            <a:pPr marL="946150" lvl="1" indent="-5461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	</a:t>
            </a:r>
            <a:r>
              <a:rPr lang="sl-SI" dirty="0" err="1" smtClean="0"/>
              <a:t>Glaubw</a:t>
            </a:r>
            <a:r>
              <a:rPr lang="de-DE" dirty="0" smtClean="0"/>
              <a:t>ü</a:t>
            </a:r>
            <a:r>
              <a:rPr lang="sl-SI" dirty="0" err="1" smtClean="0"/>
              <a:t>rdige</a:t>
            </a:r>
            <a:r>
              <a:rPr lang="sl-SI" dirty="0" smtClean="0"/>
              <a:t> </a:t>
            </a:r>
            <a:r>
              <a:rPr lang="sl-SI" dirty="0" err="1" smtClean="0"/>
              <a:t>Urkunde</a:t>
            </a:r>
            <a:r>
              <a:rPr lang="sl-SI" dirty="0" smtClean="0"/>
              <a:t> </a:t>
            </a:r>
          </a:p>
          <a:p>
            <a:pPr marL="946150" lvl="1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sl-SI" dirty="0" smtClean="0"/>
              <a:t>Veljavnost izvršilnega naslova </a:t>
            </a:r>
          </a:p>
          <a:p>
            <a:pPr marL="946150" lvl="1" indent="-5461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	</a:t>
            </a:r>
            <a:r>
              <a:rPr lang="sl-SI" dirty="0" err="1" smtClean="0"/>
              <a:t>Verj</a:t>
            </a:r>
            <a:r>
              <a:rPr lang="de-DE" dirty="0" smtClean="0"/>
              <a:t>ä</a:t>
            </a:r>
            <a:r>
              <a:rPr lang="sl-SI" dirty="0" err="1" smtClean="0"/>
              <a:t>hrung</a:t>
            </a:r>
            <a:r>
              <a:rPr lang="sl-SI" dirty="0" smtClean="0"/>
              <a:t> </a:t>
            </a:r>
            <a:r>
              <a:rPr lang="sl-SI" dirty="0" err="1" smtClean="0"/>
              <a:t>des</a:t>
            </a:r>
            <a:r>
              <a:rPr lang="sl-SI" dirty="0" smtClean="0"/>
              <a:t> </a:t>
            </a:r>
            <a:r>
              <a:rPr lang="sl-SI" dirty="0" err="1" smtClean="0"/>
              <a:t>Exekutionstitels</a:t>
            </a:r>
            <a:r>
              <a:rPr lang="sl-SI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/>
              <a:t>	</a:t>
            </a:r>
            <a:endParaRPr lang="de-DE" u="sng" dirty="0"/>
          </a:p>
        </p:txBody>
      </p:sp>
      <p:sp>
        <p:nvSpPr>
          <p:cNvPr id="21508" name="Datumsplatzhalt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5EF203-CF08-4B4A-B5D0-C2074E4914A9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26.02.2015</a:t>
            </a:fld>
            <a:endParaRPr lang="de-DE"/>
          </a:p>
        </p:txBody>
      </p:sp>
      <p:sp>
        <p:nvSpPr>
          <p:cNvPr id="21509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Dr. Roland Grilc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smtClean="0"/>
              <a:t>Izvršilna sredstva – Exekutionsmittel </a:t>
            </a:r>
            <a:endParaRPr lang="de-DE" b="1" u="sng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546100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sl-SI" dirty="0" smtClean="0"/>
              <a:t>Transakcijski račun </a:t>
            </a:r>
          </a:p>
          <a:p>
            <a:pPr marL="546100" indent="-5461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	</a:t>
            </a:r>
            <a:r>
              <a:rPr lang="sl-SI" dirty="0" err="1" smtClean="0"/>
              <a:t>Bankkonto</a:t>
            </a:r>
            <a:endParaRPr lang="sl-SI" dirty="0" smtClean="0"/>
          </a:p>
          <a:p>
            <a:pPr marL="546100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sl-SI" dirty="0" smtClean="0"/>
              <a:t>Izvršba na terjatev </a:t>
            </a:r>
          </a:p>
          <a:p>
            <a:pPr marL="546100" indent="-5461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	</a:t>
            </a:r>
            <a:r>
              <a:rPr lang="sl-SI" dirty="0" err="1" smtClean="0"/>
              <a:t>Forderungsexekution</a:t>
            </a:r>
            <a:r>
              <a:rPr lang="sl-SI" dirty="0" smtClean="0"/>
              <a:t> </a:t>
            </a:r>
          </a:p>
          <a:p>
            <a:pPr marL="546100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sl-SI" dirty="0" smtClean="0"/>
              <a:t>Izvršba na premičnine </a:t>
            </a:r>
          </a:p>
          <a:p>
            <a:pPr marL="546100" indent="-5461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	</a:t>
            </a:r>
            <a:r>
              <a:rPr lang="sl-SI" dirty="0" err="1" smtClean="0"/>
              <a:t>Fahrnisexekution</a:t>
            </a:r>
            <a:r>
              <a:rPr lang="sl-SI" dirty="0" smtClean="0"/>
              <a:t> </a:t>
            </a:r>
          </a:p>
          <a:p>
            <a:pPr marL="546100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sl-SI" dirty="0" smtClean="0"/>
              <a:t>Izvršba na nepremičnine </a:t>
            </a:r>
          </a:p>
          <a:p>
            <a:pPr marL="546100" indent="-5461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	</a:t>
            </a:r>
            <a:r>
              <a:rPr lang="sl-SI" dirty="0" err="1" smtClean="0"/>
              <a:t>Liegenschaftsexekution</a:t>
            </a:r>
            <a:r>
              <a:rPr lang="sl-SI" dirty="0" smtClean="0"/>
              <a:t> </a:t>
            </a:r>
          </a:p>
          <a:p>
            <a:pPr marL="546100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sl-SI" dirty="0" smtClean="0"/>
              <a:t>Izvršitelji</a:t>
            </a:r>
          </a:p>
          <a:p>
            <a:pPr marL="546100" indent="-5461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	</a:t>
            </a:r>
            <a:r>
              <a:rPr lang="sl-SI" dirty="0" err="1" smtClean="0"/>
              <a:t>Gerichtsvollzieher</a:t>
            </a:r>
            <a:endParaRPr lang="sl-SI" dirty="0" smtClean="0"/>
          </a:p>
          <a:p>
            <a:pPr marL="546100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r>
              <a:rPr lang="sl-SI" dirty="0" smtClean="0"/>
              <a:t>Takse </a:t>
            </a:r>
          </a:p>
          <a:p>
            <a:pPr marL="546100" indent="-54610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l-SI" dirty="0" smtClean="0"/>
              <a:t>	</a:t>
            </a:r>
            <a:r>
              <a:rPr lang="sl-SI" dirty="0" err="1" smtClean="0"/>
              <a:t>Geb</a:t>
            </a:r>
            <a:r>
              <a:rPr lang="de-DE" dirty="0" smtClean="0"/>
              <a:t>ü</a:t>
            </a:r>
            <a:r>
              <a:rPr lang="sl-SI" dirty="0" smtClean="0"/>
              <a:t>hren</a:t>
            </a:r>
          </a:p>
          <a:p>
            <a:pPr marL="546100" indent="-546100" fontAlgn="auto">
              <a:spcAft>
                <a:spcPts val="0"/>
              </a:spcAft>
              <a:buFont typeface="Symbol" pitchFamily="18" charset="2"/>
              <a:buChar char="-"/>
              <a:defRPr/>
            </a:pPr>
            <a:endParaRPr lang="sl-SI" dirty="0" smtClean="0"/>
          </a:p>
        </p:txBody>
      </p:sp>
      <p:sp>
        <p:nvSpPr>
          <p:cNvPr id="22532" name="Datumsplatzhalt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FA3AC6-69AB-4F28-BC50-5B6A83B453C7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26.02.2015</a:t>
            </a:fld>
            <a:endParaRPr lang="de-DE"/>
          </a:p>
        </p:txBody>
      </p:sp>
      <p:sp>
        <p:nvSpPr>
          <p:cNvPr id="22533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Dr. Roland Grilc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u="sng" smtClean="0"/>
              <a:t>Začasna odredba – Einstweilige Verf</a:t>
            </a:r>
            <a:r>
              <a:rPr lang="de-DE" b="1" u="sng" smtClean="0"/>
              <a:t>ü</a:t>
            </a:r>
            <a:r>
              <a:rPr lang="sl-SI" b="1" u="sng" smtClean="0"/>
              <a:t>gung</a:t>
            </a:r>
            <a:endParaRPr lang="de-DE" b="1" u="sng" smtClean="0"/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46100" indent="-546100">
              <a:buFont typeface="Symbol" pitchFamily="18" charset="2"/>
              <a:buChar char="-"/>
            </a:pPr>
            <a:r>
              <a:rPr lang="sl-SI" smtClean="0"/>
              <a:t>Začasna odredba na bančni račun </a:t>
            </a:r>
          </a:p>
          <a:p>
            <a:pPr marL="546100" indent="-546100">
              <a:buFont typeface="Arial" charset="0"/>
              <a:buNone/>
            </a:pPr>
            <a:r>
              <a:rPr lang="sl-SI" smtClean="0"/>
              <a:t>	Einstweilige Verf</a:t>
            </a:r>
            <a:r>
              <a:rPr lang="de-DE" smtClean="0"/>
              <a:t>ü</a:t>
            </a:r>
            <a:r>
              <a:rPr lang="sl-SI" smtClean="0"/>
              <a:t>gung auf das Bankkonto</a:t>
            </a:r>
          </a:p>
          <a:p>
            <a:pPr marL="546100" indent="-546100">
              <a:buFont typeface="Symbol" pitchFamily="18" charset="2"/>
              <a:buChar char="-"/>
            </a:pPr>
            <a:r>
              <a:rPr lang="sl-SI" smtClean="0"/>
              <a:t>Začasna odredba na terjatev </a:t>
            </a:r>
          </a:p>
          <a:p>
            <a:pPr marL="546100" indent="-546100">
              <a:buFont typeface="Arial" charset="0"/>
              <a:buNone/>
            </a:pPr>
            <a:r>
              <a:rPr lang="sl-SI" smtClean="0"/>
              <a:t>	Einstweilige Verf</a:t>
            </a:r>
            <a:r>
              <a:rPr lang="de-DE" smtClean="0"/>
              <a:t>ü</a:t>
            </a:r>
            <a:r>
              <a:rPr lang="sl-SI" smtClean="0"/>
              <a:t>gung auf die Forderung</a:t>
            </a:r>
          </a:p>
          <a:p>
            <a:pPr marL="546100" indent="-546100">
              <a:buFont typeface="Symbol" pitchFamily="18" charset="2"/>
              <a:buChar char="-"/>
            </a:pPr>
            <a:r>
              <a:rPr lang="sl-SI" smtClean="0"/>
              <a:t>Vložitev tožbe </a:t>
            </a:r>
          </a:p>
          <a:p>
            <a:pPr marL="546100" indent="-546100">
              <a:buFont typeface="Arial" charset="0"/>
              <a:buNone/>
            </a:pPr>
            <a:r>
              <a:rPr lang="sl-SI" smtClean="0"/>
              <a:t>	Einbringung der Klage </a:t>
            </a:r>
          </a:p>
          <a:p>
            <a:pPr marL="546100" indent="-546100">
              <a:buFont typeface="Symbol" pitchFamily="18" charset="2"/>
              <a:buChar char="-"/>
            </a:pPr>
            <a:r>
              <a:rPr lang="sl-SI" smtClean="0"/>
              <a:t>Kdo nosi stroške</a:t>
            </a:r>
          </a:p>
          <a:p>
            <a:pPr marL="546100" indent="-546100">
              <a:buFont typeface="Arial" charset="0"/>
              <a:buNone/>
            </a:pPr>
            <a:r>
              <a:rPr lang="sl-SI" smtClean="0"/>
              <a:t>	Kostentragung </a:t>
            </a:r>
          </a:p>
        </p:txBody>
      </p:sp>
      <p:sp>
        <p:nvSpPr>
          <p:cNvPr id="23556" name="Datumsplatzhalt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2786C6-4E7F-41EF-B010-7F43FFD10B9E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26.02.2015</a:t>
            </a:fld>
            <a:endParaRPr lang="de-DE"/>
          </a:p>
        </p:txBody>
      </p:sp>
      <p:sp>
        <p:nvSpPr>
          <p:cNvPr id="23557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Dr. Roland Grilc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smtClean="0"/>
              <a:t>Različno - Verschiedenes</a:t>
            </a:r>
            <a:endParaRPr lang="de-DE" b="1" u="sng" smtClean="0"/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46100" indent="-546100">
              <a:buFont typeface="Arial" charset="0"/>
              <a:buAutoNum type="arabicPeriod"/>
            </a:pPr>
            <a:r>
              <a:rPr lang="sl-SI" smtClean="0"/>
              <a:t>Obresti </a:t>
            </a:r>
          </a:p>
          <a:p>
            <a:pPr marL="546100" indent="-546100">
              <a:buFont typeface="Arial" charset="0"/>
              <a:buNone/>
            </a:pPr>
            <a:r>
              <a:rPr lang="sl-SI" smtClean="0"/>
              <a:t>	Zinsen </a:t>
            </a:r>
          </a:p>
          <a:p>
            <a:pPr marL="546100" indent="-546100">
              <a:buFont typeface="Symbol" pitchFamily="18" charset="2"/>
              <a:buChar char="-"/>
            </a:pPr>
            <a:r>
              <a:rPr lang="sl-SI" smtClean="0"/>
              <a:t>Zamudne obresti </a:t>
            </a:r>
          </a:p>
          <a:p>
            <a:pPr marL="546100" indent="-546100">
              <a:buFont typeface="Arial" charset="0"/>
              <a:buNone/>
            </a:pPr>
            <a:r>
              <a:rPr lang="sl-SI" smtClean="0"/>
              <a:t>	Verzugszinsen </a:t>
            </a:r>
          </a:p>
          <a:p>
            <a:pPr marL="546100" indent="-546100">
              <a:buFont typeface="Arial" charset="0"/>
              <a:buAutoNum type="arabicPeriod" startAt="2"/>
            </a:pPr>
            <a:r>
              <a:rPr lang="sl-SI" smtClean="0"/>
              <a:t>Stroški opominjanja </a:t>
            </a:r>
          </a:p>
          <a:p>
            <a:pPr marL="546100" indent="-546100">
              <a:buFont typeface="Arial" charset="0"/>
              <a:buNone/>
            </a:pPr>
            <a:r>
              <a:rPr lang="sl-SI" smtClean="0"/>
              <a:t>	Mahnspesen</a:t>
            </a:r>
          </a:p>
        </p:txBody>
      </p:sp>
      <p:sp>
        <p:nvSpPr>
          <p:cNvPr id="24580" name="Datumsplatzhalter 3"/>
          <p:cNvSpPr>
            <a:spLocks noGrp="1"/>
          </p:cNvSpPr>
          <p:nvPr>
            <p:ph type="dt" sz="half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E9A8B-9D47-41FE-8C03-8CEE7735E9FF}" type="datetime1">
              <a:rPr lang="de-DE"/>
              <a:pPr fontAlgn="base">
                <a:spcBef>
                  <a:spcPct val="0"/>
                </a:spcBef>
                <a:spcAft>
                  <a:spcPct val="0"/>
                </a:spcAft>
              </a:pPr>
              <a:t>26.02.2015</a:t>
            </a:fld>
            <a:endParaRPr lang="de-DE"/>
          </a:p>
        </p:txBody>
      </p:sp>
      <p:sp>
        <p:nvSpPr>
          <p:cNvPr id="24581" name="Fußzeilenplatzhalt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 smtClean="0"/>
              <a:t>Dr. Roland Grilc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</Words>
  <Application>Microsoft Office PowerPoint</Application>
  <PresentationFormat>Bildschirmpräsentation (4:3)</PresentationFormat>
  <Paragraphs>98</Paragraphs>
  <Slides>10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Corbel</vt:lpstr>
      <vt:lpstr>Symbol</vt:lpstr>
      <vt:lpstr>Times New Roman</vt:lpstr>
      <vt:lpstr>Design1</vt:lpstr>
      <vt:lpstr>Kaj storiti, če dolžnik ne plača? Was tun, wenn der Schuldner nicht zahlt? Dr. Roland Grilc</vt:lpstr>
      <vt:lpstr>Klage - tožba</vt:lpstr>
      <vt:lpstr>Kje vložiti tožbo? Wo wird die Klage eingebracht?</vt:lpstr>
      <vt:lpstr>Tožba v Sloveniji – Klage in Slowenien </vt:lpstr>
      <vt:lpstr>Postopek pred arbitražo - Schiedsgerichtsverfahren</vt:lpstr>
      <vt:lpstr>Izvršilni postopek - Exekutionsverfahren</vt:lpstr>
      <vt:lpstr>Izvršilna sredstva – Exekutionsmittel </vt:lpstr>
      <vt:lpstr>Začasna odredba – Einstweilige Verfügung</vt:lpstr>
      <vt:lpstr>Različno - Verschiedenes</vt:lpstr>
      <vt:lpstr>Hvala za pozornost! Vielen Dank für Ihre Aufmerksamkeit!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Slowenien für Einsteiger Celje, 14. September 2009 Dr. Maria Škof, Rechtsanwältin Grilc&amp;Partner</dc:title>
  <dc:creator>user</dc:creator>
  <cp:lastModifiedBy>Maria Skof</cp:lastModifiedBy>
  <cp:revision>108</cp:revision>
  <cp:lastPrinted>2015-02-26T13:18:03Z</cp:lastPrinted>
  <dcterms:created xsi:type="dcterms:W3CDTF">2009-08-17T07:35:02Z</dcterms:created>
  <dcterms:modified xsi:type="dcterms:W3CDTF">2015-02-26T13:18:09Z</dcterms:modified>
</cp:coreProperties>
</file>