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6" r:id="rId10"/>
    <p:sldId id="267" r:id="rId11"/>
    <p:sldId id="272" r:id="rId12"/>
    <p:sldId id="273" r:id="rId13"/>
    <p:sldId id="274" r:id="rId14"/>
    <p:sldId id="275" r:id="rId15"/>
    <p:sldId id="276" r:id="rId16"/>
    <p:sldId id="265" r:id="rId17"/>
  </p:sldIdLst>
  <p:sldSz cx="12192000" cy="6858000"/>
  <p:notesSz cx="6797675" cy="992663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2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2617A0-098E-42A0-9081-A6693E9015E6}" type="datetimeFigureOut">
              <a:rPr lang="en-US"/>
              <a:pPr>
                <a:defRPr/>
              </a:pPr>
              <a:t>5/16/2015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901AF2-A02C-429C-8176-5020BB8EA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Označba mesta stranske slik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Označba mest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  <p:sp>
        <p:nvSpPr>
          <p:cNvPr id="26627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E923C-12BB-4F4D-8FAA-40894F5D114D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0"/>
          <p:cNvSpPr/>
          <p:nvPr userDrawn="1"/>
        </p:nvSpPr>
        <p:spPr>
          <a:xfrm>
            <a:off x="0" y="3865563"/>
            <a:ext cx="12214225" cy="2681287"/>
          </a:xfrm>
          <a:prstGeom prst="rect">
            <a:avLst/>
          </a:prstGeom>
          <a:solidFill>
            <a:srgbClr val="1F497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5" name="Slika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111125"/>
            <a:ext cx="976947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otnik 11"/>
          <p:cNvSpPr/>
          <p:nvPr userDrawn="1"/>
        </p:nvSpPr>
        <p:spPr>
          <a:xfrm>
            <a:off x="-22225" y="7938"/>
            <a:ext cx="12212638" cy="1673225"/>
          </a:xfrm>
          <a:prstGeom prst="rect">
            <a:avLst/>
          </a:prstGeom>
          <a:solidFill>
            <a:srgbClr val="1F497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7" name="Slika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46313" y="214313"/>
            <a:ext cx="782796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4"/>
          <p:cNvPicPr>
            <a:picLocks noChangeAspect="1"/>
          </p:cNvPicPr>
          <p:nvPr userDrawn="1"/>
        </p:nvPicPr>
        <p:blipFill>
          <a:blip r:embed="rId4"/>
          <a:srcRect l="8215" t="17690" b="22812"/>
          <a:stretch>
            <a:fillRect/>
          </a:stretch>
        </p:blipFill>
        <p:spPr bwMode="auto">
          <a:xfrm>
            <a:off x="-49213" y="3860800"/>
            <a:ext cx="111902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27381" y="1844824"/>
            <a:ext cx="10992544" cy="1224136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2"/>
                </a:solidFill>
                <a:latin typeface="FrutigerBlack" pitchFamily="2" charset="-18"/>
              </a:defRPr>
            </a:lvl1pPr>
          </a:lstStyle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27381" y="3275432"/>
            <a:ext cx="10992544" cy="500829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tx2"/>
                </a:solidFill>
                <a:latin typeface="Frutiger Light CE" pitchFamily="34" charset="-1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sl-SI" dirty="0"/>
          </a:p>
        </p:txBody>
      </p:sp>
      <p:sp>
        <p:nvSpPr>
          <p:cNvPr id="9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 smtClean="0">
                <a:solidFill>
                  <a:prstClr val="white"/>
                </a:solidFill>
                <a:latin typeface="FrutigerLight" pitchFamily="2" charset="-18"/>
              </a:defRPr>
            </a:lvl1pPr>
          </a:lstStyle>
          <a:p>
            <a:pPr>
              <a:defRPr/>
            </a:pPr>
            <a:r>
              <a:rPr lang="sl-SI"/>
              <a:t>24. 3. 2015 • All rights reserved by KOLEKTOR® • www.kolektor.com</a:t>
            </a:r>
            <a:endParaRPr lang="sl-SI" dirty="0"/>
          </a:p>
        </p:txBody>
      </p:sp>
      <p:sp>
        <p:nvSpPr>
          <p:cNvPr id="10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1" dirty="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800" smtClean="0">
                <a:solidFill>
                  <a:prstClr val="white"/>
                </a:solidFill>
                <a:latin typeface="FrutigerLight" pitchFamily="2" charset="-18"/>
              </a:defRPr>
            </a:lvl1pPr>
          </a:lstStyle>
          <a:p>
            <a:pPr>
              <a:defRPr/>
            </a:pPr>
            <a:fld id="{F6758403-D17A-491E-BD11-A7B82790E6EC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527050" y="6524625"/>
            <a:ext cx="366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24. 3. 2015 • All rights reserved by KOLEKTOR® • www.kolektor.com</a:t>
            </a: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165600" y="6597650"/>
            <a:ext cx="386080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112125" y="6524625"/>
            <a:ext cx="34702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1643F-45D4-44F1-BD69-68BE797D00D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527050" y="6524625"/>
            <a:ext cx="366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24. 3. 2015 • All rights reserved by KOLEKTOR® • www.kolektor.com</a:t>
            </a: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165600" y="6597650"/>
            <a:ext cx="386080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112125" y="6524625"/>
            <a:ext cx="34702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84017-C7DD-416F-B5E2-0ECEF4255D9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875" y="188640"/>
            <a:ext cx="11161744" cy="859984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2875" y="1531309"/>
            <a:ext cx="11209749" cy="4460634"/>
          </a:xfrm>
        </p:spPr>
        <p:txBody>
          <a:bodyPr/>
          <a:lstStyle>
            <a:lvl2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24. 3. 2015 • All rights reserved by KOLEKTOR® • www.kolektor.com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C6F3-8370-4006-9A30-B457A5BD633E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527050" y="6524625"/>
            <a:ext cx="366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24. 3. 2015 • All rights reserved by KOLEKTOR® • www.kolektor.com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165600" y="6597650"/>
            <a:ext cx="386080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112125" y="6524625"/>
            <a:ext cx="34702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96937-69F0-4ACD-9B29-35317A109A1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527050" y="6524625"/>
            <a:ext cx="366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24. 3. 2015 • All rights reserved by KOLEKTOR® • www.kolektor.com</a:t>
            </a: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165600" y="6597650"/>
            <a:ext cx="386080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12125" y="6524625"/>
            <a:ext cx="34702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56889-2E96-4082-8BC4-DD5B7D6829F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>
          <a:xfrm>
            <a:off x="527050" y="6524625"/>
            <a:ext cx="366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24. 3. 2015 • All rights reserved by KOLEKTOR® • www.kolektor.com</a:t>
            </a: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4165600" y="6597650"/>
            <a:ext cx="386080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112125" y="6524625"/>
            <a:ext cx="34702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A33A-F9A3-4437-939E-2D2A801BFCD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527050" y="6524625"/>
            <a:ext cx="366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24. 3. 2015 • All rights reserved by KOLEKTOR® • www.kolektor.com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4165600" y="6597650"/>
            <a:ext cx="386080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8112125" y="6524625"/>
            <a:ext cx="34702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7DBD2-92EB-47F2-8052-6CB74652E08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>
          <a:xfrm>
            <a:off x="527050" y="6524625"/>
            <a:ext cx="366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24. 3. 2015 • All rights reserved by KOLEKTOR® • www.kolektor.com</a:t>
            </a: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>
          <a:xfrm>
            <a:off x="4165600" y="6597650"/>
            <a:ext cx="386080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8112125" y="6524625"/>
            <a:ext cx="34702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C357E-8E47-416D-873E-5210717E877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527050" y="6524625"/>
            <a:ext cx="366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24. 3. 2015 • All rights reserved by KOLEKTOR® • www.kolektor.com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165600" y="6597650"/>
            <a:ext cx="386080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12125" y="6524625"/>
            <a:ext cx="34702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9EE68-2EDE-47EF-821A-D560EC72D7F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527050" y="6524625"/>
            <a:ext cx="366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24. 3. 2015 • All rights reserved by KOLEKTOR® • www.kolektor.com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165600" y="6597650"/>
            <a:ext cx="386080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12125" y="6524625"/>
            <a:ext cx="34702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51F5D-B14B-4C63-AEEC-086E44F5B9F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/>
          <p:cNvSpPr/>
          <p:nvPr userDrawn="1"/>
        </p:nvSpPr>
        <p:spPr>
          <a:xfrm>
            <a:off x="0" y="6500813"/>
            <a:ext cx="12214225" cy="365125"/>
          </a:xfrm>
          <a:prstGeom prst="rect">
            <a:avLst/>
          </a:prstGeom>
          <a:solidFill>
            <a:srgbClr val="1F497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27" name="Ograda naslova 1"/>
          <p:cNvSpPr>
            <a:spLocks noGrp="1"/>
          </p:cNvSpPr>
          <p:nvPr>
            <p:ph type="title"/>
          </p:nvPr>
        </p:nvSpPr>
        <p:spPr bwMode="auto">
          <a:xfrm>
            <a:off x="503238" y="188913"/>
            <a:ext cx="11161712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</a:p>
        </p:txBody>
      </p:sp>
      <p:sp>
        <p:nvSpPr>
          <p:cNvPr id="1028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527050" y="836613"/>
            <a:ext cx="111379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</p:txBody>
      </p:sp>
      <p:sp>
        <p:nvSpPr>
          <p:cNvPr id="15" name="Ograda datuma 3"/>
          <p:cNvSpPr>
            <a:spLocks noGrp="1"/>
          </p:cNvSpPr>
          <p:nvPr>
            <p:ph type="dt" sz="half" idx="2"/>
          </p:nvPr>
        </p:nvSpPr>
        <p:spPr>
          <a:xfrm>
            <a:off x="6767513" y="6546850"/>
            <a:ext cx="4321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prstClr val="white"/>
                </a:solidFill>
                <a:latin typeface="FrutigerLight" pitchFamily="2" charset="-18"/>
              </a:defRPr>
            </a:lvl1pPr>
          </a:lstStyle>
          <a:p>
            <a:pPr>
              <a:defRPr/>
            </a:pPr>
            <a:r>
              <a:rPr lang="sl-SI"/>
              <a:t>24. 3. 2015 • All rights reserved by KOLEKTOR® • www.kolektor.com</a:t>
            </a:r>
            <a:endParaRPr lang="sl-SI" dirty="0"/>
          </a:p>
        </p:txBody>
      </p:sp>
      <p:sp>
        <p:nvSpPr>
          <p:cNvPr id="16" name="Ograda noge 4"/>
          <p:cNvSpPr>
            <a:spLocks noGrp="1"/>
          </p:cNvSpPr>
          <p:nvPr>
            <p:ph type="ftr" sz="quarter" idx="3"/>
          </p:nvPr>
        </p:nvSpPr>
        <p:spPr>
          <a:xfrm>
            <a:off x="3311525" y="6546850"/>
            <a:ext cx="3455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 dirty="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1088688" y="6546850"/>
            <a:ext cx="76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prstClr val="white"/>
                </a:solidFill>
                <a:latin typeface="FrutigerLight" pitchFamily="2" charset="-18"/>
              </a:defRPr>
            </a:lvl1pPr>
          </a:lstStyle>
          <a:p>
            <a:pPr>
              <a:defRPr/>
            </a:pPr>
            <a:fld id="{60D91BFD-69DC-4FB1-A239-6314BFB23391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pic>
        <p:nvPicPr>
          <p:cNvPr id="1032" name="Slika 22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49263" y="6500813"/>
            <a:ext cx="220503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FrutigerBlack" pitchFamily="2" charset="-18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utigerBlack"/>
        </a:defRPr>
      </a:lvl2pPr>
      <a:lvl3pPr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utigerBlack"/>
        </a:defRPr>
      </a:lvl3pPr>
      <a:lvl4pPr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utigerBlack"/>
        </a:defRPr>
      </a:lvl4pPr>
      <a:lvl5pPr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utigerBlack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utigerBlack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utigerBlack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utigerBlack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utigerBlack"/>
        </a:defRPr>
      </a:lvl9pPr>
    </p:titleStyle>
    <p:bodyStyle>
      <a:lvl1pPr marL="179388" indent="-179388" algn="l" rtl="0" fontAlgn="base">
        <a:spcBef>
          <a:spcPct val="0"/>
        </a:spcBef>
        <a:spcAft>
          <a:spcPct val="0"/>
        </a:spcAft>
        <a:buFont typeface="Arial" charset="0"/>
        <a:buChar char="•"/>
        <a:defRPr sz="2200" kern="1200">
          <a:solidFill>
            <a:schemeClr val="tx2"/>
          </a:solidFill>
          <a:latin typeface="Frutiger" pitchFamily="2" charset="-18"/>
          <a:ea typeface="+mn-ea"/>
          <a:cs typeface="+mn-cs"/>
        </a:defRPr>
      </a:lvl1pPr>
      <a:lvl2pPr marL="39528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7F7F7F"/>
          </a:solidFill>
          <a:latin typeface="Frutiger" pitchFamily="2" charset="-18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26" Type="http://schemas.openxmlformats.org/officeDocument/2006/relationships/image" Target="../media/image35.jpeg"/><Relationship Id="rId3" Type="http://schemas.openxmlformats.org/officeDocument/2006/relationships/image" Target="../media/image12.jpeg"/><Relationship Id="rId21" Type="http://schemas.openxmlformats.org/officeDocument/2006/relationships/image" Target="../media/image30.jpeg"/><Relationship Id="rId34" Type="http://schemas.openxmlformats.org/officeDocument/2006/relationships/image" Target="../media/image43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5" Type="http://schemas.openxmlformats.org/officeDocument/2006/relationships/image" Target="../media/image34.jpe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24" Type="http://schemas.openxmlformats.org/officeDocument/2006/relationships/image" Target="../media/image33.jpeg"/><Relationship Id="rId32" Type="http://schemas.openxmlformats.org/officeDocument/2006/relationships/image" Target="../media/image41.jpeg"/><Relationship Id="rId37" Type="http://schemas.openxmlformats.org/officeDocument/2006/relationships/image" Target="../media/image46.pn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31" Type="http://schemas.openxmlformats.org/officeDocument/2006/relationships/image" Target="../media/image40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Relationship Id="rId27" Type="http://schemas.openxmlformats.org/officeDocument/2006/relationships/image" Target="../media/image36.jpeg"/><Relationship Id="rId30" Type="http://schemas.openxmlformats.org/officeDocument/2006/relationships/image" Target="../media/image39.jpeg"/><Relationship Id="rId35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050" y="1844675"/>
            <a:ext cx="10993438" cy="1223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Nova iskra za </a:t>
            </a:r>
            <a:r>
              <a:rPr lang="sl-SI" dirty="0" err="1" smtClean="0"/>
              <a:t>grozdenje</a:t>
            </a:r>
            <a:r>
              <a:rPr lang="sl-SI" dirty="0" smtClean="0"/>
              <a:t> v elektro industriji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527050" y="3275013"/>
            <a:ext cx="10993438" cy="501650"/>
          </a:xfrm>
        </p:spPr>
        <p:txBody>
          <a:bodyPr/>
          <a:lstStyle/>
          <a:p>
            <a:r>
              <a:rPr lang="sl-SI" smtClean="0">
                <a:latin typeface="Frutiger Light CE"/>
              </a:rPr>
              <a:t>Poslovni model koncerna Kolektor</a:t>
            </a:r>
            <a:endParaRPr lang="en-US" smtClean="0">
              <a:latin typeface="Frutiger Light 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03238" y="188913"/>
            <a:ext cx="11161712" cy="860425"/>
          </a:xfrm>
        </p:spPr>
        <p:txBody>
          <a:bodyPr/>
          <a:lstStyle/>
          <a:p>
            <a:r>
              <a:rPr lang="sl-SI" smtClean="0">
                <a:latin typeface="FrutigerBlack"/>
              </a:rPr>
              <a:t>Primer koncerna Kolektor</a:t>
            </a:r>
            <a:endParaRPr lang="en-US" smtClean="0">
              <a:latin typeface="FrutigerBlack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03238" y="1531938"/>
            <a:ext cx="11209337" cy="4459287"/>
          </a:xfrm>
        </p:spPr>
        <p:txBody>
          <a:bodyPr/>
          <a:lstStyle/>
          <a:p>
            <a:r>
              <a:rPr lang="sl-SI" smtClean="0">
                <a:latin typeface="Frutiger"/>
              </a:rPr>
              <a:t>Jasen in poenoten strateški okvir: poslanstvo, vizija, strateški cilji</a:t>
            </a:r>
          </a:p>
          <a:p>
            <a:r>
              <a:rPr lang="sl-SI" smtClean="0">
                <a:latin typeface="Frutiger"/>
              </a:rPr>
              <a:t>Rast v nišah kjer lahko dosežemo prvo ali drugo mesto</a:t>
            </a:r>
          </a:p>
          <a:p>
            <a:r>
              <a:rPr lang="sl-SI" smtClean="0">
                <a:latin typeface="Frutiger"/>
              </a:rPr>
              <a:t>Diverzifikacija: panoge, programi</a:t>
            </a:r>
          </a:p>
          <a:p>
            <a:r>
              <a:rPr lang="sl-SI" smtClean="0">
                <a:latin typeface="Frutiger"/>
              </a:rPr>
              <a:t>Globalni „footprint“</a:t>
            </a:r>
          </a:p>
          <a:p>
            <a:r>
              <a:rPr lang="sl-SI" smtClean="0">
                <a:latin typeface="Frutiger"/>
              </a:rPr>
              <a:t>Vertikalna integracija naprej in nazaj</a:t>
            </a:r>
          </a:p>
          <a:p>
            <a:r>
              <a:rPr lang="sl-SI" smtClean="0">
                <a:latin typeface="Frutiger"/>
              </a:rPr>
              <a:t>Zasledovanje t.i. “lock in“ strategije</a:t>
            </a:r>
          </a:p>
          <a:p>
            <a:r>
              <a:rPr lang="sl-SI" smtClean="0">
                <a:latin typeface="Frutiger"/>
              </a:rPr>
              <a:t>Operativna odličnost</a:t>
            </a:r>
          </a:p>
          <a:p>
            <a:r>
              <a:rPr lang="sl-SI" smtClean="0">
                <a:latin typeface="Frutiger"/>
              </a:rPr>
              <a:t>Rast: organska in M&amp;A</a:t>
            </a:r>
          </a:p>
          <a:p>
            <a:r>
              <a:rPr lang="sl-SI" smtClean="0">
                <a:latin typeface="Frutiger"/>
              </a:rPr>
              <a:t>Korporativno upravljanje</a:t>
            </a:r>
          </a:p>
          <a:p>
            <a:endParaRPr lang="sl-SI" smtClean="0">
              <a:latin typeface="Frutig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ravokotnik 88"/>
          <p:cNvSpPr/>
          <p:nvPr/>
        </p:nvSpPr>
        <p:spPr>
          <a:xfrm flipH="1">
            <a:off x="1731963" y="2636838"/>
            <a:ext cx="8707437" cy="172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90" name="Pravokotnik 89"/>
          <p:cNvSpPr/>
          <p:nvPr/>
        </p:nvSpPr>
        <p:spPr>
          <a:xfrm flipH="1">
            <a:off x="1731963" y="4589463"/>
            <a:ext cx="8707437" cy="1706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24579" name="Naslov 1"/>
          <p:cNvSpPr>
            <a:spLocks noGrp="1"/>
          </p:cNvSpPr>
          <p:nvPr>
            <p:ph type="title"/>
          </p:nvPr>
        </p:nvSpPr>
        <p:spPr>
          <a:xfrm>
            <a:off x="503238" y="188913"/>
            <a:ext cx="11161712" cy="860425"/>
          </a:xfrm>
        </p:spPr>
        <p:txBody>
          <a:bodyPr/>
          <a:lstStyle/>
          <a:p>
            <a:pPr algn="ctr"/>
            <a:r>
              <a:rPr lang="sl-SI" smtClean="0">
                <a:latin typeface="FrutigerBlack"/>
              </a:rPr>
              <a:t>Poslovne divizije</a:t>
            </a:r>
          </a:p>
        </p:txBody>
      </p:sp>
      <p:sp>
        <p:nvSpPr>
          <p:cNvPr id="24580" name="Označba mesta datum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>
                <a:solidFill>
                  <a:srgbClr val="FFFFFF"/>
                </a:solidFill>
                <a:latin typeface="FrutigerLight"/>
              </a:rPr>
              <a:t>24. 3. 2015 • All rights reserved by KOLEKTOR® • www.kolektor.com</a:t>
            </a:r>
          </a:p>
        </p:txBody>
      </p:sp>
      <p:sp>
        <p:nvSpPr>
          <p:cNvPr id="24581" name="Označba mesta no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mtClean="0">
              <a:solidFill>
                <a:srgbClr val="FFFFFF"/>
              </a:solidFill>
            </a:endParaRPr>
          </a:p>
        </p:txBody>
      </p:sp>
      <p:sp>
        <p:nvSpPr>
          <p:cNvPr id="24582" name="Označba mesta številke diapoz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3D5A33-4B32-4F91-AEFD-B0B5DE1FB99C}" type="slidenum">
              <a:rPr lang="sl-SI">
                <a:solidFill>
                  <a:srgbClr val="FFFFFF"/>
                </a:solidFill>
                <a:latin typeface="Frutiger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sl-SI">
              <a:solidFill>
                <a:srgbClr val="FFFFFF"/>
              </a:solidFill>
              <a:latin typeface="FrutigerLight"/>
            </a:endParaRPr>
          </a:p>
        </p:txBody>
      </p:sp>
      <p:sp>
        <p:nvSpPr>
          <p:cNvPr id="9" name="Pravokotnik 8"/>
          <p:cNvSpPr/>
          <p:nvPr/>
        </p:nvSpPr>
        <p:spPr>
          <a:xfrm flipH="1">
            <a:off x="1731963" y="771525"/>
            <a:ext cx="8713787" cy="1665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prstClr val="white"/>
              </a:solidFill>
            </a:endParaRPr>
          </a:p>
        </p:txBody>
      </p:sp>
      <p:sp>
        <p:nvSpPr>
          <p:cNvPr id="24584" name="PoljeZBesedilom 9"/>
          <p:cNvSpPr txBox="1">
            <a:spLocks noChangeArrowheads="1"/>
          </p:cNvSpPr>
          <p:nvPr/>
        </p:nvSpPr>
        <p:spPr bwMode="auto">
          <a:xfrm>
            <a:off x="1806575" y="765175"/>
            <a:ext cx="7986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>
                <a:solidFill>
                  <a:srgbClr val="17375E"/>
                </a:solidFill>
                <a:latin typeface="Frutiger"/>
              </a:rPr>
              <a:t>Komponente in sistemi</a:t>
            </a:r>
            <a:endParaRPr lang="sl-SI" sz="1300" b="1">
              <a:solidFill>
                <a:srgbClr val="17375E"/>
              </a:solidFill>
              <a:latin typeface="Frutiger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283075" y="1541463"/>
            <a:ext cx="1154113" cy="8159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36000" rIns="0" b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730" b="1" dirty="0">
              <a:solidFill>
                <a:prstClr val="black">
                  <a:lumMod val="65000"/>
                  <a:lumOff val="35000"/>
                </a:prstClr>
              </a:solidFill>
              <a:latin typeface="Frutiger Light CE" pitchFamily="34" charset="-18"/>
            </a:endParaRPr>
          </a:p>
        </p:txBody>
      </p:sp>
      <p:pic>
        <p:nvPicPr>
          <p:cNvPr id="24586" name="Picture 3" descr="C:\Users\apot\Documents\KOLEKTOR 2013\SPLOŠNO\PREDSTAVITVE\Hybrid components\Letno poročilo_ležeče Folder\Links\_DSC1630-b.jpg"/>
          <p:cNvPicPr>
            <a:picLocks noChangeAspect="1" noChangeArrowheads="1"/>
          </p:cNvPicPr>
          <p:nvPr/>
        </p:nvPicPr>
        <p:blipFill>
          <a:blip r:embed="rId2"/>
          <a:srcRect l="29799" t="29646" r="25589" b="22366"/>
          <a:stretch>
            <a:fillRect/>
          </a:stretch>
        </p:blipFill>
        <p:spPr bwMode="auto">
          <a:xfrm>
            <a:off x="2327275" y="1671638"/>
            <a:ext cx="2476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avokotnik 12"/>
          <p:cNvSpPr/>
          <p:nvPr/>
        </p:nvSpPr>
        <p:spPr>
          <a:xfrm>
            <a:off x="1811338" y="1117600"/>
            <a:ext cx="1160462" cy="423863"/>
          </a:xfrm>
          <a:prstGeom prst="rect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dirty="0">
                <a:solidFill>
                  <a:prstClr val="white"/>
                </a:solidFill>
              </a:rPr>
              <a:t>Komutatorji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3049588" y="1117600"/>
            <a:ext cx="1160462" cy="423863"/>
          </a:xfrm>
          <a:prstGeom prst="rect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dirty="0" err="1">
                <a:solidFill>
                  <a:prstClr val="white"/>
                </a:solidFill>
              </a:rPr>
              <a:t>Magnetika</a:t>
            </a:r>
            <a:endParaRPr lang="sl-SI" sz="1000" b="1" dirty="0">
              <a:solidFill>
                <a:prstClr val="white"/>
              </a:solidFill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5510213" y="1117600"/>
            <a:ext cx="1158875" cy="423863"/>
          </a:xfrm>
          <a:prstGeom prst="rect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dirty="0" err="1">
                <a:solidFill>
                  <a:prstClr val="white"/>
                </a:solidFill>
              </a:rPr>
              <a:t>Hibridika</a:t>
            </a:r>
            <a:endParaRPr lang="sl-SI" sz="1000" b="1" dirty="0">
              <a:solidFill>
                <a:prstClr val="white"/>
              </a:solidFill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6740525" y="1117600"/>
            <a:ext cx="1160463" cy="423863"/>
          </a:xfrm>
          <a:prstGeom prst="rect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dirty="0">
                <a:solidFill>
                  <a:prstClr val="white"/>
                </a:solidFill>
              </a:rPr>
              <a:t>Interier in eksterier</a:t>
            </a:r>
          </a:p>
        </p:txBody>
      </p:sp>
      <p:sp>
        <p:nvSpPr>
          <p:cNvPr id="17" name="Pravokotnik 16"/>
          <p:cNvSpPr/>
          <p:nvPr/>
        </p:nvSpPr>
        <p:spPr>
          <a:xfrm>
            <a:off x="4283075" y="1117600"/>
            <a:ext cx="1154113" cy="423863"/>
          </a:xfrm>
          <a:prstGeom prst="rect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dirty="0">
                <a:solidFill>
                  <a:prstClr val="white"/>
                </a:solidFill>
              </a:rPr>
              <a:t>Elektronika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dirty="0">
                <a:solidFill>
                  <a:prstClr val="white"/>
                </a:solidFill>
              </a:rPr>
              <a:t>in pogoni</a:t>
            </a:r>
          </a:p>
        </p:txBody>
      </p:sp>
      <p:sp>
        <p:nvSpPr>
          <p:cNvPr id="18" name="Pravokotnik 17"/>
          <p:cNvSpPr/>
          <p:nvPr/>
        </p:nvSpPr>
        <p:spPr>
          <a:xfrm>
            <a:off x="1811338" y="1541463"/>
            <a:ext cx="1160462" cy="8159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36000" rIns="0" b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730" b="1" dirty="0">
              <a:solidFill>
                <a:prstClr val="black">
                  <a:lumMod val="65000"/>
                  <a:lumOff val="35000"/>
                </a:prstClr>
              </a:solidFill>
              <a:latin typeface="Frutiger Light CE" pitchFamily="34" charset="-18"/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3049588" y="1541463"/>
            <a:ext cx="1160462" cy="8159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36000" rIns="0" b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730" b="1" dirty="0">
              <a:solidFill>
                <a:prstClr val="black">
                  <a:lumMod val="65000"/>
                  <a:lumOff val="35000"/>
                </a:prstClr>
              </a:solidFill>
              <a:latin typeface="Frutiger Light CE" pitchFamily="34" charset="-18"/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5510213" y="1541463"/>
            <a:ext cx="1158875" cy="8159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36000" rIns="0" b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730" b="1" dirty="0">
              <a:solidFill>
                <a:prstClr val="black">
                  <a:lumMod val="65000"/>
                  <a:lumOff val="35000"/>
                </a:prstClr>
              </a:solidFill>
              <a:latin typeface="Frutiger Light CE" pitchFamily="34" charset="-18"/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6740525" y="1541463"/>
            <a:ext cx="1160463" cy="8159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36000" rIns="0" b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730" b="1" dirty="0">
              <a:solidFill>
                <a:prstClr val="black">
                  <a:lumMod val="65000"/>
                  <a:lumOff val="35000"/>
                </a:prstClr>
              </a:solidFill>
              <a:latin typeface="Frutiger Light CE" pitchFamily="34" charset="-18"/>
            </a:endParaRPr>
          </a:p>
        </p:txBody>
      </p:sp>
      <p:pic>
        <p:nvPicPr>
          <p:cNvPr id="24596" name="Picture 2" descr="C:\Users\apot\Documents\KOLEKTOR 2013\SPLOŠNO\PREDSTAVITVE\Programska ureditev\Komponente in sistemi\Manjše\_DSC1606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0" y="1589088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3" descr="C:\Users\apot\Documents\KOLEKTOR 2013\SPLOŠNO\PREDSTAVITVE\Programska ureditev\Komponente in sistemi\Manjše\_DSC1623-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8663" y="1589088"/>
            <a:ext cx="2857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4" descr="C:\Users\apot\Documents\KOLEKTOR 2013\SPLOŠNO\PREDSTAVITVE\Programska ureditev\Komponente in sistemi\Manjše\_DSC1630-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6163" y="1779588"/>
            <a:ext cx="2032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5" descr="C:\Users\apot\Documents\KOLEKTOR 2013\SPLOŠNO\PREDSTAVITVE\Programska ureditev\Komponente in sistemi\Manjše\_DSC1646-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9525" y="1949450"/>
            <a:ext cx="3413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0" name="Picture 6" descr="C:\Users\apot\Documents\KOLEKTOR 2013\SPLOŠNO\PREDSTAVITVE\Programska ureditev\Komponente in sistemi\Manjše\_DSC1652-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5638" y="1912938"/>
            <a:ext cx="34131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Picture 21" descr="C:\Users\apot\Documents\KOLEKTOR 2013\SPLOŠNO\PREDSTAVITVE\Programska ureditev\Komponente in sistemi\Manjše\IMG_41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84825" y="1927225"/>
            <a:ext cx="4127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2" name="Picture 23" descr="C:\Users\apot\Documents\KOLEKTOR 2013\SPLOŠNO\PREDSTAVITVE\Programska ureditev\Komponente in sistemi\Manjše\IMG_392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88000" y="1571625"/>
            <a:ext cx="288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3" name="Picture 24" descr="C:\Users\apot\Documents\KOLEKTOR 2013\SPLOŠNO\PREDSTAVITVE\Programska ureditev\Komponente in sistemi\Manjše\IMG_393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46800" y="1563688"/>
            <a:ext cx="4873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4" name="Picture 20" descr="C:\Users\apot\Documents\KOLEKTOR 2013\SPLOŠNO\PREDSTAVITVE\Programska ureditev\Komponente in sistemi\Manjše\IMG_395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88038" y="1785938"/>
            <a:ext cx="3127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5" name="Picture 27" descr="C:\Users\apot\Documents\KOLEKTOR 2013\SPLOŠNO\PREDSTAVITVE\Programska ureditev\Komponente in sistemi\Manjše\Luc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16788" y="1943100"/>
            <a:ext cx="476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6" name="Picture 28" descr="C:\Users\apot\Documents\KOLEKTOR 2013\SPLOŠNO\PREDSTAVITVE\Programska ureditev\Komponente in sistemi\Manjše\vzglavniki2_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00850" y="1947863"/>
            <a:ext cx="41116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7" name="Picture 26" descr="C:\Users\apot\Documents\KOLEKTOR 2013\SPLOŠNO\PREDSTAVITVE\Programska ureditev\Komponente in sistemi\Manjše\_DSC217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21538" y="1577975"/>
            <a:ext cx="3429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8" name="Picture 29" descr="C:\Users\apot\Documents\KOLEKTOR 2013\SPLOŠNO\PREDSTAVITVE\Programska ureditev\Komponente in sistemi\Manjše\controller novi_Path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22763" y="1919288"/>
            <a:ext cx="48736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9" name="Picture 30" descr="C:\Users\apot\Documents\KOLEKTOR 2013\SPLOŠNO\PREDSTAVITVE\Programska ureditev\Komponente in sistemi\Manjše\Motor_1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872038" y="1804988"/>
            <a:ext cx="5095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0" name="Picture 31" descr="C:\Users\apot\Documents\KOLEKTOR 2013\SPLOŠNO\PREDSTAVITVE\Programska ureditev\Komponente in sistemi\Manjše\IMG_2878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56125" y="1593850"/>
            <a:ext cx="3238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1" name="Picture 9" descr="C:\Users\apot\Documents\KOLEKTOR 2013\SPLOŠNO\PREDSTAVITVE\Programska ureditev\Komponente in sistemi\Manjše\IMG_0096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389313" y="1579563"/>
            <a:ext cx="4095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2" name="Picture 10" descr="C:\Users\apot\Documents\KOLEKTOR 2013\SPLOŠNO\PREDSTAVITVE\Programska ureditev\Komponente in sistemi\Manjše\IMG_0106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830638" y="1658938"/>
            <a:ext cx="3270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3" name="Picture 11" descr="C:\Users\apot\Documents\KOLEKTOR 2013\SPLOŠNO\PREDSTAVITVE\Programska ureditev\Komponente in sistemi\Manjše\IMGP0013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748088" y="1971675"/>
            <a:ext cx="42545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4" name="Picture 13" descr="C:\Users\apot\Documents\KOLEKTOR 2013\SPLOŠNO\PREDSTAVITVE\Programska ureditev\Komponente in sistemi\Manjše\IMGP0025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089275" y="2116138"/>
            <a:ext cx="5191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5" name="Picture 14" descr="C:\Users\apot\Documents\KOLEKTOR 2013\SPLOŠNO\PREDSTAVITVE\Programska ureditev\Komponente in sistemi\Manjše\IMGP0035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106738" y="1627188"/>
            <a:ext cx="220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6" name="Picture 18" descr="C:\Users\apot\Documents\KOLEKTOR 2013\SPLOŠNO\PREDSTAVITVE\Programska ureditev\Komponente in sistemi\Manjše\_DSC2063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497969">
            <a:off x="3244850" y="1897063"/>
            <a:ext cx="4238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17" name="PoljeZBesedilom 45"/>
          <p:cNvSpPr txBox="1">
            <a:spLocks noChangeArrowheads="1"/>
          </p:cNvSpPr>
          <p:nvPr/>
        </p:nvSpPr>
        <p:spPr bwMode="auto">
          <a:xfrm>
            <a:off x="1806575" y="2649538"/>
            <a:ext cx="8753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>
                <a:solidFill>
                  <a:srgbClr val="17375E"/>
                </a:solidFill>
                <a:latin typeface="Frutiger"/>
              </a:rPr>
              <a:t>Energetika in industrijska tehnika</a:t>
            </a:r>
          </a:p>
        </p:txBody>
      </p:sp>
      <p:pic>
        <p:nvPicPr>
          <p:cNvPr id="24618" name="Picture 3" descr="C:\Users\apot\Documents\KOLEKTOR 2013\SPLOŠNO\PREDSTAVITVE\Hybrid components\Letno poročilo_ležeče Folder\Links\_DSC1630-b.jpg"/>
          <p:cNvPicPr>
            <a:picLocks noChangeAspect="1" noChangeArrowheads="1"/>
          </p:cNvPicPr>
          <p:nvPr/>
        </p:nvPicPr>
        <p:blipFill>
          <a:blip r:embed="rId2"/>
          <a:srcRect l="29799" t="29646" r="25589" b="22366"/>
          <a:stretch>
            <a:fillRect/>
          </a:stretch>
        </p:blipFill>
        <p:spPr bwMode="auto">
          <a:xfrm>
            <a:off x="2316163" y="5530850"/>
            <a:ext cx="2444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Pravokotnik 47"/>
          <p:cNvSpPr/>
          <p:nvPr/>
        </p:nvSpPr>
        <p:spPr>
          <a:xfrm>
            <a:off x="1800225" y="4978400"/>
            <a:ext cx="1157288" cy="422275"/>
          </a:xfrm>
          <a:prstGeom prst="rect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dirty="0">
                <a:solidFill>
                  <a:prstClr val="white"/>
                </a:solidFill>
              </a:rPr>
              <a:t>Gradbeni inženiring</a:t>
            </a:r>
          </a:p>
        </p:txBody>
      </p:sp>
      <p:sp>
        <p:nvSpPr>
          <p:cNvPr id="49" name="Pravokotnik 48"/>
          <p:cNvSpPr/>
          <p:nvPr/>
        </p:nvSpPr>
        <p:spPr>
          <a:xfrm>
            <a:off x="3035300" y="4978400"/>
            <a:ext cx="1155700" cy="422275"/>
          </a:xfrm>
          <a:prstGeom prst="rect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dirty="0">
                <a:solidFill>
                  <a:prstClr val="white"/>
                </a:solidFill>
              </a:rPr>
              <a:t>Inštalacije</a:t>
            </a:r>
          </a:p>
        </p:txBody>
      </p:sp>
      <p:sp>
        <p:nvSpPr>
          <p:cNvPr id="50" name="Pravokotnik 49"/>
          <p:cNvSpPr/>
          <p:nvPr/>
        </p:nvSpPr>
        <p:spPr>
          <a:xfrm>
            <a:off x="4268788" y="4978400"/>
            <a:ext cx="1155700" cy="422275"/>
          </a:xfrm>
          <a:prstGeom prst="rect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dirty="0">
                <a:solidFill>
                  <a:prstClr val="white"/>
                </a:solidFill>
              </a:rPr>
              <a:t>HVAC sistemi</a:t>
            </a:r>
          </a:p>
        </p:txBody>
      </p:sp>
      <p:sp>
        <p:nvSpPr>
          <p:cNvPr id="51" name="Pravokotnik 50"/>
          <p:cNvSpPr/>
          <p:nvPr/>
        </p:nvSpPr>
        <p:spPr>
          <a:xfrm>
            <a:off x="5499100" y="4978400"/>
            <a:ext cx="1155700" cy="422275"/>
          </a:xfrm>
          <a:prstGeom prst="rect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dirty="0">
                <a:solidFill>
                  <a:prstClr val="white"/>
                </a:solidFill>
              </a:rPr>
              <a:t>Izolacija</a:t>
            </a:r>
          </a:p>
        </p:txBody>
      </p:sp>
      <p:sp>
        <p:nvSpPr>
          <p:cNvPr id="52" name="Pravokotnik 51"/>
          <p:cNvSpPr/>
          <p:nvPr/>
        </p:nvSpPr>
        <p:spPr>
          <a:xfrm>
            <a:off x="6732588" y="4978400"/>
            <a:ext cx="1144587" cy="422275"/>
          </a:xfrm>
          <a:prstGeom prst="rect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dirty="0">
                <a:solidFill>
                  <a:prstClr val="white"/>
                </a:solidFill>
              </a:rPr>
              <a:t>Čistilna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dirty="0">
                <a:solidFill>
                  <a:prstClr val="white"/>
                </a:solidFill>
              </a:rPr>
              <a:t>tehnika</a:t>
            </a:r>
          </a:p>
        </p:txBody>
      </p:sp>
      <p:sp>
        <p:nvSpPr>
          <p:cNvPr id="53" name="Pravokotnik 52"/>
          <p:cNvSpPr/>
          <p:nvPr/>
        </p:nvSpPr>
        <p:spPr>
          <a:xfrm>
            <a:off x="1800225" y="5400675"/>
            <a:ext cx="1157288" cy="812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36000" rIns="0" b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730" b="1" dirty="0">
              <a:solidFill>
                <a:prstClr val="black">
                  <a:lumMod val="65000"/>
                  <a:lumOff val="35000"/>
                </a:prstClr>
              </a:solidFill>
              <a:latin typeface="Frutiger Light CE" pitchFamily="34" charset="-18"/>
            </a:endParaRPr>
          </a:p>
        </p:txBody>
      </p:sp>
      <p:sp>
        <p:nvSpPr>
          <p:cNvPr id="54" name="Pravokotnik 53"/>
          <p:cNvSpPr/>
          <p:nvPr/>
        </p:nvSpPr>
        <p:spPr>
          <a:xfrm>
            <a:off x="3035300" y="5400675"/>
            <a:ext cx="1155700" cy="812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36000" rIns="0" b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730" b="1" dirty="0">
              <a:solidFill>
                <a:prstClr val="black">
                  <a:lumMod val="65000"/>
                  <a:lumOff val="35000"/>
                </a:prstClr>
              </a:solidFill>
              <a:latin typeface="Frutiger Light CE" pitchFamily="34" charset="-18"/>
            </a:endParaRPr>
          </a:p>
        </p:txBody>
      </p:sp>
      <p:sp>
        <p:nvSpPr>
          <p:cNvPr id="55" name="Pravokotnik 54"/>
          <p:cNvSpPr/>
          <p:nvPr/>
        </p:nvSpPr>
        <p:spPr>
          <a:xfrm>
            <a:off x="4268788" y="5400675"/>
            <a:ext cx="1155700" cy="812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36000" rIns="0" b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730" b="1" dirty="0">
              <a:solidFill>
                <a:prstClr val="black">
                  <a:lumMod val="65000"/>
                  <a:lumOff val="35000"/>
                </a:prstClr>
              </a:solidFill>
              <a:latin typeface="Frutiger Light CE" pitchFamily="34" charset="-18"/>
            </a:endParaRPr>
          </a:p>
        </p:txBody>
      </p:sp>
      <p:sp>
        <p:nvSpPr>
          <p:cNvPr id="56" name="Pravokotnik 55"/>
          <p:cNvSpPr/>
          <p:nvPr/>
        </p:nvSpPr>
        <p:spPr>
          <a:xfrm>
            <a:off x="5499100" y="5400675"/>
            <a:ext cx="1155700" cy="812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36000" rIns="0" b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730" b="1" dirty="0">
              <a:solidFill>
                <a:prstClr val="black">
                  <a:lumMod val="65000"/>
                  <a:lumOff val="35000"/>
                </a:prstClr>
              </a:solidFill>
              <a:latin typeface="Frutiger Light CE" pitchFamily="34" charset="-18"/>
            </a:endParaRPr>
          </a:p>
        </p:txBody>
      </p:sp>
      <p:sp>
        <p:nvSpPr>
          <p:cNvPr id="57" name="Pravokotnik 56"/>
          <p:cNvSpPr/>
          <p:nvPr/>
        </p:nvSpPr>
        <p:spPr>
          <a:xfrm>
            <a:off x="6732588" y="5400675"/>
            <a:ext cx="1144587" cy="812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36000" rIns="0" b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730" b="1" dirty="0">
              <a:solidFill>
                <a:prstClr val="black">
                  <a:lumMod val="65000"/>
                  <a:lumOff val="35000"/>
                </a:prstClr>
              </a:solidFill>
              <a:latin typeface="Frutiger Light CE" pitchFamily="34" charset="-18"/>
            </a:endParaRPr>
          </a:p>
        </p:txBody>
      </p:sp>
      <p:sp>
        <p:nvSpPr>
          <p:cNvPr id="24629" name="PoljeZBesedilom 57"/>
          <p:cNvSpPr txBox="1">
            <a:spLocks noChangeArrowheads="1"/>
          </p:cNvSpPr>
          <p:nvPr/>
        </p:nvSpPr>
        <p:spPr bwMode="auto">
          <a:xfrm>
            <a:off x="1800225" y="4581525"/>
            <a:ext cx="8639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>
                <a:solidFill>
                  <a:srgbClr val="17375E"/>
                </a:solidFill>
                <a:latin typeface="Frutiger"/>
              </a:rPr>
              <a:t>Stavbna tehnika in izdelki za dom</a:t>
            </a:r>
            <a:endParaRPr lang="sl-SI" sz="1300" b="1">
              <a:solidFill>
                <a:srgbClr val="17375E"/>
              </a:solidFill>
              <a:latin typeface="Frutiger"/>
            </a:endParaRPr>
          </a:p>
        </p:txBody>
      </p:sp>
      <p:pic>
        <p:nvPicPr>
          <p:cNvPr id="24630" name="Picture 32" descr="C:\Users\apot\Documents\KOLEKTOR 2013\SPLOŠNO\PREDSTAVITVE\Programska ureditev\Stavbna tehnika in izdelki za dom\Manjše\hisa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047875" y="5446713"/>
            <a:ext cx="685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31" name="Picture 33" descr="C:\Users\apot\Documents\KOLEKTOR 2013\SPLOŠNO\PREDSTAVITVE\Programska ureditev\Stavbna tehnika in izdelki za dom\Manjše\Načrt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151188" y="5491163"/>
            <a:ext cx="93186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32" name="Picture 35" descr="C:\Users\apot\Documents\KOLEKTOR 2013\SPLOŠNO\PREDSTAVITVE\Programska ureditev\Stavbna tehnika in izdelki za dom\Manjše\ENOTA_~2_1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318000" y="5632450"/>
            <a:ext cx="7604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33" name="Picture 34" descr="C:\Users\apot\Documents\KOLEKTOR 2013\SPLOŠNO\PREDSTAVITVE\Programska ureditev\Stavbna tehnika in izdelki za dom\Manjše\3.5.2 Začni grelnik ZG R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997450" y="5486400"/>
            <a:ext cx="373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34" name="Picture 40" descr="C:\Users\apot\Documents\KOLEKTOR 2013\SPLOŠNO\PREDSTAVITVE\Programska ureditev\Stavbna tehnika in izdelki za dom\Manjše\missel6.bmp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5538788" y="5683250"/>
            <a:ext cx="1089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35" name="Picture 39" descr="C:\Users\apot\Documents\KOLEKTOR 2013\SPLOŠNO\PREDSTAVITVE\Programska ureditev\Stavbna tehnika in izdelki za dom\Manjše\missel5.bmp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538788" y="5424488"/>
            <a:ext cx="4619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36" name="Picture 41" descr="C:\Users\apot\Documents\KOLEKTOR 2013\SPLOŠNO\PREDSTAVITVE\Programska ureditev\Stavbna tehnika in izdelki za dom\Manjše\2009_intelligence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913563" y="5534025"/>
            <a:ext cx="7826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Pravokotnik 65"/>
          <p:cNvSpPr/>
          <p:nvPr/>
        </p:nvSpPr>
        <p:spPr>
          <a:xfrm>
            <a:off x="6743700" y="3519488"/>
            <a:ext cx="1146175" cy="7556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36000" rIns="0" b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730" b="1" dirty="0">
              <a:solidFill>
                <a:prstClr val="black">
                  <a:lumMod val="65000"/>
                  <a:lumOff val="35000"/>
                </a:prstClr>
              </a:solidFill>
              <a:latin typeface="Frutiger Light CE" pitchFamily="34" charset="-18"/>
            </a:endParaRPr>
          </a:p>
        </p:txBody>
      </p:sp>
      <p:pic>
        <p:nvPicPr>
          <p:cNvPr id="24638" name="Picture 3" descr="C:\Users\apot\Documents\KOLEKTOR 2013\SPLOŠNO\PREDSTAVITVE\Hybrid components\Letno poročilo_ležeče Folder\Links\_DSC1630-b.jpg"/>
          <p:cNvPicPr>
            <a:picLocks noChangeAspect="1" noChangeArrowheads="1"/>
          </p:cNvPicPr>
          <p:nvPr/>
        </p:nvPicPr>
        <p:blipFill>
          <a:blip r:embed="rId2"/>
          <a:srcRect l="29799" t="29646" r="25589" b="22366"/>
          <a:stretch>
            <a:fillRect/>
          </a:stretch>
        </p:blipFill>
        <p:spPr bwMode="auto">
          <a:xfrm>
            <a:off x="2325688" y="3594100"/>
            <a:ext cx="2444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Pravokotnik 67"/>
          <p:cNvSpPr/>
          <p:nvPr/>
        </p:nvSpPr>
        <p:spPr>
          <a:xfrm>
            <a:off x="1811338" y="3522663"/>
            <a:ext cx="1155700" cy="7556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36000" rIns="0" b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730" b="1" dirty="0">
              <a:solidFill>
                <a:prstClr val="black">
                  <a:lumMod val="65000"/>
                  <a:lumOff val="35000"/>
                </a:prstClr>
              </a:solidFill>
              <a:latin typeface="Frutiger Light CE" pitchFamily="34" charset="-18"/>
            </a:endParaRPr>
          </a:p>
        </p:txBody>
      </p:sp>
      <p:sp>
        <p:nvSpPr>
          <p:cNvPr id="69" name="Pravokotnik 68"/>
          <p:cNvSpPr/>
          <p:nvPr/>
        </p:nvSpPr>
        <p:spPr>
          <a:xfrm>
            <a:off x="4289425" y="3521075"/>
            <a:ext cx="1155700" cy="7556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36000" rIns="0" b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730" b="1" dirty="0">
              <a:solidFill>
                <a:prstClr val="black">
                  <a:lumMod val="65000"/>
                  <a:lumOff val="35000"/>
                </a:prstClr>
              </a:solidFill>
              <a:latin typeface="Frutiger Light CE" pitchFamily="34" charset="-18"/>
            </a:endParaRPr>
          </a:p>
        </p:txBody>
      </p:sp>
      <p:sp>
        <p:nvSpPr>
          <p:cNvPr id="70" name="Pravokotnik 69"/>
          <p:cNvSpPr/>
          <p:nvPr/>
        </p:nvSpPr>
        <p:spPr>
          <a:xfrm>
            <a:off x="3054350" y="3519488"/>
            <a:ext cx="1155700" cy="7556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36000" rIns="0" b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730" b="1" dirty="0">
              <a:solidFill>
                <a:prstClr val="black">
                  <a:lumMod val="65000"/>
                  <a:lumOff val="35000"/>
                </a:prstClr>
              </a:solidFill>
              <a:latin typeface="Frutiger Light CE" pitchFamily="34" charset="-18"/>
            </a:endParaRPr>
          </a:p>
        </p:txBody>
      </p:sp>
      <p:sp>
        <p:nvSpPr>
          <p:cNvPr id="71" name="Pravokotnik 70"/>
          <p:cNvSpPr/>
          <p:nvPr/>
        </p:nvSpPr>
        <p:spPr>
          <a:xfrm>
            <a:off x="5511800" y="3522663"/>
            <a:ext cx="1144588" cy="7556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36000" rIns="0" b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730" b="1" dirty="0">
              <a:solidFill>
                <a:prstClr val="black">
                  <a:lumMod val="65000"/>
                  <a:lumOff val="35000"/>
                </a:prstClr>
              </a:solidFill>
              <a:latin typeface="Frutiger Light CE" pitchFamily="34" charset="-18"/>
            </a:endParaRPr>
          </a:p>
        </p:txBody>
      </p:sp>
      <p:sp>
        <p:nvSpPr>
          <p:cNvPr id="72" name="Pravokotnik 71"/>
          <p:cNvSpPr/>
          <p:nvPr/>
        </p:nvSpPr>
        <p:spPr>
          <a:xfrm>
            <a:off x="7967663" y="3519488"/>
            <a:ext cx="1157287" cy="7556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36000" rIns="0" b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730" b="1" dirty="0">
              <a:solidFill>
                <a:prstClr val="black">
                  <a:lumMod val="65000"/>
                  <a:lumOff val="35000"/>
                </a:prstClr>
              </a:solidFill>
              <a:latin typeface="Frutiger Light CE" pitchFamily="34" charset="-18"/>
            </a:endParaRPr>
          </a:p>
        </p:txBody>
      </p:sp>
      <p:pic>
        <p:nvPicPr>
          <p:cNvPr id="24644" name="Picture 42" descr="C:\Users\apot\Documents\KOLEKTOR 2013\SPLOŠNO\PREDSTAVITVE\Programska ureditev\Energetika in industrijska tehnika\Manjše\ETRA33 transformator.jp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465638" y="3554413"/>
            <a:ext cx="852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Pravokotnik 74"/>
          <p:cNvSpPr/>
          <p:nvPr/>
        </p:nvSpPr>
        <p:spPr>
          <a:xfrm>
            <a:off x="1811338" y="3041650"/>
            <a:ext cx="1155700" cy="481013"/>
          </a:xfrm>
          <a:prstGeom prst="rect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anchor="ctr"/>
          <a:lstStyle/>
          <a:p>
            <a:pPr algn="ctr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kern="900" spc="-30" dirty="0">
                <a:solidFill>
                  <a:prstClr val="white"/>
                </a:solidFill>
              </a:rPr>
              <a:t>Elektroenergetika</a:t>
            </a:r>
          </a:p>
          <a:p>
            <a:pPr algn="ctr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kern="900" spc="-30" dirty="0">
                <a:solidFill>
                  <a:prstClr val="white"/>
                </a:solidFill>
              </a:rPr>
              <a:t>Male HE</a:t>
            </a:r>
          </a:p>
        </p:txBody>
      </p:sp>
      <p:sp>
        <p:nvSpPr>
          <p:cNvPr id="76" name="Pravokotnik 75"/>
          <p:cNvSpPr/>
          <p:nvPr/>
        </p:nvSpPr>
        <p:spPr>
          <a:xfrm>
            <a:off x="4286250" y="3040063"/>
            <a:ext cx="1162050" cy="481012"/>
          </a:xfrm>
          <a:prstGeom prst="rect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anchor="ctr"/>
          <a:lstStyle/>
          <a:p>
            <a:pPr algn="ctr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kern="900" spc="-20" dirty="0">
                <a:solidFill>
                  <a:prstClr val="white"/>
                </a:solidFill>
              </a:rPr>
              <a:t>Elektroenergetika</a:t>
            </a:r>
          </a:p>
          <a:p>
            <a:pPr algn="ctr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kern="900" dirty="0">
                <a:solidFill>
                  <a:prstClr val="white"/>
                </a:solidFill>
              </a:rPr>
              <a:t>Transformatorji</a:t>
            </a:r>
          </a:p>
        </p:txBody>
      </p:sp>
      <p:sp>
        <p:nvSpPr>
          <p:cNvPr id="77" name="Pravokotnik 76"/>
          <p:cNvSpPr/>
          <p:nvPr/>
        </p:nvSpPr>
        <p:spPr>
          <a:xfrm>
            <a:off x="3049588" y="3038475"/>
            <a:ext cx="1163637" cy="481013"/>
          </a:xfrm>
          <a:prstGeom prst="rect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anchor="ctr"/>
          <a:lstStyle/>
          <a:p>
            <a:pPr algn="ctr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kern="900" spc="-20" dirty="0">
                <a:solidFill>
                  <a:prstClr val="white"/>
                </a:solidFill>
              </a:rPr>
              <a:t>Elektroenergetika</a:t>
            </a:r>
          </a:p>
          <a:p>
            <a:pPr algn="ctr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kern="900" dirty="0">
                <a:solidFill>
                  <a:prstClr val="white"/>
                </a:solidFill>
              </a:rPr>
              <a:t>HE</a:t>
            </a:r>
          </a:p>
        </p:txBody>
      </p:sp>
      <p:sp>
        <p:nvSpPr>
          <p:cNvPr id="78" name="Pravokotnik 77"/>
          <p:cNvSpPr/>
          <p:nvPr/>
        </p:nvSpPr>
        <p:spPr>
          <a:xfrm>
            <a:off x="5510213" y="3041650"/>
            <a:ext cx="1155700" cy="481013"/>
          </a:xfrm>
          <a:prstGeom prst="rect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anchor="ctr"/>
          <a:lstStyle/>
          <a:p>
            <a:pPr algn="ctr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kern="900" spc="-30" dirty="0">
                <a:solidFill>
                  <a:prstClr val="white"/>
                </a:solidFill>
              </a:rPr>
              <a:t>Elektroenergetika</a:t>
            </a:r>
          </a:p>
          <a:p>
            <a:pPr algn="ctr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kern="900" spc="-30" dirty="0">
                <a:solidFill>
                  <a:prstClr val="white"/>
                </a:solidFill>
              </a:rPr>
              <a:t>Oprema in </a:t>
            </a:r>
            <a:r>
              <a:rPr lang="sl-SI" sz="1000" b="1" kern="900" dirty="0">
                <a:solidFill>
                  <a:prstClr val="white"/>
                </a:solidFill>
              </a:rPr>
              <a:t>sistemi</a:t>
            </a:r>
          </a:p>
        </p:txBody>
      </p:sp>
      <p:sp>
        <p:nvSpPr>
          <p:cNvPr id="79" name="Pravokotnik 78"/>
          <p:cNvSpPr/>
          <p:nvPr/>
        </p:nvSpPr>
        <p:spPr>
          <a:xfrm>
            <a:off x="7967663" y="3038475"/>
            <a:ext cx="1157287" cy="481013"/>
          </a:xfrm>
          <a:prstGeom prst="rect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72000" anchor="ctr"/>
          <a:lstStyle/>
          <a:p>
            <a:pPr algn="ctr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kern="900" dirty="0">
                <a:solidFill>
                  <a:prstClr val="white"/>
                </a:solidFill>
              </a:rPr>
              <a:t>Avtomatizacija</a:t>
            </a:r>
          </a:p>
          <a:p>
            <a:pPr algn="ctr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kern="900" dirty="0">
                <a:solidFill>
                  <a:prstClr val="white"/>
                </a:solidFill>
              </a:rPr>
              <a:t>Strojegradnja</a:t>
            </a:r>
          </a:p>
        </p:txBody>
      </p:sp>
      <p:sp>
        <p:nvSpPr>
          <p:cNvPr id="80" name="Pravokotnik 79"/>
          <p:cNvSpPr/>
          <p:nvPr/>
        </p:nvSpPr>
        <p:spPr>
          <a:xfrm>
            <a:off x="6743700" y="3038475"/>
            <a:ext cx="1146175" cy="481013"/>
          </a:xfrm>
          <a:prstGeom prst="rect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72000" anchor="ctr"/>
          <a:lstStyle/>
          <a:p>
            <a:pPr algn="ctr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kern="900" dirty="0">
                <a:solidFill>
                  <a:prstClr val="white"/>
                </a:solidFill>
              </a:rPr>
              <a:t>Avtomatizacija</a:t>
            </a:r>
          </a:p>
          <a:p>
            <a:pPr algn="ctr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kern="900" dirty="0">
                <a:solidFill>
                  <a:prstClr val="white"/>
                </a:solidFill>
              </a:rPr>
              <a:t>Industrija in infrastruktura</a:t>
            </a:r>
          </a:p>
        </p:txBody>
      </p:sp>
      <p:sp>
        <p:nvSpPr>
          <p:cNvPr id="81" name="Pravokotnik 80"/>
          <p:cNvSpPr/>
          <p:nvPr/>
        </p:nvSpPr>
        <p:spPr>
          <a:xfrm>
            <a:off x="9202738" y="3041650"/>
            <a:ext cx="1146175" cy="481013"/>
          </a:xfrm>
          <a:prstGeom prst="rect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72000" anchor="ctr"/>
          <a:lstStyle/>
          <a:p>
            <a:pPr algn="ctr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kern="900" spc="-30" dirty="0">
                <a:solidFill>
                  <a:prstClr val="white"/>
                </a:solidFill>
              </a:rPr>
              <a:t>Avtomatizacija</a:t>
            </a:r>
          </a:p>
          <a:p>
            <a:pPr algn="ctr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b="1" kern="900" spc="-30" dirty="0">
                <a:solidFill>
                  <a:prstClr val="white"/>
                </a:solidFill>
              </a:rPr>
              <a:t>Orodja</a:t>
            </a:r>
          </a:p>
        </p:txBody>
      </p:sp>
      <p:sp>
        <p:nvSpPr>
          <p:cNvPr id="82" name="Pravokotnik 81"/>
          <p:cNvSpPr/>
          <p:nvPr/>
        </p:nvSpPr>
        <p:spPr>
          <a:xfrm>
            <a:off x="9202738" y="3522663"/>
            <a:ext cx="1146175" cy="7556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36000" rIns="0" bIns="36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730" b="1" dirty="0">
              <a:solidFill>
                <a:prstClr val="black">
                  <a:lumMod val="65000"/>
                  <a:lumOff val="35000"/>
                </a:prstClr>
              </a:solidFill>
              <a:latin typeface="Frutiger Light CE" pitchFamily="34" charset="-18"/>
            </a:endParaRPr>
          </a:p>
        </p:txBody>
      </p:sp>
      <p:pic>
        <p:nvPicPr>
          <p:cNvPr id="24653" name="Picture 47" descr="C:\Users\apot\Documents\KOLEKTOR 2013\SPLOŠNO\PREDSTAVITVE\Programska ureditev\Energetika in industrijska tehnika\Manjše\Solenoid cover.jpg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9471025" y="3689350"/>
            <a:ext cx="6540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54" name="Picture 2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1812925" y="3536950"/>
            <a:ext cx="11477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55" name="Picture 1" descr="C:\Users\apot\Documents\KOLEKTOR 2013\SPLOŠNO\PREDSTAVITVE\Programska ureditev\Energetika in industrijska tehnika\Manjše\Turbina.jpg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3208338" y="3608388"/>
            <a:ext cx="80486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56" name="Picture 2" descr="C:\Users\apot\Documents\KOLEKTOR 2013\SPLOŠNO\PREDSTAVITVE\Programska ureditev\Energetika in industrijska tehnika\xenergy_073.jp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5735638" y="3646488"/>
            <a:ext cx="71278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57" name="Slika 2"/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6208713" y="1954213"/>
            <a:ext cx="4191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58" name="Slika 90"/>
          <p:cNvPicPr>
            <a:picLocks noChangeAspect="1"/>
          </p:cNvPicPr>
          <p:nvPr/>
        </p:nvPicPr>
        <p:blipFill>
          <a:blip r:embed="rId37"/>
          <a:srcRect l="320" r="909" b="16151"/>
          <a:stretch>
            <a:fillRect/>
          </a:stretch>
        </p:blipFill>
        <p:spPr bwMode="auto">
          <a:xfrm>
            <a:off x="7970838" y="3524250"/>
            <a:ext cx="11398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59" name="Slika 94"/>
          <p:cNvPicPr>
            <a:picLocks noChangeAspect="1"/>
          </p:cNvPicPr>
          <p:nvPr/>
        </p:nvPicPr>
        <p:blipFill>
          <a:blip r:embed="rId38"/>
          <a:srcRect l="914" t="6265" r="3049" b="9702"/>
          <a:stretch>
            <a:fillRect/>
          </a:stretch>
        </p:blipFill>
        <p:spPr bwMode="auto">
          <a:xfrm>
            <a:off x="6750050" y="3524250"/>
            <a:ext cx="11334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slov 1"/>
          <p:cNvSpPr>
            <a:spLocks noGrp="1"/>
          </p:cNvSpPr>
          <p:nvPr>
            <p:ph type="title"/>
          </p:nvPr>
        </p:nvSpPr>
        <p:spPr>
          <a:xfrm>
            <a:off x="503238" y="188913"/>
            <a:ext cx="11161712" cy="860425"/>
          </a:xfrm>
        </p:spPr>
        <p:txBody>
          <a:bodyPr/>
          <a:lstStyle/>
          <a:p>
            <a:pPr algn="ctr"/>
            <a:r>
              <a:rPr lang="sl-SI" smtClean="0">
                <a:latin typeface="FrutigerBlack"/>
              </a:rPr>
              <a:t>Komponente in sistemi</a:t>
            </a:r>
          </a:p>
        </p:txBody>
      </p:sp>
      <p:sp>
        <p:nvSpPr>
          <p:cNvPr id="25602" name="Označba mesta datum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>
                <a:solidFill>
                  <a:schemeClr val="bg1"/>
                </a:solidFill>
                <a:latin typeface="FrutigerLight"/>
              </a:rPr>
              <a:t>24. 3. 2015 • All rights reserved by KOLEKTOR® • www.kolektor.com</a:t>
            </a:r>
          </a:p>
        </p:txBody>
      </p:sp>
      <p:sp>
        <p:nvSpPr>
          <p:cNvPr id="25603" name="Označba mesta no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mtClean="0">
              <a:solidFill>
                <a:schemeClr val="bg1"/>
              </a:solidFill>
            </a:endParaRPr>
          </a:p>
        </p:txBody>
      </p:sp>
      <p:sp>
        <p:nvSpPr>
          <p:cNvPr id="25604" name="Označba mesta številke diapoz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FBDA03-1EB8-4A62-909A-DA29B7C4853B}" type="slidenum">
              <a:rPr lang="sl-SI">
                <a:solidFill>
                  <a:schemeClr val="bg1"/>
                </a:solidFill>
                <a:latin typeface="Frutiger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sl-SI">
              <a:solidFill>
                <a:schemeClr val="bg1"/>
              </a:solidFill>
              <a:latin typeface="FrutigerLight"/>
            </a:endParaRPr>
          </a:p>
        </p:txBody>
      </p:sp>
      <p:grpSp>
        <p:nvGrpSpPr>
          <p:cNvPr id="25605" name="Skupina 23"/>
          <p:cNvGrpSpPr>
            <a:grpSpLocks/>
          </p:cNvGrpSpPr>
          <p:nvPr/>
        </p:nvGrpSpPr>
        <p:grpSpPr bwMode="auto">
          <a:xfrm>
            <a:off x="2547938" y="914400"/>
            <a:ext cx="7407275" cy="5305425"/>
            <a:chOff x="2481344" y="1185822"/>
            <a:chExt cx="6817776" cy="4883125"/>
          </a:xfrm>
        </p:grpSpPr>
        <p:sp>
          <p:nvSpPr>
            <p:cNvPr id="7" name="Pravokotnik 6"/>
            <p:cNvSpPr/>
            <p:nvPr/>
          </p:nvSpPr>
          <p:spPr>
            <a:xfrm>
              <a:off x="5248782" y="1660692"/>
              <a:ext cx="1293127" cy="91321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sz="73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ight CE" pitchFamily="34" charset="-18"/>
              </a:endParaRPr>
            </a:p>
          </p:txBody>
        </p:sp>
        <p:pic>
          <p:nvPicPr>
            <p:cNvPr id="25607" name="Picture 3" descr="C:\Users\apot\Documents\KOLEKTOR 2013\SPLOŠNO\PREDSTAVITVE\Hybrid components\Letno poročilo_ležeče Folder\Links\_DSC1630-b.jpg"/>
            <p:cNvPicPr>
              <a:picLocks noChangeAspect="1" noChangeArrowheads="1"/>
            </p:cNvPicPr>
            <p:nvPr/>
          </p:nvPicPr>
          <p:blipFill>
            <a:blip r:embed="rId3"/>
            <a:srcRect l="29799" t="29646" r="25589" b="22366"/>
            <a:stretch>
              <a:fillRect/>
            </a:stretch>
          </p:blipFill>
          <p:spPr bwMode="auto">
            <a:xfrm>
              <a:off x="3058984" y="1805724"/>
              <a:ext cx="275972" cy="29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ravokotnik 8"/>
            <p:cNvSpPr/>
            <p:nvPr/>
          </p:nvSpPr>
          <p:spPr>
            <a:xfrm>
              <a:off x="2481344" y="1185822"/>
              <a:ext cx="1298971" cy="474870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100" b="1" dirty="0">
                  <a:solidFill>
                    <a:schemeClr val="bg1"/>
                  </a:solidFill>
                </a:rPr>
                <a:t>Komutatorji</a:t>
              </a:r>
            </a:p>
          </p:txBody>
        </p:sp>
        <p:sp>
          <p:nvSpPr>
            <p:cNvPr id="10" name="Pravokotnik 9"/>
            <p:cNvSpPr/>
            <p:nvPr/>
          </p:nvSpPr>
          <p:spPr>
            <a:xfrm>
              <a:off x="3867985" y="1185822"/>
              <a:ext cx="1298972" cy="474870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100" b="1" dirty="0" err="1">
                  <a:solidFill>
                    <a:schemeClr val="bg1"/>
                  </a:solidFill>
                </a:rPr>
                <a:t>Magnetika</a:t>
              </a:r>
              <a:endParaRPr lang="sl-SI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Pravokotnik 10"/>
            <p:cNvSpPr/>
            <p:nvPr/>
          </p:nvSpPr>
          <p:spPr>
            <a:xfrm>
              <a:off x="6620812" y="1185822"/>
              <a:ext cx="1298972" cy="474870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100" b="1" dirty="0" err="1">
                  <a:solidFill>
                    <a:schemeClr val="bg1"/>
                  </a:solidFill>
                </a:rPr>
                <a:t>Hibridika</a:t>
              </a:r>
              <a:endParaRPr lang="sl-SI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Pravokotnik 11"/>
            <p:cNvSpPr/>
            <p:nvPr/>
          </p:nvSpPr>
          <p:spPr>
            <a:xfrm>
              <a:off x="8000148" y="1185822"/>
              <a:ext cx="1298972" cy="474870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100" b="1" dirty="0">
                  <a:solidFill>
                    <a:schemeClr val="bg1"/>
                  </a:solidFill>
                </a:rPr>
                <a:t>Interier in eksterier</a:t>
              </a:r>
            </a:p>
          </p:txBody>
        </p:sp>
        <p:sp>
          <p:nvSpPr>
            <p:cNvPr id="13" name="Pravokotnik 12"/>
            <p:cNvSpPr/>
            <p:nvPr/>
          </p:nvSpPr>
          <p:spPr>
            <a:xfrm>
              <a:off x="5248782" y="1185822"/>
              <a:ext cx="1293127" cy="474870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100" b="1" dirty="0">
                  <a:solidFill>
                    <a:schemeClr val="bg1"/>
                  </a:solidFill>
                </a:rPr>
                <a:t>Elektronika in pogoni</a:t>
              </a:r>
            </a:p>
          </p:txBody>
        </p:sp>
        <p:sp>
          <p:nvSpPr>
            <p:cNvPr id="14" name="Pravokotnik 13"/>
            <p:cNvSpPr/>
            <p:nvPr/>
          </p:nvSpPr>
          <p:spPr>
            <a:xfrm>
              <a:off x="2481344" y="1660692"/>
              <a:ext cx="1298971" cy="91321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sz="73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ight CE" pitchFamily="34" charset="-18"/>
              </a:endParaRPr>
            </a:p>
          </p:txBody>
        </p:sp>
        <p:sp>
          <p:nvSpPr>
            <p:cNvPr id="15" name="Pravokotnik 14"/>
            <p:cNvSpPr/>
            <p:nvPr/>
          </p:nvSpPr>
          <p:spPr>
            <a:xfrm>
              <a:off x="3867985" y="1660692"/>
              <a:ext cx="1298972" cy="91321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sz="73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ight CE" pitchFamily="34" charset="-18"/>
              </a:endParaRPr>
            </a:p>
          </p:txBody>
        </p:sp>
        <p:sp>
          <p:nvSpPr>
            <p:cNvPr id="16" name="Pravokotnik 15"/>
            <p:cNvSpPr/>
            <p:nvPr/>
          </p:nvSpPr>
          <p:spPr>
            <a:xfrm>
              <a:off x="6620812" y="1660692"/>
              <a:ext cx="1298972" cy="91321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sz="73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ight CE" pitchFamily="34" charset="-18"/>
              </a:endParaRPr>
            </a:p>
          </p:txBody>
        </p:sp>
        <p:sp>
          <p:nvSpPr>
            <p:cNvPr id="17" name="Pravokotnik 16"/>
            <p:cNvSpPr/>
            <p:nvPr/>
          </p:nvSpPr>
          <p:spPr>
            <a:xfrm>
              <a:off x="8000148" y="1660692"/>
              <a:ext cx="1298972" cy="91321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sz="73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ight CE" pitchFamily="34" charset="-18"/>
              </a:endParaRPr>
            </a:p>
          </p:txBody>
        </p:sp>
        <p:pic>
          <p:nvPicPr>
            <p:cNvPr id="25617" name="Picture 2" descr="C:\Users\apot\Documents\KOLEKTOR 2013\SPLOŠNO\PREDSTAVITVE\Programska ureditev\Komponente in sistemi\Manjše\_DSC1606-b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8038" y="1713973"/>
              <a:ext cx="320926" cy="320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8" name="Picture 3" descr="C:\Users\apot\Documents\KOLEKTOR 2013\SPLOŠNO\PREDSTAVITVE\Programska ureditev\Komponente in sistemi\Manjše\_DSC1623-b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89700" y="1713974"/>
              <a:ext cx="320925" cy="28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9" name="Picture 4" descr="C:\Users\apot\Documents\KOLEKTOR 2013\SPLOŠNO\PREDSTAVITVE\Programska ureditev\Komponente in sistemi\Manjše\_DSC1630-b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46598" y="1927881"/>
              <a:ext cx="227445" cy="296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0" name="Picture 5" descr="C:\Users\apot\Documents\KOLEKTOR 2013\SPLOŠNO\PREDSTAVITVE\Programska ureditev\Komponente in sistemi\Manjše\_DSC1646-b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06828" y="2117151"/>
              <a:ext cx="382137" cy="419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1" name="Picture 6" descr="C:\Users\apot\Documents\KOLEKTOR 2013\SPLOŠNO\PREDSTAVITVE\Programska ureditev\Komponente in sistemi\Manjše\_DSC1652-b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08838" y="2076192"/>
              <a:ext cx="382136" cy="446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2" name="Picture 21" descr="C:\Users\apot\Documents\KOLEKTOR 2013\SPLOŠNO\PREDSTAVITVE\Programska ureditev\Komponente in sistemi\Manjše\IMG_4114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706412" y="2092663"/>
              <a:ext cx="461260" cy="467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3" name="Picture 23" descr="C:\Users\apot\Documents\KOLEKTOR 2013\SPLOŠNO\PREDSTAVITVE\Programska ureditev\Komponente in sistemi\Manjše\IMG_3925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709150" y="1694317"/>
              <a:ext cx="324247" cy="320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4" name="Picture 24" descr="C:\Users\apot\Documents\KOLEKTOR 2013\SPLOŠNO\PREDSTAVITVE\Programska ureditev\Komponente in sistemi\Manjše\IMG_3931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335902" y="1684982"/>
              <a:ext cx="545291" cy="36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5" name="Picture 20" descr="C:\Users\apot\Documents\KOLEKTOR 2013\SPLOŠNO\PREDSTAVITVE\Programska ureditev\Komponente in sistemi\Manjše\IMG_3954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045151" y="1934058"/>
              <a:ext cx="349869" cy="259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6" name="Picture 27" descr="C:\Users\apot\Documents\KOLEKTOR 2013\SPLOŠNO\PREDSTAVITVE\Programska ureditev\Komponente in sistemi\Manjše\Luc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645444" y="2110375"/>
              <a:ext cx="533383" cy="403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7" name="Picture 28" descr="C:\Users\apot\Documents\KOLEKTOR 2013\SPLOŠNO\PREDSTAVITVE\Programska ureditev\Komponente in sistemi\Manjše\vzglavniki2_.jp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067291" y="2115999"/>
              <a:ext cx="461260" cy="45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8" name="Picture 26" descr="C:\Users\apot\Documents\KOLEKTOR 2013\SPLOŠNO\PREDSTAVITVE\Programska ureditev\Komponente in sistemi\Manjše\_DSC2172.jp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538821" y="1701990"/>
              <a:ext cx="384655" cy="46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9" name="Picture 29" descr="C:\Users\apot\Documents\KOLEKTOR 2013\SPLOŠNO\PREDSTAVITVE\Programska ureditev\Komponente in sistemi\Manjše\controller novi_Path.jp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293315" y="2082955"/>
              <a:ext cx="545732" cy="47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0" name="Picture 30" descr="C:\Users\apot\Documents\KOLEKTOR 2013\SPLOŠNO\PREDSTAVITVE\Programska ureditev\Komponente in sistemi\Manjše\Motor_1.jp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907060" y="1956639"/>
              <a:ext cx="571061" cy="575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1" name="Picture 31" descr="C:\Users\apot\Documents\KOLEKTOR 2013\SPLOŠNO\PREDSTAVITVE\Programska ureditev\Komponente in sistemi\Manjše\IMG_2878.jp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553881" y="1719483"/>
              <a:ext cx="362525" cy="299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Pravokotnik 33"/>
            <p:cNvSpPr/>
            <p:nvPr/>
          </p:nvSpPr>
          <p:spPr>
            <a:xfrm>
              <a:off x="2481344" y="2614815"/>
              <a:ext cx="1298971" cy="1627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36000"/>
            <a:lstStyle/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sl-SI" sz="1000" b="1" spc="-30" dirty="0">
                  <a:solidFill>
                    <a:schemeClr val="tx2"/>
                  </a:solidFill>
                </a:rPr>
                <a:t>Pomožni motorji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sl-SI" sz="1000" b="1" spc="-30" dirty="0">
                  <a:solidFill>
                    <a:schemeClr val="tx2"/>
                  </a:solidFill>
                </a:rPr>
                <a:t>Motorji za bencinsko črpalko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sl-SI" sz="1000" b="1" spc="-30" dirty="0">
                  <a:solidFill>
                    <a:schemeClr val="tx2"/>
                  </a:solidFill>
                </a:rPr>
                <a:t>Zaganjalniki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sl-SI" sz="1000" b="1" spc="-30" dirty="0">
                  <a:solidFill>
                    <a:schemeClr val="tx2"/>
                  </a:solidFill>
                </a:rPr>
                <a:t>E-motorji/Alternatorji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sl-SI" sz="1000" b="1" spc="-30" dirty="0">
                  <a:solidFill>
                    <a:schemeClr val="tx2"/>
                  </a:solidFill>
                </a:rPr>
                <a:t>Motorji za gospodinjske aparate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sl-SI" sz="1000" b="1" spc="-30" dirty="0">
                  <a:solidFill>
                    <a:schemeClr val="tx2"/>
                  </a:solidFill>
                </a:rPr>
                <a:t>Industrijski motorji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sl-SI" sz="1000" b="1" spc="-30" dirty="0">
                  <a:solidFill>
                    <a:schemeClr val="tx2"/>
                  </a:solidFill>
                </a:rPr>
                <a:t>Motorji za ročna orodja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sl-SI" sz="1000" b="1" spc="-30" dirty="0">
                  <a:solidFill>
                    <a:schemeClr val="tx2"/>
                  </a:solidFill>
                </a:rPr>
                <a:t>Ostalo</a:t>
              </a:r>
            </a:p>
          </p:txBody>
        </p:sp>
        <p:sp>
          <p:nvSpPr>
            <p:cNvPr id="35" name="Pravokotnik 34"/>
            <p:cNvSpPr/>
            <p:nvPr/>
          </p:nvSpPr>
          <p:spPr>
            <a:xfrm>
              <a:off x="3867985" y="2614815"/>
              <a:ext cx="1298972" cy="1627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36000"/>
            <a:lstStyle/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sl-SI" sz="1000" b="1" dirty="0">
                  <a:solidFill>
                    <a:schemeClr val="tx2"/>
                  </a:solidFill>
                </a:rPr>
                <a:t>Rotorji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sl-SI" sz="1000" b="1" dirty="0">
                  <a:solidFill>
                    <a:schemeClr val="tx2"/>
                  </a:solidFill>
                </a:rPr>
                <a:t>Senzorski magneti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sl-SI" sz="1000" b="1" dirty="0">
                  <a:solidFill>
                    <a:schemeClr val="tx2"/>
                  </a:solidFill>
                </a:rPr>
                <a:t>Induktivne komponente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sl-SI" sz="1000" b="1" dirty="0">
                  <a:solidFill>
                    <a:schemeClr val="tx2"/>
                  </a:solidFill>
                </a:rPr>
                <a:t>Statorji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sl-SI" sz="1000" b="1" dirty="0">
                  <a:solidFill>
                    <a:schemeClr val="tx2"/>
                  </a:solidFill>
                </a:rPr>
                <a:t>Ostalo</a:t>
              </a:r>
            </a:p>
          </p:txBody>
        </p:sp>
        <p:pic>
          <p:nvPicPr>
            <p:cNvPr id="25634" name="Picture 9" descr="C:\Users\apot\Documents\KOLEKTOR 2013\SPLOŠNO\PREDSTAVITVE\Programska ureditev\Komponente in sistemi\Manjše\IMG_0096.jp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246785" y="1702495"/>
              <a:ext cx="459236" cy="348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5" name="Picture 10" descr="C:\Users\apot\Documents\KOLEKTOR 2013\SPLOŠNO\PREDSTAVITVE\Programska ureditev\Komponente in sistemi\Manjše\IMG_0106.jpg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741237" y="1792461"/>
              <a:ext cx="367125" cy="287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6" name="Picture 11" descr="C:\Users\apot\Documents\KOLEKTOR 2013\SPLOŠNO\PREDSTAVITVE\Programska ureditev\Komponente in sistemi\Manjše\IMGP0013.jpg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648930" y="2141625"/>
              <a:ext cx="476651" cy="37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7" name="Picture 13" descr="C:\Users\apot\Documents\KOLEKTOR 2013\SPLOŠNO\PREDSTAVITVE\Programska ureditev\Komponente in sistemi\Manjše\IMGP0025.jpg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910958" y="2304810"/>
              <a:ext cx="581371" cy="221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8" name="Picture 14" descr="C:\Users\apot\Documents\KOLEKTOR 2013\SPLOŠNO\PREDSTAVITVE\Programska ureditev\Komponente in sistemi\Manjše\IMGP0035.jpg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930770" y="1756884"/>
              <a:ext cx="246778" cy="255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9" name="Picture 18" descr="C:\Users\apot\Documents\KOLEKTOR 2013\SPLOŠNO\PREDSTAVITVE\Programska ureditev\Komponente in sistemi\Manjše\_DSC2063.jpg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 rot="497969">
              <a:off x="4086398" y="2059009"/>
              <a:ext cx="474603" cy="263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Pravokotnik 41"/>
            <p:cNvSpPr/>
            <p:nvPr/>
          </p:nvSpPr>
          <p:spPr>
            <a:xfrm>
              <a:off x="5247321" y="2614815"/>
              <a:ext cx="1294588" cy="1627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36000"/>
            <a:lstStyle/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1000" b="1" dirty="0">
                  <a:solidFill>
                    <a:schemeClr val="tx2"/>
                  </a:solidFill>
                </a:rPr>
                <a:t>Krmilniki za motorje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1000" b="1" dirty="0">
                  <a:solidFill>
                    <a:schemeClr val="tx2"/>
                  </a:solidFill>
                </a:rPr>
                <a:t>Statorji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1000" b="1" dirty="0">
                  <a:solidFill>
                    <a:schemeClr val="tx2"/>
                  </a:solidFill>
                </a:rPr>
                <a:t>Motorji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1000" b="1" dirty="0">
                  <a:solidFill>
                    <a:schemeClr val="tx2"/>
                  </a:solidFill>
                </a:rPr>
                <a:t>Pogonski sistemi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1000" b="1" dirty="0">
                  <a:solidFill>
                    <a:schemeClr val="tx2"/>
                  </a:solidFill>
                </a:rPr>
                <a:t>Ostalo</a:t>
              </a:r>
            </a:p>
          </p:txBody>
        </p:sp>
        <p:sp>
          <p:nvSpPr>
            <p:cNvPr id="43" name="Pravokotnik 42"/>
            <p:cNvSpPr/>
            <p:nvPr/>
          </p:nvSpPr>
          <p:spPr>
            <a:xfrm>
              <a:off x="8000148" y="2614815"/>
              <a:ext cx="1298972" cy="1627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36000"/>
            <a:lstStyle/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000" b="1" dirty="0" err="1">
                  <a:solidFill>
                    <a:schemeClr val="tx2"/>
                  </a:solidFill>
                </a:rPr>
                <a:t>Nasloni</a:t>
              </a:r>
              <a:r>
                <a:rPr lang="it-IT" sz="1000" b="1" dirty="0">
                  <a:solidFill>
                    <a:schemeClr val="tx2"/>
                  </a:solidFill>
                </a:rPr>
                <a:t> za </a:t>
              </a:r>
              <a:r>
                <a:rPr lang="it-IT" sz="1000" b="1" dirty="0" err="1">
                  <a:solidFill>
                    <a:schemeClr val="tx2"/>
                  </a:solidFill>
                </a:rPr>
                <a:t>glavo</a:t>
              </a:r>
              <a:endParaRPr lang="it-IT" sz="1000" b="1" dirty="0">
                <a:solidFill>
                  <a:schemeClr val="tx2"/>
                </a:solidFill>
              </a:endParaRP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000" b="1" dirty="0">
                  <a:solidFill>
                    <a:schemeClr val="tx2"/>
                  </a:solidFill>
                </a:rPr>
                <a:t>Pedali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000" b="1" dirty="0">
                  <a:solidFill>
                    <a:schemeClr val="tx2"/>
                  </a:solidFill>
                </a:rPr>
                <a:t>deli </a:t>
              </a:r>
              <a:r>
                <a:rPr lang="it-IT" sz="1000" b="1" dirty="0" err="1">
                  <a:solidFill>
                    <a:schemeClr val="tx2"/>
                  </a:solidFill>
                </a:rPr>
                <a:t>sedežev</a:t>
              </a:r>
              <a:endParaRPr lang="it-IT" sz="1000" b="1" dirty="0">
                <a:solidFill>
                  <a:schemeClr val="tx2"/>
                </a:solidFill>
              </a:endParaRP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000" b="1" dirty="0">
                  <a:solidFill>
                    <a:schemeClr val="tx2"/>
                  </a:solidFill>
                </a:rPr>
                <a:t>Deli </a:t>
              </a:r>
              <a:r>
                <a:rPr lang="it-IT" sz="1000" b="1" dirty="0" err="1">
                  <a:solidFill>
                    <a:schemeClr val="tx2"/>
                  </a:solidFill>
                </a:rPr>
                <a:t>luči</a:t>
              </a:r>
              <a:endParaRPr lang="it-IT" sz="1000" b="1" dirty="0">
                <a:solidFill>
                  <a:schemeClr val="tx2"/>
                </a:solidFill>
              </a:endParaRP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000" b="1" dirty="0">
                  <a:solidFill>
                    <a:schemeClr val="tx2"/>
                  </a:solidFill>
                </a:rPr>
                <a:t>Ostalo</a:t>
              </a:r>
            </a:p>
          </p:txBody>
        </p:sp>
        <p:sp>
          <p:nvSpPr>
            <p:cNvPr id="44" name="Pravokotnik 43"/>
            <p:cNvSpPr/>
            <p:nvPr/>
          </p:nvSpPr>
          <p:spPr>
            <a:xfrm>
              <a:off x="2481344" y="4289280"/>
              <a:ext cx="1298971" cy="17796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36000"/>
            <a:lstStyle/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C tehnologija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HB tehnologija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HBC tehnologija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HPL tehnologija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HPG tehnologija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Segmentni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Veliki &gt;50mm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Tehnologija hladnega iztiskanja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Tehnologija štancanja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Specialni drsni obroči</a:t>
              </a:r>
            </a:p>
          </p:txBody>
        </p:sp>
        <p:sp>
          <p:nvSpPr>
            <p:cNvPr id="45" name="Pravokotnik 44"/>
            <p:cNvSpPr/>
            <p:nvPr/>
          </p:nvSpPr>
          <p:spPr>
            <a:xfrm>
              <a:off x="3860680" y="4292203"/>
              <a:ext cx="1298971" cy="17767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36000"/>
            <a:lstStyle/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Brizgani feriti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Brizgane REE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Prešane REE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Lepljenje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Obrizganje</a:t>
              </a:r>
              <a:endParaRPr lang="sl-SI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ight CE" pitchFamily="34" charset="-18"/>
              </a:endParaRP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Brizgane </a:t>
              </a:r>
              <a:r>
                <a:rPr lang="sl-SI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multi</a:t>
              </a: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 komponente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Sintrane REE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Feritna jedra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Navite Komponente</a:t>
              </a:r>
            </a:p>
          </p:txBody>
        </p:sp>
        <p:sp>
          <p:nvSpPr>
            <p:cNvPr id="46" name="Pravokotnik 45"/>
            <p:cNvSpPr/>
            <p:nvPr/>
          </p:nvSpPr>
          <p:spPr>
            <a:xfrm>
              <a:off x="5247321" y="4292203"/>
              <a:ext cx="1294588" cy="17767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36000"/>
            <a:lstStyle/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BL glavni pogonski sistem LV  (&lt;=60V)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BL glavni pogonski sistem HV (&gt; 60V)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BL Gen/Set</a:t>
              </a:r>
              <a:b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</a:b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(generatorski režim)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BL pomožni pogoni &lt;=60V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BL ostalo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Konvencionalni pogoni s komutatorjem</a:t>
              </a:r>
            </a:p>
          </p:txBody>
        </p:sp>
        <p:sp>
          <p:nvSpPr>
            <p:cNvPr id="47" name="Pravokotnik 46"/>
            <p:cNvSpPr/>
            <p:nvPr/>
          </p:nvSpPr>
          <p:spPr>
            <a:xfrm>
              <a:off x="8000148" y="4292203"/>
              <a:ext cx="1298972" cy="17767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36000"/>
            <a:lstStyle/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2 K Polimeri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Termoplasti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Kompleksni sestavi</a:t>
              </a:r>
            </a:p>
          </p:txBody>
        </p:sp>
        <p:sp>
          <p:nvSpPr>
            <p:cNvPr id="48" name="Pravokotnik 47"/>
            <p:cNvSpPr/>
            <p:nvPr/>
          </p:nvSpPr>
          <p:spPr>
            <a:xfrm>
              <a:off x="6620812" y="2614815"/>
              <a:ext cx="1298972" cy="1627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36000"/>
            <a:lstStyle/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sl-SI" sz="1000" b="1" spc="-30" dirty="0">
                  <a:solidFill>
                    <a:schemeClr val="tx2"/>
                  </a:solidFill>
                </a:rPr>
                <a:t>Precizni </a:t>
              </a:r>
              <a:r>
                <a:rPr lang="sl-SI" sz="1000" b="1" spc="-30" dirty="0" err="1">
                  <a:solidFill>
                    <a:schemeClr val="tx2"/>
                  </a:solidFill>
                </a:rPr>
                <a:t>termoset</a:t>
              </a:r>
              <a:r>
                <a:rPr lang="sl-SI" sz="1000" b="1" spc="-30" dirty="0">
                  <a:solidFill>
                    <a:schemeClr val="tx2"/>
                  </a:solidFill>
                </a:rPr>
                <a:t> izdelki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sl-SI" sz="1000" b="1" spc="-30" dirty="0">
                  <a:solidFill>
                    <a:schemeClr val="tx2"/>
                  </a:solidFill>
                </a:rPr>
                <a:t>Tesno obrizgani senzorji 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sl-SI" sz="1000" b="1" spc="-30" dirty="0" err="1">
                  <a:solidFill>
                    <a:schemeClr val="tx2"/>
                  </a:solidFill>
                </a:rPr>
                <a:t>Hibridika</a:t>
              </a:r>
              <a:r>
                <a:rPr lang="sl-SI" sz="1000" b="1" spc="-30" dirty="0">
                  <a:solidFill>
                    <a:schemeClr val="tx2"/>
                  </a:solidFill>
                </a:rPr>
                <a:t> - prenos el. toka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sl-SI" sz="1000" b="1" spc="-30" dirty="0" err="1">
                  <a:solidFill>
                    <a:schemeClr val="tx2"/>
                  </a:solidFill>
                </a:rPr>
                <a:t>Hibridika</a:t>
              </a:r>
              <a:r>
                <a:rPr lang="sl-SI" sz="1000" b="1" spc="-30" dirty="0">
                  <a:solidFill>
                    <a:schemeClr val="tx2"/>
                  </a:solidFill>
                </a:rPr>
                <a:t> - sestavi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sl-SI" sz="1000" b="1" spc="-30" dirty="0">
                  <a:solidFill>
                    <a:schemeClr val="tx2"/>
                  </a:solidFill>
                </a:rPr>
                <a:t>Ostalo</a:t>
              </a:r>
            </a:p>
          </p:txBody>
        </p:sp>
        <p:sp>
          <p:nvSpPr>
            <p:cNvPr id="49" name="Pravokotnik 48"/>
            <p:cNvSpPr/>
            <p:nvPr/>
          </p:nvSpPr>
          <p:spPr>
            <a:xfrm>
              <a:off x="6620812" y="4292203"/>
              <a:ext cx="1298972" cy="17767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36000"/>
            <a:lstStyle/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spc="-5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Obbrizgavanje</a:t>
              </a:r>
              <a:r>
                <a:rPr lang="sl-SI" sz="900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 kovinskih delov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spc="-2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Obbrizgavanje</a:t>
              </a:r>
              <a:r>
                <a:rPr lang="sl-SI" sz="9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 elektronike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spc="-2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Obbrizgavanje</a:t>
              </a:r>
              <a:r>
                <a:rPr lang="sl-SI" sz="9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 magnetov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Brizganje </a:t>
              </a:r>
              <a:r>
                <a:rPr lang="sl-SI" sz="900" spc="-2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termosetov</a:t>
              </a:r>
              <a:endParaRPr lang="sl-SI" sz="9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Light CE" pitchFamily="34" charset="-18"/>
              </a:endParaRP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Brizganje termoplastov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2 K brizganje polimerov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Kompleksni sestavi</a:t>
              </a:r>
            </a:p>
            <a:p>
              <a:pPr marL="72000" indent="-72000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sl-SI" sz="9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utiger Light CE" pitchFamily="34" charset="-18"/>
                </a:rPr>
                <a:t>Drsni obroči</a:t>
              </a:r>
            </a:p>
          </p:txBody>
        </p:sp>
        <p:pic>
          <p:nvPicPr>
            <p:cNvPr id="25648" name="Slika 2"/>
            <p:cNvPicPr>
              <a:picLocks noChangeAspect="1"/>
            </p:cNvPicPr>
            <p:nvPr/>
          </p:nvPicPr>
          <p:blipFill>
            <a:blip r:embed="rId25"/>
            <a:srcRect l="2313" t="6070"/>
            <a:stretch>
              <a:fillRect/>
            </a:stretch>
          </p:blipFill>
          <p:spPr bwMode="auto">
            <a:xfrm>
              <a:off x="7422056" y="2168386"/>
              <a:ext cx="432098" cy="348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503238" y="188913"/>
            <a:ext cx="11161712" cy="860425"/>
          </a:xfrm>
        </p:spPr>
        <p:txBody>
          <a:bodyPr/>
          <a:lstStyle/>
          <a:p>
            <a:r>
              <a:rPr lang="sl-SI" smtClean="0">
                <a:latin typeface="FrutigerBlack"/>
              </a:rPr>
              <a:t>Integrator globalne kompetence</a:t>
            </a:r>
            <a:endParaRPr lang="en-US" smtClean="0">
              <a:latin typeface="FrutigerBlack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03238" y="1531938"/>
            <a:ext cx="11209337" cy="4459287"/>
          </a:xfrm>
        </p:spPr>
        <p:txBody>
          <a:bodyPr/>
          <a:lstStyle/>
          <a:p>
            <a:r>
              <a:rPr lang="sl-SI" smtClean="0">
                <a:latin typeface="Frutiger"/>
              </a:rPr>
              <a:t>Funkcija, globalna niša</a:t>
            </a:r>
          </a:p>
          <a:p>
            <a:r>
              <a:rPr lang="sl-SI" smtClean="0">
                <a:latin typeface="Frutiger"/>
              </a:rPr>
              <a:t>Trženje, razvoj, proizvodnja</a:t>
            </a:r>
          </a:p>
          <a:p>
            <a:r>
              <a:rPr lang="sl-SI" smtClean="0">
                <a:latin typeface="Frutiger"/>
              </a:rPr>
              <a:t>Osrednje podjetje: nosilec povezovanja</a:t>
            </a:r>
          </a:p>
          <a:p>
            <a:r>
              <a:rPr lang="sl-SI" smtClean="0">
                <a:latin typeface="Frutiger"/>
              </a:rPr>
              <a:t>Veriga vrednosti</a:t>
            </a:r>
          </a:p>
          <a:p>
            <a:r>
              <a:rPr lang="sl-SI" smtClean="0">
                <a:latin typeface="Frutiger"/>
              </a:rPr>
              <a:t>Kapitalska povezanost</a:t>
            </a:r>
          </a:p>
          <a:p>
            <a:r>
              <a:rPr lang="sl-SI" smtClean="0">
                <a:latin typeface="Frutiger"/>
              </a:rPr>
              <a:t>Horizontalno poslovno okolje</a:t>
            </a:r>
            <a:endParaRPr lang="en-US" smtClean="0">
              <a:latin typeface="Frutiger"/>
            </a:endParaRP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>
                <a:solidFill>
                  <a:srgbClr val="FFFFFF"/>
                </a:solidFill>
                <a:latin typeface="FrutigerLight"/>
              </a:rPr>
              <a:t>24. 3. 2015 • All rights reserved by KOLEKTOR® • www.kolektor.com</a:t>
            </a:r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mtClean="0">
              <a:solidFill>
                <a:srgbClr val="FFFFFF"/>
              </a:solidFill>
            </a:endParaRP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F20832-F364-44D3-BBCA-3E1DFE9BF0F8}" type="slidenum">
              <a:rPr lang="sl-SI">
                <a:solidFill>
                  <a:srgbClr val="FFFFFF"/>
                </a:solidFill>
                <a:latin typeface="Frutiger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sl-SI">
              <a:solidFill>
                <a:srgbClr val="FFFFFF"/>
              </a:solidFill>
              <a:latin typeface="FrutigerLight"/>
            </a:endParaRPr>
          </a:p>
        </p:txBody>
      </p:sp>
      <p:pic>
        <p:nvPicPr>
          <p:cNvPr id="2765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1988" y="2216150"/>
            <a:ext cx="327025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503238" y="188913"/>
            <a:ext cx="11161712" cy="860425"/>
          </a:xfrm>
        </p:spPr>
        <p:txBody>
          <a:bodyPr/>
          <a:lstStyle/>
          <a:p>
            <a:r>
              <a:rPr lang="sl-SI" smtClean="0">
                <a:latin typeface="FrutigerBlack"/>
              </a:rPr>
              <a:t>Horizontalno okolje</a:t>
            </a:r>
            <a:endParaRPr lang="en-US" smtClean="0">
              <a:latin typeface="FrutigerBlack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503238" y="1531938"/>
            <a:ext cx="11209337" cy="4459287"/>
          </a:xfrm>
        </p:spPr>
        <p:txBody>
          <a:bodyPr/>
          <a:lstStyle/>
          <a:p>
            <a:r>
              <a:rPr lang="sl-SI" smtClean="0">
                <a:latin typeface="Frutiger"/>
              </a:rPr>
              <a:t>Izobraževanje usmerjeno v potrebe nosilcev industrijskih panog </a:t>
            </a:r>
          </a:p>
          <a:p>
            <a:r>
              <a:rPr lang="sl-SI" smtClean="0">
                <a:latin typeface="Frutiger"/>
              </a:rPr>
              <a:t>Harmonizacija delovanja nosilcev inovacij s potrebami nosilcev industrijskih  panog</a:t>
            </a:r>
          </a:p>
          <a:p>
            <a:r>
              <a:rPr lang="sl-SI" smtClean="0">
                <a:latin typeface="Frutiger"/>
              </a:rPr>
              <a:t>Harmonizacija zakonodaje s potrebami potreb nosilcev industrije</a:t>
            </a:r>
          </a:p>
          <a:p>
            <a:r>
              <a:rPr lang="sl-SI" smtClean="0">
                <a:latin typeface="Frutiger"/>
              </a:rPr>
              <a:t>Podpora gospodarske diplomacije pri pridobivanju internacionalnih poslov</a:t>
            </a:r>
          </a:p>
          <a:p>
            <a:r>
              <a:rPr lang="sl-SI" smtClean="0">
                <a:latin typeface="Frutiger"/>
              </a:rPr>
              <a:t>Vključitev finančnega sektorja v verigo vrednosti nosilcev industrije</a:t>
            </a:r>
          </a:p>
          <a:p>
            <a:r>
              <a:rPr lang="sl-SI" smtClean="0">
                <a:latin typeface="Frutiger"/>
              </a:rPr>
              <a:t>Vloga države: spodbujevalec </a:t>
            </a:r>
            <a:endParaRPr lang="en-US" smtClean="0">
              <a:latin typeface="Frutiger"/>
            </a:endParaRP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>
                <a:solidFill>
                  <a:srgbClr val="FFFFFF"/>
                </a:solidFill>
                <a:latin typeface="FrutigerLight"/>
              </a:rPr>
              <a:t>24. 3. 2015 • All rights reserved by KOLEKTOR® • www.kolektor.com</a:t>
            </a: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mtClean="0">
              <a:solidFill>
                <a:srgbClr val="FFFFFF"/>
              </a:solidFill>
            </a:endParaRP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27A5EA-10BC-4A1F-83B4-E6E6CA3914DC}" type="slidenum">
              <a:rPr lang="sl-SI">
                <a:solidFill>
                  <a:srgbClr val="FFFFFF"/>
                </a:solidFill>
                <a:latin typeface="Frutiger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sl-SI">
              <a:solidFill>
                <a:srgbClr val="FFFFFF"/>
              </a:solidFill>
              <a:latin typeface="Frutiger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503238" y="188913"/>
            <a:ext cx="11161712" cy="860425"/>
          </a:xfrm>
        </p:spPr>
        <p:txBody>
          <a:bodyPr/>
          <a:lstStyle/>
          <a:p>
            <a:r>
              <a:rPr lang="sl-SI" smtClean="0">
                <a:latin typeface="FrutigerBlack"/>
              </a:rPr>
              <a:t>Predlog:</a:t>
            </a:r>
            <a:endParaRPr lang="en-US" smtClean="0">
              <a:latin typeface="Frutiger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531938"/>
            <a:ext cx="11209337" cy="4459287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sl-SI" smtClean="0">
                <a:latin typeface="Frutiger"/>
              </a:rPr>
              <a:t>Država naj takoj prevzame vlogo spodbujevalca in industriji stoji ob strani, kot zanesljiv partner s:</a:t>
            </a:r>
          </a:p>
          <a:p>
            <a:pPr marL="0" indent="0">
              <a:buFont typeface="Arial" charset="0"/>
              <a:buNone/>
            </a:pPr>
            <a:endParaRPr lang="sl-SI" smtClean="0">
              <a:latin typeface="Frutiger"/>
            </a:endParaRPr>
          </a:p>
          <a:p>
            <a:pPr marL="0" indent="0"/>
            <a:r>
              <a:rPr lang="sl-SI" smtClean="0">
                <a:latin typeface="Frutiger"/>
              </a:rPr>
              <a:t> sprejemom industrijske politike, usmerjene v rast in visoko dodano vrednost</a:t>
            </a:r>
          </a:p>
          <a:p>
            <a:pPr marL="0" indent="0"/>
            <a:r>
              <a:rPr lang="sl-SI" smtClean="0">
                <a:latin typeface="Frutiger"/>
              </a:rPr>
              <a:t> sprejemom inovacijske politike, ki bo producirala inovacije, ki se bodo industrializirale v slovenskem prostoru</a:t>
            </a:r>
          </a:p>
          <a:p>
            <a:pPr marL="0" indent="0"/>
            <a:r>
              <a:rPr lang="sl-SI" smtClean="0">
                <a:latin typeface="Frutiger"/>
              </a:rPr>
              <a:t> sprejemom izobraževalne politike, ki bo vzgajala deficitarne kadre (predvsem naravoslovno-tehnične smeri)</a:t>
            </a:r>
          </a:p>
          <a:p>
            <a:pPr marL="0" indent="0"/>
            <a:endParaRPr lang="sl-SI" smtClean="0">
              <a:latin typeface="Frutiger"/>
            </a:endParaRPr>
          </a:p>
          <a:p>
            <a:pPr marL="0" indent="0">
              <a:buFont typeface="Arial" charset="0"/>
              <a:buNone/>
            </a:pPr>
            <a:r>
              <a:rPr lang="sl-SI" smtClean="0">
                <a:latin typeface="Frutiger"/>
              </a:rPr>
              <a:t>Predvsem je potrebno v politikah jasno opredeliti, kaj se ne bo podpiralo oz. izvajalo. Kriteriji podpore in kazalniki merjenja uspešnosti morajo biti v naprej določeni. </a:t>
            </a:r>
          </a:p>
          <a:p>
            <a:pPr marL="0" indent="0">
              <a:buFont typeface="Arial" charset="0"/>
              <a:buNone/>
            </a:pPr>
            <a:r>
              <a:rPr lang="sl-SI" smtClean="0">
                <a:latin typeface="Frutiger"/>
              </a:rPr>
              <a:t>Podjetja se bodo sama znala povezovati. </a:t>
            </a:r>
            <a:endParaRPr lang="en-US" smtClean="0">
              <a:latin typeface="Frutiger"/>
            </a:endParaRPr>
          </a:p>
        </p:txBody>
      </p:sp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>
                <a:solidFill>
                  <a:srgbClr val="FFFFFF"/>
                </a:solidFill>
                <a:latin typeface="FrutigerLight"/>
              </a:rPr>
              <a:t>24. 3. 2015 • All rights reserved by KOLEKTOR® • www.kolektor.com</a:t>
            </a: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mtClean="0">
              <a:solidFill>
                <a:srgbClr val="FFFFFF"/>
              </a:solidFill>
            </a:endParaRP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940FB6-A17B-44CC-A7D8-60FA1370E030}" type="slidenum">
              <a:rPr lang="sl-SI">
                <a:solidFill>
                  <a:srgbClr val="FFFFFF"/>
                </a:solidFill>
                <a:latin typeface="Frutiger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sl-SI">
              <a:solidFill>
                <a:srgbClr val="FFFFFF"/>
              </a:solidFill>
              <a:latin typeface="Frutiger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4679950" y="6165850"/>
            <a:ext cx="1657350" cy="590550"/>
          </a:xfrm>
          <a:prstGeom prst="ellips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Trapezoid 5"/>
          <p:cNvSpPr/>
          <p:nvPr/>
        </p:nvSpPr>
        <p:spPr>
          <a:xfrm rot="10800000">
            <a:off x="2406650" y="152400"/>
            <a:ext cx="6218238" cy="6408738"/>
          </a:xfrm>
          <a:prstGeom prst="trapezoid">
            <a:avLst>
              <a:gd name="adj" fmla="val 37120"/>
            </a:avLst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cxnSp>
        <p:nvCxnSpPr>
          <p:cNvPr id="7" name="Raven povezovalnik 6"/>
          <p:cNvCxnSpPr/>
          <p:nvPr/>
        </p:nvCxnSpPr>
        <p:spPr>
          <a:xfrm>
            <a:off x="1614488" y="1036638"/>
            <a:ext cx="684053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>
            <a:off x="1614488" y="1828800"/>
            <a:ext cx="648176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Skupina 8"/>
          <p:cNvGrpSpPr>
            <a:grpSpLocks/>
          </p:cNvGrpSpPr>
          <p:nvPr/>
        </p:nvGrpSpPr>
        <p:grpSpPr bwMode="auto">
          <a:xfrm>
            <a:off x="1558925" y="176213"/>
            <a:ext cx="8261350" cy="2016125"/>
            <a:chOff x="266744" y="263653"/>
            <a:chExt cx="8261421" cy="2017575"/>
          </a:xfrm>
        </p:grpSpPr>
        <p:sp>
          <p:nvSpPr>
            <p:cNvPr id="10" name="Pravokotnik 9"/>
            <p:cNvSpPr/>
            <p:nvPr/>
          </p:nvSpPr>
          <p:spPr>
            <a:xfrm>
              <a:off x="1349428" y="330376"/>
              <a:ext cx="1981217" cy="2859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100" dirty="0">
                  <a:solidFill>
                    <a:schemeClr val="tx1"/>
                  </a:solidFill>
                </a:rPr>
                <a:t>Biotehnologija – farmacija</a:t>
              </a:r>
            </a:p>
          </p:txBody>
        </p:sp>
        <p:sp>
          <p:nvSpPr>
            <p:cNvPr id="11" name="Pravokotnik 9"/>
            <p:cNvSpPr/>
            <p:nvPr/>
          </p:nvSpPr>
          <p:spPr>
            <a:xfrm>
              <a:off x="7161316" y="263653"/>
              <a:ext cx="1366849" cy="737130"/>
            </a:xfrm>
            <a:custGeom>
              <a:avLst/>
              <a:gdLst>
                <a:gd name="connsiteX0" fmla="*/ 0 w 792088"/>
                <a:gd name="connsiteY0" fmla="*/ 0 h 683207"/>
                <a:gd name="connsiteX1" fmla="*/ 792088 w 792088"/>
                <a:gd name="connsiteY1" fmla="*/ 0 h 683207"/>
                <a:gd name="connsiteX2" fmla="*/ 792088 w 792088"/>
                <a:gd name="connsiteY2" fmla="*/ 683207 h 683207"/>
                <a:gd name="connsiteX3" fmla="*/ 0 w 792088"/>
                <a:gd name="connsiteY3" fmla="*/ 683207 h 683207"/>
                <a:gd name="connsiteX4" fmla="*/ 0 w 792088"/>
                <a:gd name="connsiteY4" fmla="*/ 0 h 683207"/>
                <a:gd name="connsiteX0" fmla="*/ 200891 w 792088"/>
                <a:gd name="connsiteY0" fmla="*/ 0 h 683207"/>
                <a:gd name="connsiteX1" fmla="*/ 792088 w 792088"/>
                <a:gd name="connsiteY1" fmla="*/ 0 h 683207"/>
                <a:gd name="connsiteX2" fmla="*/ 792088 w 792088"/>
                <a:gd name="connsiteY2" fmla="*/ 683207 h 683207"/>
                <a:gd name="connsiteX3" fmla="*/ 0 w 792088"/>
                <a:gd name="connsiteY3" fmla="*/ 683207 h 683207"/>
                <a:gd name="connsiteX4" fmla="*/ 200891 w 792088"/>
                <a:gd name="connsiteY4" fmla="*/ 0 h 683207"/>
                <a:gd name="connsiteX0" fmla="*/ 200891 w 1027615"/>
                <a:gd name="connsiteY0" fmla="*/ 0 h 683207"/>
                <a:gd name="connsiteX1" fmla="*/ 1027615 w 1027615"/>
                <a:gd name="connsiteY1" fmla="*/ 0 h 683207"/>
                <a:gd name="connsiteX2" fmla="*/ 792088 w 1027615"/>
                <a:gd name="connsiteY2" fmla="*/ 683207 h 683207"/>
                <a:gd name="connsiteX3" fmla="*/ 0 w 1027615"/>
                <a:gd name="connsiteY3" fmla="*/ 683207 h 683207"/>
                <a:gd name="connsiteX4" fmla="*/ 200891 w 1027615"/>
                <a:gd name="connsiteY4" fmla="*/ 0 h 683207"/>
                <a:gd name="connsiteX0" fmla="*/ 200891 w 992979"/>
                <a:gd name="connsiteY0" fmla="*/ 0 h 683207"/>
                <a:gd name="connsiteX1" fmla="*/ 992979 w 992979"/>
                <a:gd name="connsiteY1" fmla="*/ 0 h 683207"/>
                <a:gd name="connsiteX2" fmla="*/ 792088 w 992979"/>
                <a:gd name="connsiteY2" fmla="*/ 683207 h 683207"/>
                <a:gd name="connsiteX3" fmla="*/ 0 w 992979"/>
                <a:gd name="connsiteY3" fmla="*/ 683207 h 683207"/>
                <a:gd name="connsiteX4" fmla="*/ 200891 w 992979"/>
                <a:gd name="connsiteY4" fmla="*/ 0 h 683207"/>
                <a:gd name="connsiteX0" fmla="*/ 146302 w 992979"/>
                <a:gd name="connsiteY0" fmla="*/ 0 h 683207"/>
                <a:gd name="connsiteX1" fmla="*/ 992979 w 992979"/>
                <a:gd name="connsiteY1" fmla="*/ 0 h 683207"/>
                <a:gd name="connsiteX2" fmla="*/ 792088 w 992979"/>
                <a:gd name="connsiteY2" fmla="*/ 683207 h 683207"/>
                <a:gd name="connsiteX3" fmla="*/ 0 w 992979"/>
                <a:gd name="connsiteY3" fmla="*/ 683207 h 683207"/>
                <a:gd name="connsiteX4" fmla="*/ 146302 w 992979"/>
                <a:gd name="connsiteY4" fmla="*/ 0 h 683207"/>
                <a:gd name="connsiteX0" fmla="*/ 200890 w 1047567"/>
                <a:gd name="connsiteY0" fmla="*/ 0 h 683207"/>
                <a:gd name="connsiteX1" fmla="*/ 1047567 w 1047567"/>
                <a:gd name="connsiteY1" fmla="*/ 0 h 683207"/>
                <a:gd name="connsiteX2" fmla="*/ 846676 w 1047567"/>
                <a:gd name="connsiteY2" fmla="*/ 683207 h 683207"/>
                <a:gd name="connsiteX3" fmla="*/ 0 w 1047567"/>
                <a:gd name="connsiteY3" fmla="*/ 683207 h 683207"/>
                <a:gd name="connsiteX4" fmla="*/ 200890 w 1047567"/>
                <a:gd name="connsiteY4" fmla="*/ 0 h 683207"/>
                <a:gd name="connsiteX0" fmla="*/ 200890 w 1088508"/>
                <a:gd name="connsiteY0" fmla="*/ 0 h 683207"/>
                <a:gd name="connsiteX1" fmla="*/ 1088508 w 1088508"/>
                <a:gd name="connsiteY1" fmla="*/ 0 h 683207"/>
                <a:gd name="connsiteX2" fmla="*/ 846676 w 1088508"/>
                <a:gd name="connsiteY2" fmla="*/ 683207 h 683207"/>
                <a:gd name="connsiteX3" fmla="*/ 0 w 1088508"/>
                <a:gd name="connsiteY3" fmla="*/ 683207 h 683207"/>
                <a:gd name="connsiteX4" fmla="*/ 200890 w 1088508"/>
                <a:gd name="connsiteY4" fmla="*/ 0 h 683207"/>
                <a:gd name="connsiteX0" fmla="*/ 200890 w 1088508"/>
                <a:gd name="connsiteY0" fmla="*/ 0 h 683207"/>
                <a:gd name="connsiteX1" fmla="*/ 1088508 w 1088508"/>
                <a:gd name="connsiteY1" fmla="*/ 0 h 683207"/>
                <a:gd name="connsiteX2" fmla="*/ 880794 w 1088508"/>
                <a:gd name="connsiteY2" fmla="*/ 683207 h 683207"/>
                <a:gd name="connsiteX3" fmla="*/ 0 w 1088508"/>
                <a:gd name="connsiteY3" fmla="*/ 683207 h 683207"/>
                <a:gd name="connsiteX4" fmla="*/ 200890 w 1088508"/>
                <a:gd name="connsiteY4" fmla="*/ 0 h 683207"/>
                <a:gd name="connsiteX0" fmla="*/ 200890 w 1102155"/>
                <a:gd name="connsiteY0" fmla="*/ 0 h 683207"/>
                <a:gd name="connsiteX1" fmla="*/ 1102155 w 1102155"/>
                <a:gd name="connsiteY1" fmla="*/ 0 h 683207"/>
                <a:gd name="connsiteX2" fmla="*/ 880794 w 1102155"/>
                <a:gd name="connsiteY2" fmla="*/ 683207 h 683207"/>
                <a:gd name="connsiteX3" fmla="*/ 0 w 1102155"/>
                <a:gd name="connsiteY3" fmla="*/ 683207 h 683207"/>
                <a:gd name="connsiteX4" fmla="*/ 200890 w 1102155"/>
                <a:gd name="connsiteY4" fmla="*/ 0 h 68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155" h="683207">
                  <a:moveTo>
                    <a:pt x="200890" y="0"/>
                  </a:moveTo>
                  <a:lnTo>
                    <a:pt x="1102155" y="0"/>
                  </a:lnTo>
                  <a:lnTo>
                    <a:pt x="880794" y="683207"/>
                  </a:lnTo>
                  <a:lnTo>
                    <a:pt x="0" y="683207"/>
                  </a:lnTo>
                  <a:lnTo>
                    <a:pt x="20089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500" dirty="0">
                  <a:solidFill>
                    <a:schemeClr val="bg1"/>
                  </a:solidFill>
                </a:rPr>
                <a:t>Inštituti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500" dirty="0">
                  <a:solidFill>
                    <a:schemeClr val="bg1"/>
                  </a:solidFill>
                </a:rPr>
                <a:t>znanja</a:t>
              </a:r>
              <a:endParaRPr lang="sl-SI" sz="1500" dirty="0">
                <a:solidFill>
                  <a:schemeClr val="bg1"/>
                </a:solidFill>
              </a:endParaRPr>
            </a:p>
          </p:txBody>
        </p:sp>
        <p:sp>
          <p:nvSpPr>
            <p:cNvPr id="30760" name="PoljeZBesedilom 11"/>
            <p:cNvSpPr txBox="1">
              <a:spLocks noChangeArrowheads="1"/>
            </p:cNvSpPr>
            <p:nvPr/>
          </p:nvSpPr>
          <p:spPr bwMode="auto">
            <a:xfrm>
              <a:off x="266744" y="548680"/>
              <a:ext cx="1208911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1300" b="1">
                  <a:solidFill>
                    <a:schemeClr val="tx2"/>
                  </a:solidFill>
                  <a:latin typeface="Frutiger"/>
                </a:rPr>
                <a:t>Programi</a:t>
              </a:r>
            </a:p>
          </p:txBody>
        </p:sp>
        <p:sp>
          <p:nvSpPr>
            <p:cNvPr id="30761" name="PoljeZBesedilom 12"/>
            <p:cNvSpPr txBox="1">
              <a:spLocks noChangeArrowheads="1"/>
            </p:cNvSpPr>
            <p:nvPr/>
          </p:nvSpPr>
          <p:spPr bwMode="auto">
            <a:xfrm>
              <a:off x="539552" y="1374839"/>
              <a:ext cx="120891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1300" b="1">
                  <a:solidFill>
                    <a:schemeClr val="tx2"/>
                  </a:solidFill>
                  <a:latin typeface="Frutiger"/>
                </a:rPr>
                <a:t>Blagovne znamke</a:t>
              </a:r>
            </a:p>
          </p:txBody>
        </p:sp>
        <p:sp>
          <p:nvSpPr>
            <p:cNvPr id="30762" name="PoljeZBesedilom 13"/>
            <p:cNvSpPr txBox="1">
              <a:spLocks noChangeArrowheads="1"/>
            </p:cNvSpPr>
            <p:nvPr/>
          </p:nvSpPr>
          <p:spPr bwMode="auto">
            <a:xfrm>
              <a:off x="914817" y="1988840"/>
              <a:ext cx="1208911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1300" b="1">
                  <a:solidFill>
                    <a:schemeClr val="tx2"/>
                  </a:solidFill>
                  <a:latin typeface="Frutiger"/>
                </a:rPr>
                <a:t>Patenti</a:t>
              </a:r>
            </a:p>
          </p:txBody>
        </p:sp>
        <p:grpSp>
          <p:nvGrpSpPr>
            <p:cNvPr id="30763" name="Skupina 14"/>
            <p:cNvGrpSpPr>
              <a:grpSpLocks/>
            </p:cNvGrpSpPr>
            <p:nvPr/>
          </p:nvGrpSpPr>
          <p:grpSpPr bwMode="auto">
            <a:xfrm>
              <a:off x="1763688" y="1196752"/>
              <a:ext cx="4896544" cy="670530"/>
              <a:chOff x="1763688" y="1196752"/>
              <a:chExt cx="4896544" cy="670530"/>
            </a:xfrm>
          </p:grpSpPr>
          <p:sp>
            <p:nvSpPr>
              <p:cNvPr id="23" name="Pravokotnik 22"/>
              <p:cNvSpPr/>
              <p:nvPr/>
            </p:nvSpPr>
            <p:spPr>
              <a:xfrm>
                <a:off x="1763770" y="1196186"/>
                <a:ext cx="4895892" cy="6704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/>
              <a:lstStyle/>
              <a:p>
                <a:pPr indent="-108000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sl-SI" sz="11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0772" name="Picture 2" descr="C:\Users\apot\Documents\KOLEKTOR 2013\SPLOŠNO\PREDSTAVITVE\Stojan Petrič\Nabava\Gorenje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06498" y="1352164"/>
                <a:ext cx="612290" cy="183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73" name="Picture 3" descr="C:\Users\apot\Documents\KOLEKTOR 2013\SPLOŠNO\PREDSTAVITVE\Stojan Petrič\Nabava\Pipistrel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24952" y="1556792"/>
                <a:ext cx="577313" cy="207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74" name="Picture 4" descr="C:\Users\apot\Documents\KOLEKTOR 2013\SPLOŠNO\PREDSTAVITVE\Stojan Petrič\Nabava\litostroj-power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31814" y="1628800"/>
                <a:ext cx="985068" cy="133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75" name="Picture 5" descr="C:\Users\apot\Documents\KOLEKTOR 2013\SPLOŠNO\PREDSTAVITVE\Stojan Petrič\Nabava\Adria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02265" y="1364310"/>
                <a:ext cx="736933" cy="147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76" name="Picture 6" descr="C:\Users\apot\Documents\KOLEKTOR 2013\SPLOŠNO\PREDSTAVITVE\Stojan Petrič\Nabava\Krka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793979" y="1351872"/>
                <a:ext cx="570750" cy="183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77" name="Picture 7" descr="C:\Users\apot\Documents\KOLEKTOR 2013\SPLOŠNO\PREDSTAVITVE\Stojan Petrič\Nabava\Helios.pn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639920" y="1268760"/>
                <a:ext cx="439099" cy="264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78" name="Picture 8" descr="C:\Users\apot\Documents\KOLEKTOR 2013\SPLOŠNO\PREDSTAVITVE\Stojan Petrič\Nabava\Riko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354210" y="1320994"/>
                <a:ext cx="572864" cy="244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79" name="Picture 9" descr="S:\Marketinski materiali\OBLIKOVANJE\ANDREJ_2012\LOGOTIPI\JPEG\RGB\ETRA_RGB.jp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214388" y="1297246"/>
                <a:ext cx="301828" cy="304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Pravokotnik 15"/>
            <p:cNvSpPr/>
            <p:nvPr/>
          </p:nvSpPr>
          <p:spPr>
            <a:xfrm>
              <a:off x="3456059" y="330376"/>
              <a:ext cx="1538300" cy="2859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100" dirty="0">
                  <a:solidFill>
                    <a:schemeClr val="tx1"/>
                  </a:solidFill>
                </a:rPr>
                <a:t>Industrija mobilnosti</a:t>
              </a:r>
            </a:p>
          </p:txBody>
        </p:sp>
        <p:sp>
          <p:nvSpPr>
            <p:cNvPr id="17" name="Pravokotnik 16"/>
            <p:cNvSpPr/>
            <p:nvPr/>
          </p:nvSpPr>
          <p:spPr>
            <a:xfrm>
              <a:off x="1759007" y="695764"/>
              <a:ext cx="431804" cy="282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100" dirty="0">
                  <a:solidFill>
                    <a:schemeClr val="tx1"/>
                  </a:solidFill>
                </a:rPr>
                <a:t>IKT</a:t>
              </a:r>
            </a:p>
          </p:txBody>
        </p:sp>
        <p:sp>
          <p:nvSpPr>
            <p:cNvPr id="18" name="Pravokotnik 17"/>
            <p:cNvSpPr/>
            <p:nvPr/>
          </p:nvSpPr>
          <p:spPr>
            <a:xfrm>
              <a:off x="2384487" y="692586"/>
              <a:ext cx="2289195" cy="308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100" dirty="0">
                  <a:solidFill>
                    <a:schemeClr val="tx1"/>
                  </a:solidFill>
                </a:rPr>
                <a:t>Pametno omrežje – </a:t>
              </a:r>
              <a:r>
                <a:rPr lang="sl-SI" sz="1100" dirty="0" err="1">
                  <a:solidFill>
                    <a:schemeClr val="tx1"/>
                  </a:solidFill>
                </a:rPr>
                <a:t>Smart</a:t>
              </a:r>
              <a:r>
                <a:rPr lang="sl-SI" sz="1100" dirty="0">
                  <a:solidFill>
                    <a:schemeClr val="tx1"/>
                  </a:solidFill>
                </a:rPr>
                <a:t> </a:t>
              </a:r>
              <a:r>
                <a:rPr lang="sl-SI" sz="1100" dirty="0" err="1">
                  <a:solidFill>
                    <a:schemeClr val="tx1"/>
                  </a:solidFill>
                </a:rPr>
                <a:t>grids</a:t>
              </a:r>
              <a:endParaRPr lang="sl-SI" sz="1100" dirty="0">
                <a:solidFill>
                  <a:schemeClr val="tx1"/>
                </a:solidFill>
              </a:endParaRPr>
            </a:p>
          </p:txBody>
        </p:sp>
        <p:sp>
          <p:nvSpPr>
            <p:cNvPr id="19" name="Pravokotnik 18"/>
            <p:cNvSpPr/>
            <p:nvPr/>
          </p:nvSpPr>
          <p:spPr>
            <a:xfrm>
              <a:off x="5134061" y="330376"/>
              <a:ext cx="1900254" cy="2859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100" dirty="0">
                  <a:solidFill>
                    <a:schemeClr val="tx1"/>
                  </a:solidFill>
                </a:rPr>
                <a:t>EKO sistemi – klimatizacija</a:t>
              </a:r>
            </a:p>
          </p:txBody>
        </p:sp>
        <p:sp>
          <p:nvSpPr>
            <p:cNvPr id="20" name="Pravokotnik 19"/>
            <p:cNvSpPr/>
            <p:nvPr/>
          </p:nvSpPr>
          <p:spPr>
            <a:xfrm>
              <a:off x="4861008" y="692586"/>
              <a:ext cx="1871679" cy="308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100" dirty="0">
                  <a:solidFill>
                    <a:schemeClr val="tx1"/>
                  </a:solidFill>
                </a:rPr>
                <a:t>Materiali - </a:t>
              </a:r>
              <a:r>
                <a:rPr lang="sl-SI" sz="1100" dirty="0" err="1">
                  <a:solidFill>
                    <a:schemeClr val="tx1"/>
                  </a:solidFill>
                </a:rPr>
                <a:t>nanomateriali</a:t>
              </a:r>
              <a:endParaRPr lang="sl-SI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Pravokotnik 20"/>
            <p:cNvSpPr/>
            <p:nvPr/>
          </p:nvSpPr>
          <p:spPr>
            <a:xfrm>
              <a:off x="2843279" y="1988918"/>
              <a:ext cx="1149360" cy="2605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100" dirty="0">
                  <a:solidFill>
                    <a:schemeClr val="tx1"/>
                  </a:solidFill>
                </a:rPr>
                <a:t>Patenti družb</a:t>
              </a:r>
            </a:p>
          </p:txBody>
        </p:sp>
        <p:sp>
          <p:nvSpPr>
            <p:cNvPr id="22" name="Pravokotnik 21"/>
            <p:cNvSpPr/>
            <p:nvPr/>
          </p:nvSpPr>
          <p:spPr>
            <a:xfrm>
              <a:off x="4194253" y="1988918"/>
              <a:ext cx="1763728" cy="2605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100" dirty="0">
                  <a:solidFill>
                    <a:schemeClr val="tx1"/>
                  </a:solidFill>
                </a:rPr>
                <a:t>Patenti inštitutov znanja</a:t>
              </a:r>
            </a:p>
          </p:txBody>
        </p:sp>
      </p:grpSp>
      <p:sp>
        <p:nvSpPr>
          <p:cNvPr id="32" name="Pravokotnik 65"/>
          <p:cNvSpPr/>
          <p:nvPr/>
        </p:nvSpPr>
        <p:spPr>
          <a:xfrm>
            <a:off x="4587875" y="6173788"/>
            <a:ext cx="1857375" cy="392112"/>
          </a:xfrm>
          <a:custGeom>
            <a:avLst/>
            <a:gdLst>
              <a:gd name="connsiteX0" fmla="*/ 0 w 2070425"/>
              <a:gd name="connsiteY0" fmla="*/ 0 h 718015"/>
              <a:gd name="connsiteX1" fmla="*/ 2070425 w 2070425"/>
              <a:gd name="connsiteY1" fmla="*/ 0 h 718015"/>
              <a:gd name="connsiteX2" fmla="*/ 2070425 w 2070425"/>
              <a:gd name="connsiteY2" fmla="*/ 718015 h 718015"/>
              <a:gd name="connsiteX3" fmla="*/ 0 w 2070425"/>
              <a:gd name="connsiteY3" fmla="*/ 718015 h 718015"/>
              <a:gd name="connsiteX4" fmla="*/ 0 w 2070425"/>
              <a:gd name="connsiteY4" fmla="*/ 0 h 718015"/>
              <a:gd name="connsiteX0" fmla="*/ 0 w 2104292"/>
              <a:gd name="connsiteY0" fmla="*/ 0 h 718015"/>
              <a:gd name="connsiteX1" fmla="*/ 2104292 w 2104292"/>
              <a:gd name="connsiteY1" fmla="*/ 0 h 718015"/>
              <a:gd name="connsiteX2" fmla="*/ 2070425 w 2104292"/>
              <a:gd name="connsiteY2" fmla="*/ 718015 h 718015"/>
              <a:gd name="connsiteX3" fmla="*/ 0 w 2104292"/>
              <a:gd name="connsiteY3" fmla="*/ 718015 h 718015"/>
              <a:gd name="connsiteX4" fmla="*/ 0 w 2104292"/>
              <a:gd name="connsiteY4" fmla="*/ 0 h 718015"/>
              <a:gd name="connsiteX0" fmla="*/ 0 w 2129692"/>
              <a:gd name="connsiteY0" fmla="*/ 0 h 718015"/>
              <a:gd name="connsiteX1" fmla="*/ 2129692 w 2129692"/>
              <a:gd name="connsiteY1" fmla="*/ 0 h 718015"/>
              <a:gd name="connsiteX2" fmla="*/ 2095825 w 2129692"/>
              <a:gd name="connsiteY2" fmla="*/ 718015 h 718015"/>
              <a:gd name="connsiteX3" fmla="*/ 25400 w 2129692"/>
              <a:gd name="connsiteY3" fmla="*/ 718015 h 718015"/>
              <a:gd name="connsiteX4" fmla="*/ 0 w 2129692"/>
              <a:gd name="connsiteY4" fmla="*/ 0 h 718015"/>
              <a:gd name="connsiteX0" fmla="*/ 0 w 2129692"/>
              <a:gd name="connsiteY0" fmla="*/ 0 h 777282"/>
              <a:gd name="connsiteX1" fmla="*/ 2129692 w 2129692"/>
              <a:gd name="connsiteY1" fmla="*/ 0 h 777282"/>
              <a:gd name="connsiteX2" fmla="*/ 2095825 w 2129692"/>
              <a:gd name="connsiteY2" fmla="*/ 718015 h 777282"/>
              <a:gd name="connsiteX3" fmla="*/ 270933 w 2129692"/>
              <a:gd name="connsiteY3" fmla="*/ 777282 h 777282"/>
              <a:gd name="connsiteX4" fmla="*/ 0 w 2129692"/>
              <a:gd name="connsiteY4" fmla="*/ 0 h 777282"/>
              <a:gd name="connsiteX0" fmla="*/ 0 w 2129692"/>
              <a:gd name="connsiteY0" fmla="*/ 0 h 777282"/>
              <a:gd name="connsiteX1" fmla="*/ 2129692 w 2129692"/>
              <a:gd name="connsiteY1" fmla="*/ 0 h 777282"/>
              <a:gd name="connsiteX2" fmla="*/ 1892625 w 2129692"/>
              <a:gd name="connsiteY2" fmla="*/ 768815 h 777282"/>
              <a:gd name="connsiteX3" fmla="*/ 270933 w 2129692"/>
              <a:gd name="connsiteY3" fmla="*/ 777282 h 777282"/>
              <a:gd name="connsiteX4" fmla="*/ 0 w 2129692"/>
              <a:gd name="connsiteY4" fmla="*/ 0 h 777282"/>
              <a:gd name="connsiteX0" fmla="*/ 0 w 2129692"/>
              <a:gd name="connsiteY0" fmla="*/ 0 h 777282"/>
              <a:gd name="connsiteX1" fmla="*/ 2129692 w 2129692"/>
              <a:gd name="connsiteY1" fmla="*/ 0 h 777282"/>
              <a:gd name="connsiteX2" fmla="*/ 1892625 w 2129692"/>
              <a:gd name="connsiteY2" fmla="*/ 768815 h 777282"/>
              <a:gd name="connsiteX3" fmla="*/ 262466 w 2129692"/>
              <a:gd name="connsiteY3" fmla="*/ 777282 h 777282"/>
              <a:gd name="connsiteX4" fmla="*/ 0 w 2129692"/>
              <a:gd name="connsiteY4" fmla="*/ 0 h 777282"/>
              <a:gd name="connsiteX0" fmla="*/ 0 w 2136949"/>
              <a:gd name="connsiteY0" fmla="*/ 0 h 777282"/>
              <a:gd name="connsiteX1" fmla="*/ 2136949 w 2136949"/>
              <a:gd name="connsiteY1" fmla="*/ 0 h 777282"/>
              <a:gd name="connsiteX2" fmla="*/ 1892625 w 2136949"/>
              <a:gd name="connsiteY2" fmla="*/ 768815 h 777282"/>
              <a:gd name="connsiteX3" fmla="*/ 262466 w 2136949"/>
              <a:gd name="connsiteY3" fmla="*/ 777282 h 777282"/>
              <a:gd name="connsiteX4" fmla="*/ 0 w 2136949"/>
              <a:gd name="connsiteY4" fmla="*/ 0 h 777282"/>
              <a:gd name="connsiteX0" fmla="*/ 0 w 2136949"/>
              <a:gd name="connsiteY0" fmla="*/ 0 h 777282"/>
              <a:gd name="connsiteX1" fmla="*/ 2136949 w 2136949"/>
              <a:gd name="connsiteY1" fmla="*/ 0 h 777282"/>
              <a:gd name="connsiteX2" fmla="*/ 1834568 w 2136949"/>
              <a:gd name="connsiteY2" fmla="*/ 714386 h 777282"/>
              <a:gd name="connsiteX3" fmla="*/ 262466 w 2136949"/>
              <a:gd name="connsiteY3" fmla="*/ 777282 h 777282"/>
              <a:gd name="connsiteX4" fmla="*/ 0 w 2136949"/>
              <a:gd name="connsiteY4" fmla="*/ 0 h 777282"/>
              <a:gd name="connsiteX0" fmla="*/ 0 w 2136949"/>
              <a:gd name="connsiteY0" fmla="*/ 0 h 777282"/>
              <a:gd name="connsiteX1" fmla="*/ 2136949 w 2136949"/>
              <a:gd name="connsiteY1" fmla="*/ 0 h 777282"/>
              <a:gd name="connsiteX2" fmla="*/ 1863597 w 2136949"/>
              <a:gd name="connsiteY2" fmla="*/ 768815 h 777282"/>
              <a:gd name="connsiteX3" fmla="*/ 262466 w 2136949"/>
              <a:gd name="connsiteY3" fmla="*/ 777282 h 777282"/>
              <a:gd name="connsiteX4" fmla="*/ 0 w 2136949"/>
              <a:gd name="connsiteY4" fmla="*/ 0 h 777282"/>
              <a:gd name="connsiteX0" fmla="*/ 0 w 2155092"/>
              <a:gd name="connsiteY0" fmla="*/ 3629 h 777282"/>
              <a:gd name="connsiteX1" fmla="*/ 2155092 w 2155092"/>
              <a:gd name="connsiteY1" fmla="*/ 0 h 777282"/>
              <a:gd name="connsiteX2" fmla="*/ 1881740 w 2155092"/>
              <a:gd name="connsiteY2" fmla="*/ 768815 h 777282"/>
              <a:gd name="connsiteX3" fmla="*/ 280609 w 2155092"/>
              <a:gd name="connsiteY3" fmla="*/ 777282 h 777282"/>
              <a:gd name="connsiteX4" fmla="*/ 0 w 2155092"/>
              <a:gd name="connsiteY4" fmla="*/ 3629 h 777282"/>
              <a:gd name="connsiteX0" fmla="*/ 0 w 2151464"/>
              <a:gd name="connsiteY0" fmla="*/ 0 h 773653"/>
              <a:gd name="connsiteX1" fmla="*/ 2151464 w 2151464"/>
              <a:gd name="connsiteY1" fmla="*/ 0 h 773653"/>
              <a:gd name="connsiteX2" fmla="*/ 1881740 w 2151464"/>
              <a:gd name="connsiteY2" fmla="*/ 765186 h 773653"/>
              <a:gd name="connsiteX3" fmla="*/ 280609 w 2151464"/>
              <a:gd name="connsiteY3" fmla="*/ 773653 h 773653"/>
              <a:gd name="connsiteX4" fmla="*/ 0 w 2151464"/>
              <a:gd name="connsiteY4" fmla="*/ 0 h 773653"/>
              <a:gd name="connsiteX0" fmla="*/ 0 w 2009950"/>
              <a:gd name="connsiteY0" fmla="*/ 0 h 773653"/>
              <a:gd name="connsiteX1" fmla="*/ 2009950 w 2009950"/>
              <a:gd name="connsiteY1" fmla="*/ 381000 h 773653"/>
              <a:gd name="connsiteX2" fmla="*/ 1881740 w 2009950"/>
              <a:gd name="connsiteY2" fmla="*/ 765186 h 773653"/>
              <a:gd name="connsiteX3" fmla="*/ 280609 w 2009950"/>
              <a:gd name="connsiteY3" fmla="*/ 773653 h 773653"/>
              <a:gd name="connsiteX4" fmla="*/ 0 w 2009950"/>
              <a:gd name="connsiteY4" fmla="*/ 0 h 773653"/>
              <a:gd name="connsiteX0" fmla="*/ 0 w 1857550"/>
              <a:gd name="connsiteY0" fmla="*/ 0 h 392653"/>
              <a:gd name="connsiteX1" fmla="*/ 1857550 w 1857550"/>
              <a:gd name="connsiteY1" fmla="*/ 0 h 392653"/>
              <a:gd name="connsiteX2" fmla="*/ 1729340 w 1857550"/>
              <a:gd name="connsiteY2" fmla="*/ 384186 h 392653"/>
              <a:gd name="connsiteX3" fmla="*/ 128209 w 1857550"/>
              <a:gd name="connsiteY3" fmla="*/ 392653 h 392653"/>
              <a:gd name="connsiteX4" fmla="*/ 0 w 1857550"/>
              <a:gd name="connsiteY4" fmla="*/ 0 h 39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550" h="392653">
                <a:moveTo>
                  <a:pt x="0" y="0"/>
                </a:moveTo>
                <a:lnTo>
                  <a:pt x="1857550" y="0"/>
                </a:lnTo>
                <a:lnTo>
                  <a:pt x="1729340" y="384186"/>
                </a:lnTo>
                <a:lnTo>
                  <a:pt x="128209" y="3926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000" dirty="0">
              <a:solidFill>
                <a:schemeClr val="tx1"/>
              </a:solidFill>
            </a:endParaRPr>
          </a:p>
        </p:txBody>
      </p:sp>
      <p:cxnSp>
        <p:nvCxnSpPr>
          <p:cNvPr id="33" name="Raven povezovalnik 32"/>
          <p:cNvCxnSpPr/>
          <p:nvPr/>
        </p:nvCxnSpPr>
        <p:spPr>
          <a:xfrm>
            <a:off x="1685925" y="6165850"/>
            <a:ext cx="614045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Skupina 33"/>
          <p:cNvGrpSpPr>
            <a:grpSpLocks/>
          </p:cNvGrpSpPr>
          <p:nvPr/>
        </p:nvGrpSpPr>
        <p:grpSpPr bwMode="auto">
          <a:xfrm>
            <a:off x="1614488" y="2260600"/>
            <a:ext cx="8564562" cy="2520950"/>
            <a:chOff x="323528" y="2348880"/>
            <a:chExt cx="8564677" cy="2520280"/>
          </a:xfrm>
        </p:grpSpPr>
        <p:cxnSp>
          <p:nvCxnSpPr>
            <p:cNvPr id="35" name="Raven povezovalnik 34"/>
            <p:cNvCxnSpPr/>
            <p:nvPr/>
          </p:nvCxnSpPr>
          <p:spPr>
            <a:xfrm>
              <a:off x="360040" y="3807405"/>
              <a:ext cx="572460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38" name="Skupina 35"/>
            <p:cNvGrpSpPr>
              <a:grpSpLocks/>
            </p:cNvGrpSpPr>
            <p:nvPr/>
          </p:nvGrpSpPr>
          <p:grpSpPr bwMode="auto">
            <a:xfrm>
              <a:off x="323528" y="2348880"/>
              <a:ext cx="8564677" cy="2520280"/>
              <a:chOff x="323528" y="2348880"/>
              <a:chExt cx="8564677" cy="2520280"/>
            </a:xfrm>
          </p:grpSpPr>
          <p:cxnSp>
            <p:nvCxnSpPr>
              <p:cNvPr id="37" name="Raven puščični povezovalnik 36"/>
              <p:cNvCxnSpPr/>
              <p:nvPr/>
            </p:nvCxnSpPr>
            <p:spPr>
              <a:xfrm flipV="1">
                <a:off x="6365634" y="3516969"/>
                <a:ext cx="0" cy="1101432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740" name="Skupina 37"/>
              <p:cNvGrpSpPr>
                <a:grpSpLocks/>
              </p:cNvGrpSpPr>
              <p:nvPr/>
            </p:nvGrpSpPr>
            <p:grpSpPr bwMode="auto">
              <a:xfrm>
                <a:off x="323528" y="2348880"/>
                <a:ext cx="8564677" cy="2520280"/>
                <a:chOff x="323528" y="2348880"/>
                <a:chExt cx="8564677" cy="2520280"/>
              </a:xfrm>
            </p:grpSpPr>
            <p:cxnSp>
              <p:nvCxnSpPr>
                <p:cNvPr id="39" name="Raven povezovalnik 38"/>
                <p:cNvCxnSpPr/>
                <p:nvPr/>
              </p:nvCxnSpPr>
              <p:spPr>
                <a:xfrm>
                  <a:off x="323528" y="2348880"/>
                  <a:ext cx="7404199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aven povezovalnik 39"/>
                <p:cNvCxnSpPr/>
                <p:nvPr/>
              </p:nvCxnSpPr>
              <p:spPr>
                <a:xfrm>
                  <a:off x="337815" y="4869160"/>
                  <a:ext cx="6539001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743" name="PoljeZBesedilom 40"/>
                <p:cNvSpPr txBox="1">
                  <a:spLocks noChangeArrowheads="1"/>
                </p:cNvSpPr>
                <p:nvPr/>
              </p:nvSpPr>
              <p:spPr bwMode="auto">
                <a:xfrm>
                  <a:off x="1907704" y="4216732"/>
                  <a:ext cx="546484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sl-SI" sz="1300" b="1">
                      <a:solidFill>
                        <a:schemeClr val="tx2"/>
                      </a:solidFill>
                      <a:latin typeface="Frutiger"/>
                    </a:rPr>
                    <a:t>Viri</a:t>
                  </a:r>
                </a:p>
              </p:txBody>
            </p:sp>
            <p:sp>
              <p:nvSpPr>
                <p:cNvPr id="42" name="Pravokotnik 20"/>
                <p:cNvSpPr/>
                <p:nvPr/>
              </p:nvSpPr>
              <p:spPr>
                <a:xfrm>
                  <a:off x="6357696" y="2398080"/>
                  <a:ext cx="1370031" cy="723708"/>
                </a:xfrm>
                <a:custGeom>
                  <a:avLst/>
                  <a:gdLst>
                    <a:gd name="connsiteX0" fmla="*/ 0 w 997260"/>
                    <a:gd name="connsiteY0" fmla="*/ 0 h 589022"/>
                    <a:gd name="connsiteX1" fmla="*/ 997260 w 997260"/>
                    <a:gd name="connsiteY1" fmla="*/ 0 h 589022"/>
                    <a:gd name="connsiteX2" fmla="*/ 997260 w 997260"/>
                    <a:gd name="connsiteY2" fmla="*/ 589022 h 589022"/>
                    <a:gd name="connsiteX3" fmla="*/ 0 w 997260"/>
                    <a:gd name="connsiteY3" fmla="*/ 589022 h 589022"/>
                    <a:gd name="connsiteX4" fmla="*/ 0 w 997260"/>
                    <a:gd name="connsiteY4" fmla="*/ 0 h 589022"/>
                    <a:gd name="connsiteX0" fmla="*/ 262466 w 1259726"/>
                    <a:gd name="connsiteY0" fmla="*/ 0 h 716022"/>
                    <a:gd name="connsiteX1" fmla="*/ 1259726 w 1259726"/>
                    <a:gd name="connsiteY1" fmla="*/ 0 h 716022"/>
                    <a:gd name="connsiteX2" fmla="*/ 1259726 w 1259726"/>
                    <a:gd name="connsiteY2" fmla="*/ 589022 h 716022"/>
                    <a:gd name="connsiteX3" fmla="*/ 0 w 1259726"/>
                    <a:gd name="connsiteY3" fmla="*/ 716022 h 716022"/>
                    <a:gd name="connsiteX4" fmla="*/ 262466 w 1259726"/>
                    <a:gd name="connsiteY4" fmla="*/ 0 h 716022"/>
                    <a:gd name="connsiteX0" fmla="*/ 262466 w 1259726"/>
                    <a:gd name="connsiteY0" fmla="*/ 0 h 749889"/>
                    <a:gd name="connsiteX1" fmla="*/ 1259726 w 1259726"/>
                    <a:gd name="connsiteY1" fmla="*/ 0 h 749889"/>
                    <a:gd name="connsiteX2" fmla="*/ 1107326 w 1259726"/>
                    <a:gd name="connsiteY2" fmla="*/ 749889 h 749889"/>
                    <a:gd name="connsiteX3" fmla="*/ 0 w 1259726"/>
                    <a:gd name="connsiteY3" fmla="*/ 716022 h 749889"/>
                    <a:gd name="connsiteX4" fmla="*/ 262466 w 1259726"/>
                    <a:gd name="connsiteY4" fmla="*/ 0 h 749889"/>
                    <a:gd name="connsiteX0" fmla="*/ 262466 w 1369793"/>
                    <a:gd name="connsiteY0" fmla="*/ 8467 h 758356"/>
                    <a:gd name="connsiteX1" fmla="*/ 1369793 w 1369793"/>
                    <a:gd name="connsiteY1" fmla="*/ 0 h 758356"/>
                    <a:gd name="connsiteX2" fmla="*/ 1107326 w 1369793"/>
                    <a:gd name="connsiteY2" fmla="*/ 758356 h 758356"/>
                    <a:gd name="connsiteX3" fmla="*/ 0 w 1369793"/>
                    <a:gd name="connsiteY3" fmla="*/ 724489 h 758356"/>
                    <a:gd name="connsiteX4" fmla="*/ 262466 w 1369793"/>
                    <a:gd name="connsiteY4" fmla="*/ 8467 h 758356"/>
                    <a:gd name="connsiteX0" fmla="*/ 262466 w 1369793"/>
                    <a:gd name="connsiteY0" fmla="*/ 8467 h 724490"/>
                    <a:gd name="connsiteX1" fmla="*/ 1369793 w 1369793"/>
                    <a:gd name="connsiteY1" fmla="*/ 0 h 724490"/>
                    <a:gd name="connsiteX2" fmla="*/ 1141193 w 1369793"/>
                    <a:gd name="connsiteY2" fmla="*/ 724490 h 724490"/>
                    <a:gd name="connsiteX3" fmla="*/ 0 w 1369793"/>
                    <a:gd name="connsiteY3" fmla="*/ 724489 h 724490"/>
                    <a:gd name="connsiteX4" fmla="*/ 262466 w 1369793"/>
                    <a:gd name="connsiteY4" fmla="*/ 8467 h 724490"/>
                    <a:gd name="connsiteX0" fmla="*/ 262466 w 1369793"/>
                    <a:gd name="connsiteY0" fmla="*/ 8467 h 724490"/>
                    <a:gd name="connsiteX1" fmla="*/ 1369793 w 1369793"/>
                    <a:gd name="connsiteY1" fmla="*/ 0 h 724490"/>
                    <a:gd name="connsiteX2" fmla="*/ 1107327 w 1369793"/>
                    <a:gd name="connsiteY2" fmla="*/ 724490 h 724490"/>
                    <a:gd name="connsiteX3" fmla="*/ 0 w 1369793"/>
                    <a:gd name="connsiteY3" fmla="*/ 724489 h 724490"/>
                    <a:gd name="connsiteX4" fmla="*/ 262466 w 1369793"/>
                    <a:gd name="connsiteY4" fmla="*/ 8467 h 724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9793" h="724490">
                      <a:moveTo>
                        <a:pt x="262466" y="8467"/>
                      </a:moveTo>
                      <a:lnTo>
                        <a:pt x="1369793" y="0"/>
                      </a:lnTo>
                      <a:lnTo>
                        <a:pt x="1107327" y="724490"/>
                      </a:lnTo>
                      <a:lnTo>
                        <a:pt x="0" y="724489"/>
                      </a:lnTo>
                      <a:lnTo>
                        <a:pt x="262466" y="846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l-SI" sz="1500" dirty="0">
                      <a:solidFill>
                        <a:schemeClr val="bg1"/>
                      </a:solidFill>
                    </a:rPr>
                    <a:t>Specialisti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l-SI" sz="1500" dirty="0">
                      <a:solidFill>
                        <a:schemeClr val="bg1"/>
                      </a:solidFill>
                    </a:rPr>
                    <a:t>MSP</a:t>
                  </a:r>
                  <a:endParaRPr lang="sl-SI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745" name="PoljeZBesedilom 42"/>
                <p:cNvSpPr txBox="1">
                  <a:spLocks noChangeArrowheads="1"/>
                </p:cNvSpPr>
                <p:nvPr/>
              </p:nvSpPr>
              <p:spPr bwMode="auto">
                <a:xfrm>
                  <a:off x="1274857" y="2924944"/>
                  <a:ext cx="1208911" cy="492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sl-SI" sz="1300" b="1">
                      <a:solidFill>
                        <a:schemeClr val="tx2"/>
                      </a:solidFill>
                      <a:latin typeface="Frutiger"/>
                    </a:rPr>
                    <a:t>Nosilne družbe</a:t>
                  </a:r>
                </a:p>
              </p:txBody>
            </p:sp>
            <p:sp>
              <p:nvSpPr>
                <p:cNvPr id="44" name="Pravokotnik 43"/>
                <p:cNvSpPr/>
                <p:nvPr/>
              </p:nvSpPr>
              <p:spPr>
                <a:xfrm>
                  <a:off x="2844512" y="2774217"/>
                  <a:ext cx="2935326" cy="10157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72000" rIns="108000" bIns="72000"/>
                <a:lstStyle/>
                <a:p>
                  <a:pPr indent="-108000"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  <a:defRPr/>
                  </a:pPr>
                  <a:r>
                    <a:rPr lang="sl-SI" sz="1000" dirty="0">
                      <a:solidFill>
                        <a:schemeClr val="tx1"/>
                      </a:solidFill>
                    </a:rPr>
                    <a:t>Finančno stabilni – </a:t>
                  </a:r>
                </a:p>
                <a:p>
                  <a:pPr indent="-108000"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  <a:defRPr/>
                  </a:pPr>
                  <a:r>
                    <a:rPr lang="sl-SI" sz="1000" dirty="0">
                      <a:solidFill>
                        <a:schemeClr val="tx1"/>
                      </a:solidFill>
                    </a:rPr>
                    <a:t>neto dolg/EBITDA &lt; 3,5</a:t>
                  </a:r>
                </a:p>
                <a:p>
                  <a:pPr indent="-108000"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  <a:defRPr/>
                  </a:pPr>
                  <a:r>
                    <a:rPr lang="sl-SI" sz="1000" dirty="0">
                      <a:solidFill>
                        <a:schemeClr val="tx1"/>
                      </a:solidFill>
                    </a:rPr>
                    <a:t>Delež lastnega kapitala &gt; 40%</a:t>
                  </a:r>
                </a:p>
                <a:p>
                  <a:pPr indent="-108000"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  <a:defRPr/>
                  </a:pPr>
                  <a:r>
                    <a:rPr lang="sl-SI" sz="1000" dirty="0">
                      <a:solidFill>
                        <a:schemeClr val="tx1"/>
                      </a:solidFill>
                    </a:rPr>
                    <a:t>Vpeti v globalno verigo vrednosti</a:t>
                  </a:r>
                </a:p>
                <a:p>
                  <a:pPr indent="-108000"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  <a:defRPr/>
                  </a:pPr>
                  <a:r>
                    <a:rPr lang="sl-SI" sz="1000" dirty="0">
                      <a:solidFill>
                        <a:schemeClr val="tx1"/>
                      </a:solidFill>
                    </a:rPr>
                    <a:t>Privatizirana (d.o.o. ali javne družbe)</a:t>
                  </a:r>
                </a:p>
                <a:p>
                  <a:pPr indent="-108000"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  <a:defRPr/>
                  </a:pPr>
                  <a:r>
                    <a:rPr lang="sl-SI" sz="1000" dirty="0">
                      <a:solidFill>
                        <a:schemeClr val="tx1"/>
                      </a:solidFill>
                    </a:rPr>
                    <a:t>Zadosten kadrovski potencial za razvoj</a:t>
                  </a:r>
                  <a:endParaRPr lang="sl-SI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Pravokotnik 44"/>
                <p:cNvSpPr/>
                <p:nvPr/>
              </p:nvSpPr>
              <p:spPr>
                <a:xfrm>
                  <a:off x="2944525" y="3858192"/>
                  <a:ext cx="2582898" cy="28567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l-SI" sz="1000" dirty="0">
                      <a:solidFill>
                        <a:schemeClr val="tx1"/>
                      </a:solidFill>
                    </a:rPr>
                    <a:t>Banke - Dolgoročni in kratkoročni krediti</a:t>
                  </a:r>
                  <a:endParaRPr lang="sl-SI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Pravokotnik 45"/>
                <p:cNvSpPr/>
                <p:nvPr/>
              </p:nvSpPr>
              <p:spPr>
                <a:xfrm>
                  <a:off x="2933413" y="4207349"/>
                  <a:ext cx="2582897" cy="28567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l-SI" sz="1000" dirty="0">
                      <a:solidFill>
                        <a:schemeClr val="tx1"/>
                      </a:solidFill>
                    </a:rPr>
                    <a:t>Lasten kapital</a:t>
                  </a:r>
                  <a:endParaRPr lang="sl-SI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Pravokotnik 46"/>
                <p:cNvSpPr/>
                <p:nvPr/>
              </p:nvSpPr>
              <p:spPr>
                <a:xfrm>
                  <a:off x="2933413" y="4529525"/>
                  <a:ext cx="2582897" cy="28567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l-SI" sz="1000" dirty="0">
                      <a:solidFill>
                        <a:schemeClr val="tx1"/>
                      </a:solidFill>
                    </a:rPr>
                    <a:t>Nepovratna sredstva EU - do 50%</a:t>
                  </a:r>
                  <a:endParaRPr lang="sl-SI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PoljeZBesedilom 47"/>
                <p:cNvSpPr txBox="1"/>
                <p:nvPr/>
              </p:nvSpPr>
              <p:spPr>
                <a:xfrm>
                  <a:off x="6516448" y="3188445"/>
                  <a:ext cx="2371757" cy="9395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indent="-108000"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  <a:defRPr/>
                  </a:pPr>
                  <a:r>
                    <a:rPr lang="sl-SI" sz="1100" dirty="0">
                      <a:latin typeface="+mn-lt"/>
                    </a:rPr>
                    <a:t>Finančno stabilni </a:t>
                  </a:r>
                  <a:r>
                    <a:rPr lang="sl-SI" sz="1100" dirty="0">
                      <a:latin typeface="+mn-lt"/>
                    </a:rPr>
                    <a:t>– </a:t>
                  </a:r>
                </a:p>
                <a:p>
                  <a:pPr marL="1080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l-SI" sz="1100" dirty="0">
                      <a:latin typeface="+mn-lt"/>
                    </a:rPr>
                    <a:t>neto </a:t>
                  </a:r>
                  <a:r>
                    <a:rPr lang="sl-SI" sz="1100" dirty="0">
                      <a:latin typeface="+mn-lt"/>
                    </a:rPr>
                    <a:t>dolg/EBITDA &lt; 3,5</a:t>
                  </a:r>
                </a:p>
                <a:p>
                  <a:pPr indent="-108000"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  <a:defRPr/>
                  </a:pPr>
                  <a:r>
                    <a:rPr lang="sl-SI" sz="1100" dirty="0">
                      <a:latin typeface="+mn-lt"/>
                    </a:rPr>
                    <a:t>Delež lastnega kapitala &gt; 40</a:t>
                  </a:r>
                  <a:r>
                    <a:rPr lang="sl-SI" sz="1100" dirty="0">
                      <a:latin typeface="+mn-lt"/>
                    </a:rPr>
                    <a:t>%</a:t>
                  </a:r>
                </a:p>
                <a:p>
                  <a:pPr indent="-108000"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  <a:defRPr/>
                  </a:pPr>
                  <a:r>
                    <a:rPr lang="sl-SI" sz="1100" dirty="0">
                      <a:latin typeface="+mn-lt"/>
                    </a:rPr>
                    <a:t>Vpeti v vrednostno verigo</a:t>
                  </a:r>
                </a:p>
                <a:p>
                  <a:pPr indent="-108000"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  <a:defRPr/>
                  </a:pPr>
                  <a:r>
                    <a:rPr lang="sl-SI" sz="1100" dirty="0">
                      <a:latin typeface="+mn-lt"/>
                    </a:rPr>
                    <a:t>Potencial za izvoz</a:t>
                  </a:r>
                  <a:endParaRPr lang="sl-SI" sz="1100" dirty="0">
                    <a:latin typeface="+mn-lt"/>
                  </a:endParaRPr>
                </a:p>
              </p:txBody>
            </p:sp>
            <p:sp>
              <p:nvSpPr>
                <p:cNvPr id="49" name="Pravokotnik 48"/>
                <p:cNvSpPr/>
                <p:nvPr/>
              </p:nvSpPr>
              <p:spPr>
                <a:xfrm>
                  <a:off x="2212678" y="2406015"/>
                  <a:ext cx="4087867" cy="31106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l-SI" dirty="0" err="1"/>
                    <a:t>Integratorji</a:t>
                  </a:r>
                  <a:endParaRPr lang="sl-SI" dirty="0"/>
                </a:p>
              </p:txBody>
            </p:sp>
            <p:cxnSp>
              <p:nvCxnSpPr>
                <p:cNvPr id="50" name="Kolenski povezovalnik 49"/>
                <p:cNvCxnSpPr>
                  <a:stCxn id="45" idx="1"/>
                </p:cNvCxnSpPr>
                <p:nvPr/>
              </p:nvCxnSpPr>
              <p:spPr>
                <a:xfrm rot="10800000">
                  <a:off x="2523833" y="2924990"/>
                  <a:ext cx="420693" cy="1076039"/>
                </a:xfrm>
                <a:prstGeom prst="bentConnector2">
                  <a:avLst/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Kolenski povezovalnik 50"/>
                <p:cNvCxnSpPr>
                  <a:stCxn id="46" idx="1"/>
                </p:cNvCxnSpPr>
                <p:nvPr/>
              </p:nvCxnSpPr>
              <p:spPr>
                <a:xfrm rot="10800000">
                  <a:off x="2523833" y="2924990"/>
                  <a:ext cx="409580" cy="1425196"/>
                </a:xfrm>
                <a:prstGeom prst="bentConnector2">
                  <a:avLst/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Kolenski povezovalnik 51"/>
                <p:cNvCxnSpPr>
                  <a:stCxn id="47" idx="1"/>
                </p:cNvCxnSpPr>
                <p:nvPr/>
              </p:nvCxnSpPr>
              <p:spPr>
                <a:xfrm rot="10800000">
                  <a:off x="2523833" y="2924990"/>
                  <a:ext cx="409580" cy="1747372"/>
                </a:xfrm>
                <a:prstGeom prst="bentConnector2">
                  <a:avLst/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aven povezovalnik 52"/>
                <p:cNvCxnSpPr>
                  <a:stCxn id="45" idx="3"/>
                </p:cNvCxnSpPr>
                <p:nvPr/>
              </p:nvCxnSpPr>
              <p:spPr>
                <a:xfrm flipV="1">
                  <a:off x="5527423" y="4001029"/>
                  <a:ext cx="849323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aven povezovalnik 53"/>
                <p:cNvCxnSpPr/>
                <p:nvPr/>
              </p:nvCxnSpPr>
              <p:spPr>
                <a:xfrm>
                  <a:off x="5513135" y="4274006"/>
                  <a:ext cx="852499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aven povezovalnik 54"/>
                <p:cNvCxnSpPr/>
                <p:nvPr/>
              </p:nvCxnSpPr>
              <p:spPr>
                <a:xfrm flipV="1">
                  <a:off x="5513135" y="4618402"/>
                  <a:ext cx="852499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6" name="Skupina 55"/>
          <p:cNvGrpSpPr>
            <a:grpSpLocks/>
          </p:cNvGrpSpPr>
          <p:nvPr/>
        </p:nvGrpSpPr>
        <p:grpSpPr bwMode="auto">
          <a:xfrm>
            <a:off x="3357563" y="152400"/>
            <a:ext cx="7200900" cy="6535738"/>
            <a:chOff x="2066945" y="240348"/>
            <a:chExt cx="7199371" cy="6535760"/>
          </a:xfrm>
        </p:grpSpPr>
        <p:sp>
          <p:nvSpPr>
            <p:cNvPr id="30730" name="PoljeZBesedilom 56"/>
            <p:cNvSpPr txBox="1">
              <a:spLocks noChangeArrowheads="1"/>
            </p:cNvSpPr>
            <p:nvPr/>
          </p:nvSpPr>
          <p:spPr bwMode="auto">
            <a:xfrm>
              <a:off x="2066945" y="5229200"/>
              <a:ext cx="1208911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1300" b="1">
                  <a:solidFill>
                    <a:schemeClr val="tx2"/>
                  </a:solidFill>
                  <a:latin typeface="Frutiger"/>
                </a:rPr>
                <a:t>Država</a:t>
              </a:r>
            </a:p>
          </p:txBody>
        </p:sp>
        <p:sp>
          <p:nvSpPr>
            <p:cNvPr id="58" name="Pravokotnik 57"/>
            <p:cNvSpPr/>
            <p:nvPr/>
          </p:nvSpPr>
          <p:spPr>
            <a:xfrm>
              <a:off x="3220812" y="5447366"/>
              <a:ext cx="2069660" cy="7175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000" dirty="0">
                  <a:solidFill>
                    <a:schemeClr val="tx1"/>
                  </a:solidFill>
                </a:rPr>
                <a:t>Strategija pametne specializacije kot pogoj za koriščenje sredstev kohezijske politike.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000" dirty="0">
                  <a:solidFill>
                    <a:schemeClr val="tx1"/>
                  </a:solidFill>
                </a:rPr>
                <a:t>Industrijska politika SLO</a:t>
              </a:r>
              <a:endParaRPr lang="sl-SI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59" name="Raven povezovalnik 58"/>
            <p:cNvCxnSpPr/>
            <p:nvPr/>
          </p:nvCxnSpPr>
          <p:spPr>
            <a:xfrm flipH="1">
              <a:off x="6214201" y="240348"/>
              <a:ext cx="2390267" cy="640876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33" name="PoljeZBesedilom 59"/>
            <p:cNvSpPr txBox="1">
              <a:spLocks noChangeArrowheads="1"/>
            </p:cNvSpPr>
            <p:nvPr/>
          </p:nvSpPr>
          <p:spPr bwMode="auto">
            <a:xfrm rot="-4150311">
              <a:off x="6222633" y="5332288"/>
              <a:ext cx="162366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1400">
                  <a:solidFill>
                    <a:schemeClr val="tx2"/>
                  </a:solidFill>
                  <a:latin typeface="Frutiger"/>
                </a:rPr>
                <a:t>Start up podjetja</a:t>
              </a:r>
            </a:p>
          </p:txBody>
        </p:sp>
        <p:sp>
          <p:nvSpPr>
            <p:cNvPr id="61" name="Pravokotnik 60"/>
            <p:cNvSpPr/>
            <p:nvPr/>
          </p:nvSpPr>
          <p:spPr>
            <a:xfrm>
              <a:off x="3260492" y="4942539"/>
              <a:ext cx="1960146" cy="4333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000" dirty="0">
                  <a:solidFill>
                    <a:schemeClr val="tx1"/>
                  </a:solidFill>
                </a:rPr>
                <a:t>Država  </a:t>
              </a:r>
              <a:r>
                <a:rPr lang="sl-SI" sz="1000" dirty="0">
                  <a:solidFill>
                    <a:schemeClr val="tx1"/>
                  </a:solidFill>
                </a:rPr>
                <a:t>kot Investitor in ne kot razdeljevalec pomoči</a:t>
              </a:r>
              <a:endParaRPr lang="sl-SI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Raven povezovalnik 61"/>
            <p:cNvCxnSpPr/>
            <p:nvPr/>
          </p:nvCxnSpPr>
          <p:spPr>
            <a:xfrm flipH="1">
              <a:off x="6876049" y="367348"/>
              <a:ext cx="2390267" cy="640876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Desna puščica 62"/>
            <p:cNvSpPr/>
            <p:nvPr/>
          </p:nvSpPr>
          <p:spPr>
            <a:xfrm>
              <a:off x="5571401" y="4996514"/>
              <a:ext cx="1304648" cy="1168404"/>
            </a:xfrm>
            <a:prstGeom prst="rightArrow">
              <a:avLst>
                <a:gd name="adj1" fmla="val 83896"/>
                <a:gd name="adj2" fmla="val 276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500" dirty="0">
                  <a:solidFill>
                    <a:schemeClr val="bg1"/>
                  </a:solidFill>
                </a:rPr>
                <a:t>Razvojna banka – javni skladi</a:t>
              </a:r>
              <a:endParaRPr lang="sl-SI" sz="15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503238" y="188913"/>
            <a:ext cx="11161712" cy="860425"/>
          </a:xfrm>
        </p:spPr>
        <p:txBody>
          <a:bodyPr/>
          <a:lstStyle/>
          <a:p>
            <a:r>
              <a:rPr lang="sl-SI" smtClean="0">
                <a:latin typeface="FrutigerBlack"/>
              </a:rPr>
              <a:t>Motivacija</a:t>
            </a:r>
            <a:endParaRPr lang="en-US" smtClean="0">
              <a:latin typeface="FrutigerBlack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838200" y="3205163"/>
            <a:ext cx="3897313" cy="6556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sl-SI" smtClean="0">
                <a:latin typeface="Frutiger"/>
              </a:rPr>
              <a:t>Ustvarjanje vrednosti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5380038" y="2316163"/>
            <a:ext cx="4748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400">
                <a:latin typeface="Frutiger"/>
              </a:rPr>
              <a:t>Podjetje: rast, dobičkonosnost</a:t>
            </a:r>
          </a:p>
          <a:p>
            <a:endParaRPr lang="sl-SI" sz="2400">
              <a:latin typeface="Frutiger"/>
            </a:endParaRPr>
          </a:p>
          <a:p>
            <a:endParaRPr lang="sl-SI" sz="2400">
              <a:latin typeface="Frutiger"/>
            </a:endParaRPr>
          </a:p>
          <a:p>
            <a:endParaRPr lang="sl-SI" sz="2400">
              <a:latin typeface="Frutiger"/>
            </a:endParaRPr>
          </a:p>
          <a:p>
            <a:endParaRPr lang="sl-SI" sz="2400">
              <a:latin typeface="Frutiger"/>
            </a:endParaRPr>
          </a:p>
          <a:p>
            <a:r>
              <a:rPr lang="sl-SI" sz="2400">
                <a:latin typeface="Frutiger"/>
              </a:rPr>
              <a:t>Država: blaginja</a:t>
            </a:r>
            <a:endParaRPr lang="en-US" sz="2400">
              <a:latin typeface="Frutiger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4516438" y="2514600"/>
            <a:ext cx="31115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503238" y="188913"/>
            <a:ext cx="11161712" cy="860425"/>
          </a:xfrm>
        </p:spPr>
        <p:txBody>
          <a:bodyPr/>
          <a:lstStyle/>
          <a:p>
            <a:r>
              <a:rPr lang="sl-SI" smtClean="0">
                <a:latin typeface="FrutigerBlack"/>
              </a:rPr>
              <a:t>Avtomobilska industrija:</a:t>
            </a:r>
            <a:endParaRPr lang="en-US" smtClean="0">
              <a:latin typeface="FrutigerBlack"/>
            </a:endParaRPr>
          </a:p>
        </p:txBody>
      </p:sp>
      <p:pic>
        <p:nvPicPr>
          <p:cNvPr id="16386" name="Slika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849313"/>
            <a:ext cx="10287000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03238" y="188913"/>
            <a:ext cx="11161712" cy="860425"/>
          </a:xfrm>
        </p:spPr>
        <p:txBody>
          <a:bodyPr/>
          <a:lstStyle/>
          <a:p>
            <a:r>
              <a:rPr lang="sl-SI" smtClean="0">
                <a:latin typeface="FrutigerBlack"/>
              </a:rPr>
              <a:t>Faktorji uspešnosti:</a:t>
            </a:r>
            <a:endParaRPr lang="en-US" smtClean="0">
              <a:latin typeface="FrutigerBlack"/>
            </a:endParaRPr>
          </a:p>
        </p:txBody>
      </p:sp>
      <p:pic>
        <p:nvPicPr>
          <p:cNvPr id="17410" name="Slika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88" y="803275"/>
            <a:ext cx="9240837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03238" y="188913"/>
            <a:ext cx="11161712" cy="860425"/>
          </a:xfrm>
        </p:spPr>
        <p:txBody>
          <a:bodyPr/>
          <a:lstStyle/>
          <a:p>
            <a:r>
              <a:rPr lang="sl-SI" smtClean="0">
                <a:latin typeface="FrutigerBlack"/>
              </a:rPr>
              <a:t>Velikost</a:t>
            </a:r>
            <a:endParaRPr lang="en-US" smtClean="0">
              <a:latin typeface="FrutigerBlack"/>
            </a:endParaRPr>
          </a:p>
        </p:txBody>
      </p:sp>
      <p:pic>
        <p:nvPicPr>
          <p:cNvPr id="18434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1049338"/>
            <a:ext cx="111966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03238" y="188913"/>
            <a:ext cx="11161712" cy="860425"/>
          </a:xfrm>
        </p:spPr>
        <p:txBody>
          <a:bodyPr/>
          <a:lstStyle/>
          <a:p>
            <a:r>
              <a:rPr lang="sl-SI" smtClean="0">
                <a:latin typeface="FrutigerBlack"/>
              </a:rPr>
              <a:t>Program:</a:t>
            </a:r>
            <a:endParaRPr lang="en-US" smtClean="0">
              <a:latin typeface="FrutigerBlack"/>
            </a:endParaRPr>
          </a:p>
        </p:txBody>
      </p:sp>
      <p:pic>
        <p:nvPicPr>
          <p:cNvPr id="19458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488" y="954088"/>
            <a:ext cx="10939462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03238" y="188913"/>
            <a:ext cx="11161712" cy="860425"/>
          </a:xfrm>
        </p:spPr>
        <p:txBody>
          <a:bodyPr/>
          <a:lstStyle/>
          <a:p>
            <a:r>
              <a:rPr lang="sl-SI" smtClean="0">
                <a:latin typeface="FrutigerBlack"/>
              </a:rPr>
              <a:t>Poslovni model:</a:t>
            </a:r>
            <a:endParaRPr lang="en-US" smtClean="0">
              <a:latin typeface="FrutigerBlack"/>
            </a:endParaRPr>
          </a:p>
        </p:txBody>
      </p:sp>
      <p:pic>
        <p:nvPicPr>
          <p:cNvPr id="20482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812800"/>
            <a:ext cx="1118711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03238" y="188913"/>
            <a:ext cx="11161712" cy="860425"/>
          </a:xfrm>
        </p:spPr>
        <p:txBody>
          <a:bodyPr/>
          <a:lstStyle/>
          <a:p>
            <a:r>
              <a:rPr lang="sl-SI" smtClean="0">
                <a:latin typeface="FrutigerBlack"/>
              </a:rPr>
              <a:t>Trendi: strateški radar</a:t>
            </a:r>
            <a:endParaRPr lang="en-US" smtClean="0">
              <a:latin typeface="FrutigerBlack"/>
            </a:endParaRPr>
          </a:p>
        </p:txBody>
      </p:sp>
      <p:pic>
        <p:nvPicPr>
          <p:cNvPr id="21506" name="Slika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842963"/>
            <a:ext cx="118268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503238" y="188913"/>
            <a:ext cx="11161712" cy="860425"/>
          </a:xfrm>
        </p:spPr>
        <p:txBody>
          <a:bodyPr/>
          <a:lstStyle/>
          <a:p>
            <a:r>
              <a:rPr lang="sl-SI" smtClean="0">
                <a:latin typeface="FrutigerBlack"/>
              </a:rPr>
              <a:t>Faktorji uspešnosti:</a:t>
            </a:r>
            <a:endParaRPr lang="en-US" smtClean="0">
              <a:latin typeface="FrutigerBlack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503238" y="1531938"/>
            <a:ext cx="11209337" cy="4459287"/>
          </a:xfrm>
        </p:spPr>
        <p:txBody>
          <a:bodyPr/>
          <a:lstStyle/>
          <a:p>
            <a:r>
              <a:rPr lang="sl-SI" smtClean="0">
                <a:latin typeface="Frutiger"/>
              </a:rPr>
              <a:t>Globalna kompetenca: „footprint“ (tržni, proizvodni in razvojni)</a:t>
            </a:r>
          </a:p>
          <a:p>
            <a:r>
              <a:rPr lang="sl-SI" smtClean="0">
                <a:latin typeface="Frutiger"/>
              </a:rPr>
              <a:t>Vzdrževanje edinstvene ponudbe in tehnološke diferenciacije</a:t>
            </a:r>
          </a:p>
          <a:p>
            <a:r>
              <a:rPr lang="sl-SI" smtClean="0">
                <a:latin typeface="Frutiger"/>
              </a:rPr>
              <a:t>Usmerjenost v produktne segmente, ki imajo nadpovprečen potencial rasti in dobičkonosnost</a:t>
            </a:r>
          </a:p>
          <a:p>
            <a:r>
              <a:rPr lang="sl-SI" smtClean="0">
                <a:latin typeface="Frutiger"/>
              </a:rPr>
              <a:t>Operativna odličnost</a:t>
            </a:r>
          </a:p>
          <a:p>
            <a:r>
              <a:rPr lang="sl-SI" smtClean="0">
                <a:latin typeface="Frutiger"/>
              </a:rPr>
              <a:t>Dobra organizacijska struktura (voditeljstvo, procesi, intelektualni kapital)</a:t>
            </a:r>
          </a:p>
          <a:p>
            <a:endParaRPr lang="sl-SI" smtClean="0">
              <a:latin typeface="Frutiger"/>
            </a:endParaRPr>
          </a:p>
          <a:p>
            <a:endParaRPr lang="en-US" smtClean="0">
              <a:latin typeface="Frutig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lektor">
      <a:majorFont>
        <a:latin typeface="FrutigerBlack"/>
        <a:ea typeface=""/>
        <a:cs typeface=""/>
      </a:majorFont>
      <a:minorFont>
        <a:latin typeface="Frutiger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626</Words>
  <Application>Microsoft Office PowerPoint</Application>
  <PresentationFormat>Custom</PresentationFormat>
  <Paragraphs>204</Paragraphs>
  <Slides>16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Predloga načrta</vt:lpstr>
      </vt:variant>
      <vt:variant>
        <vt:i4>11</vt:i4>
      </vt:variant>
      <vt:variant>
        <vt:lpstr>Naslovi diapozitivov</vt:lpstr>
      </vt:variant>
      <vt:variant>
        <vt:i4>16</vt:i4>
      </vt:variant>
    </vt:vector>
  </HeadingPairs>
  <TitlesOfParts>
    <vt:vector size="33" baseType="lpstr">
      <vt:lpstr>Frutiger</vt:lpstr>
      <vt:lpstr>Arial</vt:lpstr>
      <vt:lpstr>FrutigerBlack</vt:lpstr>
      <vt:lpstr>Calibri</vt:lpstr>
      <vt:lpstr>FrutigerLight</vt:lpstr>
      <vt:lpstr>Frutiger Light CE</vt:lpstr>
      <vt:lpstr>Officeova tema</vt:lpstr>
      <vt:lpstr>Officeova tema</vt:lpstr>
      <vt:lpstr>Officeova tema</vt:lpstr>
      <vt:lpstr>Officeova tema</vt:lpstr>
      <vt:lpstr>Officeova tema</vt:lpstr>
      <vt:lpstr>Officeova tema</vt:lpstr>
      <vt:lpstr>Officeova tema</vt:lpstr>
      <vt:lpstr>Officeova tema</vt:lpstr>
      <vt:lpstr>Officeova tema</vt:lpstr>
      <vt:lpstr>Officeova tema</vt:lpstr>
      <vt:lpstr>Officeova tema</vt:lpstr>
      <vt:lpstr>Nova iskra za grozdenje v elektro industriji</vt:lpstr>
      <vt:lpstr>Motivacija</vt:lpstr>
      <vt:lpstr>Avtomobilska industrija:</vt:lpstr>
      <vt:lpstr>Faktorji uspešnosti:</vt:lpstr>
      <vt:lpstr>Velikost</vt:lpstr>
      <vt:lpstr>Program:</vt:lpstr>
      <vt:lpstr>Poslovni model:</vt:lpstr>
      <vt:lpstr>Trendi: strateški radar</vt:lpstr>
      <vt:lpstr>Faktorji uspešnosti:</vt:lpstr>
      <vt:lpstr>Primer koncerna Kolektor</vt:lpstr>
      <vt:lpstr>Poslovne divizije</vt:lpstr>
      <vt:lpstr>Komponente in sistemi</vt:lpstr>
      <vt:lpstr>Integrator globalne kompetence</vt:lpstr>
      <vt:lpstr>Horizontalno okolje</vt:lpstr>
      <vt:lpstr>Predlog:</vt:lpstr>
      <vt:lpstr>Diapozitiv 16</vt:lpstr>
    </vt:vector>
  </TitlesOfParts>
  <Company>Kolektor Group d.o.o.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Valter Leban</dc:creator>
  <cp:lastModifiedBy>novkovic</cp:lastModifiedBy>
  <cp:revision>40</cp:revision>
  <cp:lastPrinted>2015-05-12T08:58:13Z</cp:lastPrinted>
  <dcterms:created xsi:type="dcterms:W3CDTF">2015-05-01T13:05:05Z</dcterms:created>
  <dcterms:modified xsi:type="dcterms:W3CDTF">2015-05-16T18:52:41Z</dcterms:modified>
</cp:coreProperties>
</file>