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3.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4.xml" ContentType="application/vnd.openxmlformats-officedocument.presentationml.notesSlide+xml"/>
  <Override PartName="/ppt/tags/tag4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 id="2147483697" r:id="rId2"/>
  </p:sldMasterIdLst>
  <p:notesMasterIdLst>
    <p:notesMasterId r:id="rId10"/>
  </p:notes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14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NULL"/></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B7D977-65ED-4BD5-9696-D6EE6DE8A6CB}" type="datetimeFigureOut">
              <a:rPr lang="sl-SI" smtClean="0"/>
              <a:t>6. 09. 2017</a:t>
            </a:fld>
            <a:endParaRPr lang="sl-SI"/>
          </a:p>
        </p:txBody>
      </p:sp>
      <p:sp>
        <p:nvSpPr>
          <p:cNvPr id="4" name="Označba mesta stranske slik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068FA1-68E2-478A-ACEA-34D8F4588FC0}" type="slidenum">
              <a:rPr lang="sl-SI" smtClean="0"/>
              <a:t>‹#›</a:t>
            </a:fld>
            <a:endParaRPr lang="sl-SI"/>
          </a:p>
        </p:txBody>
      </p:sp>
    </p:spTree>
    <p:extLst>
      <p:ext uri="{BB962C8B-B14F-4D97-AF65-F5344CB8AC3E}">
        <p14:creationId xmlns:p14="http://schemas.microsoft.com/office/powerpoint/2010/main" val="1379982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l-SI" smtClean="0"/>
          </a:p>
        </p:txBody>
      </p:sp>
    </p:spTree>
    <p:extLst>
      <p:ext uri="{BB962C8B-B14F-4D97-AF65-F5344CB8AC3E}">
        <p14:creationId xmlns:p14="http://schemas.microsoft.com/office/powerpoint/2010/main" val="3300077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sl-SI" smtClean="0"/>
              <a:t>There is a clear connection between digital transformation and revenue growth, the IDC study found. Fast-growing small and midsize firms with more than 10 percent annual revenue growth were significantly more likely to indicate major progress towards transformation than slower growing firms. It all starts with the digital transformation of the entire business model.</a:t>
            </a: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606F93-FF7D-4F71-A04A-0AB8508DD564}" type="slidenum">
              <a:rPr lang="en-US" altLang="sl-SI" smtClean="0">
                <a:solidFill>
                  <a:srgbClr val="000000"/>
                </a:solidFill>
              </a:rPr>
              <a:pPr/>
              <a:t>2</a:t>
            </a:fld>
            <a:endParaRPr lang="en-US" altLang="sl-SI" smtClean="0">
              <a:solidFill>
                <a:srgbClr val="000000"/>
              </a:solidFill>
            </a:endParaRPr>
          </a:p>
        </p:txBody>
      </p:sp>
    </p:spTree>
    <p:extLst>
      <p:ext uri="{BB962C8B-B14F-4D97-AF65-F5344CB8AC3E}">
        <p14:creationId xmlns:p14="http://schemas.microsoft.com/office/powerpoint/2010/main" val="4083531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l-SI"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C07865-D7BA-4A39-9F1D-B6CF248DF8B7}" type="slidenum">
              <a:rPr lang="en-US" altLang="sl-SI" smtClean="0">
                <a:solidFill>
                  <a:srgbClr val="000000"/>
                </a:solidFill>
              </a:rPr>
              <a:pPr/>
              <a:t>4</a:t>
            </a:fld>
            <a:endParaRPr lang="en-US" altLang="sl-SI" smtClean="0">
              <a:solidFill>
                <a:srgbClr val="000000"/>
              </a:solidFill>
            </a:endParaRPr>
          </a:p>
        </p:txBody>
      </p:sp>
    </p:spTree>
    <p:extLst>
      <p:ext uri="{BB962C8B-B14F-4D97-AF65-F5344CB8AC3E}">
        <p14:creationId xmlns:p14="http://schemas.microsoft.com/office/powerpoint/2010/main" val="3066772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54088">
              <a:defRPr>
                <a:solidFill>
                  <a:schemeClr val="tx1"/>
                </a:solidFill>
                <a:latin typeface="Arial" panose="020B0604020202020204" pitchFamily="34" charset="0"/>
              </a:defRPr>
            </a:lvl1pPr>
            <a:lvl2pPr marL="742950" indent="-285750" defTabSz="954088">
              <a:defRPr>
                <a:solidFill>
                  <a:schemeClr val="tx1"/>
                </a:solidFill>
                <a:latin typeface="Arial" panose="020B0604020202020204" pitchFamily="34" charset="0"/>
              </a:defRPr>
            </a:lvl2pPr>
            <a:lvl3pPr marL="1143000" indent="-228600" defTabSz="954088">
              <a:defRPr>
                <a:solidFill>
                  <a:schemeClr val="tx1"/>
                </a:solidFill>
                <a:latin typeface="Arial" panose="020B0604020202020204" pitchFamily="34" charset="0"/>
              </a:defRPr>
            </a:lvl3pPr>
            <a:lvl4pPr marL="1600200" indent="-228600" defTabSz="954088">
              <a:defRPr>
                <a:solidFill>
                  <a:schemeClr val="tx1"/>
                </a:solidFill>
                <a:latin typeface="Arial" panose="020B0604020202020204" pitchFamily="34" charset="0"/>
              </a:defRPr>
            </a:lvl4pPr>
            <a:lvl5pPr marL="2057400" indent="-228600" defTabSz="954088">
              <a:defRPr>
                <a:solidFill>
                  <a:schemeClr val="tx1"/>
                </a:solidFill>
                <a:latin typeface="Arial" panose="020B0604020202020204" pitchFamily="34" charset="0"/>
              </a:defRPr>
            </a:lvl5pPr>
            <a:lvl6pPr marL="2514600" indent="-228600" defTabSz="954088" eaLnBrk="0" fontAlgn="base" hangingPunct="0">
              <a:spcBef>
                <a:spcPct val="0"/>
              </a:spcBef>
              <a:spcAft>
                <a:spcPct val="0"/>
              </a:spcAft>
              <a:defRPr>
                <a:solidFill>
                  <a:schemeClr val="tx1"/>
                </a:solidFill>
                <a:latin typeface="Arial" panose="020B0604020202020204" pitchFamily="34" charset="0"/>
              </a:defRPr>
            </a:lvl6pPr>
            <a:lvl7pPr marL="2971800" indent="-228600" defTabSz="954088" eaLnBrk="0" fontAlgn="base" hangingPunct="0">
              <a:spcBef>
                <a:spcPct val="0"/>
              </a:spcBef>
              <a:spcAft>
                <a:spcPct val="0"/>
              </a:spcAft>
              <a:defRPr>
                <a:solidFill>
                  <a:schemeClr val="tx1"/>
                </a:solidFill>
                <a:latin typeface="Arial" panose="020B0604020202020204" pitchFamily="34" charset="0"/>
              </a:defRPr>
            </a:lvl7pPr>
            <a:lvl8pPr marL="3429000" indent="-228600" defTabSz="954088" eaLnBrk="0" fontAlgn="base" hangingPunct="0">
              <a:spcBef>
                <a:spcPct val="0"/>
              </a:spcBef>
              <a:spcAft>
                <a:spcPct val="0"/>
              </a:spcAft>
              <a:defRPr>
                <a:solidFill>
                  <a:schemeClr val="tx1"/>
                </a:solidFill>
                <a:latin typeface="Arial" panose="020B0604020202020204" pitchFamily="34" charset="0"/>
              </a:defRPr>
            </a:lvl8pPr>
            <a:lvl9pPr marL="3886200" indent="-228600" defTabSz="954088" eaLnBrk="0" fontAlgn="base" hangingPunct="0">
              <a:spcBef>
                <a:spcPct val="0"/>
              </a:spcBef>
              <a:spcAft>
                <a:spcPct val="0"/>
              </a:spcAft>
              <a:defRPr>
                <a:solidFill>
                  <a:schemeClr val="tx1"/>
                </a:solidFill>
                <a:latin typeface="Arial" panose="020B0604020202020204" pitchFamily="34" charset="0"/>
              </a:defRPr>
            </a:lvl9pPr>
          </a:lstStyle>
          <a:p>
            <a:fld id="{16111D39-C4E7-4C7D-9824-E4BE3893EE77}" type="slidenum">
              <a:rPr lang="en-US" altLang="sl-SI" smtClean="0">
                <a:solidFill>
                  <a:srgbClr val="000000"/>
                </a:solidFill>
              </a:rPr>
              <a:pPr/>
              <a:t>5</a:t>
            </a:fld>
            <a:endParaRPr lang="en-US" altLang="sl-SI" smtClean="0">
              <a:solidFill>
                <a:srgbClr val="000000"/>
              </a:solidFill>
            </a:endParaRPr>
          </a:p>
        </p:txBody>
      </p:sp>
      <p:sp>
        <p:nvSpPr>
          <p:cNvPr id="870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sl-SI" smtClean="0"/>
          </a:p>
        </p:txBody>
      </p:sp>
    </p:spTree>
    <p:extLst>
      <p:ext uri="{BB962C8B-B14F-4D97-AF65-F5344CB8AC3E}">
        <p14:creationId xmlns:p14="http://schemas.microsoft.com/office/powerpoint/2010/main" val="369863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l-SI"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C48D480-C3B2-4562-961A-A3C49A2F5C5E}" type="slidenum">
              <a:rPr lang="en-US" altLang="sl-SI" smtClean="0">
                <a:solidFill>
                  <a:srgbClr val="000000"/>
                </a:solidFill>
              </a:rPr>
              <a:pPr/>
              <a:t>6</a:t>
            </a:fld>
            <a:endParaRPr lang="en-US" altLang="sl-SI" smtClean="0">
              <a:solidFill>
                <a:srgbClr val="000000"/>
              </a:solidFill>
            </a:endParaRPr>
          </a:p>
        </p:txBody>
      </p:sp>
    </p:spTree>
    <p:extLst>
      <p:ext uri="{BB962C8B-B14F-4D97-AF65-F5344CB8AC3E}">
        <p14:creationId xmlns:p14="http://schemas.microsoft.com/office/powerpoint/2010/main" val="3990627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sl-SI"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E0F6C59-C2FC-4BB5-A4AB-208BF1F6DEC4}" type="slidenum">
              <a:rPr lang="en-US" altLang="sl-SI" smtClean="0">
                <a:solidFill>
                  <a:srgbClr val="000000"/>
                </a:solidFill>
              </a:rPr>
              <a:pPr/>
              <a:t>7</a:t>
            </a:fld>
            <a:endParaRPr lang="en-US" altLang="sl-SI" smtClean="0">
              <a:solidFill>
                <a:srgbClr val="000000"/>
              </a:solidFill>
            </a:endParaRPr>
          </a:p>
        </p:txBody>
      </p:sp>
    </p:spTree>
    <p:extLst>
      <p:ext uri="{BB962C8B-B14F-4D97-AF65-F5344CB8AC3E}">
        <p14:creationId xmlns:p14="http://schemas.microsoft.com/office/powerpoint/2010/main" val="300578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2.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4.xml"/><Relationship Id="rId7" Type="http://schemas.openxmlformats.org/officeDocument/2006/relationships/image" Target="../media/image2.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2.xml"/><Relationship Id="rId9" Type="http://schemas.openxmlformats.org/officeDocument/2006/relationships/image" Target="../media/image4.emf"/></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6.xml"/><Relationship Id="rId7" Type="http://schemas.openxmlformats.org/officeDocument/2006/relationships/oleObject" Target="../embeddings/oleObject4.bin"/><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slideMaster" Target="../slideMasters/slideMaster2.xml"/><Relationship Id="rId11" Type="http://schemas.openxmlformats.org/officeDocument/2006/relationships/hyperlink" Target="http://www.atkearney.com/" TargetMode="External"/><Relationship Id="rId5" Type="http://schemas.openxmlformats.org/officeDocument/2006/relationships/tags" Target="../tags/tag8.xml"/><Relationship Id="rId10" Type="http://schemas.openxmlformats.org/officeDocument/2006/relationships/image" Target="../media/image5.jpeg"/><Relationship Id="rId4" Type="http://schemas.openxmlformats.org/officeDocument/2006/relationships/tags" Target="../tags/tag7.xml"/><Relationship Id="rId9"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10.xml"/><Relationship Id="rId7" Type="http://schemas.openxmlformats.org/officeDocument/2006/relationships/image" Target="../media/image2.png"/><Relationship Id="rId2" Type="http://schemas.openxmlformats.org/officeDocument/2006/relationships/tags" Target="../tags/tag9.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tags" Target="../tags/tag12.xml"/><Relationship Id="rId7" Type="http://schemas.openxmlformats.org/officeDocument/2006/relationships/image" Target="../media/image2.png"/><Relationship Id="rId2" Type="http://schemas.openxmlformats.org/officeDocument/2006/relationships/tags" Target="../tags/tag11.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2.xml"/><Relationship Id="rId9" Type="http://schemas.openxmlformats.org/officeDocument/2006/relationships/image" Target="../media/image6.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tags" Target="../tags/tag14.xml"/><Relationship Id="rId7" Type="http://schemas.openxmlformats.org/officeDocument/2006/relationships/image" Target="../media/image2.png"/><Relationship Id="rId2" Type="http://schemas.openxmlformats.org/officeDocument/2006/relationships/tags" Target="../tags/tag13.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2.xml"/><Relationship Id="rId9"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6E3CBE0-36A5-4072-B5A6-59DAA409F3E0}" type="datetimeFigureOut">
              <a:rPr lang="en-US"/>
              <a:pPr>
                <a:defRPr/>
              </a:pPr>
              <a:t>9/6/2017</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3E7AA597-2AC3-4855-B57C-C28B03281204}" type="slidenum">
              <a:rPr lang="en-US"/>
              <a:pPr>
                <a:defRPr/>
              </a:pPr>
              <a:t>‹#›</a:t>
            </a:fld>
            <a:endParaRPr lang="en-US"/>
          </a:p>
        </p:txBody>
      </p:sp>
    </p:spTree>
    <p:extLst>
      <p:ext uri="{BB962C8B-B14F-4D97-AF65-F5344CB8AC3E}">
        <p14:creationId xmlns:p14="http://schemas.microsoft.com/office/powerpoint/2010/main" val="353967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791B5E19-BD7E-43E9-BEBB-CC360E991041}" type="datetimeFigureOut">
              <a:rPr lang="en-US"/>
              <a:pPr>
                <a:defRPr/>
              </a:pPr>
              <a:t>9/6/2017</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8381179E-E421-4C9B-B2D2-D43354348724}" type="slidenum">
              <a:rPr lang="en-US"/>
              <a:pPr>
                <a:defRPr/>
              </a:pPr>
              <a:t>‹#›</a:t>
            </a:fld>
            <a:endParaRPr lang="en-US"/>
          </a:p>
        </p:txBody>
      </p:sp>
    </p:spTree>
    <p:extLst>
      <p:ext uri="{BB962C8B-B14F-4D97-AF65-F5344CB8AC3E}">
        <p14:creationId xmlns:p14="http://schemas.microsoft.com/office/powerpoint/2010/main" val="1401548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6BCF97BA-3D61-4130-BC2F-39C6A6197F9C}" type="datetimeFigureOut">
              <a:rPr lang="en-US"/>
              <a:pPr>
                <a:defRPr/>
              </a:pPr>
              <a:t>9/6/2017</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C48785A-773C-487F-ABB9-1EB9C86DE9E0}" type="slidenum">
              <a:rPr lang="en-US"/>
              <a:pPr>
                <a:defRPr/>
              </a:pPr>
              <a:t>‹#›</a:t>
            </a:fld>
            <a:endParaRPr lang="en-US"/>
          </a:p>
        </p:txBody>
      </p:sp>
    </p:spTree>
    <p:extLst>
      <p:ext uri="{BB962C8B-B14F-4D97-AF65-F5344CB8AC3E}">
        <p14:creationId xmlns:p14="http://schemas.microsoft.com/office/powerpoint/2010/main" val="314517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T. Kearney CoverWhite 2014">
    <p:spTree>
      <p:nvGrpSpPr>
        <p:cNvPr id="1" name=""/>
        <p:cNvGrpSpPr/>
        <p:nvPr/>
      </p:nvGrpSpPr>
      <p:grpSpPr>
        <a:xfrm>
          <a:off x="0" y="0"/>
          <a:ext cx="0" cy="0"/>
          <a:chOff x="0" y="0"/>
          <a:chExt cx="0" cy="0"/>
        </a:xfrm>
      </p:grpSpPr>
      <p:cxnSp>
        <p:nvCxnSpPr>
          <p:cNvPr id="8" name="Straight Connector 4"/>
          <p:cNvCxnSpPr/>
          <p:nvPr>
            <p:custDataLst>
              <p:tags r:id="rId1"/>
            </p:custDataLst>
          </p:nvPr>
        </p:nvCxnSpPr>
        <p:spPr>
          <a:xfrm>
            <a:off x="0" y="3548063"/>
            <a:ext cx="9144000" cy="0"/>
          </a:xfrm>
          <a:prstGeom prst="line">
            <a:avLst/>
          </a:prstGeom>
          <a:ln w="6350" cap="flat">
            <a:solidFill>
              <a:schemeClr val="tx1"/>
            </a:solidFill>
            <a:miter lim="800000"/>
          </a:ln>
        </p:spPr>
        <p:style>
          <a:lnRef idx="1">
            <a:schemeClr val="accent1"/>
          </a:lnRef>
          <a:fillRef idx="0">
            <a:schemeClr val="accent1"/>
          </a:fillRef>
          <a:effectRef idx="0">
            <a:schemeClr val="accent1"/>
          </a:effectRef>
          <a:fontRef idx="minor">
            <a:schemeClr val="tx1"/>
          </a:fontRef>
        </p:style>
      </p:cxnSp>
      <p:pic>
        <p:nvPicPr>
          <p:cNvPr id="10" name="Picture 10" descr="Red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3"/>
          <p:cNvSpPr>
            <a:spLocks noGrp="1"/>
          </p:cNvSpPr>
          <p:nvPr>
            <p:ph type="body" sz="quarter" idx="16"/>
          </p:nvPr>
        </p:nvSpPr>
        <p:spPr>
          <a:xfrm>
            <a:off x="244800" y="6353323"/>
            <a:ext cx="3311525" cy="193899"/>
          </a:xfrm>
        </p:spPr>
        <p:txBody>
          <a:bodyPr anchor="b"/>
          <a:lstStyle>
            <a:lvl1pPr marL="0" indent="0">
              <a:spcBef>
                <a:spcPts val="0"/>
              </a:spcBef>
              <a:buNone/>
              <a:defRPr sz="1400"/>
            </a:lvl1pPr>
            <a:lvl2pPr marL="182880" indent="0">
              <a:buNone/>
              <a:defRPr sz="1000"/>
            </a:lvl2pPr>
            <a:lvl3pPr marL="323238" indent="0">
              <a:buNone/>
              <a:defRPr sz="1000"/>
            </a:lvl3pPr>
            <a:lvl4pPr marL="510840" indent="0">
              <a:buNone/>
              <a:defRPr sz="1000"/>
            </a:lvl4pPr>
            <a:lvl5pPr marL="655200" indent="0">
              <a:buNone/>
              <a:defRPr sz="1000"/>
            </a:lvl5pPr>
          </a:lstStyle>
          <a:p>
            <a:pPr lvl="0"/>
            <a:r>
              <a:rPr lang="sl-SI" smtClean="0"/>
              <a:t>Uredite sloge besedila matrice</a:t>
            </a:r>
          </a:p>
        </p:txBody>
      </p:sp>
      <p:sp>
        <p:nvSpPr>
          <p:cNvPr id="9" name="Text Placeholder 8"/>
          <p:cNvSpPr>
            <a:spLocks noGrp="1"/>
          </p:cNvSpPr>
          <p:nvPr>
            <p:ph type="body" sz="quarter" idx="15"/>
          </p:nvPr>
        </p:nvSpPr>
        <p:spPr>
          <a:xfrm>
            <a:off x="244800" y="5073438"/>
            <a:ext cx="3967917" cy="193899"/>
          </a:xfrm>
          <a:noFill/>
          <a:ln w="6350" cap="flat">
            <a:noFill/>
          </a:ln>
        </p:spPr>
        <p:txBody>
          <a:bodyPr rtlCol="0"/>
          <a:lstStyle>
            <a:lvl1pPr marL="180000" indent="-180000">
              <a:buNone/>
              <a:defRPr lang="en-US" sz="1400" baseline="0" smtClean="0"/>
            </a:lvl1pPr>
            <a:lvl2pPr>
              <a:defRPr lang="en-US" smtClean="0"/>
            </a:lvl2pPr>
            <a:lvl3pPr>
              <a:defRPr lang="en-US" smtClean="0"/>
            </a:lvl3pPr>
            <a:lvl4pPr>
              <a:defRPr lang="en-US" smtClean="0"/>
            </a:lvl4pPr>
            <a:lvl5pPr>
              <a:defRPr lang="en-US"/>
            </a:lvl5pPr>
          </a:lstStyle>
          <a:p>
            <a:pPr lvl="0"/>
            <a:r>
              <a:rPr lang="sl-SI" smtClean="0"/>
              <a:t>Uredite sloge besedila matrice</a:t>
            </a:r>
          </a:p>
        </p:txBody>
      </p:sp>
      <p:sp>
        <p:nvSpPr>
          <p:cNvPr id="7" name="Text Placeholder 8"/>
          <p:cNvSpPr>
            <a:spLocks noGrp="1"/>
          </p:cNvSpPr>
          <p:nvPr>
            <p:ph type="body" sz="quarter" idx="12"/>
          </p:nvPr>
        </p:nvSpPr>
        <p:spPr>
          <a:xfrm>
            <a:off x="244800" y="4858080"/>
            <a:ext cx="3966838" cy="193899"/>
          </a:xfrm>
          <a:noFill/>
          <a:ln w="6350" cap="flat">
            <a:noFill/>
          </a:ln>
        </p:spPr>
        <p:txBody>
          <a:bodyPr/>
          <a:lstStyle>
            <a:lvl1pPr marL="0" indent="0">
              <a:spcBef>
                <a:spcPts val="0"/>
              </a:spcBef>
              <a:buFontTx/>
              <a:buNone/>
              <a:defRPr sz="1400" baseline="0"/>
            </a:lvl1pPr>
          </a:lstStyle>
          <a:p>
            <a:pPr lvl="0"/>
            <a:r>
              <a:rPr lang="sl-SI" smtClean="0"/>
              <a:t>Uredite sloge besedila matrice</a:t>
            </a:r>
          </a:p>
        </p:txBody>
      </p:sp>
      <p:sp>
        <p:nvSpPr>
          <p:cNvPr id="3" name="Title 1"/>
          <p:cNvSpPr>
            <a:spLocks noGrp="1"/>
          </p:cNvSpPr>
          <p:nvPr>
            <p:ph type="ctrTitle"/>
          </p:nvPr>
        </p:nvSpPr>
        <p:spPr>
          <a:xfrm>
            <a:off x="244800" y="3685032"/>
            <a:ext cx="8642350" cy="498598"/>
          </a:xfrm>
          <a:prstGeom prst="rect">
            <a:avLst/>
          </a:prstGeom>
          <a:noFill/>
          <a:ln w="6350" cap="flat">
            <a:noFill/>
          </a:ln>
        </p:spPr>
        <p:txBody>
          <a:bodyPr/>
          <a:lstStyle>
            <a:lvl1pPr algn="l">
              <a:lnSpc>
                <a:spcPct val="90000"/>
              </a:lnSpc>
              <a:defRPr sz="3600" b="0" baseline="0">
                <a:latin typeface="Arial" pitchFamily="34" charset="0"/>
                <a:cs typeface="Arial" pitchFamily="34" charset="0"/>
              </a:defRPr>
            </a:lvl1pPr>
          </a:lstStyle>
          <a:p>
            <a:r>
              <a:rPr lang="sl-SI" smtClean="0"/>
              <a:t>Uredite slog naslova matrice</a:t>
            </a:r>
            <a:endParaRPr lang="de-DE" dirty="0"/>
          </a:p>
        </p:txBody>
      </p:sp>
      <p:sp>
        <p:nvSpPr>
          <p:cNvPr id="4" name="Subtitle 2"/>
          <p:cNvSpPr>
            <a:spLocks noGrp="1"/>
          </p:cNvSpPr>
          <p:nvPr>
            <p:ph type="subTitle" idx="1"/>
          </p:nvPr>
        </p:nvSpPr>
        <p:spPr>
          <a:xfrm>
            <a:off x="244800" y="3154680"/>
            <a:ext cx="8642350" cy="249299"/>
          </a:xfrm>
          <a:prstGeom prst="rect">
            <a:avLst/>
          </a:prstGeom>
          <a:noFill/>
          <a:ln w="6350" cap="flat">
            <a:noFill/>
          </a:ln>
        </p:spPr>
        <p:txBody>
          <a:bodyPr/>
          <a:lstStyle>
            <a:lvl1pPr marL="0" indent="0" algn="l">
              <a:lnSpc>
                <a:spcPct val="90000"/>
              </a:lnSpc>
              <a:spcBef>
                <a:spcPts val="900"/>
              </a:spcBef>
              <a:buNone/>
              <a:defRPr sz="1800" b="1" i="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Tree>
    <p:extLst>
      <p:ext uri="{BB962C8B-B14F-4D97-AF65-F5344CB8AC3E}">
        <p14:creationId xmlns:p14="http://schemas.microsoft.com/office/powerpoint/2010/main" val="3943930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T. Kearney Disclaimer 2014">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244800" y="2060575"/>
            <a:ext cx="8642350" cy="221599"/>
          </a:xfrm>
        </p:spPr>
        <p:txBody>
          <a:bodyPr/>
          <a:lstStyle>
            <a:lvl1pPr marL="1588" indent="0">
              <a:spcBef>
                <a:spcPts val="1400"/>
              </a:spcBef>
              <a:buNone/>
              <a:defRPr/>
            </a:lvl1pPr>
            <a:lvl2pPr marL="1588" indent="0">
              <a:spcBef>
                <a:spcPts val="1400"/>
              </a:spcBef>
              <a:buNone/>
              <a:defRPr/>
            </a:lvl2pPr>
            <a:lvl3pPr marL="1588" indent="0">
              <a:spcBef>
                <a:spcPts val="1400"/>
              </a:spcBef>
              <a:buNone/>
              <a:defRPr/>
            </a:lvl3pPr>
            <a:lvl4pPr marL="1588" indent="0">
              <a:spcBef>
                <a:spcPts val="1400"/>
              </a:spcBef>
              <a:buNone/>
              <a:defRPr/>
            </a:lvl4pPr>
            <a:lvl5pPr marL="1588" indent="0">
              <a:spcBef>
                <a:spcPts val="1400"/>
              </a:spcBef>
              <a:buNone/>
              <a:defRPr/>
            </a:lvl5pPr>
          </a:lstStyle>
          <a:p>
            <a:pPr lvl="0"/>
            <a:r>
              <a:rPr lang="en-US"/>
              <a:t>Click to edit Master text styles</a:t>
            </a:r>
          </a:p>
        </p:txBody>
      </p:sp>
    </p:spTree>
    <p:extLst>
      <p:ext uri="{BB962C8B-B14F-4D97-AF65-F5344CB8AC3E}">
        <p14:creationId xmlns:p14="http://schemas.microsoft.com/office/powerpoint/2010/main" val="923969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T. Kearney TitleAndText 2014">
    <p:spTree>
      <p:nvGrpSpPr>
        <p:cNvPr id="1" name=""/>
        <p:cNvGrpSpPr/>
        <p:nvPr/>
      </p:nvGrpSpPr>
      <p:grpSpPr>
        <a:xfrm>
          <a:off x="0" y="0"/>
          <a:ext cx="0" cy="0"/>
          <a:chOff x="0" y="0"/>
          <a:chExt cx="0" cy="0"/>
        </a:xfrm>
      </p:grpSpPr>
      <p:sp>
        <p:nvSpPr>
          <p:cNvPr id="19" name="Title Placeholder 1"/>
          <p:cNvSpPr>
            <a:spLocks noGrp="1"/>
          </p:cNvSpPr>
          <p:nvPr>
            <p:ph type="title"/>
          </p:nvPr>
        </p:nvSpPr>
        <p:spPr>
          <a:xfrm>
            <a:off x="244800" y="804672"/>
            <a:ext cx="8640000" cy="332399"/>
          </a:xfrm>
          <a:prstGeom prst="rect">
            <a:avLst/>
          </a:prstGeom>
          <a:noFill/>
          <a:ln>
            <a:noFill/>
          </a:ln>
        </p:spPr>
        <p:txBody>
          <a:bodyPr rtlCol="0"/>
          <a:lstStyle>
            <a:lvl1pPr>
              <a:defRPr/>
            </a:lvl1pPr>
          </a:lstStyle>
          <a:p>
            <a:r>
              <a:rPr lang="sl-SI" smtClean="0"/>
              <a:t>Uredite slog naslova matrice</a:t>
            </a:r>
            <a:endParaRPr lang="en-US" dirty="0"/>
          </a:p>
        </p:txBody>
      </p:sp>
      <p:sp>
        <p:nvSpPr>
          <p:cNvPr id="4" name="Text Placeholder 3"/>
          <p:cNvSpPr>
            <a:spLocks noGrp="1"/>
          </p:cNvSpPr>
          <p:nvPr>
            <p:ph type="body" sz="quarter" idx="10"/>
          </p:nvPr>
        </p:nvSpPr>
        <p:spPr>
          <a:xfrm>
            <a:off x="244475" y="2060575"/>
            <a:ext cx="8640000" cy="1338828"/>
          </a:xfrm>
        </p:spPr>
        <p:txBody>
          <a:bodyPr/>
          <a:lstStyle>
            <a:lvl1pPr>
              <a:defRPr baseline="0"/>
            </a:lvl1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Tree>
    <p:extLst>
      <p:ext uri="{BB962C8B-B14F-4D97-AF65-F5344CB8AC3E}">
        <p14:creationId xmlns:p14="http://schemas.microsoft.com/office/powerpoint/2010/main" val="3186188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A.T. Kearney TitleOnly 2014">
    <p:spTree>
      <p:nvGrpSpPr>
        <p:cNvPr id="1" name=""/>
        <p:cNvGrpSpPr/>
        <p:nvPr/>
      </p:nvGrpSpPr>
      <p:grpSpPr>
        <a:xfrm>
          <a:off x="0" y="0"/>
          <a:ext cx="0" cy="0"/>
          <a:chOff x="0" y="0"/>
          <a:chExt cx="0" cy="0"/>
        </a:xfrm>
      </p:grpSpPr>
      <p:graphicFrame>
        <p:nvGraphicFramePr>
          <p:cNvPr id="3"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0"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5"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93092567-3D61-467E-A77A-DC8617CFF331}"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6" name="Picture 12" descr="White1.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1" hidden="1"/>
          <p:cNvGraphicFramePr>
            <a:graphicFrameLocks noChangeAspect="1"/>
          </p:cNvGraphicFramePr>
          <p:nvPr userDrawn="1">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051" name="think-cell Slide" r:id="rId8" imgW="360" imgH="360" progId="TCLayout.ActiveDocument.1">
                  <p:embed/>
                </p:oleObj>
              </mc:Choice>
              <mc:Fallback>
                <p:oleObj name="think-cell Slide" r:id="rId8" imgW="360" imgH="360" progId="TCLayout.ActiveDocument.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Title Placeholder 1"/>
          <p:cNvSpPr>
            <a:spLocks noGrp="1"/>
          </p:cNvSpPr>
          <p:nvPr>
            <p:ph type="title"/>
          </p:nvPr>
        </p:nvSpPr>
        <p:spPr>
          <a:xfrm>
            <a:off x="244800" y="804672"/>
            <a:ext cx="8640000" cy="332399"/>
          </a:xfrm>
          <a:prstGeom prst="rect">
            <a:avLst/>
          </a:prstGeom>
          <a:noFill/>
          <a:ln>
            <a:noFill/>
          </a:ln>
        </p:spPr>
        <p:txBody>
          <a:bodyPr rtlCol="0"/>
          <a:lstStyle>
            <a:lvl1pPr>
              <a:defRPr/>
            </a:lvl1pPr>
          </a:lstStyle>
          <a:p>
            <a:r>
              <a:rPr lang="sl-SI" smtClean="0"/>
              <a:t>Uredite slog naslova matrice</a:t>
            </a:r>
            <a:endParaRPr lang="en-US" dirty="0"/>
          </a:p>
        </p:txBody>
      </p:sp>
    </p:spTree>
    <p:extLst>
      <p:ext uri="{BB962C8B-B14F-4D97-AF65-F5344CB8AC3E}">
        <p14:creationId xmlns:p14="http://schemas.microsoft.com/office/powerpoint/2010/main" val="3948535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A.T. Kearney Divider 2014">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44800" y="2157984"/>
            <a:ext cx="8646351" cy="276999"/>
          </a:xfrm>
          <a:ln>
            <a:noFill/>
          </a:ln>
        </p:spPr>
        <p:txBody>
          <a:bodyPr/>
          <a:lstStyle>
            <a:lvl1pPr marL="164592" indent="-164592">
              <a:buFont typeface="Arial" pitchFamily="34" charset="0"/>
              <a:buChar char="•"/>
              <a:defRPr sz="2000" baseline="0"/>
            </a:lvl1pPr>
            <a:lvl2pPr marL="347472" indent="-182880">
              <a:spcBef>
                <a:spcPts val="600"/>
              </a:spcBef>
              <a:buFont typeface="Arial" pitchFamily="34" charset="0"/>
              <a:buChar char="–"/>
              <a:defRPr sz="2000"/>
            </a:lvl2pPr>
            <a:lvl3pPr marL="484632" indent="-137160">
              <a:spcBef>
                <a:spcPts val="200"/>
              </a:spcBef>
              <a:buFont typeface="Arial" pitchFamily="34" charset="0"/>
              <a:buChar char="-"/>
              <a:defRPr sz="2000"/>
            </a:lvl3pPr>
            <a:lvl4pPr>
              <a:defRPr sz="2000"/>
            </a:lvl4pPr>
            <a:lvl5pPr>
              <a:defRPr sz="2000"/>
            </a:lvl5pPr>
          </a:lstStyle>
          <a:p>
            <a:pPr lvl="0"/>
            <a:r>
              <a:rPr lang="sl-SI" smtClean="0"/>
              <a:t>Uredite sloge besedila matrice</a:t>
            </a:r>
          </a:p>
        </p:txBody>
      </p:sp>
      <p:sp>
        <p:nvSpPr>
          <p:cNvPr id="2" name="Title 1"/>
          <p:cNvSpPr>
            <a:spLocks noGrp="1"/>
          </p:cNvSpPr>
          <p:nvPr>
            <p:ph type="title"/>
          </p:nvPr>
        </p:nvSpPr>
        <p:spPr>
          <a:xfrm>
            <a:off x="244800" y="1627632"/>
            <a:ext cx="8646287" cy="338328"/>
          </a:xfrm>
          <a:ln>
            <a:noFill/>
          </a:ln>
        </p:spPr>
        <p:txBody>
          <a:bodyPr/>
          <a:lstStyle>
            <a:lvl1pPr>
              <a:defRPr baseline="0"/>
            </a:lvl1pPr>
          </a:lstStyle>
          <a:p>
            <a:r>
              <a:rPr lang="sl-SI" smtClean="0"/>
              <a:t>Uredite slog naslova matrice</a:t>
            </a:r>
            <a:endParaRPr lang="en-US" dirty="0"/>
          </a:p>
        </p:txBody>
      </p:sp>
    </p:spTree>
    <p:extLst>
      <p:ext uri="{BB962C8B-B14F-4D97-AF65-F5344CB8AC3E}">
        <p14:creationId xmlns:p14="http://schemas.microsoft.com/office/powerpoint/2010/main" val="3849107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A.T. Kearney ClosingPage 2014">
    <p:spTree>
      <p:nvGrpSpPr>
        <p:cNvPr id="1" name=""/>
        <p:cNvGrpSpPr/>
        <p:nvPr/>
      </p:nvGrpSpPr>
      <p:grpSpPr>
        <a:xfrm>
          <a:off x="0" y="0"/>
          <a:ext cx="0" cy="0"/>
          <a:chOff x="0" y="0"/>
          <a:chExt cx="0" cy="0"/>
        </a:xfrm>
      </p:grpSpPr>
      <p:graphicFrame>
        <p:nvGraphicFramePr>
          <p:cNvPr id="2"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074" name="think-cell Slide" r:id="rId7" imgW="360" imgH="360" progId="TCLayout.ActiveDocument.1">
                  <p:embed/>
                </p:oleObj>
              </mc:Choice>
              <mc:Fallback>
                <p:oleObj name="think-cell Slide" r:id="rId7" imgW="360" imgH="360" progId="TCLayout.ActiveDocument.1">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4"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907DD95A-C68C-4F64-81E9-535799D48A83}"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5" name="Picture 12" descr="White1.pn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006_Sig-for-last-page.jpg"/>
          <p:cNvPicPr>
            <a:picLocks noChangeAspect="1"/>
          </p:cNvPicPr>
          <p:nvPr userDrawn="1"/>
        </p:nvPicPr>
        <p:blipFill>
          <a:blip r:embed="rId10">
            <a:extLst>
              <a:ext uri="{28A0092B-C50C-407E-A947-70E740481C1C}">
                <a14:useLocalDpi xmlns:a14="http://schemas.microsoft.com/office/drawing/2010/main" val="0"/>
              </a:ext>
            </a:extLst>
          </a:blip>
          <a:srcRect l="398"/>
          <a:stretch>
            <a:fillRect/>
          </a:stretch>
        </p:blipFill>
        <p:spPr bwMode="auto">
          <a:xfrm>
            <a:off x="0" y="4630738"/>
            <a:ext cx="9107488" cy="222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3"/>
          <p:cNvCxnSpPr/>
          <p:nvPr>
            <p:custDataLst>
              <p:tags r:id="rId3"/>
            </p:custDataLst>
          </p:nvPr>
        </p:nvCxnSpPr>
        <p:spPr>
          <a:xfrm>
            <a:off x="0" y="1627188"/>
            <a:ext cx="9144000" cy="0"/>
          </a:xfrm>
          <a:prstGeom prst="line">
            <a:avLst/>
          </a:prstGeom>
          <a:ln w="3175" cap="flat">
            <a:solidFill>
              <a:schemeClr val="accent3"/>
            </a:solidFill>
            <a:miter lim="800000"/>
          </a:ln>
        </p:spPr>
        <p:style>
          <a:lnRef idx="1">
            <a:schemeClr val="accent1"/>
          </a:lnRef>
          <a:fillRef idx="0">
            <a:schemeClr val="accent1"/>
          </a:fillRef>
          <a:effectRef idx="0">
            <a:schemeClr val="accent1"/>
          </a:effectRef>
          <a:fontRef idx="minor">
            <a:schemeClr val="tx1"/>
          </a:fontRef>
        </p:style>
      </p:cxnSp>
      <p:graphicFrame>
        <p:nvGraphicFramePr>
          <p:cNvPr id="8" name="Table 4"/>
          <p:cNvGraphicFramePr>
            <a:graphicFrameLocks noGrp="1"/>
          </p:cNvGraphicFramePr>
          <p:nvPr>
            <p:custDataLst>
              <p:tags r:id="rId4"/>
            </p:custDataLst>
          </p:nvPr>
        </p:nvGraphicFramePr>
        <p:xfrm>
          <a:off x="244475" y="2924175"/>
          <a:ext cx="8640760" cy="1973262"/>
        </p:xfrm>
        <a:graphic>
          <a:graphicData uri="http://schemas.openxmlformats.org/drawingml/2006/table">
            <a:tbl>
              <a:tblPr firstRow="1" bandRow="1">
                <a:tableStyleId>{2D5ABB26-0587-4C30-8999-92F81FD0307C}</a:tableStyleId>
              </a:tblPr>
              <a:tblGrid>
                <a:gridCol w="1080095">
                  <a:extLst>
                    <a:ext uri="{9D8B030D-6E8A-4147-A177-3AD203B41FA5}"/>
                  </a:extLst>
                </a:gridCol>
                <a:gridCol w="1080095">
                  <a:extLst>
                    <a:ext uri="{9D8B030D-6E8A-4147-A177-3AD203B41FA5}"/>
                  </a:extLst>
                </a:gridCol>
                <a:gridCol w="1080095">
                  <a:extLst>
                    <a:ext uri="{9D8B030D-6E8A-4147-A177-3AD203B41FA5}"/>
                  </a:extLst>
                </a:gridCol>
                <a:gridCol w="1080095">
                  <a:extLst>
                    <a:ext uri="{9D8B030D-6E8A-4147-A177-3AD203B41FA5}"/>
                  </a:extLst>
                </a:gridCol>
                <a:gridCol w="1080095">
                  <a:extLst>
                    <a:ext uri="{9D8B030D-6E8A-4147-A177-3AD203B41FA5}"/>
                  </a:extLst>
                </a:gridCol>
                <a:gridCol w="1080095">
                  <a:extLst>
                    <a:ext uri="{9D8B030D-6E8A-4147-A177-3AD203B41FA5}"/>
                  </a:extLst>
                </a:gridCol>
                <a:gridCol w="1080095">
                  <a:extLst>
                    <a:ext uri="{9D8B030D-6E8A-4147-A177-3AD203B41FA5}"/>
                  </a:extLst>
                </a:gridCol>
                <a:gridCol w="1080095">
                  <a:extLst>
                    <a:ext uri="{9D8B030D-6E8A-4147-A177-3AD203B41FA5}"/>
                  </a:extLst>
                </a:gridCol>
              </a:tblGrid>
              <a:tr h="423456">
                <a:tc>
                  <a:txBody>
                    <a:bodyPr/>
                    <a:lstStyle/>
                    <a:p>
                      <a:pPr>
                        <a:lnSpc>
                          <a:spcPts val="1100"/>
                        </a:lnSpc>
                      </a:pPr>
                      <a:r>
                        <a:rPr lang="en-US" sz="900" b="1" dirty="0">
                          <a:latin typeface="Arial"/>
                        </a:rPr>
                        <a:t>Americas</a:t>
                      </a: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a:lnSpc>
                          <a:spcPts val="1100"/>
                        </a:lnSpc>
                      </a:pPr>
                      <a:r>
                        <a:rPr lang="en-US" sz="900" dirty="0">
                          <a:latin typeface="Arial"/>
                        </a:rPr>
                        <a:t>Atlanta</a:t>
                      </a:r>
                    </a:p>
                    <a:p>
                      <a:pPr marL="0" marR="0" indent="0" algn="l" defTabSz="914400" rtl="0" eaLnBrk="1" fontAlgn="auto" latinLnBrk="0" hangingPunct="1">
                        <a:lnSpc>
                          <a:spcPts val="1100"/>
                        </a:lnSpc>
                        <a:spcBef>
                          <a:spcPts val="0"/>
                        </a:spcBef>
                        <a:spcAft>
                          <a:spcPts val="0"/>
                        </a:spcAft>
                        <a:buClrTx/>
                        <a:buSzTx/>
                        <a:buFontTx/>
                        <a:buNone/>
                        <a:tabLst/>
                        <a:defRPr/>
                      </a:pPr>
                      <a:r>
                        <a:rPr lang="en-US" sz="900" dirty="0">
                          <a:solidFill>
                            <a:schemeClr val="tx1"/>
                          </a:solidFill>
                          <a:latin typeface="+mn-lt"/>
                        </a:rPr>
                        <a:t>Bogot</a:t>
                      </a:r>
                      <a:r>
                        <a:rPr lang="en-US" sz="900" kern="1200" dirty="0">
                          <a:solidFill>
                            <a:schemeClr val="tx1"/>
                          </a:solidFill>
                          <a:effectLst/>
                          <a:latin typeface="+mn-lt"/>
                          <a:ea typeface="+mn-ea"/>
                          <a:cs typeface="+mn-cs"/>
                        </a:rPr>
                        <a:t>á</a:t>
                      </a:r>
                      <a:endParaRPr lang="en-US" sz="900" dirty="0">
                        <a:solidFill>
                          <a:schemeClr val="tx1"/>
                        </a:solidFill>
                        <a:latin typeface="+mn-lt"/>
                      </a:endParaRP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Calgary</a:t>
                      </a:r>
                      <a:endParaRPr lang="en-US" sz="900" dirty="0">
                        <a:latin typeface="Arial"/>
                      </a:endParaRPr>
                    </a:p>
                    <a:p>
                      <a:pPr>
                        <a:lnSpc>
                          <a:spcPts val="1100"/>
                        </a:lnSpc>
                      </a:pPr>
                      <a:r>
                        <a:rPr lang="en-US" sz="900" dirty="0">
                          <a:latin typeface="Arial"/>
                        </a:rPr>
                        <a:t>Chicago </a:t>
                      </a: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Dallas</a:t>
                      </a:r>
                      <a:endParaRPr lang="en-US" sz="900" dirty="0">
                        <a:latin typeface="Arial"/>
                      </a:endParaRPr>
                    </a:p>
                    <a:p>
                      <a:pPr>
                        <a:lnSpc>
                          <a:spcPts val="1100"/>
                        </a:lnSpc>
                      </a:pPr>
                      <a:r>
                        <a:rPr lang="en-US" sz="900" dirty="0">
                          <a:latin typeface="Arial"/>
                        </a:rPr>
                        <a:t>Detroit</a:t>
                      </a: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Houston</a:t>
                      </a:r>
                      <a:endParaRPr lang="en-US" sz="900" b="1" dirty="0">
                        <a:latin typeface="Arial"/>
                      </a:endParaRPr>
                    </a:p>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Arial"/>
                        </a:rPr>
                        <a:t>Mexico City</a:t>
                      </a: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New York</a:t>
                      </a:r>
                      <a:endParaRPr lang="en-US" sz="900" dirty="0">
                        <a:latin typeface="Arial"/>
                      </a:endParaRPr>
                    </a:p>
                    <a:p>
                      <a:pPr>
                        <a:lnSpc>
                          <a:spcPts val="1100"/>
                        </a:lnSpc>
                      </a:pPr>
                      <a:r>
                        <a:rPr lang="en-US" sz="900" dirty="0">
                          <a:latin typeface="Arial"/>
                        </a:rPr>
                        <a:t>Palo Alto</a:t>
                      </a: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San Francisco</a:t>
                      </a:r>
                    </a:p>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São Paulo</a:t>
                      </a:r>
                      <a:endParaRPr lang="en-US" sz="900" dirty="0">
                        <a:latin typeface="Arial"/>
                      </a:endParaRP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tc>
                  <a:txBody>
                    <a:bodyPr/>
                    <a:lstStyle/>
                    <a:p>
                      <a:pPr>
                        <a:lnSpc>
                          <a:spcPts val="1100"/>
                        </a:lnSpc>
                      </a:pPr>
                      <a:r>
                        <a:rPr lang="en-US" sz="900" dirty="0">
                          <a:latin typeface="+mn-lt"/>
                        </a:rPr>
                        <a:t>Toronto</a:t>
                      </a:r>
                    </a:p>
                    <a:p>
                      <a:pPr>
                        <a:lnSpc>
                          <a:spcPts val="1100"/>
                        </a:lnSpc>
                      </a:pPr>
                      <a:r>
                        <a:rPr lang="en-US" sz="900" dirty="0">
                          <a:latin typeface="+mn-lt"/>
                        </a:rPr>
                        <a:t>Washington,</a:t>
                      </a:r>
                      <a:r>
                        <a:rPr lang="en-US" sz="700" dirty="0">
                          <a:latin typeface="+mn-lt"/>
                        </a:rPr>
                        <a:t> </a:t>
                      </a:r>
                      <a:r>
                        <a:rPr lang="en-US" sz="900" dirty="0">
                          <a:latin typeface="+mn-lt"/>
                        </a:rPr>
                        <a:t>D.C.</a:t>
                      </a:r>
                      <a:endParaRPr lang="en-US" sz="900" dirty="0">
                        <a:latin typeface="Arial"/>
                        <a:cs typeface="Arial" pitchFamily="34" charset="0"/>
                      </a:endParaRPr>
                    </a:p>
                  </a:txBody>
                  <a:tcPr marL="0" marR="0" marT="36005" marB="108014">
                    <a:lnT w="3175"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noFill/>
                  </a:tcPr>
                </a:tc>
                <a:extLst>
                  <a:ext uri="{0D108BD9-81ED-4DB2-BD59-A6C34878D82A}"/>
                </a:extLst>
              </a:tr>
              <a:tr h="423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latin typeface="Arial"/>
                        </a:rPr>
                        <a:t>Asia Pacific</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Bangkok</a:t>
                      </a:r>
                    </a:p>
                    <a:p>
                      <a:pPr>
                        <a:lnSpc>
                          <a:spcPts val="1100"/>
                        </a:lnSpc>
                      </a:pPr>
                      <a:r>
                        <a:rPr lang="en-US" sz="900" dirty="0">
                          <a:latin typeface="Arial"/>
                        </a:rPr>
                        <a:t>Beijing</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Hong Kong</a:t>
                      </a:r>
                    </a:p>
                    <a:p>
                      <a:pPr>
                        <a:lnSpc>
                          <a:spcPts val="1100"/>
                        </a:lnSpc>
                      </a:pPr>
                      <a:r>
                        <a:rPr lang="en-US" sz="900" dirty="0">
                          <a:latin typeface="Arial"/>
                        </a:rPr>
                        <a:t>Jakarta</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Kuala Lumpur</a:t>
                      </a:r>
                    </a:p>
                    <a:p>
                      <a:pPr>
                        <a:lnSpc>
                          <a:spcPts val="1100"/>
                        </a:lnSpc>
                      </a:pPr>
                      <a:r>
                        <a:rPr lang="en-US" sz="900" dirty="0">
                          <a:latin typeface="Arial"/>
                        </a:rPr>
                        <a:t>Melbourne</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Mumbai</a:t>
                      </a:r>
                    </a:p>
                    <a:p>
                      <a:pPr>
                        <a:lnSpc>
                          <a:spcPts val="1100"/>
                        </a:lnSpc>
                      </a:pPr>
                      <a:r>
                        <a:rPr lang="en-US" sz="900" dirty="0">
                          <a:latin typeface="Arial"/>
                        </a:rPr>
                        <a:t>New Delhi</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Seoul</a:t>
                      </a:r>
                    </a:p>
                    <a:p>
                      <a:pPr>
                        <a:lnSpc>
                          <a:spcPts val="1100"/>
                        </a:lnSpc>
                      </a:pPr>
                      <a:r>
                        <a:rPr lang="en-US" sz="900" dirty="0">
                          <a:latin typeface="Arial"/>
                        </a:rPr>
                        <a:t>Shanghai</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Singapore</a:t>
                      </a:r>
                    </a:p>
                    <a:p>
                      <a:pPr>
                        <a:lnSpc>
                          <a:spcPts val="1100"/>
                        </a:lnSpc>
                      </a:pPr>
                      <a:r>
                        <a:rPr lang="en-US" sz="900" dirty="0">
                          <a:latin typeface="Arial"/>
                        </a:rPr>
                        <a:t>Sydney</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Taipei</a:t>
                      </a:r>
                    </a:p>
                    <a:p>
                      <a:pPr>
                        <a:lnSpc>
                          <a:spcPts val="1100"/>
                        </a:lnSpc>
                      </a:pPr>
                      <a:r>
                        <a:rPr lang="en-US" sz="900" dirty="0">
                          <a:latin typeface="Arial"/>
                        </a:rPr>
                        <a:t>Tokyo</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702894">
                <a:tc>
                  <a:txBody>
                    <a:bodyPr/>
                    <a:lstStyle/>
                    <a:p>
                      <a:r>
                        <a:rPr lang="en-US" sz="900" b="1" dirty="0">
                          <a:latin typeface="Arial"/>
                        </a:rPr>
                        <a:t>Europe</a:t>
                      </a:r>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Amsterdam </a:t>
                      </a:r>
                    </a:p>
                    <a:p>
                      <a:pPr>
                        <a:lnSpc>
                          <a:spcPts val="1100"/>
                        </a:lnSpc>
                      </a:pPr>
                      <a:r>
                        <a:rPr lang="en-US" sz="900" dirty="0">
                          <a:latin typeface="Arial"/>
                        </a:rPr>
                        <a:t>Berlin </a:t>
                      </a:r>
                    </a:p>
                    <a:p>
                      <a:pPr>
                        <a:lnSpc>
                          <a:spcPts val="1100"/>
                        </a:lnSpc>
                      </a:pPr>
                      <a:r>
                        <a:rPr lang="en-US" sz="900" dirty="0">
                          <a:latin typeface="Arial"/>
                        </a:rPr>
                        <a:t>Brussels</a:t>
                      </a:r>
                    </a:p>
                    <a:p>
                      <a:pPr>
                        <a:lnSpc>
                          <a:spcPts val="1100"/>
                        </a:lnSpc>
                      </a:pPr>
                      <a:r>
                        <a:rPr lang="en-US" sz="900" dirty="0">
                          <a:latin typeface="Arial"/>
                        </a:rPr>
                        <a:t>Bucharest</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Budapest</a:t>
                      </a:r>
                    </a:p>
                    <a:p>
                      <a:pPr>
                        <a:lnSpc>
                          <a:spcPts val="1100"/>
                        </a:lnSpc>
                      </a:pPr>
                      <a:r>
                        <a:rPr lang="en-US" sz="900" dirty="0">
                          <a:latin typeface="Arial"/>
                        </a:rPr>
                        <a:t>Copenhagen</a:t>
                      </a:r>
                    </a:p>
                    <a:p>
                      <a:pPr>
                        <a:lnSpc>
                          <a:spcPts val="1100"/>
                        </a:lnSpc>
                      </a:pPr>
                      <a:r>
                        <a:rPr lang="en-US" sz="900" dirty="0">
                          <a:latin typeface="+mn-lt"/>
                        </a:rPr>
                        <a:t>Düsseldorf</a:t>
                      </a:r>
                    </a:p>
                    <a:p>
                      <a:pPr>
                        <a:lnSpc>
                          <a:spcPts val="1100"/>
                        </a:lnSpc>
                      </a:pPr>
                      <a:r>
                        <a:rPr lang="en-US" sz="900" dirty="0">
                          <a:latin typeface="Arial"/>
                        </a:rPr>
                        <a:t>Frankfurt</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Helsinki</a:t>
                      </a:r>
                    </a:p>
                    <a:p>
                      <a:pPr>
                        <a:lnSpc>
                          <a:spcPts val="1100"/>
                        </a:lnSpc>
                      </a:pPr>
                      <a:r>
                        <a:rPr lang="en-US" sz="900" dirty="0">
                          <a:latin typeface="Arial"/>
                        </a:rPr>
                        <a:t>Istanbul</a:t>
                      </a:r>
                    </a:p>
                    <a:p>
                      <a:pPr>
                        <a:lnSpc>
                          <a:spcPts val="1100"/>
                        </a:lnSpc>
                      </a:pPr>
                      <a:r>
                        <a:rPr lang="en-US" sz="900" dirty="0">
                          <a:latin typeface="Arial"/>
                        </a:rPr>
                        <a:t>Kiev</a:t>
                      </a:r>
                    </a:p>
                    <a:p>
                      <a:pPr>
                        <a:lnSpc>
                          <a:spcPts val="1100"/>
                        </a:lnSpc>
                      </a:pPr>
                      <a:r>
                        <a:rPr lang="en-US" sz="900" dirty="0">
                          <a:latin typeface="Arial"/>
                        </a:rPr>
                        <a:t>Lisbon</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Ljubljana</a:t>
                      </a:r>
                    </a:p>
                    <a:p>
                      <a:pPr>
                        <a:lnSpc>
                          <a:spcPts val="1100"/>
                        </a:lnSpc>
                      </a:pPr>
                      <a:r>
                        <a:rPr lang="en-US" sz="900" dirty="0">
                          <a:latin typeface="Arial"/>
                        </a:rPr>
                        <a:t>London</a:t>
                      </a:r>
                    </a:p>
                    <a:p>
                      <a:pPr>
                        <a:lnSpc>
                          <a:spcPts val="1100"/>
                        </a:lnSpc>
                      </a:pPr>
                      <a:r>
                        <a:rPr lang="en-US" sz="900" dirty="0">
                          <a:latin typeface="Arial"/>
                        </a:rPr>
                        <a:t>Madrid</a:t>
                      </a:r>
                    </a:p>
                    <a:p>
                      <a:pPr>
                        <a:lnSpc>
                          <a:spcPts val="1100"/>
                        </a:lnSpc>
                      </a:pPr>
                      <a:r>
                        <a:rPr lang="en-US" sz="900" dirty="0">
                          <a:latin typeface="Arial"/>
                        </a:rPr>
                        <a:t>Milan</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Moscow</a:t>
                      </a:r>
                    </a:p>
                    <a:p>
                      <a:pPr>
                        <a:lnSpc>
                          <a:spcPts val="1100"/>
                        </a:lnSpc>
                      </a:pPr>
                      <a:r>
                        <a:rPr lang="en-US" sz="900" dirty="0">
                          <a:latin typeface="Arial"/>
                        </a:rPr>
                        <a:t>Munich</a:t>
                      </a:r>
                      <a:br>
                        <a:rPr lang="en-US" sz="900" dirty="0">
                          <a:latin typeface="Arial"/>
                        </a:rPr>
                      </a:br>
                      <a:r>
                        <a:rPr lang="en-US" sz="900" dirty="0">
                          <a:latin typeface="Arial"/>
                        </a:rPr>
                        <a:t>Oslo</a:t>
                      </a:r>
                    </a:p>
                    <a:p>
                      <a:pPr>
                        <a:lnSpc>
                          <a:spcPts val="1100"/>
                        </a:lnSpc>
                      </a:pPr>
                      <a:r>
                        <a:rPr lang="en-US" sz="900" dirty="0">
                          <a:latin typeface="Arial"/>
                        </a:rPr>
                        <a:t>Paris</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Prague</a:t>
                      </a:r>
                    </a:p>
                    <a:p>
                      <a:pPr>
                        <a:lnSpc>
                          <a:spcPts val="1100"/>
                        </a:lnSpc>
                      </a:pPr>
                      <a:r>
                        <a:rPr lang="en-US" sz="900" dirty="0">
                          <a:latin typeface="Arial"/>
                        </a:rPr>
                        <a:t>Rome</a:t>
                      </a:r>
                    </a:p>
                    <a:p>
                      <a:pPr>
                        <a:lnSpc>
                          <a:spcPts val="1100"/>
                        </a:lnSpc>
                      </a:pPr>
                      <a:r>
                        <a:rPr lang="en-US" sz="900" dirty="0">
                          <a:latin typeface="Arial"/>
                        </a:rPr>
                        <a:t>Stockholm</a:t>
                      </a:r>
                    </a:p>
                    <a:p>
                      <a:pPr>
                        <a:lnSpc>
                          <a:spcPts val="1100"/>
                        </a:lnSpc>
                      </a:pPr>
                      <a:r>
                        <a:rPr lang="en-US" sz="900" dirty="0">
                          <a:latin typeface="Arial"/>
                        </a:rPr>
                        <a:t>Stuttgart</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Vienna</a:t>
                      </a:r>
                    </a:p>
                    <a:p>
                      <a:pPr>
                        <a:lnSpc>
                          <a:spcPts val="1100"/>
                        </a:lnSpc>
                      </a:pPr>
                      <a:r>
                        <a:rPr lang="en-US" sz="900" dirty="0">
                          <a:latin typeface="Arial"/>
                        </a:rPr>
                        <a:t>Warsaw</a:t>
                      </a:r>
                    </a:p>
                    <a:p>
                      <a:pPr>
                        <a:lnSpc>
                          <a:spcPts val="1100"/>
                        </a:lnSpc>
                      </a:pPr>
                      <a:r>
                        <a:rPr lang="en-US" sz="900" dirty="0">
                          <a:latin typeface="Arial"/>
                        </a:rPr>
                        <a:t>Zurich</a:t>
                      </a:r>
                    </a:p>
                  </a:txBody>
                  <a:tcPr marL="0" marR="0" marT="36005" marB="108014">
                    <a:lnL>
                      <a:noFill/>
                    </a:lnL>
                    <a:lnR>
                      <a:noFill/>
                    </a:lnR>
                    <a:lnT w="6350" cap="flat" cmpd="sng" algn="ctr">
                      <a:solidFill>
                        <a:schemeClr val="accent3"/>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r h="4234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latin typeface="Arial"/>
                        </a:rPr>
                        <a:t>Middle East </a:t>
                      </a:r>
                      <a:br>
                        <a:rPr lang="en-US" sz="900" b="1" dirty="0">
                          <a:latin typeface="Arial"/>
                        </a:rPr>
                      </a:br>
                      <a:r>
                        <a:rPr lang="en-US" sz="900" b="1" dirty="0">
                          <a:latin typeface="Arial"/>
                        </a:rPr>
                        <a:t>and Africa</a:t>
                      </a: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ts val="1100"/>
                        </a:lnSpc>
                      </a:pPr>
                      <a:r>
                        <a:rPr lang="en-US" sz="900" dirty="0">
                          <a:latin typeface="Arial"/>
                        </a:rPr>
                        <a:t>Abu Dhabi</a:t>
                      </a:r>
                    </a:p>
                    <a:p>
                      <a:pPr>
                        <a:lnSpc>
                          <a:spcPts val="1100"/>
                        </a:lnSpc>
                      </a:pPr>
                      <a:r>
                        <a:rPr lang="en-US" sz="900" dirty="0">
                          <a:latin typeface="Arial"/>
                        </a:rPr>
                        <a:t>Doha</a:t>
                      </a: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en-US" sz="900" dirty="0">
                          <a:latin typeface="+mn-lt"/>
                        </a:rPr>
                        <a:t>Dubai</a:t>
                      </a:r>
                    </a:p>
                    <a:p>
                      <a:pPr>
                        <a:lnSpc>
                          <a:spcPts val="1100"/>
                        </a:lnSpc>
                      </a:pPr>
                      <a:r>
                        <a:rPr lang="en-US" sz="900" dirty="0">
                          <a:latin typeface="Arial"/>
                        </a:rPr>
                        <a:t>Johannesburg</a:t>
                      </a: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latin typeface="+mn-lt"/>
                        </a:rPr>
                        <a:t>Manama</a:t>
                      </a:r>
                    </a:p>
                    <a:p>
                      <a:r>
                        <a:rPr lang="en-US" sz="900" dirty="0">
                          <a:latin typeface="Arial"/>
                        </a:rPr>
                        <a:t>Riyadh</a:t>
                      </a:r>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900" dirty="0">
                        <a:latin typeface="Arial"/>
                        <a:cs typeface="Arial" pitchFamily="34" charset="0"/>
                      </a:endParaRPr>
                    </a:p>
                  </a:txBody>
                  <a:tcPr marL="0" marR="0" marT="36005" marB="108014">
                    <a:lnL>
                      <a:noFill/>
                    </a:lnL>
                    <a:lnR>
                      <a:noFill/>
                    </a:lnR>
                    <a:lnT w="6350" cap="flat" cmpd="sng" algn="ctr">
                      <a:solidFill>
                        <a:schemeClr val="accent3"/>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extLst>
              </a:tr>
            </a:tbl>
          </a:graphicData>
        </a:graphic>
      </p:graphicFrame>
      <p:sp>
        <p:nvSpPr>
          <p:cNvPr id="9" name="TextBox 5"/>
          <p:cNvSpPr txBox="1">
            <a:spLocks noChangeArrowheads="1"/>
          </p:cNvSpPr>
          <p:nvPr userDrawn="1">
            <p:custDataLst>
              <p:tags r:id="rId5"/>
            </p:custDataLst>
          </p:nvPr>
        </p:nvSpPr>
        <p:spPr bwMode="gray">
          <a:xfrm>
            <a:off x="244475" y="1700213"/>
            <a:ext cx="8640763"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cap="rnd">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ts val="1900"/>
              </a:lnSpc>
              <a:spcBef>
                <a:spcPct val="0"/>
              </a:spcBef>
              <a:spcAft>
                <a:spcPct val="0"/>
              </a:spcAft>
              <a:defRPr/>
            </a:pPr>
            <a:r>
              <a:rPr lang="en-US" altLang="sl-SI" sz="1400" smtClean="0">
                <a:solidFill>
                  <a:srgbClr val="000000"/>
                </a:solidFill>
                <a:cs typeface="Arial" panose="020B0604020202020204" pitchFamily="34" charset="0"/>
              </a:rPr>
              <a:t>A.T. Kearney is a leading global management consulting firm with offices in more than 40 countries. Since 1926, we have been trusted advisors to the world's foremost organizations. A.T. Kearney is a partner-owned firm, committed to helping clients achieve immediate impact and growing advantage on their most mission-critical issues. For more information, visit </a:t>
            </a:r>
            <a:r>
              <a:rPr lang="en-US" altLang="sl-SI" sz="1400" smtClean="0">
                <a:solidFill>
                  <a:srgbClr val="000000"/>
                </a:solidFill>
                <a:cs typeface="Arial" panose="020B0604020202020204" pitchFamily="34" charset="0"/>
                <a:hlinkClick r:id="rId11"/>
              </a:rPr>
              <a:t>www.atkearney.com</a:t>
            </a:r>
            <a:r>
              <a:rPr lang="en-US" altLang="sl-SI" sz="1400" smtClean="0">
                <a:solidFill>
                  <a:srgbClr val="000000"/>
                </a:solidFill>
                <a:cs typeface="Arial" panose="020B0604020202020204" pitchFamily="34" charset="0"/>
              </a:rPr>
              <a:t>.</a:t>
            </a:r>
          </a:p>
        </p:txBody>
      </p:sp>
    </p:spTree>
    <p:extLst>
      <p:ext uri="{BB962C8B-B14F-4D97-AF65-F5344CB8AC3E}">
        <p14:creationId xmlns:p14="http://schemas.microsoft.com/office/powerpoint/2010/main" val="13324152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Title Only">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8"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6"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43458A59-7F17-4CFB-A4A1-11B792566DD9}"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7" name="Picture 12" descr="White1.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Object 1" hidden="1"/>
          <p:cNvGraphicFramePr>
            <a:graphicFrameLocks noChangeAspect="1"/>
          </p:cNvGraphicFramePr>
          <p:nvPr userDrawn="1">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099" name="think-cell Slide" r:id="rId8" imgW="360" imgH="360" progId="TCLayout.ActiveDocument.1">
                  <p:embed/>
                </p:oleObj>
              </mc:Choice>
              <mc:Fallback>
                <p:oleObj name="think-cell Slide" r:id="rId8"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itle Placeholder 1"/>
          <p:cNvSpPr>
            <a:spLocks noGrp="1"/>
          </p:cNvSpPr>
          <p:nvPr>
            <p:ph type="title"/>
          </p:nvPr>
        </p:nvSpPr>
        <p:spPr>
          <a:xfrm>
            <a:off x="250825" y="446999"/>
            <a:ext cx="7594705" cy="332399"/>
          </a:xfrm>
          <a:prstGeom prst="rect">
            <a:avLst/>
          </a:prstGeom>
        </p:spPr>
        <p:txBody>
          <a:bodyPr rtlCol="0" anchor="b"/>
          <a:lstStyle>
            <a:lvl1pPr>
              <a:defRPr/>
            </a:lvl1pPr>
          </a:lstStyle>
          <a:p>
            <a:pPr lvl="0"/>
            <a:r>
              <a:rPr lang="en-US"/>
              <a:t>Click to edit Master title style</a:t>
            </a:r>
            <a:endParaRPr lang="en-US" dirty="0"/>
          </a:p>
        </p:txBody>
      </p:sp>
    </p:spTree>
    <p:extLst>
      <p:ext uri="{BB962C8B-B14F-4D97-AF65-F5344CB8AC3E}">
        <p14:creationId xmlns:p14="http://schemas.microsoft.com/office/powerpoint/2010/main" val="1517755913"/>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ATK TitleOnly 2012/01">
    <p:spTree>
      <p:nvGrpSpPr>
        <p:cNvPr id="1" name=""/>
        <p:cNvGrpSpPr/>
        <p:nvPr/>
      </p:nvGrpSpPr>
      <p:grpSpPr>
        <a:xfrm>
          <a:off x="0" y="0"/>
          <a:ext cx="0" cy="0"/>
          <a:chOff x="0" y="0"/>
          <a:chExt cx="0" cy="0"/>
        </a:xfrm>
      </p:grpSpPr>
      <p:graphicFrame>
        <p:nvGraphicFramePr>
          <p:cNvPr id="3"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2"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5"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706D0631-BD07-40E0-AACB-69EF060915E2}"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6" name="Picture 12" descr="White1.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1" hidden="1"/>
          <p:cNvGraphicFramePr>
            <a:graphicFrameLocks noChangeAspect="1"/>
          </p:cNvGraphicFramePr>
          <p:nvPr userDrawn="1">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3" name="think-cell Slide" r:id="rId8" imgW="360" imgH="360" progId="TCLayout.ActiveDocument.1">
                  <p:embed/>
                </p:oleObj>
              </mc:Choice>
              <mc:Fallback>
                <p:oleObj name="think-cell Slide" r:id="rId8" imgW="360" imgH="360" progId="TCLayout.ActiveDocument.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Title Placeholder 1"/>
          <p:cNvSpPr>
            <a:spLocks noGrp="1"/>
          </p:cNvSpPr>
          <p:nvPr>
            <p:ph type="title"/>
          </p:nvPr>
        </p:nvSpPr>
        <p:spPr>
          <a:xfrm>
            <a:off x="244800" y="804672"/>
            <a:ext cx="8640000" cy="332399"/>
          </a:xfrm>
          <a:prstGeom prst="rect">
            <a:avLst/>
          </a:prstGeom>
          <a:noFill/>
          <a:ln>
            <a:noFill/>
          </a:ln>
        </p:spPr>
        <p:txBody>
          <a:bodyPr rtlCol="0"/>
          <a:lstStyle>
            <a:lvl1pPr>
              <a:defRPr/>
            </a:lvl1pPr>
          </a:lstStyle>
          <a:p>
            <a:r>
              <a:rPr lang="sl-SI" smtClean="0"/>
              <a:t>Uredite slog naslova matrice</a:t>
            </a:r>
            <a:endParaRPr lang="en-US" dirty="0"/>
          </a:p>
        </p:txBody>
      </p:sp>
    </p:spTree>
    <p:extLst>
      <p:ext uri="{BB962C8B-B14F-4D97-AF65-F5344CB8AC3E}">
        <p14:creationId xmlns:p14="http://schemas.microsoft.com/office/powerpoint/2010/main" val="4072027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485C752-F9FC-46B5-A1C2-01497BE53DB7}" type="datetimeFigureOut">
              <a:rPr lang="en-US"/>
              <a:pPr>
                <a:defRPr/>
              </a:pPr>
              <a:t>9/6/2017</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D039AC7D-4DFD-41A5-BBFB-98ABF313DC6A}" type="slidenum">
              <a:rPr lang="en-US"/>
              <a:pPr>
                <a:defRPr/>
              </a:pPr>
              <a:t>‹#›</a:t>
            </a:fld>
            <a:endParaRPr lang="en-US"/>
          </a:p>
        </p:txBody>
      </p:sp>
    </p:spTree>
    <p:extLst>
      <p:ext uri="{BB962C8B-B14F-4D97-AF65-F5344CB8AC3E}">
        <p14:creationId xmlns:p14="http://schemas.microsoft.com/office/powerpoint/2010/main" val="12618743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ATK_Projection_TitleOnly">
    <p:spTree>
      <p:nvGrpSpPr>
        <p:cNvPr id="1" name=""/>
        <p:cNvGrpSpPr/>
        <p:nvPr/>
      </p:nvGrpSpPr>
      <p:grpSpPr>
        <a:xfrm>
          <a:off x="0" y="0"/>
          <a:ext cx="0" cy="0"/>
          <a:chOff x="0" y="0"/>
          <a:chExt cx="0" cy="0"/>
        </a:xfrm>
      </p:grpSpPr>
      <p:graphicFrame>
        <p:nvGraphicFramePr>
          <p:cNvPr id="3" name="Object 3" hidden="1"/>
          <p:cNvGraphicFramePr>
            <a:graphicFrameLocks noChangeAspect="1"/>
          </p:cNvGraphicFramePr>
          <p:nvPr userDrawn="1">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6"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5"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9CAB6774-D6CF-4DF0-BF73-B80578E7683D}"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6" name="Picture 12" descr="White1.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Object 2" hidden="1"/>
          <p:cNvGraphicFramePr>
            <a:graphicFrameLocks noChangeAspect="1"/>
          </p:cNvGraphicFramePr>
          <p:nvPr userDrawn="1">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6147" name="think-cell Slide" r:id="rId8" imgW="360" imgH="360" progId="TCLayout.ActiveDocument.1">
                  <p:embed/>
                </p:oleObj>
              </mc:Choice>
              <mc:Fallback>
                <p:oleObj name="think-cell Slide" r:id="rId8" imgW="360" imgH="360" progId="TCLayout.ActiveDocument.1">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751991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580A939C-6A38-4884-8ABC-1C0DFD60F834}" type="datetimeFigureOut">
              <a:rPr lang="en-US"/>
              <a:pPr>
                <a:defRPr/>
              </a:pPr>
              <a:t>9/6/2017</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EB4C74D-3EF2-46D4-BCDA-531CC49A5B45}" type="slidenum">
              <a:rPr lang="en-US"/>
              <a:pPr>
                <a:defRPr/>
              </a:pPr>
              <a:t>‹#›</a:t>
            </a:fld>
            <a:endParaRPr lang="en-US"/>
          </a:p>
        </p:txBody>
      </p:sp>
    </p:spTree>
    <p:extLst>
      <p:ext uri="{BB962C8B-B14F-4D97-AF65-F5344CB8AC3E}">
        <p14:creationId xmlns:p14="http://schemas.microsoft.com/office/powerpoint/2010/main" val="1477713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CB5E116C-F634-4DD2-AF47-9E8585B85CC3}" type="datetimeFigureOut">
              <a:rPr lang="en-US"/>
              <a:pPr>
                <a:defRPr/>
              </a:pPr>
              <a:t>9/6/2017</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14FB9686-A9F1-40DA-8B1E-1BC41F5F5B95}" type="slidenum">
              <a:rPr lang="en-US"/>
              <a:pPr>
                <a:defRPr/>
              </a:pPr>
              <a:t>‹#›</a:t>
            </a:fld>
            <a:endParaRPr lang="en-US"/>
          </a:p>
        </p:txBody>
      </p:sp>
    </p:spTree>
    <p:extLst>
      <p:ext uri="{BB962C8B-B14F-4D97-AF65-F5344CB8AC3E}">
        <p14:creationId xmlns:p14="http://schemas.microsoft.com/office/powerpoint/2010/main" val="373348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4A7A5991-BF94-40D1-9CC6-65ADA1F7D65F}" type="datetimeFigureOut">
              <a:rPr lang="en-US"/>
              <a:pPr>
                <a:defRPr/>
              </a:pPr>
              <a:t>9/6/2017</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D0731DE4-EDB7-44B7-867B-114C32F7B989}" type="slidenum">
              <a:rPr lang="en-US"/>
              <a:pPr>
                <a:defRPr/>
              </a:pPr>
              <a:t>‹#›</a:t>
            </a:fld>
            <a:endParaRPr lang="en-US"/>
          </a:p>
        </p:txBody>
      </p:sp>
    </p:spTree>
    <p:extLst>
      <p:ext uri="{BB962C8B-B14F-4D97-AF65-F5344CB8AC3E}">
        <p14:creationId xmlns:p14="http://schemas.microsoft.com/office/powerpoint/2010/main" val="2421146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1E8466A2-F6B8-46D9-8B3B-D0894D498B45}" type="datetimeFigureOut">
              <a:rPr lang="en-US"/>
              <a:pPr>
                <a:defRPr/>
              </a:pPr>
              <a:t>9/6/2017</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E4929D6F-0C75-4E88-A04E-7C08B75E2642}" type="slidenum">
              <a:rPr lang="en-US"/>
              <a:pPr>
                <a:defRPr/>
              </a:pPr>
              <a:t>‹#›</a:t>
            </a:fld>
            <a:endParaRPr lang="en-US"/>
          </a:p>
        </p:txBody>
      </p:sp>
    </p:spTree>
    <p:extLst>
      <p:ext uri="{BB962C8B-B14F-4D97-AF65-F5344CB8AC3E}">
        <p14:creationId xmlns:p14="http://schemas.microsoft.com/office/powerpoint/2010/main" val="1652827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73A470D2-07BB-41EA-9718-1DB62AAD25CE}" type="datetimeFigureOut">
              <a:rPr lang="en-US"/>
              <a:pPr>
                <a:defRPr/>
              </a:pPr>
              <a:t>9/6/2017</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93654EE8-04A3-451C-993A-2B4A9C21D44B}" type="slidenum">
              <a:rPr lang="en-US"/>
              <a:pPr>
                <a:defRPr/>
              </a:pPr>
              <a:t>‹#›</a:t>
            </a:fld>
            <a:endParaRPr lang="en-US"/>
          </a:p>
        </p:txBody>
      </p:sp>
    </p:spTree>
    <p:extLst>
      <p:ext uri="{BB962C8B-B14F-4D97-AF65-F5344CB8AC3E}">
        <p14:creationId xmlns:p14="http://schemas.microsoft.com/office/powerpoint/2010/main" val="393285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B6FE102E-1809-482B-855E-F6B42DDDFCC3}" type="datetimeFigureOut">
              <a:rPr lang="en-US"/>
              <a:pPr>
                <a:defRPr/>
              </a:pPr>
              <a:t>9/6/2017</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074919F6-0401-4382-ABD2-94002CF748D2}" type="slidenum">
              <a:rPr lang="en-US"/>
              <a:pPr>
                <a:defRPr/>
              </a:pPr>
              <a:t>‹#›</a:t>
            </a:fld>
            <a:endParaRPr lang="en-US"/>
          </a:p>
        </p:txBody>
      </p:sp>
    </p:spTree>
    <p:extLst>
      <p:ext uri="{BB962C8B-B14F-4D97-AF65-F5344CB8AC3E}">
        <p14:creationId xmlns:p14="http://schemas.microsoft.com/office/powerpoint/2010/main" val="197890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FD41ACCA-EC73-4345-A542-CDDF69887B5D}" type="datetimeFigureOut">
              <a:rPr lang="en-US"/>
              <a:pPr>
                <a:defRPr/>
              </a:pPr>
              <a:t>9/6/2017</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latin typeface="Arial" panose="020B0604020202020204" pitchFamily="34" charset="0"/>
              </a:defRPr>
            </a:lvl1pPr>
          </a:lstStyle>
          <a:p>
            <a:pPr>
              <a:defRPr/>
            </a:pPr>
            <a:fld id="{3E93C792-8D20-4BAD-A9AF-1B8032973F4A}" type="slidenum">
              <a:rPr lang="en-US"/>
              <a:pPr>
                <a:defRPr/>
              </a:pPr>
              <a:t>‹#›</a:t>
            </a:fld>
            <a:endParaRPr lang="en-US"/>
          </a:p>
        </p:txBody>
      </p:sp>
    </p:spTree>
    <p:extLst>
      <p:ext uri="{BB962C8B-B14F-4D97-AF65-F5344CB8AC3E}">
        <p14:creationId xmlns:p14="http://schemas.microsoft.com/office/powerpoint/2010/main" val="1663426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oleObject" Target="../embeddings/oleObject1.bin"/><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1.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vmlDrawing" Target="../drawings/vmlDrawing1.v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628650" y="676275"/>
            <a:ext cx="7886700"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l-SI" smtClean="0"/>
              <a:t>Click to edit Master title style</a:t>
            </a:r>
          </a:p>
        </p:txBody>
      </p:sp>
      <p:sp>
        <p:nvSpPr>
          <p:cNvPr id="3075"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smtClean="0"/>
              <a:t>Click to edit Master text styles</a:t>
            </a:r>
          </a:p>
          <a:p>
            <a:pPr lvl="1"/>
            <a:r>
              <a:rPr lang="en-US" altLang="sl-SI" smtClean="0"/>
              <a:t>Second level</a:t>
            </a:r>
          </a:p>
          <a:p>
            <a:pPr lvl="2"/>
            <a:r>
              <a:rPr lang="en-US" altLang="sl-SI" smtClean="0"/>
              <a:t>Third level</a:t>
            </a:r>
          </a:p>
          <a:p>
            <a:pPr lvl="3"/>
            <a:r>
              <a:rPr lang="en-US" altLang="sl-SI" smtClean="0"/>
              <a:t>Fourth level</a:t>
            </a:r>
          </a:p>
          <a:p>
            <a:pPr lvl="4"/>
            <a:r>
              <a:rPr lang="en-US" altLang="sl-SI"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prstClr val="black">
                    <a:tint val="75000"/>
                  </a:prstClr>
                </a:solidFill>
                <a:latin typeface="Calibri" panose="020F0502020204030204"/>
              </a:defRPr>
            </a:lvl1pPr>
          </a:lstStyle>
          <a:p>
            <a:pPr defTabSz="914400">
              <a:defRPr/>
            </a:pPr>
            <a:fld id="{2A3901BE-9AAA-4D15-A679-039E5CA1456D}" type="datetimeFigureOut">
              <a:rPr lang="en-US"/>
              <a:pPr defTabSz="914400">
                <a:defRPr/>
              </a:pPr>
              <a:t>9/6/2017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prstClr val="black">
                    <a:tint val="75000"/>
                  </a:prstClr>
                </a:solidFill>
                <a:latin typeface="Calibri" panose="020F0502020204030204"/>
              </a:defRPr>
            </a:lvl1pPr>
          </a:lstStyle>
          <a:p>
            <a:pPr defTabSz="914400">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prstClr val="black">
                    <a:tint val="75000"/>
                  </a:prstClr>
                </a:solidFill>
                <a:latin typeface="Calibri" panose="020F0502020204030204"/>
              </a:defRPr>
            </a:lvl1pPr>
          </a:lstStyle>
          <a:p>
            <a:pPr defTabSz="914400">
              <a:defRPr/>
            </a:pPr>
            <a:fld id="{9F1E8995-EC44-473B-97C4-2D70D67DA518}" type="slidenum">
              <a:rPr lang="en-US"/>
              <a:pPr defTabSz="914400">
                <a:defRPr/>
              </a:pPr>
              <a:t>‹#›</a:t>
            </a:fld>
            <a:endParaRPr lang="en-US"/>
          </a:p>
        </p:txBody>
      </p:sp>
    </p:spTree>
    <p:extLst>
      <p:ext uri="{BB962C8B-B14F-4D97-AF65-F5344CB8AC3E}">
        <p14:creationId xmlns:p14="http://schemas.microsoft.com/office/powerpoint/2010/main" val="12195817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098" name="Object 3" hidden="1"/>
          <p:cNvGraphicFramePr>
            <a:graphicFrameLocks noChangeAspect="1"/>
          </p:cNvGraphicFramePr>
          <p:nvPr userDrawn="1">
            <p:custDataLst>
              <p:tags r:id="rId1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6" name="think-cell Slide" r:id="rId13" imgW="360" imgH="360" progId="TCLayout.ActiveDocument.1">
                  <p:embed/>
                </p:oleObj>
              </mc:Choice>
              <mc:Fallback>
                <p:oleObj name="think-cell Slide" r:id="rId13" imgW="360" imgH="360" progId="TCLayout.ActiveDocument.1">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9" name="Title Placeholder 1"/>
          <p:cNvSpPr>
            <a:spLocks noGrp="1"/>
          </p:cNvSpPr>
          <p:nvPr>
            <p:ph type="title"/>
          </p:nvPr>
        </p:nvSpPr>
        <p:spPr bwMode="auto">
          <a:xfrm>
            <a:off x="244475" y="804863"/>
            <a:ext cx="8640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sl-SI" smtClean="0"/>
              <a:t>Headline of maximum two lines here</a:t>
            </a:r>
          </a:p>
        </p:txBody>
      </p:sp>
      <p:sp>
        <p:nvSpPr>
          <p:cNvPr id="4100" name="Text Placeholder 2"/>
          <p:cNvSpPr>
            <a:spLocks noGrp="1"/>
          </p:cNvSpPr>
          <p:nvPr>
            <p:ph type="body" idx="1"/>
          </p:nvPr>
        </p:nvSpPr>
        <p:spPr bwMode="auto">
          <a:xfrm>
            <a:off x="244475" y="2057400"/>
            <a:ext cx="8640763"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sl-SI" smtClean="0"/>
              <a:t>Text on first level here</a:t>
            </a:r>
          </a:p>
          <a:p>
            <a:pPr lvl="1"/>
            <a:r>
              <a:rPr lang="en-US" altLang="sl-SI" smtClean="0"/>
              <a:t>Second level</a:t>
            </a:r>
          </a:p>
          <a:p>
            <a:pPr lvl="2"/>
            <a:r>
              <a:rPr lang="en-US" altLang="sl-SI" smtClean="0"/>
              <a:t>Third level</a:t>
            </a:r>
          </a:p>
          <a:p>
            <a:pPr lvl="3"/>
            <a:r>
              <a:rPr lang="en-US" altLang="sl-SI" smtClean="0"/>
              <a:t>Fourth level</a:t>
            </a:r>
          </a:p>
          <a:p>
            <a:pPr lvl="4"/>
            <a:r>
              <a:rPr lang="en-US" altLang="sl-SI" smtClean="0"/>
              <a:t>Fifth level</a:t>
            </a:r>
          </a:p>
        </p:txBody>
      </p:sp>
      <p:sp>
        <p:nvSpPr>
          <p:cNvPr id="4101" name="TextBox 13"/>
          <p:cNvSpPr txBox="1">
            <a:spLocks noChangeArrowheads="1"/>
          </p:cNvSpPr>
          <p:nvPr/>
        </p:nvSpPr>
        <p:spPr bwMode="auto">
          <a:xfrm>
            <a:off x="8045450" y="6610350"/>
            <a:ext cx="60325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r>
              <a:rPr lang="en-US" altLang="sl-SI" sz="800" smtClean="0">
                <a:solidFill>
                  <a:srgbClr val="ADABA1"/>
                </a:solidFill>
                <a:latin typeface="Arial "/>
              </a:rPr>
              <a:t>A.T. Kearney</a:t>
            </a:r>
          </a:p>
        </p:txBody>
      </p:sp>
      <p:sp>
        <p:nvSpPr>
          <p:cNvPr id="4102" name="TextBox 14"/>
          <p:cNvSpPr txBox="1">
            <a:spLocks noChangeArrowheads="1"/>
          </p:cNvSpPr>
          <p:nvPr/>
        </p:nvSpPr>
        <p:spPr bwMode="auto">
          <a:xfrm>
            <a:off x="8642350" y="6594475"/>
            <a:ext cx="265113" cy="13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defTabSz="914400" fontAlgn="base">
              <a:spcBef>
                <a:spcPct val="0"/>
              </a:spcBef>
              <a:spcAft>
                <a:spcPct val="0"/>
              </a:spcAft>
              <a:defRPr/>
            </a:pPr>
            <a:fld id="{26ADEC03-4676-4695-9F07-A6066CF776A5}" type="slidenum">
              <a:rPr lang="en-US" altLang="sl-SI" sz="900" smtClean="0">
                <a:solidFill>
                  <a:srgbClr val="ADABA1"/>
                </a:solidFill>
              </a:rPr>
              <a:pPr algn="r" defTabSz="914400" fontAlgn="base">
                <a:spcBef>
                  <a:spcPct val="0"/>
                </a:spcBef>
                <a:spcAft>
                  <a:spcPct val="0"/>
                </a:spcAft>
                <a:defRPr/>
              </a:pPr>
              <a:t>‹#›</a:t>
            </a:fld>
            <a:endParaRPr lang="en-US" altLang="sl-SI" sz="900" smtClean="0">
              <a:solidFill>
                <a:srgbClr val="ADABA1"/>
              </a:solidFill>
            </a:endParaRPr>
          </a:p>
        </p:txBody>
      </p:sp>
      <p:pic>
        <p:nvPicPr>
          <p:cNvPr id="4103" name="Picture 12" descr="White1.png"/>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320675"/>
            <a:ext cx="9144000"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500201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Lst>
  <p:hf sldNum="0" hdr="0" ftr="0" dt="0"/>
  <p:txStyles>
    <p:titleStyle>
      <a:lvl1pPr algn="l" rtl="0" eaLnBrk="0" fontAlgn="base" hangingPunct="0">
        <a:lnSpc>
          <a:spcPct val="90000"/>
        </a:lnSpc>
        <a:spcBef>
          <a:spcPct val="0"/>
        </a:spcBef>
        <a:spcAft>
          <a:spcPct val="0"/>
        </a:spcAft>
        <a:defRPr sz="2400" kern="1200">
          <a:solidFill>
            <a:schemeClr val="tx1"/>
          </a:solidFill>
          <a:latin typeface="Arial" pitchFamily="34" charset="0"/>
          <a:ea typeface="+mj-ea"/>
          <a:cs typeface="Arial" pitchFamily="34" charset="0"/>
        </a:defRPr>
      </a:lvl1pPr>
      <a:lvl2pPr algn="l" rtl="0" eaLnBrk="0" fontAlgn="base" hangingPunct="0">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2400">
          <a:solidFill>
            <a:schemeClr val="tx1"/>
          </a:solidFill>
          <a:latin typeface="Arial" panose="020B0604020202020204" pitchFamily="34" charset="0"/>
          <a:cs typeface="Arial" panose="020B0604020202020204" pitchFamily="34" charset="0"/>
        </a:defRPr>
      </a:lvl9pPr>
    </p:titleStyle>
    <p:bodyStyle>
      <a:lvl1pPr marL="179388" indent="-179388" algn="l" rtl="0" eaLnBrk="0" fontAlgn="base" hangingPunct="0">
        <a:lnSpc>
          <a:spcPct val="90000"/>
        </a:lnSpc>
        <a:spcBef>
          <a:spcPts val="1400"/>
        </a:spcBef>
        <a:spcAft>
          <a:spcPct val="0"/>
        </a:spcAft>
        <a:buClr>
          <a:schemeClr val="bg2"/>
        </a:buClr>
        <a:buSzPct val="100000"/>
        <a:buFont typeface="Arial" panose="020B0604020202020204" pitchFamily="34" charset="0"/>
        <a:buChar char="■"/>
        <a:defRPr sz="1600" kern="1200">
          <a:solidFill>
            <a:schemeClr val="tx1"/>
          </a:solidFill>
          <a:latin typeface="Arial" pitchFamily="34" charset="0"/>
          <a:ea typeface="+mn-ea"/>
          <a:cs typeface="Arial" pitchFamily="34" charset="0"/>
        </a:defRPr>
      </a:lvl1pPr>
      <a:lvl2pPr marL="309563" indent="-127000" algn="l" rtl="0" eaLnBrk="0" fontAlgn="base" hangingPunct="0">
        <a:lnSpc>
          <a:spcPct val="90000"/>
        </a:lnSpc>
        <a:spcBef>
          <a:spcPts val="900"/>
        </a:spcBef>
        <a:spcAft>
          <a:spcPct val="0"/>
        </a:spcAft>
        <a:buClr>
          <a:schemeClr val="bg2"/>
        </a:buClr>
        <a:buFont typeface="Arial" panose="020B0604020202020204" pitchFamily="34" charset="0"/>
        <a:buChar char="•"/>
        <a:defRPr sz="1600" kern="1200">
          <a:solidFill>
            <a:schemeClr val="tx1"/>
          </a:solidFill>
          <a:latin typeface="Arial" pitchFamily="34" charset="0"/>
          <a:ea typeface="+mn-ea"/>
          <a:cs typeface="Arial" pitchFamily="34" charset="0"/>
        </a:defRPr>
      </a:lvl2pPr>
      <a:lvl3pPr marL="488950" indent="-179388" algn="l" rtl="0" eaLnBrk="0" fontAlgn="base" hangingPunct="0">
        <a:lnSpc>
          <a:spcPct val="90000"/>
        </a:lnSpc>
        <a:spcBef>
          <a:spcPts val="600"/>
        </a:spcBef>
        <a:spcAft>
          <a:spcPct val="0"/>
        </a:spcAft>
        <a:buClr>
          <a:schemeClr val="bg2"/>
        </a:buClr>
        <a:buFont typeface="Arial" panose="020B0604020202020204" pitchFamily="34" charset="0"/>
        <a:buChar char="–"/>
        <a:defRPr sz="1600" kern="1200">
          <a:solidFill>
            <a:schemeClr val="tx1"/>
          </a:solidFill>
          <a:latin typeface="Arial" pitchFamily="34" charset="0"/>
          <a:ea typeface="+mn-ea"/>
          <a:cs typeface="Arial" pitchFamily="34" charset="0"/>
        </a:defRPr>
      </a:lvl3pPr>
      <a:lvl4pPr marL="633413" indent="-136525" algn="l" rtl="0" eaLnBrk="0" fontAlgn="base" hangingPunct="0">
        <a:lnSpc>
          <a:spcPct val="90000"/>
        </a:lnSpc>
        <a:spcBef>
          <a:spcPts val="200"/>
        </a:spcBef>
        <a:spcAft>
          <a:spcPct val="0"/>
        </a:spcAft>
        <a:buClr>
          <a:schemeClr val="bg2"/>
        </a:buClr>
        <a:buFont typeface="Arial" panose="020B0604020202020204" pitchFamily="34" charset="0"/>
        <a:buChar char="-"/>
        <a:defRPr sz="1600" kern="1200">
          <a:solidFill>
            <a:schemeClr val="tx1"/>
          </a:solidFill>
          <a:latin typeface="Arial" pitchFamily="34" charset="0"/>
          <a:ea typeface="+mn-ea"/>
          <a:cs typeface="Arial" pitchFamily="34" charset="0"/>
        </a:defRPr>
      </a:lvl4pPr>
      <a:lvl5pPr marL="769938" indent="-136525" algn="l" rtl="0" eaLnBrk="0" fontAlgn="base" hangingPunct="0">
        <a:lnSpc>
          <a:spcPct val="90000"/>
        </a:lnSpc>
        <a:spcBef>
          <a:spcPts val="100"/>
        </a:spcBef>
        <a:spcAft>
          <a:spcPct val="0"/>
        </a:spcAft>
        <a:buClr>
          <a:schemeClr val="bg2"/>
        </a:buClr>
        <a:buFont typeface="Arial" panose="020B0604020202020204"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8.jpeg"/><Relationship Id="rId2" Type="http://schemas.openxmlformats.org/officeDocument/2006/relationships/tags" Target="../tags/tag15.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11.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16.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Layout" Target="../slideLayouts/slideLayout20.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image" Target="../media/image9.emf"/><Relationship Id="rId2" Type="http://schemas.openxmlformats.org/officeDocument/2006/relationships/tags" Target="../tags/tag17.xml"/><Relationship Id="rId16" Type="http://schemas.openxmlformats.org/officeDocument/2006/relationships/oleObject" Target="../embeddings/oleObject14.bin"/><Relationship Id="rId1" Type="http://schemas.openxmlformats.org/officeDocument/2006/relationships/vmlDrawing" Target="../drawings/vmlDrawing9.vml"/><Relationship Id="rId6" Type="http://schemas.openxmlformats.org/officeDocument/2006/relationships/tags" Target="../tags/tag21.xml"/><Relationship Id="rId11" Type="http://schemas.openxmlformats.org/officeDocument/2006/relationships/tags" Target="../tags/tag26.xml"/><Relationship Id="rId5" Type="http://schemas.openxmlformats.org/officeDocument/2006/relationships/tags" Target="../tags/tag20.xml"/><Relationship Id="rId15" Type="http://schemas.openxmlformats.org/officeDocument/2006/relationships/image" Target="../media/image7.emf"/><Relationship Id="rId10" Type="http://schemas.openxmlformats.org/officeDocument/2006/relationships/tags" Target="../tags/tag25.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oleObject" Target="../embeddings/oleObject13.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tags" Target="../tags/tag28.xml"/><Relationship Id="rId1" Type="http://schemas.openxmlformats.org/officeDocument/2006/relationships/vmlDrawing" Target="../drawings/vmlDrawing10.vml"/><Relationship Id="rId6" Type="http://schemas.openxmlformats.org/officeDocument/2006/relationships/image" Target="../media/image7.emf"/><Relationship Id="rId5" Type="http://schemas.openxmlformats.org/officeDocument/2006/relationships/oleObject" Target="../embeddings/oleObject15.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8" Type="http://schemas.openxmlformats.org/officeDocument/2006/relationships/tags" Target="../tags/tag35.xml"/><Relationship Id="rId13" Type="http://schemas.openxmlformats.org/officeDocument/2006/relationships/tags" Target="../tags/tag40.xml"/><Relationship Id="rId18" Type="http://schemas.openxmlformats.org/officeDocument/2006/relationships/image" Target="../media/image10.emf"/><Relationship Id="rId3" Type="http://schemas.openxmlformats.org/officeDocument/2006/relationships/tags" Target="../tags/tag30.xml"/><Relationship Id="rId7" Type="http://schemas.openxmlformats.org/officeDocument/2006/relationships/tags" Target="../tags/tag34.xml"/><Relationship Id="rId12" Type="http://schemas.openxmlformats.org/officeDocument/2006/relationships/tags" Target="../tags/tag39.xml"/><Relationship Id="rId17" Type="http://schemas.openxmlformats.org/officeDocument/2006/relationships/oleObject" Target="../embeddings/oleObject17.bin"/><Relationship Id="rId2" Type="http://schemas.openxmlformats.org/officeDocument/2006/relationships/tags" Target="../tags/tag29.xml"/><Relationship Id="rId16" Type="http://schemas.openxmlformats.org/officeDocument/2006/relationships/oleObject" Target="../embeddings/oleObject16.bin"/><Relationship Id="rId1" Type="http://schemas.openxmlformats.org/officeDocument/2006/relationships/vmlDrawing" Target="../drawings/vmlDrawing11.vml"/><Relationship Id="rId6" Type="http://schemas.openxmlformats.org/officeDocument/2006/relationships/tags" Target="../tags/tag33.xml"/><Relationship Id="rId11" Type="http://schemas.openxmlformats.org/officeDocument/2006/relationships/tags" Target="../tags/tag38.xml"/><Relationship Id="rId5" Type="http://schemas.openxmlformats.org/officeDocument/2006/relationships/tags" Target="../tags/tag32.xml"/><Relationship Id="rId15" Type="http://schemas.openxmlformats.org/officeDocument/2006/relationships/notesSlide" Target="../notesSlides/notesSlide4.xml"/><Relationship Id="rId10" Type="http://schemas.openxmlformats.org/officeDocument/2006/relationships/tags" Target="../tags/tag37.xml"/><Relationship Id="rId19" Type="http://schemas.openxmlformats.org/officeDocument/2006/relationships/image" Target="../media/image11.emf"/><Relationship Id="rId4" Type="http://schemas.openxmlformats.org/officeDocument/2006/relationships/tags" Target="../tags/tag31.xml"/><Relationship Id="rId9" Type="http://schemas.openxmlformats.org/officeDocument/2006/relationships/tags" Target="../tags/tag36.xml"/><Relationship Id="rId14"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12.png"/><Relationship Id="rId2" Type="http://schemas.openxmlformats.org/officeDocument/2006/relationships/tags" Target="../tags/tag41.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14"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170"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8851" name="Text Placeholder 2"/>
          <p:cNvSpPr>
            <a:spLocks noGrp="1"/>
          </p:cNvSpPr>
          <p:nvPr>
            <p:ph type="body" sz="quarter" idx="15"/>
          </p:nvPr>
        </p:nvSpPr>
        <p:spPr>
          <a:xfrm>
            <a:off x="244475" y="5073650"/>
            <a:ext cx="3968750" cy="193675"/>
          </a:xfrm>
          <a:ln w="9525"/>
          <a:extLst>
            <a:ext uri="{91240B29-F687-4F45-9708-019B960494DF}">
              <a14:hiddenLine xmlns:a14="http://schemas.microsoft.com/office/drawing/2010/main" w="6350" cap="flat">
                <a:solidFill>
                  <a:srgbClr val="000000"/>
                </a:solidFill>
                <a:miter lim="800000"/>
                <a:headEnd/>
                <a:tailEnd/>
              </a14:hiddenLine>
            </a:ext>
          </a:extLst>
        </p:spPr>
        <p:txBody>
          <a:bodyPr/>
          <a:lstStyle/>
          <a:p>
            <a:pPr marL="179388" indent="-179388" eaLnBrk="1" hangingPunct="1"/>
            <a:r>
              <a:rPr lang="sl-SI" altLang="sl-SI"/>
              <a:t>September, 2017</a:t>
            </a:r>
            <a:endParaRPr altLang="sl-SI"/>
          </a:p>
        </p:txBody>
      </p:sp>
      <p:sp>
        <p:nvSpPr>
          <p:cNvPr id="78852" name="Title 3"/>
          <p:cNvSpPr>
            <a:spLocks noGrp="1"/>
          </p:cNvSpPr>
          <p:nvPr>
            <p:ph type="ctrTitle"/>
          </p:nvPr>
        </p:nvSpPr>
        <p:spPr>
          <a:xfrm>
            <a:off x="234950" y="3860800"/>
            <a:ext cx="8651875" cy="996950"/>
          </a:xfrm>
          <a:ln w="9525"/>
          <a:extLst>
            <a:ext uri="{91240B29-F687-4F45-9708-019B960494DF}">
              <a14:hiddenLine xmlns:a14="http://schemas.microsoft.com/office/drawing/2010/main" w="6350" cap="flat">
                <a:solidFill>
                  <a:srgbClr val="000000"/>
                </a:solidFill>
                <a:miter lim="800000"/>
                <a:headEnd/>
                <a:tailEnd/>
              </a14:hiddenLine>
            </a:ext>
          </a:extLst>
        </p:spPr>
        <p:txBody>
          <a:bodyPr/>
          <a:lstStyle/>
          <a:p>
            <a:pPr eaLnBrk="1" hangingPunct="1"/>
            <a:r>
              <a:rPr lang="sl-SI" altLang="sl-SI" smtClean="0"/>
              <a:t>Ključni faktorji uspeha v digitalizaciji za MSP</a:t>
            </a:r>
          </a:p>
        </p:txBody>
      </p:sp>
      <p:sp>
        <p:nvSpPr>
          <p:cNvPr id="78853" name="Text Placeholder 2"/>
          <p:cNvSpPr>
            <a:spLocks noGrp="1"/>
          </p:cNvSpPr>
          <p:nvPr>
            <p:ph type="body" sz="quarter" idx="16"/>
          </p:nvPr>
        </p:nvSpPr>
        <p:spPr>
          <a:xfrm>
            <a:off x="244475" y="6353175"/>
            <a:ext cx="8251825" cy="193675"/>
          </a:xfrm>
        </p:spPr>
        <p:txBody>
          <a:bodyPr/>
          <a:lstStyle/>
          <a:p>
            <a:pPr eaLnBrk="1" hangingPunct="1">
              <a:spcBef>
                <a:spcPct val="0"/>
              </a:spcBef>
            </a:pPr>
            <a:r>
              <a:rPr lang="en-US" altLang="sl-SI" smtClean="0"/>
              <a:t>Marko Derča, </a:t>
            </a:r>
            <a:r>
              <a:rPr lang="sl-SI" altLang="sl-SI" smtClean="0"/>
              <a:t>Podpredsednik, vodja za digitalno transformacijo v CEE</a:t>
            </a:r>
            <a:endParaRPr lang="en-US" altLang="sl-SI" smtClean="0"/>
          </a:p>
        </p:txBody>
      </p:sp>
      <p:sp>
        <p:nvSpPr>
          <p:cNvPr id="78854" name="Subtitle 5"/>
          <p:cNvSpPr>
            <a:spLocks noGrp="1"/>
          </p:cNvSpPr>
          <p:nvPr>
            <p:ph type="subTitle" idx="1"/>
          </p:nvPr>
        </p:nvSpPr>
        <p:spPr>
          <a:xfrm>
            <a:off x="244475" y="3154363"/>
            <a:ext cx="8642350" cy="249237"/>
          </a:xfrm>
          <a:ln w="9525"/>
          <a:extLst>
            <a:ext uri="{91240B29-F687-4F45-9708-019B960494DF}">
              <a14:hiddenLine xmlns:a14="http://schemas.microsoft.com/office/drawing/2010/main" w="6350" cap="flat">
                <a:solidFill>
                  <a:srgbClr val="000000"/>
                </a:solidFill>
                <a:miter lim="800000"/>
                <a:headEnd/>
                <a:tailEnd/>
              </a14:hiddenLine>
            </a:ext>
          </a:extLst>
        </p:spPr>
        <p:txBody>
          <a:bodyPr/>
          <a:lstStyle/>
          <a:p>
            <a:pPr eaLnBrk="1" hangingPunct="1"/>
            <a:r>
              <a:rPr lang="sl-SI" altLang="sl-SI" smtClean="0"/>
              <a:t>GZS</a:t>
            </a:r>
            <a:endParaRPr lang="en-US" altLang="sl-SI" smtClean="0"/>
          </a:p>
        </p:txBody>
      </p:sp>
      <p:pic>
        <p:nvPicPr>
          <p:cNvPr id="78855" name="Picture 11" descr="ThinkstockPhotos-452415845.jpg"/>
          <p:cNvPicPr>
            <a:picLocks noChangeAspect="1"/>
          </p:cNvPicPr>
          <p:nvPr/>
        </p:nvPicPr>
        <p:blipFill>
          <a:blip r:embed="rId7">
            <a:extLst>
              <a:ext uri="{28A0092B-C50C-407E-A947-70E740481C1C}">
                <a14:useLocalDpi xmlns:a14="http://schemas.microsoft.com/office/drawing/2010/main" val="0"/>
              </a:ext>
            </a:extLst>
          </a:blip>
          <a:srcRect l="4854" r="6258"/>
          <a:stretch>
            <a:fillRect/>
          </a:stretch>
        </p:blipFill>
        <p:spPr bwMode="auto">
          <a:xfrm>
            <a:off x="-6350" y="693738"/>
            <a:ext cx="915035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2247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8" name="Object 18"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194"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899" name="Rectangle 17"/>
          <p:cNvSpPr>
            <a:spLocks noChangeArrowheads="1"/>
          </p:cNvSpPr>
          <p:nvPr/>
        </p:nvSpPr>
        <p:spPr bwMode="gray">
          <a:xfrm>
            <a:off x="0" y="3551238"/>
            <a:ext cx="9144000" cy="1187450"/>
          </a:xfrm>
          <a:prstGeom prst="rect">
            <a:avLst/>
          </a:prstGeom>
          <a:solidFill>
            <a:schemeClr val="tx2"/>
          </a:solidFill>
          <a:ln>
            <a:noFill/>
          </a:ln>
          <a:extLst>
            <a:ext uri="{91240B29-F687-4F45-9708-019B960494DF}">
              <a14:hiddenLine xmlns:a14="http://schemas.microsoft.com/office/drawing/2010/main" w="6350">
                <a:solidFill>
                  <a:srgbClr val="000000"/>
                </a:solidFill>
                <a:miter lim="800000"/>
                <a:headEnd/>
                <a:tailEnd/>
              </a14:hiddenLine>
            </a:ext>
          </a:extLst>
        </p:spPr>
        <p:txBody>
          <a:bodyPr lIns="72000" tIns="72000" rIns="72000" bIns="72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0" fontAlgn="base" hangingPunct="0">
              <a:lnSpc>
                <a:spcPct val="90000"/>
              </a:lnSpc>
              <a:spcBef>
                <a:spcPct val="0"/>
              </a:spcBef>
              <a:spcAft>
                <a:spcPct val="0"/>
              </a:spcAft>
            </a:pPr>
            <a:endParaRPr lang="en-US" altLang="sl-SI" sz="1600" smtClean="0">
              <a:solidFill>
                <a:srgbClr val="FFFFFF"/>
              </a:solidFill>
              <a:cs typeface="Arial" panose="020B0604020202020204" pitchFamily="34" charset="0"/>
            </a:endParaRPr>
          </a:p>
        </p:txBody>
      </p:sp>
      <p:sp>
        <p:nvSpPr>
          <p:cNvPr id="80900" name="Rectangle 19"/>
          <p:cNvSpPr>
            <a:spLocks noChangeArrowheads="1"/>
          </p:cNvSpPr>
          <p:nvPr/>
        </p:nvSpPr>
        <p:spPr bwMode="gray">
          <a:xfrm>
            <a:off x="0" y="2360613"/>
            <a:ext cx="9144000" cy="1187450"/>
          </a:xfrm>
          <a:prstGeom prst="rect">
            <a:avLst/>
          </a:prstGeom>
          <a:solidFill>
            <a:schemeClr val="bg2"/>
          </a:solidFill>
          <a:ln>
            <a:noFill/>
          </a:ln>
          <a:extLst>
            <a:ext uri="{91240B29-F687-4F45-9708-019B960494DF}">
              <a14:hiddenLine xmlns:a14="http://schemas.microsoft.com/office/drawing/2010/main" w="6350">
                <a:solidFill>
                  <a:srgbClr val="000000"/>
                </a:solidFill>
                <a:miter lim="800000"/>
                <a:headEnd/>
                <a:tailEnd/>
              </a14:hiddenLine>
            </a:ext>
          </a:extLst>
        </p:spPr>
        <p:txBody>
          <a:bodyPr lIns="72000" tIns="72000" rIns="72000" bIns="72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0" fontAlgn="base" hangingPunct="0">
              <a:lnSpc>
                <a:spcPct val="90000"/>
              </a:lnSpc>
              <a:spcBef>
                <a:spcPct val="0"/>
              </a:spcBef>
              <a:spcAft>
                <a:spcPct val="0"/>
              </a:spcAft>
            </a:pPr>
            <a:endParaRPr lang="en-US" altLang="sl-SI" sz="1600" smtClean="0">
              <a:solidFill>
                <a:srgbClr val="FFFFFF"/>
              </a:solidFill>
              <a:cs typeface="Arial" panose="020B0604020202020204" pitchFamily="34" charset="0"/>
            </a:endParaRPr>
          </a:p>
        </p:txBody>
      </p:sp>
      <p:sp>
        <p:nvSpPr>
          <p:cNvPr id="80901" name="Rectangle 20"/>
          <p:cNvSpPr>
            <a:spLocks noChangeArrowheads="1"/>
          </p:cNvSpPr>
          <p:nvPr/>
        </p:nvSpPr>
        <p:spPr bwMode="gray">
          <a:xfrm>
            <a:off x="0" y="4732338"/>
            <a:ext cx="9144000" cy="1187450"/>
          </a:xfrm>
          <a:prstGeom prst="rect">
            <a:avLst/>
          </a:prstGeom>
          <a:solidFill>
            <a:schemeClr val="accent1"/>
          </a:solidFill>
          <a:ln>
            <a:noFill/>
          </a:ln>
          <a:extLst>
            <a:ext uri="{91240B29-F687-4F45-9708-019B960494DF}">
              <a14:hiddenLine xmlns:a14="http://schemas.microsoft.com/office/drawing/2010/main" w="6350">
                <a:solidFill>
                  <a:srgbClr val="000000"/>
                </a:solidFill>
                <a:miter lim="800000"/>
                <a:headEnd/>
                <a:tailEnd/>
              </a14:hiddenLine>
            </a:ext>
          </a:extLst>
        </p:spPr>
        <p:txBody>
          <a:bodyPr lIns="72000" tIns="72000" rIns="72000" bIns="72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0" fontAlgn="base" hangingPunct="0">
              <a:lnSpc>
                <a:spcPct val="90000"/>
              </a:lnSpc>
              <a:spcBef>
                <a:spcPct val="0"/>
              </a:spcBef>
              <a:spcAft>
                <a:spcPct val="0"/>
              </a:spcAft>
            </a:pPr>
            <a:endParaRPr lang="en-US" altLang="sl-SI" sz="1600" smtClean="0">
              <a:solidFill>
                <a:srgbClr val="FFFFFF"/>
              </a:solidFill>
              <a:cs typeface="Arial" panose="020B0604020202020204" pitchFamily="34" charset="0"/>
            </a:endParaRPr>
          </a:p>
        </p:txBody>
      </p:sp>
      <p:sp>
        <p:nvSpPr>
          <p:cNvPr id="80902" name="Title 1"/>
          <p:cNvSpPr>
            <a:spLocks noGrp="1"/>
          </p:cNvSpPr>
          <p:nvPr>
            <p:ph type="title"/>
          </p:nvPr>
        </p:nvSpPr>
        <p:spPr>
          <a:xfrm>
            <a:off x="255588" y="738188"/>
            <a:ext cx="8640762" cy="665162"/>
          </a:xfrm>
        </p:spPr>
        <p:txBody>
          <a:bodyPr/>
          <a:lstStyle/>
          <a:p>
            <a:pPr eaLnBrk="1" hangingPunct="1"/>
            <a:r>
              <a:rPr lang="sl-SI" altLang="sl-SI" smtClean="0"/>
              <a:t>Evropska MSP smatrajo digitalizacijo kot nujno potreben element ne le za delovanje ampak tudi za </a:t>
            </a:r>
            <a:r>
              <a:rPr lang="sl-SI" altLang="sl-SI" b="1" smtClean="0"/>
              <a:t>bodoče uspehe</a:t>
            </a:r>
            <a:endParaRPr lang="en-US" altLang="sl-SI" b="1" smtClean="0"/>
          </a:p>
        </p:txBody>
      </p:sp>
      <p:sp>
        <p:nvSpPr>
          <p:cNvPr id="80903" name="Rectangle 11"/>
          <p:cNvSpPr>
            <a:spLocks noChangeArrowheads="1"/>
          </p:cNvSpPr>
          <p:nvPr/>
        </p:nvSpPr>
        <p:spPr bwMode="auto">
          <a:xfrm>
            <a:off x="228600" y="2570163"/>
            <a:ext cx="6991350" cy="73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sl-SI" altLang="sl-SI" sz="3200" smtClean="0">
                <a:solidFill>
                  <a:srgbClr val="FFFFFF"/>
                </a:solidFill>
                <a:cs typeface="Arial" panose="020B0604020202020204" pitchFamily="34" charset="0"/>
              </a:rPr>
              <a:t>&gt;</a:t>
            </a:r>
            <a:r>
              <a:rPr lang="sl-SI" altLang="sl-SI" sz="3200" b="1" smtClean="0">
                <a:solidFill>
                  <a:srgbClr val="FFFFFF"/>
                </a:solidFill>
                <a:cs typeface="Arial" panose="020B0604020202020204" pitchFamily="34" charset="0"/>
              </a:rPr>
              <a:t>60% </a:t>
            </a:r>
            <a:r>
              <a:rPr lang="sl-SI" altLang="sl-SI" sz="2100" smtClean="0">
                <a:solidFill>
                  <a:srgbClr val="FFFFFF"/>
                </a:solidFill>
                <a:cs typeface="Arial" panose="020B0604020202020204" pitchFamily="34" charset="0"/>
              </a:rPr>
              <a:t>MSP uporablja tehnologijo s ciljem diferenciacije od konkurence</a:t>
            </a:r>
            <a:endParaRPr lang="en-US" altLang="sl-SI" sz="2100" smtClean="0">
              <a:solidFill>
                <a:srgbClr val="FFFFFF"/>
              </a:solidFill>
              <a:cs typeface="Arial" panose="020B0604020202020204" pitchFamily="34" charset="0"/>
            </a:endParaRPr>
          </a:p>
        </p:txBody>
      </p:sp>
      <p:sp>
        <p:nvSpPr>
          <p:cNvPr id="80904" name="Rectangle 15"/>
          <p:cNvSpPr>
            <a:spLocks noChangeArrowheads="1"/>
          </p:cNvSpPr>
          <p:nvPr/>
        </p:nvSpPr>
        <p:spPr bwMode="auto">
          <a:xfrm>
            <a:off x="211138" y="3690938"/>
            <a:ext cx="8143875"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en-US" altLang="sl-SI" sz="3200" b="1" smtClean="0">
                <a:solidFill>
                  <a:srgbClr val="FFFFFF"/>
                </a:solidFill>
                <a:cs typeface="Arial" panose="020B0604020202020204" pitchFamily="34" charset="0"/>
              </a:rPr>
              <a:t>~50%</a:t>
            </a:r>
            <a:r>
              <a:rPr lang="en-US" altLang="sl-SI" sz="4000" b="1" smtClean="0">
                <a:solidFill>
                  <a:srgbClr val="FFFFFF"/>
                </a:solidFill>
                <a:cs typeface="Arial" panose="020B0604020202020204" pitchFamily="34" charset="0"/>
              </a:rPr>
              <a:t> </a:t>
            </a:r>
            <a:r>
              <a:rPr lang="sl-SI" altLang="sl-SI" sz="2100" smtClean="0">
                <a:solidFill>
                  <a:srgbClr val="FFFFFF"/>
                </a:solidFill>
                <a:cs typeface="Arial" panose="020B0604020202020204" pitchFamily="34" charset="0"/>
              </a:rPr>
              <a:t>direktorjev verjame, da tehnologija izenačuje</a:t>
            </a:r>
          </a:p>
          <a:p>
            <a:pPr defTabSz="914400" fontAlgn="base">
              <a:lnSpc>
                <a:spcPct val="90000"/>
              </a:lnSpc>
              <a:spcBef>
                <a:spcPct val="0"/>
              </a:spcBef>
              <a:spcAft>
                <a:spcPct val="0"/>
              </a:spcAft>
            </a:pPr>
            <a:r>
              <a:rPr lang="sl-SI" altLang="sl-SI" sz="2100" smtClean="0">
                <a:solidFill>
                  <a:srgbClr val="FFFFFF"/>
                </a:solidFill>
                <a:cs typeface="Arial" panose="020B0604020202020204" pitchFamily="34" charset="0"/>
              </a:rPr>
              <a:t> konkurenčne pogoje MSPjem v primerjavi z večjimi podjetji</a:t>
            </a:r>
            <a:endParaRPr lang="en-US" altLang="sl-SI" sz="2100" smtClean="0">
              <a:solidFill>
                <a:srgbClr val="FFFFFF"/>
              </a:solidFill>
              <a:cs typeface="Arial" panose="020B0604020202020204" pitchFamily="34" charset="0"/>
            </a:endParaRPr>
          </a:p>
        </p:txBody>
      </p:sp>
      <p:grpSp>
        <p:nvGrpSpPr>
          <p:cNvPr id="80905" name="Group 21"/>
          <p:cNvGrpSpPr>
            <a:grpSpLocks/>
          </p:cNvGrpSpPr>
          <p:nvPr/>
        </p:nvGrpSpPr>
        <p:grpSpPr bwMode="auto">
          <a:xfrm>
            <a:off x="0" y="3459163"/>
            <a:ext cx="7402513" cy="182562"/>
            <a:chOff x="0" y="3552825"/>
            <a:chExt cx="7402830" cy="182880"/>
          </a:xfrm>
        </p:grpSpPr>
        <p:cxnSp>
          <p:nvCxnSpPr>
            <p:cNvPr id="80949" name="Straight Connector 22"/>
            <p:cNvCxnSpPr>
              <a:cxnSpLocks noChangeShapeType="1"/>
            </p:cNvCxnSpPr>
            <p:nvPr/>
          </p:nvCxnSpPr>
          <p:spPr bwMode="gray">
            <a:xfrm>
              <a:off x="0" y="3644265"/>
              <a:ext cx="7308304" cy="0"/>
            </a:xfrm>
            <a:prstGeom prst="line">
              <a:avLst/>
            </a:prstGeom>
            <a:noFill/>
            <a:ln w="6350">
              <a:solidFill>
                <a:schemeClr val="bg1"/>
              </a:solidFill>
              <a:miter lim="800000"/>
              <a:headEnd/>
              <a:tailEnd/>
            </a:ln>
            <a:extLst>
              <a:ext uri="{909E8E84-426E-40DD-AFC4-6F175D3DCCD1}">
                <a14:hiddenFill xmlns:a14="http://schemas.microsoft.com/office/drawing/2010/main">
                  <a:noFill/>
                </a14:hiddenFill>
              </a:ext>
            </a:extLst>
          </p:spPr>
        </p:cxnSp>
        <p:sp>
          <p:nvSpPr>
            <p:cNvPr id="24" name="Oval 23"/>
            <p:cNvSpPr/>
            <p:nvPr/>
          </p:nvSpPr>
          <p:spPr bwMode="gray">
            <a:xfrm>
              <a:off x="7220259" y="3552825"/>
              <a:ext cx="182571" cy="182880"/>
            </a:xfrm>
            <a:prstGeom prst="ellipse">
              <a:avLst/>
            </a:prstGeom>
            <a:solidFill>
              <a:schemeClr val="accent6"/>
            </a:solidFill>
            <a:ln w="6350">
              <a:solidFill>
                <a:schemeClr val="bg1"/>
              </a:solidFill>
              <a:miter lim="800000"/>
              <a:headEnd/>
              <a:tailEnd/>
            </a:ln>
          </p:spPr>
          <p:txBody>
            <a:bodyPr lIns="72000" tIns="72000" rIns="72000" bIns="72000" anchor="ctr"/>
            <a:lstStyle/>
            <a:p>
              <a:pPr algn="ctr" defTabSz="914400" eaLnBrk="0" hangingPunct="0">
                <a:lnSpc>
                  <a:spcPct val="90000"/>
                </a:lnSpc>
                <a:spcBef>
                  <a:spcPct val="0"/>
                </a:spcBef>
                <a:defRPr/>
              </a:pPr>
              <a:endParaRPr lang="en-US" sz="1600" dirty="0">
                <a:solidFill>
                  <a:srgbClr val="FFFFFF"/>
                </a:solidFill>
                <a:cs typeface="Arial" pitchFamily="34" charset="0"/>
              </a:endParaRPr>
            </a:p>
          </p:txBody>
        </p:sp>
      </p:grpSp>
      <p:grpSp>
        <p:nvGrpSpPr>
          <p:cNvPr id="80906" name="Group 24"/>
          <p:cNvGrpSpPr>
            <a:grpSpLocks/>
          </p:cNvGrpSpPr>
          <p:nvPr/>
        </p:nvGrpSpPr>
        <p:grpSpPr bwMode="auto">
          <a:xfrm flipH="1">
            <a:off x="1741488" y="4649788"/>
            <a:ext cx="7402512" cy="182562"/>
            <a:chOff x="0" y="3552825"/>
            <a:chExt cx="7402830" cy="182880"/>
          </a:xfrm>
        </p:grpSpPr>
        <p:cxnSp>
          <p:nvCxnSpPr>
            <p:cNvPr id="80947" name="Straight Connector 25"/>
            <p:cNvCxnSpPr>
              <a:cxnSpLocks noChangeShapeType="1"/>
            </p:cNvCxnSpPr>
            <p:nvPr/>
          </p:nvCxnSpPr>
          <p:spPr bwMode="gray">
            <a:xfrm>
              <a:off x="0" y="3644265"/>
              <a:ext cx="7308304" cy="0"/>
            </a:xfrm>
            <a:prstGeom prst="line">
              <a:avLst/>
            </a:prstGeom>
            <a:noFill/>
            <a:ln w="6350">
              <a:solidFill>
                <a:schemeClr val="bg1"/>
              </a:solidFill>
              <a:miter lim="800000"/>
              <a:headEnd/>
              <a:tailEnd/>
            </a:ln>
            <a:extLst>
              <a:ext uri="{909E8E84-426E-40DD-AFC4-6F175D3DCCD1}">
                <a14:hiddenFill xmlns:a14="http://schemas.microsoft.com/office/drawing/2010/main">
                  <a:noFill/>
                </a14:hiddenFill>
              </a:ext>
            </a:extLst>
          </p:spPr>
        </p:cxnSp>
        <p:sp>
          <p:nvSpPr>
            <p:cNvPr id="27" name="Oval 26"/>
            <p:cNvSpPr/>
            <p:nvPr/>
          </p:nvSpPr>
          <p:spPr bwMode="gray">
            <a:xfrm>
              <a:off x="7220260" y="3552825"/>
              <a:ext cx="182570" cy="182880"/>
            </a:xfrm>
            <a:prstGeom prst="ellipse">
              <a:avLst/>
            </a:prstGeom>
            <a:solidFill>
              <a:schemeClr val="accent6"/>
            </a:solidFill>
            <a:ln w="6350">
              <a:solidFill>
                <a:schemeClr val="bg1"/>
              </a:solidFill>
              <a:miter lim="800000"/>
              <a:headEnd/>
              <a:tailEnd/>
            </a:ln>
          </p:spPr>
          <p:txBody>
            <a:bodyPr lIns="72000" tIns="72000" rIns="72000" bIns="72000" anchor="ctr"/>
            <a:lstStyle/>
            <a:p>
              <a:pPr algn="ctr" defTabSz="914400" eaLnBrk="0" hangingPunct="0">
                <a:lnSpc>
                  <a:spcPct val="90000"/>
                </a:lnSpc>
                <a:spcBef>
                  <a:spcPct val="0"/>
                </a:spcBef>
                <a:defRPr/>
              </a:pPr>
              <a:endParaRPr lang="en-US" sz="1600" dirty="0">
                <a:solidFill>
                  <a:srgbClr val="FFFFFF"/>
                </a:solidFill>
                <a:cs typeface="Arial" pitchFamily="34" charset="0"/>
              </a:endParaRPr>
            </a:p>
          </p:txBody>
        </p:sp>
      </p:grpSp>
      <p:grpSp>
        <p:nvGrpSpPr>
          <p:cNvPr id="80907" name="Group 28"/>
          <p:cNvGrpSpPr>
            <a:grpSpLocks/>
          </p:cNvGrpSpPr>
          <p:nvPr/>
        </p:nvGrpSpPr>
        <p:grpSpPr bwMode="auto">
          <a:xfrm>
            <a:off x="7499350" y="1989138"/>
            <a:ext cx="1233488" cy="1562100"/>
            <a:chOff x="-7834313" y="-1096963"/>
            <a:chExt cx="7410450" cy="9385301"/>
          </a:xfrm>
        </p:grpSpPr>
        <p:sp>
          <p:nvSpPr>
            <p:cNvPr id="30" name="Freeform 11"/>
            <p:cNvSpPr>
              <a:spLocks noEditPoints="1"/>
            </p:cNvSpPr>
            <p:nvPr/>
          </p:nvSpPr>
          <p:spPr bwMode="auto">
            <a:xfrm>
              <a:off x="-7834313" y="-1096963"/>
              <a:ext cx="7410450" cy="7487254"/>
            </a:xfrm>
            <a:custGeom>
              <a:avLst/>
              <a:gdLst>
                <a:gd name="T0" fmla="*/ 1079 w 1976"/>
                <a:gd name="T1" fmla="*/ 1696 h 1997"/>
                <a:gd name="T2" fmla="*/ 1091 w 1976"/>
                <a:gd name="T3" fmla="*/ 1321 h 1997"/>
                <a:gd name="T4" fmla="*/ 1041 w 1976"/>
                <a:gd name="T5" fmla="*/ 1238 h 1997"/>
                <a:gd name="T6" fmla="*/ 872 w 1976"/>
                <a:gd name="T7" fmla="*/ 1228 h 1997"/>
                <a:gd name="T8" fmla="*/ 858 w 1976"/>
                <a:gd name="T9" fmla="*/ 1339 h 1997"/>
                <a:gd name="T10" fmla="*/ 726 w 1976"/>
                <a:gd name="T11" fmla="*/ 1234 h 1997"/>
                <a:gd name="T12" fmla="*/ 464 w 1976"/>
                <a:gd name="T13" fmla="*/ 1416 h 1997"/>
                <a:gd name="T14" fmla="*/ 43 w 1976"/>
                <a:gd name="T15" fmla="*/ 1094 h 1997"/>
                <a:gd name="T16" fmla="*/ 70 w 1976"/>
                <a:gd name="T17" fmla="*/ 965 h 1997"/>
                <a:gd name="T18" fmla="*/ 673 w 1976"/>
                <a:gd name="T19" fmla="*/ 500 h 1997"/>
                <a:gd name="T20" fmla="*/ 1238 w 1976"/>
                <a:gd name="T21" fmla="*/ 64 h 1997"/>
                <a:gd name="T22" fmla="*/ 1324 w 1976"/>
                <a:gd name="T23" fmla="*/ 0 h 1997"/>
                <a:gd name="T24" fmla="*/ 1590 w 1976"/>
                <a:gd name="T25" fmla="*/ 370 h 1997"/>
                <a:gd name="T26" fmla="*/ 1363 w 1976"/>
                <a:gd name="T27" fmla="*/ 751 h 1997"/>
                <a:gd name="T28" fmla="*/ 1395 w 1976"/>
                <a:gd name="T29" fmla="*/ 767 h 1997"/>
                <a:gd name="T30" fmla="*/ 1455 w 1976"/>
                <a:gd name="T31" fmla="*/ 792 h 1997"/>
                <a:gd name="T32" fmla="*/ 1365 w 1976"/>
                <a:gd name="T33" fmla="*/ 894 h 1997"/>
                <a:gd name="T34" fmla="*/ 1319 w 1976"/>
                <a:gd name="T35" fmla="*/ 992 h 1997"/>
                <a:gd name="T36" fmla="*/ 1379 w 1976"/>
                <a:gd name="T37" fmla="*/ 1093 h 1997"/>
                <a:gd name="T38" fmla="*/ 1451 w 1976"/>
                <a:gd name="T39" fmla="*/ 1079 h 1997"/>
                <a:gd name="T40" fmla="*/ 1484 w 1976"/>
                <a:gd name="T41" fmla="*/ 1130 h 1997"/>
                <a:gd name="T42" fmla="*/ 1594 w 1976"/>
                <a:gd name="T43" fmla="*/ 1222 h 1997"/>
                <a:gd name="T44" fmla="*/ 1628 w 1976"/>
                <a:gd name="T45" fmla="*/ 1348 h 1997"/>
                <a:gd name="T46" fmla="*/ 1749 w 1976"/>
                <a:gd name="T47" fmla="*/ 1362 h 1997"/>
                <a:gd name="T48" fmla="*/ 1857 w 1976"/>
                <a:gd name="T49" fmla="*/ 1501 h 1997"/>
                <a:gd name="T50" fmla="*/ 1976 w 1976"/>
                <a:gd name="T51" fmla="*/ 1531 h 1997"/>
                <a:gd name="T52" fmla="*/ 1351 w 1976"/>
                <a:gd name="T53" fmla="*/ 1972 h 1997"/>
                <a:gd name="T54" fmla="*/ 170 w 1976"/>
                <a:gd name="T55" fmla="*/ 1053 h 1997"/>
                <a:gd name="T56" fmla="*/ 372 w 1976"/>
                <a:gd name="T57" fmla="*/ 1269 h 1997"/>
                <a:gd name="T58" fmla="*/ 630 w 1976"/>
                <a:gd name="T59" fmla="*/ 1144 h 1997"/>
                <a:gd name="T60" fmla="*/ 451 w 1976"/>
                <a:gd name="T61" fmla="*/ 941 h 1997"/>
                <a:gd name="T62" fmla="*/ 170 w 1976"/>
                <a:gd name="T63" fmla="*/ 1053 h 1997"/>
                <a:gd name="T64" fmla="*/ 1320 w 1976"/>
                <a:gd name="T65" fmla="*/ 631 h 1997"/>
                <a:gd name="T66" fmla="*/ 1471 w 1976"/>
                <a:gd name="T67" fmla="*/ 440 h 1997"/>
                <a:gd name="T68" fmla="*/ 1336 w 1976"/>
                <a:gd name="T69" fmla="*/ 203 h 1997"/>
                <a:gd name="T70" fmla="*/ 1126 w 1976"/>
                <a:gd name="T71" fmla="*/ 314 h 19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76" h="1997">
                  <a:moveTo>
                    <a:pt x="1070" y="1728"/>
                  </a:moveTo>
                  <a:cubicBezTo>
                    <a:pt x="1076" y="1719"/>
                    <a:pt x="1079" y="1707"/>
                    <a:pt x="1079" y="1696"/>
                  </a:cubicBezTo>
                  <a:cubicBezTo>
                    <a:pt x="1081" y="1618"/>
                    <a:pt x="1082" y="1540"/>
                    <a:pt x="1085" y="1462"/>
                  </a:cubicBezTo>
                  <a:cubicBezTo>
                    <a:pt x="1086" y="1415"/>
                    <a:pt x="1090" y="1368"/>
                    <a:pt x="1091" y="1321"/>
                  </a:cubicBezTo>
                  <a:cubicBezTo>
                    <a:pt x="1092" y="1311"/>
                    <a:pt x="1088" y="1300"/>
                    <a:pt x="1082" y="1292"/>
                  </a:cubicBezTo>
                  <a:cubicBezTo>
                    <a:pt x="1070" y="1273"/>
                    <a:pt x="1055" y="1255"/>
                    <a:pt x="1041" y="1238"/>
                  </a:cubicBezTo>
                  <a:cubicBezTo>
                    <a:pt x="1037" y="1233"/>
                    <a:pt x="1029" y="1228"/>
                    <a:pt x="1023" y="1229"/>
                  </a:cubicBezTo>
                  <a:cubicBezTo>
                    <a:pt x="973" y="1238"/>
                    <a:pt x="923" y="1236"/>
                    <a:pt x="872" y="1228"/>
                  </a:cubicBezTo>
                  <a:cubicBezTo>
                    <a:pt x="869" y="1227"/>
                    <a:pt x="866" y="1228"/>
                    <a:pt x="858" y="1228"/>
                  </a:cubicBezTo>
                  <a:cubicBezTo>
                    <a:pt x="858" y="1264"/>
                    <a:pt x="858" y="1300"/>
                    <a:pt x="858" y="1339"/>
                  </a:cubicBezTo>
                  <a:cubicBezTo>
                    <a:pt x="811" y="1335"/>
                    <a:pt x="769" y="1332"/>
                    <a:pt x="726" y="1328"/>
                  </a:cubicBezTo>
                  <a:cubicBezTo>
                    <a:pt x="726" y="1295"/>
                    <a:pt x="726" y="1265"/>
                    <a:pt x="726" y="1234"/>
                  </a:cubicBezTo>
                  <a:cubicBezTo>
                    <a:pt x="704" y="1260"/>
                    <a:pt x="685" y="1286"/>
                    <a:pt x="662" y="1310"/>
                  </a:cubicBezTo>
                  <a:cubicBezTo>
                    <a:pt x="608" y="1366"/>
                    <a:pt x="545" y="1409"/>
                    <a:pt x="464" y="1416"/>
                  </a:cubicBezTo>
                  <a:cubicBezTo>
                    <a:pt x="399" y="1422"/>
                    <a:pt x="340" y="1405"/>
                    <a:pt x="286" y="1370"/>
                  </a:cubicBezTo>
                  <a:cubicBezTo>
                    <a:pt x="180" y="1301"/>
                    <a:pt x="108" y="1200"/>
                    <a:pt x="43" y="1094"/>
                  </a:cubicBezTo>
                  <a:cubicBezTo>
                    <a:pt x="29" y="1070"/>
                    <a:pt x="15" y="1045"/>
                    <a:pt x="0" y="1020"/>
                  </a:cubicBezTo>
                  <a:cubicBezTo>
                    <a:pt x="23" y="1001"/>
                    <a:pt x="47" y="983"/>
                    <a:pt x="70" y="965"/>
                  </a:cubicBezTo>
                  <a:cubicBezTo>
                    <a:pt x="190" y="872"/>
                    <a:pt x="310" y="779"/>
                    <a:pt x="431" y="687"/>
                  </a:cubicBezTo>
                  <a:cubicBezTo>
                    <a:pt x="511" y="624"/>
                    <a:pt x="592" y="563"/>
                    <a:pt x="673" y="500"/>
                  </a:cubicBezTo>
                  <a:cubicBezTo>
                    <a:pt x="763" y="430"/>
                    <a:pt x="853" y="360"/>
                    <a:pt x="944" y="290"/>
                  </a:cubicBezTo>
                  <a:cubicBezTo>
                    <a:pt x="1042" y="215"/>
                    <a:pt x="1140" y="139"/>
                    <a:pt x="1238" y="64"/>
                  </a:cubicBezTo>
                  <a:cubicBezTo>
                    <a:pt x="1264" y="43"/>
                    <a:pt x="1290" y="21"/>
                    <a:pt x="1316" y="0"/>
                  </a:cubicBezTo>
                  <a:cubicBezTo>
                    <a:pt x="1318" y="0"/>
                    <a:pt x="1321" y="0"/>
                    <a:pt x="1324" y="0"/>
                  </a:cubicBezTo>
                  <a:cubicBezTo>
                    <a:pt x="1356" y="34"/>
                    <a:pt x="1390" y="67"/>
                    <a:pt x="1421" y="102"/>
                  </a:cubicBezTo>
                  <a:cubicBezTo>
                    <a:pt x="1493" y="181"/>
                    <a:pt x="1556" y="266"/>
                    <a:pt x="1590" y="370"/>
                  </a:cubicBezTo>
                  <a:cubicBezTo>
                    <a:pt x="1628" y="487"/>
                    <a:pt x="1587" y="615"/>
                    <a:pt x="1485" y="684"/>
                  </a:cubicBezTo>
                  <a:cubicBezTo>
                    <a:pt x="1447" y="710"/>
                    <a:pt x="1404" y="729"/>
                    <a:pt x="1363" y="751"/>
                  </a:cubicBezTo>
                  <a:cubicBezTo>
                    <a:pt x="1361" y="752"/>
                    <a:pt x="1359" y="753"/>
                    <a:pt x="1356" y="760"/>
                  </a:cubicBezTo>
                  <a:cubicBezTo>
                    <a:pt x="1369" y="762"/>
                    <a:pt x="1382" y="765"/>
                    <a:pt x="1395" y="767"/>
                  </a:cubicBezTo>
                  <a:cubicBezTo>
                    <a:pt x="1411" y="770"/>
                    <a:pt x="1427" y="773"/>
                    <a:pt x="1444" y="776"/>
                  </a:cubicBezTo>
                  <a:cubicBezTo>
                    <a:pt x="1454" y="777"/>
                    <a:pt x="1457" y="782"/>
                    <a:pt x="1455" y="792"/>
                  </a:cubicBezTo>
                  <a:cubicBezTo>
                    <a:pt x="1448" y="829"/>
                    <a:pt x="1442" y="866"/>
                    <a:pt x="1434" y="906"/>
                  </a:cubicBezTo>
                  <a:cubicBezTo>
                    <a:pt x="1410" y="902"/>
                    <a:pt x="1387" y="899"/>
                    <a:pt x="1365" y="894"/>
                  </a:cubicBezTo>
                  <a:cubicBezTo>
                    <a:pt x="1351" y="891"/>
                    <a:pt x="1346" y="893"/>
                    <a:pt x="1343" y="908"/>
                  </a:cubicBezTo>
                  <a:cubicBezTo>
                    <a:pt x="1336" y="936"/>
                    <a:pt x="1326" y="964"/>
                    <a:pt x="1319" y="992"/>
                  </a:cubicBezTo>
                  <a:cubicBezTo>
                    <a:pt x="1317" y="1000"/>
                    <a:pt x="1317" y="1012"/>
                    <a:pt x="1322" y="1019"/>
                  </a:cubicBezTo>
                  <a:cubicBezTo>
                    <a:pt x="1340" y="1044"/>
                    <a:pt x="1361" y="1068"/>
                    <a:pt x="1379" y="1093"/>
                  </a:cubicBezTo>
                  <a:cubicBezTo>
                    <a:pt x="1387" y="1104"/>
                    <a:pt x="1393" y="1104"/>
                    <a:pt x="1404" y="1098"/>
                  </a:cubicBezTo>
                  <a:cubicBezTo>
                    <a:pt x="1419" y="1090"/>
                    <a:pt x="1435" y="1082"/>
                    <a:pt x="1451" y="1079"/>
                  </a:cubicBezTo>
                  <a:cubicBezTo>
                    <a:pt x="1477" y="1074"/>
                    <a:pt x="1490" y="1089"/>
                    <a:pt x="1486" y="1115"/>
                  </a:cubicBezTo>
                  <a:cubicBezTo>
                    <a:pt x="1485" y="1120"/>
                    <a:pt x="1485" y="1125"/>
                    <a:pt x="1484" y="1130"/>
                  </a:cubicBezTo>
                  <a:cubicBezTo>
                    <a:pt x="1536" y="1124"/>
                    <a:pt x="1552" y="1144"/>
                    <a:pt x="1536" y="1203"/>
                  </a:cubicBezTo>
                  <a:cubicBezTo>
                    <a:pt x="1559" y="1200"/>
                    <a:pt x="1581" y="1199"/>
                    <a:pt x="1594" y="1222"/>
                  </a:cubicBezTo>
                  <a:cubicBezTo>
                    <a:pt x="1608" y="1245"/>
                    <a:pt x="1590" y="1263"/>
                    <a:pt x="1581" y="1282"/>
                  </a:cubicBezTo>
                  <a:cubicBezTo>
                    <a:pt x="1639" y="1279"/>
                    <a:pt x="1645" y="1288"/>
                    <a:pt x="1628" y="1348"/>
                  </a:cubicBezTo>
                  <a:cubicBezTo>
                    <a:pt x="1658" y="1359"/>
                    <a:pt x="1688" y="1360"/>
                    <a:pt x="1717" y="1351"/>
                  </a:cubicBezTo>
                  <a:cubicBezTo>
                    <a:pt x="1732" y="1347"/>
                    <a:pt x="1740" y="1350"/>
                    <a:pt x="1749" y="1362"/>
                  </a:cubicBezTo>
                  <a:cubicBezTo>
                    <a:pt x="1780" y="1403"/>
                    <a:pt x="1812" y="1444"/>
                    <a:pt x="1844" y="1485"/>
                  </a:cubicBezTo>
                  <a:cubicBezTo>
                    <a:pt x="1848" y="1490"/>
                    <a:pt x="1852" y="1495"/>
                    <a:pt x="1857" y="1501"/>
                  </a:cubicBezTo>
                  <a:cubicBezTo>
                    <a:pt x="1877" y="1486"/>
                    <a:pt x="1896" y="1472"/>
                    <a:pt x="1917" y="1456"/>
                  </a:cubicBezTo>
                  <a:cubicBezTo>
                    <a:pt x="1937" y="1481"/>
                    <a:pt x="1956" y="1505"/>
                    <a:pt x="1976" y="1531"/>
                  </a:cubicBezTo>
                  <a:cubicBezTo>
                    <a:pt x="1774" y="1686"/>
                    <a:pt x="1574" y="1841"/>
                    <a:pt x="1373" y="1997"/>
                  </a:cubicBezTo>
                  <a:cubicBezTo>
                    <a:pt x="1366" y="1989"/>
                    <a:pt x="1360" y="1982"/>
                    <a:pt x="1351" y="1972"/>
                  </a:cubicBezTo>
                  <a:lnTo>
                    <a:pt x="1070" y="1728"/>
                  </a:lnTo>
                  <a:close/>
                  <a:moveTo>
                    <a:pt x="170" y="1053"/>
                  </a:moveTo>
                  <a:cubicBezTo>
                    <a:pt x="188" y="1079"/>
                    <a:pt x="204" y="1104"/>
                    <a:pt x="222" y="1128"/>
                  </a:cubicBezTo>
                  <a:cubicBezTo>
                    <a:pt x="264" y="1183"/>
                    <a:pt x="309" y="1235"/>
                    <a:pt x="372" y="1269"/>
                  </a:cubicBezTo>
                  <a:cubicBezTo>
                    <a:pt x="424" y="1296"/>
                    <a:pt x="475" y="1293"/>
                    <a:pt x="524" y="1260"/>
                  </a:cubicBezTo>
                  <a:cubicBezTo>
                    <a:pt x="569" y="1230"/>
                    <a:pt x="601" y="1189"/>
                    <a:pt x="630" y="1144"/>
                  </a:cubicBezTo>
                  <a:cubicBezTo>
                    <a:pt x="638" y="1132"/>
                    <a:pt x="637" y="1125"/>
                    <a:pt x="625" y="1115"/>
                  </a:cubicBezTo>
                  <a:cubicBezTo>
                    <a:pt x="558" y="1066"/>
                    <a:pt x="501" y="1006"/>
                    <a:pt x="451" y="941"/>
                  </a:cubicBezTo>
                  <a:cubicBezTo>
                    <a:pt x="434" y="919"/>
                    <a:pt x="419" y="897"/>
                    <a:pt x="402" y="873"/>
                  </a:cubicBezTo>
                  <a:cubicBezTo>
                    <a:pt x="324" y="933"/>
                    <a:pt x="249" y="992"/>
                    <a:pt x="170" y="1053"/>
                  </a:cubicBezTo>
                  <a:close/>
                  <a:moveTo>
                    <a:pt x="1126" y="314"/>
                  </a:moveTo>
                  <a:cubicBezTo>
                    <a:pt x="1209" y="408"/>
                    <a:pt x="1276" y="511"/>
                    <a:pt x="1320" y="631"/>
                  </a:cubicBezTo>
                  <a:cubicBezTo>
                    <a:pt x="1349" y="615"/>
                    <a:pt x="1376" y="602"/>
                    <a:pt x="1401" y="585"/>
                  </a:cubicBezTo>
                  <a:cubicBezTo>
                    <a:pt x="1452" y="551"/>
                    <a:pt x="1482" y="503"/>
                    <a:pt x="1471" y="440"/>
                  </a:cubicBezTo>
                  <a:cubicBezTo>
                    <a:pt x="1465" y="406"/>
                    <a:pt x="1454" y="370"/>
                    <a:pt x="1436" y="341"/>
                  </a:cubicBezTo>
                  <a:cubicBezTo>
                    <a:pt x="1407" y="292"/>
                    <a:pt x="1371" y="248"/>
                    <a:pt x="1336" y="203"/>
                  </a:cubicBezTo>
                  <a:cubicBezTo>
                    <a:pt x="1313" y="172"/>
                    <a:pt x="1311" y="173"/>
                    <a:pt x="1281" y="196"/>
                  </a:cubicBezTo>
                  <a:cubicBezTo>
                    <a:pt x="1229" y="234"/>
                    <a:pt x="1178" y="274"/>
                    <a:pt x="1126" y="314"/>
                  </a:cubicBezTo>
                  <a:close/>
                </a:path>
              </a:pathLst>
            </a:custGeom>
            <a:solidFill>
              <a:schemeClr val="accent6"/>
            </a:solidFill>
            <a:ln w="14288" cap="flat">
              <a:noFill/>
              <a:prstDash val="solid"/>
              <a:miter lim="800000"/>
              <a:headEnd/>
              <a:tailEnd/>
            </a:ln>
          </p:spPr>
          <p:txBody>
            <a:bodyPr/>
            <a:lstStyle/>
            <a:p>
              <a:pPr defTabSz="914400">
                <a:defRPr/>
              </a:pPr>
              <a:endParaRPr lang="en-US" dirty="0">
                <a:solidFill>
                  <a:srgbClr val="000000"/>
                </a:solidFill>
              </a:endParaRPr>
            </a:p>
          </p:txBody>
        </p:sp>
        <p:sp>
          <p:nvSpPr>
            <p:cNvPr id="31" name="Freeform 13"/>
            <p:cNvSpPr>
              <a:spLocks/>
            </p:cNvSpPr>
            <p:nvPr/>
          </p:nvSpPr>
          <p:spPr bwMode="auto">
            <a:xfrm>
              <a:off x="-5774266" y="2928034"/>
              <a:ext cx="4101020" cy="5360304"/>
            </a:xfrm>
            <a:custGeom>
              <a:avLst/>
              <a:gdLst>
                <a:gd name="T0" fmla="*/ 800 w 1094"/>
                <a:gd name="T1" fmla="*/ 898 h 1430"/>
                <a:gd name="T2" fmla="*/ 775 w 1094"/>
                <a:gd name="T3" fmla="*/ 967 h 1430"/>
                <a:gd name="T4" fmla="*/ 616 w 1094"/>
                <a:gd name="T5" fmla="*/ 1418 h 1430"/>
                <a:gd name="T6" fmla="*/ 612 w 1094"/>
                <a:gd name="T7" fmla="*/ 1430 h 1430"/>
                <a:gd name="T8" fmla="*/ 0 w 1094"/>
                <a:gd name="T9" fmla="*/ 1430 h 1430"/>
                <a:gd name="T10" fmla="*/ 41 w 1094"/>
                <a:gd name="T11" fmla="*/ 1364 h 1430"/>
                <a:gd name="T12" fmla="*/ 340 w 1094"/>
                <a:gd name="T13" fmla="*/ 921 h 1430"/>
                <a:gd name="T14" fmla="*/ 519 w 1094"/>
                <a:gd name="T15" fmla="*/ 654 h 1430"/>
                <a:gd name="T16" fmla="*/ 528 w 1094"/>
                <a:gd name="T17" fmla="*/ 622 h 1430"/>
                <a:gd name="T18" fmla="*/ 534 w 1094"/>
                <a:gd name="T19" fmla="*/ 388 h 1430"/>
                <a:gd name="T20" fmla="*/ 554 w 1094"/>
                <a:gd name="T21" fmla="*/ 247 h 1430"/>
                <a:gd name="T22" fmla="*/ 852 w 1094"/>
                <a:gd name="T23" fmla="*/ 24 h 1430"/>
                <a:gd name="T24" fmla="*/ 900 w 1094"/>
                <a:gd name="T25" fmla="*/ 5 h 1430"/>
                <a:gd name="T26" fmla="*/ 935 w 1094"/>
                <a:gd name="T27" fmla="*/ 41 h 1430"/>
                <a:gd name="T28" fmla="*/ 933 w 1094"/>
                <a:gd name="T29" fmla="*/ 57 h 1430"/>
                <a:gd name="T30" fmla="*/ 985 w 1094"/>
                <a:gd name="T31" fmla="*/ 129 h 1430"/>
                <a:gd name="T32" fmla="*/ 1043 w 1094"/>
                <a:gd name="T33" fmla="*/ 148 h 1430"/>
                <a:gd name="T34" fmla="*/ 1029 w 1094"/>
                <a:gd name="T35" fmla="*/ 209 h 1430"/>
                <a:gd name="T36" fmla="*/ 1077 w 1094"/>
                <a:gd name="T37" fmla="*/ 274 h 1430"/>
                <a:gd name="T38" fmla="*/ 957 w 1094"/>
                <a:gd name="T39" fmla="*/ 428 h 1430"/>
                <a:gd name="T40" fmla="*/ 800 w 1094"/>
                <a:gd name="T41" fmla="*/ 898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94" h="1430">
                  <a:moveTo>
                    <a:pt x="800" y="898"/>
                  </a:moveTo>
                  <a:cubicBezTo>
                    <a:pt x="791" y="923"/>
                    <a:pt x="783" y="945"/>
                    <a:pt x="775" y="967"/>
                  </a:cubicBezTo>
                  <a:cubicBezTo>
                    <a:pt x="722" y="1117"/>
                    <a:pt x="669" y="1268"/>
                    <a:pt x="616" y="1418"/>
                  </a:cubicBezTo>
                  <a:cubicBezTo>
                    <a:pt x="614" y="1422"/>
                    <a:pt x="614" y="1426"/>
                    <a:pt x="612" y="1430"/>
                  </a:cubicBezTo>
                  <a:cubicBezTo>
                    <a:pt x="408" y="1430"/>
                    <a:pt x="204" y="1430"/>
                    <a:pt x="0" y="1430"/>
                  </a:cubicBezTo>
                  <a:cubicBezTo>
                    <a:pt x="14" y="1408"/>
                    <a:pt x="27" y="1386"/>
                    <a:pt x="41" y="1364"/>
                  </a:cubicBezTo>
                  <a:cubicBezTo>
                    <a:pt x="140" y="1217"/>
                    <a:pt x="240" y="1069"/>
                    <a:pt x="340" y="921"/>
                  </a:cubicBezTo>
                  <a:cubicBezTo>
                    <a:pt x="400" y="832"/>
                    <a:pt x="460" y="743"/>
                    <a:pt x="519" y="654"/>
                  </a:cubicBezTo>
                  <a:cubicBezTo>
                    <a:pt x="525" y="645"/>
                    <a:pt x="527" y="633"/>
                    <a:pt x="528" y="622"/>
                  </a:cubicBezTo>
                  <a:cubicBezTo>
                    <a:pt x="530" y="544"/>
                    <a:pt x="531" y="466"/>
                    <a:pt x="534" y="388"/>
                  </a:cubicBezTo>
                  <a:cubicBezTo>
                    <a:pt x="535" y="341"/>
                    <a:pt x="553" y="294"/>
                    <a:pt x="554" y="247"/>
                  </a:cubicBezTo>
                  <a:cubicBezTo>
                    <a:pt x="556" y="202"/>
                    <a:pt x="847" y="27"/>
                    <a:pt x="852" y="24"/>
                  </a:cubicBezTo>
                  <a:cubicBezTo>
                    <a:pt x="867" y="16"/>
                    <a:pt x="884" y="9"/>
                    <a:pt x="900" y="5"/>
                  </a:cubicBezTo>
                  <a:cubicBezTo>
                    <a:pt x="926" y="0"/>
                    <a:pt x="939" y="15"/>
                    <a:pt x="935" y="41"/>
                  </a:cubicBezTo>
                  <a:cubicBezTo>
                    <a:pt x="934" y="46"/>
                    <a:pt x="934" y="51"/>
                    <a:pt x="933" y="57"/>
                  </a:cubicBezTo>
                  <a:cubicBezTo>
                    <a:pt x="984" y="51"/>
                    <a:pt x="1001" y="70"/>
                    <a:pt x="985" y="129"/>
                  </a:cubicBezTo>
                  <a:cubicBezTo>
                    <a:pt x="1007" y="127"/>
                    <a:pt x="1030" y="126"/>
                    <a:pt x="1043" y="148"/>
                  </a:cubicBezTo>
                  <a:cubicBezTo>
                    <a:pt x="1057" y="172"/>
                    <a:pt x="1039" y="189"/>
                    <a:pt x="1029" y="209"/>
                  </a:cubicBezTo>
                  <a:cubicBezTo>
                    <a:pt x="1088" y="206"/>
                    <a:pt x="1094" y="214"/>
                    <a:pt x="1077" y="274"/>
                  </a:cubicBezTo>
                  <a:cubicBezTo>
                    <a:pt x="1077" y="274"/>
                    <a:pt x="1001" y="312"/>
                    <a:pt x="957" y="428"/>
                  </a:cubicBezTo>
                  <a:cubicBezTo>
                    <a:pt x="913" y="544"/>
                    <a:pt x="1039" y="653"/>
                    <a:pt x="800" y="898"/>
                  </a:cubicBezTo>
                </a:path>
              </a:pathLst>
            </a:custGeom>
            <a:solidFill>
              <a:schemeClr val="tx1">
                <a:lumMod val="65000"/>
              </a:schemeClr>
            </a:solidFill>
            <a:ln w="14288" cap="flat">
              <a:noFill/>
              <a:prstDash val="solid"/>
              <a:miter lim="800000"/>
              <a:headEnd/>
              <a:tailEnd/>
            </a:ln>
          </p:spPr>
          <p:txBody>
            <a:bodyPr/>
            <a:lstStyle/>
            <a:p>
              <a:pPr defTabSz="914400">
                <a:defRPr/>
              </a:pPr>
              <a:endParaRPr lang="en-US" dirty="0">
                <a:solidFill>
                  <a:srgbClr val="000000"/>
                </a:solidFill>
              </a:endParaRPr>
            </a:p>
          </p:txBody>
        </p:sp>
        <p:sp>
          <p:nvSpPr>
            <p:cNvPr id="32" name="Freeform 14"/>
            <p:cNvSpPr>
              <a:spLocks/>
            </p:cNvSpPr>
            <p:nvPr/>
          </p:nvSpPr>
          <p:spPr bwMode="auto">
            <a:xfrm>
              <a:off x="-2455301" y="3710142"/>
              <a:ext cx="543627" cy="648578"/>
            </a:xfrm>
            <a:custGeom>
              <a:avLst/>
              <a:gdLst>
                <a:gd name="T0" fmla="*/ 143 w 143"/>
                <a:gd name="T1" fmla="*/ 0 h 173"/>
                <a:gd name="T2" fmla="*/ 53 w 143"/>
                <a:gd name="T3" fmla="*/ 58 h 173"/>
                <a:gd name="T4" fmla="*/ 0 w 143"/>
                <a:gd name="T5" fmla="*/ 173 h 173"/>
              </a:gdLst>
              <a:ahLst/>
              <a:cxnLst>
                <a:cxn ang="0">
                  <a:pos x="T0" y="T1"/>
                </a:cxn>
                <a:cxn ang="0">
                  <a:pos x="T2" y="T3"/>
                </a:cxn>
                <a:cxn ang="0">
                  <a:pos x="T4" y="T5"/>
                </a:cxn>
              </a:cxnLst>
              <a:rect l="0" t="0" r="r" b="b"/>
              <a:pathLst>
                <a:path w="143" h="173">
                  <a:moveTo>
                    <a:pt x="143" y="0"/>
                  </a:moveTo>
                  <a:cubicBezTo>
                    <a:pt x="143" y="0"/>
                    <a:pt x="73" y="30"/>
                    <a:pt x="53" y="58"/>
                  </a:cubicBezTo>
                  <a:cubicBezTo>
                    <a:pt x="33" y="86"/>
                    <a:pt x="0" y="173"/>
                    <a:pt x="0" y="173"/>
                  </a:cubicBezTo>
                </a:path>
              </a:pathLst>
            </a:custGeom>
            <a:noFill/>
            <a:ln w="9525" cap="flat">
              <a:solidFill>
                <a:schemeClr val="bg1">
                  <a:lumMod val="65000"/>
                  <a:lumOff val="35000"/>
                </a:schemeClr>
              </a:solidFill>
              <a:prstDash val="solid"/>
              <a:miter lim="800000"/>
              <a:headEnd/>
              <a:tailEnd/>
            </a:ln>
          </p:spPr>
          <p:txBody>
            <a:bodyPr/>
            <a:lstStyle/>
            <a:p>
              <a:pPr defTabSz="914400">
                <a:defRPr/>
              </a:pPr>
              <a:endParaRPr lang="en-US" dirty="0">
                <a:solidFill>
                  <a:srgbClr val="000000"/>
                </a:solidFill>
              </a:endParaRPr>
            </a:p>
          </p:txBody>
        </p:sp>
        <p:sp>
          <p:nvSpPr>
            <p:cNvPr id="33" name="Freeform 16"/>
            <p:cNvSpPr>
              <a:spLocks/>
            </p:cNvSpPr>
            <p:nvPr/>
          </p:nvSpPr>
          <p:spPr bwMode="auto">
            <a:xfrm>
              <a:off x="-2455301" y="3414464"/>
              <a:ext cx="371956" cy="257527"/>
            </a:xfrm>
            <a:custGeom>
              <a:avLst/>
              <a:gdLst>
                <a:gd name="T0" fmla="*/ 98 w 98"/>
                <a:gd name="T1" fmla="*/ 0 h 70"/>
                <a:gd name="T2" fmla="*/ 7 w 98"/>
                <a:gd name="T3" fmla="*/ 58 h 70"/>
                <a:gd name="T4" fmla="*/ 0 w 98"/>
                <a:gd name="T5" fmla="*/ 70 h 70"/>
              </a:gdLst>
              <a:ahLst/>
              <a:cxnLst>
                <a:cxn ang="0">
                  <a:pos x="T0" y="T1"/>
                </a:cxn>
                <a:cxn ang="0">
                  <a:pos x="T2" y="T3"/>
                </a:cxn>
                <a:cxn ang="0">
                  <a:pos x="T4" y="T5"/>
                </a:cxn>
              </a:cxnLst>
              <a:rect l="0" t="0" r="r" b="b"/>
              <a:pathLst>
                <a:path w="98" h="70">
                  <a:moveTo>
                    <a:pt x="98" y="0"/>
                  </a:moveTo>
                  <a:cubicBezTo>
                    <a:pt x="98" y="0"/>
                    <a:pt x="27" y="30"/>
                    <a:pt x="7" y="58"/>
                  </a:cubicBezTo>
                  <a:cubicBezTo>
                    <a:pt x="5" y="62"/>
                    <a:pt x="2" y="66"/>
                    <a:pt x="0" y="70"/>
                  </a:cubicBezTo>
                </a:path>
              </a:pathLst>
            </a:custGeom>
            <a:noFill/>
            <a:ln w="9525" cap="flat">
              <a:solidFill>
                <a:schemeClr val="bg1">
                  <a:lumMod val="65000"/>
                  <a:lumOff val="35000"/>
                </a:schemeClr>
              </a:solidFill>
              <a:prstDash val="solid"/>
              <a:miter lim="800000"/>
              <a:headEnd/>
              <a:tailEnd/>
            </a:ln>
          </p:spPr>
          <p:txBody>
            <a:bodyPr/>
            <a:lstStyle/>
            <a:p>
              <a:pPr defTabSz="914400">
                <a:defRPr/>
              </a:pPr>
              <a:endParaRPr lang="en-US" dirty="0">
                <a:solidFill>
                  <a:srgbClr val="000000"/>
                </a:solidFill>
              </a:endParaRPr>
            </a:p>
          </p:txBody>
        </p:sp>
        <p:sp>
          <p:nvSpPr>
            <p:cNvPr id="34" name="Freeform 18"/>
            <p:cNvSpPr>
              <a:spLocks/>
            </p:cNvSpPr>
            <p:nvPr/>
          </p:nvSpPr>
          <p:spPr bwMode="auto">
            <a:xfrm>
              <a:off x="-2951239" y="3137868"/>
              <a:ext cx="677148" cy="829795"/>
            </a:xfrm>
            <a:custGeom>
              <a:avLst/>
              <a:gdLst>
                <a:gd name="T0" fmla="*/ 179 w 179"/>
                <a:gd name="T1" fmla="*/ 0 h 220"/>
                <a:gd name="T2" fmla="*/ 59 w 179"/>
                <a:gd name="T3" fmla="*/ 85 h 220"/>
                <a:gd name="T4" fmla="*/ 0 w 179"/>
                <a:gd name="T5" fmla="*/ 220 h 220"/>
              </a:gdLst>
              <a:ahLst/>
              <a:cxnLst>
                <a:cxn ang="0">
                  <a:pos x="T0" y="T1"/>
                </a:cxn>
                <a:cxn ang="0">
                  <a:pos x="T2" y="T3"/>
                </a:cxn>
                <a:cxn ang="0">
                  <a:pos x="T4" y="T5"/>
                </a:cxn>
              </a:cxnLst>
              <a:rect l="0" t="0" r="r" b="b"/>
              <a:pathLst>
                <a:path w="179" h="220">
                  <a:moveTo>
                    <a:pt x="179" y="0"/>
                  </a:moveTo>
                  <a:cubicBezTo>
                    <a:pt x="59" y="85"/>
                    <a:pt x="59" y="85"/>
                    <a:pt x="59" y="85"/>
                  </a:cubicBezTo>
                  <a:cubicBezTo>
                    <a:pt x="59" y="85"/>
                    <a:pt x="1" y="196"/>
                    <a:pt x="0" y="220"/>
                  </a:cubicBezTo>
                </a:path>
              </a:pathLst>
            </a:custGeom>
            <a:noFill/>
            <a:ln w="9525" cap="flat">
              <a:solidFill>
                <a:schemeClr val="bg1">
                  <a:lumMod val="65000"/>
                  <a:lumOff val="35000"/>
                </a:schemeClr>
              </a:solidFill>
              <a:prstDash val="solid"/>
              <a:miter lim="800000"/>
              <a:headEnd/>
              <a:tailEnd/>
            </a:ln>
          </p:spPr>
          <p:txBody>
            <a:bodyPr/>
            <a:lstStyle/>
            <a:p>
              <a:pPr defTabSz="914400">
                <a:defRPr/>
              </a:pPr>
              <a:endParaRPr lang="en-US" dirty="0">
                <a:solidFill>
                  <a:srgbClr val="000000"/>
                </a:solidFill>
              </a:endParaRPr>
            </a:p>
          </p:txBody>
        </p:sp>
      </p:grpSp>
      <p:grpSp>
        <p:nvGrpSpPr>
          <p:cNvPr id="80908" name="Group 34"/>
          <p:cNvGrpSpPr>
            <a:grpSpLocks/>
          </p:cNvGrpSpPr>
          <p:nvPr/>
        </p:nvGrpSpPr>
        <p:grpSpPr bwMode="auto">
          <a:xfrm>
            <a:off x="7869238" y="3441700"/>
            <a:ext cx="1130300" cy="919163"/>
            <a:chOff x="2928937" y="1008696"/>
            <a:chExt cx="5006941" cy="4076066"/>
          </a:xfrm>
        </p:grpSpPr>
        <p:sp>
          <p:nvSpPr>
            <p:cNvPr id="36" name="Freeform 24"/>
            <p:cNvSpPr>
              <a:spLocks/>
            </p:cNvSpPr>
            <p:nvPr/>
          </p:nvSpPr>
          <p:spPr bwMode="auto">
            <a:xfrm>
              <a:off x="2935967" y="1768998"/>
              <a:ext cx="3291079" cy="3315764"/>
            </a:xfrm>
            <a:custGeom>
              <a:avLst/>
              <a:gdLst>
                <a:gd name="T0" fmla="*/ 1 w 877"/>
                <a:gd name="T1" fmla="*/ 860 h 884"/>
                <a:gd name="T2" fmla="*/ 0 w 877"/>
                <a:gd name="T3" fmla="*/ 846 h 884"/>
                <a:gd name="T4" fmla="*/ 0 w 877"/>
                <a:gd name="T5" fmla="*/ 38 h 884"/>
                <a:gd name="T6" fmla="*/ 1 w 877"/>
                <a:gd name="T7" fmla="*/ 24 h 884"/>
                <a:gd name="T8" fmla="*/ 2 w 877"/>
                <a:gd name="T9" fmla="*/ 12 h 884"/>
                <a:gd name="T10" fmla="*/ 26 w 877"/>
                <a:gd name="T11" fmla="*/ 5 h 884"/>
                <a:gd name="T12" fmla="*/ 81 w 877"/>
                <a:gd name="T13" fmla="*/ 61 h 884"/>
                <a:gd name="T14" fmla="*/ 81 w 877"/>
                <a:gd name="T15" fmla="*/ 770 h 884"/>
                <a:gd name="T16" fmla="*/ 85 w 877"/>
                <a:gd name="T17" fmla="*/ 795 h 884"/>
                <a:gd name="T18" fmla="*/ 89 w 877"/>
                <a:gd name="T19" fmla="*/ 796 h 884"/>
                <a:gd name="T20" fmla="*/ 113 w 877"/>
                <a:gd name="T21" fmla="*/ 796 h 884"/>
                <a:gd name="T22" fmla="*/ 829 w 877"/>
                <a:gd name="T23" fmla="*/ 796 h 884"/>
                <a:gd name="T24" fmla="*/ 853 w 877"/>
                <a:gd name="T25" fmla="*/ 796 h 884"/>
                <a:gd name="T26" fmla="*/ 865 w 877"/>
                <a:gd name="T27" fmla="*/ 797 h 884"/>
                <a:gd name="T28" fmla="*/ 870 w 877"/>
                <a:gd name="T29" fmla="*/ 844 h 884"/>
                <a:gd name="T30" fmla="*/ 836 w 877"/>
                <a:gd name="T31" fmla="*/ 880 h 884"/>
                <a:gd name="T32" fmla="*/ 28 w 877"/>
                <a:gd name="T33" fmla="*/ 880 h 884"/>
                <a:gd name="T34" fmla="*/ 5 w 877"/>
                <a:gd name="T35" fmla="*/ 877 h 884"/>
                <a:gd name="T36" fmla="*/ 1 w 877"/>
                <a:gd name="T37" fmla="*/ 860 h 8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884">
                  <a:moveTo>
                    <a:pt x="1" y="860"/>
                  </a:moveTo>
                  <a:cubicBezTo>
                    <a:pt x="1" y="856"/>
                    <a:pt x="0" y="851"/>
                    <a:pt x="0" y="846"/>
                  </a:cubicBezTo>
                  <a:cubicBezTo>
                    <a:pt x="0" y="577"/>
                    <a:pt x="0" y="307"/>
                    <a:pt x="0" y="38"/>
                  </a:cubicBezTo>
                  <a:cubicBezTo>
                    <a:pt x="0" y="33"/>
                    <a:pt x="1" y="29"/>
                    <a:pt x="1" y="24"/>
                  </a:cubicBezTo>
                  <a:cubicBezTo>
                    <a:pt x="6" y="20"/>
                    <a:pt x="6" y="16"/>
                    <a:pt x="2" y="12"/>
                  </a:cubicBezTo>
                  <a:cubicBezTo>
                    <a:pt x="7" y="0"/>
                    <a:pt x="17" y="5"/>
                    <a:pt x="26" y="5"/>
                  </a:cubicBezTo>
                  <a:cubicBezTo>
                    <a:pt x="81" y="6"/>
                    <a:pt x="81" y="6"/>
                    <a:pt x="81" y="61"/>
                  </a:cubicBezTo>
                  <a:cubicBezTo>
                    <a:pt x="81" y="297"/>
                    <a:pt x="81" y="534"/>
                    <a:pt x="81" y="770"/>
                  </a:cubicBezTo>
                  <a:cubicBezTo>
                    <a:pt x="81" y="779"/>
                    <a:pt x="79" y="788"/>
                    <a:pt x="85" y="795"/>
                  </a:cubicBezTo>
                  <a:cubicBezTo>
                    <a:pt x="86" y="798"/>
                    <a:pt x="87" y="799"/>
                    <a:pt x="89" y="796"/>
                  </a:cubicBezTo>
                  <a:cubicBezTo>
                    <a:pt x="97" y="796"/>
                    <a:pt x="105" y="796"/>
                    <a:pt x="113" y="796"/>
                  </a:cubicBezTo>
                  <a:cubicBezTo>
                    <a:pt x="352" y="795"/>
                    <a:pt x="590" y="795"/>
                    <a:pt x="829" y="796"/>
                  </a:cubicBezTo>
                  <a:cubicBezTo>
                    <a:pt x="837" y="796"/>
                    <a:pt x="845" y="796"/>
                    <a:pt x="853" y="796"/>
                  </a:cubicBezTo>
                  <a:cubicBezTo>
                    <a:pt x="857" y="801"/>
                    <a:pt x="861" y="801"/>
                    <a:pt x="865" y="797"/>
                  </a:cubicBezTo>
                  <a:cubicBezTo>
                    <a:pt x="877" y="811"/>
                    <a:pt x="870" y="828"/>
                    <a:pt x="870" y="844"/>
                  </a:cubicBezTo>
                  <a:cubicBezTo>
                    <a:pt x="871" y="884"/>
                    <a:pt x="874" y="880"/>
                    <a:pt x="836" y="880"/>
                  </a:cubicBezTo>
                  <a:cubicBezTo>
                    <a:pt x="566" y="880"/>
                    <a:pt x="297" y="880"/>
                    <a:pt x="28" y="880"/>
                  </a:cubicBezTo>
                  <a:cubicBezTo>
                    <a:pt x="20" y="880"/>
                    <a:pt x="12" y="883"/>
                    <a:pt x="5" y="877"/>
                  </a:cubicBezTo>
                  <a:cubicBezTo>
                    <a:pt x="4" y="871"/>
                    <a:pt x="7" y="865"/>
                    <a:pt x="1" y="860"/>
                  </a:cubicBezTo>
                  <a:close/>
                </a:path>
              </a:pathLst>
            </a:custGeom>
            <a:solidFill>
              <a:schemeClr val="bg1">
                <a:lumMod val="50000"/>
                <a:lumOff val="50000"/>
              </a:schemeClr>
            </a:solidFill>
            <a:ln>
              <a:noFill/>
            </a:ln>
          </p:spPr>
          <p:txBody>
            <a:bodyPr/>
            <a:lstStyle/>
            <a:p>
              <a:pPr defTabSz="914400">
                <a:defRPr/>
              </a:pPr>
              <a:endParaRPr lang="en-US" dirty="0">
                <a:solidFill>
                  <a:srgbClr val="000000"/>
                </a:solidFill>
              </a:endParaRPr>
            </a:p>
          </p:txBody>
        </p:sp>
        <p:sp>
          <p:nvSpPr>
            <p:cNvPr id="37" name="Freeform 25"/>
            <p:cNvSpPr>
              <a:spLocks/>
            </p:cNvSpPr>
            <p:nvPr/>
          </p:nvSpPr>
          <p:spPr bwMode="auto">
            <a:xfrm>
              <a:off x="3498545" y="1008696"/>
              <a:ext cx="4437333" cy="3111607"/>
            </a:xfrm>
            <a:custGeom>
              <a:avLst/>
              <a:gdLst>
                <a:gd name="T0" fmla="*/ 659 w 660"/>
                <a:gd name="T1" fmla="*/ 196 h 462"/>
                <a:gd name="T2" fmla="*/ 646 w 660"/>
                <a:gd name="T3" fmla="*/ 195 h 462"/>
                <a:gd name="T4" fmla="*/ 607 w 660"/>
                <a:gd name="T5" fmla="*/ 164 h 462"/>
                <a:gd name="T6" fmla="*/ 578 w 660"/>
                <a:gd name="T7" fmla="*/ 167 h 462"/>
                <a:gd name="T8" fmla="*/ 419 w 660"/>
                <a:gd name="T9" fmla="*/ 358 h 462"/>
                <a:gd name="T10" fmla="*/ 376 w 660"/>
                <a:gd name="T11" fmla="*/ 362 h 462"/>
                <a:gd name="T12" fmla="*/ 257 w 660"/>
                <a:gd name="T13" fmla="*/ 267 h 462"/>
                <a:gd name="T14" fmla="*/ 225 w 660"/>
                <a:gd name="T15" fmla="*/ 270 h 462"/>
                <a:gd name="T16" fmla="*/ 74 w 660"/>
                <a:gd name="T17" fmla="*/ 447 h 462"/>
                <a:gd name="T18" fmla="*/ 41 w 660"/>
                <a:gd name="T19" fmla="*/ 449 h 462"/>
                <a:gd name="T20" fmla="*/ 35 w 660"/>
                <a:gd name="T21" fmla="*/ 373 h 462"/>
                <a:gd name="T22" fmla="*/ 217 w 660"/>
                <a:gd name="T23" fmla="*/ 160 h 462"/>
                <a:gd name="T24" fmla="*/ 245 w 660"/>
                <a:gd name="T25" fmla="*/ 158 h 462"/>
                <a:gd name="T26" fmla="*/ 371 w 660"/>
                <a:gd name="T27" fmla="*/ 260 h 462"/>
                <a:gd name="T28" fmla="*/ 403 w 660"/>
                <a:gd name="T29" fmla="*/ 257 h 462"/>
                <a:gd name="T30" fmla="*/ 515 w 660"/>
                <a:gd name="T31" fmla="*/ 121 h 462"/>
                <a:gd name="T32" fmla="*/ 510 w 660"/>
                <a:gd name="T33" fmla="*/ 88 h 462"/>
                <a:gd name="T34" fmla="*/ 472 w 660"/>
                <a:gd name="T35" fmla="*/ 59 h 462"/>
                <a:gd name="T36" fmla="*/ 475 w 660"/>
                <a:gd name="T37" fmla="*/ 46 h 462"/>
                <a:gd name="T38" fmla="*/ 645 w 660"/>
                <a:gd name="T39" fmla="*/ 3 h 462"/>
                <a:gd name="T40" fmla="*/ 660 w 660"/>
                <a:gd name="T41" fmla="*/ 16 h 462"/>
                <a:gd name="T42" fmla="*/ 659 w 660"/>
                <a:gd name="T43" fmla="*/ 192 h 462"/>
                <a:gd name="T44" fmla="*/ 658 w 660"/>
                <a:gd name="T45" fmla="*/ 193 h 462"/>
                <a:gd name="T46" fmla="*/ 659 w 660"/>
                <a:gd name="T47" fmla="*/ 19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60" h="462">
                  <a:moveTo>
                    <a:pt x="659" y="196"/>
                  </a:moveTo>
                  <a:cubicBezTo>
                    <a:pt x="654" y="204"/>
                    <a:pt x="650" y="197"/>
                    <a:pt x="646" y="195"/>
                  </a:cubicBezTo>
                  <a:cubicBezTo>
                    <a:pt x="633" y="185"/>
                    <a:pt x="619" y="175"/>
                    <a:pt x="607" y="164"/>
                  </a:cubicBezTo>
                  <a:cubicBezTo>
                    <a:pt x="595" y="153"/>
                    <a:pt x="587" y="155"/>
                    <a:pt x="578" y="167"/>
                  </a:cubicBezTo>
                  <a:cubicBezTo>
                    <a:pt x="525" y="231"/>
                    <a:pt x="472" y="294"/>
                    <a:pt x="419" y="358"/>
                  </a:cubicBezTo>
                  <a:cubicBezTo>
                    <a:pt x="400" y="381"/>
                    <a:pt x="400" y="381"/>
                    <a:pt x="376" y="362"/>
                  </a:cubicBezTo>
                  <a:cubicBezTo>
                    <a:pt x="336" y="330"/>
                    <a:pt x="296" y="299"/>
                    <a:pt x="257" y="267"/>
                  </a:cubicBezTo>
                  <a:cubicBezTo>
                    <a:pt x="243" y="255"/>
                    <a:pt x="235" y="258"/>
                    <a:pt x="225" y="270"/>
                  </a:cubicBezTo>
                  <a:cubicBezTo>
                    <a:pt x="175" y="330"/>
                    <a:pt x="124" y="388"/>
                    <a:pt x="74" y="447"/>
                  </a:cubicBezTo>
                  <a:cubicBezTo>
                    <a:pt x="63" y="461"/>
                    <a:pt x="55" y="462"/>
                    <a:pt x="41" y="449"/>
                  </a:cubicBezTo>
                  <a:cubicBezTo>
                    <a:pt x="1" y="413"/>
                    <a:pt x="0" y="414"/>
                    <a:pt x="35" y="373"/>
                  </a:cubicBezTo>
                  <a:cubicBezTo>
                    <a:pt x="95" y="302"/>
                    <a:pt x="157" y="231"/>
                    <a:pt x="217" y="160"/>
                  </a:cubicBezTo>
                  <a:cubicBezTo>
                    <a:pt x="227" y="149"/>
                    <a:pt x="234" y="149"/>
                    <a:pt x="245" y="158"/>
                  </a:cubicBezTo>
                  <a:cubicBezTo>
                    <a:pt x="287" y="192"/>
                    <a:pt x="330" y="225"/>
                    <a:pt x="371" y="260"/>
                  </a:cubicBezTo>
                  <a:cubicBezTo>
                    <a:pt x="384" y="270"/>
                    <a:pt x="392" y="269"/>
                    <a:pt x="403" y="257"/>
                  </a:cubicBezTo>
                  <a:cubicBezTo>
                    <a:pt x="440" y="211"/>
                    <a:pt x="477" y="166"/>
                    <a:pt x="515" y="121"/>
                  </a:cubicBezTo>
                  <a:cubicBezTo>
                    <a:pt x="527" y="107"/>
                    <a:pt x="525" y="98"/>
                    <a:pt x="510" y="88"/>
                  </a:cubicBezTo>
                  <a:cubicBezTo>
                    <a:pt x="497" y="79"/>
                    <a:pt x="485" y="69"/>
                    <a:pt x="472" y="59"/>
                  </a:cubicBezTo>
                  <a:cubicBezTo>
                    <a:pt x="464" y="53"/>
                    <a:pt x="465" y="49"/>
                    <a:pt x="475" y="46"/>
                  </a:cubicBezTo>
                  <a:cubicBezTo>
                    <a:pt x="532" y="32"/>
                    <a:pt x="588" y="18"/>
                    <a:pt x="645" y="3"/>
                  </a:cubicBezTo>
                  <a:cubicBezTo>
                    <a:pt x="657" y="0"/>
                    <a:pt x="660" y="5"/>
                    <a:pt x="660" y="16"/>
                  </a:cubicBezTo>
                  <a:cubicBezTo>
                    <a:pt x="660" y="75"/>
                    <a:pt x="660" y="134"/>
                    <a:pt x="659" y="192"/>
                  </a:cubicBezTo>
                  <a:cubicBezTo>
                    <a:pt x="659" y="193"/>
                    <a:pt x="658" y="193"/>
                    <a:pt x="658" y="193"/>
                  </a:cubicBezTo>
                  <a:cubicBezTo>
                    <a:pt x="658" y="194"/>
                    <a:pt x="658" y="195"/>
                    <a:pt x="659" y="196"/>
                  </a:cubicBezTo>
                  <a:close/>
                </a:path>
              </a:pathLst>
            </a:custGeom>
            <a:solidFill>
              <a:schemeClr val="accent6"/>
            </a:solidFill>
            <a:ln>
              <a:noFill/>
            </a:ln>
          </p:spPr>
          <p:txBody>
            <a:bodyPr/>
            <a:lstStyle/>
            <a:p>
              <a:pPr defTabSz="914400">
                <a:defRPr/>
              </a:pPr>
              <a:endParaRPr lang="en-US" dirty="0">
                <a:solidFill>
                  <a:srgbClr val="000000"/>
                </a:solidFill>
              </a:endParaRPr>
            </a:p>
          </p:txBody>
        </p:sp>
        <p:sp>
          <p:nvSpPr>
            <p:cNvPr id="80937" name="Freeform 26"/>
            <p:cNvSpPr>
              <a:spLocks/>
            </p:cNvSpPr>
            <p:nvPr/>
          </p:nvSpPr>
          <p:spPr bwMode="auto">
            <a:xfrm>
              <a:off x="2928937" y="4995863"/>
              <a:ext cx="33338" cy="63500"/>
            </a:xfrm>
            <a:custGeom>
              <a:avLst/>
              <a:gdLst>
                <a:gd name="T0" fmla="*/ 41165022 w 9"/>
                <a:gd name="T1" fmla="*/ 0 h 17"/>
                <a:gd name="T2" fmla="*/ 96050482 w 9"/>
                <a:gd name="T3" fmla="*/ 237191176 h 17"/>
                <a:gd name="T4" fmla="*/ 41165022 w 9"/>
                <a:gd name="T5" fmla="*/ 0 h 17"/>
                <a:gd name="T6" fmla="*/ 0 60000 65536"/>
                <a:gd name="T7" fmla="*/ 0 60000 65536"/>
                <a:gd name="T8" fmla="*/ 0 60000 65536"/>
              </a:gdLst>
              <a:ahLst/>
              <a:cxnLst>
                <a:cxn ang="T6">
                  <a:pos x="T0" y="T1"/>
                </a:cxn>
                <a:cxn ang="T7">
                  <a:pos x="T2" y="T3"/>
                </a:cxn>
                <a:cxn ang="T8">
                  <a:pos x="T4" y="T5"/>
                </a:cxn>
              </a:cxnLst>
              <a:rect l="0" t="0" r="r" b="b"/>
              <a:pathLst>
                <a:path w="9" h="17">
                  <a:moveTo>
                    <a:pt x="3" y="0"/>
                  </a:moveTo>
                  <a:cubicBezTo>
                    <a:pt x="9" y="5"/>
                    <a:pt x="6" y="11"/>
                    <a:pt x="7" y="17"/>
                  </a:cubicBezTo>
                  <a:cubicBezTo>
                    <a:pt x="0" y="13"/>
                    <a:pt x="3" y="6"/>
                    <a:pt x="3" y="0"/>
                  </a:cubicBezTo>
                  <a:close/>
                </a:path>
              </a:pathLst>
            </a:custGeom>
            <a:solidFill>
              <a:srgbClr val="116D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38" name="Freeform 27"/>
            <p:cNvSpPr>
              <a:spLocks/>
            </p:cNvSpPr>
            <p:nvPr/>
          </p:nvSpPr>
          <p:spPr bwMode="auto">
            <a:xfrm>
              <a:off x="2940050" y="1816100"/>
              <a:ext cx="19050" cy="44450"/>
            </a:xfrm>
            <a:custGeom>
              <a:avLst/>
              <a:gdLst>
                <a:gd name="T0" fmla="*/ 14516100 w 5"/>
                <a:gd name="T1" fmla="*/ 0 h 12"/>
                <a:gd name="T2" fmla="*/ 0 w 5"/>
                <a:gd name="T3" fmla="*/ 164650208 h 12"/>
                <a:gd name="T4" fmla="*/ 14516100 w 5"/>
                <a:gd name="T5" fmla="*/ 0 h 12"/>
                <a:gd name="T6" fmla="*/ 0 60000 65536"/>
                <a:gd name="T7" fmla="*/ 0 60000 65536"/>
                <a:gd name="T8" fmla="*/ 0 60000 65536"/>
              </a:gdLst>
              <a:ahLst/>
              <a:cxnLst>
                <a:cxn ang="T6">
                  <a:pos x="T0" y="T1"/>
                </a:cxn>
                <a:cxn ang="T7">
                  <a:pos x="T2" y="T3"/>
                </a:cxn>
                <a:cxn ang="T8">
                  <a:pos x="T4" y="T5"/>
                </a:cxn>
              </a:cxnLst>
              <a:rect l="0" t="0" r="r" b="b"/>
              <a:pathLst>
                <a:path w="5" h="12">
                  <a:moveTo>
                    <a:pt x="1" y="0"/>
                  </a:moveTo>
                  <a:cubicBezTo>
                    <a:pt x="5" y="4"/>
                    <a:pt x="5" y="8"/>
                    <a:pt x="0" y="12"/>
                  </a:cubicBezTo>
                  <a:cubicBezTo>
                    <a:pt x="0" y="8"/>
                    <a:pt x="0" y="4"/>
                    <a:pt x="1" y="0"/>
                  </a:cubicBezTo>
                  <a:close/>
                </a:path>
              </a:pathLst>
            </a:custGeom>
            <a:solidFill>
              <a:srgbClr val="116D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39" name="Freeform 28"/>
            <p:cNvSpPr>
              <a:spLocks/>
            </p:cNvSpPr>
            <p:nvPr/>
          </p:nvSpPr>
          <p:spPr bwMode="auto">
            <a:xfrm>
              <a:off x="6134100" y="4756150"/>
              <a:ext cx="46038" cy="17462"/>
            </a:xfrm>
            <a:custGeom>
              <a:avLst/>
              <a:gdLst>
                <a:gd name="T0" fmla="*/ 176624787 w 12"/>
                <a:gd name="T1" fmla="*/ 12195461 h 5"/>
                <a:gd name="T2" fmla="*/ 0 w 12"/>
                <a:gd name="T3" fmla="*/ 0 h 5"/>
                <a:gd name="T4" fmla="*/ 176624787 w 12"/>
                <a:gd name="T5" fmla="*/ 12195461 h 5"/>
                <a:gd name="T6" fmla="*/ 0 60000 65536"/>
                <a:gd name="T7" fmla="*/ 0 60000 65536"/>
                <a:gd name="T8" fmla="*/ 0 60000 65536"/>
              </a:gdLst>
              <a:ahLst/>
              <a:cxnLst>
                <a:cxn ang="T6">
                  <a:pos x="T0" y="T1"/>
                </a:cxn>
                <a:cxn ang="T7">
                  <a:pos x="T2" y="T3"/>
                </a:cxn>
                <a:cxn ang="T8">
                  <a:pos x="T4" y="T5"/>
                </a:cxn>
              </a:cxnLst>
              <a:rect l="0" t="0" r="r" b="b"/>
              <a:pathLst>
                <a:path w="12" h="5">
                  <a:moveTo>
                    <a:pt x="12" y="1"/>
                  </a:moveTo>
                  <a:cubicBezTo>
                    <a:pt x="8" y="5"/>
                    <a:pt x="4" y="5"/>
                    <a:pt x="0" y="0"/>
                  </a:cubicBezTo>
                  <a:cubicBezTo>
                    <a:pt x="4" y="0"/>
                    <a:pt x="8" y="1"/>
                    <a:pt x="12" y="1"/>
                  </a:cubicBezTo>
                  <a:close/>
                </a:path>
              </a:pathLst>
            </a:custGeom>
            <a:solidFill>
              <a:srgbClr val="106D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40" name="Freeform 29"/>
            <p:cNvSpPr>
              <a:spLocks/>
            </p:cNvSpPr>
            <p:nvPr/>
          </p:nvSpPr>
          <p:spPr bwMode="auto">
            <a:xfrm>
              <a:off x="5962650" y="3105150"/>
              <a:ext cx="6350" cy="15875"/>
            </a:xfrm>
            <a:custGeom>
              <a:avLst/>
              <a:gdLst>
                <a:gd name="T0" fmla="*/ 10080625 w 2"/>
                <a:gd name="T1" fmla="*/ 63003906 h 4"/>
                <a:gd name="T2" fmla="*/ 0 w 2"/>
                <a:gd name="T3" fmla="*/ 15751969 h 4"/>
                <a:gd name="T4" fmla="*/ 10080625 w 2"/>
                <a:gd name="T5" fmla="*/ 0 h 4"/>
                <a:gd name="T6" fmla="*/ 10080625 w 2"/>
                <a:gd name="T7" fmla="*/ 63003906 h 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4">
                  <a:moveTo>
                    <a:pt x="1" y="4"/>
                  </a:moveTo>
                  <a:cubicBezTo>
                    <a:pt x="0" y="3"/>
                    <a:pt x="0" y="2"/>
                    <a:pt x="0" y="1"/>
                  </a:cubicBezTo>
                  <a:cubicBezTo>
                    <a:pt x="0" y="1"/>
                    <a:pt x="1" y="1"/>
                    <a:pt x="1" y="0"/>
                  </a:cubicBezTo>
                  <a:cubicBezTo>
                    <a:pt x="2" y="2"/>
                    <a:pt x="2" y="3"/>
                    <a:pt x="1" y="4"/>
                  </a:cubicBezTo>
                  <a:close/>
                </a:path>
              </a:pathLst>
            </a:custGeom>
            <a:solidFill>
              <a:srgbClr val="0E6FB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41" name="Freeform 30"/>
            <p:cNvSpPr>
              <a:spLocks/>
            </p:cNvSpPr>
            <p:nvPr/>
          </p:nvSpPr>
          <p:spPr bwMode="auto">
            <a:xfrm>
              <a:off x="3254375" y="4751388"/>
              <a:ext cx="15875" cy="15875"/>
            </a:xfrm>
            <a:custGeom>
              <a:avLst/>
              <a:gdLst>
                <a:gd name="T0" fmla="*/ 63003906 w 4"/>
                <a:gd name="T1" fmla="*/ 15751969 h 4"/>
                <a:gd name="T2" fmla="*/ 0 w 4"/>
                <a:gd name="T3" fmla="*/ 0 h 4"/>
                <a:gd name="T4" fmla="*/ 63003906 w 4"/>
                <a:gd name="T5" fmla="*/ 15751969 h 4"/>
                <a:gd name="T6" fmla="*/ 0 60000 65536"/>
                <a:gd name="T7" fmla="*/ 0 60000 65536"/>
                <a:gd name="T8" fmla="*/ 0 60000 65536"/>
              </a:gdLst>
              <a:ahLst/>
              <a:cxnLst>
                <a:cxn ang="T6">
                  <a:pos x="T0" y="T1"/>
                </a:cxn>
                <a:cxn ang="T7">
                  <a:pos x="T2" y="T3"/>
                </a:cxn>
                <a:cxn ang="T8">
                  <a:pos x="T4" y="T5"/>
                </a:cxn>
              </a:cxnLst>
              <a:rect l="0" t="0" r="r" b="b"/>
              <a:pathLst>
                <a:path w="4" h="4">
                  <a:moveTo>
                    <a:pt x="4" y="1"/>
                  </a:moveTo>
                  <a:cubicBezTo>
                    <a:pt x="2" y="4"/>
                    <a:pt x="1" y="3"/>
                    <a:pt x="0" y="0"/>
                  </a:cubicBezTo>
                  <a:cubicBezTo>
                    <a:pt x="2" y="0"/>
                    <a:pt x="3" y="1"/>
                    <a:pt x="4" y="1"/>
                  </a:cubicBezTo>
                  <a:close/>
                </a:path>
              </a:pathLst>
            </a:custGeom>
            <a:solidFill>
              <a:srgbClr val="106D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grpSp>
      <p:grpSp>
        <p:nvGrpSpPr>
          <p:cNvPr id="80909" name="Group 42"/>
          <p:cNvGrpSpPr>
            <a:grpSpLocks/>
          </p:cNvGrpSpPr>
          <p:nvPr/>
        </p:nvGrpSpPr>
        <p:grpSpPr bwMode="auto">
          <a:xfrm>
            <a:off x="7823200" y="4567238"/>
            <a:ext cx="1235075" cy="965200"/>
            <a:chOff x="1420813" y="971550"/>
            <a:chExt cx="6303962" cy="4924425"/>
          </a:xfrm>
        </p:grpSpPr>
        <p:sp>
          <p:nvSpPr>
            <p:cNvPr id="44" name="Freeform 42"/>
            <p:cNvSpPr>
              <a:spLocks noEditPoints="1"/>
            </p:cNvSpPr>
            <p:nvPr/>
          </p:nvSpPr>
          <p:spPr bwMode="auto">
            <a:xfrm>
              <a:off x="1420813" y="971550"/>
              <a:ext cx="6303962" cy="4924425"/>
            </a:xfrm>
            <a:custGeom>
              <a:avLst/>
              <a:gdLst>
                <a:gd name="T0" fmla="*/ 312 w 1681"/>
                <a:gd name="T1" fmla="*/ 894 h 1313"/>
                <a:gd name="T2" fmla="*/ 216 w 1681"/>
                <a:gd name="T3" fmla="*/ 811 h 1313"/>
                <a:gd name="T4" fmla="*/ 209 w 1681"/>
                <a:gd name="T5" fmla="*/ 764 h 1313"/>
                <a:gd name="T6" fmla="*/ 209 w 1681"/>
                <a:gd name="T7" fmla="*/ 126 h 1313"/>
                <a:gd name="T8" fmla="*/ 334 w 1681"/>
                <a:gd name="T9" fmla="*/ 1 h 1313"/>
                <a:gd name="T10" fmla="*/ 1342 w 1681"/>
                <a:gd name="T11" fmla="*/ 0 h 1313"/>
                <a:gd name="T12" fmla="*/ 1471 w 1681"/>
                <a:gd name="T13" fmla="*/ 130 h 1313"/>
                <a:gd name="T14" fmla="*/ 1471 w 1681"/>
                <a:gd name="T15" fmla="*/ 772 h 1313"/>
                <a:gd name="T16" fmla="*/ 1354 w 1681"/>
                <a:gd name="T17" fmla="*/ 900 h 1313"/>
                <a:gd name="T18" fmla="*/ 1374 w 1681"/>
                <a:gd name="T19" fmla="*/ 913 h 1313"/>
                <a:gd name="T20" fmla="*/ 1668 w 1681"/>
                <a:gd name="T21" fmla="*/ 1195 h 1313"/>
                <a:gd name="T22" fmla="*/ 1678 w 1681"/>
                <a:gd name="T23" fmla="*/ 1229 h 1313"/>
                <a:gd name="T24" fmla="*/ 1569 w 1681"/>
                <a:gd name="T25" fmla="*/ 1313 h 1313"/>
                <a:gd name="T26" fmla="*/ 246 w 1681"/>
                <a:gd name="T27" fmla="*/ 1313 h 1313"/>
                <a:gd name="T28" fmla="*/ 100 w 1681"/>
                <a:gd name="T29" fmla="*/ 1313 h 1313"/>
                <a:gd name="T30" fmla="*/ 1 w 1681"/>
                <a:gd name="T31" fmla="*/ 1220 h 1313"/>
                <a:gd name="T32" fmla="*/ 13 w 1681"/>
                <a:gd name="T33" fmla="*/ 1195 h 1313"/>
                <a:gd name="T34" fmla="*/ 302 w 1681"/>
                <a:gd name="T35" fmla="*/ 905 h 1313"/>
                <a:gd name="T36" fmla="*/ 312 w 1681"/>
                <a:gd name="T37" fmla="*/ 894 h 1313"/>
                <a:gd name="T38" fmla="*/ 840 w 1681"/>
                <a:gd name="T39" fmla="*/ 805 h 1313"/>
                <a:gd name="T40" fmla="*/ 1336 w 1681"/>
                <a:gd name="T41" fmla="*/ 805 h 1313"/>
                <a:gd name="T42" fmla="*/ 1382 w 1681"/>
                <a:gd name="T43" fmla="*/ 759 h 1313"/>
                <a:gd name="T44" fmla="*/ 1382 w 1681"/>
                <a:gd name="T45" fmla="*/ 133 h 1313"/>
                <a:gd name="T46" fmla="*/ 1338 w 1681"/>
                <a:gd name="T47" fmla="*/ 89 h 1313"/>
                <a:gd name="T48" fmla="*/ 686 w 1681"/>
                <a:gd name="T49" fmla="*/ 89 h 1313"/>
                <a:gd name="T50" fmla="*/ 334 w 1681"/>
                <a:gd name="T51" fmla="*/ 89 h 1313"/>
                <a:gd name="T52" fmla="*/ 298 w 1681"/>
                <a:gd name="T53" fmla="*/ 123 h 1313"/>
                <a:gd name="T54" fmla="*/ 298 w 1681"/>
                <a:gd name="T55" fmla="*/ 143 h 1313"/>
                <a:gd name="T56" fmla="*/ 298 w 1681"/>
                <a:gd name="T57" fmla="*/ 765 h 1313"/>
                <a:gd name="T58" fmla="*/ 338 w 1681"/>
                <a:gd name="T59" fmla="*/ 805 h 1313"/>
                <a:gd name="T60" fmla="*/ 840 w 1681"/>
                <a:gd name="T61" fmla="*/ 805 h 1313"/>
                <a:gd name="T62" fmla="*/ 265 w 1681"/>
                <a:gd name="T63" fmla="*/ 1049 h 1313"/>
                <a:gd name="T64" fmla="*/ 1416 w 1681"/>
                <a:gd name="T65" fmla="*/ 1049 h 1313"/>
                <a:gd name="T66" fmla="*/ 1323 w 1681"/>
                <a:gd name="T67" fmla="*/ 958 h 1313"/>
                <a:gd name="T68" fmla="*/ 1296 w 1681"/>
                <a:gd name="T69" fmla="*/ 946 h 1313"/>
                <a:gd name="T70" fmla="*/ 382 w 1681"/>
                <a:gd name="T71" fmla="*/ 946 h 1313"/>
                <a:gd name="T72" fmla="*/ 364 w 1681"/>
                <a:gd name="T73" fmla="*/ 951 h 1313"/>
                <a:gd name="T74" fmla="*/ 265 w 1681"/>
                <a:gd name="T75" fmla="*/ 1049 h 1313"/>
                <a:gd name="T76" fmla="*/ 631 w 1681"/>
                <a:gd name="T77" fmla="*/ 1206 h 1313"/>
                <a:gd name="T78" fmla="*/ 1049 w 1681"/>
                <a:gd name="T79" fmla="*/ 1206 h 1313"/>
                <a:gd name="T80" fmla="*/ 1001 w 1681"/>
                <a:gd name="T81" fmla="*/ 1112 h 1313"/>
                <a:gd name="T82" fmla="*/ 985 w 1681"/>
                <a:gd name="T83" fmla="*/ 1105 h 1313"/>
                <a:gd name="T84" fmla="*/ 695 w 1681"/>
                <a:gd name="T85" fmla="*/ 1104 h 1313"/>
                <a:gd name="T86" fmla="*/ 679 w 1681"/>
                <a:gd name="T87" fmla="*/ 1112 h 1313"/>
                <a:gd name="T88" fmla="*/ 631 w 1681"/>
                <a:gd name="T89" fmla="*/ 1206 h 1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681" h="1313">
                  <a:moveTo>
                    <a:pt x="312" y="894"/>
                  </a:moveTo>
                  <a:cubicBezTo>
                    <a:pt x="264" y="883"/>
                    <a:pt x="230" y="858"/>
                    <a:pt x="216" y="811"/>
                  </a:cubicBezTo>
                  <a:cubicBezTo>
                    <a:pt x="211" y="796"/>
                    <a:pt x="209" y="780"/>
                    <a:pt x="209" y="764"/>
                  </a:cubicBezTo>
                  <a:cubicBezTo>
                    <a:pt x="209" y="551"/>
                    <a:pt x="209" y="339"/>
                    <a:pt x="209" y="126"/>
                  </a:cubicBezTo>
                  <a:cubicBezTo>
                    <a:pt x="209" y="50"/>
                    <a:pt x="259" y="1"/>
                    <a:pt x="334" y="1"/>
                  </a:cubicBezTo>
                  <a:cubicBezTo>
                    <a:pt x="670" y="1"/>
                    <a:pt x="1006" y="2"/>
                    <a:pt x="1342" y="0"/>
                  </a:cubicBezTo>
                  <a:cubicBezTo>
                    <a:pt x="1410" y="0"/>
                    <a:pt x="1472" y="47"/>
                    <a:pt x="1471" y="130"/>
                  </a:cubicBezTo>
                  <a:cubicBezTo>
                    <a:pt x="1470" y="344"/>
                    <a:pt x="1471" y="558"/>
                    <a:pt x="1471" y="772"/>
                  </a:cubicBezTo>
                  <a:cubicBezTo>
                    <a:pt x="1471" y="838"/>
                    <a:pt x="1432" y="880"/>
                    <a:pt x="1354" y="900"/>
                  </a:cubicBezTo>
                  <a:cubicBezTo>
                    <a:pt x="1361" y="904"/>
                    <a:pt x="1368" y="907"/>
                    <a:pt x="1374" y="913"/>
                  </a:cubicBezTo>
                  <a:cubicBezTo>
                    <a:pt x="1472" y="1007"/>
                    <a:pt x="1570" y="1102"/>
                    <a:pt x="1668" y="1195"/>
                  </a:cubicBezTo>
                  <a:cubicBezTo>
                    <a:pt x="1679" y="1206"/>
                    <a:pt x="1681" y="1215"/>
                    <a:pt x="1678" y="1229"/>
                  </a:cubicBezTo>
                  <a:cubicBezTo>
                    <a:pt x="1665" y="1286"/>
                    <a:pt x="1631" y="1313"/>
                    <a:pt x="1569" y="1313"/>
                  </a:cubicBezTo>
                  <a:cubicBezTo>
                    <a:pt x="1128" y="1313"/>
                    <a:pt x="687" y="1313"/>
                    <a:pt x="246" y="1313"/>
                  </a:cubicBezTo>
                  <a:cubicBezTo>
                    <a:pt x="197" y="1313"/>
                    <a:pt x="148" y="1313"/>
                    <a:pt x="100" y="1313"/>
                  </a:cubicBezTo>
                  <a:cubicBezTo>
                    <a:pt x="45" y="1312"/>
                    <a:pt x="5" y="1274"/>
                    <a:pt x="1" y="1220"/>
                  </a:cubicBezTo>
                  <a:cubicBezTo>
                    <a:pt x="0" y="1212"/>
                    <a:pt x="7" y="1201"/>
                    <a:pt x="13" y="1195"/>
                  </a:cubicBezTo>
                  <a:cubicBezTo>
                    <a:pt x="109" y="1098"/>
                    <a:pt x="206" y="1001"/>
                    <a:pt x="302" y="905"/>
                  </a:cubicBezTo>
                  <a:cubicBezTo>
                    <a:pt x="305" y="902"/>
                    <a:pt x="308" y="899"/>
                    <a:pt x="312" y="894"/>
                  </a:cubicBezTo>
                  <a:close/>
                  <a:moveTo>
                    <a:pt x="840" y="805"/>
                  </a:moveTo>
                  <a:cubicBezTo>
                    <a:pt x="1005" y="805"/>
                    <a:pt x="1171" y="805"/>
                    <a:pt x="1336" y="805"/>
                  </a:cubicBezTo>
                  <a:cubicBezTo>
                    <a:pt x="1375" y="805"/>
                    <a:pt x="1382" y="799"/>
                    <a:pt x="1382" y="759"/>
                  </a:cubicBezTo>
                  <a:cubicBezTo>
                    <a:pt x="1382" y="550"/>
                    <a:pt x="1382" y="341"/>
                    <a:pt x="1382" y="133"/>
                  </a:cubicBezTo>
                  <a:cubicBezTo>
                    <a:pt x="1382" y="96"/>
                    <a:pt x="1375" y="89"/>
                    <a:pt x="1338" y="89"/>
                  </a:cubicBezTo>
                  <a:cubicBezTo>
                    <a:pt x="1120" y="89"/>
                    <a:pt x="903" y="89"/>
                    <a:pt x="686" y="89"/>
                  </a:cubicBezTo>
                  <a:cubicBezTo>
                    <a:pt x="569" y="89"/>
                    <a:pt x="451" y="89"/>
                    <a:pt x="334" y="89"/>
                  </a:cubicBezTo>
                  <a:cubicBezTo>
                    <a:pt x="308" y="89"/>
                    <a:pt x="299" y="98"/>
                    <a:pt x="298" y="123"/>
                  </a:cubicBezTo>
                  <a:cubicBezTo>
                    <a:pt x="298" y="130"/>
                    <a:pt x="298" y="137"/>
                    <a:pt x="298" y="143"/>
                  </a:cubicBezTo>
                  <a:cubicBezTo>
                    <a:pt x="298" y="351"/>
                    <a:pt x="298" y="558"/>
                    <a:pt x="298" y="765"/>
                  </a:cubicBezTo>
                  <a:cubicBezTo>
                    <a:pt x="298" y="797"/>
                    <a:pt x="306" y="805"/>
                    <a:pt x="338" y="805"/>
                  </a:cubicBezTo>
                  <a:cubicBezTo>
                    <a:pt x="505" y="805"/>
                    <a:pt x="673" y="805"/>
                    <a:pt x="840" y="805"/>
                  </a:cubicBezTo>
                  <a:close/>
                  <a:moveTo>
                    <a:pt x="265" y="1049"/>
                  </a:moveTo>
                  <a:cubicBezTo>
                    <a:pt x="650" y="1049"/>
                    <a:pt x="1030" y="1049"/>
                    <a:pt x="1416" y="1049"/>
                  </a:cubicBezTo>
                  <a:cubicBezTo>
                    <a:pt x="1383" y="1016"/>
                    <a:pt x="1354" y="986"/>
                    <a:pt x="1323" y="958"/>
                  </a:cubicBezTo>
                  <a:cubicBezTo>
                    <a:pt x="1316" y="951"/>
                    <a:pt x="1305" y="946"/>
                    <a:pt x="1296" y="946"/>
                  </a:cubicBezTo>
                  <a:cubicBezTo>
                    <a:pt x="991" y="946"/>
                    <a:pt x="687" y="946"/>
                    <a:pt x="382" y="946"/>
                  </a:cubicBezTo>
                  <a:cubicBezTo>
                    <a:pt x="376" y="946"/>
                    <a:pt x="368" y="947"/>
                    <a:pt x="364" y="951"/>
                  </a:cubicBezTo>
                  <a:cubicBezTo>
                    <a:pt x="332" y="982"/>
                    <a:pt x="300" y="1014"/>
                    <a:pt x="265" y="1049"/>
                  </a:cubicBezTo>
                  <a:close/>
                  <a:moveTo>
                    <a:pt x="631" y="1206"/>
                  </a:moveTo>
                  <a:cubicBezTo>
                    <a:pt x="772" y="1206"/>
                    <a:pt x="909" y="1206"/>
                    <a:pt x="1049" y="1206"/>
                  </a:cubicBezTo>
                  <a:cubicBezTo>
                    <a:pt x="1032" y="1173"/>
                    <a:pt x="1017" y="1142"/>
                    <a:pt x="1001" y="1112"/>
                  </a:cubicBezTo>
                  <a:cubicBezTo>
                    <a:pt x="998" y="1108"/>
                    <a:pt x="990" y="1105"/>
                    <a:pt x="985" y="1105"/>
                  </a:cubicBezTo>
                  <a:cubicBezTo>
                    <a:pt x="888" y="1104"/>
                    <a:pt x="792" y="1104"/>
                    <a:pt x="695" y="1104"/>
                  </a:cubicBezTo>
                  <a:cubicBezTo>
                    <a:pt x="690" y="1104"/>
                    <a:pt x="681" y="1108"/>
                    <a:pt x="679" y="1112"/>
                  </a:cubicBezTo>
                  <a:cubicBezTo>
                    <a:pt x="663" y="1142"/>
                    <a:pt x="648" y="1173"/>
                    <a:pt x="631" y="1206"/>
                  </a:cubicBezTo>
                  <a:close/>
                </a:path>
              </a:pathLst>
            </a:custGeom>
            <a:solidFill>
              <a:schemeClr val="tx1">
                <a:lumMod val="50000"/>
              </a:schemeClr>
            </a:solidFill>
            <a:ln>
              <a:noFill/>
            </a:ln>
          </p:spPr>
          <p:txBody>
            <a:bodyPr/>
            <a:lstStyle/>
            <a:p>
              <a:pPr defTabSz="914400">
                <a:defRPr/>
              </a:pPr>
              <a:endParaRPr lang="en-US" dirty="0">
                <a:solidFill>
                  <a:srgbClr val="000000"/>
                </a:solidFill>
              </a:endParaRPr>
            </a:p>
          </p:txBody>
        </p:sp>
        <p:sp>
          <p:nvSpPr>
            <p:cNvPr id="80913" name="Freeform 43"/>
            <p:cNvSpPr>
              <a:spLocks/>
            </p:cNvSpPr>
            <p:nvPr/>
          </p:nvSpPr>
          <p:spPr bwMode="auto">
            <a:xfrm>
              <a:off x="2538413" y="1306513"/>
              <a:ext cx="4065587" cy="2684463"/>
            </a:xfrm>
            <a:custGeom>
              <a:avLst/>
              <a:gdLst>
                <a:gd name="T0" fmla="*/ 2147483646 w 1084"/>
                <a:gd name="T1" fmla="*/ 2147483646 h 716"/>
                <a:gd name="T2" fmla="*/ 562663739 w 1084"/>
                <a:gd name="T3" fmla="*/ 2147483646 h 716"/>
                <a:gd name="T4" fmla="*/ 0 w 1084"/>
                <a:gd name="T5" fmla="*/ 2147483646 h 716"/>
                <a:gd name="T6" fmla="*/ 0 w 1084"/>
                <a:gd name="T7" fmla="*/ 759073155 h 716"/>
                <a:gd name="T8" fmla="*/ 0 w 1084"/>
                <a:gd name="T9" fmla="*/ 477935644 h 716"/>
                <a:gd name="T10" fmla="*/ 506394365 w 1084"/>
                <a:gd name="T11" fmla="*/ 0 h 716"/>
                <a:gd name="T12" fmla="*/ 2147483646 w 1084"/>
                <a:gd name="T13" fmla="*/ 0 h 716"/>
                <a:gd name="T14" fmla="*/ 2147483646 w 1084"/>
                <a:gd name="T15" fmla="*/ 0 h 716"/>
                <a:gd name="T16" fmla="*/ 2147483646 w 1084"/>
                <a:gd name="T17" fmla="*/ 618502525 h 716"/>
                <a:gd name="T18" fmla="*/ 2147483646 w 1084"/>
                <a:gd name="T19" fmla="*/ 2147483646 h 716"/>
                <a:gd name="T20" fmla="*/ 2147483646 w 1084"/>
                <a:gd name="T21" fmla="*/ 2147483646 h 716"/>
                <a:gd name="T22" fmla="*/ 2147483646 w 1084"/>
                <a:gd name="T23" fmla="*/ 2147483646 h 7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84" h="716">
                  <a:moveTo>
                    <a:pt x="542" y="716"/>
                  </a:moveTo>
                  <a:cubicBezTo>
                    <a:pt x="375" y="716"/>
                    <a:pt x="207" y="716"/>
                    <a:pt x="40" y="716"/>
                  </a:cubicBezTo>
                  <a:cubicBezTo>
                    <a:pt x="8" y="716"/>
                    <a:pt x="0" y="708"/>
                    <a:pt x="0" y="676"/>
                  </a:cubicBezTo>
                  <a:cubicBezTo>
                    <a:pt x="0" y="469"/>
                    <a:pt x="0" y="262"/>
                    <a:pt x="0" y="54"/>
                  </a:cubicBezTo>
                  <a:cubicBezTo>
                    <a:pt x="0" y="48"/>
                    <a:pt x="0" y="41"/>
                    <a:pt x="0" y="34"/>
                  </a:cubicBezTo>
                  <a:cubicBezTo>
                    <a:pt x="1" y="9"/>
                    <a:pt x="10" y="0"/>
                    <a:pt x="36" y="0"/>
                  </a:cubicBezTo>
                  <a:cubicBezTo>
                    <a:pt x="153" y="0"/>
                    <a:pt x="271" y="0"/>
                    <a:pt x="388" y="0"/>
                  </a:cubicBezTo>
                  <a:cubicBezTo>
                    <a:pt x="605" y="0"/>
                    <a:pt x="822" y="0"/>
                    <a:pt x="1040" y="0"/>
                  </a:cubicBezTo>
                  <a:cubicBezTo>
                    <a:pt x="1077" y="0"/>
                    <a:pt x="1084" y="7"/>
                    <a:pt x="1084" y="44"/>
                  </a:cubicBezTo>
                  <a:cubicBezTo>
                    <a:pt x="1084" y="252"/>
                    <a:pt x="1084" y="461"/>
                    <a:pt x="1084" y="670"/>
                  </a:cubicBezTo>
                  <a:cubicBezTo>
                    <a:pt x="1084" y="710"/>
                    <a:pt x="1077" y="716"/>
                    <a:pt x="1038" y="716"/>
                  </a:cubicBezTo>
                  <a:cubicBezTo>
                    <a:pt x="873" y="716"/>
                    <a:pt x="707" y="716"/>
                    <a:pt x="542" y="71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46" name="Freeform 44"/>
            <p:cNvSpPr>
              <a:spLocks/>
            </p:cNvSpPr>
            <p:nvPr/>
          </p:nvSpPr>
          <p:spPr bwMode="auto">
            <a:xfrm>
              <a:off x="2417457" y="4519080"/>
              <a:ext cx="4310678" cy="388770"/>
            </a:xfrm>
            <a:custGeom>
              <a:avLst/>
              <a:gdLst>
                <a:gd name="T0" fmla="*/ 0 w 1151"/>
                <a:gd name="T1" fmla="*/ 103 h 103"/>
                <a:gd name="T2" fmla="*/ 99 w 1151"/>
                <a:gd name="T3" fmla="*/ 5 h 103"/>
                <a:gd name="T4" fmla="*/ 117 w 1151"/>
                <a:gd name="T5" fmla="*/ 0 h 103"/>
                <a:gd name="T6" fmla="*/ 1031 w 1151"/>
                <a:gd name="T7" fmla="*/ 0 h 103"/>
                <a:gd name="T8" fmla="*/ 1058 w 1151"/>
                <a:gd name="T9" fmla="*/ 12 h 103"/>
                <a:gd name="T10" fmla="*/ 1151 w 1151"/>
                <a:gd name="T11" fmla="*/ 103 h 103"/>
                <a:gd name="T12" fmla="*/ 0 w 1151"/>
                <a:gd name="T13" fmla="*/ 103 h 103"/>
              </a:gdLst>
              <a:ahLst/>
              <a:cxnLst>
                <a:cxn ang="0">
                  <a:pos x="T0" y="T1"/>
                </a:cxn>
                <a:cxn ang="0">
                  <a:pos x="T2" y="T3"/>
                </a:cxn>
                <a:cxn ang="0">
                  <a:pos x="T4" y="T5"/>
                </a:cxn>
                <a:cxn ang="0">
                  <a:pos x="T6" y="T7"/>
                </a:cxn>
                <a:cxn ang="0">
                  <a:pos x="T8" y="T9"/>
                </a:cxn>
                <a:cxn ang="0">
                  <a:pos x="T10" y="T11"/>
                </a:cxn>
                <a:cxn ang="0">
                  <a:pos x="T12" y="T13"/>
                </a:cxn>
              </a:cxnLst>
              <a:rect l="0" t="0" r="r" b="b"/>
              <a:pathLst>
                <a:path w="1151" h="103">
                  <a:moveTo>
                    <a:pt x="0" y="103"/>
                  </a:moveTo>
                  <a:cubicBezTo>
                    <a:pt x="35" y="68"/>
                    <a:pt x="67" y="36"/>
                    <a:pt x="99" y="5"/>
                  </a:cubicBezTo>
                  <a:cubicBezTo>
                    <a:pt x="103" y="1"/>
                    <a:pt x="111" y="0"/>
                    <a:pt x="117" y="0"/>
                  </a:cubicBezTo>
                  <a:cubicBezTo>
                    <a:pt x="422" y="0"/>
                    <a:pt x="726" y="0"/>
                    <a:pt x="1031" y="0"/>
                  </a:cubicBezTo>
                  <a:cubicBezTo>
                    <a:pt x="1040" y="0"/>
                    <a:pt x="1051" y="5"/>
                    <a:pt x="1058" y="12"/>
                  </a:cubicBezTo>
                  <a:cubicBezTo>
                    <a:pt x="1089" y="40"/>
                    <a:pt x="1118" y="70"/>
                    <a:pt x="1151" y="103"/>
                  </a:cubicBezTo>
                  <a:cubicBezTo>
                    <a:pt x="765" y="103"/>
                    <a:pt x="385" y="103"/>
                    <a:pt x="0" y="103"/>
                  </a:cubicBezTo>
                  <a:close/>
                </a:path>
              </a:pathLst>
            </a:custGeom>
            <a:solidFill>
              <a:schemeClr val="bg1">
                <a:lumMod val="65000"/>
                <a:lumOff val="35000"/>
              </a:schemeClr>
            </a:solidFill>
            <a:ln>
              <a:noFill/>
            </a:ln>
          </p:spPr>
          <p:txBody>
            <a:bodyPr/>
            <a:lstStyle/>
            <a:p>
              <a:pPr defTabSz="914400">
                <a:defRPr/>
              </a:pPr>
              <a:endParaRPr lang="en-US" dirty="0">
                <a:solidFill>
                  <a:srgbClr val="000000"/>
                </a:solidFill>
              </a:endParaRPr>
            </a:p>
          </p:txBody>
        </p:sp>
        <p:sp>
          <p:nvSpPr>
            <p:cNvPr id="47" name="Freeform 45"/>
            <p:cNvSpPr>
              <a:spLocks/>
            </p:cNvSpPr>
            <p:nvPr/>
          </p:nvSpPr>
          <p:spPr bwMode="auto">
            <a:xfrm>
              <a:off x="3786824" y="5110332"/>
              <a:ext cx="1563839" cy="380674"/>
            </a:xfrm>
            <a:custGeom>
              <a:avLst/>
              <a:gdLst>
                <a:gd name="T0" fmla="*/ 0 w 418"/>
                <a:gd name="T1" fmla="*/ 102 h 102"/>
                <a:gd name="T2" fmla="*/ 48 w 418"/>
                <a:gd name="T3" fmla="*/ 8 h 102"/>
                <a:gd name="T4" fmla="*/ 64 w 418"/>
                <a:gd name="T5" fmla="*/ 0 h 102"/>
                <a:gd name="T6" fmla="*/ 354 w 418"/>
                <a:gd name="T7" fmla="*/ 1 h 102"/>
                <a:gd name="T8" fmla="*/ 370 w 418"/>
                <a:gd name="T9" fmla="*/ 8 h 102"/>
                <a:gd name="T10" fmla="*/ 418 w 418"/>
                <a:gd name="T11" fmla="*/ 102 h 102"/>
                <a:gd name="T12" fmla="*/ 0 w 418"/>
                <a:gd name="T13" fmla="*/ 102 h 102"/>
              </a:gdLst>
              <a:ahLst/>
              <a:cxnLst>
                <a:cxn ang="0">
                  <a:pos x="T0" y="T1"/>
                </a:cxn>
                <a:cxn ang="0">
                  <a:pos x="T2" y="T3"/>
                </a:cxn>
                <a:cxn ang="0">
                  <a:pos x="T4" y="T5"/>
                </a:cxn>
                <a:cxn ang="0">
                  <a:pos x="T6" y="T7"/>
                </a:cxn>
                <a:cxn ang="0">
                  <a:pos x="T8" y="T9"/>
                </a:cxn>
                <a:cxn ang="0">
                  <a:pos x="T10" y="T11"/>
                </a:cxn>
                <a:cxn ang="0">
                  <a:pos x="T12" y="T13"/>
                </a:cxn>
              </a:cxnLst>
              <a:rect l="0" t="0" r="r" b="b"/>
              <a:pathLst>
                <a:path w="418" h="102">
                  <a:moveTo>
                    <a:pt x="0" y="102"/>
                  </a:moveTo>
                  <a:cubicBezTo>
                    <a:pt x="17" y="69"/>
                    <a:pt x="32" y="38"/>
                    <a:pt x="48" y="8"/>
                  </a:cubicBezTo>
                  <a:cubicBezTo>
                    <a:pt x="50" y="4"/>
                    <a:pt x="59" y="0"/>
                    <a:pt x="64" y="0"/>
                  </a:cubicBezTo>
                  <a:cubicBezTo>
                    <a:pt x="161" y="0"/>
                    <a:pt x="257" y="0"/>
                    <a:pt x="354" y="1"/>
                  </a:cubicBezTo>
                  <a:cubicBezTo>
                    <a:pt x="359" y="1"/>
                    <a:pt x="367" y="4"/>
                    <a:pt x="370" y="8"/>
                  </a:cubicBezTo>
                  <a:cubicBezTo>
                    <a:pt x="386" y="38"/>
                    <a:pt x="401" y="69"/>
                    <a:pt x="418" y="102"/>
                  </a:cubicBezTo>
                  <a:cubicBezTo>
                    <a:pt x="278" y="102"/>
                    <a:pt x="141" y="102"/>
                    <a:pt x="0" y="102"/>
                  </a:cubicBezTo>
                  <a:close/>
                </a:path>
              </a:pathLst>
            </a:custGeom>
            <a:solidFill>
              <a:schemeClr val="bg1">
                <a:lumMod val="65000"/>
                <a:lumOff val="35000"/>
              </a:schemeClr>
            </a:solidFill>
            <a:ln>
              <a:noFill/>
            </a:ln>
          </p:spPr>
          <p:txBody>
            <a:bodyPr/>
            <a:lstStyle/>
            <a:p>
              <a:pPr defTabSz="914400">
                <a:defRPr/>
              </a:pPr>
              <a:endParaRPr lang="en-US" dirty="0">
                <a:solidFill>
                  <a:srgbClr val="000000"/>
                </a:solidFill>
              </a:endParaRPr>
            </a:p>
          </p:txBody>
        </p:sp>
        <p:sp>
          <p:nvSpPr>
            <p:cNvPr id="80916" name="Freeform 46"/>
            <p:cNvSpPr>
              <a:spLocks/>
            </p:cNvSpPr>
            <p:nvPr/>
          </p:nvSpPr>
          <p:spPr bwMode="auto">
            <a:xfrm>
              <a:off x="5472113" y="1497013"/>
              <a:ext cx="730250" cy="2298700"/>
            </a:xfrm>
            <a:custGeom>
              <a:avLst/>
              <a:gdLst>
                <a:gd name="T0" fmla="*/ 0 w 195"/>
                <a:gd name="T1" fmla="*/ 1729612378 h 613"/>
                <a:gd name="T2" fmla="*/ 0 w 195"/>
                <a:gd name="T3" fmla="*/ 1673363602 h 613"/>
                <a:gd name="T4" fmla="*/ 589012160 w 195"/>
                <a:gd name="T5" fmla="*/ 421858324 h 613"/>
                <a:gd name="T6" fmla="*/ 1724959101 w 195"/>
                <a:gd name="T7" fmla="*/ 393733936 h 613"/>
                <a:gd name="T8" fmla="*/ 2147483646 w 195"/>
                <a:gd name="T9" fmla="*/ 1574931993 h 613"/>
                <a:gd name="T10" fmla="*/ 2147483646 w 195"/>
                <a:gd name="T11" fmla="*/ 2147483646 h 613"/>
                <a:gd name="T12" fmla="*/ 2147483646 w 195"/>
                <a:gd name="T13" fmla="*/ 2147483646 h 613"/>
                <a:gd name="T14" fmla="*/ 1753008191 w 195"/>
                <a:gd name="T15" fmla="*/ 2147483646 h 613"/>
                <a:gd name="T16" fmla="*/ 659131140 w 195"/>
                <a:gd name="T17" fmla="*/ 2147483646 h 613"/>
                <a:gd name="T18" fmla="*/ 56094435 w 195"/>
                <a:gd name="T19" fmla="*/ 2147483646 h 613"/>
                <a:gd name="T20" fmla="*/ 0 w 195"/>
                <a:gd name="T21" fmla="*/ 2147483646 h 613"/>
                <a:gd name="T22" fmla="*/ 14024545 w 195"/>
                <a:gd name="T23" fmla="*/ 2147483646 h 613"/>
                <a:gd name="T24" fmla="*/ 266458863 w 195"/>
                <a:gd name="T25" fmla="*/ 2147483646 h 613"/>
                <a:gd name="T26" fmla="*/ 715225574 w 195"/>
                <a:gd name="T27" fmla="*/ 2147483646 h 613"/>
                <a:gd name="T28" fmla="*/ 1206069665 w 195"/>
                <a:gd name="T29" fmla="*/ 2147483646 h 613"/>
                <a:gd name="T30" fmla="*/ 1696910012 w 195"/>
                <a:gd name="T31" fmla="*/ 2147483646 h 613"/>
                <a:gd name="T32" fmla="*/ 1865200805 w 195"/>
                <a:gd name="T33" fmla="*/ 2147483646 h 613"/>
                <a:gd name="T34" fmla="*/ 1458503983 w 195"/>
                <a:gd name="T35" fmla="*/ 1757736767 h 613"/>
                <a:gd name="T36" fmla="*/ 1093877051 w 195"/>
                <a:gd name="T37" fmla="*/ 1209322446 h 613"/>
                <a:gd name="T38" fmla="*/ 364626932 w 195"/>
                <a:gd name="T39" fmla="*/ 1223384640 h 613"/>
                <a:gd name="T40" fmla="*/ 154266249 w 195"/>
                <a:gd name="T41" fmla="*/ 1462438190 h 613"/>
                <a:gd name="T42" fmla="*/ 0 w 195"/>
                <a:gd name="T43" fmla="*/ 1729612378 h 6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95" h="613">
                  <a:moveTo>
                    <a:pt x="0" y="123"/>
                  </a:moveTo>
                  <a:cubicBezTo>
                    <a:pt x="0" y="121"/>
                    <a:pt x="0" y="120"/>
                    <a:pt x="0" y="119"/>
                  </a:cubicBezTo>
                  <a:cubicBezTo>
                    <a:pt x="9" y="87"/>
                    <a:pt x="21" y="56"/>
                    <a:pt x="42" y="30"/>
                  </a:cubicBezTo>
                  <a:cubicBezTo>
                    <a:pt x="67" y="1"/>
                    <a:pt x="97" y="0"/>
                    <a:pt x="123" y="28"/>
                  </a:cubicBezTo>
                  <a:cubicBezTo>
                    <a:pt x="146" y="52"/>
                    <a:pt x="157" y="82"/>
                    <a:pt x="166" y="112"/>
                  </a:cubicBezTo>
                  <a:cubicBezTo>
                    <a:pt x="183" y="165"/>
                    <a:pt x="190" y="220"/>
                    <a:pt x="192" y="276"/>
                  </a:cubicBezTo>
                  <a:cubicBezTo>
                    <a:pt x="195" y="350"/>
                    <a:pt x="189" y="424"/>
                    <a:pt x="168" y="496"/>
                  </a:cubicBezTo>
                  <a:cubicBezTo>
                    <a:pt x="159" y="528"/>
                    <a:pt x="147" y="559"/>
                    <a:pt x="125" y="584"/>
                  </a:cubicBezTo>
                  <a:cubicBezTo>
                    <a:pt x="101" y="612"/>
                    <a:pt x="72" y="613"/>
                    <a:pt x="47" y="587"/>
                  </a:cubicBezTo>
                  <a:cubicBezTo>
                    <a:pt x="25" y="565"/>
                    <a:pt x="14" y="536"/>
                    <a:pt x="4" y="506"/>
                  </a:cubicBezTo>
                  <a:cubicBezTo>
                    <a:pt x="2" y="502"/>
                    <a:pt x="1" y="498"/>
                    <a:pt x="0" y="494"/>
                  </a:cubicBezTo>
                  <a:cubicBezTo>
                    <a:pt x="0" y="493"/>
                    <a:pt x="0" y="493"/>
                    <a:pt x="1" y="490"/>
                  </a:cubicBezTo>
                  <a:cubicBezTo>
                    <a:pt x="7" y="501"/>
                    <a:pt x="12" y="511"/>
                    <a:pt x="19" y="519"/>
                  </a:cubicBezTo>
                  <a:cubicBezTo>
                    <a:pt x="28" y="529"/>
                    <a:pt x="37" y="537"/>
                    <a:pt x="51" y="538"/>
                  </a:cubicBezTo>
                  <a:cubicBezTo>
                    <a:pt x="67" y="538"/>
                    <a:pt x="77" y="529"/>
                    <a:pt x="86" y="518"/>
                  </a:cubicBezTo>
                  <a:cubicBezTo>
                    <a:pt x="105" y="494"/>
                    <a:pt x="114" y="465"/>
                    <a:pt x="121" y="436"/>
                  </a:cubicBezTo>
                  <a:cubicBezTo>
                    <a:pt x="136" y="374"/>
                    <a:pt x="139" y="311"/>
                    <a:pt x="133" y="248"/>
                  </a:cubicBezTo>
                  <a:cubicBezTo>
                    <a:pt x="129" y="206"/>
                    <a:pt x="121" y="164"/>
                    <a:pt x="104" y="125"/>
                  </a:cubicBezTo>
                  <a:cubicBezTo>
                    <a:pt x="98" y="111"/>
                    <a:pt x="90" y="97"/>
                    <a:pt x="78" y="86"/>
                  </a:cubicBezTo>
                  <a:cubicBezTo>
                    <a:pt x="61" y="71"/>
                    <a:pt x="43" y="71"/>
                    <a:pt x="26" y="87"/>
                  </a:cubicBezTo>
                  <a:cubicBezTo>
                    <a:pt x="20" y="92"/>
                    <a:pt x="15" y="97"/>
                    <a:pt x="11" y="104"/>
                  </a:cubicBezTo>
                  <a:cubicBezTo>
                    <a:pt x="8" y="110"/>
                    <a:pt x="4" y="116"/>
                    <a:pt x="0" y="123"/>
                  </a:cubicBez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17" name="Freeform 47"/>
            <p:cNvSpPr>
              <a:spLocks/>
            </p:cNvSpPr>
            <p:nvPr/>
          </p:nvSpPr>
          <p:spPr bwMode="auto">
            <a:xfrm>
              <a:off x="5430838" y="2047875"/>
              <a:ext cx="404812" cy="1189038"/>
            </a:xfrm>
            <a:custGeom>
              <a:avLst/>
              <a:gdLst>
                <a:gd name="T0" fmla="*/ 14048476 w 108"/>
                <a:gd name="T1" fmla="*/ 2147483646 h 317"/>
                <a:gd name="T2" fmla="*/ 112395302 w 108"/>
                <a:gd name="T3" fmla="*/ 2147483646 h 317"/>
                <a:gd name="T4" fmla="*/ 519831084 w 108"/>
                <a:gd name="T5" fmla="*/ 2147483646 h 317"/>
                <a:gd name="T6" fmla="*/ 716520988 w 108"/>
                <a:gd name="T7" fmla="*/ 2147483646 h 317"/>
                <a:gd name="T8" fmla="*/ 688424037 w 108"/>
                <a:gd name="T9" fmla="*/ 1266239199 h 317"/>
                <a:gd name="T10" fmla="*/ 547928035 w 108"/>
                <a:gd name="T11" fmla="*/ 970783886 h 317"/>
                <a:gd name="T12" fmla="*/ 70246127 w 108"/>
                <a:gd name="T13" fmla="*/ 984853544 h 317"/>
                <a:gd name="T14" fmla="*/ 0 w 108"/>
                <a:gd name="T15" fmla="*/ 1083337398 h 317"/>
                <a:gd name="T16" fmla="*/ 435532733 w 108"/>
                <a:gd name="T17" fmla="*/ 126623170 h 317"/>
                <a:gd name="T18" fmla="*/ 899166165 w 108"/>
                <a:gd name="T19" fmla="*/ 154762485 h 317"/>
                <a:gd name="T20" fmla="*/ 1278501247 w 108"/>
                <a:gd name="T21" fmla="*/ 900435597 h 317"/>
                <a:gd name="T22" fmla="*/ 1222303596 w 108"/>
                <a:gd name="T23" fmla="*/ 2147483646 h 317"/>
                <a:gd name="T24" fmla="*/ 913214641 w 108"/>
                <a:gd name="T25" fmla="*/ 2147483646 h 317"/>
                <a:gd name="T26" fmla="*/ 407435781 w 108"/>
                <a:gd name="T27" fmla="*/ 2147483646 h 317"/>
                <a:gd name="T28" fmla="*/ 14048476 w 108"/>
                <a:gd name="T29" fmla="*/ 2147483646 h 31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8" h="317">
                  <a:moveTo>
                    <a:pt x="1" y="242"/>
                  </a:moveTo>
                  <a:cubicBezTo>
                    <a:pt x="3" y="245"/>
                    <a:pt x="6" y="248"/>
                    <a:pt x="8" y="251"/>
                  </a:cubicBezTo>
                  <a:cubicBezTo>
                    <a:pt x="17" y="262"/>
                    <a:pt x="28" y="262"/>
                    <a:pt x="37" y="251"/>
                  </a:cubicBezTo>
                  <a:cubicBezTo>
                    <a:pt x="44" y="241"/>
                    <a:pt x="48" y="230"/>
                    <a:pt x="51" y="218"/>
                  </a:cubicBezTo>
                  <a:cubicBezTo>
                    <a:pt x="62" y="175"/>
                    <a:pt x="61" y="132"/>
                    <a:pt x="49" y="90"/>
                  </a:cubicBezTo>
                  <a:cubicBezTo>
                    <a:pt x="47" y="83"/>
                    <a:pt x="44" y="76"/>
                    <a:pt x="39" y="69"/>
                  </a:cubicBezTo>
                  <a:cubicBezTo>
                    <a:pt x="28" y="54"/>
                    <a:pt x="16" y="54"/>
                    <a:pt x="5" y="70"/>
                  </a:cubicBezTo>
                  <a:cubicBezTo>
                    <a:pt x="3" y="72"/>
                    <a:pt x="2" y="74"/>
                    <a:pt x="0" y="77"/>
                  </a:cubicBezTo>
                  <a:cubicBezTo>
                    <a:pt x="5" y="52"/>
                    <a:pt x="11" y="27"/>
                    <a:pt x="31" y="9"/>
                  </a:cubicBezTo>
                  <a:cubicBezTo>
                    <a:pt x="42" y="0"/>
                    <a:pt x="54" y="1"/>
                    <a:pt x="64" y="11"/>
                  </a:cubicBezTo>
                  <a:cubicBezTo>
                    <a:pt x="79" y="25"/>
                    <a:pt x="86" y="44"/>
                    <a:pt x="91" y="64"/>
                  </a:cubicBezTo>
                  <a:cubicBezTo>
                    <a:pt x="108" y="132"/>
                    <a:pt x="108" y="200"/>
                    <a:pt x="87" y="267"/>
                  </a:cubicBezTo>
                  <a:cubicBezTo>
                    <a:pt x="82" y="281"/>
                    <a:pt x="76" y="294"/>
                    <a:pt x="65" y="305"/>
                  </a:cubicBezTo>
                  <a:cubicBezTo>
                    <a:pt x="54" y="316"/>
                    <a:pt x="41" y="317"/>
                    <a:pt x="29" y="306"/>
                  </a:cubicBezTo>
                  <a:cubicBezTo>
                    <a:pt x="11" y="289"/>
                    <a:pt x="5" y="266"/>
                    <a:pt x="1" y="242"/>
                  </a:cubicBez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18" name="Freeform 48"/>
            <p:cNvSpPr>
              <a:spLocks noEditPoints="1"/>
            </p:cNvSpPr>
            <p:nvPr/>
          </p:nvSpPr>
          <p:spPr bwMode="auto">
            <a:xfrm>
              <a:off x="2800350" y="1606550"/>
              <a:ext cx="987425" cy="2070100"/>
            </a:xfrm>
            <a:custGeom>
              <a:avLst/>
              <a:gdLst>
                <a:gd name="T0" fmla="*/ 2147483646 w 263"/>
                <a:gd name="T1" fmla="*/ 2147483646 h 552"/>
                <a:gd name="T2" fmla="*/ 2147483646 w 263"/>
                <a:gd name="T3" fmla="*/ 2147483646 h 552"/>
                <a:gd name="T4" fmla="*/ 2147483646 w 263"/>
                <a:gd name="T5" fmla="*/ 2147483646 h 552"/>
                <a:gd name="T6" fmla="*/ 2147483646 w 263"/>
                <a:gd name="T7" fmla="*/ 2147483646 h 552"/>
                <a:gd name="T8" fmla="*/ 662513367 w 263"/>
                <a:gd name="T9" fmla="*/ 2147483646 h 552"/>
                <a:gd name="T10" fmla="*/ 56384596 w 263"/>
                <a:gd name="T11" fmla="*/ 2147483646 h 552"/>
                <a:gd name="T12" fmla="*/ 56384596 w 263"/>
                <a:gd name="T13" fmla="*/ 2147483646 h 552"/>
                <a:gd name="T14" fmla="*/ 56384596 w 263"/>
                <a:gd name="T15" fmla="*/ 2147483646 h 552"/>
                <a:gd name="T16" fmla="*/ 56384596 w 263"/>
                <a:gd name="T17" fmla="*/ 1659533917 h 552"/>
                <a:gd name="T18" fmla="*/ 0 w 263"/>
                <a:gd name="T19" fmla="*/ 1350128970 h 552"/>
                <a:gd name="T20" fmla="*/ 84576893 w 263"/>
                <a:gd name="T21" fmla="*/ 464107420 h 552"/>
                <a:gd name="T22" fmla="*/ 634321069 w 263"/>
                <a:gd name="T23" fmla="*/ 28126359 h 552"/>
                <a:gd name="T24" fmla="*/ 1226355569 w 263"/>
                <a:gd name="T25" fmla="*/ 28126359 h 552"/>
                <a:gd name="T26" fmla="*/ 2147483646 w 263"/>
                <a:gd name="T27" fmla="*/ 0 h 552"/>
                <a:gd name="T28" fmla="*/ 2147483646 w 263"/>
                <a:gd name="T29" fmla="*/ 42193288 h 552"/>
                <a:gd name="T30" fmla="*/ 2147483646 w 263"/>
                <a:gd name="T31" fmla="*/ 675066360 h 552"/>
                <a:gd name="T32" fmla="*/ 2147483646 w 263"/>
                <a:gd name="T33" fmla="*/ 2147483646 h 552"/>
                <a:gd name="T34" fmla="*/ 324209548 w 263"/>
                <a:gd name="T35" fmla="*/ 2147483646 h 552"/>
                <a:gd name="T36" fmla="*/ 2147483646 w 263"/>
                <a:gd name="T37" fmla="*/ 2147483646 h 552"/>
                <a:gd name="T38" fmla="*/ 2147483646 w 263"/>
                <a:gd name="T39" fmla="*/ 1167300139 h 552"/>
                <a:gd name="T40" fmla="*/ 324209548 w 263"/>
                <a:gd name="T41" fmla="*/ 1167300139 h 552"/>
                <a:gd name="T42" fmla="*/ 324209548 w 263"/>
                <a:gd name="T43" fmla="*/ 2147483646 h 552"/>
                <a:gd name="T44" fmla="*/ 1888868936 w 263"/>
                <a:gd name="T45" fmla="*/ 2147483646 h 552"/>
                <a:gd name="T46" fmla="*/ 2147483646 w 263"/>
                <a:gd name="T47" fmla="*/ 2147483646 h 552"/>
                <a:gd name="T48" fmla="*/ 1888868936 w 263"/>
                <a:gd name="T49" fmla="*/ 2147483646 h 552"/>
                <a:gd name="T50" fmla="*/ 1578753660 w 263"/>
                <a:gd name="T51" fmla="*/ 2147483646 h 552"/>
                <a:gd name="T52" fmla="*/ 1888868936 w 263"/>
                <a:gd name="T53" fmla="*/ 2147483646 h 552"/>
                <a:gd name="T54" fmla="*/ 1902963207 w 263"/>
                <a:gd name="T55" fmla="*/ 618809893 h 552"/>
                <a:gd name="T56" fmla="*/ 1663330553 w 263"/>
                <a:gd name="T57" fmla="*/ 618809893 h 552"/>
                <a:gd name="T58" fmla="*/ 1592851686 w 263"/>
                <a:gd name="T59" fmla="*/ 675066360 h 552"/>
                <a:gd name="T60" fmla="*/ 1663330553 w 263"/>
                <a:gd name="T61" fmla="*/ 745386007 h 552"/>
                <a:gd name="T62" fmla="*/ 2142595862 w 263"/>
                <a:gd name="T63" fmla="*/ 745386007 h 552"/>
                <a:gd name="T64" fmla="*/ 2147483646 w 263"/>
                <a:gd name="T65" fmla="*/ 675066360 h 552"/>
                <a:gd name="T66" fmla="*/ 2128501590 w 263"/>
                <a:gd name="T67" fmla="*/ 618809893 h 552"/>
                <a:gd name="T68" fmla="*/ 1902963207 w 263"/>
                <a:gd name="T69" fmla="*/ 618809893 h 55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63" h="552">
                  <a:moveTo>
                    <a:pt x="263" y="277"/>
                  </a:moveTo>
                  <a:cubicBezTo>
                    <a:pt x="263" y="352"/>
                    <a:pt x="263" y="427"/>
                    <a:pt x="263" y="502"/>
                  </a:cubicBezTo>
                  <a:cubicBezTo>
                    <a:pt x="263" y="508"/>
                    <a:pt x="263" y="514"/>
                    <a:pt x="262" y="520"/>
                  </a:cubicBezTo>
                  <a:cubicBezTo>
                    <a:pt x="257" y="540"/>
                    <a:pt x="242" y="551"/>
                    <a:pt x="222" y="551"/>
                  </a:cubicBezTo>
                  <a:cubicBezTo>
                    <a:pt x="164" y="552"/>
                    <a:pt x="106" y="552"/>
                    <a:pt x="47" y="552"/>
                  </a:cubicBezTo>
                  <a:cubicBezTo>
                    <a:pt x="21" y="551"/>
                    <a:pt x="4" y="535"/>
                    <a:pt x="4" y="508"/>
                  </a:cubicBezTo>
                  <a:cubicBezTo>
                    <a:pt x="4" y="423"/>
                    <a:pt x="4" y="337"/>
                    <a:pt x="4" y="252"/>
                  </a:cubicBezTo>
                  <a:cubicBezTo>
                    <a:pt x="4" y="222"/>
                    <a:pt x="4" y="192"/>
                    <a:pt x="4" y="161"/>
                  </a:cubicBezTo>
                  <a:cubicBezTo>
                    <a:pt x="4" y="147"/>
                    <a:pt x="5" y="132"/>
                    <a:pt x="4" y="118"/>
                  </a:cubicBezTo>
                  <a:cubicBezTo>
                    <a:pt x="4" y="110"/>
                    <a:pt x="0" y="103"/>
                    <a:pt x="0" y="96"/>
                  </a:cubicBezTo>
                  <a:cubicBezTo>
                    <a:pt x="1" y="75"/>
                    <a:pt x="2" y="54"/>
                    <a:pt x="6" y="33"/>
                  </a:cubicBezTo>
                  <a:cubicBezTo>
                    <a:pt x="9" y="14"/>
                    <a:pt x="25" y="3"/>
                    <a:pt x="45" y="2"/>
                  </a:cubicBezTo>
                  <a:cubicBezTo>
                    <a:pt x="59" y="2"/>
                    <a:pt x="73" y="2"/>
                    <a:pt x="87" y="2"/>
                  </a:cubicBezTo>
                  <a:cubicBezTo>
                    <a:pt x="124" y="1"/>
                    <a:pt x="162" y="0"/>
                    <a:pt x="199" y="0"/>
                  </a:cubicBezTo>
                  <a:cubicBezTo>
                    <a:pt x="209" y="0"/>
                    <a:pt x="220" y="1"/>
                    <a:pt x="230" y="3"/>
                  </a:cubicBezTo>
                  <a:cubicBezTo>
                    <a:pt x="251" y="7"/>
                    <a:pt x="263" y="24"/>
                    <a:pt x="263" y="48"/>
                  </a:cubicBezTo>
                  <a:cubicBezTo>
                    <a:pt x="263" y="124"/>
                    <a:pt x="263" y="201"/>
                    <a:pt x="263" y="277"/>
                  </a:cubicBezTo>
                  <a:close/>
                  <a:moveTo>
                    <a:pt x="23" y="473"/>
                  </a:moveTo>
                  <a:cubicBezTo>
                    <a:pt x="98" y="473"/>
                    <a:pt x="171" y="473"/>
                    <a:pt x="244" y="473"/>
                  </a:cubicBezTo>
                  <a:cubicBezTo>
                    <a:pt x="244" y="342"/>
                    <a:pt x="244" y="212"/>
                    <a:pt x="244" y="83"/>
                  </a:cubicBezTo>
                  <a:cubicBezTo>
                    <a:pt x="170" y="83"/>
                    <a:pt x="97" y="83"/>
                    <a:pt x="23" y="83"/>
                  </a:cubicBezTo>
                  <a:cubicBezTo>
                    <a:pt x="23" y="213"/>
                    <a:pt x="23" y="343"/>
                    <a:pt x="23" y="473"/>
                  </a:cubicBezTo>
                  <a:close/>
                  <a:moveTo>
                    <a:pt x="134" y="536"/>
                  </a:moveTo>
                  <a:cubicBezTo>
                    <a:pt x="147" y="535"/>
                    <a:pt x="157" y="525"/>
                    <a:pt x="157" y="513"/>
                  </a:cubicBezTo>
                  <a:cubicBezTo>
                    <a:pt x="157" y="501"/>
                    <a:pt x="146" y="491"/>
                    <a:pt x="134" y="491"/>
                  </a:cubicBezTo>
                  <a:cubicBezTo>
                    <a:pt x="122" y="491"/>
                    <a:pt x="112" y="501"/>
                    <a:pt x="112" y="514"/>
                  </a:cubicBezTo>
                  <a:cubicBezTo>
                    <a:pt x="112" y="526"/>
                    <a:pt x="122" y="536"/>
                    <a:pt x="134" y="536"/>
                  </a:cubicBezTo>
                  <a:close/>
                  <a:moveTo>
                    <a:pt x="135" y="44"/>
                  </a:moveTo>
                  <a:cubicBezTo>
                    <a:pt x="129" y="44"/>
                    <a:pt x="124" y="44"/>
                    <a:pt x="118" y="44"/>
                  </a:cubicBezTo>
                  <a:cubicBezTo>
                    <a:pt x="116" y="45"/>
                    <a:pt x="115" y="47"/>
                    <a:pt x="113" y="48"/>
                  </a:cubicBezTo>
                  <a:cubicBezTo>
                    <a:pt x="114" y="50"/>
                    <a:pt x="116" y="53"/>
                    <a:pt x="118" y="53"/>
                  </a:cubicBezTo>
                  <a:cubicBezTo>
                    <a:pt x="129" y="54"/>
                    <a:pt x="140" y="54"/>
                    <a:pt x="152" y="53"/>
                  </a:cubicBezTo>
                  <a:cubicBezTo>
                    <a:pt x="153" y="53"/>
                    <a:pt x="155" y="50"/>
                    <a:pt x="156" y="48"/>
                  </a:cubicBezTo>
                  <a:cubicBezTo>
                    <a:pt x="155" y="47"/>
                    <a:pt x="153" y="45"/>
                    <a:pt x="151" y="44"/>
                  </a:cubicBezTo>
                  <a:cubicBezTo>
                    <a:pt x="146" y="44"/>
                    <a:pt x="140" y="44"/>
                    <a:pt x="135" y="4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19" name="Freeform 49"/>
            <p:cNvSpPr>
              <a:spLocks/>
            </p:cNvSpPr>
            <p:nvPr/>
          </p:nvSpPr>
          <p:spPr bwMode="auto">
            <a:xfrm>
              <a:off x="2887663" y="1917700"/>
              <a:ext cx="828675" cy="1462088"/>
            </a:xfrm>
            <a:custGeom>
              <a:avLst/>
              <a:gdLst>
                <a:gd name="T0" fmla="*/ 0 w 221"/>
                <a:gd name="T1" fmla="*/ 2147483646 h 390"/>
                <a:gd name="T2" fmla="*/ 0 w 221"/>
                <a:gd name="T3" fmla="*/ 0 h 390"/>
                <a:gd name="T4" fmla="*/ 2147483646 w 221"/>
                <a:gd name="T5" fmla="*/ 0 h 390"/>
                <a:gd name="T6" fmla="*/ 2147483646 w 221"/>
                <a:gd name="T7" fmla="*/ 2147483646 h 390"/>
                <a:gd name="T8" fmla="*/ 0 w 221"/>
                <a:gd name="T9" fmla="*/ 2147483646 h 39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1" h="390">
                  <a:moveTo>
                    <a:pt x="0" y="390"/>
                  </a:moveTo>
                  <a:cubicBezTo>
                    <a:pt x="0" y="260"/>
                    <a:pt x="0" y="130"/>
                    <a:pt x="0" y="0"/>
                  </a:cubicBezTo>
                  <a:cubicBezTo>
                    <a:pt x="74" y="0"/>
                    <a:pt x="147" y="0"/>
                    <a:pt x="221" y="0"/>
                  </a:cubicBezTo>
                  <a:cubicBezTo>
                    <a:pt x="221" y="129"/>
                    <a:pt x="221" y="259"/>
                    <a:pt x="221" y="390"/>
                  </a:cubicBezTo>
                  <a:cubicBezTo>
                    <a:pt x="148" y="390"/>
                    <a:pt x="75" y="390"/>
                    <a:pt x="0" y="39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20" name="Freeform 50"/>
            <p:cNvSpPr>
              <a:spLocks/>
            </p:cNvSpPr>
            <p:nvPr/>
          </p:nvSpPr>
          <p:spPr bwMode="auto">
            <a:xfrm>
              <a:off x="3221038" y="3446463"/>
              <a:ext cx="168275" cy="169863"/>
            </a:xfrm>
            <a:custGeom>
              <a:avLst/>
              <a:gdLst>
                <a:gd name="T0" fmla="*/ 307636616 w 45"/>
                <a:gd name="T1" fmla="*/ 641187528 h 45"/>
                <a:gd name="T2" fmla="*/ 0 w 45"/>
                <a:gd name="T3" fmla="*/ 327718573 h 45"/>
                <a:gd name="T4" fmla="*/ 307636616 w 45"/>
                <a:gd name="T5" fmla="*/ 0 h 45"/>
                <a:gd name="T6" fmla="*/ 629255014 w 45"/>
                <a:gd name="T7" fmla="*/ 313468955 h 45"/>
                <a:gd name="T8" fmla="*/ 307636616 w 45"/>
                <a:gd name="T9" fmla="*/ 641187528 h 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45">
                  <a:moveTo>
                    <a:pt x="22" y="45"/>
                  </a:moveTo>
                  <a:cubicBezTo>
                    <a:pt x="10" y="45"/>
                    <a:pt x="0" y="35"/>
                    <a:pt x="0" y="23"/>
                  </a:cubicBezTo>
                  <a:cubicBezTo>
                    <a:pt x="0" y="10"/>
                    <a:pt x="10" y="0"/>
                    <a:pt x="22" y="0"/>
                  </a:cubicBezTo>
                  <a:cubicBezTo>
                    <a:pt x="34" y="0"/>
                    <a:pt x="45" y="10"/>
                    <a:pt x="45" y="22"/>
                  </a:cubicBezTo>
                  <a:cubicBezTo>
                    <a:pt x="45" y="34"/>
                    <a:pt x="35" y="44"/>
                    <a:pt x="22" y="4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21" name="Freeform 51"/>
            <p:cNvSpPr>
              <a:spLocks/>
            </p:cNvSpPr>
            <p:nvPr/>
          </p:nvSpPr>
          <p:spPr bwMode="auto">
            <a:xfrm>
              <a:off x="3224213" y="1770063"/>
              <a:ext cx="161925" cy="38100"/>
            </a:xfrm>
            <a:custGeom>
              <a:avLst/>
              <a:gdLst>
                <a:gd name="T0" fmla="*/ 311969224 w 43"/>
                <a:gd name="T1" fmla="*/ 0 h 10"/>
                <a:gd name="T2" fmla="*/ 538860040 w 43"/>
                <a:gd name="T3" fmla="*/ 0 h 10"/>
                <a:gd name="T4" fmla="*/ 609760596 w 43"/>
                <a:gd name="T5" fmla="*/ 58064400 h 10"/>
                <a:gd name="T6" fmla="*/ 553037892 w 43"/>
                <a:gd name="T7" fmla="*/ 130644900 h 10"/>
                <a:gd name="T8" fmla="*/ 70900556 w 43"/>
                <a:gd name="T9" fmla="*/ 130644900 h 10"/>
                <a:gd name="T10" fmla="*/ 0 w 43"/>
                <a:gd name="T11" fmla="*/ 58064400 h 10"/>
                <a:gd name="T12" fmla="*/ 70900556 w 43"/>
                <a:gd name="T13" fmla="*/ 0 h 10"/>
                <a:gd name="T14" fmla="*/ 311969224 w 43"/>
                <a:gd name="T15" fmla="*/ 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 h="10">
                  <a:moveTo>
                    <a:pt x="22" y="0"/>
                  </a:moveTo>
                  <a:cubicBezTo>
                    <a:pt x="27" y="0"/>
                    <a:pt x="33" y="0"/>
                    <a:pt x="38" y="0"/>
                  </a:cubicBezTo>
                  <a:cubicBezTo>
                    <a:pt x="40" y="1"/>
                    <a:pt x="42" y="3"/>
                    <a:pt x="43" y="4"/>
                  </a:cubicBezTo>
                  <a:cubicBezTo>
                    <a:pt x="42" y="6"/>
                    <a:pt x="40" y="9"/>
                    <a:pt x="39" y="9"/>
                  </a:cubicBezTo>
                  <a:cubicBezTo>
                    <a:pt x="27" y="10"/>
                    <a:pt x="16" y="10"/>
                    <a:pt x="5" y="9"/>
                  </a:cubicBezTo>
                  <a:cubicBezTo>
                    <a:pt x="3" y="9"/>
                    <a:pt x="1" y="6"/>
                    <a:pt x="0" y="4"/>
                  </a:cubicBezTo>
                  <a:cubicBezTo>
                    <a:pt x="2" y="3"/>
                    <a:pt x="3" y="1"/>
                    <a:pt x="5" y="0"/>
                  </a:cubicBezTo>
                  <a:cubicBezTo>
                    <a:pt x="11" y="0"/>
                    <a:pt x="16" y="0"/>
                    <a:pt x="22"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eaLnBrk="0" fontAlgn="base" hangingPunct="0">
                <a:spcBef>
                  <a:spcPct val="0"/>
                </a:spcBef>
                <a:spcAft>
                  <a:spcPct val="0"/>
                </a:spcAft>
              </a:pPr>
              <a:endParaRPr lang="sl-SI" smtClean="0">
                <a:solidFill>
                  <a:srgbClr val="000000"/>
                </a:solidFill>
              </a:endParaRPr>
            </a:p>
          </p:txBody>
        </p:sp>
        <p:sp>
          <p:nvSpPr>
            <p:cNvPr id="80922" name="Rectangle 52"/>
            <p:cNvSpPr>
              <a:spLocks noChangeArrowheads="1"/>
            </p:cNvSpPr>
            <p:nvPr/>
          </p:nvSpPr>
          <p:spPr bwMode="auto">
            <a:xfrm>
              <a:off x="2951163" y="2025650"/>
              <a:ext cx="203200" cy="203200"/>
            </a:xfrm>
            <a:prstGeom prst="rect">
              <a:avLst/>
            </a:prstGeom>
            <a:solidFill>
              <a:srgbClr val="FBB04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3" name="Rectangle 53"/>
            <p:cNvSpPr>
              <a:spLocks noChangeArrowheads="1"/>
            </p:cNvSpPr>
            <p:nvPr/>
          </p:nvSpPr>
          <p:spPr bwMode="auto">
            <a:xfrm>
              <a:off x="2951163" y="2336800"/>
              <a:ext cx="203200" cy="203200"/>
            </a:xfrm>
            <a:prstGeom prst="rect">
              <a:avLst/>
            </a:prstGeom>
            <a:solidFill>
              <a:srgbClr val="BE1E2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4" name="Rectangle 54"/>
            <p:cNvSpPr>
              <a:spLocks noChangeArrowheads="1"/>
            </p:cNvSpPr>
            <p:nvPr/>
          </p:nvSpPr>
          <p:spPr bwMode="auto">
            <a:xfrm>
              <a:off x="2951163" y="2647950"/>
              <a:ext cx="203200" cy="203200"/>
            </a:xfrm>
            <a:prstGeom prst="rect">
              <a:avLst/>
            </a:prstGeom>
            <a:solidFill>
              <a:srgbClr val="00AE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5" name="Rectangle 55"/>
            <p:cNvSpPr>
              <a:spLocks noChangeArrowheads="1"/>
            </p:cNvSpPr>
            <p:nvPr/>
          </p:nvSpPr>
          <p:spPr bwMode="auto">
            <a:xfrm>
              <a:off x="2951163" y="2959100"/>
              <a:ext cx="203200" cy="203200"/>
            </a:xfrm>
            <a:prstGeom prst="rect">
              <a:avLst/>
            </a:prstGeom>
            <a:solidFill>
              <a:srgbClr val="FFF2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6" name="Rectangle 56"/>
            <p:cNvSpPr>
              <a:spLocks noChangeArrowheads="1"/>
            </p:cNvSpPr>
            <p:nvPr/>
          </p:nvSpPr>
          <p:spPr bwMode="auto">
            <a:xfrm>
              <a:off x="3209925" y="2025650"/>
              <a:ext cx="203200" cy="203200"/>
            </a:xfrm>
            <a:prstGeom prst="rect">
              <a:avLst/>
            </a:prstGeom>
            <a:solidFill>
              <a:srgbClr val="39B54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7" name="Rectangle 57"/>
            <p:cNvSpPr>
              <a:spLocks noChangeArrowheads="1"/>
            </p:cNvSpPr>
            <p:nvPr/>
          </p:nvSpPr>
          <p:spPr bwMode="auto">
            <a:xfrm>
              <a:off x="3209925" y="2336800"/>
              <a:ext cx="203200" cy="203200"/>
            </a:xfrm>
            <a:prstGeom prst="rect">
              <a:avLst/>
            </a:prstGeom>
            <a:solidFill>
              <a:srgbClr val="9395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8" name="Rectangle 58"/>
            <p:cNvSpPr>
              <a:spLocks noChangeArrowheads="1"/>
            </p:cNvSpPr>
            <p:nvPr/>
          </p:nvSpPr>
          <p:spPr bwMode="auto">
            <a:xfrm>
              <a:off x="3209925" y="2647950"/>
              <a:ext cx="203200" cy="203200"/>
            </a:xfrm>
            <a:prstGeom prst="rect">
              <a:avLst/>
            </a:prstGeom>
            <a:solidFill>
              <a:srgbClr val="60391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29" name="Rectangle 59"/>
            <p:cNvSpPr>
              <a:spLocks noChangeArrowheads="1"/>
            </p:cNvSpPr>
            <p:nvPr/>
          </p:nvSpPr>
          <p:spPr bwMode="auto">
            <a:xfrm>
              <a:off x="3209925" y="2959100"/>
              <a:ext cx="203200" cy="203200"/>
            </a:xfrm>
            <a:prstGeom prst="rect">
              <a:avLst/>
            </a:prstGeom>
            <a:solidFill>
              <a:srgbClr val="FBB04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30" name="Rectangle 60"/>
            <p:cNvSpPr>
              <a:spLocks noChangeArrowheads="1"/>
            </p:cNvSpPr>
            <p:nvPr/>
          </p:nvSpPr>
          <p:spPr bwMode="auto">
            <a:xfrm>
              <a:off x="3468688" y="2025650"/>
              <a:ext cx="203200" cy="203200"/>
            </a:xfrm>
            <a:prstGeom prst="rect">
              <a:avLst/>
            </a:prstGeom>
            <a:solidFill>
              <a:srgbClr val="ED1C2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31" name="Rectangle 61"/>
            <p:cNvSpPr>
              <a:spLocks noChangeArrowheads="1"/>
            </p:cNvSpPr>
            <p:nvPr/>
          </p:nvSpPr>
          <p:spPr bwMode="auto">
            <a:xfrm>
              <a:off x="3468688" y="2336800"/>
              <a:ext cx="203200" cy="203200"/>
            </a:xfrm>
            <a:prstGeom prst="rect">
              <a:avLst/>
            </a:prstGeom>
            <a:solidFill>
              <a:srgbClr val="C49A6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32" name="Rectangle 62"/>
            <p:cNvSpPr>
              <a:spLocks noChangeArrowheads="1"/>
            </p:cNvSpPr>
            <p:nvPr/>
          </p:nvSpPr>
          <p:spPr bwMode="auto">
            <a:xfrm>
              <a:off x="3468688" y="2647950"/>
              <a:ext cx="203200" cy="203200"/>
            </a:xfrm>
            <a:prstGeom prst="rect">
              <a:avLst/>
            </a:prstGeom>
            <a:solidFill>
              <a:srgbClr val="00AEE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80933" name="Rectangle 63"/>
            <p:cNvSpPr>
              <a:spLocks noChangeArrowheads="1"/>
            </p:cNvSpPr>
            <p:nvPr/>
          </p:nvSpPr>
          <p:spPr bwMode="auto">
            <a:xfrm>
              <a:off x="3468688" y="2959100"/>
              <a:ext cx="203200" cy="203200"/>
            </a:xfrm>
            <a:prstGeom prst="rect">
              <a:avLst/>
            </a:prstGeom>
            <a:solidFill>
              <a:srgbClr val="D7DF2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spcBef>
                  <a:spcPct val="0"/>
                </a:spcBef>
                <a:spcAft>
                  <a:spcPct val="0"/>
                </a:spcAft>
              </a:pPr>
              <a:endParaRPr lang="en-US" altLang="sl-SI" smtClean="0">
                <a:solidFill>
                  <a:srgbClr val="000000"/>
                </a:solidFill>
              </a:endParaRPr>
            </a:p>
          </p:txBody>
        </p:sp>
        <p:sp>
          <p:nvSpPr>
            <p:cNvPr id="66" name="Freeform 64"/>
            <p:cNvSpPr>
              <a:spLocks/>
            </p:cNvSpPr>
            <p:nvPr/>
          </p:nvSpPr>
          <p:spPr bwMode="auto">
            <a:xfrm>
              <a:off x="3786824" y="1943476"/>
              <a:ext cx="1798817" cy="1384992"/>
            </a:xfrm>
            <a:custGeom>
              <a:avLst/>
              <a:gdLst>
                <a:gd name="T0" fmla="*/ 247 w 479"/>
                <a:gd name="T1" fmla="*/ 0 h 369"/>
                <a:gd name="T2" fmla="*/ 335 w 479"/>
                <a:gd name="T3" fmla="*/ 70 h 369"/>
                <a:gd name="T4" fmla="*/ 472 w 479"/>
                <a:gd name="T5" fmla="*/ 180 h 369"/>
                <a:gd name="T6" fmla="*/ 473 w 479"/>
                <a:gd name="T7" fmla="*/ 191 h 369"/>
                <a:gd name="T8" fmla="*/ 253 w 479"/>
                <a:gd name="T9" fmla="*/ 367 h 369"/>
                <a:gd name="T10" fmla="*/ 249 w 479"/>
                <a:gd name="T11" fmla="*/ 369 h 369"/>
                <a:gd name="T12" fmla="*/ 247 w 479"/>
                <a:gd name="T13" fmla="*/ 358 h 369"/>
                <a:gd name="T14" fmla="*/ 247 w 479"/>
                <a:gd name="T15" fmla="*/ 253 h 369"/>
                <a:gd name="T16" fmla="*/ 233 w 479"/>
                <a:gd name="T17" fmla="*/ 238 h 369"/>
                <a:gd name="T18" fmla="*/ 14 w 479"/>
                <a:gd name="T19" fmla="*/ 238 h 369"/>
                <a:gd name="T20" fmla="*/ 0 w 479"/>
                <a:gd name="T21" fmla="*/ 225 h 369"/>
                <a:gd name="T22" fmla="*/ 0 w 479"/>
                <a:gd name="T23" fmla="*/ 146 h 369"/>
                <a:gd name="T24" fmla="*/ 14 w 479"/>
                <a:gd name="T25" fmla="*/ 131 h 369"/>
                <a:gd name="T26" fmla="*/ 233 w 479"/>
                <a:gd name="T27" fmla="*/ 132 h 369"/>
                <a:gd name="T28" fmla="*/ 248 w 479"/>
                <a:gd name="T29" fmla="*/ 117 h 369"/>
                <a:gd name="T30" fmla="*/ 247 w 479"/>
                <a:gd name="T31" fmla="*/ 0 h 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79" h="369">
                  <a:moveTo>
                    <a:pt x="247" y="0"/>
                  </a:moveTo>
                  <a:cubicBezTo>
                    <a:pt x="278" y="25"/>
                    <a:pt x="306" y="47"/>
                    <a:pt x="335" y="70"/>
                  </a:cubicBezTo>
                  <a:cubicBezTo>
                    <a:pt x="380" y="107"/>
                    <a:pt x="426" y="143"/>
                    <a:pt x="472" y="180"/>
                  </a:cubicBezTo>
                  <a:cubicBezTo>
                    <a:pt x="477" y="184"/>
                    <a:pt x="479" y="186"/>
                    <a:pt x="473" y="191"/>
                  </a:cubicBezTo>
                  <a:cubicBezTo>
                    <a:pt x="399" y="250"/>
                    <a:pt x="326" y="308"/>
                    <a:pt x="253" y="367"/>
                  </a:cubicBezTo>
                  <a:cubicBezTo>
                    <a:pt x="252" y="368"/>
                    <a:pt x="251" y="368"/>
                    <a:pt x="249" y="369"/>
                  </a:cubicBezTo>
                  <a:cubicBezTo>
                    <a:pt x="246" y="366"/>
                    <a:pt x="247" y="362"/>
                    <a:pt x="247" y="358"/>
                  </a:cubicBezTo>
                  <a:cubicBezTo>
                    <a:pt x="247" y="323"/>
                    <a:pt x="247" y="288"/>
                    <a:pt x="247" y="253"/>
                  </a:cubicBezTo>
                  <a:cubicBezTo>
                    <a:pt x="248" y="241"/>
                    <a:pt x="245" y="237"/>
                    <a:pt x="233" y="238"/>
                  </a:cubicBezTo>
                  <a:cubicBezTo>
                    <a:pt x="160" y="238"/>
                    <a:pt x="87" y="238"/>
                    <a:pt x="14" y="238"/>
                  </a:cubicBezTo>
                  <a:cubicBezTo>
                    <a:pt x="4" y="238"/>
                    <a:pt x="0" y="237"/>
                    <a:pt x="0" y="225"/>
                  </a:cubicBezTo>
                  <a:cubicBezTo>
                    <a:pt x="1" y="199"/>
                    <a:pt x="1" y="172"/>
                    <a:pt x="0" y="146"/>
                  </a:cubicBezTo>
                  <a:cubicBezTo>
                    <a:pt x="0" y="135"/>
                    <a:pt x="3" y="131"/>
                    <a:pt x="14" y="131"/>
                  </a:cubicBezTo>
                  <a:cubicBezTo>
                    <a:pt x="87" y="132"/>
                    <a:pt x="160" y="131"/>
                    <a:pt x="233" y="132"/>
                  </a:cubicBezTo>
                  <a:cubicBezTo>
                    <a:pt x="244" y="132"/>
                    <a:pt x="248" y="129"/>
                    <a:pt x="248" y="117"/>
                  </a:cubicBezTo>
                  <a:cubicBezTo>
                    <a:pt x="247" y="79"/>
                    <a:pt x="247" y="41"/>
                    <a:pt x="247" y="0"/>
                  </a:cubicBezTo>
                  <a:close/>
                </a:path>
              </a:pathLst>
            </a:custGeom>
            <a:solidFill>
              <a:schemeClr val="accent4"/>
            </a:solidFill>
            <a:ln>
              <a:noFill/>
            </a:ln>
          </p:spPr>
          <p:txBody>
            <a:bodyPr/>
            <a:lstStyle/>
            <a:p>
              <a:pPr defTabSz="914400">
                <a:defRPr/>
              </a:pPr>
              <a:endParaRPr lang="en-US" dirty="0">
                <a:solidFill>
                  <a:srgbClr val="000000"/>
                </a:solidFill>
              </a:endParaRPr>
            </a:p>
          </p:txBody>
        </p:sp>
      </p:grpSp>
      <p:sp>
        <p:nvSpPr>
          <p:cNvPr id="80910" name="TextBox 67"/>
          <p:cNvSpPr txBox="1">
            <a:spLocks noChangeArrowheads="1"/>
          </p:cNvSpPr>
          <p:nvPr/>
        </p:nvSpPr>
        <p:spPr bwMode="auto">
          <a:xfrm>
            <a:off x="244475" y="6369050"/>
            <a:ext cx="6399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sl-SI" altLang="sl-SI" sz="800" smtClean="0">
                <a:solidFill>
                  <a:srgbClr val="000000"/>
                </a:solidFill>
                <a:cs typeface="Arial" panose="020B0604020202020204" pitchFamily="34" charset="0"/>
              </a:rPr>
              <a:t>Raziskava IDC - </a:t>
            </a:r>
            <a:r>
              <a:rPr lang="en-US" altLang="sl-SI" sz="800" smtClean="0">
                <a:solidFill>
                  <a:srgbClr val="000000"/>
                </a:solidFill>
                <a:cs typeface="Arial" panose="020B0604020202020204" pitchFamily="34" charset="0"/>
              </a:rPr>
              <a:t>A.T. Kearney</a:t>
            </a:r>
            <a:r>
              <a:rPr lang="sl-SI" altLang="sl-SI" sz="800" smtClean="0">
                <a:solidFill>
                  <a:srgbClr val="000000"/>
                </a:solidFill>
                <a:cs typeface="Arial" panose="020B0604020202020204" pitchFamily="34" charset="0"/>
              </a:rPr>
              <a:t> raziskava, ki je vključevala </a:t>
            </a:r>
            <a:r>
              <a:rPr lang="en-US" altLang="sl-SI" sz="800" smtClean="0">
                <a:solidFill>
                  <a:srgbClr val="000000"/>
                </a:solidFill>
                <a:cs typeface="Arial" panose="020B0604020202020204" pitchFamily="34" charset="0"/>
              </a:rPr>
              <a:t>450</a:t>
            </a:r>
            <a:r>
              <a:rPr lang="sl-SI" altLang="sl-SI" sz="800" smtClean="0">
                <a:solidFill>
                  <a:srgbClr val="000000"/>
                </a:solidFill>
                <a:cs typeface="Arial" panose="020B0604020202020204" pitchFamily="34" charset="0"/>
              </a:rPr>
              <a:t> svetovnih direktorjev</a:t>
            </a:r>
            <a:endParaRPr lang="en-US" altLang="sl-SI" sz="800" smtClean="0">
              <a:solidFill>
                <a:srgbClr val="000000"/>
              </a:solidFill>
              <a:cs typeface="Arial" panose="020B0604020202020204" pitchFamily="34" charset="0"/>
            </a:endParaRPr>
          </a:p>
        </p:txBody>
      </p:sp>
      <p:sp>
        <p:nvSpPr>
          <p:cNvPr id="80911" name="Rectangle 68"/>
          <p:cNvSpPr>
            <a:spLocks noChangeArrowheads="1"/>
          </p:cNvSpPr>
          <p:nvPr/>
        </p:nvSpPr>
        <p:spPr bwMode="auto">
          <a:xfrm>
            <a:off x="211138" y="4962525"/>
            <a:ext cx="8504237"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en-US" altLang="sl-SI" sz="3200" b="1" smtClean="0">
                <a:solidFill>
                  <a:srgbClr val="FFFFFF"/>
                </a:solidFill>
                <a:cs typeface="Arial" panose="020B0604020202020204" pitchFamily="34" charset="0"/>
              </a:rPr>
              <a:t>~</a:t>
            </a:r>
            <a:r>
              <a:rPr lang="sl-SI" altLang="sl-SI" sz="3200" b="1" smtClean="0">
                <a:solidFill>
                  <a:srgbClr val="FFFFFF"/>
                </a:solidFill>
                <a:cs typeface="Arial" panose="020B0604020202020204" pitchFamily="34" charset="0"/>
              </a:rPr>
              <a:t>41</a:t>
            </a:r>
            <a:r>
              <a:rPr lang="en-US" altLang="sl-SI" sz="3200" b="1" smtClean="0">
                <a:solidFill>
                  <a:srgbClr val="FFFFFF"/>
                </a:solidFill>
                <a:cs typeface="Arial" panose="020B0604020202020204" pitchFamily="34" charset="0"/>
              </a:rPr>
              <a:t>% </a:t>
            </a:r>
            <a:r>
              <a:rPr lang="sl-SI" altLang="sl-SI" sz="2100" smtClean="0">
                <a:solidFill>
                  <a:srgbClr val="FFFFFF"/>
                </a:solidFill>
                <a:cs typeface="Arial" panose="020B0604020202020204" pitchFamily="34" charset="0"/>
              </a:rPr>
              <a:t>pravi, da je njihova majhnost prednost pred večjimi </a:t>
            </a:r>
          </a:p>
          <a:p>
            <a:pPr defTabSz="914400" fontAlgn="base">
              <a:lnSpc>
                <a:spcPct val="90000"/>
              </a:lnSpc>
              <a:spcBef>
                <a:spcPct val="0"/>
              </a:spcBef>
              <a:spcAft>
                <a:spcPct val="0"/>
              </a:spcAft>
            </a:pPr>
            <a:r>
              <a:rPr lang="sl-SI" altLang="sl-SI" sz="2100" smtClean="0">
                <a:solidFill>
                  <a:srgbClr val="FFFFFF"/>
                </a:solidFill>
                <a:cs typeface="Arial" panose="020B0604020202020204" pitchFamily="34" charset="0"/>
              </a:rPr>
              <a:t>podjetji, ki so manj agilna v digitalnih inovacijah in transformaciji</a:t>
            </a:r>
            <a:endParaRPr lang="en-US" altLang="sl-SI" sz="2100" smtClean="0">
              <a:solidFill>
                <a:srgbClr val="FFFFFF"/>
              </a:solidFill>
              <a:cs typeface="Arial" panose="020B0604020202020204" pitchFamily="34" charset="0"/>
            </a:endParaRPr>
          </a:p>
        </p:txBody>
      </p:sp>
    </p:spTree>
    <p:extLst>
      <p:ext uri="{BB962C8B-B14F-4D97-AF65-F5344CB8AC3E}">
        <p14:creationId xmlns:p14="http://schemas.microsoft.com/office/powerpoint/2010/main" val="3044091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46"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9218" name="think-cell Slide" r:id="rId14" imgW="360" imgH="360" progId="TCLayout.ActiveDocument.1">
                  <p:embed/>
                </p:oleObj>
              </mc:Choice>
              <mc:Fallback>
                <p:oleObj name="think-cell Slide" r:id="rId14" imgW="360" imgH="360" progId="TCLayout.ActiveDocument.1">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hidden="1"/>
          <p:cNvSpPr/>
          <p:nvPr>
            <p:custDataLst>
              <p:tags r:id="rId3"/>
            </p:custDataLst>
          </p:nvPr>
        </p:nvSpPr>
        <p:spPr bwMode="auto">
          <a:xfrm>
            <a:off x="0" y="0"/>
            <a:ext cx="158750" cy="158750"/>
          </a:xfrm>
          <a:prstGeom prst="rect">
            <a:avLst/>
          </a:prstGeom>
          <a:solidFill>
            <a:schemeClr val="accent3"/>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algn="ctr" defTabSz="914400">
              <a:lnSpc>
                <a:spcPct val="90000"/>
              </a:lnSpc>
              <a:spcBef>
                <a:spcPct val="0"/>
              </a:spcBef>
              <a:spcAft>
                <a:spcPct val="0"/>
              </a:spcAft>
              <a:defRPr/>
            </a:pPr>
            <a:endParaRPr lang="sl-SI" sz="1200" b="1" dirty="0" err="1">
              <a:solidFill>
                <a:srgbClr val="FFFFFF"/>
              </a:solidFill>
              <a:cs typeface="Arial" panose="020B0604020202020204" pitchFamily="34" charset="0"/>
              <a:sym typeface="Arial" panose="020B0604020202020204" pitchFamily="34" charset="0"/>
            </a:endParaRPr>
          </a:p>
        </p:txBody>
      </p:sp>
      <p:sp>
        <p:nvSpPr>
          <p:cNvPr id="82948" name="Title 1"/>
          <p:cNvSpPr>
            <a:spLocks noGrp="1"/>
          </p:cNvSpPr>
          <p:nvPr>
            <p:ph type="title"/>
          </p:nvPr>
        </p:nvSpPr>
        <p:spPr>
          <a:xfrm>
            <a:off x="244475" y="804863"/>
            <a:ext cx="8640763" cy="665162"/>
          </a:xfrm>
        </p:spPr>
        <p:txBody>
          <a:bodyPr/>
          <a:lstStyle/>
          <a:p>
            <a:pPr eaLnBrk="1" hangingPunct="1"/>
            <a:r>
              <a:rPr lang="sl-SI" altLang="sl-SI" smtClean="0"/>
              <a:t>Obstaja </a:t>
            </a:r>
            <a:r>
              <a:rPr lang="sl-SI" altLang="sl-SI" b="1" smtClean="0"/>
              <a:t>koleracija </a:t>
            </a:r>
            <a:r>
              <a:rPr lang="sl-SI" altLang="sl-SI" smtClean="0"/>
              <a:t>med uporabo naprednih tehnologij in uspešnostjo ter samozavestjo evropskih MSP...</a:t>
            </a:r>
            <a:endParaRPr lang="en-US" altLang="sl-SI" b="1" smtClean="0"/>
          </a:p>
        </p:txBody>
      </p:sp>
      <p:graphicFrame>
        <p:nvGraphicFramePr>
          <p:cNvPr id="82949" name="Object 5"/>
          <p:cNvGraphicFramePr>
            <a:graphicFrameLocks/>
          </p:cNvGraphicFramePr>
          <p:nvPr>
            <p:custDataLst>
              <p:tags r:id="rId4"/>
            </p:custDataLst>
          </p:nvPr>
        </p:nvGraphicFramePr>
        <p:xfrm>
          <a:off x="495300" y="2705100"/>
          <a:ext cx="7981950" cy="3143250"/>
        </p:xfrm>
        <a:graphic>
          <a:graphicData uri="http://schemas.openxmlformats.org/presentationml/2006/ole">
            <mc:AlternateContent xmlns:mc="http://schemas.openxmlformats.org/markup-compatibility/2006">
              <mc:Choice xmlns:v="urn:schemas-microsoft-com:vml" Requires="v">
                <p:oleObj spid="_x0000_s9219" name="Chart" r:id="rId16" imgW="7981920" imgH="3143303" progId="MSGraph.Chart.8">
                  <p:embed followColorScheme="full"/>
                </p:oleObj>
              </mc:Choice>
              <mc:Fallback>
                <p:oleObj name="Chart" r:id="rId16" imgW="7981920" imgH="3143303" progId="MSGraph.Chart.8">
                  <p:embed followColorScheme="full"/>
                  <p:pic>
                    <p:nvPicPr>
                      <p:cNvPr id="0" name=""/>
                      <p:cNvPicPr>
                        <a:picLocks noChangeArrowheads="1"/>
                      </p:cNvPicPr>
                      <p:nvPr/>
                    </p:nvPicPr>
                    <p:blipFill>
                      <a:blip r:embed="rId17"/>
                      <a:srcRect/>
                      <a:stretch>
                        <a:fillRect/>
                      </a:stretch>
                    </p:blipFill>
                    <p:spPr bwMode="auto">
                      <a:xfrm>
                        <a:off x="495300" y="2705100"/>
                        <a:ext cx="7981950"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950" name="Text Placeholder 2"/>
          <p:cNvSpPr>
            <a:spLocks noGrp="1"/>
          </p:cNvSpPr>
          <p:nvPr>
            <p:custDataLst>
              <p:tags r:id="rId5"/>
            </p:custDataLst>
          </p:nvPr>
        </p:nvSpPr>
        <p:spPr bwMode="auto">
          <a:xfrm>
            <a:off x="681038" y="5835650"/>
            <a:ext cx="1830387" cy="3302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r>
              <a:rPr lang="sl-SI" altLang="en-US" sz="1200" b="1" smtClean="0">
                <a:solidFill>
                  <a:srgbClr val="000000"/>
                </a:solidFill>
                <a:sym typeface="+mn-lt"/>
              </a:rPr>
              <a:t>So poslovala dobro kljub izzivom v gospodarstvu</a:t>
            </a:r>
            <a:endParaRPr lang="en-US" altLang="sl-SI" sz="1200" b="1" smtClean="0">
              <a:solidFill>
                <a:srgbClr val="000000"/>
              </a:solidFill>
              <a:sym typeface="+mn-lt"/>
            </a:endParaRPr>
          </a:p>
        </p:txBody>
      </p:sp>
      <p:sp>
        <p:nvSpPr>
          <p:cNvPr id="82951" name="Text Placeholder 2"/>
          <p:cNvSpPr>
            <a:spLocks noGrp="1"/>
          </p:cNvSpPr>
          <p:nvPr>
            <p:custDataLst>
              <p:tags r:id="rId6"/>
            </p:custDataLst>
          </p:nvPr>
        </p:nvSpPr>
        <p:spPr bwMode="auto">
          <a:xfrm>
            <a:off x="4824413" y="5835650"/>
            <a:ext cx="1295400" cy="3302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r>
              <a:rPr lang="sl-SI" altLang="en-US" sz="1200" b="1" smtClean="0">
                <a:solidFill>
                  <a:srgbClr val="000000"/>
                </a:solidFill>
                <a:sym typeface="+mn-lt"/>
              </a:rPr>
              <a:t>So optimistični glede prihodnosti</a:t>
            </a:r>
            <a:endParaRPr lang="en-US" altLang="sl-SI" sz="1200" b="1" smtClean="0">
              <a:solidFill>
                <a:srgbClr val="000000"/>
              </a:solidFill>
              <a:sym typeface="+mn-lt"/>
            </a:endParaRPr>
          </a:p>
        </p:txBody>
      </p:sp>
      <p:sp>
        <p:nvSpPr>
          <p:cNvPr id="82952" name="Text Placeholder 2"/>
          <p:cNvSpPr>
            <a:spLocks noGrp="1"/>
          </p:cNvSpPr>
          <p:nvPr>
            <p:custDataLst>
              <p:tags r:id="rId7"/>
            </p:custDataLst>
          </p:nvPr>
        </p:nvSpPr>
        <p:spPr bwMode="gray">
          <a:xfrm>
            <a:off x="3355975" y="2944813"/>
            <a:ext cx="355600" cy="192087"/>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fld id="{1807EAA0-246D-4A09-AECB-4F3812CEC34E}" type="datetime'''''''''''''7''''''''''''''''''''8''''''''''''''''''''''%'''''">
              <a:rPr lang="en-US" altLang="en-US" sz="1400" b="1" smtClean="0">
                <a:solidFill>
                  <a:srgbClr val="000000"/>
                </a:solidFill>
                <a:sym typeface="+mn-lt"/>
              </a:rPr>
              <a:pPr algn="ctr" defTabSz="914400" fontAlgn="base">
                <a:spcBef>
                  <a:spcPct val="0"/>
                </a:spcBef>
                <a:spcAft>
                  <a:spcPct val="0"/>
                </a:spcAft>
                <a:buClr>
                  <a:srgbClr val="9B1717"/>
                </a:buClr>
                <a:buFont typeface="Arial" panose="020B0604020202020204" pitchFamily="34" charset="0"/>
                <a:buNone/>
              </a:pPr>
              <a:t>78%</a:t>
            </a:fld>
            <a:endParaRPr lang="en-US" altLang="sl-SI" sz="1400" b="1" smtClean="0">
              <a:solidFill>
                <a:srgbClr val="000000"/>
              </a:solidFill>
              <a:sym typeface="+mn-lt"/>
            </a:endParaRPr>
          </a:p>
        </p:txBody>
      </p:sp>
      <p:sp>
        <p:nvSpPr>
          <p:cNvPr id="82953" name="Text Placeholder 2"/>
          <p:cNvSpPr>
            <a:spLocks noGrp="1"/>
          </p:cNvSpPr>
          <p:nvPr>
            <p:custDataLst>
              <p:tags r:id="rId8"/>
            </p:custDataLst>
          </p:nvPr>
        </p:nvSpPr>
        <p:spPr bwMode="gray">
          <a:xfrm>
            <a:off x="5294313" y="2620963"/>
            <a:ext cx="355600" cy="192087"/>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fld id="{FBE1139D-7AA4-47E1-BC76-B5AFCD3CFEBC}" type="datetime'''''''''''''''''''''''''88''''''''%'''''''''''''''">
              <a:rPr lang="en-US" altLang="en-US" sz="1400" b="1" smtClean="0">
                <a:solidFill>
                  <a:srgbClr val="000000"/>
                </a:solidFill>
                <a:sym typeface="+mn-lt"/>
              </a:rPr>
              <a:pPr algn="ctr" defTabSz="914400" fontAlgn="base">
                <a:spcBef>
                  <a:spcPct val="0"/>
                </a:spcBef>
                <a:spcAft>
                  <a:spcPct val="0"/>
                </a:spcAft>
                <a:buClr>
                  <a:srgbClr val="9B1717"/>
                </a:buClr>
                <a:buFont typeface="Arial" panose="020B0604020202020204" pitchFamily="34" charset="0"/>
                <a:buNone/>
              </a:pPr>
              <a:t>88%</a:t>
            </a:fld>
            <a:endParaRPr lang="en-US" altLang="sl-SI" sz="1400" b="1" smtClean="0">
              <a:solidFill>
                <a:srgbClr val="000000"/>
              </a:solidFill>
              <a:sym typeface="+mn-lt"/>
            </a:endParaRPr>
          </a:p>
        </p:txBody>
      </p:sp>
      <p:sp>
        <p:nvSpPr>
          <p:cNvPr id="82954" name="Text Placeholder 2"/>
          <p:cNvSpPr>
            <a:spLocks noGrp="1"/>
          </p:cNvSpPr>
          <p:nvPr>
            <p:custDataLst>
              <p:tags r:id="rId9"/>
            </p:custDataLst>
          </p:nvPr>
        </p:nvSpPr>
        <p:spPr bwMode="auto">
          <a:xfrm>
            <a:off x="2824163" y="5835650"/>
            <a:ext cx="1420812" cy="3302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r>
              <a:rPr lang="sl-SI" altLang="en-US" sz="1200" b="1" smtClean="0">
                <a:solidFill>
                  <a:srgbClr val="000000"/>
                </a:solidFill>
                <a:sym typeface="+mn-lt"/>
              </a:rPr>
              <a:t>Povezujejo naložbe v tehnologijo z ROI</a:t>
            </a:r>
            <a:endParaRPr lang="en-US" altLang="sl-SI" sz="1200" b="1" smtClean="0">
              <a:solidFill>
                <a:srgbClr val="000000"/>
              </a:solidFill>
              <a:sym typeface="+mn-lt"/>
            </a:endParaRPr>
          </a:p>
        </p:txBody>
      </p:sp>
      <p:sp>
        <p:nvSpPr>
          <p:cNvPr id="82955" name="Text Placeholder 2"/>
          <p:cNvSpPr>
            <a:spLocks noGrp="1"/>
          </p:cNvSpPr>
          <p:nvPr>
            <p:custDataLst>
              <p:tags r:id="rId10"/>
            </p:custDataLst>
          </p:nvPr>
        </p:nvSpPr>
        <p:spPr bwMode="gray">
          <a:xfrm>
            <a:off x="7227888" y="2754313"/>
            <a:ext cx="355600" cy="192087"/>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fld id="{13689C3D-0E61-46BA-8E97-167A08305035}" type="datetime'''''''''8''''''''''''4''''''''%'''''''''''''''''''''">
              <a:rPr lang="en-US" altLang="en-US" sz="1400" b="1" smtClean="0">
                <a:solidFill>
                  <a:srgbClr val="000000"/>
                </a:solidFill>
                <a:sym typeface="+mn-lt"/>
              </a:rPr>
              <a:pPr algn="ctr" defTabSz="914400" fontAlgn="base">
                <a:spcBef>
                  <a:spcPct val="0"/>
                </a:spcBef>
                <a:spcAft>
                  <a:spcPct val="0"/>
                </a:spcAft>
                <a:buClr>
                  <a:srgbClr val="9B1717"/>
                </a:buClr>
                <a:buFont typeface="Arial" panose="020B0604020202020204" pitchFamily="34" charset="0"/>
                <a:buNone/>
              </a:pPr>
              <a:t>84%</a:t>
            </a:fld>
            <a:endParaRPr lang="en-US" altLang="sl-SI" sz="1400" b="1" smtClean="0">
              <a:solidFill>
                <a:srgbClr val="000000"/>
              </a:solidFill>
              <a:sym typeface="+mn-lt"/>
            </a:endParaRPr>
          </a:p>
        </p:txBody>
      </p:sp>
      <p:sp>
        <p:nvSpPr>
          <p:cNvPr id="82956" name="Text Placeholder 2"/>
          <p:cNvSpPr>
            <a:spLocks noGrp="1"/>
          </p:cNvSpPr>
          <p:nvPr>
            <p:custDataLst>
              <p:tags r:id="rId11"/>
            </p:custDataLst>
          </p:nvPr>
        </p:nvSpPr>
        <p:spPr bwMode="gray">
          <a:xfrm>
            <a:off x="1417638" y="3497263"/>
            <a:ext cx="355600" cy="192087"/>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wrap="none" lIns="0" tIns="0" rIns="0" bIns="0" anchor="b"/>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fld id="{54369030-EE37-455C-AAA2-BCEBB278802C}" type="datetime'''''''''''''''''''''''''''''''''''''6''1''''''''''''%'''''">
              <a:rPr lang="en-US" altLang="en-US" sz="1400" b="1" smtClean="0">
                <a:solidFill>
                  <a:srgbClr val="000000"/>
                </a:solidFill>
                <a:sym typeface="+mn-lt"/>
              </a:rPr>
              <a:pPr algn="ctr" defTabSz="914400" fontAlgn="base">
                <a:spcBef>
                  <a:spcPct val="0"/>
                </a:spcBef>
                <a:spcAft>
                  <a:spcPct val="0"/>
                </a:spcAft>
                <a:buClr>
                  <a:srgbClr val="9B1717"/>
                </a:buClr>
                <a:buFont typeface="Arial" panose="020B0604020202020204" pitchFamily="34" charset="0"/>
                <a:buNone/>
              </a:pPr>
              <a:t>61%</a:t>
            </a:fld>
            <a:endParaRPr lang="en-US" altLang="sl-SI" sz="1400" b="1" smtClean="0">
              <a:solidFill>
                <a:srgbClr val="000000"/>
              </a:solidFill>
              <a:sym typeface="+mn-lt"/>
            </a:endParaRPr>
          </a:p>
        </p:txBody>
      </p:sp>
      <p:sp>
        <p:nvSpPr>
          <p:cNvPr id="82957" name="Text Placeholder 2"/>
          <p:cNvSpPr>
            <a:spLocks noGrp="1"/>
          </p:cNvSpPr>
          <p:nvPr>
            <p:custDataLst>
              <p:tags r:id="rId12"/>
            </p:custDataLst>
          </p:nvPr>
        </p:nvSpPr>
        <p:spPr bwMode="auto">
          <a:xfrm>
            <a:off x="6534150" y="5835650"/>
            <a:ext cx="1744663" cy="3302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lstStyle>
            <a:lvl1pPr>
              <a:lnSpc>
                <a:spcPct val="90000"/>
              </a:lnSpc>
              <a:spcBef>
                <a:spcPts val="1400"/>
              </a:spcBef>
              <a:buClr>
                <a:schemeClr val="bg2"/>
              </a:buClr>
              <a:buSzPct val="100000"/>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1pPr>
            <a:lvl2pPr marL="309563" indent="-127000">
              <a:lnSpc>
                <a:spcPct val="90000"/>
              </a:lnSpc>
              <a:spcBef>
                <a:spcPts val="9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2pPr>
            <a:lvl3pPr marL="488950" indent="-179388">
              <a:lnSpc>
                <a:spcPct val="90000"/>
              </a:lnSpc>
              <a:spcBef>
                <a:spcPts val="6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3pPr>
            <a:lvl4pPr marL="633413" indent="-136525">
              <a:lnSpc>
                <a:spcPct val="90000"/>
              </a:lnSpc>
              <a:spcBef>
                <a:spcPts val="2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4pPr>
            <a:lvl5pPr marL="769938" indent="-136525">
              <a:lnSpc>
                <a:spcPct val="90000"/>
              </a:lnSpc>
              <a:spcBef>
                <a:spcPts val="100"/>
              </a:spcBef>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5pPr>
            <a:lvl6pPr marL="12271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6pPr>
            <a:lvl7pPr marL="16843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7pPr>
            <a:lvl8pPr marL="21415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8pPr>
            <a:lvl9pPr marL="2598738" indent="-136525" eaLnBrk="0" fontAlgn="base" hangingPunct="0">
              <a:lnSpc>
                <a:spcPct val="90000"/>
              </a:lnSpc>
              <a:spcBef>
                <a:spcPts val="100"/>
              </a:spcBef>
              <a:spcAft>
                <a:spcPct val="0"/>
              </a:spcAft>
              <a:buClr>
                <a:schemeClr val="bg2"/>
              </a:buClr>
              <a:buFont typeface="Arial" panose="020B0604020202020204" pitchFamily="34" charset="0"/>
              <a:buChar char="-"/>
              <a:defRPr sz="1600">
                <a:solidFill>
                  <a:schemeClr val="tx1"/>
                </a:solidFill>
                <a:latin typeface="Arial" panose="020B0604020202020204" pitchFamily="34" charset="0"/>
                <a:cs typeface="Arial" panose="020B0604020202020204" pitchFamily="34" charset="0"/>
              </a:defRPr>
            </a:lvl9pPr>
          </a:lstStyle>
          <a:p>
            <a:pPr algn="ctr" defTabSz="914400" fontAlgn="base">
              <a:spcBef>
                <a:spcPct val="0"/>
              </a:spcBef>
              <a:spcAft>
                <a:spcPct val="0"/>
              </a:spcAft>
              <a:buClr>
                <a:srgbClr val="9B1717"/>
              </a:buClr>
              <a:buFont typeface="Arial" panose="020B0604020202020204" pitchFamily="34" charset="0"/>
              <a:buNone/>
            </a:pPr>
            <a:r>
              <a:rPr lang="sl-SI" altLang="en-US" sz="1200" b="1" smtClean="0">
                <a:solidFill>
                  <a:srgbClr val="000000"/>
                </a:solidFill>
                <a:sym typeface="+mn-lt"/>
              </a:rPr>
              <a:t>Menijo, da se bo pomen tehnologije še povečal</a:t>
            </a:r>
            <a:endParaRPr lang="en-US" altLang="sl-SI" sz="1200" b="1" smtClean="0">
              <a:solidFill>
                <a:srgbClr val="000000"/>
              </a:solidFill>
              <a:sym typeface="+mn-lt"/>
            </a:endParaRPr>
          </a:p>
        </p:txBody>
      </p:sp>
      <p:sp>
        <p:nvSpPr>
          <p:cNvPr id="82958" name="TextBox 34"/>
          <p:cNvSpPr txBox="1">
            <a:spLocks noChangeArrowheads="1"/>
          </p:cNvSpPr>
          <p:nvPr/>
        </p:nvSpPr>
        <p:spPr bwMode="auto">
          <a:xfrm>
            <a:off x="244475" y="1671638"/>
            <a:ext cx="6840538" cy="249237"/>
          </a:xfrm>
          <a:prstGeom prst="rect">
            <a:avLst/>
          </a:prstGeom>
          <a:noFill/>
          <a:ln>
            <a:noFill/>
          </a:ln>
          <a:extLst>
            <a:ext uri="{909E8E84-426E-40DD-AFC4-6F175D3DCCD1}">
              <a14:hiddenFill xmlns:a14="http://schemas.microsoft.com/office/drawing/2010/main">
                <a:solidFill>
                  <a:srgbClr val="A5FFFF"/>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buClr>
                <a:srgbClr val="9B1717"/>
              </a:buClr>
            </a:pPr>
            <a:r>
              <a:rPr lang="sl-SI" altLang="sl-SI" b="1" smtClean="0">
                <a:solidFill>
                  <a:srgbClr val="000000"/>
                </a:solidFill>
                <a:cs typeface="Arial" panose="020B0604020202020204" pitchFamily="34" charset="0"/>
              </a:rPr>
              <a:t>Odnos pionirjev MSP pri uporabi digitalnih tehnologij </a:t>
            </a:r>
            <a:endParaRPr lang="en-US" altLang="sl-SI" b="1" smtClean="0">
              <a:solidFill>
                <a:srgbClr val="000000"/>
              </a:solidFill>
              <a:cs typeface="Arial" panose="020B0604020202020204" pitchFamily="34" charset="0"/>
            </a:endParaRPr>
          </a:p>
        </p:txBody>
      </p:sp>
      <p:sp>
        <p:nvSpPr>
          <p:cNvPr id="82959" name="TextBox 35"/>
          <p:cNvSpPr txBox="1">
            <a:spLocks noChangeArrowheads="1"/>
          </p:cNvSpPr>
          <p:nvPr/>
        </p:nvSpPr>
        <p:spPr bwMode="auto">
          <a:xfrm>
            <a:off x="244475" y="6369050"/>
            <a:ext cx="6399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buClr>
                <a:srgbClr val="9B1717"/>
              </a:buClr>
            </a:pPr>
            <a:r>
              <a:rPr lang="sl-SI" altLang="sl-SI" sz="800" smtClean="0">
                <a:solidFill>
                  <a:srgbClr val="000000"/>
                </a:solidFill>
                <a:cs typeface="Arial" panose="020B0604020202020204" pitchFamily="34" charset="0"/>
              </a:rPr>
              <a:t>Vir</a:t>
            </a:r>
            <a:r>
              <a:rPr lang="en-US" altLang="sl-SI" sz="800" smtClean="0">
                <a:solidFill>
                  <a:srgbClr val="000000"/>
                </a:solidFill>
                <a:cs typeface="Arial" panose="020B0604020202020204" pitchFamily="34" charset="0"/>
              </a:rPr>
              <a:t>: </a:t>
            </a:r>
            <a:r>
              <a:rPr lang="sl-SI" altLang="sl-SI" sz="800" smtClean="0">
                <a:solidFill>
                  <a:srgbClr val="000000"/>
                </a:solidFill>
                <a:cs typeface="Arial" panose="020B0604020202020204" pitchFamily="34" charset="0"/>
              </a:rPr>
              <a:t>Študija strank v MSPjih s področja telekomunikacij, </a:t>
            </a:r>
            <a:r>
              <a:rPr lang="en-US" altLang="sl-SI" sz="800" smtClean="0">
                <a:solidFill>
                  <a:srgbClr val="000000"/>
                </a:solidFill>
                <a:cs typeface="Arial" panose="020B0604020202020204" pitchFamily="34" charset="0"/>
              </a:rPr>
              <a:t>A.T. Kearney</a:t>
            </a:r>
            <a:r>
              <a:rPr lang="sl-SI" altLang="sl-SI" sz="800" smtClean="0">
                <a:solidFill>
                  <a:srgbClr val="000000"/>
                </a:solidFill>
                <a:cs typeface="Arial" panose="020B0604020202020204" pitchFamily="34" charset="0"/>
              </a:rPr>
              <a:t> analiza</a:t>
            </a:r>
            <a:endParaRPr lang="en-US" altLang="sl-SI" sz="800" smtClean="0">
              <a:solidFill>
                <a:srgbClr val="000000"/>
              </a:solidFill>
              <a:cs typeface="Arial" panose="020B0604020202020204" pitchFamily="34" charset="0"/>
            </a:endParaRPr>
          </a:p>
        </p:txBody>
      </p:sp>
    </p:spTree>
    <p:extLst>
      <p:ext uri="{BB962C8B-B14F-4D97-AF65-F5344CB8AC3E}">
        <p14:creationId xmlns:p14="http://schemas.microsoft.com/office/powerpoint/2010/main" val="4267538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3970" name="Object 4"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242"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3971" name="Title 1"/>
          <p:cNvSpPr>
            <a:spLocks noGrp="1"/>
          </p:cNvSpPr>
          <p:nvPr>
            <p:ph type="title"/>
          </p:nvPr>
        </p:nvSpPr>
        <p:spPr>
          <a:xfrm>
            <a:off x="244475" y="685800"/>
            <a:ext cx="8650288" cy="665163"/>
          </a:xfrm>
        </p:spPr>
        <p:txBody>
          <a:bodyPr/>
          <a:lstStyle/>
          <a:p>
            <a:pPr eaLnBrk="1" hangingPunct="1"/>
            <a:r>
              <a:rPr lang="sl-SI" altLang="sl-SI" smtClean="0"/>
              <a:t>…ampak Slovenska MSP še ne izkoriščajo priložnosti digitalne transformacije in so </a:t>
            </a:r>
            <a:r>
              <a:rPr lang="sl-SI" altLang="sl-SI" b="1" smtClean="0"/>
              <a:t>manj samozavestna</a:t>
            </a:r>
            <a:endParaRPr lang="en-US" altLang="sl-SI" b="1" smtClean="0"/>
          </a:p>
        </p:txBody>
      </p:sp>
      <p:sp>
        <p:nvSpPr>
          <p:cNvPr id="8" name="Rectangle 7"/>
          <p:cNvSpPr/>
          <p:nvPr/>
        </p:nvSpPr>
        <p:spPr>
          <a:xfrm>
            <a:off x="2339975" y="1792288"/>
            <a:ext cx="2743200" cy="4752975"/>
          </a:xfrm>
          <a:prstGeom prst="rect">
            <a:avLst/>
          </a:prstGeom>
          <a:solidFill>
            <a:schemeClr val="accent1"/>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2000" bIns="73152"/>
          <a:lstStyle/>
          <a:p>
            <a:pPr defTabSz="914400">
              <a:lnSpc>
                <a:spcPct val="90000"/>
              </a:lnSpc>
              <a:spcBef>
                <a:spcPts val="900"/>
              </a:spcBef>
              <a:defRPr/>
            </a:pPr>
            <a:r>
              <a:rPr lang="sl-SI" sz="3600" b="1" dirty="0">
                <a:solidFill>
                  <a:srgbClr val="FFFFFF"/>
                </a:solidFill>
                <a:cs typeface="Arial" pitchFamily="34" charset="0"/>
              </a:rPr>
              <a:t>16</a:t>
            </a:r>
            <a:r>
              <a:rPr lang="en-US" sz="3600" b="1" dirty="0">
                <a:solidFill>
                  <a:srgbClr val="FFFFFF"/>
                </a:solidFill>
                <a:cs typeface="Arial" pitchFamily="34" charset="0"/>
              </a:rPr>
              <a:t>%</a:t>
            </a:r>
            <a:r>
              <a:rPr lang="en-US" sz="1400" b="1" dirty="0">
                <a:solidFill>
                  <a:srgbClr val="FFFFFF"/>
                </a:solidFill>
                <a:cs typeface="Arial" pitchFamily="34" charset="0"/>
              </a:rPr>
              <a:t> </a:t>
            </a:r>
            <a:r>
              <a:rPr lang="sl-SI" sz="2000" dirty="0">
                <a:solidFill>
                  <a:srgbClr val="FFFFFF"/>
                </a:solidFill>
                <a:cs typeface="Arial" pitchFamily="34" charset="0"/>
              </a:rPr>
              <a:t>jih ima formalizirano digitalno strategijo</a:t>
            </a:r>
            <a:endParaRPr lang="en-US" sz="2000" dirty="0">
              <a:solidFill>
                <a:srgbClr val="FFFFFF"/>
              </a:solidFill>
              <a:cs typeface="Arial" pitchFamily="34" charset="0"/>
            </a:endParaRPr>
          </a:p>
        </p:txBody>
      </p:sp>
      <p:sp>
        <p:nvSpPr>
          <p:cNvPr id="11" name="Rectangle 10"/>
          <p:cNvSpPr/>
          <p:nvPr/>
        </p:nvSpPr>
        <p:spPr>
          <a:xfrm>
            <a:off x="7319963" y="1800225"/>
            <a:ext cx="1693862" cy="4730750"/>
          </a:xfrm>
          <a:prstGeom prst="rect">
            <a:avLst/>
          </a:prstGeom>
          <a:solidFill>
            <a:schemeClr val="bg2"/>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2000" bIns="73152"/>
          <a:lstStyle/>
          <a:p>
            <a:pPr defTabSz="914400">
              <a:lnSpc>
                <a:spcPct val="90000"/>
              </a:lnSpc>
              <a:spcBef>
                <a:spcPts val="900"/>
              </a:spcBef>
              <a:defRPr/>
            </a:pPr>
            <a:r>
              <a:rPr lang="en-US" sz="3200" b="1" dirty="0">
                <a:solidFill>
                  <a:srgbClr val="FFFFFF"/>
                </a:solidFill>
                <a:cs typeface="Arial" pitchFamily="34" charset="0"/>
              </a:rPr>
              <a:t>3</a:t>
            </a:r>
            <a:r>
              <a:rPr lang="sl-SI" sz="3200" b="1" dirty="0">
                <a:solidFill>
                  <a:srgbClr val="FFFFFF"/>
                </a:solidFill>
                <a:cs typeface="Arial" pitchFamily="34" charset="0"/>
              </a:rPr>
              <a:t>4</a:t>
            </a:r>
            <a:r>
              <a:rPr lang="en-US" sz="3200" b="1" dirty="0">
                <a:solidFill>
                  <a:srgbClr val="FFFFFF"/>
                </a:solidFill>
                <a:cs typeface="Arial" pitchFamily="34" charset="0"/>
              </a:rPr>
              <a:t>% </a:t>
            </a:r>
            <a:r>
              <a:rPr lang="sl-SI" sz="2000" dirty="0">
                <a:solidFill>
                  <a:srgbClr val="FFFFFF"/>
                </a:solidFill>
                <a:cs typeface="Arial" pitchFamily="34" charset="0"/>
              </a:rPr>
              <a:t>jih verjame, da sodelovanje s partnerji pospešuje digitalno transforma-cijo in uspeh v inoviranju</a:t>
            </a:r>
            <a:endParaRPr lang="en-US" sz="2000" dirty="0">
              <a:solidFill>
                <a:srgbClr val="FFFFFF"/>
              </a:solidFill>
              <a:cs typeface="Arial" pitchFamily="34" charset="0"/>
            </a:endParaRPr>
          </a:p>
        </p:txBody>
      </p:sp>
      <p:sp>
        <p:nvSpPr>
          <p:cNvPr id="13" name="Rectangle 12"/>
          <p:cNvSpPr/>
          <p:nvPr/>
        </p:nvSpPr>
        <p:spPr>
          <a:xfrm>
            <a:off x="244475" y="1778000"/>
            <a:ext cx="1963738" cy="4767263"/>
          </a:xfrm>
          <a:prstGeom prst="rect">
            <a:avLst/>
          </a:prstGeom>
          <a:solidFill>
            <a:schemeClr val="tx2"/>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2000" bIns="73152"/>
          <a:lstStyle/>
          <a:p>
            <a:pPr defTabSz="914400">
              <a:lnSpc>
                <a:spcPct val="90000"/>
              </a:lnSpc>
              <a:spcBef>
                <a:spcPts val="900"/>
              </a:spcBef>
              <a:defRPr/>
            </a:pPr>
            <a:r>
              <a:rPr lang="en-US" sz="3600" b="1" dirty="0">
                <a:solidFill>
                  <a:srgbClr val="FFFFFF"/>
                </a:solidFill>
                <a:cs typeface="Arial" pitchFamily="34" charset="0"/>
              </a:rPr>
              <a:t>29% </a:t>
            </a:r>
            <a:r>
              <a:rPr lang="sl-SI" sz="2000" dirty="0">
                <a:solidFill>
                  <a:srgbClr val="FFFFFF"/>
                </a:solidFill>
                <a:cs typeface="Arial" pitchFamily="34" charset="0"/>
              </a:rPr>
              <a:t>pričakujejo rast poslovanja iz  digitalnih inicijativ</a:t>
            </a:r>
          </a:p>
        </p:txBody>
      </p:sp>
      <p:sp>
        <p:nvSpPr>
          <p:cNvPr id="14" name="Rectangle 13"/>
          <p:cNvSpPr/>
          <p:nvPr/>
        </p:nvSpPr>
        <p:spPr>
          <a:xfrm>
            <a:off x="323850" y="4113213"/>
            <a:ext cx="1720850" cy="2308225"/>
          </a:xfrm>
          <a:prstGeom prst="rect">
            <a:avLst/>
          </a:prstGeom>
          <a:solidFill>
            <a:schemeClr val="tx2">
              <a:lumMod val="20000"/>
              <a:lumOff val="80000"/>
            </a:schemeClr>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lstStyle/>
          <a:p>
            <a:pPr defTabSz="914400">
              <a:lnSpc>
                <a:spcPct val="90000"/>
              </a:lnSpc>
              <a:spcBef>
                <a:spcPts val="900"/>
              </a:spcBef>
              <a:defRPr/>
            </a:pPr>
            <a:r>
              <a:rPr lang="sl-SI" sz="3600" b="1" dirty="0">
                <a:solidFill>
                  <a:srgbClr val="000000"/>
                </a:solidFill>
                <a:cs typeface="Arial" pitchFamily="34" charset="0"/>
              </a:rPr>
              <a:t>26</a:t>
            </a:r>
            <a:r>
              <a:rPr lang="en-US" sz="3600" b="1" dirty="0">
                <a:solidFill>
                  <a:srgbClr val="000000"/>
                </a:solidFill>
                <a:cs typeface="Arial" pitchFamily="34" charset="0"/>
              </a:rPr>
              <a:t>%</a:t>
            </a:r>
            <a:r>
              <a:rPr lang="en-US" sz="4000" b="1" dirty="0">
                <a:solidFill>
                  <a:srgbClr val="000000"/>
                </a:solidFill>
                <a:cs typeface="Arial" pitchFamily="34" charset="0"/>
              </a:rPr>
              <a:t> </a:t>
            </a:r>
            <a:r>
              <a:rPr lang="sl-SI" sz="2000" dirty="0">
                <a:solidFill>
                  <a:srgbClr val="000000"/>
                </a:solidFill>
                <a:cs typeface="Arial" pitchFamily="34" charset="0"/>
              </a:rPr>
              <a:t>pričakuje več kot 10% padec prihodkov</a:t>
            </a:r>
            <a:endParaRPr lang="en-US" sz="2800" b="1" i="1" dirty="0">
              <a:solidFill>
                <a:srgbClr val="000000"/>
              </a:solidFill>
              <a:cs typeface="Arial" pitchFamily="34" charset="0"/>
            </a:endParaRPr>
          </a:p>
        </p:txBody>
      </p:sp>
      <p:sp>
        <p:nvSpPr>
          <p:cNvPr id="3" name="Rectangle: Rounded Corners 2"/>
          <p:cNvSpPr/>
          <p:nvPr/>
        </p:nvSpPr>
        <p:spPr>
          <a:xfrm>
            <a:off x="4005263" y="2757488"/>
            <a:ext cx="828675" cy="360362"/>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46%</a:t>
            </a:r>
            <a:endParaRPr lang="en-US" sz="1400" b="1" dirty="0" err="1">
              <a:solidFill>
                <a:srgbClr val="FFFFFF"/>
              </a:solidFill>
              <a:cs typeface="Arial" pitchFamily="34" charset="0"/>
            </a:endParaRPr>
          </a:p>
        </p:txBody>
      </p:sp>
      <p:sp>
        <p:nvSpPr>
          <p:cNvPr id="27" name="Rectangle: Rounded Corners 26"/>
          <p:cNvSpPr/>
          <p:nvPr/>
        </p:nvSpPr>
        <p:spPr>
          <a:xfrm>
            <a:off x="1216025" y="3476625"/>
            <a:ext cx="828675" cy="358775"/>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44%</a:t>
            </a:r>
            <a:endParaRPr lang="en-US" sz="1400" b="1" dirty="0" err="1">
              <a:solidFill>
                <a:srgbClr val="FFFFFF"/>
              </a:solidFill>
              <a:cs typeface="Arial" pitchFamily="34" charset="0"/>
            </a:endParaRPr>
          </a:p>
        </p:txBody>
      </p:sp>
      <p:sp>
        <p:nvSpPr>
          <p:cNvPr id="29" name="Rectangle: Rounded Corners 28"/>
          <p:cNvSpPr/>
          <p:nvPr/>
        </p:nvSpPr>
        <p:spPr>
          <a:xfrm>
            <a:off x="1174750" y="5921375"/>
            <a:ext cx="828675" cy="360363"/>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7%</a:t>
            </a:r>
            <a:endParaRPr lang="en-US" sz="1400" b="1" dirty="0" err="1">
              <a:solidFill>
                <a:srgbClr val="FFFFFF"/>
              </a:solidFill>
              <a:cs typeface="Arial" pitchFamily="34" charset="0"/>
            </a:endParaRPr>
          </a:p>
        </p:txBody>
      </p:sp>
      <p:sp>
        <p:nvSpPr>
          <p:cNvPr id="32" name="Rectangle 31"/>
          <p:cNvSpPr/>
          <p:nvPr/>
        </p:nvSpPr>
        <p:spPr>
          <a:xfrm>
            <a:off x="2462213" y="3249613"/>
            <a:ext cx="2498725" cy="1635125"/>
          </a:xfrm>
          <a:prstGeom prst="rect">
            <a:avLst/>
          </a:prstGeom>
          <a:solidFill>
            <a:schemeClr val="accent1">
              <a:lumMod val="20000"/>
              <a:lumOff val="80000"/>
            </a:schemeClr>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lstStyle/>
          <a:p>
            <a:pPr defTabSz="914400">
              <a:lnSpc>
                <a:spcPct val="90000"/>
              </a:lnSpc>
              <a:spcBef>
                <a:spcPts val="900"/>
              </a:spcBef>
              <a:tabLst>
                <a:tab pos="808038" algn="l"/>
              </a:tabLst>
              <a:defRPr/>
            </a:pPr>
            <a:r>
              <a:rPr lang="en-US" sz="3600" b="1" dirty="0">
                <a:solidFill>
                  <a:srgbClr val="000000"/>
                </a:solidFill>
                <a:cs typeface="Arial" pitchFamily="34" charset="0"/>
              </a:rPr>
              <a:t>3</a:t>
            </a:r>
            <a:r>
              <a:rPr lang="sl-SI" sz="3600" b="1" dirty="0">
                <a:solidFill>
                  <a:srgbClr val="000000"/>
                </a:solidFill>
                <a:cs typeface="Arial" pitchFamily="34" charset="0"/>
              </a:rPr>
              <a:t>2</a:t>
            </a:r>
            <a:r>
              <a:rPr lang="en-US" sz="3600" b="1" dirty="0">
                <a:solidFill>
                  <a:srgbClr val="000000"/>
                </a:solidFill>
                <a:cs typeface="Arial" pitchFamily="34" charset="0"/>
              </a:rPr>
              <a:t>% </a:t>
            </a:r>
            <a:r>
              <a:rPr lang="sl-SI" sz="2000" dirty="0">
                <a:solidFill>
                  <a:srgbClr val="000000"/>
                </a:solidFill>
                <a:cs typeface="Arial" pitchFamily="34" charset="0"/>
              </a:rPr>
              <a:t>jih ima strategijo zasnovano na podlagi analiz in trendov</a:t>
            </a:r>
            <a:endParaRPr lang="en-US" sz="2000" dirty="0">
              <a:solidFill>
                <a:srgbClr val="000000"/>
              </a:solidFill>
              <a:cs typeface="Arial" pitchFamily="34" charset="0"/>
            </a:endParaRPr>
          </a:p>
        </p:txBody>
      </p:sp>
      <p:sp>
        <p:nvSpPr>
          <p:cNvPr id="33" name="Rectangle: Rounded Corners 32"/>
          <p:cNvSpPr/>
          <p:nvPr/>
        </p:nvSpPr>
        <p:spPr>
          <a:xfrm>
            <a:off x="3986213" y="4418013"/>
            <a:ext cx="827087" cy="360362"/>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54%</a:t>
            </a:r>
            <a:endParaRPr lang="en-US" sz="1400" b="1" dirty="0" err="1">
              <a:solidFill>
                <a:srgbClr val="FFFFFF"/>
              </a:solidFill>
              <a:cs typeface="Arial" pitchFamily="34" charset="0"/>
            </a:endParaRPr>
          </a:p>
        </p:txBody>
      </p:sp>
      <p:sp>
        <p:nvSpPr>
          <p:cNvPr id="34" name="Rectangle: Rounded Corners 33"/>
          <p:cNvSpPr/>
          <p:nvPr/>
        </p:nvSpPr>
        <p:spPr>
          <a:xfrm>
            <a:off x="8058150" y="4713288"/>
            <a:ext cx="827088" cy="360362"/>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45%</a:t>
            </a:r>
            <a:endParaRPr lang="en-US" sz="1400" b="1" dirty="0" err="1">
              <a:solidFill>
                <a:srgbClr val="FFFFFF"/>
              </a:solidFill>
              <a:cs typeface="Arial" pitchFamily="34" charset="0"/>
            </a:endParaRPr>
          </a:p>
        </p:txBody>
      </p:sp>
      <p:sp>
        <p:nvSpPr>
          <p:cNvPr id="7" name="Rectangle 6"/>
          <p:cNvSpPr/>
          <p:nvPr/>
        </p:nvSpPr>
        <p:spPr>
          <a:xfrm>
            <a:off x="5237163" y="1800225"/>
            <a:ext cx="1989137" cy="4730750"/>
          </a:xfrm>
          <a:prstGeom prst="rect">
            <a:avLst/>
          </a:prstGeom>
          <a:solidFill>
            <a:schemeClr val="bg1">
              <a:lumMod val="85000"/>
            </a:schemeClr>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2000" bIns="73152"/>
          <a:lstStyle/>
          <a:p>
            <a:pPr defTabSz="914400">
              <a:lnSpc>
                <a:spcPct val="90000"/>
              </a:lnSpc>
              <a:spcBef>
                <a:spcPts val="900"/>
              </a:spcBef>
              <a:defRPr/>
            </a:pPr>
            <a:r>
              <a:rPr lang="sl-SI" sz="3600" b="1" dirty="0">
                <a:solidFill>
                  <a:srgbClr val="000000"/>
                </a:solidFill>
                <a:cs typeface="Arial" pitchFamily="34" charset="0"/>
              </a:rPr>
              <a:t>39</a:t>
            </a:r>
            <a:r>
              <a:rPr lang="en-US" sz="3600" b="1" dirty="0">
                <a:solidFill>
                  <a:srgbClr val="000000"/>
                </a:solidFill>
                <a:cs typeface="Arial" pitchFamily="34" charset="0"/>
              </a:rPr>
              <a:t>%</a:t>
            </a:r>
            <a:r>
              <a:rPr lang="en-US" sz="1400" b="1" dirty="0">
                <a:solidFill>
                  <a:srgbClr val="000000"/>
                </a:solidFill>
                <a:cs typeface="Arial" pitchFamily="34" charset="0"/>
              </a:rPr>
              <a:t> </a:t>
            </a:r>
            <a:r>
              <a:rPr lang="sl-SI" sz="2000" dirty="0">
                <a:solidFill>
                  <a:srgbClr val="000000"/>
                </a:solidFill>
                <a:cs typeface="Arial" pitchFamily="34" charset="0"/>
              </a:rPr>
              <a:t>digitalizacija je usmerjena na kreiranje novih vrednostnih verig</a:t>
            </a:r>
            <a:endParaRPr lang="en-US" sz="1400" b="1" dirty="0">
              <a:solidFill>
                <a:srgbClr val="000000"/>
              </a:solidFill>
              <a:cs typeface="Arial" pitchFamily="34" charset="0"/>
            </a:endParaRPr>
          </a:p>
        </p:txBody>
      </p:sp>
      <p:sp>
        <p:nvSpPr>
          <p:cNvPr id="12" name="Rectangle 11"/>
          <p:cNvSpPr/>
          <p:nvPr/>
        </p:nvSpPr>
        <p:spPr>
          <a:xfrm>
            <a:off x="5330825" y="4230688"/>
            <a:ext cx="1827213" cy="2222500"/>
          </a:xfrm>
          <a:prstGeom prst="rect">
            <a:avLst/>
          </a:prstGeom>
          <a:solidFill>
            <a:schemeClr val="accent2">
              <a:lumMod val="20000"/>
              <a:lumOff val="80000"/>
            </a:schemeClr>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lstStyle/>
          <a:p>
            <a:pPr defTabSz="914400">
              <a:lnSpc>
                <a:spcPct val="90000"/>
              </a:lnSpc>
              <a:spcBef>
                <a:spcPts val="900"/>
              </a:spcBef>
              <a:tabLst>
                <a:tab pos="808038" algn="l"/>
              </a:tabLst>
              <a:defRPr/>
            </a:pPr>
            <a:r>
              <a:rPr lang="sl-SI" sz="3600" b="1" dirty="0">
                <a:solidFill>
                  <a:srgbClr val="000000"/>
                </a:solidFill>
                <a:cs typeface="Arial" pitchFamily="34" charset="0"/>
              </a:rPr>
              <a:t>26</a:t>
            </a:r>
            <a:r>
              <a:rPr lang="en-US" sz="3600" b="1" dirty="0">
                <a:solidFill>
                  <a:srgbClr val="000000"/>
                </a:solidFill>
                <a:cs typeface="Arial" pitchFamily="34" charset="0"/>
              </a:rPr>
              <a:t>% </a:t>
            </a:r>
            <a:r>
              <a:rPr lang="sl-SI" sz="2000" dirty="0">
                <a:solidFill>
                  <a:srgbClr val="000000"/>
                </a:solidFill>
                <a:cs typeface="Arial" pitchFamily="34" charset="0"/>
              </a:rPr>
              <a:t>jih že vlaga več kot 20% proračuna v digitalizacijo</a:t>
            </a:r>
            <a:endParaRPr lang="en-US" sz="1200" dirty="0">
              <a:solidFill>
                <a:srgbClr val="000000"/>
              </a:solidFill>
              <a:cs typeface="Arial" pitchFamily="34" charset="0"/>
            </a:endParaRPr>
          </a:p>
        </p:txBody>
      </p:sp>
      <p:sp>
        <p:nvSpPr>
          <p:cNvPr id="30" name="Rectangle: Rounded Corners 29"/>
          <p:cNvSpPr/>
          <p:nvPr/>
        </p:nvSpPr>
        <p:spPr>
          <a:xfrm>
            <a:off x="6330950" y="3554413"/>
            <a:ext cx="827088" cy="360362"/>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43%</a:t>
            </a:r>
            <a:endParaRPr lang="en-US" sz="1400" b="1" dirty="0" err="1">
              <a:solidFill>
                <a:srgbClr val="FFFFFF"/>
              </a:solidFill>
              <a:cs typeface="Arial" pitchFamily="34" charset="0"/>
            </a:endParaRPr>
          </a:p>
        </p:txBody>
      </p:sp>
      <p:sp>
        <p:nvSpPr>
          <p:cNvPr id="35" name="Rectangle: Rounded Corners 34"/>
          <p:cNvSpPr/>
          <p:nvPr/>
        </p:nvSpPr>
        <p:spPr>
          <a:xfrm>
            <a:off x="6183313" y="5991225"/>
            <a:ext cx="827087" cy="360363"/>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15%</a:t>
            </a:r>
            <a:endParaRPr lang="en-US" sz="1400" b="1" dirty="0" err="1">
              <a:solidFill>
                <a:srgbClr val="FFFFFF"/>
              </a:solidFill>
              <a:cs typeface="Arial" pitchFamily="34" charset="0"/>
            </a:endParaRPr>
          </a:p>
        </p:txBody>
      </p:sp>
      <p:sp>
        <p:nvSpPr>
          <p:cNvPr id="6" name="Rectangle 5"/>
          <p:cNvSpPr/>
          <p:nvPr/>
        </p:nvSpPr>
        <p:spPr>
          <a:xfrm>
            <a:off x="2492375" y="5013325"/>
            <a:ext cx="2482850" cy="1439863"/>
          </a:xfrm>
          <a:prstGeom prst="rect">
            <a:avLst/>
          </a:prstGeom>
          <a:solidFill>
            <a:schemeClr val="accent5"/>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defTabSz="914400">
              <a:lnSpc>
                <a:spcPct val="90000"/>
              </a:lnSpc>
              <a:defRPr/>
            </a:pPr>
            <a:r>
              <a:rPr lang="sl-SI" sz="3600" b="1" dirty="0">
                <a:solidFill>
                  <a:srgbClr val="FFFFFF"/>
                </a:solidFill>
                <a:cs typeface="Arial" pitchFamily="34" charset="0"/>
              </a:rPr>
              <a:t>49</a:t>
            </a:r>
            <a:r>
              <a:rPr lang="en-US" sz="3600" b="1" dirty="0">
                <a:solidFill>
                  <a:srgbClr val="FFFFFF"/>
                </a:solidFill>
                <a:cs typeface="Arial" pitchFamily="34" charset="0"/>
              </a:rPr>
              <a:t>% </a:t>
            </a:r>
            <a:endParaRPr lang="sl-SI" sz="3600" b="1" dirty="0">
              <a:solidFill>
                <a:srgbClr val="FFFFFF"/>
              </a:solidFill>
              <a:cs typeface="Arial" pitchFamily="34" charset="0"/>
            </a:endParaRPr>
          </a:p>
          <a:p>
            <a:pPr defTabSz="914400">
              <a:lnSpc>
                <a:spcPct val="90000"/>
              </a:lnSpc>
              <a:defRPr/>
            </a:pPr>
            <a:r>
              <a:rPr lang="sl-SI" sz="2000" dirty="0">
                <a:solidFill>
                  <a:srgbClr val="FFFFFF"/>
                </a:solidFill>
                <a:cs typeface="Arial" pitchFamily="34" charset="0"/>
              </a:rPr>
              <a:t>zaposlenih se zaveda glavnih ciljev digitalizacije</a:t>
            </a:r>
            <a:endParaRPr lang="en-US" sz="2000" dirty="0">
              <a:solidFill>
                <a:srgbClr val="FFFFFF"/>
              </a:solidFill>
              <a:cs typeface="Arial" pitchFamily="34" charset="0"/>
            </a:endParaRPr>
          </a:p>
        </p:txBody>
      </p:sp>
      <p:sp>
        <p:nvSpPr>
          <p:cNvPr id="36" name="Rectangle: Rounded Corners 35"/>
          <p:cNvSpPr/>
          <p:nvPr/>
        </p:nvSpPr>
        <p:spPr>
          <a:xfrm>
            <a:off x="3997325" y="5143500"/>
            <a:ext cx="828675" cy="360363"/>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400" b="1" dirty="0">
                <a:solidFill>
                  <a:srgbClr val="FFFFFF"/>
                </a:solidFill>
                <a:cs typeface="Arial" pitchFamily="34" charset="0"/>
              </a:rPr>
              <a:t>52%</a:t>
            </a:r>
            <a:endParaRPr lang="en-US" sz="1400" b="1" dirty="0" err="1">
              <a:solidFill>
                <a:srgbClr val="FFFFFF"/>
              </a:solidFill>
              <a:cs typeface="Arial" pitchFamily="34" charset="0"/>
            </a:endParaRPr>
          </a:p>
        </p:txBody>
      </p:sp>
      <p:sp>
        <p:nvSpPr>
          <p:cNvPr id="37" name="Rectangle: Rounded Corners 36"/>
          <p:cNvSpPr/>
          <p:nvPr/>
        </p:nvSpPr>
        <p:spPr>
          <a:xfrm>
            <a:off x="6480175" y="1385888"/>
            <a:ext cx="2405063" cy="254000"/>
          </a:xfrm>
          <a:prstGeom prst="roundRect">
            <a:avLst/>
          </a:prstGeom>
          <a:solidFill>
            <a:schemeClr val="bg2"/>
          </a:solidFill>
          <a:ln w="6350" cap="flat">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sl-SI" sz="1000" dirty="0">
                <a:solidFill>
                  <a:srgbClr val="FFFFFF"/>
                </a:solidFill>
                <a:cs typeface="Arial" pitchFamily="34" charset="0"/>
              </a:rPr>
              <a:t>Velika podjetja(&gt;250 zaposlenih)</a:t>
            </a:r>
          </a:p>
        </p:txBody>
      </p:sp>
      <p:sp>
        <p:nvSpPr>
          <p:cNvPr id="83989" name="TextBox 14"/>
          <p:cNvSpPr txBox="1">
            <a:spLocks noChangeArrowheads="1"/>
          </p:cNvSpPr>
          <p:nvPr/>
        </p:nvSpPr>
        <p:spPr bwMode="auto">
          <a:xfrm>
            <a:off x="244475" y="6369050"/>
            <a:ext cx="63992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buClr>
                <a:srgbClr val="9B1717"/>
              </a:buClr>
            </a:pPr>
            <a:r>
              <a:rPr lang="sl-SI" altLang="sl-SI" sz="800" smtClean="0">
                <a:solidFill>
                  <a:srgbClr val="000000"/>
                </a:solidFill>
                <a:cs typeface="Arial" panose="020B0604020202020204" pitchFamily="34" charset="0"/>
              </a:rPr>
              <a:t>Vir</a:t>
            </a:r>
            <a:r>
              <a:rPr lang="en-US" altLang="sl-SI" sz="800" smtClean="0">
                <a:solidFill>
                  <a:srgbClr val="000000"/>
                </a:solidFill>
                <a:cs typeface="Arial" panose="020B0604020202020204" pitchFamily="34" charset="0"/>
              </a:rPr>
              <a:t>: A.T. Kearney</a:t>
            </a:r>
            <a:r>
              <a:rPr lang="sl-SI" altLang="sl-SI" sz="800" smtClean="0">
                <a:solidFill>
                  <a:srgbClr val="000000"/>
                </a:solidFill>
                <a:cs typeface="Arial" panose="020B0604020202020204" pitchFamily="34" charset="0"/>
              </a:rPr>
              <a:t> študija o digitalni odličnosti 2016</a:t>
            </a:r>
            <a:endParaRPr lang="en-US" altLang="sl-SI" sz="800" smtClean="0">
              <a:solidFill>
                <a:srgbClr val="000000"/>
              </a:solidFill>
              <a:cs typeface="Arial" panose="020B0604020202020204" pitchFamily="34" charset="0"/>
            </a:endParaRPr>
          </a:p>
        </p:txBody>
      </p:sp>
    </p:spTree>
    <p:extLst>
      <p:ext uri="{BB962C8B-B14F-4D97-AF65-F5344CB8AC3E}">
        <p14:creationId xmlns:p14="http://schemas.microsoft.com/office/powerpoint/2010/main" val="12199995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fade">
                                      <p:cBhvr>
                                        <p:cTn id="34" dur="500"/>
                                        <p:tgtEl>
                                          <p:spTgt spid="3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500"/>
                                        <p:tgtEl>
                                          <p:spTgt spid="6"/>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6"/>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500"/>
                                        <p:tgtEl>
                                          <p:spTgt spid="7"/>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nodeType="clickPar">
                      <p:stCondLst>
                        <p:cond delay="indefinite"/>
                      </p:stCondLst>
                      <p:childTnLst>
                        <p:par>
                          <p:cTn id="58" fill="hold" nodeType="withGroup">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fade">
                                      <p:cBhvr>
                                        <p:cTn id="61" dur="500"/>
                                        <p:tgtEl>
                                          <p:spTgt spid="12"/>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5"/>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500"/>
                                        <p:tgtEl>
                                          <p:spTgt spid="1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3" grpId="0" animBg="1"/>
      <p:bldP spid="14" grpId="0" animBg="1"/>
      <p:bldP spid="3" grpId="0" animBg="1"/>
      <p:bldP spid="27" grpId="0" animBg="1"/>
      <p:bldP spid="29" grpId="0" animBg="1"/>
      <p:bldP spid="32" grpId="0" animBg="1"/>
      <p:bldP spid="33" grpId="0" animBg="1"/>
      <p:bldP spid="34" grpId="0" animBg="1"/>
      <p:bldP spid="7" grpId="0" animBg="1"/>
      <p:bldP spid="12" grpId="0" animBg="1"/>
      <p:bldP spid="30" grpId="0" animBg="1"/>
      <p:bldP spid="35" grpId="0" animBg="1"/>
      <p:bldP spid="6" grpId="0" animBg="1"/>
      <p:bldP spid="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18" name="Rectangle 3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1266" name="think-cell Slide" r:id="rId16" imgW="0" imgH="0" progId="TCLayout.ActiveDocument.1">
                  <p:embed/>
                </p:oleObj>
              </mc:Choice>
              <mc:Fallback>
                <p:oleObj name="think-cell Slide" r:id="rId16"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6019" name="Rectangle 28" hidden="1"/>
          <p:cNvSpPr>
            <a:spLocks noChangeArrowheads="1"/>
          </p:cNvSpPr>
          <p:nvPr>
            <p:custDataLst>
              <p:tags r:id="rId3"/>
            </p:custDataLst>
          </p:nvPr>
        </p:nvSpPr>
        <p:spPr bwMode="auto">
          <a:xfrm>
            <a:off x="0" y="0"/>
            <a:ext cx="158750" cy="339725"/>
          </a:xfrm>
          <a:prstGeom prst="rect">
            <a:avLst/>
          </a:prstGeom>
          <a:solidFill>
            <a:schemeClr val="bg1"/>
          </a:solidFill>
          <a:ln w="12700" algn="ctr">
            <a:solidFill>
              <a:schemeClr val="tx1"/>
            </a:solidFill>
            <a:round/>
            <a:headEnd/>
            <a:tailEnd/>
          </a:ln>
        </p:spPr>
        <p:txBody>
          <a:bodyPr wrap="none"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endParaRPr lang="en-US" altLang="sl-SI" sz="1000" smtClean="0">
              <a:solidFill>
                <a:srgbClr val="000000"/>
              </a:solidFill>
              <a:cs typeface="Arial" panose="020B0604020202020204" pitchFamily="34" charset="0"/>
              <a:sym typeface="Arial" panose="020B0604020202020204" pitchFamily="34" charset="0"/>
            </a:endParaRPr>
          </a:p>
        </p:txBody>
      </p:sp>
      <p:sp>
        <p:nvSpPr>
          <p:cNvPr id="33" name="Rectangle 32"/>
          <p:cNvSpPr/>
          <p:nvPr/>
        </p:nvSpPr>
        <p:spPr>
          <a:xfrm>
            <a:off x="1860550" y="2354263"/>
            <a:ext cx="2597150" cy="3614737"/>
          </a:xfrm>
          <a:prstGeom prst="rect">
            <a:avLst/>
          </a:prstGeom>
          <a:solidFill>
            <a:schemeClr val="tx2">
              <a:lumMod val="20000"/>
              <a:lumOff val="80000"/>
            </a:schemeClr>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endParaRPr lang="en-US" sz="1400" dirty="0" err="1">
              <a:solidFill>
                <a:srgbClr val="FFFFFF"/>
              </a:solidFill>
              <a:cs typeface="Arial" pitchFamily="34" charset="0"/>
            </a:endParaRPr>
          </a:p>
        </p:txBody>
      </p:sp>
      <p:sp>
        <p:nvSpPr>
          <p:cNvPr id="86021" name="Rectangle 2"/>
          <p:cNvSpPr>
            <a:spLocks noGrp="1" noChangeArrowheads="1"/>
          </p:cNvSpPr>
          <p:nvPr>
            <p:ph type="title"/>
          </p:nvPr>
        </p:nvSpPr>
        <p:spPr>
          <a:xfrm>
            <a:off x="244475" y="800100"/>
            <a:ext cx="8670925" cy="998538"/>
          </a:xfrm>
        </p:spPr>
        <p:txBody>
          <a:bodyPr/>
          <a:lstStyle/>
          <a:p>
            <a:pPr eaLnBrk="1" hangingPunct="1"/>
            <a:r>
              <a:rPr lang="sl-SI" altLang="sl-SI" b="1" smtClean="0"/>
              <a:t>Najboljši inovatorji </a:t>
            </a:r>
            <a:r>
              <a:rPr lang="sl-SI" altLang="sl-SI" smtClean="0"/>
              <a:t>uspešno izkoriščajo svojo mrežo partnerjev in jih zgodaj vključujejo v proces da povečajo uspešnost</a:t>
            </a:r>
            <a:endParaRPr lang="en-US" altLang="sl-SI" smtClean="0"/>
          </a:p>
        </p:txBody>
      </p:sp>
      <p:sp>
        <p:nvSpPr>
          <p:cNvPr id="86022" name="Rectangle 3"/>
          <p:cNvSpPr>
            <a:spLocks noChangeArrowheads="1"/>
          </p:cNvSpPr>
          <p:nvPr/>
        </p:nvSpPr>
        <p:spPr bwMode="auto">
          <a:xfrm>
            <a:off x="244475" y="1557338"/>
            <a:ext cx="4213225"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ADABA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0" fontAlgn="base" hangingPunct="0">
              <a:lnSpc>
                <a:spcPct val="90000"/>
              </a:lnSpc>
              <a:spcBef>
                <a:spcPct val="0"/>
              </a:spcBef>
              <a:spcAft>
                <a:spcPct val="0"/>
              </a:spcAft>
            </a:pPr>
            <a:r>
              <a:rPr lang="sl-SI" altLang="sl-SI" b="1" smtClean="0">
                <a:solidFill>
                  <a:srgbClr val="000000"/>
                </a:solidFill>
              </a:rPr>
              <a:t>Količina idej, ki se oblikujejo zunaj podjetja</a:t>
            </a:r>
            <a:endParaRPr lang="en-US" altLang="sl-SI" b="1" smtClean="0">
              <a:solidFill>
                <a:srgbClr val="000000"/>
              </a:solidFill>
            </a:endParaRPr>
          </a:p>
          <a:p>
            <a:pPr defTabSz="914400" eaLnBrk="0" fontAlgn="base" hangingPunct="0">
              <a:lnSpc>
                <a:spcPct val="90000"/>
              </a:lnSpc>
              <a:spcBef>
                <a:spcPct val="0"/>
              </a:spcBef>
              <a:spcAft>
                <a:spcPct val="0"/>
              </a:spcAft>
            </a:pPr>
            <a:r>
              <a:rPr lang="en-US" altLang="sl-SI" sz="1600" smtClean="0">
                <a:solidFill>
                  <a:srgbClr val="000000"/>
                </a:solidFill>
              </a:rPr>
              <a:t>(% </a:t>
            </a:r>
            <a:r>
              <a:rPr lang="sl-SI" altLang="sl-SI" sz="1600" smtClean="0">
                <a:solidFill>
                  <a:srgbClr val="000000"/>
                </a:solidFill>
              </a:rPr>
              <a:t>sodelujočih</a:t>
            </a:r>
            <a:r>
              <a:rPr lang="en-US" altLang="sl-SI" sz="1600" smtClean="0">
                <a:solidFill>
                  <a:srgbClr val="000000"/>
                </a:solidFill>
              </a:rPr>
              <a:t>)</a:t>
            </a:r>
            <a:endParaRPr lang="en-US" altLang="sl-SI" sz="1600" b="1" smtClean="0">
              <a:solidFill>
                <a:srgbClr val="000000"/>
              </a:solidFill>
            </a:endParaRPr>
          </a:p>
        </p:txBody>
      </p:sp>
      <p:graphicFrame>
        <p:nvGraphicFramePr>
          <p:cNvPr id="86023" name="Object 17"/>
          <p:cNvGraphicFramePr>
            <a:graphicFrameLocks/>
          </p:cNvGraphicFramePr>
          <p:nvPr>
            <p:custDataLst>
              <p:tags r:id="rId4"/>
            </p:custDataLst>
          </p:nvPr>
        </p:nvGraphicFramePr>
        <p:xfrm>
          <a:off x="114300" y="3086100"/>
          <a:ext cx="4343400" cy="2562225"/>
        </p:xfrm>
        <a:graphic>
          <a:graphicData uri="http://schemas.openxmlformats.org/presentationml/2006/ole">
            <mc:AlternateContent xmlns:mc="http://schemas.openxmlformats.org/markup-compatibility/2006">
              <mc:Choice xmlns:v="urn:schemas-microsoft-com:vml" Requires="v">
                <p:oleObj spid="_x0000_s11267" name="Chart" r:id="rId17" imgW="4343520" imgH="2562136" progId="MSGraph.Chart.8">
                  <p:embed followColorScheme="full"/>
                </p:oleObj>
              </mc:Choice>
              <mc:Fallback>
                <p:oleObj name="Chart" r:id="rId17" imgW="4343520" imgH="2562136" progId="MSGraph.Chart.8">
                  <p:embed followColorScheme="full"/>
                  <p:pic>
                    <p:nvPicPr>
                      <p:cNvPr id="0" name=""/>
                      <p:cNvPicPr>
                        <a:picLocks noChangeArrowheads="1"/>
                      </p:cNvPicPr>
                      <p:nvPr/>
                    </p:nvPicPr>
                    <p:blipFill>
                      <a:blip r:embed="rId18"/>
                      <a:srcRect/>
                      <a:stretch>
                        <a:fillRect/>
                      </a:stretch>
                    </p:blipFill>
                    <p:spPr bwMode="auto">
                      <a:xfrm>
                        <a:off x="114300" y="3086100"/>
                        <a:ext cx="4343400" cy="256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Rectangle 19"/>
          <p:cNvSpPr/>
          <p:nvPr>
            <p:custDataLst>
              <p:tags r:id="rId5"/>
            </p:custDataLst>
          </p:nvPr>
        </p:nvSpPr>
        <p:spPr bwMode="auto">
          <a:xfrm>
            <a:off x="473075" y="5622925"/>
            <a:ext cx="33972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defTabSz="914400">
              <a:lnSpc>
                <a:spcPct val="90000"/>
              </a:lnSpc>
              <a:spcBef>
                <a:spcPct val="0"/>
              </a:spcBef>
              <a:spcAft>
                <a:spcPct val="0"/>
              </a:spcAft>
              <a:defRPr/>
            </a:pPr>
            <a:fld id="{BC0AE673-0724-419A-8FC1-3FF31B6E4297}" type="datetime'''''&lt;''''''''''''''''''1''0''%'''''''''''">
              <a:rPr lang="en-US" sz="1000" b="1">
                <a:solidFill>
                  <a:srgbClr val="000000"/>
                </a:solidFill>
                <a:cs typeface="Arial" panose="020B0604020202020204" pitchFamily="34" charset="0"/>
                <a:sym typeface="+mn-lt"/>
              </a:rPr>
              <a:pPr algn="ctr" defTabSz="914400">
                <a:lnSpc>
                  <a:spcPct val="90000"/>
                </a:lnSpc>
                <a:spcBef>
                  <a:spcPct val="0"/>
                </a:spcBef>
                <a:spcAft>
                  <a:spcPct val="0"/>
                </a:spcAft>
                <a:defRPr/>
              </a:pPr>
              <a:t>&lt;10%</a:t>
            </a:fld>
            <a:endParaRPr lang="en-US" sz="1000" b="1" dirty="0" err="1">
              <a:solidFill>
                <a:srgbClr val="000000"/>
              </a:solidFill>
              <a:cs typeface="Arial" panose="020B0604020202020204" pitchFamily="34" charset="0"/>
              <a:sym typeface="+mn-lt"/>
            </a:endParaRPr>
          </a:p>
        </p:txBody>
      </p:sp>
      <p:sp>
        <p:nvSpPr>
          <p:cNvPr id="19" name="Rectangle 18"/>
          <p:cNvSpPr/>
          <p:nvPr>
            <p:custDataLst>
              <p:tags r:id="rId6"/>
            </p:custDataLst>
          </p:nvPr>
        </p:nvSpPr>
        <p:spPr bwMode="auto">
          <a:xfrm>
            <a:off x="1243013" y="5622925"/>
            <a:ext cx="44767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defTabSz="914400">
              <a:lnSpc>
                <a:spcPct val="90000"/>
              </a:lnSpc>
              <a:spcBef>
                <a:spcPct val="0"/>
              </a:spcBef>
              <a:spcAft>
                <a:spcPct val="0"/>
              </a:spcAft>
              <a:defRPr/>
            </a:pPr>
            <a:fld id="{2BB8BA2D-1186-439A-A7BB-7DA32647B1C5}" type="datetime'''''''1''''0-''2''''''''''''5''''''''''''''''''''''%'''''''">
              <a:rPr lang="en-US" sz="1000" b="1">
                <a:solidFill>
                  <a:srgbClr val="000000"/>
                </a:solidFill>
                <a:cs typeface="Arial" panose="020B0604020202020204" pitchFamily="34" charset="0"/>
                <a:sym typeface="+mn-lt"/>
              </a:rPr>
              <a:pPr algn="ctr" defTabSz="914400">
                <a:lnSpc>
                  <a:spcPct val="90000"/>
                </a:lnSpc>
                <a:spcBef>
                  <a:spcPct val="0"/>
                </a:spcBef>
                <a:spcAft>
                  <a:spcPct val="0"/>
                </a:spcAft>
                <a:defRPr/>
              </a:pPr>
              <a:t>10-25%</a:t>
            </a:fld>
            <a:endParaRPr lang="en-US" sz="1000" b="1" dirty="0" err="1">
              <a:solidFill>
                <a:srgbClr val="000000"/>
              </a:solidFill>
              <a:cs typeface="Arial" panose="020B0604020202020204" pitchFamily="34" charset="0"/>
              <a:sym typeface="+mn-lt"/>
            </a:endParaRPr>
          </a:p>
        </p:txBody>
      </p:sp>
      <p:sp>
        <p:nvSpPr>
          <p:cNvPr id="26" name="Rectangle 25"/>
          <p:cNvSpPr/>
          <p:nvPr>
            <p:custDataLst>
              <p:tags r:id="rId7"/>
            </p:custDataLst>
          </p:nvPr>
        </p:nvSpPr>
        <p:spPr bwMode="auto">
          <a:xfrm>
            <a:off x="2890838" y="5622925"/>
            <a:ext cx="44767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defTabSz="914400">
              <a:lnSpc>
                <a:spcPct val="90000"/>
              </a:lnSpc>
              <a:spcBef>
                <a:spcPct val="0"/>
              </a:spcBef>
              <a:spcAft>
                <a:spcPct val="0"/>
              </a:spcAft>
              <a:defRPr/>
            </a:pPr>
            <a:fld id="{418EB5E8-542A-49C2-B35B-0D2B5B4CC702}" type="datetime'5''''''''''''''''''''''''''''''1''''''''''''-75''''''''%'">
              <a:rPr lang="en-US" sz="1000" b="1">
                <a:solidFill>
                  <a:srgbClr val="000000"/>
                </a:solidFill>
                <a:cs typeface="Arial" panose="020B0604020202020204" pitchFamily="34" charset="0"/>
                <a:sym typeface="+mn-lt"/>
              </a:rPr>
              <a:pPr algn="ctr" defTabSz="914400">
                <a:lnSpc>
                  <a:spcPct val="90000"/>
                </a:lnSpc>
                <a:spcBef>
                  <a:spcPct val="0"/>
                </a:spcBef>
                <a:spcAft>
                  <a:spcPct val="0"/>
                </a:spcAft>
                <a:defRPr/>
              </a:pPr>
              <a:t>51-75%</a:t>
            </a:fld>
            <a:endParaRPr lang="en-US" sz="1000" b="1" dirty="0" err="1">
              <a:solidFill>
                <a:srgbClr val="000000"/>
              </a:solidFill>
              <a:cs typeface="Arial" panose="020B0604020202020204" pitchFamily="34" charset="0"/>
              <a:sym typeface="+mn-lt"/>
            </a:endParaRPr>
          </a:p>
        </p:txBody>
      </p:sp>
      <p:sp>
        <p:nvSpPr>
          <p:cNvPr id="21" name="Rectangle 20"/>
          <p:cNvSpPr/>
          <p:nvPr>
            <p:custDataLst>
              <p:tags r:id="rId8"/>
            </p:custDataLst>
          </p:nvPr>
        </p:nvSpPr>
        <p:spPr bwMode="auto">
          <a:xfrm>
            <a:off x="2066925" y="5622925"/>
            <a:ext cx="44767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defTabSz="914400">
              <a:lnSpc>
                <a:spcPct val="90000"/>
              </a:lnSpc>
              <a:spcBef>
                <a:spcPct val="0"/>
              </a:spcBef>
              <a:spcAft>
                <a:spcPct val="0"/>
              </a:spcAft>
              <a:defRPr/>
            </a:pPr>
            <a:fld id="{48DCE265-5C7E-41D6-9DD9-EB6F27F830CB}" type="datetime'''2''''6''''''-5''''''0''''%'''''''''''''''''''''''">
              <a:rPr lang="en-US" sz="1000" b="1">
                <a:solidFill>
                  <a:srgbClr val="000000"/>
                </a:solidFill>
                <a:cs typeface="Arial" panose="020B0604020202020204" pitchFamily="34" charset="0"/>
                <a:sym typeface="+mn-lt"/>
              </a:rPr>
              <a:pPr algn="ctr" defTabSz="914400">
                <a:lnSpc>
                  <a:spcPct val="90000"/>
                </a:lnSpc>
                <a:spcBef>
                  <a:spcPct val="0"/>
                </a:spcBef>
                <a:spcAft>
                  <a:spcPct val="0"/>
                </a:spcAft>
                <a:defRPr/>
              </a:pPr>
              <a:t>26-50%</a:t>
            </a:fld>
            <a:endParaRPr lang="en-US" sz="1000" b="1" dirty="0" err="1">
              <a:solidFill>
                <a:srgbClr val="000000"/>
              </a:solidFill>
              <a:cs typeface="Arial" panose="020B0604020202020204" pitchFamily="34" charset="0"/>
              <a:sym typeface="+mn-lt"/>
            </a:endParaRPr>
          </a:p>
        </p:txBody>
      </p:sp>
      <p:sp>
        <p:nvSpPr>
          <p:cNvPr id="25" name="Rectangle 24"/>
          <p:cNvSpPr/>
          <p:nvPr>
            <p:custDataLst>
              <p:tags r:id="rId9"/>
            </p:custDataLst>
          </p:nvPr>
        </p:nvSpPr>
        <p:spPr bwMode="auto">
          <a:xfrm>
            <a:off x="3768725" y="5622925"/>
            <a:ext cx="33972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lstStyle/>
          <a:p>
            <a:pPr algn="ctr" defTabSz="914400">
              <a:lnSpc>
                <a:spcPct val="90000"/>
              </a:lnSpc>
              <a:spcBef>
                <a:spcPct val="0"/>
              </a:spcBef>
              <a:spcAft>
                <a:spcPct val="0"/>
              </a:spcAft>
              <a:defRPr/>
            </a:pPr>
            <a:fld id="{ABFD127D-C088-4714-9BDB-40E42023ABE2}" type="datetime'''''''''&gt;''''''''''''''''''7''''''5%'''''''''''''''">
              <a:rPr lang="en-US" sz="1000" b="1">
                <a:solidFill>
                  <a:srgbClr val="000000"/>
                </a:solidFill>
                <a:cs typeface="Arial" panose="020B0604020202020204" pitchFamily="34" charset="0"/>
                <a:sym typeface="+mn-lt"/>
              </a:rPr>
              <a:pPr algn="ctr" defTabSz="914400">
                <a:lnSpc>
                  <a:spcPct val="90000"/>
                </a:lnSpc>
                <a:spcBef>
                  <a:spcPct val="0"/>
                </a:spcBef>
                <a:spcAft>
                  <a:spcPct val="0"/>
                </a:spcAft>
                <a:defRPr/>
              </a:pPr>
              <a:t>&gt;75%</a:t>
            </a:fld>
            <a:endParaRPr lang="en-US" sz="1000" b="1" dirty="0" err="1">
              <a:solidFill>
                <a:srgbClr val="000000"/>
              </a:solidFill>
              <a:cs typeface="Arial" panose="020B0604020202020204" pitchFamily="34" charset="0"/>
              <a:sym typeface="+mn-lt"/>
            </a:endParaRPr>
          </a:p>
        </p:txBody>
      </p:sp>
      <p:sp>
        <p:nvSpPr>
          <p:cNvPr id="27" name="Rectangle 26"/>
          <p:cNvSpPr/>
          <p:nvPr>
            <p:custDataLst>
              <p:tags r:id="rId10"/>
            </p:custDataLst>
          </p:nvPr>
        </p:nvSpPr>
        <p:spPr bwMode="auto">
          <a:xfrm>
            <a:off x="6261100" y="6289675"/>
            <a:ext cx="179388" cy="133350"/>
          </a:xfrm>
          <a:prstGeom prst="rect">
            <a:avLst/>
          </a:prstGeom>
          <a:solidFill>
            <a:srgbClr val="778242"/>
          </a:solidFill>
          <a:ln w="9525" cap="flat">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endParaRPr lang="en-US" sz="1400" dirty="0" err="1">
              <a:solidFill>
                <a:srgbClr val="FFFFFF"/>
              </a:solidFill>
              <a:cs typeface="Arial" pitchFamily="34" charset="0"/>
            </a:endParaRPr>
          </a:p>
        </p:txBody>
      </p:sp>
      <p:sp>
        <p:nvSpPr>
          <p:cNvPr id="28" name="Rectangle 27"/>
          <p:cNvSpPr/>
          <p:nvPr>
            <p:custDataLst>
              <p:tags r:id="rId11"/>
            </p:custDataLst>
          </p:nvPr>
        </p:nvSpPr>
        <p:spPr bwMode="auto">
          <a:xfrm>
            <a:off x="5053013" y="6289675"/>
            <a:ext cx="179387" cy="133350"/>
          </a:xfrm>
          <a:prstGeom prst="rect">
            <a:avLst/>
          </a:prstGeom>
          <a:solidFill>
            <a:srgbClr val="9B1717"/>
          </a:solidFill>
          <a:ln w="9525" cap="flat">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endParaRPr lang="en-US" sz="1400" dirty="0" err="1">
              <a:solidFill>
                <a:srgbClr val="FFFFFF"/>
              </a:solidFill>
              <a:cs typeface="Arial" pitchFamily="34" charset="0"/>
            </a:endParaRPr>
          </a:p>
        </p:txBody>
      </p:sp>
      <p:sp>
        <p:nvSpPr>
          <p:cNvPr id="36" name="Rectangle 35"/>
          <p:cNvSpPr/>
          <p:nvPr>
            <p:custDataLst>
              <p:tags r:id="rId12"/>
            </p:custDataLst>
          </p:nvPr>
        </p:nvSpPr>
        <p:spPr bwMode="auto">
          <a:xfrm>
            <a:off x="5283200" y="6284913"/>
            <a:ext cx="876300"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defTabSz="914400">
              <a:lnSpc>
                <a:spcPct val="90000"/>
              </a:lnSpc>
              <a:spcBef>
                <a:spcPct val="0"/>
              </a:spcBef>
              <a:spcAft>
                <a:spcPct val="0"/>
              </a:spcAft>
              <a:defRPr/>
            </a:pPr>
            <a:r>
              <a:rPr lang="sl-SI" sz="1000" dirty="0">
                <a:solidFill>
                  <a:srgbClr val="000000"/>
                </a:solidFill>
                <a:cs typeface="Arial" panose="020B0604020202020204" pitchFamily="34" charset="0"/>
                <a:sym typeface="+mn-lt"/>
              </a:rPr>
              <a:t>Best Innovators</a:t>
            </a:r>
            <a:endParaRPr lang="en-US" sz="1000" dirty="0" err="1">
              <a:solidFill>
                <a:srgbClr val="000000"/>
              </a:solidFill>
              <a:cs typeface="Arial" panose="020B0604020202020204" pitchFamily="34" charset="0"/>
              <a:sym typeface="+mn-lt"/>
            </a:endParaRPr>
          </a:p>
        </p:txBody>
      </p:sp>
      <p:sp>
        <p:nvSpPr>
          <p:cNvPr id="35" name="Rectangle 34"/>
          <p:cNvSpPr/>
          <p:nvPr>
            <p:custDataLst>
              <p:tags r:id="rId13"/>
            </p:custDataLst>
          </p:nvPr>
        </p:nvSpPr>
        <p:spPr bwMode="auto">
          <a:xfrm>
            <a:off x="6491288" y="6284913"/>
            <a:ext cx="561975" cy="136525"/>
          </a:xfrm>
          <a:prstGeom prst="rect">
            <a:avLst/>
          </a:prstGeom>
          <a:noFill/>
          <a:ln w="6350" cap="flat">
            <a:noFill/>
            <a:miter lim="800000"/>
          </a:ln>
          <a:extLst>
            <a:ext uri="{909E8E84-426E-40DD-AFC4-6F175D3DCCD1}">
              <a14:hiddenFill xmlns:a14="http://schemas.microsoft.com/office/drawing/2010/main">
                <a:solidFill>
                  <a:schemeClr val="accent3"/>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defTabSz="914400">
              <a:lnSpc>
                <a:spcPct val="90000"/>
              </a:lnSpc>
              <a:spcBef>
                <a:spcPct val="0"/>
              </a:spcBef>
              <a:spcAft>
                <a:spcPct val="0"/>
              </a:spcAft>
              <a:defRPr/>
            </a:pPr>
            <a:r>
              <a:rPr lang="sl-SI" sz="1000" dirty="0">
                <a:solidFill>
                  <a:srgbClr val="000000"/>
                </a:solidFill>
                <a:cs typeface="Arial" panose="020B0604020202020204" pitchFamily="34" charset="0"/>
                <a:sym typeface="+mn-lt"/>
              </a:rPr>
              <a:t>Povprečje</a:t>
            </a:r>
            <a:endParaRPr lang="en-US" sz="1000" dirty="0" err="1">
              <a:solidFill>
                <a:srgbClr val="000000"/>
              </a:solidFill>
              <a:cs typeface="Arial" panose="020B0604020202020204" pitchFamily="34" charset="0"/>
              <a:sym typeface="+mn-lt"/>
            </a:endParaRPr>
          </a:p>
        </p:txBody>
      </p:sp>
      <p:sp>
        <p:nvSpPr>
          <p:cNvPr id="86033" name="TextBox 36"/>
          <p:cNvSpPr txBox="1">
            <a:spLocks noChangeArrowheads="1"/>
          </p:cNvSpPr>
          <p:nvPr/>
        </p:nvSpPr>
        <p:spPr bwMode="auto">
          <a:xfrm>
            <a:off x="1763713" y="6029325"/>
            <a:ext cx="269398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fontAlgn="base">
              <a:lnSpc>
                <a:spcPct val="90000"/>
              </a:lnSpc>
              <a:spcBef>
                <a:spcPts val="600"/>
              </a:spcBef>
              <a:spcAft>
                <a:spcPct val="0"/>
              </a:spcAft>
              <a:buClr>
                <a:srgbClr val="9B1717"/>
              </a:buClr>
            </a:pPr>
            <a:r>
              <a:rPr lang="sl-SI" altLang="sl-SI" sz="1200" b="1" smtClean="0">
                <a:solidFill>
                  <a:srgbClr val="000000"/>
                </a:solidFill>
                <a:latin typeface="Arial "/>
              </a:rPr>
              <a:t>Količina idej, ki se oblikujejo zunaj podjetja</a:t>
            </a:r>
            <a:endParaRPr lang="en-US" altLang="sl-SI" sz="1200" b="1" smtClean="0">
              <a:solidFill>
                <a:srgbClr val="000000"/>
              </a:solidFill>
              <a:latin typeface="Arial "/>
            </a:endParaRPr>
          </a:p>
        </p:txBody>
      </p:sp>
      <p:cxnSp>
        <p:nvCxnSpPr>
          <p:cNvPr id="3" name="Straight Arrow Connector 2"/>
          <p:cNvCxnSpPr/>
          <p:nvPr/>
        </p:nvCxnSpPr>
        <p:spPr>
          <a:xfrm>
            <a:off x="1871663" y="2565400"/>
            <a:ext cx="2520950" cy="0"/>
          </a:xfrm>
          <a:prstGeom prst="straightConnector1">
            <a:avLst/>
          </a:prstGeom>
          <a:ln w="25400" cap="flat">
            <a:solidFill>
              <a:schemeClr val="bg2"/>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2879725" y="2413000"/>
            <a:ext cx="720725" cy="288925"/>
          </a:xfrm>
          <a:prstGeom prst="ellipse">
            <a:avLst/>
          </a:prstGeom>
          <a:solidFill>
            <a:schemeClr val="bg2"/>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en-US" sz="1200" b="1" i="1" dirty="0">
                <a:solidFill>
                  <a:srgbClr val="FFFFFF"/>
                </a:solidFill>
                <a:cs typeface="Arial" pitchFamily="34" charset="0"/>
              </a:rPr>
              <a:t>54%</a:t>
            </a:r>
          </a:p>
        </p:txBody>
      </p:sp>
      <p:cxnSp>
        <p:nvCxnSpPr>
          <p:cNvPr id="30" name="Straight Arrow Connector 29"/>
          <p:cNvCxnSpPr/>
          <p:nvPr/>
        </p:nvCxnSpPr>
        <p:spPr>
          <a:xfrm>
            <a:off x="1871663" y="2898775"/>
            <a:ext cx="2519362" cy="0"/>
          </a:xfrm>
          <a:prstGeom prst="straightConnector1">
            <a:avLst/>
          </a:prstGeom>
          <a:ln w="25400" cap="flat">
            <a:solidFill>
              <a:schemeClr val="tx2"/>
            </a:solidFill>
            <a:miter lim="800000"/>
            <a:headEnd type="triangle" w="med" len="med"/>
            <a:tailEnd type="triangle"/>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2879725" y="2744788"/>
            <a:ext cx="720725" cy="288925"/>
          </a:xfrm>
          <a:prstGeom prst="ellipse">
            <a:avLst/>
          </a:prstGeom>
          <a:solidFill>
            <a:schemeClr val="tx2"/>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73152" tIns="73152" rIns="73152" bIns="73152" anchor="ctr"/>
          <a:lstStyle/>
          <a:p>
            <a:pPr algn="ctr" defTabSz="914400">
              <a:lnSpc>
                <a:spcPct val="90000"/>
              </a:lnSpc>
              <a:spcBef>
                <a:spcPts val="900"/>
              </a:spcBef>
              <a:defRPr/>
            </a:pPr>
            <a:r>
              <a:rPr lang="en-US" sz="1200" b="1" i="1" dirty="0">
                <a:solidFill>
                  <a:srgbClr val="FFFFFF"/>
                </a:solidFill>
                <a:cs typeface="Arial" pitchFamily="34" charset="0"/>
              </a:rPr>
              <a:t>34%</a:t>
            </a:r>
          </a:p>
        </p:txBody>
      </p:sp>
      <p:sp>
        <p:nvSpPr>
          <p:cNvPr id="86038" name="Rectangle 20"/>
          <p:cNvSpPr>
            <a:spLocks noChangeArrowheads="1"/>
          </p:cNvSpPr>
          <p:nvPr/>
        </p:nvSpPr>
        <p:spPr bwMode="auto">
          <a:xfrm>
            <a:off x="244475" y="6369050"/>
            <a:ext cx="6400800" cy="36830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6350">
                <a:solidFill>
                  <a:srgbClr val="ADABA1"/>
                </a:solidFill>
                <a:miter lim="800000"/>
                <a:headEnd/>
                <a:tailEnd/>
              </a14:hiddenLine>
            </a:ext>
          </a:extLst>
        </p:spPr>
        <p:txBody>
          <a:bodyPr lIns="0" tIns="0" rIns="0" bIns="0" anchor="b"/>
          <a:lstStyle>
            <a:lvl1pPr marL="136525" indent="-1365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eaLnBrk="0" fontAlgn="base" hangingPunct="0">
              <a:lnSpc>
                <a:spcPct val="90000"/>
              </a:lnSpc>
              <a:spcBef>
                <a:spcPct val="0"/>
              </a:spcBef>
              <a:spcAft>
                <a:spcPct val="0"/>
              </a:spcAft>
            </a:pPr>
            <a:endParaRPr lang="en-US" altLang="sl-SI" sz="800" smtClean="0">
              <a:solidFill>
                <a:srgbClr val="000000"/>
              </a:solidFill>
            </a:endParaRPr>
          </a:p>
          <a:p>
            <a:pPr defTabSz="914400" eaLnBrk="0" fontAlgn="base" hangingPunct="0">
              <a:lnSpc>
                <a:spcPct val="90000"/>
              </a:lnSpc>
              <a:spcBef>
                <a:spcPct val="0"/>
              </a:spcBef>
              <a:spcAft>
                <a:spcPct val="0"/>
              </a:spcAft>
            </a:pPr>
            <a:endParaRPr lang="en-US" altLang="sl-SI" sz="800" smtClean="0">
              <a:solidFill>
                <a:srgbClr val="000000"/>
              </a:solidFill>
            </a:endParaRPr>
          </a:p>
          <a:p>
            <a:pPr defTabSz="914400" eaLnBrk="0" fontAlgn="base" hangingPunct="0">
              <a:lnSpc>
                <a:spcPct val="90000"/>
              </a:lnSpc>
              <a:spcBef>
                <a:spcPct val="0"/>
              </a:spcBef>
              <a:spcAft>
                <a:spcPct val="0"/>
              </a:spcAft>
            </a:pPr>
            <a:r>
              <a:rPr lang="sl-SI" altLang="sl-SI" sz="800" smtClean="0">
                <a:solidFill>
                  <a:srgbClr val="000000"/>
                </a:solidFill>
              </a:rPr>
              <a:t>Vir</a:t>
            </a:r>
            <a:r>
              <a:rPr lang="en-US" altLang="sl-SI" sz="800" smtClean="0">
                <a:solidFill>
                  <a:srgbClr val="000000"/>
                </a:solidFill>
              </a:rPr>
              <a:t>: </a:t>
            </a:r>
            <a:r>
              <a:rPr lang="sl-SI" altLang="sl-SI" sz="800" smtClean="0">
                <a:solidFill>
                  <a:srgbClr val="000000"/>
                </a:solidFill>
              </a:rPr>
              <a:t>Natečaj </a:t>
            </a:r>
            <a:r>
              <a:rPr lang="en-US" altLang="sl-SI" sz="800" smtClean="0">
                <a:solidFill>
                  <a:srgbClr val="000000"/>
                </a:solidFill>
              </a:rPr>
              <a:t>Best Innovator (</a:t>
            </a:r>
            <a:r>
              <a:rPr lang="sl-SI" altLang="sl-SI" sz="800" smtClean="0">
                <a:solidFill>
                  <a:srgbClr val="000000"/>
                </a:solidFill>
              </a:rPr>
              <a:t>10-letna ocena</a:t>
            </a:r>
            <a:r>
              <a:rPr lang="en-US" altLang="sl-SI" sz="800" smtClean="0">
                <a:solidFill>
                  <a:srgbClr val="000000"/>
                </a:solidFill>
              </a:rPr>
              <a:t>, </a:t>
            </a:r>
            <a:r>
              <a:rPr lang="sl-SI" altLang="sl-SI" sz="800" smtClean="0">
                <a:solidFill>
                  <a:srgbClr val="000000"/>
                </a:solidFill>
              </a:rPr>
              <a:t>več kot 1000 udeležencev iz 20ih držav</a:t>
            </a:r>
            <a:r>
              <a:rPr lang="en-US" altLang="sl-SI" sz="800" smtClean="0">
                <a:solidFill>
                  <a:srgbClr val="000000"/>
                </a:solidFill>
              </a:rPr>
              <a:t>)</a:t>
            </a:r>
          </a:p>
        </p:txBody>
      </p:sp>
      <p:sp>
        <p:nvSpPr>
          <p:cNvPr id="86039" name="Text Box 11"/>
          <p:cNvSpPr txBox="1">
            <a:spLocks noChangeArrowheads="1"/>
          </p:cNvSpPr>
          <p:nvPr/>
        </p:nvSpPr>
        <p:spPr bwMode="auto">
          <a:xfrm>
            <a:off x="4857750" y="1524000"/>
            <a:ext cx="42862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ADABA1"/>
                </a:solidFill>
                <a:miter lim="800000"/>
                <a:headEnd/>
                <a:tailEnd/>
              </a14:hiddenLine>
            </a:ext>
          </a:extLst>
        </p:spPr>
        <p:txBody>
          <a:bodyPr lIns="0" tIns="0" rIns="0" bIns="0">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sl-SI" altLang="sl-SI" b="1" smtClean="0">
                <a:solidFill>
                  <a:srgbClr val="000000"/>
                </a:solidFill>
                <a:cs typeface="Arial" panose="020B0604020202020204" pitchFamily="34" charset="0"/>
              </a:rPr>
              <a:t>Zunanje sodelovanje pri kreiranju idej in selekcija</a:t>
            </a:r>
            <a:endParaRPr lang="en-US" altLang="sl-SI" b="1" smtClean="0">
              <a:solidFill>
                <a:srgbClr val="000000"/>
              </a:solidFill>
              <a:cs typeface="Arial" panose="020B0604020202020204" pitchFamily="34" charset="0"/>
            </a:endParaRPr>
          </a:p>
          <a:p>
            <a:pPr defTabSz="914400" fontAlgn="base">
              <a:lnSpc>
                <a:spcPct val="90000"/>
              </a:lnSpc>
              <a:spcBef>
                <a:spcPct val="0"/>
              </a:spcBef>
              <a:spcAft>
                <a:spcPct val="0"/>
              </a:spcAft>
            </a:pPr>
            <a:r>
              <a:rPr lang="en-US" altLang="sl-SI" sz="1600" smtClean="0">
                <a:solidFill>
                  <a:srgbClr val="000000"/>
                </a:solidFill>
                <a:cs typeface="Arial" panose="020B0604020202020204" pitchFamily="34" charset="0"/>
              </a:rPr>
              <a:t>(% </a:t>
            </a:r>
            <a:r>
              <a:rPr lang="sl-SI" altLang="sl-SI" sz="1600" smtClean="0">
                <a:solidFill>
                  <a:srgbClr val="000000"/>
                </a:solidFill>
                <a:cs typeface="Arial" panose="020B0604020202020204" pitchFamily="34" charset="0"/>
              </a:rPr>
              <a:t>sodelujočih</a:t>
            </a:r>
            <a:r>
              <a:rPr lang="en-US" altLang="sl-SI" sz="1600" smtClean="0">
                <a:solidFill>
                  <a:srgbClr val="000000"/>
                </a:solidFill>
                <a:cs typeface="Arial" panose="020B0604020202020204" pitchFamily="34" charset="0"/>
              </a:rPr>
              <a:t>)</a:t>
            </a:r>
          </a:p>
        </p:txBody>
      </p:sp>
      <p:pic>
        <p:nvPicPr>
          <p:cNvPr id="86040" name="Picture 1"/>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4751388" y="2754313"/>
            <a:ext cx="4164012" cy="285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41" name="Rectangle 68"/>
          <p:cNvSpPr>
            <a:spLocks noChangeArrowheads="1"/>
          </p:cNvSpPr>
          <p:nvPr/>
        </p:nvSpPr>
        <p:spPr bwMode="auto">
          <a:xfrm>
            <a:off x="7653338" y="4760913"/>
            <a:ext cx="1419225" cy="5905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buClr>
                <a:srgbClr val="7D0900"/>
              </a:buClr>
            </a:pPr>
            <a:r>
              <a:rPr lang="sl-SI" altLang="sl-SI" sz="1200" b="1" i="1" smtClean="0">
                <a:solidFill>
                  <a:srgbClr val="364086"/>
                </a:solidFill>
                <a:latin typeface="Arial "/>
              </a:rPr>
              <a:t>Pri dobaviteljih je razlika največja</a:t>
            </a:r>
            <a:endParaRPr lang="en-US" altLang="sl-SI" sz="1200" b="1" i="1" smtClean="0">
              <a:solidFill>
                <a:srgbClr val="364086"/>
              </a:solidFill>
              <a:latin typeface="Arial "/>
            </a:endParaRPr>
          </a:p>
        </p:txBody>
      </p:sp>
    </p:spTree>
    <p:extLst>
      <p:ext uri="{BB962C8B-B14F-4D97-AF65-F5344CB8AC3E}">
        <p14:creationId xmlns:p14="http://schemas.microsoft.com/office/powerpoint/2010/main" val="1403441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066"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2290" name="think-cell Slide" r:id="rId5" imgW="360" imgH="360" progId="TCLayout.ActiveDocument.1">
                  <p:embed/>
                </p:oleObj>
              </mc:Choice>
              <mc:Fallback>
                <p:oleObj name="think-cell Slide" r:id="rId5" imgW="360" imgH="360" progId="TCLayout.ActiveDocument.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8067" name="Title 1"/>
          <p:cNvSpPr>
            <a:spLocks noGrp="1"/>
          </p:cNvSpPr>
          <p:nvPr>
            <p:ph type="title"/>
          </p:nvPr>
        </p:nvSpPr>
        <p:spPr>
          <a:xfrm>
            <a:off x="244475" y="804863"/>
            <a:ext cx="8640763" cy="665162"/>
          </a:xfrm>
        </p:spPr>
        <p:txBody>
          <a:bodyPr/>
          <a:lstStyle/>
          <a:p>
            <a:pPr eaLnBrk="1" hangingPunct="1"/>
            <a:r>
              <a:rPr lang="sl-SI" altLang="sl-SI" smtClean="0"/>
              <a:t>Partnerstvo z uveljavljenimi podjetji je pomembna strategija MSP, da si zagotovijo </a:t>
            </a:r>
            <a:r>
              <a:rPr lang="sl-SI" altLang="sl-SI" b="1" smtClean="0"/>
              <a:t>trajnostno rast</a:t>
            </a:r>
            <a:endParaRPr lang="en-US" altLang="sl-SI" smtClean="0"/>
          </a:p>
        </p:txBody>
      </p:sp>
      <p:sp>
        <p:nvSpPr>
          <p:cNvPr id="88068" name="Content Placeholder 6"/>
          <p:cNvSpPr>
            <a:spLocks noGrp="1"/>
          </p:cNvSpPr>
          <p:nvPr>
            <p:ph sz="quarter" idx="4294967295"/>
          </p:nvPr>
        </p:nvSpPr>
        <p:spPr>
          <a:xfrm>
            <a:off x="244475" y="1628775"/>
            <a:ext cx="6842125" cy="249238"/>
          </a:xfrm>
        </p:spPr>
        <p:txBody>
          <a:bodyPr/>
          <a:lstStyle/>
          <a:p>
            <a:pPr marL="0" indent="0" eaLnBrk="1" hangingPunct="1">
              <a:spcBef>
                <a:spcPct val="0"/>
              </a:spcBef>
              <a:buFont typeface="Arial" panose="020B0604020202020204" pitchFamily="34" charset="0"/>
              <a:buNone/>
            </a:pPr>
            <a:r>
              <a:rPr lang="sl-SI" altLang="sl-SI" sz="1800" b="1" smtClean="0"/>
              <a:t>Faze življenjskega ciklusa: Začetek, zagon in nato nadgradnja</a:t>
            </a:r>
            <a:endParaRPr lang="en-US" altLang="sl-SI" sz="1800" b="1" smtClean="0"/>
          </a:p>
        </p:txBody>
      </p:sp>
      <p:pic>
        <p:nvPicPr>
          <p:cNvPr id="46" name="Picture 45"/>
          <p:cNvPicPr/>
          <p:nvPr/>
        </p:nvPicPr>
        <p:blipFill rotWithShape="1">
          <a:blip r:embed="rId7">
            <a:duotone>
              <a:schemeClr val="accent2">
                <a:shade val="45000"/>
                <a:satMod val="135000"/>
              </a:schemeClr>
              <a:prstClr val="white"/>
            </a:duotone>
            <a:extLst>
              <a:ext uri="{28A0092B-C50C-407E-A947-70E740481C1C}">
                <a14:useLocalDpi xmlns:a14="http://schemas.microsoft.com/office/drawing/2010/main" val="0"/>
              </a:ext>
            </a:extLst>
          </a:blip>
          <a:srcRect t="2428" b="2986"/>
          <a:stretch/>
        </p:blipFill>
        <p:spPr bwMode="auto">
          <a:xfrm>
            <a:off x="247135" y="2060848"/>
            <a:ext cx="8645610" cy="3420380"/>
          </a:xfrm>
          <a:prstGeom prst="rect">
            <a:avLst/>
          </a:prstGeom>
          <a:noFill/>
          <a:ln>
            <a:noFill/>
          </a:ln>
        </p:spPr>
      </p:pic>
      <p:sp>
        <p:nvSpPr>
          <p:cNvPr id="48" name="Rectangle 47"/>
          <p:cNvSpPr/>
          <p:nvPr/>
        </p:nvSpPr>
        <p:spPr>
          <a:xfrm>
            <a:off x="1327150" y="2660650"/>
            <a:ext cx="1812925" cy="1543050"/>
          </a:xfrm>
          <a:prstGeom prst="rect">
            <a:avLst/>
          </a:prstGeom>
          <a:solidFill>
            <a:schemeClr val="accent2"/>
          </a:solidFill>
          <a:ln w="9525" cap="flat" cmpd="sng" algn="ctr">
            <a:noFill/>
            <a:prstDash val="solid"/>
          </a:ln>
          <a:effectLst/>
        </p:spPr>
        <p:txBody>
          <a:bodyPr lIns="121917" tIns="60958" rIns="121917" bIns="60958"/>
          <a:lstStyle/>
          <a:p>
            <a:pPr defTabSz="609585">
              <a:lnSpc>
                <a:spcPct val="90000"/>
              </a:lnSpc>
              <a:defRPr/>
            </a:pPr>
            <a:r>
              <a:rPr lang="sl-SI" sz="1400" kern="0" dirty="0">
                <a:solidFill>
                  <a:prstClr val="black"/>
                </a:solidFill>
                <a:cs typeface="Arial"/>
                <a:sym typeface="Arial"/>
              </a:rPr>
              <a:t>Spodbujati  ustanovitev </a:t>
            </a:r>
            <a:r>
              <a:rPr lang="sl-SI" sz="1400" kern="0" dirty="0">
                <a:solidFill>
                  <a:srgbClr val="000000"/>
                </a:solidFill>
                <a:cs typeface="Arial"/>
                <a:sym typeface="Arial"/>
              </a:rPr>
              <a:t>podjetja</a:t>
            </a:r>
            <a:r>
              <a:rPr lang="sl-SI" sz="1400" kern="0" dirty="0">
                <a:solidFill>
                  <a:srgbClr val="FF0000"/>
                </a:solidFill>
                <a:cs typeface="Arial"/>
                <a:sym typeface="Arial"/>
              </a:rPr>
              <a:t> </a:t>
            </a:r>
            <a:r>
              <a:rPr lang="sl-SI" sz="1400" kern="0" dirty="0">
                <a:solidFill>
                  <a:prstClr val="black"/>
                </a:solidFill>
                <a:cs typeface="Arial"/>
                <a:sym typeface="Arial"/>
              </a:rPr>
              <a:t>ali pridružiti se skupini podjetnikov</a:t>
            </a:r>
            <a:endParaRPr lang="en-US" sz="1400" kern="0" dirty="0">
              <a:solidFill>
                <a:prstClr val="black"/>
              </a:solidFill>
              <a:cs typeface="Arial"/>
              <a:sym typeface="Arial"/>
            </a:endParaRPr>
          </a:p>
        </p:txBody>
      </p:sp>
      <p:sp>
        <p:nvSpPr>
          <p:cNvPr id="49" name="Rectangle 48"/>
          <p:cNvSpPr/>
          <p:nvPr/>
        </p:nvSpPr>
        <p:spPr>
          <a:xfrm>
            <a:off x="3713163" y="2573338"/>
            <a:ext cx="1709737" cy="1647825"/>
          </a:xfrm>
          <a:prstGeom prst="rect">
            <a:avLst/>
          </a:prstGeom>
          <a:solidFill>
            <a:schemeClr val="accent2"/>
          </a:solidFill>
          <a:ln w="9525" cap="flat" cmpd="sng" algn="ctr">
            <a:noFill/>
            <a:prstDash val="solid"/>
          </a:ln>
          <a:effectLst/>
        </p:spPr>
        <p:txBody>
          <a:bodyPr lIns="121917" tIns="60958" rIns="121917" bIns="60958"/>
          <a:lstStyle/>
          <a:p>
            <a:pPr defTabSz="609585">
              <a:lnSpc>
                <a:spcPct val="90000"/>
              </a:lnSpc>
              <a:defRPr/>
            </a:pPr>
            <a:r>
              <a:rPr lang="sl-SI" sz="1400" kern="0" dirty="0">
                <a:solidFill>
                  <a:prstClr val="black"/>
                </a:solidFill>
                <a:cs typeface="Arial"/>
                <a:sym typeface="Arial"/>
              </a:rPr>
              <a:t>Izboljšati dostop do kapitala za poslovni temelj</a:t>
            </a:r>
            <a:endParaRPr lang="en-US" sz="1400" kern="0" dirty="0">
              <a:solidFill>
                <a:prstClr val="black"/>
              </a:solidFill>
              <a:cs typeface="Arial"/>
              <a:sym typeface="Arial"/>
            </a:endParaRPr>
          </a:p>
        </p:txBody>
      </p:sp>
      <p:sp>
        <p:nvSpPr>
          <p:cNvPr id="50" name="Rectangle 49"/>
          <p:cNvSpPr/>
          <p:nvPr/>
        </p:nvSpPr>
        <p:spPr>
          <a:xfrm>
            <a:off x="6084888" y="2463800"/>
            <a:ext cx="1773237" cy="1722438"/>
          </a:xfrm>
          <a:prstGeom prst="rect">
            <a:avLst/>
          </a:prstGeom>
          <a:solidFill>
            <a:schemeClr val="accent2"/>
          </a:solidFill>
          <a:ln w="9525" cap="flat" cmpd="sng" algn="ctr">
            <a:noFill/>
            <a:prstDash val="solid"/>
          </a:ln>
          <a:effectLst/>
        </p:spPr>
        <p:txBody>
          <a:bodyPr lIns="121917" tIns="60958" rIns="121917" bIns="60958"/>
          <a:lstStyle/>
          <a:p>
            <a:pPr defTabSz="609585">
              <a:lnSpc>
                <a:spcPct val="90000"/>
              </a:lnSpc>
              <a:defRPr/>
            </a:pPr>
            <a:r>
              <a:rPr lang="sl-SI" sz="1400" kern="0" dirty="0">
                <a:solidFill>
                  <a:prstClr val="black"/>
                </a:solidFill>
                <a:cs typeface="Arial"/>
                <a:sym typeface="Arial"/>
              </a:rPr>
              <a:t>Rasti s pomočjo vzajemno koristnih partnerjev</a:t>
            </a:r>
            <a:endParaRPr lang="en-US" sz="1400" kern="0" dirty="0">
              <a:solidFill>
                <a:prstClr val="black"/>
              </a:solidFill>
              <a:cs typeface="Arial"/>
              <a:sym typeface="Arial"/>
            </a:endParaRPr>
          </a:p>
        </p:txBody>
      </p:sp>
      <p:cxnSp>
        <p:nvCxnSpPr>
          <p:cNvPr id="88073" name="Straight Arrow Connector 50"/>
          <p:cNvCxnSpPr>
            <a:cxnSpLocks noChangeShapeType="1"/>
          </p:cNvCxnSpPr>
          <p:nvPr/>
        </p:nvCxnSpPr>
        <p:spPr bwMode="auto">
          <a:xfrm flipV="1">
            <a:off x="2493963" y="3589338"/>
            <a:ext cx="1673225" cy="111125"/>
          </a:xfrm>
          <a:prstGeom prst="straightConnector1">
            <a:avLst/>
          </a:prstGeom>
          <a:noFill/>
          <a:ln w="57150" algn="ctr">
            <a:solidFill>
              <a:schemeClr val="bg2"/>
            </a:solidFill>
            <a:round/>
            <a:headEnd/>
            <a:tailEnd type="triangle" w="med" len="med"/>
          </a:ln>
          <a:extLst>
            <a:ext uri="{909E8E84-426E-40DD-AFC4-6F175D3DCCD1}">
              <a14:hiddenFill xmlns:a14="http://schemas.microsoft.com/office/drawing/2010/main">
                <a:noFill/>
              </a14:hiddenFill>
            </a:ext>
          </a:extLst>
        </p:spPr>
      </p:cxnSp>
      <p:sp>
        <p:nvSpPr>
          <p:cNvPr id="52" name="Rectangle 51"/>
          <p:cNvSpPr/>
          <p:nvPr/>
        </p:nvSpPr>
        <p:spPr>
          <a:xfrm>
            <a:off x="1327150" y="2316163"/>
            <a:ext cx="1709738" cy="357187"/>
          </a:xfrm>
          <a:prstGeom prst="rect">
            <a:avLst/>
          </a:prstGeom>
          <a:solidFill>
            <a:schemeClr val="accent4"/>
          </a:solidFill>
          <a:ln w="9525" cap="flat" cmpd="sng" algn="ctr">
            <a:noFill/>
            <a:prstDash val="solid"/>
          </a:ln>
          <a:effectLst/>
        </p:spPr>
        <p:txBody>
          <a:bodyPr lIns="121917" tIns="60958" rIns="121917" bIns="60958" anchor="ctr"/>
          <a:lstStyle/>
          <a:p>
            <a:pPr defTabSz="609585">
              <a:lnSpc>
                <a:spcPct val="90000"/>
              </a:lnSpc>
              <a:defRPr/>
            </a:pPr>
            <a:r>
              <a:rPr lang="sl-SI" sz="1600" b="1" kern="0" dirty="0">
                <a:solidFill>
                  <a:prstClr val="white"/>
                </a:solidFill>
                <a:cs typeface="Arial"/>
                <a:sym typeface="Arial"/>
              </a:rPr>
              <a:t>Začetek</a:t>
            </a:r>
            <a:endParaRPr lang="en-US" sz="1600" b="1" kern="0" dirty="0">
              <a:solidFill>
                <a:prstClr val="white"/>
              </a:solidFill>
              <a:cs typeface="Arial"/>
              <a:sym typeface="Arial"/>
            </a:endParaRPr>
          </a:p>
        </p:txBody>
      </p:sp>
      <p:sp>
        <p:nvSpPr>
          <p:cNvPr id="53" name="Rectangle 52"/>
          <p:cNvSpPr/>
          <p:nvPr/>
        </p:nvSpPr>
        <p:spPr>
          <a:xfrm>
            <a:off x="3706813" y="2214563"/>
            <a:ext cx="1708150" cy="355600"/>
          </a:xfrm>
          <a:prstGeom prst="rect">
            <a:avLst/>
          </a:prstGeom>
          <a:solidFill>
            <a:schemeClr val="accent4"/>
          </a:solidFill>
          <a:ln w="9525" cap="flat" cmpd="sng" algn="ctr">
            <a:noFill/>
            <a:prstDash val="solid"/>
          </a:ln>
          <a:effectLst/>
        </p:spPr>
        <p:txBody>
          <a:bodyPr lIns="121917" tIns="60958" rIns="121917" bIns="60958" anchor="ctr"/>
          <a:lstStyle/>
          <a:p>
            <a:pPr defTabSz="609585">
              <a:lnSpc>
                <a:spcPct val="90000"/>
              </a:lnSpc>
              <a:defRPr/>
            </a:pPr>
            <a:r>
              <a:rPr lang="sl-SI" sz="1600" b="1" kern="0" dirty="0">
                <a:solidFill>
                  <a:prstClr val="white"/>
                </a:solidFill>
                <a:cs typeface="Arial"/>
                <a:sym typeface="Arial"/>
              </a:rPr>
              <a:t>Zagon</a:t>
            </a:r>
            <a:endParaRPr lang="en-US" sz="1600" b="1" kern="0" dirty="0">
              <a:solidFill>
                <a:prstClr val="white"/>
              </a:solidFill>
              <a:cs typeface="Arial"/>
              <a:sym typeface="Arial"/>
            </a:endParaRPr>
          </a:p>
        </p:txBody>
      </p:sp>
      <p:sp>
        <p:nvSpPr>
          <p:cNvPr id="54" name="Rectangle 53"/>
          <p:cNvSpPr/>
          <p:nvPr/>
        </p:nvSpPr>
        <p:spPr>
          <a:xfrm>
            <a:off x="6084888" y="2101850"/>
            <a:ext cx="1773237" cy="357188"/>
          </a:xfrm>
          <a:prstGeom prst="rect">
            <a:avLst/>
          </a:prstGeom>
          <a:solidFill>
            <a:schemeClr val="bg2"/>
          </a:solidFill>
          <a:ln w="9525" cap="flat" cmpd="sng" algn="ctr">
            <a:noFill/>
            <a:prstDash val="solid"/>
          </a:ln>
          <a:effectLst/>
        </p:spPr>
        <p:txBody>
          <a:bodyPr lIns="121917" tIns="60958" rIns="121917" bIns="60958" anchor="ctr"/>
          <a:lstStyle/>
          <a:p>
            <a:pPr defTabSz="609585">
              <a:lnSpc>
                <a:spcPct val="90000"/>
              </a:lnSpc>
              <a:defRPr/>
            </a:pPr>
            <a:r>
              <a:rPr lang="sl-SI" sz="1600" b="1" kern="0" dirty="0">
                <a:solidFill>
                  <a:prstClr val="white"/>
                </a:solidFill>
                <a:cs typeface="Arial"/>
                <a:sym typeface="Arial"/>
              </a:rPr>
              <a:t>Trajnostna rast</a:t>
            </a:r>
            <a:endParaRPr lang="en-US" sz="1600" b="1" kern="0" dirty="0">
              <a:solidFill>
                <a:prstClr val="white"/>
              </a:solidFill>
              <a:cs typeface="Arial"/>
              <a:sym typeface="Arial"/>
            </a:endParaRPr>
          </a:p>
        </p:txBody>
      </p:sp>
      <p:sp>
        <p:nvSpPr>
          <p:cNvPr id="55" name="Rectangle 54"/>
          <p:cNvSpPr/>
          <p:nvPr/>
        </p:nvSpPr>
        <p:spPr>
          <a:xfrm>
            <a:off x="4986338" y="3500438"/>
            <a:ext cx="1554162" cy="388937"/>
          </a:xfrm>
          <a:prstGeom prst="rect">
            <a:avLst/>
          </a:prstGeom>
          <a:noFill/>
          <a:ln w="57150" cap="flat" cmpd="sng" algn="ctr">
            <a:noFill/>
            <a:prstDash val="solid"/>
            <a:headEnd type="none" w="med" len="med"/>
            <a:tailEnd type="triangle" w="med" len="med"/>
          </a:ln>
          <a:effectLst/>
        </p:spPr>
        <p:txBody>
          <a:bodyPr lIns="0" tIns="0" rIns="0" bIns="0" anchor="ctr">
            <a:spAutoFit/>
          </a:bodyPr>
          <a:lstStyle/>
          <a:p>
            <a:pPr algn="ctr" defTabSz="609585">
              <a:lnSpc>
                <a:spcPct val="90000"/>
              </a:lnSpc>
              <a:defRPr/>
            </a:pPr>
            <a:r>
              <a:rPr lang="sl-SI" sz="1400" b="1" kern="0" dirty="0">
                <a:solidFill>
                  <a:prstClr val="black"/>
                </a:solidFill>
                <a:cs typeface="Arial"/>
                <a:sym typeface="Arial"/>
              </a:rPr>
              <a:t>Serijsko </a:t>
            </a:r>
          </a:p>
          <a:p>
            <a:pPr algn="ctr" defTabSz="609585">
              <a:lnSpc>
                <a:spcPct val="90000"/>
              </a:lnSpc>
              <a:defRPr/>
            </a:pPr>
            <a:r>
              <a:rPr lang="sl-SI" sz="1400" b="1" kern="0" dirty="0">
                <a:solidFill>
                  <a:prstClr val="black"/>
                </a:solidFill>
                <a:cs typeface="Arial"/>
                <a:sym typeface="Arial"/>
              </a:rPr>
              <a:t>podjetništvo</a:t>
            </a:r>
            <a:endParaRPr lang="en-US" sz="1400" b="1" kern="0" dirty="0">
              <a:solidFill>
                <a:prstClr val="black"/>
              </a:solidFill>
              <a:cs typeface="Arial"/>
              <a:sym typeface="Arial"/>
            </a:endParaRPr>
          </a:p>
        </p:txBody>
      </p:sp>
      <p:sp>
        <p:nvSpPr>
          <p:cNvPr id="56" name="Freeform 548"/>
          <p:cNvSpPr>
            <a:spLocks noChangeAspect="1" noEditPoints="1"/>
          </p:cNvSpPr>
          <p:nvPr/>
        </p:nvSpPr>
        <p:spPr bwMode="auto">
          <a:xfrm>
            <a:off x="2274888" y="3705225"/>
            <a:ext cx="212725" cy="439738"/>
          </a:xfrm>
          <a:custGeom>
            <a:avLst/>
            <a:gdLst>
              <a:gd name="T0" fmla="*/ 25 w 50"/>
              <a:gd name="T1" fmla="*/ 19 h 126"/>
              <a:gd name="T2" fmla="*/ 35 w 50"/>
              <a:gd name="T3" fmla="*/ 10 h 126"/>
              <a:gd name="T4" fmla="*/ 25 w 50"/>
              <a:gd name="T5" fmla="*/ 0 h 126"/>
              <a:gd name="T6" fmla="*/ 15 w 50"/>
              <a:gd name="T7" fmla="*/ 10 h 126"/>
              <a:gd name="T8" fmla="*/ 25 w 50"/>
              <a:gd name="T9" fmla="*/ 19 h 126"/>
              <a:gd name="T10" fmla="*/ 49 w 50"/>
              <a:gd name="T11" fmla="*/ 67 h 126"/>
              <a:gd name="T12" fmla="*/ 41 w 50"/>
              <a:gd name="T13" fmla="*/ 29 h 126"/>
              <a:gd name="T14" fmla="*/ 39 w 50"/>
              <a:gd name="T15" fmla="*/ 25 h 126"/>
              <a:gd name="T16" fmla="*/ 39 w 50"/>
              <a:gd name="T17" fmla="*/ 24 h 126"/>
              <a:gd name="T18" fmla="*/ 38 w 50"/>
              <a:gd name="T19" fmla="*/ 24 h 126"/>
              <a:gd name="T20" fmla="*/ 36 w 50"/>
              <a:gd name="T21" fmla="*/ 23 h 126"/>
              <a:gd name="T22" fmla="*/ 13 w 50"/>
              <a:gd name="T23" fmla="*/ 23 h 126"/>
              <a:gd name="T24" fmla="*/ 10 w 50"/>
              <a:gd name="T25" fmla="*/ 26 h 126"/>
              <a:gd name="T26" fmla="*/ 9 w 50"/>
              <a:gd name="T27" fmla="*/ 29 h 126"/>
              <a:gd name="T28" fmla="*/ 1 w 50"/>
              <a:gd name="T29" fmla="*/ 67 h 126"/>
              <a:gd name="T30" fmla="*/ 4 w 50"/>
              <a:gd name="T31" fmla="*/ 73 h 126"/>
              <a:gd name="T32" fmla="*/ 9 w 50"/>
              <a:gd name="T33" fmla="*/ 68 h 126"/>
              <a:gd name="T34" fmla="*/ 15 w 50"/>
              <a:gd name="T35" fmla="*/ 41 h 126"/>
              <a:gd name="T36" fmla="*/ 16 w 50"/>
              <a:gd name="T37" fmla="*/ 48 h 126"/>
              <a:gd name="T38" fmla="*/ 8 w 50"/>
              <a:gd name="T39" fmla="*/ 90 h 126"/>
              <a:gd name="T40" fmla="*/ 16 w 50"/>
              <a:gd name="T41" fmla="*/ 90 h 126"/>
              <a:gd name="T42" fmla="*/ 16 w 50"/>
              <a:gd name="T43" fmla="*/ 120 h 126"/>
              <a:gd name="T44" fmla="*/ 20 w 50"/>
              <a:gd name="T45" fmla="*/ 126 h 126"/>
              <a:gd name="T46" fmla="*/ 24 w 50"/>
              <a:gd name="T47" fmla="*/ 120 h 126"/>
              <a:gd name="T48" fmla="*/ 24 w 50"/>
              <a:gd name="T49" fmla="*/ 90 h 126"/>
              <a:gd name="T50" fmla="*/ 27 w 50"/>
              <a:gd name="T51" fmla="*/ 90 h 126"/>
              <a:gd name="T52" fmla="*/ 27 w 50"/>
              <a:gd name="T53" fmla="*/ 120 h 126"/>
              <a:gd name="T54" fmla="*/ 31 w 50"/>
              <a:gd name="T55" fmla="*/ 126 h 126"/>
              <a:gd name="T56" fmla="*/ 35 w 50"/>
              <a:gd name="T57" fmla="*/ 120 h 126"/>
              <a:gd name="T58" fmla="*/ 35 w 50"/>
              <a:gd name="T59" fmla="*/ 90 h 126"/>
              <a:gd name="T60" fmla="*/ 42 w 50"/>
              <a:gd name="T61" fmla="*/ 90 h 126"/>
              <a:gd name="T62" fmla="*/ 35 w 50"/>
              <a:gd name="T63" fmla="*/ 48 h 126"/>
              <a:gd name="T64" fmla="*/ 36 w 50"/>
              <a:gd name="T65" fmla="*/ 41 h 126"/>
              <a:gd name="T66" fmla="*/ 42 w 50"/>
              <a:gd name="T67" fmla="*/ 68 h 126"/>
              <a:gd name="T68" fmla="*/ 47 w 50"/>
              <a:gd name="T69" fmla="*/ 73 h 126"/>
              <a:gd name="T70" fmla="*/ 49 w 50"/>
              <a:gd name="T71" fmla="*/ 67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126">
                <a:moveTo>
                  <a:pt x="25" y="19"/>
                </a:moveTo>
                <a:cubicBezTo>
                  <a:pt x="30" y="19"/>
                  <a:pt x="35" y="15"/>
                  <a:pt x="35" y="10"/>
                </a:cubicBezTo>
                <a:cubicBezTo>
                  <a:pt x="35" y="4"/>
                  <a:pt x="30" y="0"/>
                  <a:pt x="25" y="0"/>
                </a:cubicBezTo>
                <a:cubicBezTo>
                  <a:pt x="19" y="0"/>
                  <a:pt x="15" y="4"/>
                  <a:pt x="15" y="10"/>
                </a:cubicBezTo>
                <a:cubicBezTo>
                  <a:pt x="15" y="15"/>
                  <a:pt x="19" y="19"/>
                  <a:pt x="25" y="19"/>
                </a:cubicBezTo>
                <a:close/>
                <a:moveTo>
                  <a:pt x="49" y="67"/>
                </a:moveTo>
                <a:cubicBezTo>
                  <a:pt x="41" y="29"/>
                  <a:pt x="41" y="29"/>
                  <a:pt x="41" y="29"/>
                </a:cubicBezTo>
                <a:cubicBezTo>
                  <a:pt x="41" y="27"/>
                  <a:pt x="40" y="25"/>
                  <a:pt x="39" y="25"/>
                </a:cubicBezTo>
                <a:cubicBezTo>
                  <a:pt x="39" y="24"/>
                  <a:pt x="39" y="24"/>
                  <a:pt x="39" y="24"/>
                </a:cubicBezTo>
                <a:cubicBezTo>
                  <a:pt x="38" y="24"/>
                  <a:pt x="38" y="24"/>
                  <a:pt x="38" y="24"/>
                </a:cubicBezTo>
                <a:cubicBezTo>
                  <a:pt x="38" y="24"/>
                  <a:pt x="37" y="23"/>
                  <a:pt x="36" y="23"/>
                </a:cubicBezTo>
                <a:cubicBezTo>
                  <a:pt x="13" y="23"/>
                  <a:pt x="13" y="23"/>
                  <a:pt x="13" y="23"/>
                </a:cubicBezTo>
                <a:cubicBezTo>
                  <a:pt x="12" y="23"/>
                  <a:pt x="11" y="25"/>
                  <a:pt x="10" y="26"/>
                </a:cubicBezTo>
                <a:cubicBezTo>
                  <a:pt x="10" y="27"/>
                  <a:pt x="10" y="28"/>
                  <a:pt x="9" y="29"/>
                </a:cubicBezTo>
                <a:cubicBezTo>
                  <a:pt x="1" y="67"/>
                  <a:pt x="1" y="67"/>
                  <a:pt x="1" y="67"/>
                </a:cubicBezTo>
                <a:cubicBezTo>
                  <a:pt x="0" y="70"/>
                  <a:pt x="2" y="72"/>
                  <a:pt x="4" y="73"/>
                </a:cubicBezTo>
                <a:cubicBezTo>
                  <a:pt x="6" y="73"/>
                  <a:pt x="8" y="71"/>
                  <a:pt x="9" y="68"/>
                </a:cubicBezTo>
                <a:cubicBezTo>
                  <a:pt x="15" y="41"/>
                  <a:pt x="15" y="41"/>
                  <a:pt x="15" y="41"/>
                </a:cubicBezTo>
                <a:cubicBezTo>
                  <a:pt x="16" y="48"/>
                  <a:pt x="16" y="48"/>
                  <a:pt x="16" y="48"/>
                </a:cubicBezTo>
                <a:cubicBezTo>
                  <a:pt x="8" y="90"/>
                  <a:pt x="8" y="90"/>
                  <a:pt x="8" y="90"/>
                </a:cubicBezTo>
                <a:cubicBezTo>
                  <a:pt x="16" y="90"/>
                  <a:pt x="16" y="90"/>
                  <a:pt x="16" y="90"/>
                </a:cubicBezTo>
                <a:cubicBezTo>
                  <a:pt x="16" y="120"/>
                  <a:pt x="16" y="120"/>
                  <a:pt x="16" y="120"/>
                </a:cubicBezTo>
                <a:cubicBezTo>
                  <a:pt x="16" y="123"/>
                  <a:pt x="18" y="126"/>
                  <a:pt x="20" y="126"/>
                </a:cubicBezTo>
                <a:cubicBezTo>
                  <a:pt x="22" y="126"/>
                  <a:pt x="24" y="123"/>
                  <a:pt x="24" y="120"/>
                </a:cubicBezTo>
                <a:cubicBezTo>
                  <a:pt x="24" y="90"/>
                  <a:pt x="24" y="90"/>
                  <a:pt x="24" y="90"/>
                </a:cubicBezTo>
                <a:cubicBezTo>
                  <a:pt x="27" y="90"/>
                  <a:pt x="27" y="90"/>
                  <a:pt x="27" y="90"/>
                </a:cubicBezTo>
                <a:cubicBezTo>
                  <a:pt x="27" y="120"/>
                  <a:pt x="27" y="120"/>
                  <a:pt x="27" y="120"/>
                </a:cubicBezTo>
                <a:cubicBezTo>
                  <a:pt x="27" y="123"/>
                  <a:pt x="29" y="126"/>
                  <a:pt x="31" y="126"/>
                </a:cubicBezTo>
                <a:cubicBezTo>
                  <a:pt x="34" y="126"/>
                  <a:pt x="35" y="123"/>
                  <a:pt x="35" y="120"/>
                </a:cubicBezTo>
                <a:cubicBezTo>
                  <a:pt x="35" y="90"/>
                  <a:pt x="35" y="90"/>
                  <a:pt x="35" y="90"/>
                </a:cubicBezTo>
                <a:cubicBezTo>
                  <a:pt x="42" y="90"/>
                  <a:pt x="42" y="90"/>
                  <a:pt x="42" y="90"/>
                </a:cubicBezTo>
                <a:cubicBezTo>
                  <a:pt x="35" y="48"/>
                  <a:pt x="35" y="48"/>
                  <a:pt x="35" y="48"/>
                </a:cubicBezTo>
                <a:cubicBezTo>
                  <a:pt x="36" y="41"/>
                  <a:pt x="36" y="41"/>
                  <a:pt x="36" y="41"/>
                </a:cubicBezTo>
                <a:cubicBezTo>
                  <a:pt x="42" y="68"/>
                  <a:pt x="42" y="68"/>
                  <a:pt x="42" y="68"/>
                </a:cubicBezTo>
                <a:cubicBezTo>
                  <a:pt x="42" y="71"/>
                  <a:pt x="45" y="73"/>
                  <a:pt x="47" y="73"/>
                </a:cubicBezTo>
                <a:cubicBezTo>
                  <a:pt x="49" y="72"/>
                  <a:pt x="50" y="70"/>
                  <a:pt x="49" y="67"/>
                </a:cubicBezTo>
                <a:close/>
              </a:path>
            </a:pathLst>
          </a:custGeom>
          <a:solidFill>
            <a:schemeClr val="accent6"/>
          </a:solidFill>
          <a:ln>
            <a:noFill/>
          </a:ln>
          <a:effectLst>
            <a:outerShdw blurRad="50800" dist="38100" dir="2700015" rotWithShape="0">
              <a:sysClr val="windowText" lastClr="000000">
                <a:alpha val="40000"/>
              </a:sysClr>
            </a:outerShdw>
          </a:effectLst>
          <a:extLst/>
        </p:spPr>
        <p:txBody>
          <a:bodyPr lIns="121917" tIns="60958" rIns="121917" bIns="60958"/>
          <a:lstStyle/>
          <a:p>
            <a:pPr defTabSz="609585">
              <a:defRPr/>
            </a:pPr>
            <a:endParaRPr lang="en-US" sz="1600" kern="0" dirty="0">
              <a:solidFill>
                <a:prstClr val="black"/>
              </a:solidFill>
              <a:cs typeface="Arial"/>
              <a:sym typeface="Arial"/>
            </a:endParaRPr>
          </a:p>
        </p:txBody>
      </p:sp>
      <p:grpSp>
        <p:nvGrpSpPr>
          <p:cNvPr id="57" name="Group 56"/>
          <p:cNvGrpSpPr/>
          <p:nvPr/>
        </p:nvGrpSpPr>
        <p:grpSpPr>
          <a:xfrm>
            <a:off x="6540577" y="3392331"/>
            <a:ext cx="921120" cy="653899"/>
            <a:chOff x="8719634" y="3532308"/>
            <a:chExt cx="1064982" cy="689477"/>
          </a:xfrm>
          <a:solidFill>
            <a:schemeClr val="accent6"/>
          </a:solidFill>
        </p:grpSpPr>
        <p:sp>
          <p:nvSpPr>
            <p:cNvPr id="58" name="Freeform 541"/>
            <p:cNvSpPr>
              <a:spLocks noChangeAspect="1" noEditPoints="1"/>
            </p:cNvSpPr>
            <p:nvPr/>
          </p:nvSpPr>
          <p:spPr bwMode="auto">
            <a:xfrm>
              <a:off x="8971608" y="3739826"/>
              <a:ext cx="281444" cy="481959"/>
            </a:xfrm>
            <a:custGeom>
              <a:avLst/>
              <a:gdLst>
                <a:gd name="T0" fmla="*/ 28 w 55"/>
                <a:gd name="T1" fmla="*/ 20 h 126"/>
                <a:gd name="T2" fmla="*/ 38 w 55"/>
                <a:gd name="T3" fmla="*/ 10 h 126"/>
                <a:gd name="T4" fmla="*/ 28 w 55"/>
                <a:gd name="T5" fmla="*/ 0 h 126"/>
                <a:gd name="T6" fmla="*/ 18 w 55"/>
                <a:gd name="T7" fmla="*/ 10 h 126"/>
                <a:gd name="T8" fmla="*/ 28 w 55"/>
                <a:gd name="T9" fmla="*/ 20 h 126"/>
                <a:gd name="T10" fmla="*/ 54 w 55"/>
                <a:gd name="T11" fmla="*/ 66 h 126"/>
                <a:gd name="T12" fmla="*/ 46 w 55"/>
                <a:gd name="T13" fmla="*/ 28 h 126"/>
                <a:gd name="T14" fmla="*/ 41 w 55"/>
                <a:gd name="T15" fmla="*/ 24 h 126"/>
                <a:gd name="T16" fmla="*/ 40 w 55"/>
                <a:gd name="T17" fmla="*/ 24 h 126"/>
                <a:gd name="T18" fmla="*/ 13 w 55"/>
                <a:gd name="T19" fmla="*/ 24 h 126"/>
                <a:gd name="T20" fmla="*/ 11 w 55"/>
                <a:gd name="T21" fmla="*/ 25 h 126"/>
                <a:gd name="T22" fmla="*/ 9 w 55"/>
                <a:gd name="T23" fmla="*/ 29 h 126"/>
                <a:gd name="T24" fmla="*/ 0 w 55"/>
                <a:gd name="T25" fmla="*/ 67 h 126"/>
                <a:gd name="T26" fmla="*/ 3 w 55"/>
                <a:gd name="T27" fmla="*/ 73 h 126"/>
                <a:gd name="T28" fmla="*/ 8 w 55"/>
                <a:gd name="T29" fmla="*/ 68 h 126"/>
                <a:gd name="T30" fmla="*/ 15 w 55"/>
                <a:gd name="T31" fmla="*/ 37 h 126"/>
                <a:gd name="T32" fmla="*/ 15 w 55"/>
                <a:gd name="T33" fmla="*/ 37 h 126"/>
                <a:gd name="T34" fmla="*/ 17 w 55"/>
                <a:gd name="T35" fmla="*/ 78 h 126"/>
                <a:gd name="T36" fmla="*/ 17 w 55"/>
                <a:gd name="T37" fmla="*/ 78 h 126"/>
                <a:gd name="T38" fmla="*/ 17 w 55"/>
                <a:gd name="T39" fmla="*/ 120 h 126"/>
                <a:gd name="T40" fmla="*/ 21 w 55"/>
                <a:gd name="T41" fmla="*/ 126 h 126"/>
                <a:gd name="T42" fmla="*/ 25 w 55"/>
                <a:gd name="T43" fmla="*/ 120 h 126"/>
                <a:gd name="T44" fmla="*/ 25 w 55"/>
                <a:gd name="T45" fmla="*/ 78 h 126"/>
                <a:gd name="T46" fmla="*/ 25 w 55"/>
                <a:gd name="T47" fmla="*/ 78 h 126"/>
                <a:gd name="T48" fmla="*/ 30 w 55"/>
                <a:gd name="T49" fmla="*/ 78 h 126"/>
                <a:gd name="T50" fmla="*/ 30 w 55"/>
                <a:gd name="T51" fmla="*/ 78 h 126"/>
                <a:gd name="T52" fmla="*/ 30 w 55"/>
                <a:gd name="T53" fmla="*/ 120 h 126"/>
                <a:gd name="T54" fmla="*/ 34 w 55"/>
                <a:gd name="T55" fmla="*/ 126 h 126"/>
                <a:gd name="T56" fmla="*/ 38 w 55"/>
                <a:gd name="T57" fmla="*/ 120 h 126"/>
                <a:gd name="T58" fmla="*/ 38 w 55"/>
                <a:gd name="T59" fmla="*/ 78 h 126"/>
                <a:gd name="T60" fmla="*/ 38 w 55"/>
                <a:gd name="T61" fmla="*/ 78 h 126"/>
                <a:gd name="T62" fmla="*/ 38 w 55"/>
                <a:gd name="T63" fmla="*/ 78 h 126"/>
                <a:gd name="T64" fmla="*/ 40 w 55"/>
                <a:gd name="T65" fmla="*/ 38 h 126"/>
                <a:gd name="T66" fmla="*/ 46 w 55"/>
                <a:gd name="T67" fmla="*/ 68 h 126"/>
                <a:gd name="T68" fmla="*/ 51 w 55"/>
                <a:gd name="T69" fmla="*/ 72 h 126"/>
                <a:gd name="T70" fmla="*/ 54 w 55"/>
                <a:gd name="T71" fmla="*/ 6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 h="126">
                  <a:moveTo>
                    <a:pt x="28" y="20"/>
                  </a:moveTo>
                  <a:cubicBezTo>
                    <a:pt x="34" y="20"/>
                    <a:pt x="38" y="15"/>
                    <a:pt x="38" y="10"/>
                  </a:cubicBezTo>
                  <a:cubicBezTo>
                    <a:pt x="38" y="4"/>
                    <a:pt x="34" y="0"/>
                    <a:pt x="28" y="0"/>
                  </a:cubicBezTo>
                  <a:cubicBezTo>
                    <a:pt x="23" y="0"/>
                    <a:pt x="18" y="4"/>
                    <a:pt x="18" y="10"/>
                  </a:cubicBezTo>
                  <a:cubicBezTo>
                    <a:pt x="18" y="15"/>
                    <a:pt x="23" y="20"/>
                    <a:pt x="28" y="20"/>
                  </a:cubicBezTo>
                  <a:close/>
                  <a:moveTo>
                    <a:pt x="54" y="66"/>
                  </a:moveTo>
                  <a:cubicBezTo>
                    <a:pt x="46" y="28"/>
                    <a:pt x="46" y="28"/>
                    <a:pt x="46" y="28"/>
                  </a:cubicBezTo>
                  <a:cubicBezTo>
                    <a:pt x="45" y="25"/>
                    <a:pt x="43" y="23"/>
                    <a:pt x="41" y="24"/>
                  </a:cubicBezTo>
                  <a:cubicBezTo>
                    <a:pt x="41" y="24"/>
                    <a:pt x="41" y="24"/>
                    <a:pt x="40" y="24"/>
                  </a:cubicBezTo>
                  <a:cubicBezTo>
                    <a:pt x="13" y="24"/>
                    <a:pt x="13" y="24"/>
                    <a:pt x="13" y="24"/>
                  </a:cubicBezTo>
                  <a:cubicBezTo>
                    <a:pt x="12" y="24"/>
                    <a:pt x="11" y="24"/>
                    <a:pt x="11" y="25"/>
                  </a:cubicBezTo>
                  <a:cubicBezTo>
                    <a:pt x="10" y="25"/>
                    <a:pt x="9" y="27"/>
                    <a:pt x="9" y="29"/>
                  </a:cubicBezTo>
                  <a:cubicBezTo>
                    <a:pt x="0" y="67"/>
                    <a:pt x="0" y="67"/>
                    <a:pt x="0" y="67"/>
                  </a:cubicBezTo>
                  <a:cubicBezTo>
                    <a:pt x="0" y="70"/>
                    <a:pt x="1" y="72"/>
                    <a:pt x="3" y="73"/>
                  </a:cubicBezTo>
                  <a:cubicBezTo>
                    <a:pt x="5" y="73"/>
                    <a:pt x="7" y="71"/>
                    <a:pt x="8" y="68"/>
                  </a:cubicBezTo>
                  <a:cubicBezTo>
                    <a:pt x="15" y="37"/>
                    <a:pt x="15" y="37"/>
                    <a:pt x="15" y="37"/>
                  </a:cubicBezTo>
                  <a:cubicBezTo>
                    <a:pt x="15" y="37"/>
                    <a:pt x="15" y="37"/>
                    <a:pt x="15" y="37"/>
                  </a:cubicBezTo>
                  <a:cubicBezTo>
                    <a:pt x="17" y="78"/>
                    <a:pt x="17" y="78"/>
                    <a:pt x="17" y="78"/>
                  </a:cubicBezTo>
                  <a:cubicBezTo>
                    <a:pt x="17" y="78"/>
                    <a:pt x="17" y="78"/>
                    <a:pt x="17" y="78"/>
                  </a:cubicBezTo>
                  <a:cubicBezTo>
                    <a:pt x="17" y="120"/>
                    <a:pt x="17" y="120"/>
                    <a:pt x="17" y="120"/>
                  </a:cubicBezTo>
                  <a:cubicBezTo>
                    <a:pt x="17" y="124"/>
                    <a:pt x="19" y="126"/>
                    <a:pt x="21" y="126"/>
                  </a:cubicBezTo>
                  <a:cubicBezTo>
                    <a:pt x="23" y="126"/>
                    <a:pt x="25" y="124"/>
                    <a:pt x="25" y="120"/>
                  </a:cubicBezTo>
                  <a:cubicBezTo>
                    <a:pt x="25" y="78"/>
                    <a:pt x="25" y="78"/>
                    <a:pt x="25" y="78"/>
                  </a:cubicBezTo>
                  <a:cubicBezTo>
                    <a:pt x="25" y="78"/>
                    <a:pt x="25" y="78"/>
                    <a:pt x="25" y="78"/>
                  </a:cubicBezTo>
                  <a:cubicBezTo>
                    <a:pt x="30" y="78"/>
                    <a:pt x="30" y="78"/>
                    <a:pt x="30" y="78"/>
                  </a:cubicBezTo>
                  <a:cubicBezTo>
                    <a:pt x="30" y="78"/>
                    <a:pt x="30" y="78"/>
                    <a:pt x="30" y="78"/>
                  </a:cubicBezTo>
                  <a:cubicBezTo>
                    <a:pt x="30" y="120"/>
                    <a:pt x="30" y="120"/>
                    <a:pt x="30" y="120"/>
                  </a:cubicBezTo>
                  <a:cubicBezTo>
                    <a:pt x="30" y="124"/>
                    <a:pt x="31" y="126"/>
                    <a:pt x="34" y="126"/>
                  </a:cubicBezTo>
                  <a:cubicBezTo>
                    <a:pt x="36" y="126"/>
                    <a:pt x="38" y="124"/>
                    <a:pt x="38" y="120"/>
                  </a:cubicBezTo>
                  <a:cubicBezTo>
                    <a:pt x="38" y="78"/>
                    <a:pt x="38" y="78"/>
                    <a:pt x="38" y="78"/>
                  </a:cubicBezTo>
                  <a:cubicBezTo>
                    <a:pt x="38" y="78"/>
                    <a:pt x="38" y="78"/>
                    <a:pt x="38" y="78"/>
                  </a:cubicBezTo>
                  <a:cubicBezTo>
                    <a:pt x="38" y="78"/>
                    <a:pt x="38" y="78"/>
                    <a:pt x="38" y="78"/>
                  </a:cubicBezTo>
                  <a:cubicBezTo>
                    <a:pt x="40" y="38"/>
                    <a:pt x="40" y="38"/>
                    <a:pt x="40" y="38"/>
                  </a:cubicBezTo>
                  <a:cubicBezTo>
                    <a:pt x="46" y="68"/>
                    <a:pt x="46" y="68"/>
                    <a:pt x="46" y="68"/>
                  </a:cubicBezTo>
                  <a:cubicBezTo>
                    <a:pt x="47" y="71"/>
                    <a:pt x="49" y="73"/>
                    <a:pt x="51" y="72"/>
                  </a:cubicBezTo>
                  <a:cubicBezTo>
                    <a:pt x="54" y="72"/>
                    <a:pt x="55" y="69"/>
                    <a:pt x="54" y="66"/>
                  </a:cubicBezTo>
                  <a:close/>
                </a:path>
              </a:pathLst>
            </a:custGeom>
            <a:grpFill/>
            <a:ln>
              <a:noFill/>
            </a:ln>
            <a:effectLst>
              <a:outerShdw blurRad="50800" dist="38100" dir="2700015" rotWithShape="0">
                <a:sysClr val="windowText" lastClr="000000">
                  <a:alpha val="40000"/>
                </a:sysClr>
              </a:outerShdw>
            </a:effectLst>
            <a:extLst/>
          </p:spPr>
          <p:txBody>
            <a:bodyPr lIns="121917" tIns="60958" rIns="121917" bIns="60958"/>
            <a:lstStyle/>
            <a:p>
              <a:pPr defTabSz="609585">
                <a:lnSpc>
                  <a:spcPct val="90000"/>
                </a:lnSpc>
                <a:defRPr/>
              </a:pPr>
              <a:endParaRPr lang="en-US" sz="1600" kern="0" dirty="0">
                <a:solidFill>
                  <a:prstClr val="black"/>
                </a:solidFill>
                <a:cs typeface="Arial"/>
                <a:sym typeface="Arial"/>
              </a:endParaRPr>
            </a:p>
          </p:txBody>
        </p:sp>
        <p:sp>
          <p:nvSpPr>
            <p:cNvPr id="59" name="Freeform 548"/>
            <p:cNvSpPr>
              <a:spLocks noChangeAspect="1" noEditPoints="1"/>
            </p:cNvSpPr>
            <p:nvPr/>
          </p:nvSpPr>
          <p:spPr bwMode="auto">
            <a:xfrm>
              <a:off x="8719634" y="3532308"/>
              <a:ext cx="253825" cy="476895"/>
            </a:xfrm>
            <a:custGeom>
              <a:avLst/>
              <a:gdLst>
                <a:gd name="T0" fmla="*/ 25 w 50"/>
                <a:gd name="T1" fmla="*/ 19 h 126"/>
                <a:gd name="T2" fmla="*/ 35 w 50"/>
                <a:gd name="T3" fmla="*/ 10 h 126"/>
                <a:gd name="T4" fmla="*/ 25 w 50"/>
                <a:gd name="T5" fmla="*/ 0 h 126"/>
                <a:gd name="T6" fmla="*/ 15 w 50"/>
                <a:gd name="T7" fmla="*/ 10 h 126"/>
                <a:gd name="T8" fmla="*/ 25 w 50"/>
                <a:gd name="T9" fmla="*/ 19 h 126"/>
                <a:gd name="T10" fmla="*/ 49 w 50"/>
                <a:gd name="T11" fmla="*/ 67 h 126"/>
                <a:gd name="T12" fmla="*/ 41 w 50"/>
                <a:gd name="T13" fmla="*/ 29 h 126"/>
                <a:gd name="T14" fmla="*/ 39 w 50"/>
                <a:gd name="T15" fmla="*/ 25 h 126"/>
                <a:gd name="T16" fmla="*/ 39 w 50"/>
                <a:gd name="T17" fmla="*/ 24 h 126"/>
                <a:gd name="T18" fmla="*/ 38 w 50"/>
                <a:gd name="T19" fmla="*/ 24 h 126"/>
                <a:gd name="T20" fmla="*/ 36 w 50"/>
                <a:gd name="T21" fmla="*/ 23 h 126"/>
                <a:gd name="T22" fmla="*/ 13 w 50"/>
                <a:gd name="T23" fmla="*/ 23 h 126"/>
                <a:gd name="T24" fmla="*/ 10 w 50"/>
                <a:gd name="T25" fmla="*/ 26 h 126"/>
                <a:gd name="T26" fmla="*/ 9 w 50"/>
                <a:gd name="T27" fmla="*/ 29 h 126"/>
                <a:gd name="T28" fmla="*/ 1 w 50"/>
                <a:gd name="T29" fmla="*/ 67 h 126"/>
                <a:gd name="T30" fmla="*/ 4 w 50"/>
                <a:gd name="T31" fmla="*/ 73 h 126"/>
                <a:gd name="T32" fmla="*/ 9 w 50"/>
                <a:gd name="T33" fmla="*/ 68 h 126"/>
                <a:gd name="T34" fmla="*/ 15 w 50"/>
                <a:gd name="T35" fmla="*/ 41 h 126"/>
                <a:gd name="T36" fmla="*/ 16 w 50"/>
                <a:gd name="T37" fmla="*/ 48 h 126"/>
                <a:gd name="T38" fmla="*/ 8 w 50"/>
                <a:gd name="T39" fmla="*/ 90 h 126"/>
                <a:gd name="T40" fmla="*/ 16 w 50"/>
                <a:gd name="T41" fmla="*/ 90 h 126"/>
                <a:gd name="T42" fmla="*/ 16 w 50"/>
                <a:gd name="T43" fmla="*/ 120 h 126"/>
                <a:gd name="T44" fmla="*/ 20 w 50"/>
                <a:gd name="T45" fmla="*/ 126 h 126"/>
                <a:gd name="T46" fmla="*/ 24 w 50"/>
                <a:gd name="T47" fmla="*/ 120 h 126"/>
                <a:gd name="T48" fmla="*/ 24 w 50"/>
                <a:gd name="T49" fmla="*/ 90 h 126"/>
                <a:gd name="T50" fmla="*/ 27 w 50"/>
                <a:gd name="T51" fmla="*/ 90 h 126"/>
                <a:gd name="T52" fmla="*/ 27 w 50"/>
                <a:gd name="T53" fmla="*/ 120 h 126"/>
                <a:gd name="T54" fmla="*/ 31 w 50"/>
                <a:gd name="T55" fmla="*/ 126 h 126"/>
                <a:gd name="T56" fmla="*/ 35 w 50"/>
                <a:gd name="T57" fmla="*/ 120 h 126"/>
                <a:gd name="T58" fmla="*/ 35 w 50"/>
                <a:gd name="T59" fmla="*/ 90 h 126"/>
                <a:gd name="T60" fmla="*/ 42 w 50"/>
                <a:gd name="T61" fmla="*/ 90 h 126"/>
                <a:gd name="T62" fmla="*/ 35 w 50"/>
                <a:gd name="T63" fmla="*/ 48 h 126"/>
                <a:gd name="T64" fmla="*/ 36 w 50"/>
                <a:gd name="T65" fmla="*/ 41 h 126"/>
                <a:gd name="T66" fmla="*/ 42 w 50"/>
                <a:gd name="T67" fmla="*/ 68 h 126"/>
                <a:gd name="T68" fmla="*/ 47 w 50"/>
                <a:gd name="T69" fmla="*/ 73 h 126"/>
                <a:gd name="T70" fmla="*/ 49 w 50"/>
                <a:gd name="T71" fmla="*/ 67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126">
                  <a:moveTo>
                    <a:pt x="25" y="19"/>
                  </a:moveTo>
                  <a:cubicBezTo>
                    <a:pt x="30" y="19"/>
                    <a:pt x="35" y="15"/>
                    <a:pt x="35" y="10"/>
                  </a:cubicBezTo>
                  <a:cubicBezTo>
                    <a:pt x="35" y="4"/>
                    <a:pt x="30" y="0"/>
                    <a:pt x="25" y="0"/>
                  </a:cubicBezTo>
                  <a:cubicBezTo>
                    <a:pt x="19" y="0"/>
                    <a:pt x="15" y="4"/>
                    <a:pt x="15" y="10"/>
                  </a:cubicBezTo>
                  <a:cubicBezTo>
                    <a:pt x="15" y="15"/>
                    <a:pt x="19" y="19"/>
                    <a:pt x="25" y="19"/>
                  </a:cubicBezTo>
                  <a:close/>
                  <a:moveTo>
                    <a:pt x="49" y="67"/>
                  </a:moveTo>
                  <a:cubicBezTo>
                    <a:pt x="41" y="29"/>
                    <a:pt x="41" y="29"/>
                    <a:pt x="41" y="29"/>
                  </a:cubicBezTo>
                  <a:cubicBezTo>
                    <a:pt x="41" y="27"/>
                    <a:pt x="40" y="25"/>
                    <a:pt x="39" y="25"/>
                  </a:cubicBezTo>
                  <a:cubicBezTo>
                    <a:pt x="39" y="24"/>
                    <a:pt x="39" y="24"/>
                    <a:pt x="39" y="24"/>
                  </a:cubicBezTo>
                  <a:cubicBezTo>
                    <a:pt x="38" y="24"/>
                    <a:pt x="38" y="24"/>
                    <a:pt x="38" y="24"/>
                  </a:cubicBezTo>
                  <a:cubicBezTo>
                    <a:pt x="38" y="24"/>
                    <a:pt x="37" y="23"/>
                    <a:pt x="36" y="23"/>
                  </a:cubicBezTo>
                  <a:cubicBezTo>
                    <a:pt x="13" y="23"/>
                    <a:pt x="13" y="23"/>
                    <a:pt x="13" y="23"/>
                  </a:cubicBezTo>
                  <a:cubicBezTo>
                    <a:pt x="12" y="23"/>
                    <a:pt x="11" y="25"/>
                    <a:pt x="10" y="26"/>
                  </a:cubicBezTo>
                  <a:cubicBezTo>
                    <a:pt x="10" y="27"/>
                    <a:pt x="10" y="28"/>
                    <a:pt x="9" y="29"/>
                  </a:cubicBezTo>
                  <a:cubicBezTo>
                    <a:pt x="1" y="67"/>
                    <a:pt x="1" y="67"/>
                    <a:pt x="1" y="67"/>
                  </a:cubicBezTo>
                  <a:cubicBezTo>
                    <a:pt x="0" y="70"/>
                    <a:pt x="2" y="72"/>
                    <a:pt x="4" y="73"/>
                  </a:cubicBezTo>
                  <a:cubicBezTo>
                    <a:pt x="6" y="73"/>
                    <a:pt x="8" y="71"/>
                    <a:pt x="9" y="68"/>
                  </a:cubicBezTo>
                  <a:cubicBezTo>
                    <a:pt x="15" y="41"/>
                    <a:pt x="15" y="41"/>
                    <a:pt x="15" y="41"/>
                  </a:cubicBezTo>
                  <a:cubicBezTo>
                    <a:pt x="16" y="48"/>
                    <a:pt x="16" y="48"/>
                    <a:pt x="16" y="48"/>
                  </a:cubicBezTo>
                  <a:cubicBezTo>
                    <a:pt x="8" y="90"/>
                    <a:pt x="8" y="90"/>
                    <a:pt x="8" y="90"/>
                  </a:cubicBezTo>
                  <a:cubicBezTo>
                    <a:pt x="16" y="90"/>
                    <a:pt x="16" y="90"/>
                    <a:pt x="16" y="90"/>
                  </a:cubicBezTo>
                  <a:cubicBezTo>
                    <a:pt x="16" y="120"/>
                    <a:pt x="16" y="120"/>
                    <a:pt x="16" y="120"/>
                  </a:cubicBezTo>
                  <a:cubicBezTo>
                    <a:pt x="16" y="123"/>
                    <a:pt x="18" y="126"/>
                    <a:pt x="20" y="126"/>
                  </a:cubicBezTo>
                  <a:cubicBezTo>
                    <a:pt x="22" y="126"/>
                    <a:pt x="24" y="123"/>
                    <a:pt x="24" y="120"/>
                  </a:cubicBezTo>
                  <a:cubicBezTo>
                    <a:pt x="24" y="90"/>
                    <a:pt x="24" y="90"/>
                    <a:pt x="24" y="90"/>
                  </a:cubicBezTo>
                  <a:cubicBezTo>
                    <a:pt x="27" y="90"/>
                    <a:pt x="27" y="90"/>
                    <a:pt x="27" y="90"/>
                  </a:cubicBezTo>
                  <a:cubicBezTo>
                    <a:pt x="27" y="120"/>
                    <a:pt x="27" y="120"/>
                    <a:pt x="27" y="120"/>
                  </a:cubicBezTo>
                  <a:cubicBezTo>
                    <a:pt x="27" y="123"/>
                    <a:pt x="29" y="126"/>
                    <a:pt x="31" y="126"/>
                  </a:cubicBezTo>
                  <a:cubicBezTo>
                    <a:pt x="34" y="126"/>
                    <a:pt x="35" y="123"/>
                    <a:pt x="35" y="120"/>
                  </a:cubicBezTo>
                  <a:cubicBezTo>
                    <a:pt x="35" y="90"/>
                    <a:pt x="35" y="90"/>
                    <a:pt x="35" y="90"/>
                  </a:cubicBezTo>
                  <a:cubicBezTo>
                    <a:pt x="42" y="90"/>
                    <a:pt x="42" y="90"/>
                    <a:pt x="42" y="90"/>
                  </a:cubicBezTo>
                  <a:cubicBezTo>
                    <a:pt x="35" y="48"/>
                    <a:pt x="35" y="48"/>
                    <a:pt x="35" y="48"/>
                  </a:cubicBezTo>
                  <a:cubicBezTo>
                    <a:pt x="36" y="41"/>
                    <a:pt x="36" y="41"/>
                    <a:pt x="36" y="41"/>
                  </a:cubicBezTo>
                  <a:cubicBezTo>
                    <a:pt x="42" y="68"/>
                    <a:pt x="42" y="68"/>
                    <a:pt x="42" y="68"/>
                  </a:cubicBezTo>
                  <a:cubicBezTo>
                    <a:pt x="42" y="71"/>
                    <a:pt x="45" y="73"/>
                    <a:pt x="47" y="73"/>
                  </a:cubicBezTo>
                  <a:cubicBezTo>
                    <a:pt x="49" y="72"/>
                    <a:pt x="50" y="70"/>
                    <a:pt x="49" y="67"/>
                  </a:cubicBezTo>
                  <a:close/>
                </a:path>
              </a:pathLst>
            </a:custGeom>
            <a:grpFill/>
            <a:ln>
              <a:noFill/>
            </a:ln>
            <a:effectLst>
              <a:outerShdw blurRad="50800" dist="38100" dir="2700015" rotWithShape="0">
                <a:sysClr val="windowText" lastClr="000000">
                  <a:alpha val="40000"/>
                </a:sysClr>
              </a:outerShdw>
            </a:effectLst>
            <a:extLst/>
          </p:spPr>
          <p:txBody>
            <a:bodyPr lIns="121917" tIns="60958" rIns="121917" bIns="60958"/>
            <a:lstStyle/>
            <a:p>
              <a:pPr defTabSz="609585">
                <a:lnSpc>
                  <a:spcPct val="90000"/>
                </a:lnSpc>
                <a:defRPr/>
              </a:pPr>
              <a:endParaRPr lang="en-US" sz="1600" kern="0" dirty="0">
                <a:solidFill>
                  <a:prstClr val="black"/>
                </a:solidFill>
                <a:cs typeface="Arial"/>
                <a:sym typeface="Arial"/>
              </a:endParaRPr>
            </a:p>
          </p:txBody>
        </p:sp>
        <p:sp>
          <p:nvSpPr>
            <p:cNvPr id="60" name="Freeform 541"/>
            <p:cNvSpPr>
              <a:spLocks noChangeAspect="1" noEditPoints="1"/>
            </p:cNvSpPr>
            <p:nvPr/>
          </p:nvSpPr>
          <p:spPr bwMode="auto">
            <a:xfrm>
              <a:off x="9503172" y="3739825"/>
              <a:ext cx="281444" cy="481959"/>
            </a:xfrm>
            <a:custGeom>
              <a:avLst/>
              <a:gdLst>
                <a:gd name="T0" fmla="*/ 28 w 55"/>
                <a:gd name="T1" fmla="*/ 20 h 126"/>
                <a:gd name="T2" fmla="*/ 38 w 55"/>
                <a:gd name="T3" fmla="*/ 10 h 126"/>
                <a:gd name="T4" fmla="*/ 28 w 55"/>
                <a:gd name="T5" fmla="*/ 0 h 126"/>
                <a:gd name="T6" fmla="*/ 18 w 55"/>
                <a:gd name="T7" fmla="*/ 10 h 126"/>
                <a:gd name="T8" fmla="*/ 28 w 55"/>
                <a:gd name="T9" fmla="*/ 20 h 126"/>
                <a:gd name="T10" fmla="*/ 54 w 55"/>
                <a:gd name="T11" fmla="*/ 66 h 126"/>
                <a:gd name="T12" fmla="*/ 46 w 55"/>
                <a:gd name="T13" fmla="*/ 28 h 126"/>
                <a:gd name="T14" fmla="*/ 41 w 55"/>
                <a:gd name="T15" fmla="*/ 24 h 126"/>
                <a:gd name="T16" fmla="*/ 40 w 55"/>
                <a:gd name="T17" fmla="*/ 24 h 126"/>
                <a:gd name="T18" fmla="*/ 13 w 55"/>
                <a:gd name="T19" fmla="*/ 24 h 126"/>
                <a:gd name="T20" fmla="*/ 11 w 55"/>
                <a:gd name="T21" fmla="*/ 25 h 126"/>
                <a:gd name="T22" fmla="*/ 9 w 55"/>
                <a:gd name="T23" fmla="*/ 29 h 126"/>
                <a:gd name="T24" fmla="*/ 0 w 55"/>
                <a:gd name="T25" fmla="*/ 67 h 126"/>
                <a:gd name="T26" fmla="*/ 3 w 55"/>
                <a:gd name="T27" fmla="*/ 73 h 126"/>
                <a:gd name="T28" fmla="*/ 8 w 55"/>
                <a:gd name="T29" fmla="*/ 68 h 126"/>
                <a:gd name="T30" fmla="*/ 15 w 55"/>
                <a:gd name="T31" fmla="*/ 37 h 126"/>
                <a:gd name="T32" fmla="*/ 15 w 55"/>
                <a:gd name="T33" fmla="*/ 37 h 126"/>
                <a:gd name="T34" fmla="*/ 17 w 55"/>
                <a:gd name="T35" fmla="*/ 78 h 126"/>
                <a:gd name="T36" fmla="*/ 17 w 55"/>
                <a:gd name="T37" fmla="*/ 78 h 126"/>
                <a:gd name="T38" fmla="*/ 17 w 55"/>
                <a:gd name="T39" fmla="*/ 120 h 126"/>
                <a:gd name="T40" fmla="*/ 21 w 55"/>
                <a:gd name="T41" fmla="*/ 126 h 126"/>
                <a:gd name="T42" fmla="*/ 25 w 55"/>
                <a:gd name="T43" fmla="*/ 120 h 126"/>
                <a:gd name="T44" fmla="*/ 25 w 55"/>
                <a:gd name="T45" fmla="*/ 78 h 126"/>
                <a:gd name="T46" fmla="*/ 25 w 55"/>
                <a:gd name="T47" fmla="*/ 78 h 126"/>
                <a:gd name="T48" fmla="*/ 30 w 55"/>
                <a:gd name="T49" fmla="*/ 78 h 126"/>
                <a:gd name="T50" fmla="*/ 30 w 55"/>
                <a:gd name="T51" fmla="*/ 78 h 126"/>
                <a:gd name="T52" fmla="*/ 30 w 55"/>
                <a:gd name="T53" fmla="*/ 120 h 126"/>
                <a:gd name="T54" fmla="*/ 34 w 55"/>
                <a:gd name="T55" fmla="*/ 126 h 126"/>
                <a:gd name="T56" fmla="*/ 38 w 55"/>
                <a:gd name="T57" fmla="*/ 120 h 126"/>
                <a:gd name="T58" fmla="*/ 38 w 55"/>
                <a:gd name="T59" fmla="*/ 78 h 126"/>
                <a:gd name="T60" fmla="*/ 38 w 55"/>
                <a:gd name="T61" fmla="*/ 78 h 126"/>
                <a:gd name="T62" fmla="*/ 38 w 55"/>
                <a:gd name="T63" fmla="*/ 78 h 126"/>
                <a:gd name="T64" fmla="*/ 40 w 55"/>
                <a:gd name="T65" fmla="*/ 38 h 126"/>
                <a:gd name="T66" fmla="*/ 46 w 55"/>
                <a:gd name="T67" fmla="*/ 68 h 126"/>
                <a:gd name="T68" fmla="*/ 51 w 55"/>
                <a:gd name="T69" fmla="*/ 72 h 126"/>
                <a:gd name="T70" fmla="*/ 54 w 55"/>
                <a:gd name="T71" fmla="*/ 6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 h="126">
                  <a:moveTo>
                    <a:pt x="28" y="20"/>
                  </a:moveTo>
                  <a:cubicBezTo>
                    <a:pt x="34" y="20"/>
                    <a:pt x="38" y="15"/>
                    <a:pt x="38" y="10"/>
                  </a:cubicBezTo>
                  <a:cubicBezTo>
                    <a:pt x="38" y="4"/>
                    <a:pt x="34" y="0"/>
                    <a:pt x="28" y="0"/>
                  </a:cubicBezTo>
                  <a:cubicBezTo>
                    <a:pt x="23" y="0"/>
                    <a:pt x="18" y="4"/>
                    <a:pt x="18" y="10"/>
                  </a:cubicBezTo>
                  <a:cubicBezTo>
                    <a:pt x="18" y="15"/>
                    <a:pt x="23" y="20"/>
                    <a:pt x="28" y="20"/>
                  </a:cubicBezTo>
                  <a:close/>
                  <a:moveTo>
                    <a:pt x="54" y="66"/>
                  </a:moveTo>
                  <a:cubicBezTo>
                    <a:pt x="46" y="28"/>
                    <a:pt x="46" y="28"/>
                    <a:pt x="46" y="28"/>
                  </a:cubicBezTo>
                  <a:cubicBezTo>
                    <a:pt x="45" y="25"/>
                    <a:pt x="43" y="23"/>
                    <a:pt x="41" y="24"/>
                  </a:cubicBezTo>
                  <a:cubicBezTo>
                    <a:pt x="41" y="24"/>
                    <a:pt x="41" y="24"/>
                    <a:pt x="40" y="24"/>
                  </a:cubicBezTo>
                  <a:cubicBezTo>
                    <a:pt x="13" y="24"/>
                    <a:pt x="13" y="24"/>
                    <a:pt x="13" y="24"/>
                  </a:cubicBezTo>
                  <a:cubicBezTo>
                    <a:pt x="12" y="24"/>
                    <a:pt x="11" y="24"/>
                    <a:pt x="11" y="25"/>
                  </a:cubicBezTo>
                  <a:cubicBezTo>
                    <a:pt x="10" y="25"/>
                    <a:pt x="9" y="27"/>
                    <a:pt x="9" y="29"/>
                  </a:cubicBezTo>
                  <a:cubicBezTo>
                    <a:pt x="0" y="67"/>
                    <a:pt x="0" y="67"/>
                    <a:pt x="0" y="67"/>
                  </a:cubicBezTo>
                  <a:cubicBezTo>
                    <a:pt x="0" y="70"/>
                    <a:pt x="1" y="72"/>
                    <a:pt x="3" y="73"/>
                  </a:cubicBezTo>
                  <a:cubicBezTo>
                    <a:pt x="5" y="73"/>
                    <a:pt x="7" y="71"/>
                    <a:pt x="8" y="68"/>
                  </a:cubicBezTo>
                  <a:cubicBezTo>
                    <a:pt x="15" y="37"/>
                    <a:pt x="15" y="37"/>
                    <a:pt x="15" y="37"/>
                  </a:cubicBezTo>
                  <a:cubicBezTo>
                    <a:pt x="15" y="37"/>
                    <a:pt x="15" y="37"/>
                    <a:pt x="15" y="37"/>
                  </a:cubicBezTo>
                  <a:cubicBezTo>
                    <a:pt x="17" y="78"/>
                    <a:pt x="17" y="78"/>
                    <a:pt x="17" y="78"/>
                  </a:cubicBezTo>
                  <a:cubicBezTo>
                    <a:pt x="17" y="78"/>
                    <a:pt x="17" y="78"/>
                    <a:pt x="17" y="78"/>
                  </a:cubicBezTo>
                  <a:cubicBezTo>
                    <a:pt x="17" y="120"/>
                    <a:pt x="17" y="120"/>
                    <a:pt x="17" y="120"/>
                  </a:cubicBezTo>
                  <a:cubicBezTo>
                    <a:pt x="17" y="124"/>
                    <a:pt x="19" y="126"/>
                    <a:pt x="21" y="126"/>
                  </a:cubicBezTo>
                  <a:cubicBezTo>
                    <a:pt x="23" y="126"/>
                    <a:pt x="25" y="124"/>
                    <a:pt x="25" y="120"/>
                  </a:cubicBezTo>
                  <a:cubicBezTo>
                    <a:pt x="25" y="78"/>
                    <a:pt x="25" y="78"/>
                    <a:pt x="25" y="78"/>
                  </a:cubicBezTo>
                  <a:cubicBezTo>
                    <a:pt x="25" y="78"/>
                    <a:pt x="25" y="78"/>
                    <a:pt x="25" y="78"/>
                  </a:cubicBezTo>
                  <a:cubicBezTo>
                    <a:pt x="30" y="78"/>
                    <a:pt x="30" y="78"/>
                    <a:pt x="30" y="78"/>
                  </a:cubicBezTo>
                  <a:cubicBezTo>
                    <a:pt x="30" y="78"/>
                    <a:pt x="30" y="78"/>
                    <a:pt x="30" y="78"/>
                  </a:cubicBezTo>
                  <a:cubicBezTo>
                    <a:pt x="30" y="120"/>
                    <a:pt x="30" y="120"/>
                    <a:pt x="30" y="120"/>
                  </a:cubicBezTo>
                  <a:cubicBezTo>
                    <a:pt x="30" y="124"/>
                    <a:pt x="31" y="126"/>
                    <a:pt x="34" y="126"/>
                  </a:cubicBezTo>
                  <a:cubicBezTo>
                    <a:pt x="36" y="126"/>
                    <a:pt x="38" y="124"/>
                    <a:pt x="38" y="120"/>
                  </a:cubicBezTo>
                  <a:cubicBezTo>
                    <a:pt x="38" y="78"/>
                    <a:pt x="38" y="78"/>
                    <a:pt x="38" y="78"/>
                  </a:cubicBezTo>
                  <a:cubicBezTo>
                    <a:pt x="38" y="78"/>
                    <a:pt x="38" y="78"/>
                    <a:pt x="38" y="78"/>
                  </a:cubicBezTo>
                  <a:cubicBezTo>
                    <a:pt x="38" y="78"/>
                    <a:pt x="38" y="78"/>
                    <a:pt x="38" y="78"/>
                  </a:cubicBezTo>
                  <a:cubicBezTo>
                    <a:pt x="40" y="38"/>
                    <a:pt x="40" y="38"/>
                    <a:pt x="40" y="38"/>
                  </a:cubicBezTo>
                  <a:cubicBezTo>
                    <a:pt x="46" y="68"/>
                    <a:pt x="46" y="68"/>
                    <a:pt x="46" y="68"/>
                  </a:cubicBezTo>
                  <a:cubicBezTo>
                    <a:pt x="47" y="71"/>
                    <a:pt x="49" y="73"/>
                    <a:pt x="51" y="72"/>
                  </a:cubicBezTo>
                  <a:cubicBezTo>
                    <a:pt x="54" y="72"/>
                    <a:pt x="55" y="69"/>
                    <a:pt x="54" y="66"/>
                  </a:cubicBezTo>
                  <a:close/>
                </a:path>
              </a:pathLst>
            </a:custGeom>
            <a:grpFill/>
            <a:ln>
              <a:noFill/>
            </a:ln>
            <a:effectLst>
              <a:outerShdw blurRad="50800" dist="38100" dir="2700015" rotWithShape="0">
                <a:sysClr val="windowText" lastClr="000000">
                  <a:alpha val="40000"/>
                </a:sysClr>
              </a:outerShdw>
            </a:effectLst>
            <a:extLst/>
          </p:spPr>
          <p:txBody>
            <a:bodyPr lIns="121917" tIns="60958" rIns="121917" bIns="60958"/>
            <a:lstStyle/>
            <a:p>
              <a:pPr defTabSz="609585">
                <a:lnSpc>
                  <a:spcPct val="90000"/>
                </a:lnSpc>
                <a:defRPr/>
              </a:pPr>
              <a:endParaRPr lang="en-US" sz="1600" kern="0" dirty="0">
                <a:solidFill>
                  <a:prstClr val="black"/>
                </a:solidFill>
                <a:cs typeface="Arial"/>
                <a:sym typeface="Arial"/>
              </a:endParaRPr>
            </a:p>
          </p:txBody>
        </p:sp>
        <p:sp>
          <p:nvSpPr>
            <p:cNvPr id="61" name="Freeform 548"/>
            <p:cNvSpPr>
              <a:spLocks noChangeAspect="1" noEditPoints="1"/>
            </p:cNvSpPr>
            <p:nvPr/>
          </p:nvSpPr>
          <p:spPr bwMode="auto">
            <a:xfrm>
              <a:off x="9251195" y="3532308"/>
              <a:ext cx="253825" cy="476895"/>
            </a:xfrm>
            <a:custGeom>
              <a:avLst/>
              <a:gdLst>
                <a:gd name="T0" fmla="*/ 25 w 50"/>
                <a:gd name="T1" fmla="*/ 19 h 126"/>
                <a:gd name="T2" fmla="*/ 35 w 50"/>
                <a:gd name="T3" fmla="*/ 10 h 126"/>
                <a:gd name="T4" fmla="*/ 25 w 50"/>
                <a:gd name="T5" fmla="*/ 0 h 126"/>
                <a:gd name="T6" fmla="*/ 15 w 50"/>
                <a:gd name="T7" fmla="*/ 10 h 126"/>
                <a:gd name="T8" fmla="*/ 25 w 50"/>
                <a:gd name="T9" fmla="*/ 19 h 126"/>
                <a:gd name="T10" fmla="*/ 49 w 50"/>
                <a:gd name="T11" fmla="*/ 67 h 126"/>
                <a:gd name="T12" fmla="*/ 41 w 50"/>
                <a:gd name="T13" fmla="*/ 29 h 126"/>
                <a:gd name="T14" fmla="*/ 39 w 50"/>
                <a:gd name="T15" fmla="*/ 25 h 126"/>
                <a:gd name="T16" fmla="*/ 39 w 50"/>
                <a:gd name="T17" fmla="*/ 24 h 126"/>
                <a:gd name="T18" fmla="*/ 38 w 50"/>
                <a:gd name="T19" fmla="*/ 24 h 126"/>
                <a:gd name="T20" fmla="*/ 36 w 50"/>
                <a:gd name="T21" fmla="*/ 23 h 126"/>
                <a:gd name="T22" fmla="*/ 13 w 50"/>
                <a:gd name="T23" fmla="*/ 23 h 126"/>
                <a:gd name="T24" fmla="*/ 10 w 50"/>
                <a:gd name="T25" fmla="*/ 26 h 126"/>
                <a:gd name="T26" fmla="*/ 9 w 50"/>
                <a:gd name="T27" fmla="*/ 29 h 126"/>
                <a:gd name="T28" fmla="*/ 1 w 50"/>
                <a:gd name="T29" fmla="*/ 67 h 126"/>
                <a:gd name="T30" fmla="*/ 4 w 50"/>
                <a:gd name="T31" fmla="*/ 73 h 126"/>
                <a:gd name="T32" fmla="*/ 9 w 50"/>
                <a:gd name="T33" fmla="*/ 68 h 126"/>
                <a:gd name="T34" fmla="*/ 15 w 50"/>
                <a:gd name="T35" fmla="*/ 41 h 126"/>
                <a:gd name="T36" fmla="*/ 16 w 50"/>
                <a:gd name="T37" fmla="*/ 48 h 126"/>
                <a:gd name="T38" fmla="*/ 8 w 50"/>
                <a:gd name="T39" fmla="*/ 90 h 126"/>
                <a:gd name="T40" fmla="*/ 16 w 50"/>
                <a:gd name="T41" fmla="*/ 90 h 126"/>
                <a:gd name="T42" fmla="*/ 16 w 50"/>
                <a:gd name="T43" fmla="*/ 120 h 126"/>
                <a:gd name="T44" fmla="*/ 20 w 50"/>
                <a:gd name="T45" fmla="*/ 126 h 126"/>
                <a:gd name="T46" fmla="*/ 24 w 50"/>
                <a:gd name="T47" fmla="*/ 120 h 126"/>
                <a:gd name="T48" fmla="*/ 24 w 50"/>
                <a:gd name="T49" fmla="*/ 90 h 126"/>
                <a:gd name="T50" fmla="*/ 27 w 50"/>
                <a:gd name="T51" fmla="*/ 90 h 126"/>
                <a:gd name="T52" fmla="*/ 27 w 50"/>
                <a:gd name="T53" fmla="*/ 120 h 126"/>
                <a:gd name="T54" fmla="*/ 31 w 50"/>
                <a:gd name="T55" fmla="*/ 126 h 126"/>
                <a:gd name="T56" fmla="*/ 35 w 50"/>
                <a:gd name="T57" fmla="*/ 120 h 126"/>
                <a:gd name="T58" fmla="*/ 35 w 50"/>
                <a:gd name="T59" fmla="*/ 90 h 126"/>
                <a:gd name="T60" fmla="*/ 42 w 50"/>
                <a:gd name="T61" fmla="*/ 90 h 126"/>
                <a:gd name="T62" fmla="*/ 35 w 50"/>
                <a:gd name="T63" fmla="*/ 48 h 126"/>
                <a:gd name="T64" fmla="*/ 36 w 50"/>
                <a:gd name="T65" fmla="*/ 41 h 126"/>
                <a:gd name="T66" fmla="*/ 42 w 50"/>
                <a:gd name="T67" fmla="*/ 68 h 126"/>
                <a:gd name="T68" fmla="*/ 47 w 50"/>
                <a:gd name="T69" fmla="*/ 73 h 126"/>
                <a:gd name="T70" fmla="*/ 49 w 50"/>
                <a:gd name="T71" fmla="*/ 67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126">
                  <a:moveTo>
                    <a:pt x="25" y="19"/>
                  </a:moveTo>
                  <a:cubicBezTo>
                    <a:pt x="30" y="19"/>
                    <a:pt x="35" y="15"/>
                    <a:pt x="35" y="10"/>
                  </a:cubicBezTo>
                  <a:cubicBezTo>
                    <a:pt x="35" y="4"/>
                    <a:pt x="30" y="0"/>
                    <a:pt x="25" y="0"/>
                  </a:cubicBezTo>
                  <a:cubicBezTo>
                    <a:pt x="19" y="0"/>
                    <a:pt x="15" y="4"/>
                    <a:pt x="15" y="10"/>
                  </a:cubicBezTo>
                  <a:cubicBezTo>
                    <a:pt x="15" y="15"/>
                    <a:pt x="19" y="19"/>
                    <a:pt x="25" y="19"/>
                  </a:cubicBezTo>
                  <a:close/>
                  <a:moveTo>
                    <a:pt x="49" y="67"/>
                  </a:moveTo>
                  <a:cubicBezTo>
                    <a:pt x="41" y="29"/>
                    <a:pt x="41" y="29"/>
                    <a:pt x="41" y="29"/>
                  </a:cubicBezTo>
                  <a:cubicBezTo>
                    <a:pt x="41" y="27"/>
                    <a:pt x="40" y="25"/>
                    <a:pt x="39" y="25"/>
                  </a:cubicBezTo>
                  <a:cubicBezTo>
                    <a:pt x="39" y="24"/>
                    <a:pt x="39" y="24"/>
                    <a:pt x="39" y="24"/>
                  </a:cubicBezTo>
                  <a:cubicBezTo>
                    <a:pt x="38" y="24"/>
                    <a:pt x="38" y="24"/>
                    <a:pt x="38" y="24"/>
                  </a:cubicBezTo>
                  <a:cubicBezTo>
                    <a:pt x="38" y="24"/>
                    <a:pt x="37" y="23"/>
                    <a:pt x="36" y="23"/>
                  </a:cubicBezTo>
                  <a:cubicBezTo>
                    <a:pt x="13" y="23"/>
                    <a:pt x="13" y="23"/>
                    <a:pt x="13" y="23"/>
                  </a:cubicBezTo>
                  <a:cubicBezTo>
                    <a:pt x="12" y="23"/>
                    <a:pt x="11" y="25"/>
                    <a:pt x="10" y="26"/>
                  </a:cubicBezTo>
                  <a:cubicBezTo>
                    <a:pt x="10" y="27"/>
                    <a:pt x="10" y="28"/>
                    <a:pt x="9" y="29"/>
                  </a:cubicBezTo>
                  <a:cubicBezTo>
                    <a:pt x="1" y="67"/>
                    <a:pt x="1" y="67"/>
                    <a:pt x="1" y="67"/>
                  </a:cubicBezTo>
                  <a:cubicBezTo>
                    <a:pt x="0" y="70"/>
                    <a:pt x="2" y="72"/>
                    <a:pt x="4" y="73"/>
                  </a:cubicBezTo>
                  <a:cubicBezTo>
                    <a:pt x="6" y="73"/>
                    <a:pt x="8" y="71"/>
                    <a:pt x="9" y="68"/>
                  </a:cubicBezTo>
                  <a:cubicBezTo>
                    <a:pt x="15" y="41"/>
                    <a:pt x="15" y="41"/>
                    <a:pt x="15" y="41"/>
                  </a:cubicBezTo>
                  <a:cubicBezTo>
                    <a:pt x="16" y="48"/>
                    <a:pt x="16" y="48"/>
                    <a:pt x="16" y="48"/>
                  </a:cubicBezTo>
                  <a:cubicBezTo>
                    <a:pt x="8" y="90"/>
                    <a:pt x="8" y="90"/>
                    <a:pt x="8" y="90"/>
                  </a:cubicBezTo>
                  <a:cubicBezTo>
                    <a:pt x="16" y="90"/>
                    <a:pt x="16" y="90"/>
                    <a:pt x="16" y="90"/>
                  </a:cubicBezTo>
                  <a:cubicBezTo>
                    <a:pt x="16" y="120"/>
                    <a:pt x="16" y="120"/>
                    <a:pt x="16" y="120"/>
                  </a:cubicBezTo>
                  <a:cubicBezTo>
                    <a:pt x="16" y="123"/>
                    <a:pt x="18" y="126"/>
                    <a:pt x="20" y="126"/>
                  </a:cubicBezTo>
                  <a:cubicBezTo>
                    <a:pt x="22" y="126"/>
                    <a:pt x="24" y="123"/>
                    <a:pt x="24" y="120"/>
                  </a:cubicBezTo>
                  <a:cubicBezTo>
                    <a:pt x="24" y="90"/>
                    <a:pt x="24" y="90"/>
                    <a:pt x="24" y="90"/>
                  </a:cubicBezTo>
                  <a:cubicBezTo>
                    <a:pt x="27" y="90"/>
                    <a:pt x="27" y="90"/>
                    <a:pt x="27" y="90"/>
                  </a:cubicBezTo>
                  <a:cubicBezTo>
                    <a:pt x="27" y="120"/>
                    <a:pt x="27" y="120"/>
                    <a:pt x="27" y="120"/>
                  </a:cubicBezTo>
                  <a:cubicBezTo>
                    <a:pt x="27" y="123"/>
                    <a:pt x="29" y="126"/>
                    <a:pt x="31" y="126"/>
                  </a:cubicBezTo>
                  <a:cubicBezTo>
                    <a:pt x="34" y="126"/>
                    <a:pt x="35" y="123"/>
                    <a:pt x="35" y="120"/>
                  </a:cubicBezTo>
                  <a:cubicBezTo>
                    <a:pt x="35" y="90"/>
                    <a:pt x="35" y="90"/>
                    <a:pt x="35" y="90"/>
                  </a:cubicBezTo>
                  <a:cubicBezTo>
                    <a:pt x="42" y="90"/>
                    <a:pt x="42" y="90"/>
                    <a:pt x="42" y="90"/>
                  </a:cubicBezTo>
                  <a:cubicBezTo>
                    <a:pt x="35" y="48"/>
                    <a:pt x="35" y="48"/>
                    <a:pt x="35" y="48"/>
                  </a:cubicBezTo>
                  <a:cubicBezTo>
                    <a:pt x="36" y="41"/>
                    <a:pt x="36" y="41"/>
                    <a:pt x="36" y="41"/>
                  </a:cubicBezTo>
                  <a:cubicBezTo>
                    <a:pt x="42" y="68"/>
                    <a:pt x="42" y="68"/>
                    <a:pt x="42" y="68"/>
                  </a:cubicBezTo>
                  <a:cubicBezTo>
                    <a:pt x="42" y="71"/>
                    <a:pt x="45" y="73"/>
                    <a:pt x="47" y="73"/>
                  </a:cubicBezTo>
                  <a:cubicBezTo>
                    <a:pt x="49" y="72"/>
                    <a:pt x="50" y="70"/>
                    <a:pt x="49" y="67"/>
                  </a:cubicBezTo>
                  <a:close/>
                </a:path>
              </a:pathLst>
            </a:custGeom>
            <a:grpFill/>
            <a:ln>
              <a:noFill/>
            </a:ln>
            <a:effectLst>
              <a:outerShdw blurRad="50800" dist="38100" dir="2700015" rotWithShape="0">
                <a:sysClr val="windowText" lastClr="000000">
                  <a:alpha val="40000"/>
                </a:sysClr>
              </a:outerShdw>
            </a:effectLst>
            <a:extLst/>
          </p:spPr>
          <p:txBody>
            <a:bodyPr lIns="121917" tIns="60958" rIns="121917" bIns="60958"/>
            <a:lstStyle/>
            <a:p>
              <a:pPr defTabSz="609585">
                <a:lnSpc>
                  <a:spcPct val="90000"/>
                </a:lnSpc>
                <a:defRPr/>
              </a:pPr>
              <a:endParaRPr lang="en-US" sz="1600" kern="0" dirty="0">
                <a:solidFill>
                  <a:prstClr val="black"/>
                </a:solidFill>
                <a:cs typeface="Arial"/>
                <a:sym typeface="Arial"/>
              </a:endParaRPr>
            </a:p>
          </p:txBody>
        </p:sp>
      </p:grpSp>
      <p:cxnSp>
        <p:nvCxnSpPr>
          <p:cNvPr id="88080" name="Straight Arrow Connector 61"/>
          <p:cNvCxnSpPr>
            <a:cxnSpLocks noChangeShapeType="1"/>
          </p:cNvCxnSpPr>
          <p:nvPr/>
        </p:nvCxnSpPr>
        <p:spPr bwMode="auto">
          <a:xfrm flipV="1">
            <a:off x="5029200" y="3387725"/>
            <a:ext cx="1365250" cy="90488"/>
          </a:xfrm>
          <a:prstGeom prst="straightConnector1">
            <a:avLst/>
          </a:prstGeom>
          <a:noFill/>
          <a:ln w="57150" algn="ctr">
            <a:solidFill>
              <a:schemeClr val="bg2"/>
            </a:solidFill>
            <a:round/>
            <a:headEnd/>
            <a:tailEnd type="triangle" w="med" len="med"/>
          </a:ln>
          <a:extLst>
            <a:ext uri="{909E8E84-426E-40DD-AFC4-6F175D3DCCD1}">
              <a14:hiddenFill xmlns:a14="http://schemas.microsoft.com/office/drawing/2010/main">
                <a:noFill/>
              </a14:hiddenFill>
            </a:ext>
          </a:extLst>
        </p:spPr>
      </p:cxnSp>
      <p:grpSp>
        <p:nvGrpSpPr>
          <p:cNvPr id="63" name="Group 62"/>
          <p:cNvGrpSpPr/>
          <p:nvPr/>
        </p:nvGrpSpPr>
        <p:grpSpPr>
          <a:xfrm>
            <a:off x="4307417" y="3543919"/>
            <a:ext cx="507350" cy="430321"/>
            <a:chOff x="4185375" y="3639827"/>
            <a:chExt cx="680096" cy="701164"/>
          </a:xfrm>
          <a:solidFill>
            <a:schemeClr val="accent6"/>
          </a:solidFill>
        </p:grpSpPr>
        <p:sp>
          <p:nvSpPr>
            <p:cNvPr id="64" name="Freeform 541"/>
            <p:cNvSpPr>
              <a:spLocks noChangeAspect="1" noEditPoints="1"/>
            </p:cNvSpPr>
            <p:nvPr/>
          </p:nvSpPr>
          <p:spPr bwMode="auto">
            <a:xfrm>
              <a:off x="4558271" y="3639827"/>
              <a:ext cx="307200" cy="701164"/>
            </a:xfrm>
            <a:custGeom>
              <a:avLst/>
              <a:gdLst>
                <a:gd name="T0" fmla="*/ 28 w 55"/>
                <a:gd name="T1" fmla="*/ 20 h 126"/>
                <a:gd name="T2" fmla="*/ 38 w 55"/>
                <a:gd name="T3" fmla="*/ 10 h 126"/>
                <a:gd name="T4" fmla="*/ 28 w 55"/>
                <a:gd name="T5" fmla="*/ 0 h 126"/>
                <a:gd name="T6" fmla="*/ 18 w 55"/>
                <a:gd name="T7" fmla="*/ 10 h 126"/>
                <a:gd name="T8" fmla="*/ 28 w 55"/>
                <a:gd name="T9" fmla="*/ 20 h 126"/>
                <a:gd name="T10" fmla="*/ 54 w 55"/>
                <a:gd name="T11" fmla="*/ 66 h 126"/>
                <a:gd name="T12" fmla="*/ 46 w 55"/>
                <a:gd name="T13" fmla="*/ 28 h 126"/>
                <a:gd name="T14" fmla="*/ 41 w 55"/>
                <a:gd name="T15" fmla="*/ 24 h 126"/>
                <a:gd name="T16" fmla="*/ 40 w 55"/>
                <a:gd name="T17" fmla="*/ 24 h 126"/>
                <a:gd name="T18" fmla="*/ 13 w 55"/>
                <a:gd name="T19" fmla="*/ 24 h 126"/>
                <a:gd name="T20" fmla="*/ 11 w 55"/>
                <a:gd name="T21" fmla="*/ 25 h 126"/>
                <a:gd name="T22" fmla="*/ 9 w 55"/>
                <a:gd name="T23" fmla="*/ 29 h 126"/>
                <a:gd name="T24" fmla="*/ 0 w 55"/>
                <a:gd name="T25" fmla="*/ 67 h 126"/>
                <a:gd name="T26" fmla="*/ 3 w 55"/>
                <a:gd name="T27" fmla="*/ 73 h 126"/>
                <a:gd name="T28" fmla="*/ 8 w 55"/>
                <a:gd name="T29" fmla="*/ 68 h 126"/>
                <a:gd name="T30" fmla="*/ 15 w 55"/>
                <a:gd name="T31" fmla="*/ 37 h 126"/>
                <a:gd name="T32" fmla="*/ 15 w 55"/>
                <a:gd name="T33" fmla="*/ 37 h 126"/>
                <a:gd name="T34" fmla="*/ 17 w 55"/>
                <a:gd name="T35" fmla="*/ 78 h 126"/>
                <a:gd name="T36" fmla="*/ 17 w 55"/>
                <a:gd name="T37" fmla="*/ 78 h 126"/>
                <a:gd name="T38" fmla="*/ 17 w 55"/>
                <a:gd name="T39" fmla="*/ 120 h 126"/>
                <a:gd name="T40" fmla="*/ 21 w 55"/>
                <a:gd name="T41" fmla="*/ 126 h 126"/>
                <a:gd name="T42" fmla="*/ 25 w 55"/>
                <a:gd name="T43" fmla="*/ 120 h 126"/>
                <a:gd name="T44" fmla="*/ 25 w 55"/>
                <a:gd name="T45" fmla="*/ 78 h 126"/>
                <a:gd name="T46" fmla="*/ 25 w 55"/>
                <a:gd name="T47" fmla="*/ 78 h 126"/>
                <a:gd name="T48" fmla="*/ 30 w 55"/>
                <a:gd name="T49" fmla="*/ 78 h 126"/>
                <a:gd name="T50" fmla="*/ 30 w 55"/>
                <a:gd name="T51" fmla="*/ 78 h 126"/>
                <a:gd name="T52" fmla="*/ 30 w 55"/>
                <a:gd name="T53" fmla="*/ 120 h 126"/>
                <a:gd name="T54" fmla="*/ 34 w 55"/>
                <a:gd name="T55" fmla="*/ 126 h 126"/>
                <a:gd name="T56" fmla="*/ 38 w 55"/>
                <a:gd name="T57" fmla="*/ 120 h 126"/>
                <a:gd name="T58" fmla="*/ 38 w 55"/>
                <a:gd name="T59" fmla="*/ 78 h 126"/>
                <a:gd name="T60" fmla="*/ 38 w 55"/>
                <a:gd name="T61" fmla="*/ 78 h 126"/>
                <a:gd name="T62" fmla="*/ 38 w 55"/>
                <a:gd name="T63" fmla="*/ 78 h 126"/>
                <a:gd name="T64" fmla="*/ 40 w 55"/>
                <a:gd name="T65" fmla="*/ 38 h 126"/>
                <a:gd name="T66" fmla="*/ 46 w 55"/>
                <a:gd name="T67" fmla="*/ 68 h 126"/>
                <a:gd name="T68" fmla="*/ 51 w 55"/>
                <a:gd name="T69" fmla="*/ 72 h 126"/>
                <a:gd name="T70" fmla="*/ 54 w 55"/>
                <a:gd name="T71" fmla="*/ 6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 h="126">
                  <a:moveTo>
                    <a:pt x="28" y="20"/>
                  </a:moveTo>
                  <a:cubicBezTo>
                    <a:pt x="34" y="20"/>
                    <a:pt x="38" y="15"/>
                    <a:pt x="38" y="10"/>
                  </a:cubicBezTo>
                  <a:cubicBezTo>
                    <a:pt x="38" y="4"/>
                    <a:pt x="34" y="0"/>
                    <a:pt x="28" y="0"/>
                  </a:cubicBezTo>
                  <a:cubicBezTo>
                    <a:pt x="23" y="0"/>
                    <a:pt x="18" y="4"/>
                    <a:pt x="18" y="10"/>
                  </a:cubicBezTo>
                  <a:cubicBezTo>
                    <a:pt x="18" y="15"/>
                    <a:pt x="23" y="20"/>
                    <a:pt x="28" y="20"/>
                  </a:cubicBezTo>
                  <a:close/>
                  <a:moveTo>
                    <a:pt x="54" y="66"/>
                  </a:moveTo>
                  <a:cubicBezTo>
                    <a:pt x="46" y="28"/>
                    <a:pt x="46" y="28"/>
                    <a:pt x="46" y="28"/>
                  </a:cubicBezTo>
                  <a:cubicBezTo>
                    <a:pt x="45" y="25"/>
                    <a:pt x="43" y="23"/>
                    <a:pt x="41" y="24"/>
                  </a:cubicBezTo>
                  <a:cubicBezTo>
                    <a:pt x="41" y="24"/>
                    <a:pt x="41" y="24"/>
                    <a:pt x="40" y="24"/>
                  </a:cubicBezTo>
                  <a:cubicBezTo>
                    <a:pt x="13" y="24"/>
                    <a:pt x="13" y="24"/>
                    <a:pt x="13" y="24"/>
                  </a:cubicBezTo>
                  <a:cubicBezTo>
                    <a:pt x="12" y="24"/>
                    <a:pt x="11" y="24"/>
                    <a:pt x="11" y="25"/>
                  </a:cubicBezTo>
                  <a:cubicBezTo>
                    <a:pt x="10" y="25"/>
                    <a:pt x="9" y="27"/>
                    <a:pt x="9" y="29"/>
                  </a:cubicBezTo>
                  <a:cubicBezTo>
                    <a:pt x="0" y="67"/>
                    <a:pt x="0" y="67"/>
                    <a:pt x="0" y="67"/>
                  </a:cubicBezTo>
                  <a:cubicBezTo>
                    <a:pt x="0" y="70"/>
                    <a:pt x="1" y="72"/>
                    <a:pt x="3" y="73"/>
                  </a:cubicBezTo>
                  <a:cubicBezTo>
                    <a:pt x="5" y="73"/>
                    <a:pt x="7" y="71"/>
                    <a:pt x="8" y="68"/>
                  </a:cubicBezTo>
                  <a:cubicBezTo>
                    <a:pt x="15" y="37"/>
                    <a:pt x="15" y="37"/>
                    <a:pt x="15" y="37"/>
                  </a:cubicBezTo>
                  <a:cubicBezTo>
                    <a:pt x="15" y="37"/>
                    <a:pt x="15" y="37"/>
                    <a:pt x="15" y="37"/>
                  </a:cubicBezTo>
                  <a:cubicBezTo>
                    <a:pt x="17" y="78"/>
                    <a:pt x="17" y="78"/>
                    <a:pt x="17" y="78"/>
                  </a:cubicBezTo>
                  <a:cubicBezTo>
                    <a:pt x="17" y="78"/>
                    <a:pt x="17" y="78"/>
                    <a:pt x="17" y="78"/>
                  </a:cubicBezTo>
                  <a:cubicBezTo>
                    <a:pt x="17" y="120"/>
                    <a:pt x="17" y="120"/>
                    <a:pt x="17" y="120"/>
                  </a:cubicBezTo>
                  <a:cubicBezTo>
                    <a:pt x="17" y="124"/>
                    <a:pt x="19" y="126"/>
                    <a:pt x="21" y="126"/>
                  </a:cubicBezTo>
                  <a:cubicBezTo>
                    <a:pt x="23" y="126"/>
                    <a:pt x="25" y="124"/>
                    <a:pt x="25" y="120"/>
                  </a:cubicBezTo>
                  <a:cubicBezTo>
                    <a:pt x="25" y="78"/>
                    <a:pt x="25" y="78"/>
                    <a:pt x="25" y="78"/>
                  </a:cubicBezTo>
                  <a:cubicBezTo>
                    <a:pt x="25" y="78"/>
                    <a:pt x="25" y="78"/>
                    <a:pt x="25" y="78"/>
                  </a:cubicBezTo>
                  <a:cubicBezTo>
                    <a:pt x="30" y="78"/>
                    <a:pt x="30" y="78"/>
                    <a:pt x="30" y="78"/>
                  </a:cubicBezTo>
                  <a:cubicBezTo>
                    <a:pt x="30" y="78"/>
                    <a:pt x="30" y="78"/>
                    <a:pt x="30" y="78"/>
                  </a:cubicBezTo>
                  <a:cubicBezTo>
                    <a:pt x="30" y="120"/>
                    <a:pt x="30" y="120"/>
                    <a:pt x="30" y="120"/>
                  </a:cubicBezTo>
                  <a:cubicBezTo>
                    <a:pt x="30" y="124"/>
                    <a:pt x="31" y="126"/>
                    <a:pt x="34" y="126"/>
                  </a:cubicBezTo>
                  <a:cubicBezTo>
                    <a:pt x="36" y="126"/>
                    <a:pt x="38" y="124"/>
                    <a:pt x="38" y="120"/>
                  </a:cubicBezTo>
                  <a:cubicBezTo>
                    <a:pt x="38" y="78"/>
                    <a:pt x="38" y="78"/>
                    <a:pt x="38" y="78"/>
                  </a:cubicBezTo>
                  <a:cubicBezTo>
                    <a:pt x="38" y="78"/>
                    <a:pt x="38" y="78"/>
                    <a:pt x="38" y="78"/>
                  </a:cubicBezTo>
                  <a:cubicBezTo>
                    <a:pt x="38" y="78"/>
                    <a:pt x="38" y="78"/>
                    <a:pt x="38" y="78"/>
                  </a:cubicBezTo>
                  <a:cubicBezTo>
                    <a:pt x="40" y="38"/>
                    <a:pt x="40" y="38"/>
                    <a:pt x="40" y="38"/>
                  </a:cubicBezTo>
                  <a:cubicBezTo>
                    <a:pt x="46" y="68"/>
                    <a:pt x="46" y="68"/>
                    <a:pt x="46" y="68"/>
                  </a:cubicBezTo>
                  <a:cubicBezTo>
                    <a:pt x="47" y="71"/>
                    <a:pt x="49" y="73"/>
                    <a:pt x="51" y="72"/>
                  </a:cubicBezTo>
                  <a:cubicBezTo>
                    <a:pt x="54" y="72"/>
                    <a:pt x="55" y="69"/>
                    <a:pt x="54" y="66"/>
                  </a:cubicBezTo>
                  <a:close/>
                </a:path>
              </a:pathLst>
            </a:custGeom>
            <a:grpFill/>
            <a:ln>
              <a:noFill/>
            </a:ln>
            <a:effectLst>
              <a:outerShdw blurRad="50800" dist="38100" dir="2700015" rotWithShape="0">
                <a:sysClr val="windowText" lastClr="000000">
                  <a:alpha val="40000"/>
                </a:sysClr>
              </a:outerShdw>
            </a:effectLst>
            <a:extLst/>
          </p:spPr>
          <p:txBody>
            <a:bodyPr/>
            <a:lstStyle/>
            <a:p>
              <a:pPr defTabSz="609585">
                <a:lnSpc>
                  <a:spcPct val="90000"/>
                </a:lnSpc>
                <a:defRPr/>
              </a:pPr>
              <a:endParaRPr lang="en-US" sz="1600" kern="0" dirty="0">
                <a:solidFill>
                  <a:prstClr val="black"/>
                </a:solidFill>
                <a:cs typeface="Arial"/>
                <a:sym typeface="Arial"/>
              </a:endParaRPr>
            </a:p>
          </p:txBody>
        </p:sp>
        <p:sp>
          <p:nvSpPr>
            <p:cNvPr id="65" name="Freeform 548"/>
            <p:cNvSpPr>
              <a:spLocks noChangeAspect="1" noEditPoints="1"/>
            </p:cNvSpPr>
            <p:nvPr/>
          </p:nvSpPr>
          <p:spPr bwMode="auto">
            <a:xfrm>
              <a:off x="4185375" y="3643511"/>
              <a:ext cx="277054" cy="693797"/>
            </a:xfrm>
            <a:custGeom>
              <a:avLst/>
              <a:gdLst>
                <a:gd name="T0" fmla="*/ 25 w 50"/>
                <a:gd name="T1" fmla="*/ 19 h 126"/>
                <a:gd name="T2" fmla="*/ 35 w 50"/>
                <a:gd name="T3" fmla="*/ 10 h 126"/>
                <a:gd name="T4" fmla="*/ 25 w 50"/>
                <a:gd name="T5" fmla="*/ 0 h 126"/>
                <a:gd name="T6" fmla="*/ 15 w 50"/>
                <a:gd name="T7" fmla="*/ 10 h 126"/>
                <a:gd name="T8" fmla="*/ 25 w 50"/>
                <a:gd name="T9" fmla="*/ 19 h 126"/>
                <a:gd name="T10" fmla="*/ 49 w 50"/>
                <a:gd name="T11" fmla="*/ 67 h 126"/>
                <a:gd name="T12" fmla="*/ 41 w 50"/>
                <a:gd name="T13" fmla="*/ 29 h 126"/>
                <a:gd name="T14" fmla="*/ 39 w 50"/>
                <a:gd name="T15" fmla="*/ 25 h 126"/>
                <a:gd name="T16" fmla="*/ 39 w 50"/>
                <a:gd name="T17" fmla="*/ 24 h 126"/>
                <a:gd name="T18" fmla="*/ 38 w 50"/>
                <a:gd name="T19" fmla="*/ 24 h 126"/>
                <a:gd name="T20" fmla="*/ 36 w 50"/>
                <a:gd name="T21" fmla="*/ 23 h 126"/>
                <a:gd name="T22" fmla="*/ 13 w 50"/>
                <a:gd name="T23" fmla="*/ 23 h 126"/>
                <a:gd name="T24" fmla="*/ 10 w 50"/>
                <a:gd name="T25" fmla="*/ 26 h 126"/>
                <a:gd name="T26" fmla="*/ 9 w 50"/>
                <a:gd name="T27" fmla="*/ 29 h 126"/>
                <a:gd name="T28" fmla="*/ 1 w 50"/>
                <a:gd name="T29" fmla="*/ 67 h 126"/>
                <a:gd name="T30" fmla="*/ 4 w 50"/>
                <a:gd name="T31" fmla="*/ 73 h 126"/>
                <a:gd name="T32" fmla="*/ 9 w 50"/>
                <a:gd name="T33" fmla="*/ 68 h 126"/>
                <a:gd name="T34" fmla="*/ 15 w 50"/>
                <a:gd name="T35" fmla="*/ 41 h 126"/>
                <a:gd name="T36" fmla="*/ 16 w 50"/>
                <a:gd name="T37" fmla="*/ 48 h 126"/>
                <a:gd name="T38" fmla="*/ 8 w 50"/>
                <a:gd name="T39" fmla="*/ 90 h 126"/>
                <a:gd name="T40" fmla="*/ 16 w 50"/>
                <a:gd name="T41" fmla="*/ 90 h 126"/>
                <a:gd name="T42" fmla="*/ 16 w 50"/>
                <a:gd name="T43" fmla="*/ 120 h 126"/>
                <a:gd name="T44" fmla="*/ 20 w 50"/>
                <a:gd name="T45" fmla="*/ 126 h 126"/>
                <a:gd name="T46" fmla="*/ 24 w 50"/>
                <a:gd name="T47" fmla="*/ 120 h 126"/>
                <a:gd name="T48" fmla="*/ 24 w 50"/>
                <a:gd name="T49" fmla="*/ 90 h 126"/>
                <a:gd name="T50" fmla="*/ 27 w 50"/>
                <a:gd name="T51" fmla="*/ 90 h 126"/>
                <a:gd name="T52" fmla="*/ 27 w 50"/>
                <a:gd name="T53" fmla="*/ 120 h 126"/>
                <a:gd name="T54" fmla="*/ 31 w 50"/>
                <a:gd name="T55" fmla="*/ 126 h 126"/>
                <a:gd name="T56" fmla="*/ 35 w 50"/>
                <a:gd name="T57" fmla="*/ 120 h 126"/>
                <a:gd name="T58" fmla="*/ 35 w 50"/>
                <a:gd name="T59" fmla="*/ 90 h 126"/>
                <a:gd name="T60" fmla="*/ 42 w 50"/>
                <a:gd name="T61" fmla="*/ 90 h 126"/>
                <a:gd name="T62" fmla="*/ 35 w 50"/>
                <a:gd name="T63" fmla="*/ 48 h 126"/>
                <a:gd name="T64" fmla="*/ 36 w 50"/>
                <a:gd name="T65" fmla="*/ 41 h 126"/>
                <a:gd name="T66" fmla="*/ 42 w 50"/>
                <a:gd name="T67" fmla="*/ 68 h 126"/>
                <a:gd name="T68" fmla="*/ 47 w 50"/>
                <a:gd name="T69" fmla="*/ 73 h 126"/>
                <a:gd name="T70" fmla="*/ 49 w 50"/>
                <a:gd name="T71" fmla="*/ 67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126">
                  <a:moveTo>
                    <a:pt x="25" y="19"/>
                  </a:moveTo>
                  <a:cubicBezTo>
                    <a:pt x="30" y="19"/>
                    <a:pt x="35" y="15"/>
                    <a:pt x="35" y="10"/>
                  </a:cubicBezTo>
                  <a:cubicBezTo>
                    <a:pt x="35" y="4"/>
                    <a:pt x="30" y="0"/>
                    <a:pt x="25" y="0"/>
                  </a:cubicBezTo>
                  <a:cubicBezTo>
                    <a:pt x="19" y="0"/>
                    <a:pt x="15" y="4"/>
                    <a:pt x="15" y="10"/>
                  </a:cubicBezTo>
                  <a:cubicBezTo>
                    <a:pt x="15" y="15"/>
                    <a:pt x="19" y="19"/>
                    <a:pt x="25" y="19"/>
                  </a:cubicBezTo>
                  <a:close/>
                  <a:moveTo>
                    <a:pt x="49" y="67"/>
                  </a:moveTo>
                  <a:cubicBezTo>
                    <a:pt x="41" y="29"/>
                    <a:pt x="41" y="29"/>
                    <a:pt x="41" y="29"/>
                  </a:cubicBezTo>
                  <a:cubicBezTo>
                    <a:pt x="41" y="27"/>
                    <a:pt x="40" y="25"/>
                    <a:pt x="39" y="25"/>
                  </a:cubicBezTo>
                  <a:cubicBezTo>
                    <a:pt x="39" y="24"/>
                    <a:pt x="39" y="24"/>
                    <a:pt x="39" y="24"/>
                  </a:cubicBezTo>
                  <a:cubicBezTo>
                    <a:pt x="38" y="24"/>
                    <a:pt x="38" y="24"/>
                    <a:pt x="38" y="24"/>
                  </a:cubicBezTo>
                  <a:cubicBezTo>
                    <a:pt x="38" y="24"/>
                    <a:pt x="37" y="23"/>
                    <a:pt x="36" y="23"/>
                  </a:cubicBezTo>
                  <a:cubicBezTo>
                    <a:pt x="13" y="23"/>
                    <a:pt x="13" y="23"/>
                    <a:pt x="13" y="23"/>
                  </a:cubicBezTo>
                  <a:cubicBezTo>
                    <a:pt x="12" y="23"/>
                    <a:pt x="11" y="25"/>
                    <a:pt x="10" y="26"/>
                  </a:cubicBezTo>
                  <a:cubicBezTo>
                    <a:pt x="10" y="27"/>
                    <a:pt x="10" y="28"/>
                    <a:pt x="9" y="29"/>
                  </a:cubicBezTo>
                  <a:cubicBezTo>
                    <a:pt x="1" y="67"/>
                    <a:pt x="1" y="67"/>
                    <a:pt x="1" y="67"/>
                  </a:cubicBezTo>
                  <a:cubicBezTo>
                    <a:pt x="0" y="70"/>
                    <a:pt x="2" y="72"/>
                    <a:pt x="4" y="73"/>
                  </a:cubicBezTo>
                  <a:cubicBezTo>
                    <a:pt x="6" y="73"/>
                    <a:pt x="8" y="71"/>
                    <a:pt x="9" y="68"/>
                  </a:cubicBezTo>
                  <a:cubicBezTo>
                    <a:pt x="15" y="41"/>
                    <a:pt x="15" y="41"/>
                    <a:pt x="15" y="41"/>
                  </a:cubicBezTo>
                  <a:cubicBezTo>
                    <a:pt x="16" y="48"/>
                    <a:pt x="16" y="48"/>
                    <a:pt x="16" y="48"/>
                  </a:cubicBezTo>
                  <a:cubicBezTo>
                    <a:pt x="8" y="90"/>
                    <a:pt x="8" y="90"/>
                    <a:pt x="8" y="90"/>
                  </a:cubicBezTo>
                  <a:cubicBezTo>
                    <a:pt x="16" y="90"/>
                    <a:pt x="16" y="90"/>
                    <a:pt x="16" y="90"/>
                  </a:cubicBezTo>
                  <a:cubicBezTo>
                    <a:pt x="16" y="120"/>
                    <a:pt x="16" y="120"/>
                    <a:pt x="16" y="120"/>
                  </a:cubicBezTo>
                  <a:cubicBezTo>
                    <a:pt x="16" y="123"/>
                    <a:pt x="18" y="126"/>
                    <a:pt x="20" y="126"/>
                  </a:cubicBezTo>
                  <a:cubicBezTo>
                    <a:pt x="22" y="126"/>
                    <a:pt x="24" y="123"/>
                    <a:pt x="24" y="120"/>
                  </a:cubicBezTo>
                  <a:cubicBezTo>
                    <a:pt x="24" y="90"/>
                    <a:pt x="24" y="90"/>
                    <a:pt x="24" y="90"/>
                  </a:cubicBezTo>
                  <a:cubicBezTo>
                    <a:pt x="27" y="90"/>
                    <a:pt x="27" y="90"/>
                    <a:pt x="27" y="90"/>
                  </a:cubicBezTo>
                  <a:cubicBezTo>
                    <a:pt x="27" y="120"/>
                    <a:pt x="27" y="120"/>
                    <a:pt x="27" y="120"/>
                  </a:cubicBezTo>
                  <a:cubicBezTo>
                    <a:pt x="27" y="123"/>
                    <a:pt x="29" y="126"/>
                    <a:pt x="31" y="126"/>
                  </a:cubicBezTo>
                  <a:cubicBezTo>
                    <a:pt x="34" y="126"/>
                    <a:pt x="35" y="123"/>
                    <a:pt x="35" y="120"/>
                  </a:cubicBezTo>
                  <a:cubicBezTo>
                    <a:pt x="35" y="90"/>
                    <a:pt x="35" y="90"/>
                    <a:pt x="35" y="90"/>
                  </a:cubicBezTo>
                  <a:cubicBezTo>
                    <a:pt x="42" y="90"/>
                    <a:pt x="42" y="90"/>
                    <a:pt x="42" y="90"/>
                  </a:cubicBezTo>
                  <a:cubicBezTo>
                    <a:pt x="35" y="48"/>
                    <a:pt x="35" y="48"/>
                    <a:pt x="35" y="48"/>
                  </a:cubicBezTo>
                  <a:cubicBezTo>
                    <a:pt x="36" y="41"/>
                    <a:pt x="36" y="41"/>
                    <a:pt x="36" y="41"/>
                  </a:cubicBezTo>
                  <a:cubicBezTo>
                    <a:pt x="42" y="68"/>
                    <a:pt x="42" y="68"/>
                    <a:pt x="42" y="68"/>
                  </a:cubicBezTo>
                  <a:cubicBezTo>
                    <a:pt x="42" y="71"/>
                    <a:pt x="45" y="73"/>
                    <a:pt x="47" y="73"/>
                  </a:cubicBezTo>
                  <a:cubicBezTo>
                    <a:pt x="49" y="72"/>
                    <a:pt x="50" y="70"/>
                    <a:pt x="49" y="67"/>
                  </a:cubicBezTo>
                  <a:close/>
                </a:path>
              </a:pathLst>
            </a:custGeom>
            <a:grpFill/>
            <a:ln>
              <a:noFill/>
            </a:ln>
            <a:effectLst>
              <a:outerShdw blurRad="50800" dist="38100" dir="2700015" rotWithShape="0">
                <a:sysClr val="windowText" lastClr="000000">
                  <a:alpha val="40000"/>
                </a:sysClr>
              </a:outerShdw>
            </a:effectLst>
            <a:extLst/>
          </p:spPr>
          <p:txBody>
            <a:bodyPr/>
            <a:lstStyle/>
            <a:p>
              <a:pPr defTabSz="609585">
                <a:lnSpc>
                  <a:spcPct val="90000"/>
                </a:lnSpc>
                <a:defRPr/>
              </a:pPr>
              <a:endParaRPr lang="en-US" sz="1600" kern="0" dirty="0">
                <a:solidFill>
                  <a:prstClr val="black"/>
                </a:solidFill>
                <a:cs typeface="Arial"/>
                <a:sym typeface="Arial"/>
              </a:endParaRPr>
            </a:p>
          </p:txBody>
        </p:sp>
      </p:grpSp>
      <p:sp>
        <p:nvSpPr>
          <p:cNvPr id="66" name="Left Arrow 65"/>
          <p:cNvSpPr/>
          <p:nvPr/>
        </p:nvSpPr>
        <p:spPr>
          <a:xfrm>
            <a:off x="5414963" y="3913188"/>
            <a:ext cx="669925" cy="255587"/>
          </a:xfrm>
          <a:prstGeom prst="leftArrow">
            <a:avLst/>
          </a:prstGeom>
          <a:solidFill>
            <a:schemeClr val="bg2"/>
          </a:solidFill>
          <a:ln w="9525" cap="flat" cmpd="sng" algn="ctr">
            <a:noFill/>
            <a:prstDash val="solid"/>
          </a:ln>
          <a:effectLst/>
        </p:spPr>
        <p:txBody>
          <a:bodyPr lIns="121917" tIns="60958" rIns="121917" bIns="60958" anchor="ctr"/>
          <a:lstStyle/>
          <a:p>
            <a:pPr algn="ctr" defTabSz="609585">
              <a:defRPr/>
            </a:pPr>
            <a:endParaRPr lang="en-US" sz="1600" b="1" kern="0" dirty="0" err="1">
              <a:solidFill>
                <a:prstClr val="white"/>
              </a:solidFill>
              <a:cs typeface="Arial"/>
              <a:sym typeface="Arial"/>
            </a:endParaRPr>
          </a:p>
        </p:txBody>
      </p:sp>
      <p:sp>
        <p:nvSpPr>
          <p:cNvPr id="67" name="Left Arrow 66"/>
          <p:cNvSpPr/>
          <p:nvPr/>
        </p:nvSpPr>
        <p:spPr>
          <a:xfrm>
            <a:off x="3027363" y="3913188"/>
            <a:ext cx="679450" cy="255587"/>
          </a:xfrm>
          <a:prstGeom prst="leftArrow">
            <a:avLst/>
          </a:prstGeom>
          <a:solidFill>
            <a:schemeClr val="bg2"/>
          </a:solidFill>
          <a:ln w="9525" cap="flat" cmpd="sng" algn="ctr">
            <a:noFill/>
            <a:prstDash val="solid"/>
          </a:ln>
          <a:effectLst/>
        </p:spPr>
        <p:txBody>
          <a:bodyPr lIns="121917" tIns="60958" rIns="121917" bIns="60958" anchor="ctr"/>
          <a:lstStyle/>
          <a:p>
            <a:pPr algn="ctr" defTabSz="609585">
              <a:defRPr/>
            </a:pPr>
            <a:endParaRPr lang="en-US" sz="1600" b="1" kern="0" dirty="0" err="1">
              <a:solidFill>
                <a:prstClr val="white"/>
              </a:solidFill>
              <a:cs typeface="Arial"/>
              <a:sym typeface="Arial"/>
            </a:endParaRPr>
          </a:p>
        </p:txBody>
      </p:sp>
      <p:sp>
        <p:nvSpPr>
          <p:cNvPr id="88084" name="TextBox 82"/>
          <p:cNvSpPr txBox="1">
            <a:spLocks noChangeArrowheads="1"/>
          </p:cNvSpPr>
          <p:nvPr/>
        </p:nvSpPr>
        <p:spPr bwMode="auto">
          <a:xfrm>
            <a:off x="401638" y="2378075"/>
            <a:ext cx="582612"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608013">
              <a:defRPr>
                <a:solidFill>
                  <a:schemeClr val="tx1"/>
                </a:solidFill>
                <a:latin typeface="Arial" panose="020B0604020202020204" pitchFamily="34" charset="0"/>
              </a:defRPr>
            </a:lvl1pPr>
            <a:lvl2pPr marL="742950" indent="-285750" defTabSz="608013">
              <a:defRPr>
                <a:solidFill>
                  <a:schemeClr val="tx1"/>
                </a:solidFill>
                <a:latin typeface="Arial" panose="020B0604020202020204" pitchFamily="34" charset="0"/>
              </a:defRPr>
            </a:lvl2pPr>
            <a:lvl3pPr marL="1143000" indent="-228600" defTabSz="608013">
              <a:defRPr>
                <a:solidFill>
                  <a:schemeClr val="tx1"/>
                </a:solidFill>
                <a:latin typeface="Arial" panose="020B0604020202020204" pitchFamily="34" charset="0"/>
              </a:defRPr>
            </a:lvl3pPr>
            <a:lvl4pPr marL="1600200" indent="-228600" defTabSz="608013">
              <a:defRPr>
                <a:solidFill>
                  <a:schemeClr val="tx1"/>
                </a:solidFill>
                <a:latin typeface="Arial" panose="020B0604020202020204" pitchFamily="34" charset="0"/>
              </a:defRPr>
            </a:lvl4pPr>
            <a:lvl5pPr marL="2057400" indent="-228600" defTabSz="608013">
              <a:defRPr>
                <a:solidFill>
                  <a:schemeClr val="tx1"/>
                </a:solidFill>
                <a:latin typeface="Arial" panose="020B0604020202020204" pitchFamily="34" charset="0"/>
              </a:defRPr>
            </a:lvl5pPr>
            <a:lvl6pPr marL="2514600" indent="-228600" defTabSz="608013" eaLnBrk="0" fontAlgn="base" hangingPunct="0">
              <a:spcBef>
                <a:spcPct val="0"/>
              </a:spcBef>
              <a:spcAft>
                <a:spcPct val="0"/>
              </a:spcAft>
              <a:defRPr>
                <a:solidFill>
                  <a:schemeClr val="tx1"/>
                </a:solidFill>
                <a:latin typeface="Arial" panose="020B0604020202020204" pitchFamily="34" charset="0"/>
              </a:defRPr>
            </a:lvl6pPr>
            <a:lvl7pPr marL="2971800" indent="-228600" defTabSz="608013" eaLnBrk="0" fontAlgn="base" hangingPunct="0">
              <a:spcBef>
                <a:spcPct val="0"/>
              </a:spcBef>
              <a:spcAft>
                <a:spcPct val="0"/>
              </a:spcAft>
              <a:defRPr>
                <a:solidFill>
                  <a:schemeClr val="tx1"/>
                </a:solidFill>
                <a:latin typeface="Arial" panose="020B0604020202020204" pitchFamily="34" charset="0"/>
              </a:defRPr>
            </a:lvl7pPr>
            <a:lvl8pPr marL="3429000" indent="-228600" defTabSz="608013" eaLnBrk="0" fontAlgn="base" hangingPunct="0">
              <a:spcBef>
                <a:spcPct val="0"/>
              </a:spcBef>
              <a:spcAft>
                <a:spcPct val="0"/>
              </a:spcAft>
              <a:defRPr>
                <a:solidFill>
                  <a:schemeClr val="tx1"/>
                </a:solidFill>
                <a:latin typeface="Arial" panose="020B0604020202020204" pitchFamily="34" charset="0"/>
              </a:defRPr>
            </a:lvl8pPr>
            <a:lvl9pPr marL="3886200" indent="-228600" defTabSz="608013"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sl-SI" altLang="sl-SI" sz="1600" b="1" smtClean="0">
                <a:solidFill>
                  <a:srgbClr val="000000"/>
                </a:solidFill>
                <a:cs typeface="Arial" panose="020B0604020202020204" pitchFamily="34" charset="0"/>
                <a:sym typeface="Arial" panose="020B0604020202020204" pitchFamily="34" charset="0"/>
              </a:rPr>
              <a:t>Faza</a:t>
            </a:r>
            <a:r>
              <a:rPr lang="en-US" altLang="sl-SI" sz="1600" b="1" smtClean="0">
                <a:solidFill>
                  <a:srgbClr val="000000"/>
                </a:solidFill>
                <a:cs typeface="Arial" panose="020B0604020202020204" pitchFamily="34" charset="0"/>
                <a:sym typeface="Arial" panose="020B0604020202020204" pitchFamily="34" charset="0"/>
              </a:rPr>
              <a:t>: </a:t>
            </a:r>
          </a:p>
        </p:txBody>
      </p:sp>
      <p:sp>
        <p:nvSpPr>
          <p:cNvPr id="88085" name="TextBox 83"/>
          <p:cNvSpPr txBox="1">
            <a:spLocks noChangeArrowheads="1"/>
          </p:cNvSpPr>
          <p:nvPr/>
        </p:nvSpPr>
        <p:spPr bwMode="auto">
          <a:xfrm>
            <a:off x="288925" y="2782888"/>
            <a:ext cx="930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608013">
              <a:defRPr>
                <a:solidFill>
                  <a:schemeClr val="tx1"/>
                </a:solidFill>
                <a:latin typeface="Arial" panose="020B0604020202020204" pitchFamily="34" charset="0"/>
              </a:defRPr>
            </a:lvl1pPr>
            <a:lvl2pPr marL="742950" indent="-285750" defTabSz="608013">
              <a:defRPr>
                <a:solidFill>
                  <a:schemeClr val="tx1"/>
                </a:solidFill>
                <a:latin typeface="Arial" panose="020B0604020202020204" pitchFamily="34" charset="0"/>
              </a:defRPr>
            </a:lvl2pPr>
            <a:lvl3pPr marL="1143000" indent="-228600" defTabSz="608013">
              <a:defRPr>
                <a:solidFill>
                  <a:schemeClr val="tx1"/>
                </a:solidFill>
                <a:latin typeface="Arial" panose="020B0604020202020204" pitchFamily="34" charset="0"/>
              </a:defRPr>
            </a:lvl3pPr>
            <a:lvl4pPr marL="1600200" indent="-228600" defTabSz="608013">
              <a:defRPr>
                <a:solidFill>
                  <a:schemeClr val="tx1"/>
                </a:solidFill>
                <a:latin typeface="Arial" panose="020B0604020202020204" pitchFamily="34" charset="0"/>
              </a:defRPr>
            </a:lvl4pPr>
            <a:lvl5pPr marL="2057400" indent="-228600" defTabSz="608013">
              <a:defRPr>
                <a:solidFill>
                  <a:schemeClr val="tx1"/>
                </a:solidFill>
                <a:latin typeface="Arial" panose="020B0604020202020204" pitchFamily="34" charset="0"/>
              </a:defRPr>
            </a:lvl5pPr>
            <a:lvl6pPr marL="2514600" indent="-228600" defTabSz="608013" eaLnBrk="0" fontAlgn="base" hangingPunct="0">
              <a:spcBef>
                <a:spcPct val="0"/>
              </a:spcBef>
              <a:spcAft>
                <a:spcPct val="0"/>
              </a:spcAft>
              <a:defRPr>
                <a:solidFill>
                  <a:schemeClr val="tx1"/>
                </a:solidFill>
                <a:latin typeface="Arial" panose="020B0604020202020204" pitchFamily="34" charset="0"/>
              </a:defRPr>
            </a:lvl6pPr>
            <a:lvl7pPr marL="2971800" indent="-228600" defTabSz="608013" eaLnBrk="0" fontAlgn="base" hangingPunct="0">
              <a:spcBef>
                <a:spcPct val="0"/>
              </a:spcBef>
              <a:spcAft>
                <a:spcPct val="0"/>
              </a:spcAft>
              <a:defRPr>
                <a:solidFill>
                  <a:schemeClr val="tx1"/>
                </a:solidFill>
                <a:latin typeface="Arial" panose="020B0604020202020204" pitchFamily="34" charset="0"/>
              </a:defRPr>
            </a:lvl7pPr>
            <a:lvl8pPr marL="3429000" indent="-228600" defTabSz="608013" eaLnBrk="0" fontAlgn="base" hangingPunct="0">
              <a:spcBef>
                <a:spcPct val="0"/>
              </a:spcBef>
              <a:spcAft>
                <a:spcPct val="0"/>
              </a:spcAft>
              <a:defRPr>
                <a:solidFill>
                  <a:schemeClr val="tx1"/>
                </a:solidFill>
                <a:latin typeface="Arial" panose="020B0604020202020204" pitchFamily="34" charset="0"/>
              </a:defRPr>
            </a:lvl8pPr>
            <a:lvl9pPr marL="3886200" indent="-228600" defTabSz="608013"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sl-SI" altLang="sl-SI" sz="1300" b="1" smtClean="0">
                <a:solidFill>
                  <a:srgbClr val="000000"/>
                </a:solidFill>
                <a:cs typeface="Arial" panose="020B0604020202020204" pitchFamily="34" charset="0"/>
                <a:sym typeface="Arial" panose="020B0604020202020204" pitchFamily="34" charset="0"/>
              </a:rPr>
              <a:t>Prednostno</a:t>
            </a:r>
          </a:p>
          <a:p>
            <a:pPr fontAlgn="base">
              <a:lnSpc>
                <a:spcPct val="90000"/>
              </a:lnSpc>
              <a:spcBef>
                <a:spcPct val="0"/>
              </a:spcBef>
              <a:spcAft>
                <a:spcPct val="0"/>
              </a:spcAft>
            </a:pPr>
            <a:r>
              <a:rPr lang="sl-SI" altLang="sl-SI" sz="1300" b="1" smtClean="0">
                <a:solidFill>
                  <a:srgbClr val="000000"/>
                </a:solidFill>
                <a:cs typeface="Arial" panose="020B0604020202020204" pitchFamily="34" charset="0"/>
                <a:sym typeface="Arial" panose="020B0604020202020204" pitchFamily="34" charset="0"/>
              </a:rPr>
              <a:t>področje:</a:t>
            </a:r>
            <a:endParaRPr lang="en-US" altLang="sl-SI" sz="1300" b="1" smtClean="0">
              <a:solidFill>
                <a:srgbClr val="000000"/>
              </a:solidFill>
              <a:cs typeface="Arial" panose="020B0604020202020204" pitchFamily="34" charset="0"/>
              <a:sym typeface="Arial" panose="020B0604020202020204" pitchFamily="34" charset="0"/>
            </a:endParaRPr>
          </a:p>
        </p:txBody>
      </p:sp>
      <p:sp>
        <p:nvSpPr>
          <p:cNvPr id="88086" name="TextBox 87"/>
          <p:cNvSpPr txBox="1">
            <a:spLocks noChangeArrowheads="1"/>
          </p:cNvSpPr>
          <p:nvPr/>
        </p:nvSpPr>
        <p:spPr bwMode="auto">
          <a:xfrm>
            <a:off x="388938" y="4178300"/>
            <a:ext cx="434975"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608013">
              <a:defRPr>
                <a:solidFill>
                  <a:schemeClr val="tx1"/>
                </a:solidFill>
                <a:latin typeface="Arial" panose="020B0604020202020204" pitchFamily="34" charset="0"/>
              </a:defRPr>
            </a:lvl1pPr>
            <a:lvl2pPr marL="742950" indent="-285750" defTabSz="608013">
              <a:defRPr>
                <a:solidFill>
                  <a:schemeClr val="tx1"/>
                </a:solidFill>
                <a:latin typeface="Arial" panose="020B0604020202020204" pitchFamily="34" charset="0"/>
              </a:defRPr>
            </a:lvl2pPr>
            <a:lvl3pPr marL="1143000" indent="-228600" defTabSz="608013">
              <a:defRPr>
                <a:solidFill>
                  <a:schemeClr val="tx1"/>
                </a:solidFill>
                <a:latin typeface="Arial" panose="020B0604020202020204" pitchFamily="34" charset="0"/>
              </a:defRPr>
            </a:lvl3pPr>
            <a:lvl4pPr marL="1600200" indent="-228600" defTabSz="608013">
              <a:defRPr>
                <a:solidFill>
                  <a:schemeClr val="tx1"/>
                </a:solidFill>
                <a:latin typeface="Arial" panose="020B0604020202020204" pitchFamily="34" charset="0"/>
              </a:defRPr>
            </a:lvl4pPr>
            <a:lvl5pPr marL="2057400" indent="-228600" defTabSz="608013">
              <a:defRPr>
                <a:solidFill>
                  <a:schemeClr val="tx1"/>
                </a:solidFill>
                <a:latin typeface="Arial" panose="020B0604020202020204" pitchFamily="34" charset="0"/>
              </a:defRPr>
            </a:lvl5pPr>
            <a:lvl6pPr marL="2514600" indent="-228600" defTabSz="608013" eaLnBrk="0" fontAlgn="base" hangingPunct="0">
              <a:spcBef>
                <a:spcPct val="0"/>
              </a:spcBef>
              <a:spcAft>
                <a:spcPct val="0"/>
              </a:spcAft>
              <a:defRPr>
                <a:solidFill>
                  <a:schemeClr val="tx1"/>
                </a:solidFill>
                <a:latin typeface="Arial" panose="020B0604020202020204" pitchFamily="34" charset="0"/>
              </a:defRPr>
            </a:lvl6pPr>
            <a:lvl7pPr marL="2971800" indent="-228600" defTabSz="608013" eaLnBrk="0" fontAlgn="base" hangingPunct="0">
              <a:spcBef>
                <a:spcPct val="0"/>
              </a:spcBef>
              <a:spcAft>
                <a:spcPct val="0"/>
              </a:spcAft>
              <a:defRPr>
                <a:solidFill>
                  <a:schemeClr val="tx1"/>
                </a:solidFill>
                <a:latin typeface="Arial" panose="020B0604020202020204" pitchFamily="34" charset="0"/>
              </a:defRPr>
            </a:lvl7pPr>
            <a:lvl8pPr marL="3429000" indent="-228600" defTabSz="608013" eaLnBrk="0" fontAlgn="base" hangingPunct="0">
              <a:spcBef>
                <a:spcPct val="0"/>
              </a:spcBef>
              <a:spcAft>
                <a:spcPct val="0"/>
              </a:spcAft>
              <a:defRPr>
                <a:solidFill>
                  <a:schemeClr val="tx1"/>
                </a:solidFill>
                <a:latin typeface="Arial" panose="020B0604020202020204" pitchFamily="34" charset="0"/>
              </a:defRPr>
            </a:lvl8pPr>
            <a:lvl9pPr marL="3886200" indent="-228600" defTabSz="608013" eaLnBrk="0" fontAlgn="base" hangingPunct="0">
              <a:spcBef>
                <a:spcPct val="0"/>
              </a:spcBef>
              <a:spcAft>
                <a:spcPct val="0"/>
              </a:spcAft>
              <a:defRPr>
                <a:solidFill>
                  <a:schemeClr val="tx1"/>
                </a:solidFill>
                <a:latin typeface="Arial" panose="020B0604020202020204" pitchFamily="34" charset="0"/>
              </a:defRPr>
            </a:lvl9pPr>
          </a:lstStyle>
          <a:p>
            <a:pPr fontAlgn="base">
              <a:lnSpc>
                <a:spcPct val="90000"/>
              </a:lnSpc>
              <a:spcBef>
                <a:spcPct val="0"/>
              </a:spcBef>
              <a:spcAft>
                <a:spcPct val="0"/>
              </a:spcAft>
            </a:pPr>
            <a:r>
              <a:rPr lang="sl-SI" altLang="sl-SI" sz="1600" b="1" smtClean="0">
                <a:solidFill>
                  <a:srgbClr val="000000"/>
                </a:solidFill>
                <a:cs typeface="Arial" panose="020B0604020202020204" pitchFamily="34" charset="0"/>
                <a:sym typeface="Arial" panose="020B0604020202020204" pitchFamily="34" charset="0"/>
              </a:rPr>
              <a:t>Izziv</a:t>
            </a:r>
            <a:endParaRPr lang="en-US" altLang="sl-SI" sz="1600" b="1" smtClean="0">
              <a:solidFill>
                <a:srgbClr val="000000"/>
              </a:solidFill>
              <a:cs typeface="Arial" panose="020B0604020202020204" pitchFamily="34" charset="0"/>
              <a:sym typeface="Arial" panose="020B0604020202020204" pitchFamily="34" charset="0"/>
            </a:endParaRPr>
          </a:p>
        </p:txBody>
      </p:sp>
      <p:sp>
        <p:nvSpPr>
          <p:cNvPr id="88087" name="TextBox 4"/>
          <p:cNvSpPr txBox="1">
            <a:spLocks noChangeArrowheads="1"/>
          </p:cNvSpPr>
          <p:nvPr/>
        </p:nvSpPr>
        <p:spPr bwMode="auto">
          <a:xfrm>
            <a:off x="1263650" y="4203700"/>
            <a:ext cx="1836738" cy="48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fontAlgn="base">
              <a:lnSpc>
                <a:spcPct val="90000"/>
              </a:lnSpc>
              <a:spcBef>
                <a:spcPct val="0"/>
              </a:spcBef>
              <a:spcAft>
                <a:spcPct val="0"/>
              </a:spcAft>
            </a:pPr>
            <a:r>
              <a:rPr lang="en-US" altLang="sl-SI" sz="1400" b="1" smtClean="0">
                <a:solidFill>
                  <a:srgbClr val="000000"/>
                </a:solidFill>
                <a:cs typeface="Arial" panose="020B0604020202020204" pitchFamily="34" charset="0"/>
              </a:rPr>
              <a:t>45% </a:t>
            </a:r>
            <a:r>
              <a:rPr lang="sl-SI" altLang="sl-SI" sz="1400" smtClean="0">
                <a:solidFill>
                  <a:srgbClr val="000000"/>
                </a:solidFill>
                <a:cs typeface="Arial" panose="020B0604020202020204" pitchFamily="34" charset="0"/>
              </a:rPr>
              <a:t>Evropejcev ne želi postati podjetnik</a:t>
            </a:r>
            <a:endParaRPr lang="en-US" altLang="sl-SI" sz="1400" smtClean="0">
              <a:solidFill>
                <a:srgbClr val="000000"/>
              </a:solidFill>
              <a:cs typeface="Arial" panose="020B0604020202020204" pitchFamily="34" charset="0"/>
            </a:endParaRPr>
          </a:p>
        </p:txBody>
      </p:sp>
      <p:sp>
        <p:nvSpPr>
          <p:cNvPr id="88088" name="TextBox 33"/>
          <p:cNvSpPr txBox="1">
            <a:spLocks noChangeArrowheads="1"/>
          </p:cNvSpPr>
          <p:nvPr/>
        </p:nvSpPr>
        <p:spPr bwMode="auto">
          <a:xfrm>
            <a:off x="3635375" y="4203700"/>
            <a:ext cx="1838325"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fontAlgn="base">
              <a:lnSpc>
                <a:spcPct val="90000"/>
              </a:lnSpc>
              <a:spcBef>
                <a:spcPct val="0"/>
              </a:spcBef>
              <a:spcAft>
                <a:spcPct val="0"/>
              </a:spcAft>
            </a:pPr>
            <a:r>
              <a:rPr lang="en-US" altLang="sl-SI" sz="1400" b="1" smtClean="0">
                <a:solidFill>
                  <a:srgbClr val="000000"/>
                </a:solidFill>
                <a:cs typeface="Arial" panose="020B0604020202020204" pitchFamily="34" charset="0"/>
              </a:rPr>
              <a:t>79% </a:t>
            </a:r>
            <a:r>
              <a:rPr lang="sl-SI" altLang="sl-SI" sz="1400" smtClean="0">
                <a:solidFill>
                  <a:srgbClr val="000000"/>
                </a:solidFill>
                <a:cs typeface="Arial" panose="020B0604020202020204" pitchFamily="34" charset="0"/>
              </a:rPr>
              <a:t>Evropejcev pravi, da je težko ustvariti podjetje zaradi pomanjkanja finančne podpore</a:t>
            </a:r>
            <a:endParaRPr lang="en-US" altLang="sl-SI" sz="1400" smtClean="0">
              <a:solidFill>
                <a:srgbClr val="000000"/>
              </a:solidFill>
              <a:cs typeface="Arial" panose="020B0604020202020204" pitchFamily="34" charset="0"/>
            </a:endParaRPr>
          </a:p>
        </p:txBody>
      </p:sp>
      <p:sp>
        <p:nvSpPr>
          <p:cNvPr id="88089" name="TextBox 34"/>
          <p:cNvSpPr txBox="1">
            <a:spLocks noChangeArrowheads="1"/>
          </p:cNvSpPr>
          <p:nvPr/>
        </p:nvSpPr>
        <p:spPr bwMode="auto">
          <a:xfrm>
            <a:off x="6021388" y="4203700"/>
            <a:ext cx="1836737"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fontAlgn="base">
              <a:lnSpc>
                <a:spcPct val="90000"/>
              </a:lnSpc>
              <a:spcBef>
                <a:spcPct val="0"/>
              </a:spcBef>
              <a:spcAft>
                <a:spcPct val="0"/>
              </a:spcAft>
            </a:pPr>
            <a:r>
              <a:rPr lang="en-US" altLang="sl-SI" sz="1400" b="1" smtClean="0">
                <a:solidFill>
                  <a:srgbClr val="000000"/>
                </a:solidFill>
                <a:cs typeface="Arial" panose="020B0604020202020204" pitchFamily="34" charset="0"/>
              </a:rPr>
              <a:t>69% </a:t>
            </a:r>
            <a:r>
              <a:rPr lang="sl-SI" altLang="sl-SI" sz="1400" smtClean="0">
                <a:solidFill>
                  <a:srgbClr val="000000"/>
                </a:solidFill>
                <a:cs typeface="Arial" panose="020B0604020202020204" pitchFamily="34" charset="0"/>
              </a:rPr>
              <a:t>podjetij ne doseže neprekinjeno rast prihodkov v prvih 2-5 letih obstoja</a:t>
            </a:r>
            <a:endParaRPr lang="en-US" altLang="sl-SI" sz="1400" smtClean="0">
              <a:solidFill>
                <a:srgbClr val="000000"/>
              </a:solidFill>
              <a:cs typeface="Arial" panose="020B0604020202020204" pitchFamily="34" charset="0"/>
            </a:endParaRPr>
          </a:p>
        </p:txBody>
      </p:sp>
      <p:sp>
        <p:nvSpPr>
          <p:cNvPr id="88090" name="TextBox 35"/>
          <p:cNvSpPr txBox="1">
            <a:spLocks noChangeArrowheads="1"/>
          </p:cNvSpPr>
          <p:nvPr/>
        </p:nvSpPr>
        <p:spPr bwMode="auto">
          <a:xfrm>
            <a:off x="0" y="5589588"/>
            <a:ext cx="9144000" cy="923925"/>
          </a:xfrm>
          <a:prstGeom prst="rect">
            <a:avLst/>
          </a:prstGeom>
          <a:solidFill>
            <a:schemeClr val="bg2"/>
          </a:solidFill>
          <a:ln>
            <a:noFill/>
          </a:ln>
          <a:extLst>
            <a:ext uri="{91240B29-F687-4F45-9708-019B960494DF}">
              <a14:hiddenLine xmlns:a14="http://schemas.microsoft.com/office/drawing/2010/main" w="6350">
                <a:solidFill>
                  <a:srgbClr val="ADABA1"/>
                </a:solidFill>
                <a:miter lim="800000"/>
                <a:headEnd/>
                <a:tailEnd/>
              </a14:hiddenLine>
            </a:ext>
          </a:extLst>
        </p:spPr>
        <p:txBody>
          <a:bodyPr lIns="252476" tIns="76200" rIns="252476" bIns="762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defTabSz="914400" fontAlgn="base">
              <a:lnSpc>
                <a:spcPct val="90000"/>
              </a:lnSpc>
              <a:spcBef>
                <a:spcPct val="0"/>
              </a:spcBef>
              <a:spcAft>
                <a:spcPct val="0"/>
              </a:spcAft>
            </a:pPr>
            <a:r>
              <a:rPr lang="sl-SI" altLang="sl-SI" b="1" smtClean="0">
                <a:solidFill>
                  <a:srgbClr val="FFFFFF"/>
                </a:solidFill>
                <a:cs typeface="Arial" panose="020B0604020202020204" pitchFamily="34" charset="0"/>
              </a:rPr>
              <a:t>Število mikropodjetij v EU se je med letom 2008 in 2013 povečalo za 370,000 (2%), medtem ko je število malih, srednjih in velikih podjetij ostalo nespremenjeno</a:t>
            </a:r>
            <a:endParaRPr lang="en-US" altLang="sl-SI" b="1" smtClean="0">
              <a:solidFill>
                <a:srgbClr val="FFFFFF"/>
              </a:solidFill>
              <a:cs typeface="Arial" panose="020B0604020202020204" pitchFamily="34" charset="0"/>
            </a:endParaRPr>
          </a:p>
        </p:txBody>
      </p:sp>
      <p:sp>
        <p:nvSpPr>
          <p:cNvPr id="38" name="Rectangle 37"/>
          <p:cNvSpPr/>
          <p:nvPr/>
        </p:nvSpPr>
        <p:spPr bwMode="gray">
          <a:xfrm>
            <a:off x="244475" y="6369050"/>
            <a:ext cx="6400800" cy="368300"/>
          </a:xfrm>
          <a:prstGeom prst="rect">
            <a:avLst/>
          </a:prstGeom>
          <a:noFill/>
          <a:ln w="6350" cap="rnd" cmpd="sng" algn="ctr">
            <a:noFill/>
            <a:prstDash val="solid"/>
          </a:ln>
          <a:effectLst/>
          <a:extLst>
            <a:ext uri="{909E8E84-426E-40DD-AFC4-6F175D3DCCD1}">
              <a14:hiddenFill xmlns:a14="http://schemas.microsoft.com/office/drawing/2010/main">
                <a:solidFill>
                  <a:scrgbClr r="0" g="0" b="0"/>
                </a:solidFill>
              </a14:hiddenFill>
            </a:ext>
            <a:ext uri="{91240B29-F687-4F45-9708-019B960494DF}">
              <a14:hiddenLine xmlns:a14="http://schemas.microsoft.com/office/drawing/2010/main" w="6350" cap="rnd" cmpd="sng" algn="ctr">
                <a:solidFill>
                  <a:srgbClr val="ADABA1"/>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lIns="0" tIns="0" rIns="0" bIns="0" anchor="b"/>
          <a:lstStyle/>
          <a:p>
            <a:pPr marL="137160" indent="-137160" defTabSz="914400">
              <a:lnSpc>
                <a:spcPct val="90000"/>
              </a:lnSpc>
              <a:buFontTx/>
              <a:buAutoNum type="arabicPeriod"/>
              <a:defRPr/>
            </a:pPr>
            <a:endParaRPr lang="en-US" sz="800" dirty="0">
              <a:solidFill>
                <a:srgbClr val="000000"/>
              </a:solidFill>
              <a:cs typeface="Arial" pitchFamily="34" charset="0"/>
            </a:endParaRPr>
          </a:p>
          <a:p>
            <a:pPr marL="137160" indent="-137160" defTabSz="914400">
              <a:lnSpc>
                <a:spcPct val="90000"/>
              </a:lnSpc>
              <a:buFontTx/>
              <a:buAutoNum type="arabicPeriod"/>
              <a:defRPr/>
            </a:pPr>
            <a:endParaRPr lang="en-US" sz="800" dirty="0">
              <a:solidFill>
                <a:srgbClr val="000000"/>
              </a:solidFill>
              <a:cs typeface="Arial" pitchFamily="34" charset="0"/>
            </a:endParaRPr>
          </a:p>
          <a:p>
            <a:pPr marL="137160" indent="-137160" defTabSz="914400">
              <a:lnSpc>
                <a:spcPct val="90000"/>
              </a:lnSpc>
              <a:buFontTx/>
              <a:buAutoNum type="arabicPeriod"/>
              <a:defRPr/>
            </a:pPr>
            <a:r>
              <a:rPr lang="en-US" sz="800" dirty="0">
                <a:solidFill>
                  <a:srgbClr val="000000"/>
                </a:solidFill>
                <a:cs typeface="Arial" pitchFamily="34" charset="0"/>
              </a:rPr>
              <a:t>Eurostat </a:t>
            </a:r>
            <a:r>
              <a:rPr lang="sl-SI" sz="800" dirty="0">
                <a:solidFill>
                  <a:srgbClr val="000000"/>
                </a:solidFill>
                <a:cs typeface="Arial" pitchFamily="34" charset="0"/>
              </a:rPr>
              <a:t>statistični podatki o podjetjih v Evropski Uniji</a:t>
            </a:r>
            <a:endParaRPr lang="en-US" sz="800" dirty="0">
              <a:solidFill>
                <a:srgbClr val="000000"/>
              </a:solidFill>
              <a:cs typeface="Arial" pitchFamily="34" charset="0"/>
            </a:endParaRPr>
          </a:p>
        </p:txBody>
      </p:sp>
      <p:sp>
        <p:nvSpPr>
          <p:cNvPr id="6" name="Speech Bubble: Rectangle with Corners Rounded 5"/>
          <p:cNvSpPr/>
          <p:nvPr/>
        </p:nvSpPr>
        <p:spPr>
          <a:xfrm>
            <a:off x="7904163" y="3387725"/>
            <a:ext cx="1101725" cy="1958975"/>
          </a:xfrm>
          <a:prstGeom prst="wedgeRoundRectCallout">
            <a:avLst>
              <a:gd name="adj1" fmla="val -40794"/>
              <a:gd name="adj2" fmla="val 62586"/>
              <a:gd name="adj3" fmla="val 16667"/>
            </a:avLst>
          </a:prstGeom>
          <a:solidFill>
            <a:schemeClr val="tx2"/>
          </a:solidFill>
          <a:ln w="6350" cap="flat">
            <a:noFill/>
            <a:miter lim="800000"/>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anchor="ctr"/>
          <a:lstStyle/>
          <a:p>
            <a:pPr defTabSz="914400">
              <a:defRPr/>
            </a:pPr>
            <a:r>
              <a:rPr lang="sl-SI" sz="1400" dirty="0">
                <a:solidFill>
                  <a:srgbClr val="FFFFFF"/>
                </a:solidFill>
              </a:rPr>
              <a:t>Evropski podjetniki le stežka dosežejo trajnostno rast</a:t>
            </a:r>
            <a:endParaRPr lang="en-US" sz="1400" dirty="0">
              <a:solidFill>
                <a:srgbClr val="FFFFFF"/>
              </a:solidFill>
            </a:endParaRPr>
          </a:p>
        </p:txBody>
      </p:sp>
    </p:spTree>
    <p:extLst>
      <p:ext uri="{BB962C8B-B14F-4D97-AF65-F5344CB8AC3E}">
        <p14:creationId xmlns:p14="http://schemas.microsoft.com/office/powerpoint/2010/main" val="4012798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076228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Q0O_PFqWQL6FaWeQRhIvn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3.kBY35EQJmLMZ1LoUYpc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bhPEj2SZLUK8RYU1cp1WHQ"/>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6HF80OYHSvaKX0UFuogzZ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SZdT46bVRSa.D3FOJcvbGQ"/>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M9WoWtfHTUuK72uTsIH5qQ"/>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LPyjvYNdSMue.eP6mXXO1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DpWxtHITNOjDaIAI_vU0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IwQ.dv0URymfZ.J2HOKOy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3px1_vVSumnNigaqxX_2g"/>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FWAqUOVjQpah2J_O1H4VR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rNMEq65EFUOQ_xU77412q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KZCXLS9Zk0yW5fA9ybCee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79rTce9F00evR4tyZwl7IQ"/>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y.R..LNQJ0yzq4tZ1x3dU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R4FkIRfloUex5m.7x_Z1.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07PEbVTb9ke6T4km1cFvA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Kds2mhDUVUGqblfRNXR7KQ"/>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oG5tmOXTm0i72SnFUui5z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TxsO1e.IPEOtY3wvvHeHX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D_NG4sdBgUG35WibyUXa8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1uMJYCSMiUSZ6a0O.E38T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v4eyYNpIT0SvUzqMEY3sK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4MWtp1zUe1qkANvQRZK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JtE70fAM7E6d3RDSz0ahH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A.T. Kearney GENERAL">
      <a:dk1>
        <a:srgbClr val="000000"/>
      </a:dk1>
      <a:lt1>
        <a:srgbClr val="FFFFFF"/>
      </a:lt1>
      <a:dk2>
        <a:srgbClr val="778242"/>
      </a:dk2>
      <a:lt2>
        <a:srgbClr val="9B1717"/>
      </a:lt2>
      <a:accent1>
        <a:srgbClr val="364086"/>
      </a:accent1>
      <a:accent2>
        <a:srgbClr val="EFEEEC"/>
      </a:accent2>
      <a:accent3>
        <a:srgbClr val="ADABA1"/>
      </a:accent3>
      <a:accent4>
        <a:srgbClr val="858274"/>
      </a:accent4>
      <a:accent5>
        <a:srgbClr val="FCA248"/>
      </a:accent5>
      <a:accent6>
        <a:srgbClr val="CDD773"/>
      </a:accent6>
      <a:hlink>
        <a:srgbClr val="364086"/>
      </a:hlink>
      <a:folHlink>
        <a:srgbClr val="A3AADA"/>
      </a:folHlink>
    </a:clrScheme>
    <a:fontScheme name="A.T. Kearney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6350" cap="flat">
          <a:noFill/>
          <a:miter lim="800000"/>
        </a:ln>
      </a:spPr>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defPPr algn="ctr">
          <a:lnSpc>
            <a:spcPct val="90000"/>
          </a:lnSpc>
          <a:spcBef>
            <a:spcPts val="900"/>
          </a:spcBef>
          <a:defRPr sz="1400" dirty="0" err="1" smtClean="0">
            <a:solidFill>
              <a:schemeClr val="bg1"/>
            </a:solidFill>
            <a:latin typeface="Arial" pitchFamily="34" charset="0"/>
            <a:cs typeface="Arial"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accent3"/>
          </a:solidFill>
          <a:miter lim="800000"/>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ln w="6350" cap="flat">
          <a:noFill/>
          <a:miter lim="800000"/>
        </a:ln>
      </a:spPr>
      <a:bodyPr wrap="none" lIns="0" tIns="0" rIns="0" bIns="0" rtlCol="0" anchor="t" anchorCtr="0">
        <a:spAutoFit/>
      </a:bodyPr>
      <a:lstStyle>
        <a:defPPr>
          <a:lnSpc>
            <a:spcPct val="90000"/>
          </a:lnSpc>
          <a:spcBef>
            <a:spcPts val="600"/>
          </a:spcBef>
          <a:buClr>
            <a:schemeClr val="bg2"/>
          </a:buClr>
          <a:defRPr sz="1400" dirty="0" smtClean="0">
            <a:latin typeface="Arial" pitchFamily="34" charset="0"/>
            <a:cs typeface="Arial" pitchFamily="34" charset="0"/>
          </a:defRPr>
        </a:defPPr>
      </a:lstStyle>
    </a:txDef>
  </a:objectDefaults>
  <a:extraClrSchemeLst/>
  <a:custClrLst>
    <a:custClr name="Custom Color 1">
      <a:srgbClr val="9B1717"/>
    </a:custClr>
    <a:custClr name="Custom Color 2">
      <a:srgbClr val="DCDC00"/>
    </a:custClr>
    <a:custClr name="Custom Color 3">
      <a:srgbClr val="289055"/>
    </a:custClr>
  </a:custClrLst>
  <a:extLst>
    <a:ext uri="{05A4C25C-085E-4340-85A3-A5531E510DB2}">
      <thm15:themeFamily xmlns:thm15="http://schemas.microsoft.com/office/thememl/2012/main" name="Blank.potx" id="{1584AFEF-813F-4CCC-ADDA-A8D46F3C36B5}" vid="{C37F3330-E2D8-470B-875D-BDEA75C0975B}"/>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TotalTime>
  <Words>566</Words>
  <Application>Microsoft Office PowerPoint</Application>
  <PresentationFormat>Diaprojekcija na zaslonu (4:3)</PresentationFormat>
  <Paragraphs>89</Paragraphs>
  <Slides>7</Slides>
  <Notes>6</Notes>
  <HiddenSlides>0</HiddenSlides>
  <MMClips>0</MMClips>
  <ScaleCrop>false</ScaleCrop>
  <HeadingPairs>
    <vt:vector size="8" baseType="variant">
      <vt:variant>
        <vt:lpstr>Uporabljene pisave</vt:lpstr>
      </vt:variant>
      <vt:variant>
        <vt:i4>4</vt:i4>
      </vt:variant>
      <vt:variant>
        <vt:lpstr>Tema</vt:lpstr>
      </vt:variant>
      <vt:variant>
        <vt:i4>2</vt:i4>
      </vt:variant>
      <vt:variant>
        <vt:lpstr>Vdelani OLE strežniki</vt:lpstr>
      </vt:variant>
      <vt:variant>
        <vt:i4>2</vt:i4>
      </vt:variant>
      <vt:variant>
        <vt:lpstr>Naslovi diapozitivov</vt:lpstr>
      </vt:variant>
      <vt:variant>
        <vt:i4>7</vt:i4>
      </vt:variant>
    </vt:vector>
  </HeadingPairs>
  <TitlesOfParts>
    <vt:vector size="15" baseType="lpstr">
      <vt:lpstr>Arial</vt:lpstr>
      <vt:lpstr>Arial </vt:lpstr>
      <vt:lpstr>Calibri</vt:lpstr>
      <vt:lpstr>Calibri Light</vt:lpstr>
      <vt:lpstr>1_Office Theme</vt:lpstr>
      <vt:lpstr>Blank</vt:lpstr>
      <vt:lpstr>think-cell Slide</vt:lpstr>
      <vt:lpstr>Chart</vt:lpstr>
      <vt:lpstr>Ključni faktorji uspeha v digitalizaciji za MSP</vt:lpstr>
      <vt:lpstr>Evropska MSP smatrajo digitalizacijo kot nujno potreben element ne le za delovanje ampak tudi za bodoče uspehe</vt:lpstr>
      <vt:lpstr>Obstaja koleracija med uporabo naprednih tehnologij in uspešnostjo ter samozavestjo evropskih MSP...</vt:lpstr>
      <vt:lpstr>…ampak Slovenska MSP še ne izkoriščajo priložnosti digitalne transformacije in so manj samozavestna</vt:lpstr>
      <vt:lpstr>Najboljši inovatorji uspešno izkoriščajo svojo mrežo partnerjev in jih zgodaj vključujejo v proces da povečajo uspešnost</vt:lpstr>
      <vt:lpstr>Partnerstvo z uveljavljenimi podjetji je pomembna strategija MSP, da si zagotovijo trajnostno rast</vt:lpstr>
      <vt:lpstr>PowerPointova predstavitev</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Internacionalizacija produktov in storitev MSP na digitalni način</dc:title>
  <dc:creator>Info4 Gospodarska zbornica</dc:creator>
  <cp:lastModifiedBy>Info4 Gospodarska zbornica</cp:lastModifiedBy>
  <cp:revision>2</cp:revision>
  <dcterms:created xsi:type="dcterms:W3CDTF">2017-09-06T12:51:23Z</dcterms:created>
  <dcterms:modified xsi:type="dcterms:W3CDTF">2017-09-06T12:52:30Z</dcterms:modified>
</cp:coreProperties>
</file>