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  <p:sldMasterId id="2147483697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2CA7D2-D104-4D3C-A1AF-AB55F37E5E43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747846BA-6AAC-407C-B4BB-94A5E066B48D}">
      <dgm:prSet phldrT="[besedil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sl-SI" sz="2800" b="1" dirty="0" smtClean="0">
              <a:solidFill>
                <a:schemeClr val="tx1"/>
              </a:solidFill>
            </a:rPr>
            <a:t>Ukrepi</a:t>
          </a:r>
          <a:endParaRPr lang="sl-SI" sz="2800" b="1" dirty="0">
            <a:solidFill>
              <a:schemeClr val="tx1"/>
            </a:solidFill>
          </a:endParaRPr>
        </a:p>
      </dgm:t>
    </dgm:pt>
    <dgm:pt modelId="{AFDCAC6B-4E21-4A08-B64A-5B76D58ADDE8}" type="parTrans" cxnId="{B5A32DE6-2592-42FD-A1CE-B321C038B120}">
      <dgm:prSet/>
      <dgm:spPr/>
      <dgm:t>
        <a:bodyPr/>
        <a:lstStyle/>
        <a:p>
          <a:endParaRPr lang="sl-SI" sz="1100"/>
        </a:p>
      </dgm:t>
    </dgm:pt>
    <dgm:pt modelId="{DFDFC49A-32F9-44F7-976B-B48E3D32E8A6}" type="sibTrans" cxnId="{B5A32DE6-2592-42FD-A1CE-B321C038B120}">
      <dgm:prSet/>
      <dgm:spPr/>
      <dgm:t>
        <a:bodyPr/>
        <a:lstStyle/>
        <a:p>
          <a:endParaRPr lang="sl-SI" sz="1100"/>
        </a:p>
      </dgm:t>
    </dgm:pt>
    <dgm:pt modelId="{EB881D07-FE52-4E24-897F-13010FB9C81C}">
      <dgm:prSet phldrT="[besedil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sl-SI" sz="1100" b="1" dirty="0" smtClean="0">
              <a:solidFill>
                <a:schemeClr val="tx1"/>
              </a:solidFill>
            </a:rPr>
            <a:t>Elektronska izmenjava med partnerji</a:t>
          </a:r>
          <a:endParaRPr lang="sl-SI" sz="1100" b="1" dirty="0">
            <a:solidFill>
              <a:schemeClr val="tx1"/>
            </a:solidFill>
          </a:endParaRPr>
        </a:p>
      </dgm:t>
    </dgm:pt>
    <dgm:pt modelId="{12ED8785-A413-402C-AAFF-AD635AB48272}" type="parTrans" cxnId="{ADE1BA32-16DC-4582-8C77-485DCE087363}">
      <dgm:prSet/>
      <dgm:spPr/>
      <dgm:t>
        <a:bodyPr/>
        <a:lstStyle/>
        <a:p>
          <a:endParaRPr lang="sl-SI" sz="1100"/>
        </a:p>
      </dgm:t>
    </dgm:pt>
    <dgm:pt modelId="{CE2CF0EB-CDAB-40C6-86B8-33D3065D6A13}" type="sibTrans" cxnId="{ADE1BA32-16DC-4582-8C77-485DCE087363}">
      <dgm:prSet/>
      <dgm:spPr/>
      <dgm:t>
        <a:bodyPr/>
        <a:lstStyle/>
        <a:p>
          <a:endParaRPr lang="sl-SI" sz="1100"/>
        </a:p>
      </dgm:t>
    </dgm:pt>
    <dgm:pt modelId="{B9D88D99-79B4-455D-BCFD-DBA75423F8F0}">
      <dgm:prSet phldrT="[besedil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sl-SI" sz="1100" b="1" dirty="0" smtClean="0">
              <a:solidFill>
                <a:schemeClr val="tx1"/>
              </a:solidFill>
            </a:rPr>
            <a:t>Digitalizacija nastopov na sejmih</a:t>
          </a:r>
          <a:endParaRPr lang="sl-SI" sz="1100" b="1" dirty="0">
            <a:solidFill>
              <a:schemeClr val="tx1"/>
            </a:solidFill>
          </a:endParaRPr>
        </a:p>
      </dgm:t>
    </dgm:pt>
    <dgm:pt modelId="{0ED4FD30-FF06-4ECE-B0F2-17E896033530}" type="parTrans" cxnId="{B4CB0536-8691-4FDA-93C5-63E2B5DA5CA3}">
      <dgm:prSet/>
      <dgm:spPr/>
      <dgm:t>
        <a:bodyPr/>
        <a:lstStyle/>
        <a:p>
          <a:endParaRPr lang="sl-SI" sz="1100"/>
        </a:p>
      </dgm:t>
    </dgm:pt>
    <dgm:pt modelId="{238FFCCD-E07B-450A-B83A-CD11DD35988A}" type="sibTrans" cxnId="{B4CB0536-8691-4FDA-93C5-63E2B5DA5CA3}">
      <dgm:prSet/>
      <dgm:spPr/>
      <dgm:t>
        <a:bodyPr/>
        <a:lstStyle/>
        <a:p>
          <a:endParaRPr lang="sl-SI" sz="1100"/>
        </a:p>
      </dgm:t>
    </dgm:pt>
    <dgm:pt modelId="{4BA800DF-FA54-4A00-ACB6-447B9301E005}">
      <dgm:prSet phldrT="[besedil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sl-SI" sz="1100" b="1" dirty="0" smtClean="0">
              <a:solidFill>
                <a:schemeClr val="tx1"/>
              </a:solidFill>
            </a:rPr>
            <a:t>Spletne strani za tuje trge</a:t>
          </a:r>
          <a:endParaRPr lang="sl-SI" sz="1100" b="1" dirty="0">
            <a:solidFill>
              <a:schemeClr val="tx1"/>
            </a:solidFill>
          </a:endParaRPr>
        </a:p>
      </dgm:t>
    </dgm:pt>
    <dgm:pt modelId="{AEF647F0-3821-42AF-8E8F-C4D0B165408E}" type="parTrans" cxnId="{E3E3A3F3-1517-44DD-A21D-3DD6A2630ADB}">
      <dgm:prSet/>
      <dgm:spPr/>
      <dgm:t>
        <a:bodyPr/>
        <a:lstStyle/>
        <a:p>
          <a:endParaRPr lang="sl-SI" sz="1100"/>
        </a:p>
      </dgm:t>
    </dgm:pt>
    <dgm:pt modelId="{04136438-0477-4477-8A73-460FFB9D83C2}" type="sibTrans" cxnId="{E3E3A3F3-1517-44DD-A21D-3DD6A2630ADB}">
      <dgm:prSet/>
      <dgm:spPr/>
      <dgm:t>
        <a:bodyPr/>
        <a:lstStyle/>
        <a:p>
          <a:endParaRPr lang="sl-SI" sz="1100"/>
        </a:p>
      </dgm:t>
    </dgm:pt>
    <dgm:pt modelId="{94AC5E03-628C-4C16-A95F-1ECC0AED27A2}">
      <dgm:prSet phldrT="[besedil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sl-SI" sz="1100" b="1" dirty="0" smtClean="0">
              <a:solidFill>
                <a:schemeClr val="tx1"/>
              </a:solidFill>
            </a:rPr>
            <a:t>Spletne trgovine</a:t>
          </a:r>
          <a:endParaRPr lang="sl-SI" sz="1100" b="1" dirty="0">
            <a:solidFill>
              <a:schemeClr val="tx1"/>
            </a:solidFill>
          </a:endParaRPr>
        </a:p>
      </dgm:t>
    </dgm:pt>
    <dgm:pt modelId="{702B5724-8898-446C-8AFE-5CA2CD064E8A}" type="parTrans" cxnId="{BA8185C8-D54D-4E7B-8F34-584829142CB5}">
      <dgm:prSet/>
      <dgm:spPr/>
      <dgm:t>
        <a:bodyPr/>
        <a:lstStyle/>
        <a:p>
          <a:endParaRPr lang="sl-SI" sz="1100"/>
        </a:p>
      </dgm:t>
    </dgm:pt>
    <dgm:pt modelId="{BBA3C90B-5FE5-485A-91AA-9E04F996C846}" type="sibTrans" cxnId="{BA8185C8-D54D-4E7B-8F34-584829142CB5}">
      <dgm:prSet/>
      <dgm:spPr/>
      <dgm:t>
        <a:bodyPr/>
        <a:lstStyle/>
        <a:p>
          <a:endParaRPr lang="sl-SI" sz="1100"/>
        </a:p>
      </dgm:t>
    </dgm:pt>
    <dgm:pt modelId="{A4A82451-3631-4164-97CE-3658E1786B49}">
      <dgm:prSet phldrT="[besedil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sl-SI" sz="1100" b="1" dirty="0" smtClean="0">
              <a:solidFill>
                <a:schemeClr val="tx1"/>
              </a:solidFill>
            </a:rPr>
            <a:t>Produktno-prodajni video</a:t>
          </a:r>
          <a:endParaRPr lang="sl-SI" sz="1100" b="1" dirty="0">
            <a:solidFill>
              <a:schemeClr val="tx1"/>
            </a:solidFill>
          </a:endParaRPr>
        </a:p>
      </dgm:t>
    </dgm:pt>
    <dgm:pt modelId="{82A8C08E-54B9-400C-B773-AFABF731238B}" type="parTrans" cxnId="{35A8EB56-F093-407C-8073-F5317E6C361B}">
      <dgm:prSet/>
      <dgm:spPr/>
      <dgm:t>
        <a:bodyPr/>
        <a:lstStyle/>
        <a:p>
          <a:endParaRPr lang="sl-SI" sz="1100"/>
        </a:p>
      </dgm:t>
    </dgm:pt>
    <dgm:pt modelId="{587F5289-5D43-43AE-853C-A6FCA4009682}" type="sibTrans" cxnId="{35A8EB56-F093-407C-8073-F5317E6C361B}">
      <dgm:prSet/>
      <dgm:spPr/>
      <dgm:t>
        <a:bodyPr/>
        <a:lstStyle/>
        <a:p>
          <a:endParaRPr lang="sl-SI" sz="1100"/>
        </a:p>
      </dgm:t>
    </dgm:pt>
    <dgm:pt modelId="{E0C2CAD8-A0AB-445B-BAF9-1C36B4E80A4B}">
      <dgm:prSet phldrT="[besedil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sl-SI" sz="1100" b="1" dirty="0" smtClean="0">
              <a:solidFill>
                <a:schemeClr val="tx1"/>
              </a:solidFill>
            </a:rPr>
            <a:t>Krepitev kompetenc-usposabljanja</a:t>
          </a:r>
          <a:endParaRPr lang="sl-SI" sz="1100" b="1" dirty="0">
            <a:solidFill>
              <a:schemeClr val="tx1"/>
            </a:solidFill>
          </a:endParaRPr>
        </a:p>
      </dgm:t>
    </dgm:pt>
    <dgm:pt modelId="{63617BCE-416C-4FFC-9FE5-7F8B0B8EB475}" type="parTrans" cxnId="{67DD93CA-40CD-4845-A873-63442F55CECF}">
      <dgm:prSet/>
      <dgm:spPr/>
      <dgm:t>
        <a:bodyPr/>
        <a:lstStyle/>
        <a:p>
          <a:endParaRPr lang="sl-SI" sz="1100"/>
        </a:p>
      </dgm:t>
    </dgm:pt>
    <dgm:pt modelId="{F6744C3F-7E24-4F0B-8C92-970AAACB9534}" type="sibTrans" cxnId="{67DD93CA-40CD-4845-A873-63442F55CECF}">
      <dgm:prSet/>
      <dgm:spPr/>
      <dgm:t>
        <a:bodyPr/>
        <a:lstStyle/>
        <a:p>
          <a:endParaRPr lang="sl-SI" sz="1100"/>
        </a:p>
      </dgm:t>
    </dgm:pt>
    <dgm:pt modelId="{682E19C9-565E-47EC-9FB3-AD5EDB509E95}" type="pres">
      <dgm:prSet presAssocID="{6B2CA7D2-D104-4D3C-A1AF-AB55F37E5E4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3A5C604E-D72A-4798-B43F-FEC5E1F07C45}" type="pres">
      <dgm:prSet presAssocID="{747846BA-6AAC-407C-B4BB-94A5E066B48D}" presName="centerShape" presStyleLbl="node0" presStyleIdx="0" presStyleCnt="1"/>
      <dgm:spPr/>
      <dgm:t>
        <a:bodyPr/>
        <a:lstStyle/>
        <a:p>
          <a:endParaRPr lang="sl-SI"/>
        </a:p>
      </dgm:t>
    </dgm:pt>
    <dgm:pt modelId="{F0ED634F-146F-40B8-AA1C-BED1C74DAF34}" type="pres">
      <dgm:prSet presAssocID="{EB881D07-FE52-4E24-897F-13010FB9C81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5E695D2-014A-4B9E-9F45-B33252F8E122}" type="pres">
      <dgm:prSet presAssocID="{EB881D07-FE52-4E24-897F-13010FB9C81C}" presName="dummy" presStyleCnt="0"/>
      <dgm:spPr/>
    </dgm:pt>
    <dgm:pt modelId="{4E9327D0-EB29-4183-8845-AF01101AEDE7}" type="pres">
      <dgm:prSet presAssocID="{CE2CF0EB-CDAB-40C6-86B8-33D3065D6A13}" presName="sibTrans" presStyleLbl="sibTrans2D1" presStyleIdx="0" presStyleCnt="6"/>
      <dgm:spPr/>
      <dgm:t>
        <a:bodyPr/>
        <a:lstStyle/>
        <a:p>
          <a:endParaRPr lang="sl-SI"/>
        </a:p>
      </dgm:t>
    </dgm:pt>
    <dgm:pt modelId="{B930555B-7B12-494F-9006-62C1D5DDFE5D}" type="pres">
      <dgm:prSet presAssocID="{B9D88D99-79B4-455D-BCFD-DBA75423F8F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57F9142-C0ED-4FBB-B715-8450A726F60C}" type="pres">
      <dgm:prSet presAssocID="{B9D88D99-79B4-455D-BCFD-DBA75423F8F0}" presName="dummy" presStyleCnt="0"/>
      <dgm:spPr/>
    </dgm:pt>
    <dgm:pt modelId="{4615EE4C-6C94-41A6-9947-7D8EE60D33C4}" type="pres">
      <dgm:prSet presAssocID="{238FFCCD-E07B-450A-B83A-CD11DD35988A}" presName="sibTrans" presStyleLbl="sibTrans2D1" presStyleIdx="1" presStyleCnt="6"/>
      <dgm:spPr/>
      <dgm:t>
        <a:bodyPr/>
        <a:lstStyle/>
        <a:p>
          <a:endParaRPr lang="sl-SI"/>
        </a:p>
      </dgm:t>
    </dgm:pt>
    <dgm:pt modelId="{30518F3C-2AF9-4C78-9F1D-D122AFE83D9C}" type="pres">
      <dgm:prSet presAssocID="{4BA800DF-FA54-4A00-ACB6-447B9301E00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C8ACD60-3464-45AA-9274-F5BC5BFA9700}" type="pres">
      <dgm:prSet presAssocID="{4BA800DF-FA54-4A00-ACB6-447B9301E005}" presName="dummy" presStyleCnt="0"/>
      <dgm:spPr/>
    </dgm:pt>
    <dgm:pt modelId="{5698F342-ABBD-4CE7-98EF-E4A24A302169}" type="pres">
      <dgm:prSet presAssocID="{04136438-0477-4477-8A73-460FFB9D83C2}" presName="sibTrans" presStyleLbl="sibTrans2D1" presStyleIdx="2" presStyleCnt="6"/>
      <dgm:spPr/>
      <dgm:t>
        <a:bodyPr/>
        <a:lstStyle/>
        <a:p>
          <a:endParaRPr lang="sl-SI"/>
        </a:p>
      </dgm:t>
    </dgm:pt>
    <dgm:pt modelId="{3BF0F9E2-FC22-4726-9FE2-09EACF4AB436}" type="pres">
      <dgm:prSet presAssocID="{94AC5E03-628C-4C16-A95F-1ECC0AED27A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744B85F-A730-4194-9EAB-3E0961A54DCB}" type="pres">
      <dgm:prSet presAssocID="{94AC5E03-628C-4C16-A95F-1ECC0AED27A2}" presName="dummy" presStyleCnt="0"/>
      <dgm:spPr/>
    </dgm:pt>
    <dgm:pt modelId="{BA0E0811-3C6C-405D-B3CE-CFB0C9568518}" type="pres">
      <dgm:prSet presAssocID="{BBA3C90B-5FE5-485A-91AA-9E04F996C846}" presName="sibTrans" presStyleLbl="sibTrans2D1" presStyleIdx="3" presStyleCnt="6"/>
      <dgm:spPr/>
      <dgm:t>
        <a:bodyPr/>
        <a:lstStyle/>
        <a:p>
          <a:endParaRPr lang="sl-SI"/>
        </a:p>
      </dgm:t>
    </dgm:pt>
    <dgm:pt modelId="{B8784F6E-6F14-43D8-A0CB-45EA7F0F2704}" type="pres">
      <dgm:prSet presAssocID="{A4A82451-3631-4164-97CE-3658E1786B4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D52B04E-D41D-4103-85FF-B0A20390F10A}" type="pres">
      <dgm:prSet presAssocID="{A4A82451-3631-4164-97CE-3658E1786B49}" presName="dummy" presStyleCnt="0"/>
      <dgm:spPr/>
    </dgm:pt>
    <dgm:pt modelId="{2CD8ECCD-1CA8-4EAA-BA13-5BA23EC37453}" type="pres">
      <dgm:prSet presAssocID="{587F5289-5D43-43AE-853C-A6FCA4009682}" presName="sibTrans" presStyleLbl="sibTrans2D1" presStyleIdx="4" presStyleCnt="6"/>
      <dgm:spPr/>
      <dgm:t>
        <a:bodyPr/>
        <a:lstStyle/>
        <a:p>
          <a:endParaRPr lang="sl-SI"/>
        </a:p>
      </dgm:t>
    </dgm:pt>
    <dgm:pt modelId="{BD7448EB-4713-4578-A2ED-245D39E2FF22}" type="pres">
      <dgm:prSet presAssocID="{E0C2CAD8-A0AB-445B-BAF9-1C36B4E80A4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4DD52C6-0128-4CF4-A14F-F8374C562FBB}" type="pres">
      <dgm:prSet presAssocID="{E0C2CAD8-A0AB-445B-BAF9-1C36B4E80A4B}" presName="dummy" presStyleCnt="0"/>
      <dgm:spPr/>
    </dgm:pt>
    <dgm:pt modelId="{D2AF0CA5-9E6B-45D8-AA2E-A868EDF8FCBF}" type="pres">
      <dgm:prSet presAssocID="{F6744C3F-7E24-4F0B-8C92-970AAACB9534}" presName="sibTrans" presStyleLbl="sibTrans2D1" presStyleIdx="5" presStyleCnt="6"/>
      <dgm:spPr/>
      <dgm:t>
        <a:bodyPr/>
        <a:lstStyle/>
        <a:p>
          <a:endParaRPr lang="sl-SI"/>
        </a:p>
      </dgm:t>
    </dgm:pt>
  </dgm:ptLst>
  <dgm:cxnLst>
    <dgm:cxn modelId="{554F62AD-106C-4B59-973D-23C40B28A6ED}" type="presOf" srcId="{F6744C3F-7E24-4F0B-8C92-970AAACB9534}" destId="{D2AF0CA5-9E6B-45D8-AA2E-A868EDF8FCBF}" srcOrd="0" destOrd="0" presId="urn:microsoft.com/office/officeart/2005/8/layout/radial6"/>
    <dgm:cxn modelId="{32553B89-6EC2-46A8-90D9-4169AED5127F}" type="presOf" srcId="{CE2CF0EB-CDAB-40C6-86B8-33D3065D6A13}" destId="{4E9327D0-EB29-4183-8845-AF01101AEDE7}" srcOrd="0" destOrd="0" presId="urn:microsoft.com/office/officeart/2005/8/layout/radial6"/>
    <dgm:cxn modelId="{D633384B-1F0F-4574-AF76-B09E62283869}" type="presOf" srcId="{A4A82451-3631-4164-97CE-3658E1786B49}" destId="{B8784F6E-6F14-43D8-A0CB-45EA7F0F2704}" srcOrd="0" destOrd="0" presId="urn:microsoft.com/office/officeart/2005/8/layout/radial6"/>
    <dgm:cxn modelId="{08580979-8CBF-44B7-AC33-398ABCCA159F}" type="presOf" srcId="{6B2CA7D2-D104-4D3C-A1AF-AB55F37E5E43}" destId="{682E19C9-565E-47EC-9FB3-AD5EDB509E95}" srcOrd="0" destOrd="0" presId="urn:microsoft.com/office/officeart/2005/8/layout/radial6"/>
    <dgm:cxn modelId="{CF96526D-404C-4D57-B47B-F0332523C51B}" type="presOf" srcId="{587F5289-5D43-43AE-853C-A6FCA4009682}" destId="{2CD8ECCD-1CA8-4EAA-BA13-5BA23EC37453}" srcOrd="0" destOrd="0" presId="urn:microsoft.com/office/officeart/2005/8/layout/radial6"/>
    <dgm:cxn modelId="{A78FE2ED-7B46-40F8-9504-B0878C8FB793}" type="presOf" srcId="{238FFCCD-E07B-450A-B83A-CD11DD35988A}" destId="{4615EE4C-6C94-41A6-9947-7D8EE60D33C4}" srcOrd="0" destOrd="0" presId="urn:microsoft.com/office/officeart/2005/8/layout/radial6"/>
    <dgm:cxn modelId="{0769FB13-EE29-4902-892B-C233F707B11F}" type="presOf" srcId="{B9D88D99-79B4-455D-BCFD-DBA75423F8F0}" destId="{B930555B-7B12-494F-9006-62C1D5DDFE5D}" srcOrd="0" destOrd="0" presId="urn:microsoft.com/office/officeart/2005/8/layout/radial6"/>
    <dgm:cxn modelId="{67DD93CA-40CD-4845-A873-63442F55CECF}" srcId="{747846BA-6AAC-407C-B4BB-94A5E066B48D}" destId="{E0C2CAD8-A0AB-445B-BAF9-1C36B4E80A4B}" srcOrd="5" destOrd="0" parTransId="{63617BCE-416C-4FFC-9FE5-7F8B0B8EB475}" sibTransId="{F6744C3F-7E24-4F0B-8C92-970AAACB9534}"/>
    <dgm:cxn modelId="{ADE1BA32-16DC-4582-8C77-485DCE087363}" srcId="{747846BA-6AAC-407C-B4BB-94A5E066B48D}" destId="{EB881D07-FE52-4E24-897F-13010FB9C81C}" srcOrd="0" destOrd="0" parTransId="{12ED8785-A413-402C-AAFF-AD635AB48272}" sibTransId="{CE2CF0EB-CDAB-40C6-86B8-33D3065D6A13}"/>
    <dgm:cxn modelId="{28468CF7-A5F9-440E-978D-43FDA4D7D2EE}" type="presOf" srcId="{4BA800DF-FA54-4A00-ACB6-447B9301E005}" destId="{30518F3C-2AF9-4C78-9F1D-D122AFE83D9C}" srcOrd="0" destOrd="0" presId="urn:microsoft.com/office/officeart/2005/8/layout/radial6"/>
    <dgm:cxn modelId="{1EA0AC58-6D26-4E07-8370-CB31E9172F1D}" type="presOf" srcId="{E0C2CAD8-A0AB-445B-BAF9-1C36B4E80A4B}" destId="{BD7448EB-4713-4578-A2ED-245D39E2FF22}" srcOrd="0" destOrd="0" presId="urn:microsoft.com/office/officeart/2005/8/layout/radial6"/>
    <dgm:cxn modelId="{7B96354C-85E8-43A6-8179-B3AB9B4857A1}" type="presOf" srcId="{BBA3C90B-5FE5-485A-91AA-9E04F996C846}" destId="{BA0E0811-3C6C-405D-B3CE-CFB0C9568518}" srcOrd="0" destOrd="0" presId="urn:microsoft.com/office/officeart/2005/8/layout/radial6"/>
    <dgm:cxn modelId="{B4CB0536-8691-4FDA-93C5-63E2B5DA5CA3}" srcId="{747846BA-6AAC-407C-B4BB-94A5E066B48D}" destId="{B9D88D99-79B4-455D-BCFD-DBA75423F8F0}" srcOrd="1" destOrd="0" parTransId="{0ED4FD30-FF06-4ECE-B0F2-17E896033530}" sibTransId="{238FFCCD-E07B-450A-B83A-CD11DD35988A}"/>
    <dgm:cxn modelId="{16EAF4E2-F3DE-4D4B-92DC-3E25FA199E50}" type="presOf" srcId="{04136438-0477-4477-8A73-460FFB9D83C2}" destId="{5698F342-ABBD-4CE7-98EF-E4A24A302169}" srcOrd="0" destOrd="0" presId="urn:microsoft.com/office/officeart/2005/8/layout/radial6"/>
    <dgm:cxn modelId="{F516361C-7DF0-4E62-8E70-970229A720AB}" type="presOf" srcId="{EB881D07-FE52-4E24-897F-13010FB9C81C}" destId="{F0ED634F-146F-40B8-AA1C-BED1C74DAF34}" srcOrd="0" destOrd="0" presId="urn:microsoft.com/office/officeart/2005/8/layout/radial6"/>
    <dgm:cxn modelId="{B5A32DE6-2592-42FD-A1CE-B321C038B120}" srcId="{6B2CA7D2-D104-4D3C-A1AF-AB55F37E5E43}" destId="{747846BA-6AAC-407C-B4BB-94A5E066B48D}" srcOrd="0" destOrd="0" parTransId="{AFDCAC6B-4E21-4A08-B64A-5B76D58ADDE8}" sibTransId="{DFDFC49A-32F9-44F7-976B-B48E3D32E8A6}"/>
    <dgm:cxn modelId="{159DD0A1-100A-4CA2-9A29-F27F6116755A}" type="presOf" srcId="{747846BA-6AAC-407C-B4BB-94A5E066B48D}" destId="{3A5C604E-D72A-4798-B43F-FEC5E1F07C45}" srcOrd="0" destOrd="0" presId="urn:microsoft.com/office/officeart/2005/8/layout/radial6"/>
    <dgm:cxn modelId="{F7C829AD-EF11-41CB-A3CF-C2FF8E9BA6F5}" type="presOf" srcId="{94AC5E03-628C-4C16-A95F-1ECC0AED27A2}" destId="{3BF0F9E2-FC22-4726-9FE2-09EACF4AB436}" srcOrd="0" destOrd="0" presId="urn:microsoft.com/office/officeart/2005/8/layout/radial6"/>
    <dgm:cxn modelId="{35A8EB56-F093-407C-8073-F5317E6C361B}" srcId="{747846BA-6AAC-407C-B4BB-94A5E066B48D}" destId="{A4A82451-3631-4164-97CE-3658E1786B49}" srcOrd="4" destOrd="0" parTransId="{82A8C08E-54B9-400C-B773-AFABF731238B}" sibTransId="{587F5289-5D43-43AE-853C-A6FCA4009682}"/>
    <dgm:cxn modelId="{BA8185C8-D54D-4E7B-8F34-584829142CB5}" srcId="{747846BA-6AAC-407C-B4BB-94A5E066B48D}" destId="{94AC5E03-628C-4C16-A95F-1ECC0AED27A2}" srcOrd="3" destOrd="0" parTransId="{702B5724-8898-446C-8AFE-5CA2CD064E8A}" sibTransId="{BBA3C90B-5FE5-485A-91AA-9E04F996C846}"/>
    <dgm:cxn modelId="{E3E3A3F3-1517-44DD-A21D-3DD6A2630ADB}" srcId="{747846BA-6AAC-407C-B4BB-94A5E066B48D}" destId="{4BA800DF-FA54-4A00-ACB6-447B9301E005}" srcOrd="2" destOrd="0" parTransId="{AEF647F0-3821-42AF-8E8F-C4D0B165408E}" sibTransId="{04136438-0477-4477-8A73-460FFB9D83C2}"/>
    <dgm:cxn modelId="{CED42E0A-9AF2-4200-B041-B398DCCC92DF}" type="presParOf" srcId="{682E19C9-565E-47EC-9FB3-AD5EDB509E95}" destId="{3A5C604E-D72A-4798-B43F-FEC5E1F07C45}" srcOrd="0" destOrd="0" presId="urn:microsoft.com/office/officeart/2005/8/layout/radial6"/>
    <dgm:cxn modelId="{5FDBF7F6-9BDA-46D8-A71F-AE225D593739}" type="presParOf" srcId="{682E19C9-565E-47EC-9FB3-AD5EDB509E95}" destId="{F0ED634F-146F-40B8-AA1C-BED1C74DAF34}" srcOrd="1" destOrd="0" presId="urn:microsoft.com/office/officeart/2005/8/layout/radial6"/>
    <dgm:cxn modelId="{D511CA8E-6272-44B7-80B8-181408DBC7CC}" type="presParOf" srcId="{682E19C9-565E-47EC-9FB3-AD5EDB509E95}" destId="{75E695D2-014A-4B9E-9F45-B33252F8E122}" srcOrd="2" destOrd="0" presId="urn:microsoft.com/office/officeart/2005/8/layout/radial6"/>
    <dgm:cxn modelId="{E5A4F38D-8072-4C3B-87E9-96E6F51B50A1}" type="presParOf" srcId="{682E19C9-565E-47EC-9FB3-AD5EDB509E95}" destId="{4E9327D0-EB29-4183-8845-AF01101AEDE7}" srcOrd="3" destOrd="0" presId="urn:microsoft.com/office/officeart/2005/8/layout/radial6"/>
    <dgm:cxn modelId="{A32EFD8A-1154-45AA-B455-8DABB6BFC22E}" type="presParOf" srcId="{682E19C9-565E-47EC-9FB3-AD5EDB509E95}" destId="{B930555B-7B12-494F-9006-62C1D5DDFE5D}" srcOrd="4" destOrd="0" presId="urn:microsoft.com/office/officeart/2005/8/layout/radial6"/>
    <dgm:cxn modelId="{56574A72-1E88-4753-A12E-8987431BC8BF}" type="presParOf" srcId="{682E19C9-565E-47EC-9FB3-AD5EDB509E95}" destId="{157F9142-C0ED-4FBB-B715-8450A726F60C}" srcOrd="5" destOrd="0" presId="urn:microsoft.com/office/officeart/2005/8/layout/radial6"/>
    <dgm:cxn modelId="{CAB2054D-6271-4CA1-A030-0F38BDEAACE3}" type="presParOf" srcId="{682E19C9-565E-47EC-9FB3-AD5EDB509E95}" destId="{4615EE4C-6C94-41A6-9947-7D8EE60D33C4}" srcOrd="6" destOrd="0" presId="urn:microsoft.com/office/officeart/2005/8/layout/radial6"/>
    <dgm:cxn modelId="{80F0F31C-3D9D-4882-B646-A940A9F9E117}" type="presParOf" srcId="{682E19C9-565E-47EC-9FB3-AD5EDB509E95}" destId="{30518F3C-2AF9-4C78-9F1D-D122AFE83D9C}" srcOrd="7" destOrd="0" presId="urn:microsoft.com/office/officeart/2005/8/layout/radial6"/>
    <dgm:cxn modelId="{6B4CBA9B-50A2-4A94-A9DC-AD1DB818C5D5}" type="presParOf" srcId="{682E19C9-565E-47EC-9FB3-AD5EDB509E95}" destId="{BC8ACD60-3464-45AA-9274-F5BC5BFA9700}" srcOrd="8" destOrd="0" presId="urn:microsoft.com/office/officeart/2005/8/layout/radial6"/>
    <dgm:cxn modelId="{86949CB2-17F1-42D1-9715-AB6A8B343C7D}" type="presParOf" srcId="{682E19C9-565E-47EC-9FB3-AD5EDB509E95}" destId="{5698F342-ABBD-4CE7-98EF-E4A24A302169}" srcOrd="9" destOrd="0" presId="urn:microsoft.com/office/officeart/2005/8/layout/radial6"/>
    <dgm:cxn modelId="{6854FA47-CF52-4BD4-A648-3A64532ADD52}" type="presParOf" srcId="{682E19C9-565E-47EC-9FB3-AD5EDB509E95}" destId="{3BF0F9E2-FC22-4726-9FE2-09EACF4AB436}" srcOrd="10" destOrd="0" presId="urn:microsoft.com/office/officeart/2005/8/layout/radial6"/>
    <dgm:cxn modelId="{08797CBF-C5F8-4193-B3D9-6B47701E8A4B}" type="presParOf" srcId="{682E19C9-565E-47EC-9FB3-AD5EDB509E95}" destId="{6744B85F-A730-4194-9EAB-3E0961A54DCB}" srcOrd="11" destOrd="0" presId="urn:microsoft.com/office/officeart/2005/8/layout/radial6"/>
    <dgm:cxn modelId="{BCCCE697-616C-481E-945F-92D7C0F78B28}" type="presParOf" srcId="{682E19C9-565E-47EC-9FB3-AD5EDB509E95}" destId="{BA0E0811-3C6C-405D-B3CE-CFB0C9568518}" srcOrd="12" destOrd="0" presId="urn:microsoft.com/office/officeart/2005/8/layout/radial6"/>
    <dgm:cxn modelId="{F9975A61-90CD-4359-B49C-E7DC4CD7BBFE}" type="presParOf" srcId="{682E19C9-565E-47EC-9FB3-AD5EDB509E95}" destId="{B8784F6E-6F14-43D8-A0CB-45EA7F0F2704}" srcOrd="13" destOrd="0" presId="urn:microsoft.com/office/officeart/2005/8/layout/radial6"/>
    <dgm:cxn modelId="{7934A2A6-75A8-4C86-A75A-C623585FBC0B}" type="presParOf" srcId="{682E19C9-565E-47EC-9FB3-AD5EDB509E95}" destId="{6D52B04E-D41D-4103-85FF-B0A20390F10A}" srcOrd="14" destOrd="0" presId="urn:microsoft.com/office/officeart/2005/8/layout/radial6"/>
    <dgm:cxn modelId="{8EE38796-C164-468F-8F7A-6C77A4B42835}" type="presParOf" srcId="{682E19C9-565E-47EC-9FB3-AD5EDB509E95}" destId="{2CD8ECCD-1CA8-4EAA-BA13-5BA23EC37453}" srcOrd="15" destOrd="0" presId="urn:microsoft.com/office/officeart/2005/8/layout/radial6"/>
    <dgm:cxn modelId="{8356818B-F868-4301-8ECF-0689C6324AEB}" type="presParOf" srcId="{682E19C9-565E-47EC-9FB3-AD5EDB509E95}" destId="{BD7448EB-4713-4578-A2ED-245D39E2FF22}" srcOrd="16" destOrd="0" presId="urn:microsoft.com/office/officeart/2005/8/layout/radial6"/>
    <dgm:cxn modelId="{6F95157D-BB6C-4411-BA6D-0FA05B41E6D0}" type="presParOf" srcId="{682E19C9-565E-47EC-9FB3-AD5EDB509E95}" destId="{04DD52C6-0128-4CF4-A14F-F8374C562FBB}" srcOrd="17" destOrd="0" presId="urn:microsoft.com/office/officeart/2005/8/layout/radial6"/>
    <dgm:cxn modelId="{DCEE1539-6176-47C7-B123-29E6D61BB264}" type="presParOf" srcId="{682E19C9-565E-47EC-9FB3-AD5EDB509E95}" destId="{D2AF0CA5-9E6B-45D8-AA2E-A868EDF8FCBF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F0CA5-9E6B-45D8-AA2E-A868EDF8FCBF}">
      <dsp:nvSpPr>
        <dsp:cNvPr id="0" name=""/>
        <dsp:cNvSpPr/>
      </dsp:nvSpPr>
      <dsp:spPr>
        <a:xfrm>
          <a:off x="1466197" y="549551"/>
          <a:ext cx="3765268" cy="3765268"/>
        </a:xfrm>
        <a:prstGeom prst="blockArc">
          <a:avLst>
            <a:gd name="adj1" fmla="val 12600000"/>
            <a:gd name="adj2" fmla="val 16200000"/>
            <a:gd name="adj3" fmla="val 451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D8ECCD-1CA8-4EAA-BA13-5BA23EC37453}">
      <dsp:nvSpPr>
        <dsp:cNvPr id="0" name=""/>
        <dsp:cNvSpPr/>
      </dsp:nvSpPr>
      <dsp:spPr>
        <a:xfrm>
          <a:off x="1466197" y="549551"/>
          <a:ext cx="3765268" cy="3765268"/>
        </a:xfrm>
        <a:prstGeom prst="blockArc">
          <a:avLst>
            <a:gd name="adj1" fmla="val 9000000"/>
            <a:gd name="adj2" fmla="val 12600000"/>
            <a:gd name="adj3" fmla="val 451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E0811-3C6C-405D-B3CE-CFB0C9568518}">
      <dsp:nvSpPr>
        <dsp:cNvPr id="0" name=""/>
        <dsp:cNvSpPr/>
      </dsp:nvSpPr>
      <dsp:spPr>
        <a:xfrm>
          <a:off x="1466197" y="549551"/>
          <a:ext cx="3765268" cy="3765268"/>
        </a:xfrm>
        <a:prstGeom prst="blockArc">
          <a:avLst>
            <a:gd name="adj1" fmla="val 5400000"/>
            <a:gd name="adj2" fmla="val 9000000"/>
            <a:gd name="adj3" fmla="val 451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98F342-ABBD-4CE7-98EF-E4A24A302169}">
      <dsp:nvSpPr>
        <dsp:cNvPr id="0" name=""/>
        <dsp:cNvSpPr/>
      </dsp:nvSpPr>
      <dsp:spPr>
        <a:xfrm>
          <a:off x="1466197" y="549551"/>
          <a:ext cx="3765268" cy="3765268"/>
        </a:xfrm>
        <a:prstGeom prst="blockArc">
          <a:avLst>
            <a:gd name="adj1" fmla="val 1800000"/>
            <a:gd name="adj2" fmla="val 5400000"/>
            <a:gd name="adj3" fmla="val 451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15EE4C-6C94-41A6-9947-7D8EE60D33C4}">
      <dsp:nvSpPr>
        <dsp:cNvPr id="0" name=""/>
        <dsp:cNvSpPr/>
      </dsp:nvSpPr>
      <dsp:spPr>
        <a:xfrm>
          <a:off x="1466197" y="549551"/>
          <a:ext cx="3765268" cy="3765268"/>
        </a:xfrm>
        <a:prstGeom prst="blockArc">
          <a:avLst>
            <a:gd name="adj1" fmla="val 19800000"/>
            <a:gd name="adj2" fmla="val 1800000"/>
            <a:gd name="adj3" fmla="val 451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9327D0-EB29-4183-8845-AF01101AEDE7}">
      <dsp:nvSpPr>
        <dsp:cNvPr id="0" name=""/>
        <dsp:cNvSpPr/>
      </dsp:nvSpPr>
      <dsp:spPr>
        <a:xfrm>
          <a:off x="1466197" y="549551"/>
          <a:ext cx="3765268" cy="3765268"/>
        </a:xfrm>
        <a:prstGeom prst="blockArc">
          <a:avLst>
            <a:gd name="adj1" fmla="val 16200000"/>
            <a:gd name="adj2" fmla="val 19800000"/>
            <a:gd name="adj3" fmla="val 451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C604E-D72A-4798-B43F-FEC5E1F07C45}">
      <dsp:nvSpPr>
        <dsp:cNvPr id="0" name=""/>
        <dsp:cNvSpPr/>
      </dsp:nvSpPr>
      <dsp:spPr>
        <a:xfrm>
          <a:off x="2505082" y="1588437"/>
          <a:ext cx="1687497" cy="16874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800" b="1" kern="1200" dirty="0" smtClean="0">
              <a:solidFill>
                <a:schemeClr val="tx1"/>
              </a:solidFill>
            </a:rPr>
            <a:t>Ukrepi</a:t>
          </a:r>
          <a:endParaRPr lang="sl-SI" sz="2800" b="1" kern="1200" dirty="0">
            <a:solidFill>
              <a:schemeClr val="tx1"/>
            </a:solidFill>
          </a:endParaRPr>
        </a:p>
      </dsp:txBody>
      <dsp:txXfrm>
        <a:off x="2752210" y="1835565"/>
        <a:ext cx="1193241" cy="1193241"/>
      </dsp:txXfrm>
    </dsp:sp>
    <dsp:sp modelId="{F0ED634F-146F-40B8-AA1C-BED1C74DAF34}">
      <dsp:nvSpPr>
        <dsp:cNvPr id="0" name=""/>
        <dsp:cNvSpPr/>
      </dsp:nvSpPr>
      <dsp:spPr>
        <a:xfrm>
          <a:off x="2758207" y="1452"/>
          <a:ext cx="1181247" cy="1181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b="1" kern="1200" dirty="0" smtClean="0">
              <a:solidFill>
                <a:schemeClr val="tx1"/>
              </a:solidFill>
            </a:rPr>
            <a:t>Elektronska izmenjava med partnerji</a:t>
          </a:r>
          <a:endParaRPr lang="sl-SI" sz="1100" b="1" kern="1200" dirty="0">
            <a:solidFill>
              <a:schemeClr val="tx1"/>
            </a:solidFill>
          </a:endParaRPr>
        </a:p>
      </dsp:txBody>
      <dsp:txXfrm>
        <a:off x="2931197" y="174442"/>
        <a:ext cx="835267" cy="835267"/>
      </dsp:txXfrm>
    </dsp:sp>
    <dsp:sp modelId="{B930555B-7B12-494F-9006-62C1D5DDFE5D}">
      <dsp:nvSpPr>
        <dsp:cNvPr id="0" name=""/>
        <dsp:cNvSpPr/>
      </dsp:nvSpPr>
      <dsp:spPr>
        <a:xfrm>
          <a:off x="4351788" y="921507"/>
          <a:ext cx="1181247" cy="1181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b="1" kern="1200" dirty="0" smtClean="0">
              <a:solidFill>
                <a:schemeClr val="tx1"/>
              </a:solidFill>
            </a:rPr>
            <a:t>Digitalizacija nastopov na sejmih</a:t>
          </a:r>
          <a:endParaRPr lang="sl-SI" sz="1100" b="1" kern="1200" dirty="0">
            <a:solidFill>
              <a:schemeClr val="tx1"/>
            </a:solidFill>
          </a:endParaRPr>
        </a:p>
      </dsp:txBody>
      <dsp:txXfrm>
        <a:off x="4524778" y="1094497"/>
        <a:ext cx="835267" cy="835267"/>
      </dsp:txXfrm>
    </dsp:sp>
    <dsp:sp modelId="{30518F3C-2AF9-4C78-9F1D-D122AFE83D9C}">
      <dsp:nvSpPr>
        <dsp:cNvPr id="0" name=""/>
        <dsp:cNvSpPr/>
      </dsp:nvSpPr>
      <dsp:spPr>
        <a:xfrm>
          <a:off x="4351788" y="2761616"/>
          <a:ext cx="1181247" cy="1181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b="1" kern="1200" dirty="0" smtClean="0">
              <a:solidFill>
                <a:schemeClr val="tx1"/>
              </a:solidFill>
            </a:rPr>
            <a:t>Spletne strani za tuje trge</a:t>
          </a:r>
          <a:endParaRPr lang="sl-SI" sz="1100" b="1" kern="1200" dirty="0">
            <a:solidFill>
              <a:schemeClr val="tx1"/>
            </a:solidFill>
          </a:endParaRPr>
        </a:p>
      </dsp:txBody>
      <dsp:txXfrm>
        <a:off x="4524778" y="2934606"/>
        <a:ext cx="835267" cy="835267"/>
      </dsp:txXfrm>
    </dsp:sp>
    <dsp:sp modelId="{3BF0F9E2-FC22-4726-9FE2-09EACF4AB436}">
      <dsp:nvSpPr>
        <dsp:cNvPr id="0" name=""/>
        <dsp:cNvSpPr/>
      </dsp:nvSpPr>
      <dsp:spPr>
        <a:xfrm>
          <a:off x="2758207" y="3681671"/>
          <a:ext cx="1181247" cy="1181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b="1" kern="1200" dirty="0" smtClean="0">
              <a:solidFill>
                <a:schemeClr val="tx1"/>
              </a:solidFill>
            </a:rPr>
            <a:t>Spletne trgovine</a:t>
          </a:r>
          <a:endParaRPr lang="sl-SI" sz="1100" b="1" kern="1200" dirty="0">
            <a:solidFill>
              <a:schemeClr val="tx1"/>
            </a:solidFill>
          </a:endParaRPr>
        </a:p>
      </dsp:txBody>
      <dsp:txXfrm>
        <a:off x="2931197" y="3854661"/>
        <a:ext cx="835267" cy="835267"/>
      </dsp:txXfrm>
    </dsp:sp>
    <dsp:sp modelId="{B8784F6E-6F14-43D8-A0CB-45EA7F0F2704}">
      <dsp:nvSpPr>
        <dsp:cNvPr id="0" name=""/>
        <dsp:cNvSpPr/>
      </dsp:nvSpPr>
      <dsp:spPr>
        <a:xfrm>
          <a:off x="1164626" y="2761616"/>
          <a:ext cx="1181247" cy="1181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b="1" kern="1200" dirty="0" smtClean="0">
              <a:solidFill>
                <a:schemeClr val="tx1"/>
              </a:solidFill>
            </a:rPr>
            <a:t>Produktno-prodajni video</a:t>
          </a:r>
          <a:endParaRPr lang="sl-SI" sz="1100" b="1" kern="1200" dirty="0">
            <a:solidFill>
              <a:schemeClr val="tx1"/>
            </a:solidFill>
          </a:endParaRPr>
        </a:p>
      </dsp:txBody>
      <dsp:txXfrm>
        <a:off x="1337616" y="2934606"/>
        <a:ext cx="835267" cy="835267"/>
      </dsp:txXfrm>
    </dsp:sp>
    <dsp:sp modelId="{BD7448EB-4713-4578-A2ED-245D39E2FF22}">
      <dsp:nvSpPr>
        <dsp:cNvPr id="0" name=""/>
        <dsp:cNvSpPr/>
      </dsp:nvSpPr>
      <dsp:spPr>
        <a:xfrm>
          <a:off x="1164626" y="921507"/>
          <a:ext cx="1181247" cy="1181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b="1" kern="1200" dirty="0" smtClean="0">
              <a:solidFill>
                <a:schemeClr val="tx1"/>
              </a:solidFill>
            </a:rPr>
            <a:t>Krepitev kompetenc-usposabljanja</a:t>
          </a:r>
          <a:endParaRPr lang="sl-SI" sz="1100" b="1" kern="1200" dirty="0">
            <a:solidFill>
              <a:schemeClr val="tx1"/>
            </a:solidFill>
          </a:endParaRPr>
        </a:p>
      </dsp:txBody>
      <dsp:txXfrm>
        <a:off x="1337616" y="1094497"/>
        <a:ext cx="835267" cy="835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7D977-65ED-4BD5-9696-D6EE6DE8A6CB}" type="datetimeFigureOut">
              <a:rPr lang="sl-SI" smtClean="0"/>
              <a:t>6. 09. 2017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8FA1-68E2-478A-ACEA-34D8F4588FC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9982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61785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320569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31302930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3228982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450104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198159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089185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461316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641562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1033857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3593832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1439599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1210203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3648085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413687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4.xml"/><Relationship Id="rId7" Type="http://schemas.openxmlformats.org/officeDocument/2006/relationships/image" Target="../media/image2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6.xml"/><Relationship Id="rId7" Type="http://schemas.openxmlformats.org/officeDocument/2006/relationships/oleObject" Target="../embeddings/oleObject4.bin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slideMaster" Target="../slideMasters/slideMaster2.xml"/><Relationship Id="rId11" Type="http://schemas.openxmlformats.org/officeDocument/2006/relationships/hyperlink" Target="http://www.atkearney.com/" TargetMode="External"/><Relationship Id="rId5" Type="http://schemas.openxmlformats.org/officeDocument/2006/relationships/tags" Target="../tags/tag8.xml"/><Relationship Id="rId10" Type="http://schemas.openxmlformats.org/officeDocument/2006/relationships/image" Target="../media/image5.jpeg"/><Relationship Id="rId4" Type="http://schemas.openxmlformats.org/officeDocument/2006/relationships/tags" Target="../tags/tag7.xml"/><Relationship Id="rId9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10.xml"/><Relationship Id="rId7" Type="http://schemas.openxmlformats.org/officeDocument/2006/relationships/image" Target="../media/image2.png"/><Relationship Id="rId2" Type="http://schemas.openxmlformats.org/officeDocument/2006/relationships/tags" Target="../tags/tag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6E3CBE0-36A5-4072-B5A6-59DAA409F3E0}" type="datetimeFigureOut">
              <a:rPr lang="en-US"/>
              <a:pPr>
                <a:defRPr/>
              </a:pPr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E7AA597-2AC3-4855-B57C-C28B03281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91B5E19-BD7E-43E9-BEBB-CC360E991041}" type="datetimeFigureOut">
              <a:rPr lang="en-US"/>
              <a:pPr>
                <a:defRPr/>
              </a:pPr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381179E-E421-4C9B-B2D2-D43354348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4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BCF97BA-3D61-4130-BC2F-39C6A6197F9C}" type="datetimeFigureOut">
              <a:rPr lang="en-US"/>
              <a:pPr>
                <a:defRPr/>
              </a:pPr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48785A-773C-487F-ABB9-1EB9C86DE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7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.T. Kearney CoverWhite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4"/>
          <p:cNvCxnSpPr/>
          <p:nvPr>
            <p:custDataLst>
              <p:tags r:id="rId1"/>
            </p:custDataLst>
          </p:nvPr>
        </p:nvCxnSpPr>
        <p:spPr>
          <a:xfrm>
            <a:off x="0" y="3548063"/>
            <a:ext cx="9144000" cy="0"/>
          </a:xfrm>
          <a:prstGeom prst="line">
            <a:avLst/>
          </a:prstGeom>
          <a:ln w="63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0" descr="Red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44800" y="6353323"/>
            <a:ext cx="3311525" cy="1938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00"/>
            </a:lvl1pPr>
            <a:lvl2pPr marL="182880" indent="0">
              <a:buNone/>
              <a:defRPr sz="1000"/>
            </a:lvl2pPr>
            <a:lvl3pPr marL="323238" indent="0">
              <a:buNone/>
              <a:defRPr sz="1000"/>
            </a:lvl3pPr>
            <a:lvl4pPr marL="510840" indent="0">
              <a:buNone/>
              <a:defRPr sz="1000"/>
            </a:lvl4pPr>
            <a:lvl5pPr marL="655200" indent="0">
              <a:buNone/>
              <a:defRPr sz="1000"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44800" y="5073438"/>
            <a:ext cx="3967917" cy="193899"/>
          </a:xfrm>
          <a:noFill/>
          <a:ln w="6350" cap="flat">
            <a:noFill/>
          </a:ln>
        </p:spPr>
        <p:txBody>
          <a:bodyPr rtlCol="0"/>
          <a:lstStyle>
            <a:lvl1pPr marL="180000" indent="-180000">
              <a:buNone/>
              <a:defRPr lang="en-US" sz="1400" baseline="0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44800" y="4858080"/>
            <a:ext cx="3966838" cy="193899"/>
          </a:xfrm>
          <a:noFill/>
          <a:ln w="6350" cap="flat">
            <a:noFill/>
          </a:ln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aseline="0"/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44800" y="3685032"/>
            <a:ext cx="8642350" cy="498598"/>
          </a:xfrm>
          <a:prstGeom prst="rect">
            <a:avLst/>
          </a:prstGeom>
          <a:noFill/>
          <a:ln w="6350" cap="flat">
            <a:noFill/>
          </a:ln>
        </p:spPr>
        <p:txBody>
          <a:bodyPr/>
          <a:lstStyle>
            <a:lvl1pPr algn="l">
              <a:lnSpc>
                <a:spcPct val="90000"/>
              </a:lnSpc>
              <a:defRPr sz="3600" b="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l-SI" smtClean="0"/>
              <a:t>Uredite slog naslova matrice</a:t>
            </a:r>
            <a:endParaRPr lang="de-DE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44800" y="3154680"/>
            <a:ext cx="8642350" cy="249299"/>
          </a:xfrm>
          <a:prstGeom prst="rect">
            <a:avLst/>
          </a:prstGeom>
          <a:noFill/>
          <a:ln w="6350" cap="flat">
            <a:noFill/>
          </a:ln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900"/>
              </a:spcBef>
              <a:buNone/>
              <a:defRPr sz="1800" b="1" i="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30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.T. Kearney Disclaimer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44800" y="2060575"/>
            <a:ext cx="8642350" cy="221599"/>
          </a:xfrm>
        </p:spPr>
        <p:txBody>
          <a:bodyPr/>
          <a:lstStyle>
            <a:lvl1pPr marL="1588" indent="0">
              <a:spcBef>
                <a:spcPts val="1400"/>
              </a:spcBef>
              <a:buNone/>
              <a:defRPr/>
            </a:lvl1pPr>
            <a:lvl2pPr marL="1588" indent="0">
              <a:spcBef>
                <a:spcPts val="1400"/>
              </a:spcBef>
              <a:buNone/>
              <a:defRPr/>
            </a:lvl2pPr>
            <a:lvl3pPr marL="1588" indent="0">
              <a:spcBef>
                <a:spcPts val="1400"/>
              </a:spcBef>
              <a:buNone/>
              <a:defRPr/>
            </a:lvl3pPr>
            <a:lvl4pPr marL="1588" indent="0">
              <a:spcBef>
                <a:spcPts val="1400"/>
              </a:spcBef>
              <a:buNone/>
              <a:defRPr/>
            </a:lvl4pPr>
            <a:lvl5pPr marL="1588" indent="0">
              <a:spcBef>
                <a:spcPts val="1400"/>
              </a:spcBef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3969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.T. Kearney TitleAndText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244800" y="804672"/>
            <a:ext cx="8640000" cy="332399"/>
          </a:xfrm>
          <a:prstGeom prst="rect">
            <a:avLst/>
          </a:prstGeom>
          <a:noFill/>
          <a:ln>
            <a:noFill/>
          </a:ln>
        </p:spPr>
        <p:txBody>
          <a:bodyPr rtlCol="0"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4475" y="2060575"/>
            <a:ext cx="8640000" cy="1338828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88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.T. Kearney TitleOnly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13"/>
          <p:cNvSpPr txBox="1">
            <a:spLocks noChangeArrowheads="1"/>
          </p:cNvSpPr>
          <p:nvPr/>
        </p:nvSpPr>
        <p:spPr bwMode="auto">
          <a:xfrm>
            <a:off x="8045450" y="6610350"/>
            <a:ext cx="6032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sl-SI" sz="800" smtClean="0">
                <a:solidFill>
                  <a:srgbClr val="ADABA1"/>
                </a:solidFill>
                <a:latin typeface="Arial "/>
              </a:rPr>
              <a:t>A.T. Kearney</a:t>
            </a:r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8642350" y="6594475"/>
            <a:ext cx="2651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3092567-3D61-467E-A77A-DC8617CFF331}" type="slidenum">
              <a:rPr lang="en-US" altLang="sl-SI" sz="900" smtClean="0">
                <a:solidFill>
                  <a:srgbClr val="ADABA1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sl-SI" sz="900" smtClean="0">
              <a:solidFill>
                <a:srgbClr val="ADABA1"/>
              </a:solidFill>
            </a:endParaRPr>
          </a:p>
        </p:txBody>
      </p:sp>
      <p:pic>
        <p:nvPicPr>
          <p:cNvPr id="6" name="Picture 12" descr="White1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675"/>
            <a:ext cx="9144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think-cell Slide" r:id="rId8" imgW="360" imgH="360" progId="TCLayout.ActiveDocument.1">
                  <p:embed/>
                </p:oleObj>
              </mc:Choice>
              <mc:Fallback>
                <p:oleObj name="think-cell Slide" r:id="rId8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244800" y="804672"/>
            <a:ext cx="8640000" cy="332399"/>
          </a:xfrm>
          <a:prstGeom prst="rect">
            <a:avLst/>
          </a:prstGeom>
          <a:noFill/>
          <a:ln>
            <a:noFill/>
          </a:ln>
        </p:spPr>
        <p:txBody>
          <a:bodyPr rtlCol="0"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35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.T. Kearney Divider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44800" y="2157984"/>
            <a:ext cx="8646351" cy="276999"/>
          </a:xfrm>
          <a:ln>
            <a:noFill/>
          </a:ln>
        </p:spPr>
        <p:txBody>
          <a:bodyPr/>
          <a:lstStyle>
            <a:lvl1pPr marL="164592" indent="-164592">
              <a:buFont typeface="Arial" pitchFamily="34" charset="0"/>
              <a:buChar char="•"/>
              <a:defRPr sz="2000" baseline="0"/>
            </a:lvl1pPr>
            <a:lvl2pPr marL="347472" indent="-182880">
              <a:spcBef>
                <a:spcPts val="600"/>
              </a:spcBef>
              <a:buFont typeface="Arial" pitchFamily="34" charset="0"/>
              <a:buChar char="–"/>
              <a:defRPr sz="2000"/>
            </a:lvl2pPr>
            <a:lvl3pPr marL="484632" indent="-137160">
              <a:spcBef>
                <a:spcPts val="200"/>
              </a:spcBef>
              <a:buFont typeface="Arial" pitchFamily="34" charset="0"/>
              <a:buChar char="-"/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00" y="1627632"/>
            <a:ext cx="8646287" cy="338328"/>
          </a:xfrm>
          <a:ln>
            <a:noFill/>
          </a:ln>
        </p:spPr>
        <p:txBody>
          <a:bodyPr/>
          <a:lstStyle>
            <a:lvl1pPr>
              <a:defRPr baseline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107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.T. Kearney ClosingPage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13"/>
          <p:cNvSpPr txBox="1">
            <a:spLocks noChangeArrowheads="1"/>
          </p:cNvSpPr>
          <p:nvPr/>
        </p:nvSpPr>
        <p:spPr bwMode="auto">
          <a:xfrm>
            <a:off x="8045450" y="6610350"/>
            <a:ext cx="6032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sl-SI" sz="800" smtClean="0">
                <a:solidFill>
                  <a:srgbClr val="ADABA1"/>
                </a:solidFill>
                <a:latin typeface="Arial "/>
              </a:rPr>
              <a:t>A.T. Kearney</a:t>
            </a:r>
          </a:p>
        </p:txBody>
      </p:sp>
      <p:sp>
        <p:nvSpPr>
          <p:cNvPr id="4" name="TextBox 14"/>
          <p:cNvSpPr txBox="1">
            <a:spLocks noChangeArrowheads="1"/>
          </p:cNvSpPr>
          <p:nvPr/>
        </p:nvSpPr>
        <p:spPr bwMode="auto">
          <a:xfrm>
            <a:off x="8642350" y="6594475"/>
            <a:ext cx="2651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07DD95A-C68C-4F64-81E9-535799D48A83}" type="slidenum">
              <a:rPr lang="en-US" altLang="sl-SI" sz="900" smtClean="0">
                <a:solidFill>
                  <a:srgbClr val="ADABA1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sl-SI" sz="900" smtClean="0">
              <a:solidFill>
                <a:srgbClr val="ADABA1"/>
              </a:solidFill>
            </a:endParaRPr>
          </a:p>
        </p:txBody>
      </p:sp>
      <p:pic>
        <p:nvPicPr>
          <p:cNvPr id="5" name="Picture 12" descr="White1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675"/>
            <a:ext cx="9144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006_Sig-for-last-page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"/>
          <a:stretch>
            <a:fillRect/>
          </a:stretch>
        </p:blipFill>
        <p:spPr bwMode="auto">
          <a:xfrm>
            <a:off x="0" y="4630738"/>
            <a:ext cx="9107488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3"/>
          <p:cNvCxnSpPr/>
          <p:nvPr>
            <p:custDataLst>
              <p:tags r:id="rId3"/>
            </p:custDataLst>
          </p:nvPr>
        </p:nvCxnSpPr>
        <p:spPr>
          <a:xfrm>
            <a:off x="0" y="1627188"/>
            <a:ext cx="9144000" cy="0"/>
          </a:xfrm>
          <a:prstGeom prst="line">
            <a:avLst/>
          </a:prstGeom>
          <a:ln w="3175" cap="flat">
            <a:solidFill>
              <a:schemeClr val="accent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244475" y="2924175"/>
          <a:ext cx="8640760" cy="19732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095">
                  <a:extLst>
                    <a:ext uri="{9D8B030D-6E8A-4147-A177-3AD203B41FA5}"/>
                  </a:extLst>
                </a:gridCol>
                <a:gridCol w="1080095">
                  <a:extLst>
                    <a:ext uri="{9D8B030D-6E8A-4147-A177-3AD203B41FA5}"/>
                  </a:extLst>
                </a:gridCol>
                <a:gridCol w="1080095">
                  <a:extLst>
                    <a:ext uri="{9D8B030D-6E8A-4147-A177-3AD203B41FA5}"/>
                  </a:extLst>
                </a:gridCol>
                <a:gridCol w="1080095">
                  <a:extLst>
                    <a:ext uri="{9D8B030D-6E8A-4147-A177-3AD203B41FA5}"/>
                  </a:extLst>
                </a:gridCol>
                <a:gridCol w="1080095">
                  <a:extLst>
                    <a:ext uri="{9D8B030D-6E8A-4147-A177-3AD203B41FA5}"/>
                  </a:extLst>
                </a:gridCol>
                <a:gridCol w="1080095">
                  <a:extLst>
                    <a:ext uri="{9D8B030D-6E8A-4147-A177-3AD203B41FA5}"/>
                  </a:extLst>
                </a:gridCol>
                <a:gridCol w="1080095">
                  <a:extLst>
                    <a:ext uri="{9D8B030D-6E8A-4147-A177-3AD203B41FA5}"/>
                  </a:extLst>
                </a:gridCol>
                <a:gridCol w="1080095">
                  <a:extLst>
                    <a:ext uri="{9D8B030D-6E8A-4147-A177-3AD203B41FA5}"/>
                  </a:extLst>
                </a:gridCol>
              </a:tblGrid>
              <a:tr h="42345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b="1" dirty="0">
                          <a:latin typeface="Arial"/>
                        </a:rPr>
                        <a:t>Americas</a:t>
                      </a:r>
                    </a:p>
                  </a:txBody>
                  <a:tcPr marL="0" marR="0" marT="36005" marB="108014"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Atlanta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</a:rPr>
                        <a:t>Bogot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</a:t>
                      </a:r>
                      <a:endParaRPr lang="en-US" sz="9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36005" marB="108014"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+mn-lt"/>
                        </a:rPr>
                        <a:t>Calgary</a:t>
                      </a:r>
                      <a:endParaRPr lang="en-US" sz="900" dirty="0">
                        <a:latin typeface="Arial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Chicago </a:t>
                      </a:r>
                    </a:p>
                  </a:txBody>
                  <a:tcPr marL="0" marR="0" marT="36005" marB="108014"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+mn-lt"/>
                        </a:rPr>
                        <a:t>Dallas</a:t>
                      </a:r>
                      <a:endParaRPr lang="en-US" sz="900" dirty="0">
                        <a:latin typeface="Arial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Detroit</a:t>
                      </a:r>
                    </a:p>
                  </a:txBody>
                  <a:tcPr marL="0" marR="0" marT="36005" marB="108014"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+mn-lt"/>
                        </a:rPr>
                        <a:t>Houston</a:t>
                      </a:r>
                      <a:endParaRPr lang="en-US" sz="900" b="1" dirty="0">
                        <a:latin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Arial"/>
                        </a:rPr>
                        <a:t>Mexico City</a:t>
                      </a:r>
                    </a:p>
                  </a:txBody>
                  <a:tcPr marL="0" marR="0" marT="36005" marB="108014"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+mn-lt"/>
                        </a:rPr>
                        <a:t>New York</a:t>
                      </a:r>
                      <a:endParaRPr lang="en-US" sz="900" dirty="0">
                        <a:latin typeface="Arial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Palo Alto</a:t>
                      </a:r>
                    </a:p>
                  </a:txBody>
                  <a:tcPr marL="0" marR="0" marT="36005" marB="108014"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+mn-lt"/>
                        </a:rPr>
                        <a:t>San Francisco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+mn-lt"/>
                        </a:rPr>
                        <a:t>São Paulo</a:t>
                      </a:r>
                      <a:endParaRPr lang="en-US" sz="900" dirty="0">
                        <a:latin typeface="Arial"/>
                      </a:endParaRPr>
                    </a:p>
                  </a:txBody>
                  <a:tcPr marL="0" marR="0" marT="36005" marB="108014"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+mn-lt"/>
                        </a:rPr>
                        <a:t>Toronto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+mn-lt"/>
                        </a:rPr>
                        <a:t>Washington,</a:t>
                      </a:r>
                      <a:r>
                        <a:rPr lang="en-US" sz="700" dirty="0">
                          <a:latin typeface="+mn-lt"/>
                        </a:rPr>
                        <a:t> </a:t>
                      </a:r>
                      <a:r>
                        <a:rPr lang="en-US" sz="900" dirty="0">
                          <a:latin typeface="+mn-lt"/>
                        </a:rPr>
                        <a:t>D.C.</a:t>
                      </a:r>
                      <a:endParaRPr lang="en-US" sz="900" dirty="0">
                        <a:latin typeface="Arial"/>
                        <a:cs typeface="Arial" pitchFamily="34" charset="0"/>
                      </a:endParaRPr>
                    </a:p>
                  </a:txBody>
                  <a:tcPr marL="0" marR="0" marT="36005" marB="108014">
                    <a:lnT w="31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423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Arial"/>
                        </a:rPr>
                        <a:t>Asia Pacific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Bangkok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Beijing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Hong Kong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Jakarta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Kuala Lumpur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Melbourne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Mumbai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New Delhi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Seoul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Shanghai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Singapore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Sydney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Taipei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Tokyo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0289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Arial"/>
                        </a:rPr>
                        <a:t>Europe</a:t>
                      </a:r>
                      <a:endParaRPr lang="en-US" sz="900" dirty="0">
                        <a:latin typeface="Arial"/>
                        <a:cs typeface="Arial" pitchFamily="34" charset="0"/>
                      </a:endParaRP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Amsterdam 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Berlin 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Brussels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Bucharest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Budapest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Copenhagen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+mn-lt"/>
                        </a:rPr>
                        <a:t>Düsseldorf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Frankfurt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Helsinki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Istanbul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Kiev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Lisbon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Ljubljana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London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Madrid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Milan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Moscow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Munich</a:t>
                      </a:r>
                      <a:br>
                        <a:rPr lang="en-US" sz="900" dirty="0">
                          <a:latin typeface="Arial"/>
                        </a:rPr>
                      </a:br>
                      <a:r>
                        <a:rPr lang="en-US" sz="900" dirty="0">
                          <a:latin typeface="Arial"/>
                        </a:rPr>
                        <a:t>Oslo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Paris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Prague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Rome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Stockholm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Stuttgart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Vienna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Warsaw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Zurich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23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Arial"/>
                        </a:rPr>
                        <a:t>Middle East </a:t>
                      </a:r>
                      <a:br>
                        <a:rPr lang="en-US" sz="900" b="1" dirty="0">
                          <a:latin typeface="Arial"/>
                        </a:rPr>
                      </a:br>
                      <a:r>
                        <a:rPr lang="en-US" sz="900" b="1" dirty="0">
                          <a:latin typeface="Arial"/>
                        </a:rPr>
                        <a:t>and Africa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Abu Dhabi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Doha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+mn-lt"/>
                        </a:rPr>
                        <a:t>Dubai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900" dirty="0">
                          <a:latin typeface="Arial"/>
                        </a:rPr>
                        <a:t>Johannesburg</a:t>
                      </a: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+mn-lt"/>
                        </a:rPr>
                        <a:t>Manama</a:t>
                      </a:r>
                    </a:p>
                    <a:p>
                      <a:r>
                        <a:rPr lang="en-US" sz="900" dirty="0">
                          <a:latin typeface="Arial"/>
                        </a:rPr>
                        <a:t>Riyadh</a:t>
                      </a:r>
                      <a:endParaRPr lang="en-US" sz="900" dirty="0">
                        <a:latin typeface="Arial"/>
                        <a:cs typeface="Arial" pitchFamily="34" charset="0"/>
                      </a:endParaRP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/>
                        <a:cs typeface="Arial" pitchFamily="34" charset="0"/>
                      </a:endParaRP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/>
                        <a:cs typeface="Arial" pitchFamily="34" charset="0"/>
                      </a:endParaRP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/>
                        <a:cs typeface="Arial" pitchFamily="34" charset="0"/>
                      </a:endParaRP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rial"/>
                        <a:cs typeface="Arial" pitchFamily="34" charset="0"/>
                      </a:endParaRPr>
                    </a:p>
                  </a:txBody>
                  <a:tcPr marL="0" marR="0" marT="36005" marB="10801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9" name="TextBox 5"/>
          <p:cNvSpPr txBox="1">
            <a:spLocks noChangeArrowheads="1"/>
          </p:cNvSpPr>
          <p:nvPr userDrawn="1">
            <p:custDataLst>
              <p:tags r:id="rId5"/>
            </p:custDataLst>
          </p:nvPr>
        </p:nvSpPr>
        <p:spPr bwMode="gray">
          <a:xfrm>
            <a:off x="244475" y="1700213"/>
            <a:ext cx="8640763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sl-SI" sz="1400" smtClean="0">
                <a:solidFill>
                  <a:srgbClr val="000000"/>
                </a:solidFill>
                <a:cs typeface="Arial" panose="020B0604020202020204" pitchFamily="34" charset="0"/>
              </a:rPr>
              <a:t>A.T. Kearney is a leading global management consulting firm with offices in more than 40 countries. Since 1926, we have been trusted advisors to the world's foremost organizations. A.T. Kearney is a partner-owned firm, committed to helping clients achieve immediate impact and growing advantage on their most mission-critical issues. For more information, visit </a:t>
            </a:r>
            <a:r>
              <a:rPr lang="en-US" altLang="sl-SI" sz="1400" smtClean="0">
                <a:solidFill>
                  <a:srgbClr val="000000"/>
                </a:solidFill>
                <a:cs typeface="Arial" panose="020B0604020202020204" pitchFamily="34" charset="0"/>
                <a:hlinkClick r:id="rId11"/>
              </a:rPr>
              <a:t>www.atkearney.com</a:t>
            </a:r>
            <a:r>
              <a:rPr lang="en-US" altLang="sl-SI" sz="1400" smtClean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2415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8045450" y="6610350"/>
            <a:ext cx="6032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sl-SI" sz="800" smtClean="0">
                <a:solidFill>
                  <a:srgbClr val="ADABA1"/>
                </a:solidFill>
                <a:latin typeface="Arial "/>
              </a:rPr>
              <a:t>A.T. Kearney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8642350" y="6594475"/>
            <a:ext cx="2651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3458A59-7F17-4CFB-A4A1-11B792566DD9}" type="slidenum">
              <a:rPr lang="en-US" altLang="sl-SI" sz="900" smtClean="0">
                <a:solidFill>
                  <a:srgbClr val="ADABA1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sl-SI" sz="900" smtClean="0">
              <a:solidFill>
                <a:srgbClr val="ADABA1"/>
              </a:solidFill>
            </a:endParaRPr>
          </a:p>
        </p:txBody>
      </p:sp>
      <p:pic>
        <p:nvPicPr>
          <p:cNvPr id="7" name="Picture 12" descr="White1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675"/>
            <a:ext cx="9144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think-cell Slide" r:id="rId8" imgW="360" imgH="360" progId="TCLayout.ActiveDocument.1">
                  <p:embed/>
                </p:oleObj>
              </mc:Choice>
              <mc:Fallback>
                <p:oleObj name="think-cell Slide" r:id="rId8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0825" y="446999"/>
            <a:ext cx="7594705" cy="332399"/>
          </a:xfrm>
          <a:prstGeom prst="rect">
            <a:avLst/>
          </a:prstGeom>
        </p:spPr>
        <p:txBody>
          <a:bodyPr rtlCol="0" anchor="b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5591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485C752-F9FC-46B5-A1C2-01497BE53DB7}" type="datetimeFigureOut">
              <a:rPr lang="en-US"/>
              <a:pPr>
                <a:defRPr/>
              </a:pPr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039AC7D-4DFD-41A5-BBFB-98ABF313D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7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80A939C-6A38-4884-8ABC-1C0DFD60F834}" type="datetimeFigureOut">
              <a:rPr lang="en-US"/>
              <a:pPr>
                <a:defRPr/>
              </a:pPr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EB4C74D-3EF2-46D4-BCDA-531CC49A5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1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5E116C-F634-4DD2-AF47-9E8585B85CC3}" type="datetimeFigureOut">
              <a:rPr lang="en-US"/>
              <a:pPr>
                <a:defRPr/>
              </a:pPr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4FB9686-A9F1-40DA-8B1E-1BC41F5F5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8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A7A5991-BF94-40D1-9CC6-65ADA1F7D65F}" type="datetimeFigureOut">
              <a:rPr lang="en-US"/>
              <a:pPr>
                <a:defRPr/>
              </a:pPr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0731DE4-EDB7-44B7-867B-114C32F7B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4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E8466A2-F6B8-46D9-8B3B-D0894D498B45}" type="datetimeFigureOut">
              <a:rPr lang="en-US"/>
              <a:pPr>
                <a:defRPr/>
              </a:pPr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4929D6F-0C75-4E88-A04E-7C08B75E2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27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3A470D2-07BB-41EA-9718-1DB62AAD25CE}" type="datetimeFigureOut">
              <a:rPr lang="en-US"/>
              <a:pPr>
                <a:defRPr/>
              </a:pPr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3654EE8-04A3-451C-993A-2B4A9C21D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5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6FE102E-1809-482B-855E-F6B42DDDFCC3}" type="datetimeFigureOut">
              <a:rPr lang="en-US"/>
              <a:pPr>
                <a:defRPr/>
              </a:pPr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74919F6-0401-4382-ABD2-94002CF74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0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D41ACCA-EC73-4345-A542-CDDF69887B5D}" type="datetimeFigureOut">
              <a:rPr lang="en-US"/>
              <a:pPr>
                <a:defRPr/>
              </a:pPr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E93C792-8D20-4BAD-A9AF-1B8032973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2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16.xml"/><Relationship Id="rId10" Type="http://schemas.openxmlformats.org/officeDocument/2006/relationships/tags" Target="../tags/tag1.xml"/><Relationship Id="rId4" Type="http://schemas.openxmlformats.org/officeDocument/2006/relationships/slideLayout" Target="../slideLayouts/slideLayout15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676275"/>
            <a:ext cx="78867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text styles</a:t>
            </a:r>
          </a:p>
          <a:p>
            <a:pPr lvl="1"/>
            <a:r>
              <a:rPr lang="en-US" altLang="sl-SI" smtClean="0"/>
              <a:t>Second level</a:t>
            </a:r>
          </a:p>
          <a:p>
            <a:pPr lvl="2"/>
            <a:r>
              <a:rPr lang="en-US" altLang="sl-SI" smtClean="0"/>
              <a:t>Third level</a:t>
            </a:r>
          </a:p>
          <a:p>
            <a:pPr lvl="3"/>
            <a:r>
              <a:rPr lang="en-US" altLang="sl-SI" smtClean="0"/>
              <a:t>Fourth level</a:t>
            </a:r>
          </a:p>
          <a:p>
            <a:pPr lvl="4"/>
            <a:r>
              <a:rPr lang="en-US" altLang="sl-SI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 defTabSz="914400">
              <a:defRPr/>
            </a:pPr>
            <a:fld id="{2A3901BE-9AAA-4D15-A679-039E5CA1456D}" type="datetimeFigureOut">
              <a:rPr lang="en-US"/>
              <a:pPr defTabSz="914400">
                <a:defRPr/>
              </a:pPr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 defTabSz="9144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 defTabSz="914400">
              <a:defRPr/>
            </a:pPr>
            <a:fld id="{9F1E8995-EC44-473B-97C4-2D70D67DA518}" type="slidenum">
              <a:rPr lang="en-US"/>
              <a:pPr defTabSz="91440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8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3" hidden="1"/>
          <p:cNvGraphicFramePr>
            <a:graphicFrameLocks noChangeAspect="1"/>
          </p:cNvGraphicFramePr>
          <p:nvPr userDrawn="1">
            <p:custDataLst>
              <p:tags r:id="rId10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11" imgW="360" imgH="360" progId="TCLayout.ActiveDocument.1">
                  <p:embed/>
                </p:oleObj>
              </mc:Choice>
              <mc:Fallback>
                <p:oleObj name="think-cell Slide" r:id="rId11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244475" y="804863"/>
            <a:ext cx="86407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sl-SI" smtClean="0"/>
              <a:t>Headline of maximum two lines here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4475" y="2057400"/>
            <a:ext cx="8640763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sl-SI" smtClean="0"/>
              <a:t>Text on first level here</a:t>
            </a:r>
          </a:p>
          <a:p>
            <a:pPr lvl="1"/>
            <a:r>
              <a:rPr lang="en-US" altLang="sl-SI" smtClean="0"/>
              <a:t>Second level</a:t>
            </a:r>
          </a:p>
          <a:p>
            <a:pPr lvl="2"/>
            <a:r>
              <a:rPr lang="en-US" altLang="sl-SI" smtClean="0"/>
              <a:t>Third level</a:t>
            </a:r>
          </a:p>
          <a:p>
            <a:pPr lvl="3"/>
            <a:r>
              <a:rPr lang="en-US" altLang="sl-SI" smtClean="0"/>
              <a:t>Fourth level</a:t>
            </a:r>
          </a:p>
          <a:p>
            <a:pPr lvl="4"/>
            <a:r>
              <a:rPr lang="en-US" altLang="sl-SI" smtClean="0"/>
              <a:t>Fifth level</a:t>
            </a:r>
          </a:p>
        </p:txBody>
      </p:sp>
      <p:sp>
        <p:nvSpPr>
          <p:cNvPr id="4101" name="TextBox 13"/>
          <p:cNvSpPr txBox="1">
            <a:spLocks noChangeArrowheads="1"/>
          </p:cNvSpPr>
          <p:nvPr/>
        </p:nvSpPr>
        <p:spPr bwMode="auto">
          <a:xfrm>
            <a:off x="8045450" y="6610350"/>
            <a:ext cx="6032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sl-SI" sz="800" smtClean="0">
                <a:solidFill>
                  <a:srgbClr val="ADABA1"/>
                </a:solidFill>
                <a:latin typeface="Arial "/>
              </a:rPr>
              <a:t>A.T. Kearney</a:t>
            </a:r>
          </a:p>
        </p:txBody>
      </p:sp>
      <p:sp>
        <p:nvSpPr>
          <p:cNvPr id="4102" name="TextBox 14"/>
          <p:cNvSpPr txBox="1">
            <a:spLocks noChangeArrowheads="1"/>
          </p:cNvSpPr>
          <p:nvPr/>
        </p:nvSpPr>
        <p:spPr bwMode="auto">
          <a:xfrm>
            <a:off x="8642350" y="6594475"/>
            <a:ext cx="2651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6ADEC03-4676-4695-9F07-A6066CF776A5}" type="slidenum">
              <a:rPr lang="en-US" altLang="sl-SI" sz="900" smtClean="0">
                <a:solidFill>
                  <a:srgbClr val="ADABA1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sl-SI" sz="900" smtClean="0">
              <a:solidFill>
                <a:srgbClr val="ADABA1"/>
              </a:solidFill>
            </a:endParaRPr>
          </a:p>
        </p:txBody>
      </p:sp>
      <p:pic>
        <p:nvPicPr>
          <p:cNvPr id="4103" name="Picture 12" descr="White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675"/>
            <a:ext cx="9144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500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9388" indent="-179388" algn="l" rtl="0" eaLnBrk="0" fontAlgn="base" hangingPunct="0">
        <a:lnSpc>
          <a:spcPct val="90000"/>
        </a:lnSpc>
        <a:spcBef>
          <a:spcPts val="1400"/>
        </a:spcBef>
        <a:spcAft>
          <a:spcPct val="0"/>
        </a:spcAft>
        <a:buClr>
          <a:schemeClr val="bg2"/>
        </a:buClr>
        <a:buSzPct val="100000"/>
        <a:buFont typeface="Arial" panose="020B0604020202020204" pitchFamily="34" charset="0"/>
        <a:buChar char="■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09563" indent="-127000" algn="l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88950" indent="-179388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3413" indent="-136525" algn="l" rtl="0" eaLnBrk="0" fontAlgn="base" hangingPunct="0">
        <a:lnSpc>
          <a:spcPct val="90000"/>
        </a:lnSpc>
        <a:spcBef>
          <a:spcPts val="2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69938" indent="-136525" algn="l" rtl="0" eaLnBrk="0" fontAlgn="base" hangingPunct="0">
        <a:lnSpc>
          <a:spcPct val="90000"/>
        </a:lnSpc>
        <a:spcBef>
          <a:spcPts val="1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wmf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7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ctrTitle" idx="4294967295"/>
          </p:nvPr>
        </p:nvSpPr>
        <p:spPr>
          <a:xfrm>
            <a:off x="0" y="15478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92163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92164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92165" name="PoljeZBesedilom 2"/>
          <p:cNvSpPr txBox="1">
            <a:spLocks noChangeArrowheads="1"/>
          </p:cNvSpPr>
          <p:nvPr/>
        </p:nvSpPr>
        <p:spPr bwMode="auto">
          <a:xfrm>
            <a:off x="457200" y="5516563"/>
            <a:ext cx="849630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sl-SI" altLang="sl-SI" sz="1600" b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sl-SI" altLang="sl-SI" sz="1600" b="1">
                <a:solidFill>
                  <a:srgbClr val="000000"/>
                </a:solidFill>
                <a:cs typeface="Arial" panose="020B0604020202020204" pitchFamily="34" charset="0"/>
              </a:rPr>
              <a:t>Gregor Umek, mag.</a:t>
            </a:r>
          </a:p>
          <a:p>
            <a:pPr algn="ctr">
              <a:buFontTx/>
              <a:buNone/>
            </a:pPr>
            <a:r>
              <a:rPr lang="sl-SI" altLang="sl-SI" sz="1600" b="1">
                <a:solidFill>
                  <a:srgbClr val="000000"/>
                </a:solidFill>
                <a:cs typeface="Arial" panose="020B0604020202020204" pitchFamily="34" charset="0"/>
              </a:rPr>
              <a:t>Ministrstvo za gospodarski razvoj in tehnologijo</a:t>
            </a:r>
            <a:endParaRPr lang="sl-SI" altLang="sl-SI" sz="16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92166" name="PoljeZBesedilom 1"/>
          <p:cNvSpPr txBox="1">
            <a:spLocks noChangeArrowheads="1"/>
          </p:cNvSpPr>
          <p:nvPr/>
        </p:nvSpPr>
        <p:spPr bwMode="auto">
          <a:xfrm>
            <a:off x="971550" y="1220788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sz="2400" b="1">
                <a:solidFill>
                  <a:srgbClr val="000000"/>
                </a:solidFill>
                <a:cs typeface="Arial" panose="020B0604020202020204" pitchFamily="34" charset="0"/>
              </a:rPr>
              <a:t>Predstavitev javnega razpisa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sz="2400" b="1">
                <a:solidFill>
                  <a:srgbClr val="000000"/>
                </a:solidFill>
                <a:cs typeface="Arial" panose="020B0604020202020204" pitchFamily="34" charset="0"/>
              </a:rPr>
              <a:t>»Vzpostavitev ali nadgradnja elektronskega poslovanja v MSP v obdobju 2017-2018«</a:t>
            </a:r>
          </a:p>
        </p:txBody>
      </p:sp>
      <p:sp>
        <p:nvSpPr>
          <p:cNvPr id="92167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92168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69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70" name="Slika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2781300"/>
            <a:ext cx="2838450" cy="283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455188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ctrTitle" idx="4294967295"/>
          </p:nvPr>
        </p:nvSpPr>
        <p:spPr>
          <a:xfrm>
            <a:off x="0" y="15478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110595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10596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60423" name="PoljeZBesedilom 8"/>
          <p:cNvSpPr txBox="1">
            <a:spLocks noChangeArrowheads="1"/>
          </p:cNvSpPr>
          <p:nvPr/>
        </p:nvSpPr>
        <p:spPr bwMode="auto">
          <a:xfrm>
            <a:off x="474663" y="2492375"/>
            <a:ext cx="4097337" cy="2062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Opis </a:t>
            </a:r>
            <a:r>
              <a:rPr lang="sl-SI" altLang="sl-SI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ukrepa</a:t>
            </a: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izdelava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produktno-prodajnega videa v vsaj enem tujem jeziku</a:t>
            </a:r>
            <a:endParaRPr lang="sl-SI" altLang="sl-SI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Predvidene aktivnosti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izdelava scenarija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snemanje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 obdelava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filma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zobraževanje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 usposabljanje vezano na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aktivnost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10598" name="PoljeZBesedilom 1"/>
          <p:cNvSpPr txBox="1">
            <a:spLocks noChangeArrowheads="1"/>
          </p:cNvSpPr>
          <p:nvPr/>
        </p:nvSpPr>
        <p:spPr bwMode="auto">
          <a:xfrm>
            <a:off x="971550" y="1389063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Ukrep 5: produktno – prodajni video</a:t>
            </a:r>
          </a:p>
        </p:txBody>
      </p:sp>
      <p:sp>
        <p:nvSpPr>
          <p:cNvPr id="110599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110600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1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2" name="Slika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349625"/>
            <a:ext cx="2166938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4564467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"/>
          <p:cNvSpPr>
            <a:spLocks noGrp="1"/>
          </p:cNvSpPr>
          <p:nvPr>
            <p:ph type="ctrTitle" idx="4294967295"/>
          </p:nvPr>
        </p:nvSpPr>
        <p:spPr>
          <a:xfrm>
            <a:off x="0" y="15478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112643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12644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60423" name="PoljeZBesedilom 8"/>
          <p:cNvSpPr txBox="1">
            <a:spLocks noChangeArrowheads="1"/>
          </p:cNvSpPr>
          <p:nvPr/>
        </p:nvSpPr>
        <p:spPr bwMode="auto">
          <a:xfrm>
            <a:off x="474663" y="2276475"/>
            <a:ext cx="5176837" cy="41052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Opis ukrepa</a:t>
            </a:r>
            <a:r>
              <a:rPr lang="sl-SI" altLang="sl-SI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krepitev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kompetenc in modelov nastopov na novih trgih v času digitalne transformacije</a:t>
            </a:r>
            <a:endParaRPr lang="sl-SI" altLang="sl-SI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Dva sklopa aktivnosti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 </a:t>
            </a:r>
            <a:r>
              <a:rPr lang="sl-SI" altLang="sl-SI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prvem sklopu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gre za splošno usposabljanje in ozaveščanje lastnikov, vodstvenega kadra in zaposlenih v MSP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na področjih industrije 4.0 </a:t>
            </a:r>
            <a:r>
              <a:rPr lang="pl-PL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(samo področje, ki se nanaša na poslovanje s tujimi partnerji)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novih modelov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orodij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za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izvoz, vzpostavljanja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digitalnih delovnih mest,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internet </a:t>
            </a:r>
            <a:r>
              <a:rPr lang="sl-SI" altLang="sl-SI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of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sl-SI" altLang="sl-SI" sz="16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things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itd.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 </a:t>
            </a:r>
            <a:r>
              <a:rPr lang="sl-SI" altLang="sl-SI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drugem sklopu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gre za predstavitev primerov dobrih praks pri uvedbi in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implementaciji industrije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4.0 (samo področje, ki se nanaša na poslovanje s tujimi partnerji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)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v tujih in slovenskih podjetjih, ki bi se lahko izvajal na splošni ali panožni ravni </a:t>
            </a:r>
            <a:endParaRPr lang="sl-SI" altLang="sl-SI" sz="16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2646" name="PoljeZBesedilom 1"/>
          <p:cNvSpPr txBox="1">
            <a:spLocks noChangeArrowheads="1"/>
          </p:cNvSpPr>
          <p:nvPr/>
        </p:nvSpPr>
        <p:spPr bwMode="auto">
          <a:xfrm>
            <a:off x="474663" y="1389063"/>
            <a:ext cx="81232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Ukrep 6: krepitev kompetenc - usposabljanja</a:t>
            </a:r>
          </a:p>
        </p:txBody>
      </p:sp>
      <p:sp>
        <p:nvSpPr>
          <p:cNvPr id="112647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112648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49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50" name="Slika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2276475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51" name="Slika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4437063"/>
            <a:ext cx="1766888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221759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14691" name="TextBox 7"/>
          <p:cNvSpPr txBox="1">
            <a:spLocks noChangeArrowheads="1"/>
          </p:cNvSpPr>
          <p:nvPr/>
        </p:nvSpPr>
        <p:spPr bwMode="auto">
          <a:xfrm>
            <a:off x="1187450" y="1406525"/>
            <a:ext cx="191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60423" name="PoljeZBesedilom 8"/>
          <p:cNvSpPr txBox="1">
            <a:spLocks noChangeArrowheads="1"/>
          </p:cNvSpPr>
          <p:nvPr/>
        </p:nvSpPr>
        <p:spPr bwMode="auto">
          <a:xfrm>
            <a:off x="474663" y="2492375"/>
            <a:ext cx="6075362" cy="3397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14693" name="PoljeZBesedilom 1"/>
          <p:cNvSpPr txBox="1">
            <a:spLocks noChangeArrowheads="1"/>
          </p:cNvSpPr>
          <p:nvPr/>
        </p:nvSpPr>
        <p:spPr bwMode="auto">
          <a:xfrm>
            <a:off x="971550" y="1389063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Merila za ocenjevanje vlog</a:t>
            </a:r>
          </a:p>
        </p:txBody>
      </p:sp>
      <p:sp>
        <p:nvSpPr>
          <p:cNvPr id="114694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114695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696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906463" y="2205038"/>
          <a:ext cx="7194550" cy="360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866"/>
                <a:gridCol w="4428501"/>
                <a:gridCol w="2398183"/>
              </a:tblGrid>
              <a:tr h="466016">
                <a:tc gridSpan="2">
                  <a:txBody>
                    <a:bodyPr/>
                    <a:lstStyle/>
                    <a:p>
                      <a:r>
                        <a:rPr lang="sl-SI" sz="1800" dirty="0" smtClean="0">
                          <a:solidFill>
                            <a:schemeClr val="tx1"/>
                          </a:solidFill>
                        </a:rPr>
                        <a:t>Merilo</a:t>
                      </a:r>
                      <a:endParaRPr lang="sl-SI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8" marR="91458" marT="45721" marB="45721"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800" dirty="0" smtClean="0">
                          <a:solidFill>
                            <a:schemeClr val="tx1"/>
                          </a:solidFill>
                        </a:rPr>
                        <a:t>Št. točk</a:t>
                      </a:r>
                      <a:endParaRPr lang="sl-SI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8" marR="91458" marT="45721" marB="45721"/>
                </a:tc>
              </a:tr>
              <a:tr h="466016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1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Število izvedenih ukrepov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</a:tr>
              <a:tr h="466016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2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Reference zunanjega izvajalca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</a:tr>
              <a:tr h="466016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3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Finančna sposobnost podjetja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</a:tr>
              <a:tr h="466016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4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Tržni potencial podjetja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</a:tr>
              <a:tr h="804356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5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Odstotek zaposlenih, ki sodelujejo pri izvajanju operacije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20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</a:tr>
              <a:tr h="466016">
                <a:tc gridSpan="2">
                  <a:txBody>
                    <a:bodyPr/>
                    <a:lstStyle/>
                    <a:p>
                      <a:r>
                        <a:rPr lang="sl-SI" sz="1800" b="1" dirty="0" smtClean="0"/>
                        <a:t>Skupaj</a:t>
                      </a:r>
                      <a:endParaRPr lang="sl-SI" sz="1800" b="1" dirty="0"/>
                    </a:p>
                  </a:txBody>
                  <a:tcPr marL="91458" marR="91458" marT="45721" marB="45721"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100</a:t>
                      </a:r>
                      <a:endParaRPr lang="sl-SI" sz="1800" dirty="0"/>
                    </a:p>
                  </a:txBody>
                  <a:tcPr marL="91458" marR="91458"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96290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ctrTitle" idx="4294967295"/>
          </p:nvPr>
        </p:nvSpPr>
        <p:spPr>
          <a:xfrm>
            <a:off x="592138" y="13319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116739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16740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16741" name="PoljeZBesedilom 1"/>
          <p:cNvSpPr txBox="1">
            <a:spLocks noChangeArrowheads="1"/>
          </p:cNvSpPr>
          <p:nvPr/>
        </p:nvSpPr>
        <p:spPr bwMode="auto">
          <a:xfrm>
            <a:off x="962025" y="1203325"/>
            <a:ext cx="72009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Uvrstitev Slovenije na indeksu digitalnega gospodarstva in družbe (DESI) v letu 2017</a:t>
            </a:r>
          </a:p>
        </p:txBody>
      </p:sp>
      <p:sp>
        <p:nvSpPr>
          <p:cNvPr id="116742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116743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744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74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2781300"/>
            <a:ext cx="7734300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6746" name="PoljeZBesedilom 1"/>
          <p:cNvSpPr txBox="1">
            <a:spLocks noChangeArrowheads="1"/>
          </p:cNvSpPr>
          <p:nvPr/>
        </p:nvSpPr>
        <p:spPr bwMode="auto">
          <a:xfrm>
            <a:off x="722313" y="6488113"/>
            <a:ext cx="19272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Vir: Evropska komisija, 2017</a:t>
            </a:r>
          </a:p>
        </p:txBody>
      </p:sp>
    </p:spTree>
    <p:extLst>
      <p:ext uri="{BB962C8B-B14F-4D97-AF65-F5344CB8AC3E}">
        <p14:creationId xmlns:p14="http://schemas.microsoft.com/office/powerpoint/2010/main" val="3574718253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ctrTitle" idx="4294967295"/>
          </p:nvPr>
        </p:nvSpPr>
        <p:spPr>
          <a:xfrm>
            <a:off x="592138" y="13319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118787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18788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18789" name="PoljeZBesedilom 1"/>
          <p:cNvSpPr txBox="1">
            <a:spLocks noChangeArrowheads="1"/>
          </p:cNvSpPr>
          <p:nvPr/>
        </p:nvSpPr>
        <p:spPr bwMode="auto">
          <a:xfrm>
            <a:off x="962025" y="1203325"/>
            <a:ext cx="72009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Gibanje uvrstitve Slovenije in EU na indeksu digitalnega gospodarstva in družbe (DESI) v obdobju 2014-2017</a:t>
            </a:r>
          </a:p>
        </p:txBody>
      </p:sp>
      <p:sp>
        <p:nvSpPr>
          <p:cNvPr id="118790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118791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2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2708275"/>
            <a:ext cx="4113213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8794" name="PoljeZBesedilom 9"/>
          <p:cNvSpPr txBox="1">
            <a:spLocks noChangeArrowheads="1"/>
          </p:cNvSpPr>
          <p:nvPr/>
        </p:nvSpPr>
        <p:spPr bwMode="auto">
          <a:xfrm>
            <a:off x="2619375" y="6488113"/>
            <a:ext cx="19272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Vir: Evropska komisija, 2017</a:t>
            </a:r>
          </a:p>
        </p:txBody>
      </p:sp>
    </p:spTree>
    <p:extLst>
      <p:ext uri="{BB962C8B-B14F-4D97-AF65-F5344CB8AC3E}">
        <p14:creationId xmlns:p14="http://schemas.microsoft.com/office/powerpoint/2010/main" val="196522133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1"/>
          <p:cNvSpPr>
            <a:spLocks noGrp="1"/>
          </p:cNvSpPr>
          <p:nvPr>
            <p:ph type="ctrTitle" idx="4294967295"/>
          </p:nvPr>
        </p:nvSpPr>
        <p:spPr>
          <a:xfrm>
            <a:off x="592138" y="13319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120835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20836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20837" name="PoljeZBesedilom 1"/>
          <p:cNvSpPr txBox="1">
            <a:spLocks noChangeArrowheads="1"/>
          </p:cNvSpPr>
          <p:nvPr/>
        </p:nvSpPr>
        <p:spPr bwMode="auto">
          <a:xfrm>
            <a:off x="962025" y="2997200"/>
            <a:ext cx="72009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Hvala za pozornost!</a:t>
            </a:r>
          </a:p>
        </p:txBody>
      </p:sp>
      <p:sp>
        <p:nvSpPr>
          <p:cNvPr id="120838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120839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40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965164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ctrTitle" idx="4294967295"/>
          </p:nvPr>
        </p:nvSpPr>
        <p:spPr>
          <a:xfrm>
            <a:off x="674688" y="10906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r>
              <a:rPr lang="sl-SI" altLang="sl-SI" sz="3200" smtClean="0">
                <a:cs typeface="Arial" panose="020B0604020202020204" pitchFamily="34" charset="0"/>
              </a:rPr>
              <a:t>Namen in cilj razpisa</a:t>
            </a:r>
            <a:endParaRPr lang="en-US" altLang="sl-SI" sz="3200" smtClean="0">
              <a:cs typeface="Arial" panose="020B0604020202020204" pitchFamily="34" charset="0"/>
            </a:endParaRPr>
          </a:p>
        </p:txBody>
      </p:sp>
      <p:sp>
        <p:nvSpPr>
          <p:cNvPr id="94211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94212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60423" name="PoljeZBesedilom 8"/>
          <p:cNvSpPr txBox="1">
            <a:spLocks noChangeArrowheads="1"/>
          </p:cNvSpPr>
          <p:nvPr/>
        </p:nvSpPr>
        <p:spPr bwMode="auto">
          <a:xfrm>
            <a:off x="474663" y="2349500"/>
            <a:ext cx="4818062" cy="32924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sl-SI" altLang="sl-SI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Namen: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podpreti MSP, ki lahko s prevzemom elektronskega načina poslovanja lažje vstopajo v globalne verige vrednosti in na nove trge, povečajo mednarodno konkurenčnost njihovega poslovanja, izboljšajo in pospešijo interakcijo s poslovnimi partnerji v tujini, učinkoviteje pošiljajo in zbirajo informacije ter izboljšajo odnose v celotni dobavni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verigi</a:t>
            </a:r>
          </a:p>
          <a:p>
            <a:pPr algn="just">
              <a:defRPr/>
            </a:pPr>
            <a:endParaRPr lang="sl-SI" altLang="sl-SI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Cilj</a:t>
            </a:r>
            <a:r>
              <a:rPr lang="sl-SI" altLang="sl-SI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izboljšati možnosti MSP pri vstopu oziroma širitvi poslovanja na tuje trge in tako povečati njihovo mednarodno konkurenčnost</a:t>
            </a:r>
          </a:p>
        </p:txBody>
      </p:sp>
      <p:sp>
        <p:nvSpPr>
          <p:cNvPr id="94214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94215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16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17" name="Slika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514600"/>
            <a:ext cx="2960687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062550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ctrTitle" idx="4294967295"/>
          </p:nvPr>
        </p:nvSpPr>
        <p:spPr>
          <a:xfrm>
            <a:off x="0" y="15478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96259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96260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60423" name="PoljeZBesedilom 8"/>
          <p:cNvSpPr txBox="1">
            <a:spLocks noChangeArrowheads="1"/>
          </p:cNvSpPr>
          <p:nvPr/>
        </p:nvSpPr>
        <p:spPr bwMode="auto">
          <a:xfrm>
            <a:off x="1187450" y="2133600"/>
            <a:ext cx="3770313" cy="45227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altLang="sl-SI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Objavljen: </a:t>
            </a:r>
            <a:r>
              <a:rPr lang="sl-SI" altLang="sl-SI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1. septembra 2017 </a:t>
            </a:r>
            <a:r>
              <a:rPr lang="sl-SI" altLang="sl-SI" dirty="0" smtClean="0">
                <a:latin typeface="Arial" charset="0"/>
                <a:cs typeface="Arial" charset="0"/>
              </a:rPr>
              <a:t>(UL RS št. 47/2017 z dne 1. 9. 2017)</a:t>
            </a:r>
          </a:p>
          <a:p>
            <a:pPr>
              <a:defRPr/>
            </a:pPr>
            <a:endParaRPr lang="sl-SI" altLang="sl-SI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sl-SI" altLang="sl-SI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Trajanje: </a:t>
            </a:r>
            <a:r>
              <a:rPr lang="sl-SI" altLang="sl-SI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2017-2018</a:t>
            </a:r>
          </a:p>
          <a:p>
            <a:pPr>
              <a:defRPr/>
            </a:pPr>
            <a:endParaRPr lang="sl-SI" altLang="sl-SI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sl-SI" altLang="sl-SI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Upravičenci</a:t>
            </a:r>
            <a:r>
              <a:rPr lang="sl-SI" altLang="sl-SI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 MSP</a:t>
            </a:r>
          </a:p>
          <a:p>
            <a:pPr>
              <a:defRPr/>
            </a:pPr>
            <a:endParaRPr lang="sl-SI" altLang="sl-SI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sl-SI" altLang="sl-SI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Cilj razpisa do 2018: </a:t>
            </a:r>
            <a:r>
              <a:rPr lang="sl-SI" altLang="sl-SI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podpreti 82 MSP</a:t>
            </a:r>
          </a:p>
          <a:p>
            <a:pPr>
              <a:defRPr/>
            </a:pPr>
            <a:endParaRPr lang="sl-SI" altLang="sl-SI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sl-SI" altLang="sl-SI" b="1" dirty="0" smtClean="0">
                <a:latin typeface="Arial" charset="0"/>
                <a:cs typeface="Arial" charset="0"/>
              </a:rPr>
              <a:t>Cilj razpisa do 2023: </a:t>
            </a:r>
            <a:r>
              <a:rPr lang="sl-SI" altLang="sl-SI" dirty="0" smtClean="0">
                <a:latin typeface="Arial" charset="0"/>
                <a:cs typeface="Arial" charset="0"/>
              </a:rPr>
              <a:t>podpreti najmanj 250 MSP</a:t>
            </a:r>
          </a:p>
          <a:p>
            <a:pPr>
              <a:defRPr/>
            </a:pPr>
            <a:endParaRPr lang="sl-SI" altLang="sl-SI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sl-SI" altLang="sl-SI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Roka za oddajo vlog sta</a:t>
            </a:r>
            <a:r>
              <a:rPr lang="sl-SI" altLang="sl-SI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</a:p>
          <a:p>
            <a:pPr marL="285750" indent="-285750">
              <a:buFontTx/>
              <a:buChar char="-"/>
              <a:defRPr/>
            </a:pPr>
            <a:r>
              <a:rPr lang="sl-SI" altLang="sl-SI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1. rok: 2. 10. 2017 </a:t>
            </a:r>
            <a:r>
              <a:rPr lang="sl-SI" altLang="sl-SI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</a:t>
            </a:r>
          </a:p>
          <a:p>
            <a:pPr marL="285750" indent="-285750">
              <a:buFontTx/>
              <a:buChar char="-"/>
              <a:defRPr/>
            </a:pPr>
            <a:r>
              <a:rPr lang="sl-SI" altLang="sl-SI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2. rok: 1. 3. 2018</a:t>
            </a:r>
          </a:p>
        </p:txBody>
      </p:sp>
      <p:sp>
        <p:nvSpPr>
          <p:cNvPr id="96262" name="PoljeZBesedilom 1"/>
          <p:cNvSpPr txBox="1">
            <a:spLocks noChangeArrowheads="1"/>
          </p:cNvSpPr>
          <p:nvPr/>
        </p:nvSpPr>
        <p:spPr bwMode="auto">
          <a:xfrm>
            <a:off x="798513" y="1279525"/>
            <a:ext cx="72009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sz="3200" b="1">
                <a:solidFill>
                  <a:srgbClr val="000000"/>
                </a:solidFill>
                <a:cs typeface="Arial" panose="020B0604020202020204" pitchFamily="34" charset="0"/>
              </a:rPr>
              <a:t>Osnovni podatki </a:t>
            </a:r>
          </a:p>
        </p:txBody>
      </p:sp>
      <p:sp>
        <p:nvSpPr>
          <p:cNvPr id="96263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96264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5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6" name="Slika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572000"/>
            <a:ext cx="1919288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7" name="Slika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276475"/>
            <a:ext cx="1919288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680468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ctrTitle" idx="4294967295"/>
          </p:nvPr>
        </p:nvSpPr>
        <p:spPr>
          <a:xfrm>
            <a:off x="0" y="15478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98307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98308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60423" name="PoljeZBesedilom 8"/>
          <p:cNvSpPr txBox="1">
            <a:spLocks noChangeArrowheads="1"/>
          </p:cNvSpPr>
          <p:nvPr/>
        </p:nvSpPr>
        <p:spPr bwMode="auto">
          <a:xfrm>
            <a:off x="444500" y="2205038"/>
            <a:ext cx="4487863" cy="41036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Višina razpisanih sredstev v obdobju 2017-2018: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2.500.000 EUR: </a:t>
            </a:r>
          </a:p>
          <a:p>
            <a:pPr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- višina sredstev v 2017: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830.000 EUR</a:t>
            </a:r>
          </a:p>
          <a:p>
            <a:pPr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- višina sredstev v 2018: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1.670.00,00</a:t>
            </a:r>
          </a:p>
          <a:p>
            <a:pPr marL="285750" indent="-285750">
              <a:buFontTx/>
              <a:buChar char="-"/>
              <a:defRPr/>
            </a:pPr>
            <a:endParaRPr lang="sl-SI" altLang="sl-SI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pt-BR" altLang="sl-SI" sz="1600" b="1" dirty="0" smtClean="0">
                <a:latin typeface="Arial" charset="0"/>
                <a:cs typeface="Arial" charset="0"/>
              </a:rPr>
              <a:t>Višina razpisanih sredstev do 202</a:t>
            </a:r>
            <a:r>
              <a:rPr lang="sl-SI" altLang="sl-SI" sz="1600" b="1" dirty="0" smtClean="0">
                <a:latin typeface="Arial" charset="0"/>
                <a:cs typeface="Arial" charset="0"/>
              </a:rPr>
              <a:t>2</a:t>
            </a:r>
            <a:r>
              <a:rPr lang="pt-BR" altLang="sl-SI" sz="1600" dirty="0" smtClean="0">
                <a:latin typeface="Arial" charset="0"/>
                <a:cs typeface="Arial" charset="0"/>
              </a:rPr>
              <a:t>: 7.500.000 EUR</a:t>
            </a:r>
            <a:endParaRPr lang="sl-SI" altLang="sl-SI" sz="1600" dirty="0" smtClean="0">
              <a:latin typeface="Arial" charset="0"/>
              <a:cs typeface="Arial" charset="0"/>
            </a:endParaRPr>
          </a:p>
          <a:p>
            <a:pPr>
              <a:defRPr/>
            </a:pPr>
            <a:endParaRPr lang="sl-SI" altLang="sl-SI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914400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Višina sofinanciranja: 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do vključno 70 % upravičenih stroškov</a:t>
            </a:r>
          </a:p>
          <a:p>
            <a:pPr defTabSz="914400">
              <a:defRPr/>
            </a:pPr>
            <a:endParaRPr lang="sl-SI" altLang="sl-SI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914400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Maksimalna vrednost sofinanciranja: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do 30.000 EUR na podjetje</a:t>
            </a:r>
          </a:p>
          <a:p>
            <a:pPr defTabSz="914400">
              <a:defRPr/>
            </a:pPr>
            <a:endParaRPr lang="sl-SI" altLang="sl-SI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914400">
              <a:defRPr/>
            </a:pPr>
            <a:r>
              <a:rPr lang="sl-SI" altLang="sl-SI" sz="1600" b="1" dirty="0" smtClean="0">
                <a:latin typeface="Arial" charset="0"/>
                <a:cs typeface="Arial" charset="0"/>
              </a:rPr>
              <a:t>Obdobje, v katerem morajo biti porabljena dodeljena sredstva: </a:t>
            </a:r>
            <a:r>
              <a:rPr lang="sl-SI" altLang="sl-SI" sz="1600" dirty="0" smtClean="0">
                <a:latin typeface="Arial" charset="0"/>
                <a:cs typeface="Arial" charset="0"/>
              </a:rPr>
              <a:t>1. 10. 2018</a:t>
            </a:r>
          </a:p>
        </p:txBody>
      </p:sp>
      <p:sp>
        <p:nvSpPr>
          <p:cNvPr id="98310" name="PoljeZBesedilom 1"/>
          <p:cNvSpPr txBox="1">
            <a:spLocks noChangeArrowheads="1"/>
          </p:cNvSpPr>
          <p:nvPr/>
        </p:nvSpPr>
        <p:spPr bwMode="auto">
          <a:xfrm>
            <a:off x="971550" y="1389063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Sredstva</a:t>
            </a:r>
          </a:p>
        </p:txBody>
      </p:sp>
      <p:sp>
        <p:nvSpPr>
          <p:cNvPr id="98311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98312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13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14" name="Slika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113" y="2349500"/>
            <a:ext cx="2981325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15" name="Slika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113" y="4508500"/>
            <a:ext cx="2981325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6213080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ctrTitle" idx="4294967295"/>
          </p:nvPr>
        </p:nvSpPr>
        <p:spPr>
          <a:xfrm>
            <a:off x="592138" y="13319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100355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00356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00357" name="PoljeZBesedilom 1"/>
          <p:cNvSpPr txBox="1">
            <a:spLocks noChangeArrowheads="1"/>
          </p:cNvSpPr>
          <p:nvPr/>
        </p:nvSpPr>
        <p:spPr bwMode="auto">
          <a:xfrm>
            <a:off x="962025" y="1203325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Upravičeni stroški – shema de minimis</a:t>
            </a:r>
          </a:p>
        </p:txBody>
      </p:sp>
      <p:sp>
        <p:nvSpPr>
          <p:cNvPr id="100358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100359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60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 2"/>
          <p:cNvGraphicFramePr/>
          <p:nvPr/>
        </p:nvGraphicFramePr>
        <p:xfrm>
          <a:off x="1213643" y="1772816"/>
          <a:ext cx="6697663" cy="4864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337072032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ctrTitle" idx="4294967295"/>
          </p:nvPr>
        </p:nvSpPr>
        <p:spPr>
          <a:xfrm>
            <a:off x="0" y="15478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102403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02404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60423" name="PoljeZBesedilom 8"/>
          <p:cNvSpPr txBox="1">
            <a:spLocks noChangeArrowheads="1"/>
          </p:cNvSpPr>
          <p:nvPr/>
        </p:nvSpPr>
        <p:spPr bwMode="auto">
          <a:xfrm>
            <a:off x="468313" y="2895600"/>
            <a:ext cx="5033962" cy="3294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Opis ukrepa: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vzpostavitev ali nadgradnja elektronske izmenjave, vmesnikov in varnih povezav med partnerji z namenom avtomatizacije ter digitalizacije mednarodnih procesov dobavnih verig B2B</a:t>
            </a:r>
          </a:p>
          <a:p>
            <a:pPr algn="just">
              <a:defRPr/>
            </a:pP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Predvidene aktivnosti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priprava lastnega okolja za izdajo in prejem mednarodno standardiziranih e-Dokumentov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digitalizacija artiklov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vzpostavitev sistema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izobraževanje in usposabljanje vezano na aktivnost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sl-SI" altLang="sl-SI" sz="16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2406" name="PoljeZBesedilom 1"/>
          <p:cNvSpPr txBox="1">
            <a:spLocks noChangeArrowheads="1"/>
          </p:cNvSpPr>
          <p:nvPr/>
        </p:nvSpPr>
        <p:spPr bwMode="auto">
          <a:xfrm>
            <a:off x="971550" y="1389063"/>
            <a:ext cx="72009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Ukrep 1: elektronska izmenjava med partnerji</a:t>
            </a:r>
          </a:p>
        </p:txBody>
      </p:sp>
      <p:sp>
        <p:nvSpPr>
          <p:cNvPr id="102407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102408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09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10" name="Slika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2997200"/>
            <a:ext cx="2816225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4339258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/>
          </p:cNvSpPr>
          <p:nvPr>
            <p:ph type="ctrTitle" idx="4294967295"/>
          </p:nvPr>
        </p:nvSpPr>
        <p:spPr>
          <a:xfrm>
            <a:off x="0" y="15478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104451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04452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60423" name="PoljeZBesedilom 8"/>
          <p:cNvSpPr txBox="1">
            <a:spLocks noChangeArrowheads="1"/>
          </p:cNvSpPr>
          <p:nvPr/>
        </p:nvSpPr>
        <p:spPr bwMode="auto">
          <a:xfrm>
            <a:off x="474663" y="2708275"/>
            <a:ext cx="4529137" cy="3294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Opis ukrepa</a:t>
            </a:r>
            <a:r>
              <a:rPr lang="sl-SI" altLang="sl-SI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vključevanje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v digitalne sejme/</a:t>
            </a:r>
            <a:r>
              <a:rPr lang="sl-SI" altLang="sl-SI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showroome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 (platforme za marketing posameznih industrij v različnih državah ali industrijah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  <a:p>
            <a:pPr algn="just">
              <a:defRPr/>
            </a:pP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Predvidene aktivnosti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priprava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 oblikovanje digitalnih vsebin, interaktivni prikaz produktov in opisov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podjetij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predstavitve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na </a:t>
            </a:r>
            <a:r>
              <a:rPr lang="sl-SI" altLang="sl-SI" sz="16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ShowRoomih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izobraževanje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 usposabljanje vezano na aktivnost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sl-SI" altLang="sl-SI" sz="16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4454" name="PoljeZBesedilom 1"/>
          <p:cNvSpPr txBox="1">
            <a:spLocks noChangeArrowheads="1"/>
          </p:cNvSpPr>
          <p:nvPr/>
        </p:nvSpPr>
        <p:spPr bwMode="auto">
          <a:xfrm>
            <a:off x="971550" y="1389063"/>
            <a:ext cx="72009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Ukrep 2: Digitalizacija nastopov na sejmih</a:t>
            </a:r>
          </a:p>
        </p:txBody>
      </p:sp>
      <p:sp>
        <p:nvSpPr>
          <p:cNvPr id="104455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104456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7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8" name="Slika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2954338"/>
            <a:ext cx="2803525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4632154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ctrTitle" idx="4294967295"/>
          </p:nvPr>
        </p:nvSpPr>
        <p:spPr>
          <a:xfrm>
            <a:off x="0" y="15478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106499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06500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60423" name="PoljeZBesedilom 8"/>
          <p:cNvSpPr txBox="1">
            <a:spLocks noChangeArrowheads="1"/>
          </p:cNvSpPr>
          <p:nvPr/>
        </p:nvSpPr>
        <p:spPr bwMode="auto">
          <a:xfrm>
            <a:off x="474663" y="2492375"/>
            <a:ext cx="4673600" cy="3384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Opis ukrepa: </a:t>
            </a:r>
            <a:r>
              <a:rPr lang="pl-PL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izdelava </a:t>
            </a:r>
            <a:r>
              <a:rPr lang="pl-PL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 upravljanje celostne podobe na spletni strani za tuje trge</a:t>
            </a:r>
            <a:endParaRPr lang="sl-SI" altLang="sl-SI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Predvidene aktivnosti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priprava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 objava vsebin, struktur in opisov podjetij in njihovih rešitev na spletu v različnih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jezikih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vzpostavitev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 upravljanje digitalnih kanalov in platform (WEB, </a:t>
            </a:r>
            <a:r>
              <a:rPr lang="sl-SI" altLang="sl-SI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Linkedin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sl-SI" altLang="sl-SI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Facebook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sl-SI" altLang="sl-SI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Booking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sl-SI" altLang="sl-SI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Twitter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sl-SI" altLang="sl-SI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Trip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sl-SI" altLang="sl-SI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Advisor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sl-SI" altLang="sl-SI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Airbnb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, itd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.)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zobraževanje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 usposabljanje vezano na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aktivnost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sl-SI" altLang="sl-SI" sz="16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6502" name="PoljeZBesedilom 1"/>
          <p:cNvSpPr txBox="1">
            <a:spLocks noChangeArrowheads="1"/>
          </p:cNvSpPr>
          <p:nvPr/>
        </p:nvSpPr>
        <p:spPr bwMode="auto">
          <a:xfrm>
            <a:off x="971550" y="1389063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Ukrep 3: spletne strani za tuje trge</a:t>
            </a:r>
          </a:p>
        </p:txBody>
      </p:sp>
      <p:sp>
        <p:nvSpPr>
          <p:cNvPr id="106503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106504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05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06" name="Slika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075" y="2636838"/>
            <a:ext cx="2925763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50283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le 1"/>
          <p:cNvSpPr>
            <a:spLocks noGrp="1"/>
          </p:cNvSpPr>
          <p:nvPr>
            <p:ph type="ctrTitle" idx="4294967295"/>
          </p:nvPr>
        </p:nvSpPr>
        <p:spPr>
          <a:xfrm>
            <a:off x="0" y="1547813"/>
            <a:ext cx="7200900" cy="1119187"/>
          </a:xfrm>
        </p:spPr>
        <p:txBody>
          <a:bodyPr/>
          <a:lstStyle/>
          <a:p>
            <a:pPr eaLnBrk="1" hangingPunct="1"/>
            <a:r>
              <a:rPr lang="sl-SI" altLang="sl-SI" smtClean="0">
                <a:cs typeface="Arial" panose="020B0604020202020204" pitchFamily="34" charset="0"/>
              </a:rPr>
              <a:t> </a:t>
            </a:r>
            <a:endParaRPr lang="en-US" altLang="sl-SI" smtClean="0">
              <a:cs typeface="Arial" panose="020B0604020202020204" pitchFamily="34" charset="0"/>
            </a:endParaRPr>
          </a:p>
        </p:txBody>
      </p:sp>
      <p:sp>
        <p:nvSpPr>
          <p:cNvPr id="108547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l-SI" sz="24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108548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</a:t>
            </a:r>
          </a:p>
        </p:txBody>
      </p:sp>
      <p:sp>
        <p:nvSpPr>
          <p:cNvPr id="60423" name="PoljeZBesedilom 8"/>
          <p:cNvSpPr txBox="1">
            <a:spLocks noChangeArrowheads="1"/>
          </p:cNvSpPr>
          <p:nvPr/>
        </p:nvSpPr>
        <p:spPr bwMode="auto">
          <a:xfrm>
            <a:off x="474663" y="2492375"/>
            <a:ext cx="4745037" cy="4032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Opis ukrepa</a:t>
            </a:r>
            <a:r>
              <a:rPr lang="sl-SI" altLang="sl-SI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postavitev e-Trgovin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 ciljem prodaje v tujini in povečanjem obsega prodaje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ter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prisotnost na tujih trgih</a:t>
            </a:r>
            <a:endParaRPr lang="sl-SI" altLang="sl-SI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sl-SI" altLang="sl-SI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Predvidene aktivnosti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svetovanje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glede pravnega in logističnega okvirja postavitve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e-trgovine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svetovanje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pri postavitvi in uvedbi primernih aplikativnih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rešitev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priprava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ponudbe, cenikov, digitaliziranih opisov produktov in prodajnih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procesov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priprava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vsebin (v različnih jezikih in prilagojene za različne ciljne skupine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postavitev e-trgovine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izobraževanje </a:t>
            </a:r>
            <a:r>
              <a:rPr lang="sl-SI" altLang="sl-SI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in usposabljanje vezano na </a:t>
            </a:r>
            <a:r>
              <a:rPr lang="sl-SI" altLang="sl-SI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aktivnost</a:t>
            </a:r>
            <a:endParaRPr lang="sl-SI" altLang="sl-SI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8550" name="PoljeZBesedilom 1"/>
          <p:cNvSpPr txBox="1">
            <a:spLocks noChangeArrowheads="1"/>
          </p:cNvSpPr>
          <p:nvPr/>
        </p:nvSpPr>
        <p:spPr bwMode="auto">
          <a:xfrm>
            <a:off x="971550" y="1389063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000000"/>
                </a:solidFill>
                <a:cs typeface="Arial" panose="020B0604020202020204" pitchFamily="34" charset="0"/>
              </a:rPr>
              <a:t>Ukrep 4: spletne trgovine</a:t>
            </a:r>
          </a:p>
        </p:txBody>
      </p:sp>
      <p:sp>
        <p:nvSpPr>
          <p:cNvPr id="108551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379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>
              <a:spcBef>
                <a:spcPct val="20000"/>
              </a:spcBef>
              <a:buChar char="•"/>
              <a:defRPr sz="2800">
                <a:solidFill>
                  <a:srgbClr val="606060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-"/>
              <a:defRPr sz="2400">
                <a:solidFill>
                  <a:srgbClr val="606060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000">
                <a:solidFill>
                  <a:srgbClr val="606060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en-US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MINISTRSTVO ZA </a:t>
            </a: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GOSPODARSKI 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</a:pPr>
            <a:r>
              <a:rPr lang="sl-SI" altLang="sl-SI" sz="700" b="1">
                <a:solidFill>
                  <a:srgbClr val="000000"/>
                </a:solidFill>
                <a:latin typeface="Republika" pitchFamily="2" charset="-18"/>
                <a:cs typeface="Arial" panose="020B0604020202020204" pitchFamily="34" charset="0"/>
              </a:rPr>
              <a:t>RAZVOJ IN TEHNOLOGIJO</a:t>
            </a:r>
          </a:p>
        </p:txBody>
      </p:sp>
      <p:pic>
        <p:nvPicPr>
          <p:cNvPr id="108552" name="Picture 8" descr="grb moder za 10 p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553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725"/>
            <a:ext cx="161607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554" name="Slika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550" y="3141663"/>
            <a:ext cx="2519363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286540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PEj2SZLUK8RYU1cp1WH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4eyYNpIT0SvUzqMEY3sK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.4MWtp1zUe1qkANvQRZK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E70fAM7E6d3RDSz0ahH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">
  <a:themeElements>
    <a:clrScheme name="A.T. Kearney GENERAL">
      <a:dk1>
        <a:srgbClr val="000000"/>
      </a:dk1>
      <a:lt1>
        <a:srgbClr val="FFFFFF"/>
      </a:lt1>
      <a:dk2>
        <a:srgbClr val="778242"/>
      </a:dk2>
      <a:lt2>
        <a:srgbClr val="9B1717"/>
      </a:lt2>
      <a:accent1>
        <a:srgbClr val="364086"/>
      </a:accent1>
      <a:accent2>
        <a:srgbClr val="EFEEEC"/>
      </a:accent2>
      <a:accent3>
        <a:srgbClr val="ADABA1"/>
      </a:accent3>
      <a:accent4>
        <a:srgbClr val="858274"/>
      </a:accent4>
      <a:accent5>
        <a:srgbClr val="FCA248"/>
      </a:accent5>
      <a:accent6>
        <a:srgbClr val="CDD773"/>
      </a:accent6>
      <a:hlink>
        <a:srgbClr val="364086"/>
      </a:hlink>
      <a:folHlink>
        <a:srgbClr val="A3AADA"/>
      </a:folHlink>
    </a:clrScheme>
    <a:fontScheme name="A.T. Kearney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6350" cap="flat">
          <a:noFill/>
          <a:miter lim="800000"/>
        </a:ln>
      </a:spPr>
      <a:bodyPr rot="0" spcFirstLastPara="0" vertOverflow="overflow" horzOverflow="overflow" vert="horz" wrap="square" lIns="73152" tIns="73152" rIns="73152" bIns="73152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Bef>
            <a:spcPts val="900"/>
          </a:spcBef>
          <a:defRPr sz="1400" dirty="0" err="1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accent3"/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6350" cap="flat">
          <a:noFill/>
          <a:miter lim="800000"/>
        </a:ln>
      </a:spPr>
      <a:bodyPr wrap="none" lIns="0" tIns="0" rIns="0" bIns="0" rtlCol="0" anchor="t" anchorCtr="0">
        <a:spAutoFit/>
      </a:bodyPr>
      <a:lstStyle>
        <a:defPPr>
          <a:lnSpc>
            <a:spcPct val="90000"/>
          </a:lnSpc>
          <a:spcBef>
            <a:spcPts val="600"/>
          </a:spcBef>
          <a:buClr>
            <a:schemeClr val="bg2"/>
          </a:buClr>
          <a:defRPr sz="1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Custom Color 1">
      <a:srgbClr val="9B1717"/>
    </a:custClr>
    <a:custClr name="Custom Color 2">
      <a:srgbClr val="DCDC00"/>
    </a:custClr>
    <a:custClr name="Custom Color 3">
      <a:srgbClr val="289055"/>
    </a:custClr>
  </a:custClrLst>
  <a:extLst>
    <a:ext uri="{05A4C25C-085E-4340-85A3-A5531E510DB2}">
      <thm15:themeFamily xmlns:thm15="http://schemas.microsoft.com/office/thememl/2012/main" name="Blank.potx" id="{1584AFEF-813F-4CCC-ADDA-A8D46F3C36B5}" vid="{C37F3330-E2D8-470B-875D-BDEA75C0975B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</TotalTime>
  <Words>924</Words>
  <Application>Microsoft Office PowerPoint</Application>
  <PresentationFormat>Diaprojekcija na zaslonu (4:3)</PresentationFormat>
  <Paragraphs>202</Paragraphs>
  <Slides>15</Slides>
  <Notes>15</Notes>
  <HiddenSlides>0</HiddenSlides>
  <MMClips>0</MMClips>
  <ScaleCrop>false</ScaleCrop>
  <HeadingPairs>
    <vt:vector size="8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2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24" baseType="lpstr">
      <vt:lpstr>Arial</vt:lpstr>
      <vt:lpstr>Arial </vt:lpstr>
      <vt:lpstr>Calibri</vt:lpstr>
      <vt:lpstr>Calibri Light</vt:lpstr>
      <vt:lpstr>Republika</vt:lpstr>
      <vt:lpstr>Wingdings</vt:lpstr>
      <vt:lpstr>1_Office Theme</vt:lpstr>
      <vt:lpstr>Blank</vt:lpstr>
      <vt:lpstr>think-cell Slide</vt:lpstr>
      <vt:lpstr> </vt:lpstr>
      <vt:lpstr> Namen in cilj razpisa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PowerPointova predstavitev</vt:lpstr>
      <vt:lpstr> 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Internacionalizacija produktov in storitev MSP na digitalni način</dc:title>
  <dc:creator>Info4 Gospodarska zbornica</dc:creator>
  <cp:lastModifiedBy>Info4 Gospodarska zbornica</cp:lastModifiedBy>
  <cp:revision>3</cp:revision>
  <dcterms:created xsi:type="dcterms:W3CDTF">2017-09-06T12:51:23Z</dcterms:created>
  <dcterms:modified xsi:type="dcterms:W3CDTF">2017-09-06T12:52:55Z</dcterms:modified>
</cp:coreProperties>
</file>