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99" r:id="rId3"/>
    <p:sldId id="316" r:id="rId4"/>
    <p:sldId id="309" r:id="rId5"/>
    <p:sldId id="310" r:id="rId6"/>
    <p:sldId id="315" r:id="rId7"/>
    <p:sldId id="313" r:id="rId8"/>
    <p:sldId id="314" r:id="rId9"/>
    <p:sldId id="302" r:id="rId10"/>
    <p:sldId id="300" r:id="rId11"/>
    <p:sldId id="311" r:id="rId12"/>
    <p:sldId id="304" r:id="rId13"/>
    <p:sldId id="296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1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41" autoAdjust="0"/>
  </p:normalViewPr>
  <p:slideViewPr>
    <p:cSldViewPr snapToGrid="0">
      <p:cViewPr varScale="1">
        <p:scale>
          <a:sx n="88" d="100"/>
          <a:sy n="88" d="100"/>
        </p:scale>
        <p:origin x="96" y="150"/>
      </p:cViewPr>
      <p:guideLst/>
    </p:cSldViewPr>
  </p:slideViewPr>
  <p:outlineViewPr>
    <p:cViewPr>
      <p:scale>
        <a:sx n="33" d="100"/>
        <a:sy n="33" d="100"/>
      </p:scale>
      <p:origin x="0" y="-32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59C0FB-B345-414A-9078-5D639B41D2CD}" type="doc">
      <dgm:prSet loTypeId="urn:microsoft.com/office/officeart/2005/8/layout/pyramid1" loCatId="pyramid" qsTypeId="urn:microsoft.com/office/officeart/2005/8/quickstyle/3d3" qsCatId="3D" csTypeId="urn:microsoft.com/office/officeart/2005/8/colors/accent2_3" csCatId="accent2" phldr="1"/>
      <dgm:spPr/>
    </dgm:pt>
    <dgm:pt modelId="{2EBC2074-DBEA-418A-985D-D1958BE2448E}">
      <dgm:prSet phldrT="[besedilo]"/>
      <dgm:spPr/>
      <dgm:t>
        <a:bodyPr/>
        <a:lstStyle/>
        <a:p>
          <a:r>
            <a:rPr lang="sl-SI" dirty="0" smtClean="0"/>
            <a:t>Vizija</a:t>
          </a:r>
          <a:endParaRPr lang="sl-SI" dirty="0"/>
        </a:p>
      </dgm:t>
    </dgm:pt>
    <dgm:pt modelId="{BDADBC82-6EAA-4A46-BED8-B3D97A05B505}" type="parTrans" cxnId="{C9742A27-7A87-4825-8D25-77DB954DA920}">
      <dgm:prSet/>
      <dgm:spPr/>
      <dgm:t>
        <a:bodyPr/>
        <a:lstStyle/>
        <a:p>
          <a:endParaRPr lang="sl-SI"/>
        </a:p>
      </dgm:t>
    </dgm:pt>
    <dgm:pt modelId="{3412BAE0-D77B-42E5-AF77-CB351544F3E3}" type="sibTrans" cxnId="{C9742A27-7A87-4825-8D25-77DB954DA920}">
      <dgm:prSet/>
      <dgm:spPr/>
      <dgm:t>
        <a:bodyPr/>
        <a:lstStyle/>
        <a:p>
          <a:endParaRPr lang="sl-SI"/>
        </a:p>
      </dgm:t>
    </dgm:pt>
    <dgm:pt modelId="{D7A4096B-1F73-4340-873B-ED686810DA76}">
      <dgm:prSet phldrT="[besedilo]"/>
      <dgm:spPr/>
      <dgm:t>
        <a:bodyPr/>
        <a:lstStyle/>
        <a:p>
          <a:r>
            <a:rPr lang="sl-SI" dirty="0" smtClean="0"/>
            <a:t>Strategija in program</a:t>
          </a:r>
          <a:endParaRPr lang="sl-SI" dirty="0"/>
        </a:p>
      </dgm:t>
    </dgm:pt>
    <dgm:pt modelId="{F43C99DF-CB90-49A6-9D5E-265F953227D6}" type="parTrans" cxnId="{2226C03A-4020-4B28-839C-295182344B2E}">
      <dgm:prSet/>
      <dgm:spPr/>
      <dgm:t>
        <a:bodyPr/>
        <a:lstStyle/>
        <a:p>
          <a:endParaRPr lang="sl-SI"/>
        </a:p>
      </dgm:t>
    </dgm:pt>
    <dgm:pt modelId="{6BF5E77E-AAF1-471B-BD75-B9E7058B7A9B}" type="sibTrans" cxnId="{2226C03A-4020-4B28-839C-295182344B2E}">
      <dgm:prSet/>
      <dgm:spPr/>
      <dgm:t>
        <a:bodyPr/>
        <a:lstStyle/>
        <a:p>
          <a:endParaRPr lang="sl-SI"/>
        </a:p>
      </dgm:t>
    </dgm:pt>
    <dgm:pt modelId="{C469563B-E286-4C4E-AF85-7739A53802F6}">
      <dgm:prSet phldrT="[besedilo]"/>
      <dgm:spPr/>
      <dgm:t>
        <a:bodyPr/>
        <a:lstStyle/>
        <a:p>
          <a:r>
            <a:rPr lang="sl-SI" dirty="0" smtClean="0"/>
            <a:t>Projekti digitalne transformacije</a:t>
          </a:r>
          <a:endParaRPr lang="sl-SI" dirty="0"/>
        </a:p>
      </dgm:t>
    </dgm:pt>
    <dgm:pt modelId="{F5ED71E5-5A00-4DD3-8497-CD27DBB4C6F3}" type="parTrans" cxnId="{B99EF566-2539-400E-98CA-18CE938C5B6C}">
      <dgm:prSet/>
      <dgm:spPr/>
      <dgm:t>
        <a:bodyPr/>
        <a:lstStyle/>
        <a:p>
          <a:endParaRPr lang="sl-SI"/>
        </a:p>
      </dgm:t>
    </dgm:pt>
    <dgm:pt modelId="{7752B7D8-A7EC-4535-962F-1F108D1E4C92}" type="sibTrans" cxnId="{B99EF566-2539-400E-98CA-18CE938C5B6C}">
      <dgm:prSet/>
      <dgm:spPr/>
      <dgm:t>
        <a:bodyPr/>
        <a:lstStyle/>
        <a:p>
          <a:endParaRPr lang="sl-SI"/>
        </a:p>
      </dgm:t>
    </dgm:pt>
    <dgm:pt modelId="{36D75032-6EE2-451E-90BE-A00EF9A3325B}" type="pres">
      <dgm:prSet presAssocID="{F459C0FB-B345-414A-9078-5D639B41D2CD}" presName="Name0" presStyleCnt="0">
        <dgm:presLayoutVars>
          <dgm:dir/>
          <dgm:animLvl val="lvl"/>
          <dgm:resizeHandles val="exact"/>
        </dgm:presLayoutVars>
      </dgm:prSet>
      <dgm:spPr/>
    </dgm:pt>
    <dgm:pt modelId="{3AF5D115-9748-4186-9D63-43B500A52624}" type="pres">
      <dgm:prSet presAssocID="{2EBC2074-DBEA-418A-985D-D1958BE2448E}" presName="Name8" presStyleCnt="0"/>
      <dgm:spPr/>
    </dgm:pt>
    <dgm:pt modelId="{B1BE9263-A284-48CD-BDEA-C3622F3C4FE9}" type="pres">
      <dgm:prSet presAssocID="{2EBC2074-DBEA-418A-985D-D1958BE2448E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CBE3D8C-17B8-4386-A786-5C561B7A2884}" type="pres">
      <dgm:prSet presAssocID="{2EBC2074-DBEA-418A-985D-D1958BE2448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ECEC4BA-5975-42FC-A8BD-53183DFA2EB2}" type="pres">
      <dgm:prSet presAssocID="{D7A4096B-1F73-4340-873B-ED686810DA76}" presName="Name8" presStyleCnt="0"/>
      <dgm:spPr/>
    </dgm:pt>
    <dgm:pt modelId="{ACB1145D-9B12-4E05-9A32-D71E47ADCBE9}" type="pres">
      <dgm:prSet presAssocID="{D7A4096B-1F73-4340-873B-ED686810DA76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E76382F-B5E4-4264-A77F-D6E9781B07FE}" type="pres">
      <dgm:prSet presAssocID="{D7A4096B-1F73-4340-873B-ED686810DA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CE7317A-7BDD-42D2-AEEA-E117F6B84DEA}" type="pres">
      <dgm:prSet presAssocID="{C469563B-E286-4C4E-AF85-7739A53802F6}" presName="Name8" presStyleCnt="0"/>
      <dgm:spPr/>
    </dgm:pt>
    <dgm:pt modelId="{43A8441C-9E3E-4F33-ACCB-E5A0E137FD83}" type="pres">
      <dgm:prSet presAssocID="{C469563B-E286-4C4E-AF85-7739A53802F6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0BECE6A-38BF-4125-B425-80E86EDC90D0}" type="pres">
      <dgm:prSet presAssocID="{C469563B-E286-4C4E-AF85-7739A53802F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D38412D6-C71D-4F59-8BF8-DB4FE542178C}" type="presOf" srcId="{C469563B-E286-4C4E-AF85-7739A53802F6}" destId="{00BECE6A-38BF-4125-B425-80E86EDC90D0}" srcOrd="1" destOrd="0" presId="urn:microsoft.com/office/officeart/2005/8/layout/pyramid1"/>
    <dgm:cxn modelId="{B99EF566-2539-400E-98CA-18CE938C5B6C}" srcId="{F459C0FB-B345-414A-9078-5D639B41D2CD}" destId="{C469563B-E286-4C4E-AF85-7739A53802F6}" srcOrd="2" destOrd="0" parTransId="{F5ED71E5-5A00-4DD3-8497-CD27DBB4C6F3}" sibTransId="{7752B7D8-A7EC-4535-962F-1F108D1E4C92}"/>
    <dgm:cxn modelId="{C9742A27-7A87-4825-8D25-77DB954DA920}" srcId="{F459C0FB-B345-414A-9078-5D639B41D2CD}" destId="{2EBC2074-DBEA-418A-985D-D1958BE2448E}" srcOrd="0" destOrd="0" parTransId="{BDADBC82-6EAA-4A46-BED8-B3D97A05B505}" sibTransId="{3412BAE0-D77B-42E5-AF77-CB351544F3E3}"/>
    <dgm:cxn modelId="{F9EA6C2E-EB1F-4C47-ACCE-D29E4A2BE4B4}" type="presOf" srcId="{D7A4096B-1F73-4340-873B-ED686810DA76}" destId="{FE76382F-B5E4-4264-A77F-D6E9781B07FE}" srcOrd="1" destOrd="0" presId="urn:microsoft.com/office/officeart/2005/8/layout/pyramid1"/>
    <dgm:cxn modelId="{938A7413-7763-4EE4-9F2B-29325C2F3969}" type="presOf" srcId="{2EBC2074-DBEA-418A-985D-D1958BE2448E}" destId="{B1BE9263-A284-48CD-BDEA-C3622F3C4FE9}" srcOrd="0" destOrd="0" presId="urn:microsoft.com/office/officeart/2005/8/layout/pyramid1"/>
    <dgm:cxn modelId="{2226C03A-4020-4B28-839C-295182344B2E}" srcId="{F459C0FB-B345-414A-9078-5D639B41D2CD}" destId="{D7A4096B-1F73-4340-873B-ED686810DA76}" srcOrd="1" destOrd="0" parTransId="{F43C99DF-CB90-49A6-9D5E-265F953227D6}" sibTransId="{6BF5E77E-AAF1-471B-BD75-B9E7058B7A9B}"/>
    <dgm:cxn modelId="{4A0D6486-5B5C-4E0C-AB2A-DF74712EB35E}" type="presOf" srcId="{2EBC2074-DBEA-418A-985D-D1958BE2448E}" destId="{ECBE3D8C-17B8-4386-A786-5C561B7A2884}" srcOrd="1" destOrd="0" presId="urn:microsoft.com/office/officeart/2005/8/layout/pyramid1"/>
    <dgm:cxn modelId="{9B48C9BD-7C9F-454E-AD02-3BEA76070D79}" type="presOf" srcId="{C469563B-E286-4C4E-AF85-7739A53802F6}" destId="{43A8441C-9E3E-4F33-ACCB-E5A0E137FD83}" srcOrd="0" destOrd="0" presId="urn:microsoft.com/office/officeart/2005/8/layout/pyramid1"/>
    <dgm:cxn modelId="{2404AE0E-0E42-450A-A0C8-0F8AAF176882}" type="presOf" srcId="{F459C0FB-B345-414A-9078-5D639B41D2CD}" destId="{36D75032-6EE2-451E-90BE-A00EF9A3325B}" srcOrd="0" destOrd="0" presId="urn:microsoft.com/office/officeart/2005/8/layout/pyramid1"/>
    <dgm:cxn modelId="{7317E2CA-2DAA-479C-9E4B-923CFF6C6D3D}" type="presOf" srcId="{D7A4096B-1F73-4340-873B-ED686810DA76}" destId="{ACB1145D-9B12-4E05-9A32-D71E47ADCBE9}" srcOrd="0" destOrd="0" presId="urn:microsoft.com/office/officeart/2005/8/layout/pyramid1"/>
    <dgm:cxn modelId="{5779126D-6AEA-4D41-872A-4695DE1FBB6E}" type="presParOf" srcId="{36D75032-6EE2-451E-90BE-A00EF9A3325B}" destId="{3AF5D115-9748-4186-9D63-43B500A52624}" srcOrd="0" destOrd="0" presId="urn:microsoft.com/office/officeart/2005/8/layout/pyramid1"/>
    <dgm:cxn modelId="{7536768E-9D4F-44A0-81FD-BC5DCD651E88}" type="presParOf" srcId="{3AF5D115-9748-4186-9D63-43B500A52624}" destId="{B1BE9263-A284-48CD-BDEA-C3622F3C4FE9}" srcOrd="0" destOrd="0" presId="urn:microsoft.com/office/officeart/2005/8/layout/pyramid1"/>
    <dgm:cxn modelId="{846046B0-0173-4B36-9E09-7B7BB032996E}" type="presParOf" srcId="{3AF5D115-9748-4186-9D63-43B500A52624}" destId="{ECBE3D8C-17B8-4386-A786-5C561B7A2884}" srcOrd="1" destOrd="0" presId="urn:microsoft.com/office/officeart/2005/8/layout/pyramid1"/>
    <dgm:cxn modelId="{02891149-9DB1-4938-AAF9-6F6697257DF0}" type="presParOf" srcId="{36D75032-6EE2-451E-90BE-A00EF9A3325B}" destId="{EECEC4BA-5975-42FC-A8BD-53183DFA2EB2}" srcOrd="1" destOrd="0" presId="urn:microsoft.com/office/officeart/2005/8/layout/pyramid1"/>
    <dgm:cxn modelId="{E107401B-568D-4991-A20F-942F726FD2A0}" type="presParOf" srcId="{EECEC4BA-5975-42FC-A8BD-53183DFA2EB2}" destId="{ACB1145D-9B12-4E05-9A32-D71E47ADCBE9}" srcOrd="0" destOrd="0" presId="urn:microsoft.com/office/officeart/2005/8/layout/pyramid1"/>
    <dgm:cxn modelId="{3687355C-531F-4E45-8476-850B67445292}" type="presParOf" srcId="{EECEC4BA-5975-42FC-A8BD-53183DFA2EB2}" destId="{FE76382F-B5E4-4264-A77F-D6E9781B07FE}" srcOrd="1" destOrd="0" presId="urn:microsoft.com/office/officeart/2005/8/layout/pyramid1"/>
    <dgm:cxn modelId="{216FA543-E430-4644-87E8-9A7E7278709E}" type="presParOf" srcId="{36D75032-6EE2-451E-90BE-A00EF9A3325B}" destId="{ACE7317A-7BDD-42D2-AEEA-E117F6B84DEA}" srcOrd="2" destOrd="0" presId="urn:microsoft.com/office/officeart/2005/8/layout/pyramid1"/>
    <dgm:cxn modelId="{EC2338A5-CD1C-4505-87D7-A212763BE67C}" type="presParOf" srcId="{ACE7317A-7BDD-42D2-AEEA-E117F6B84DEA}" destId="{43A8441C-9E3E-4F33-ACCB-E5A0E137FD83}" srcOrd="0" destOrd="0" presId="urn:microsoft.com/office/officeart/2005/8/layout/pyramid1"/>
    <dgm:cxn modelId="{0867274F-8086-441E-94F0-46338FD116A7}" type="presParOf" srcId="{ACE7317A-7BDD-42D2-AEEA-E117F6B84DEA}" destId="{00BECE6A-38BF-4125-B425-80E86EDC90D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E9263-A284-48CD-BDEA-C3622F3C4FE9}">
      <dsp:nvSpPr>
        <dsp:cNvPr id="0" name=""/>
        <dsp:cNvSpPr/>
      </dsp:nvSpPr>
      <dsp:spPr>
        <a:xfrm>
          <a:off x="1181100" y="0"/>
          <a:ext cx="1181099" cy="1017411"/>
        </a:xfrm>
        <a:prstGeom prst="trapezoid">
          <a:avLst>
            <a:gd name="adj" fmla="val 58044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500" kern="1200" dirty="0" smtClean="0"/>
            <a:t>Vizija</a:t>
          </a:r>
          <a:endParaRPr lang="sl-SI" sz="2500" kern="1200" dirty="0"/>
        </a:p>
      </dsp:txBody>
      <dsp:txXfrm>
        <a:off x="1181100" y="0"/>
        <a:ext cx="1181099" cy="1017411"/>
      </dsp:txXfrm>
    </dsp:sp>
    <dsp:sp modelId="{ACB1145D-9B12-4E05-9A32-D71E47ADCBE9}">
      <dsp:nvSpPr>
        <dsp:cNvPr id="0" name=""/>
        <dsp:cNvSpPr/>
      </dsp:nvSpPr>
      <dsp:spPr>
        <a:xfrm>
          <a:off x="590550" y="1017411"/>
          <a:ext cx="2362199" cy="1017411"/>
        </a:xfrm>
        <a:prstGeom prst="trapezoid">
          <a:avLst>
            <a:gd name="adj" fmla="val 58044"/>
          </a:avLst>
        </a:prstGeom>
        <a:solidFill>
          <a:schemeClr val="accent2">
            <a:shade val="80000"/>
            <a:hueOff val="-240708"/>
            <a:satOff val="5083"/>
            <a:lumOff val="135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500" kern="1200" dirty="0" smtClean="0"/>
            <a:t>Strategija in program</a:t>
          </a:r>
          <a:endParaRPr lang="sl-SI" sz="2500" kern="1200" dirty="0"/>
        </a:p>
      </dsp:txBody>
      <dsp:txXfrm>
        <a:off x="1003934" y="1017411"/>
        <a:ext cx="1535430" cy="1017411"/>
      </dsp:txXfrm>
    </dsp:sp>
    <dsp:sp modelId="{43A8441C-9E3E-4F33-ACCB-E5A0E137FD83}">
      <dsp:nvSpPr>
        <dsp:cNvPr id="0" name=""/>
        <dsp:cNvSpPr/>
      </dsp:nvSpPr>
      <dsp:spPr>
        <a:xfrm>
          <a:off x="0" y="2034822"/>
          <a:ext cx="3543300" cy="1017411"/>
        </a:xfrm>
        <a:prstGeom prst="trapezoid">
          <a:avLst>
            <a:gd name="adj" fmla="val 58044"/>
          </a:avLst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500" kern="1200" dirty="0" smtClean="0"/>
            <a:t>Projekti digitalne transformacije</a:t>
          </a:r>
          <a:endParaRPr lang="sl-SI" sz="2500" kern="1200" dirty="0"/>
        </a:p>
      </dsp:txBody>
      <dsp:txXfrm>
        <a:off x="620077" y="2034822"/>
        <a:ext cx="2303145" cy="1017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8C3C-CEF0-4761-9881-31B5E8CCB22B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196C-71BB-4564-BD72-FA1D50FDEE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253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Izhodišča</a:t>
            </a:r>
          </a:p>
          <a:p>
            <a:r>
              <a:rPr lang="sl-SI" dirty="0" smtClean="0"/>
              <a:t>Opis pobude </a:t>
            </a:r>
          </a:p>
          <a:p>
            <a:r>
              <a:rPr lang="sl-SI" dirty="0" smtClean="0"/>
              <a:t>Strategija in program</a:t>
            </a:r>
          </a:p>
          <a:p>
            <a:r>
              <a:rPr lang="sl-SI" dirty="0" smtClean="0"/>
              <a:t>Letni načrt dela </a:t>
            </a:r>
          </a:p>
          <a:p>
            <a:endParaRPr lang="sl-SI" dirty="0" smtClean="0"/>
          </a:p>
          <a:p>
            <a:r>
              <a:rPr lang="sl-SI" dirty="0" smtClean="0"/>
              <a:t>Kaj je z načrtom</a:t>
            </a:r>
          </a:p>
          <a:p>
            <a:r>
              <a:rPr lang="sl-SI" dirty="0" smtClean="0"/>
              <a:t>Predlogi in pobude</a:t>
            </a:r>
            <a:r>
              <a:rPr lang="sl-SI" baseline="0" dirty="0" smtClean="0"/>
              <a:t> za odločanje UO o čem odloča??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196C-71BB-4564-BD72-FA1D50FDEE9B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0643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6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252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  <p:grpSp>
        <p:nvGrpSpPr>
          <p:cNvPr id="8" name="Skupina 7"/>
          <p:cNvGrpSpPr/>
          <p:nvPr userDrawn="1"/>
        </p:nvGrpSpPr>
        <p:grpSpPr>
          <a:xfrm>
            <a:off x="11055927" y="90418"/>
            <a:ext cx="1018310" cy="1111826"/>
            <a:chOff x="0" y="1"/>
            <a:chExt cx="1524000" cy="1564640"/>
          </a:xfrm>
        </p:grpSpPr>
        <p:pic>
          <p:nvPicPr>
            <p:cNvPr id="9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10" name="Rectangle 7"/>
            <p:cNvSpPr/>
            <p:nvPr/>
          </p:nvSpPr>
          <p:spPr>
            <a:xfrm>
              <a:off x="248128" y="45145"/>
              <a:ext cx="1027743" cy="1238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1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100" dirty="0">
                <a:solidFill>
                  <a:srgbClr val="66CCFF"/>
                </a:solidFill>
              </a:endParaRPr>
            </a:p>
          </p:txBody>
        </p:sp>
        <p:sp>
          <p:nvSpPr>
            <p:cNvPr id="11" name="Rectangle 6"/>
            <p:cNvSpPr/>
            <p:nvPr/>
          </p:nvSpPr>
          <p:spPr>
            <a:xfrm>
              <a:off x="129455" y="296843"/>
              <a:ext cx="1294685" cy="4466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1600" b="1" dirty="0" smtClean="0">
                  <a:solidFill>
                    <a:srgbClr val="FFC000"/>
                  </a:solidFill>
                </a:rPr>
                <a:t>53 4b 56</a:t>
              </a:r>
              <a:endParaRPr lang="sl-SI" sz="16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590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  <p:grpSp>
        <p:nvGrpSpPr>
          <p:cNvPr id="8" name="Skupina 7"/>
          <p:cNvGrpSpPr/>
          <p:nvPr userDrawn="1"/>
        </p:nvGrpSpPr>
        <p:grpSpPr>
          <a:xfrm>
            <a:off x="11055927" y="90418"/>
            <a:ext cx="1018310" cy="1111826"/>
            <a:chOff x="0" y="1"/>
            <a:chExt cx="1524000" cy="1564640"/>
          </a:xfrm>
        </p:grpSpPr>
        <p:pic>
          <p:nvPicPr>
            <p:cNvPr id="9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10" name="Rectangle 7"/>
            <p:cNvSpPr/>
            <p:nvPr/>
          </p:nvSpPr>
          <p:spPr>
            <a:xfrm>
              <a:off x="248128" y="45145"/>
              <a:ext cx="1027743" cy="1238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1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100" dirty="0">
                <a:solidFill>
                  <a:srgbClr val="66CCFF"/>
                </a:solidFill>
              </a:endParaRPr>
            </a:p>
          </p:txBody>
        </p:sp>
        <p:sp>
          <p:nvSpPr>
            <p:cNvPr id="11" name="Rectangle 6"/>
            <p:cNvSpPr/>
            <p:nvPr/>
          </p:nvSpPr>
          <p:spPr>
            <a:xfrm>
              <a:off x="129455" y="296843"/>
              <a:ext cx="1294685" cy="4466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1600" b="1" dirty="0" smtClean="0">
                  <a:solidFill>
                    <a:srgbClr val="FFC000"/>
                  </a:solidFill>
                </a:rPr>
                <a:t>53 4b 56</a:t>
              </a:r>
              <a:endParaRPr lang="sl-SI" sz="16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992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  <p:grpSp>
        <p:nvGrpSpPr>
          <p:cNvPr id="6" name="Skupina 5"/>
          <p:cNvGrpSpPr/>
          <p:nvPr userDrawn="1"/>
        </p:nvGrpSpPr>
        <p:grpSpPr>
          <a:xfrm>
            <a:off x="11055927" y="90418"/>
            <a:ext cx="1018310" cy="1111826"/>
            <a:chOff x="0" y="1"/>
            <a:chExt cx="1524000" cy="1564640"/>
          </a:xfrm>
        </p:grpSpPr>
        <p:pic>
          <p:nvPicPr>
            <p:cNvPr id="7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48128" y="45145"/>
              <a:ext cx="1027743" cy="1238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1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100" dirty="0">
                <a:solidFill>
                  <a:srgbClr val="66CCFF"/>
                </a:solidFill>
              </a:endParaRPr>
            </a:p>
          </p:txBody>
        </p:sp>
        <p:sp>
          <p:nvSpPr>
            <p:cNvPr id="9" name="Rectangle 6"/>
            <p:cNvSpPr/>
            <p:nvPr/>
          </p:nvSpPr>
          <p:spPr>
            <a:xfrm>
              <a:off x="129455" y="296843"/>
              <a:ext cx="1294685" cy="4466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1600" b="1" dirty="0" smtClean="0">
                  <a:solidFill>
                    <a:srgbClr val="FFC000"/>
                  </a:solidFill>
                </a:rPr>
                <a:t>53 4b 56</a:t>
              </a:r>
              <a:endParaRPr lang="sl-SI" sz="16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20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  <p:grpSp>
        <p:nvGrpSpPr>
          <p:cNvPr id="5" name="Skupina 4"/>
          <p:cNvGrpSpPr/>
          <p:nvPr userDrawn="1"/>
        </p:nvGrpSpPr>
        <p:grpSpPr>
          <a:xfrm>
            <a:off x="11055927" y="90418"/>
            <a:ext cx="1018310" cy="1111826"/>
            <a:chOff x="0" y="1"/>
            <a:chExt cx="1524000" cy="1564640"/>
          </a:xfrm>
        </p:grpSpPr>
        <p:pic>
          <p:nvPicPr>
            <p:cNvPr id="6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7" name="Rectangle 7"/>
            <p:cNvSpPr/>
            <p:nvPr/>
          </p:nvSpPr>
          <p:spPr>
            <a:xfrm>
              <a:off x="248128" y="45145"/>
              <a:ext cx="1027743" cy="1238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1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100" dirty="0">
                <a:solidFill>
                  <a:srgbClr val="66CCFF"/>
                </a:solidFill>
              </a:endParaRPr>
            </a:p>
          </p:txBody>
        </p:sp>
        <p:sp>
          <p:nvSpPr>
            <p:cNvPr id="8" name="Rectangle 6"/>
            <p:cNvSpPr/>
            <p:nvPr/>
          </p:nvSpPr>
          <p:spPr>
            <a:xfrm>
              <a:off x="129455" y="296843"/>
              <a:ext cx="1294685" cy="4466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1600" b="1" dirty="0" smtClean="0">
                  <a:solidFill>
                    <a:srgbClr val="FFC000"/>
                  </a:solidFill>
                </a:rPr>
                <a:t>53 4b 56</a:t>
              </a:r>
              <a:endParaRPr lang="sl-SI" sz="16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99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4"/>
          <p:cNvSpPr>
            <a:spLocks noGrp="1"/>
          </p:cNvSpPr>
          <p:nvPr>
            <p:ph type="title"/>
          </p:nvPr>
        </p:nvSpPr>
        <p:spPr>
          <a:xfrm>
            <a:off x="358590" y="116632"/>
            <a:ext cx="11594060" cy="7200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146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33787-37B9-49FB-B397-746B498D029D}" type="datetimeFigureOut">
              <a:rPr lang="sl-SI" smtClean="0"/>
              <a:t>15. 02. 2017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01E7B-B1BF-445E-8B7E-F0767F7DED88}" type="slidenum">
              <a:rPr lang="sl-SI" smtClean="0"/>
              <a:t>‹#›</a:t>
            </a:fld>
            <a:endParaRPr lang="sl-SI"/>
          </a:p>
        </p:txBody>
      </p:sp>
      <p:grpSp>
        <p:nvGrpSpPr>
          <p:cNvPr id="7" name="Skupina 6"/>
          <p:cNvGrpSpPr/>
          <p:nvPr userDrawn="1"/>
        </p:nvGrpSpPr>
        <p:grpSpPr>
          <a:xfrm>
            <a:off x="11055927" y="90418"/>
            <a:ext cx="1018310" cy="1111826"/>
            <a:chOff x="0" y="1"/>
            <a:chExt cx="1524000" cy="1564640"/>
          </a:xfrm>
        </p:grpSpPr>
        <p:pic>
          <p:nvPicPr>
            <p:cNvPr id="8" name="Picture 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9" name="Rectangle 7"/>
            <p:cNvSpPr/>
            <p:nvPr/>
          </p:nvSpPr>
          <p:spPr>
            <a:xfrm>
              <a:off x="248128" y="45145"/>
              <a:ext cx="1027743" cy="1238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1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100" dirty="0">
                <a:solidFill>
                  <a:srgbClr val="66CCFF"/>
                </a:solidFill>
              </a:endParaRPr>
            </a:p>
          </p:txBody>
        </p:sp>
        <p:sp>
          <p:nvSpPr>
            <p:cNvPr id="10" name="Rectangle 6"/>
            <p:cNvSpPr/>
            <p:nvPr/>
          </p:nvSpPr>
          <p:spPr>
            <a:xfrm>
              <a:off x="129455" y="296843"/>
              <a:ext cx="1294685" cy="4466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1600" b="1" dirty="0" smtClean="0">
                  <a:solidFill>
                    <a:srgbClr val="FFC000"/>
                  </a:solidFill>
                </a:rPr>
                <a:t>53 4b 56</a:t>
              </a:r>
              <a:endParaRPr lang="sl-SI" sz="16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779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zs.si/sekv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mailto:sekv@gzs.si" TargetMode="External"/><Relationship Id="rId4" Type="http://schemas.openxmlformats.org/officeDocument/2006/relationships/hyperlink" Target="http://www.gzs.si/sek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4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iskanja slik za cyb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813"/>
            <a:ext cx="12192000" cy="686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SRIP-Horizontala IKT-KV</a:t>
            </a:r>
            <a:endParaRPr lang="sl-SI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FFFF00"/>
                </a:solidFill>
              </a:rPr>
              <a:t>Uvodna predstavitev </a:t>
            </a:r>
            <a:endParaRPr lang="sl-SI" sz="3600" b="1" dirty="0">
              <a:solidFill>
                <a:srgbClr val="FFFF00"/>
              </a:solidFill>
            </a:endParaRPr>
          </a:p>
        </p:txBody>
      </p:sp>
      <p:pic>
        <p:nvPicPr>
          <p:cNvPr id="1030" name="Picture 6" descr="https://www.gzs.si/images/clanki/img3384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-23813"/>
            <a:ext cx="499110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Skupina 4"/>
          <p:cNvGrpSpPr/>
          <p:nvPr/>
        </p:nvGrpSpPr>
        <p:grpSpPr>
          <a:xfrm>
            <a:off x="0" y="1"/>
            <a:ext cx="1524000" cy="1564640"/>
            <a:chOff x="0" y="1"/>
            <a:chExt cx="1524000" cy="156464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"/>
              <a:ext cx="1524000" cy="156464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48129" y="45145"/>
              <a:ext cx="1027743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l-SI" sz="1600" dirty="0" smtClean="0">
                  <a:solidFill>
                    <a:srgbClr val="66CCFF"/>
                  </a:solidFill>
                </a:rPr>
                <a:t>01010011000001001011000001010110</a:t>
              </a:r>
              <a:endParaRPr lang="sl-SI" sz="1600" dirty="0">
                <a:solidFill>
                  <a:srgbClr val="66CCFF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29455" y="296842"/>
              <a:ext cx="126509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sz="2400" b="1" dirty="0" smtClean="0">
                  <a:solidFill>
                    <a:srgbClr val="FFC000"/>
                  </a:solidFill>
                </a:rPr>
                <a:t>53 4b 56</a:t>
              </a:r>
              <a:endParaRPr lang="sl-SI" sz="2400" b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048516" y="5617028"/>
            <a:ext cx="41860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FFFF00"/>
                </a:solidFill>
              </a:rPr>
              <a:t>SKUPAJ ZMOREMO VEČ</a:t>
            </a:r>
            <a:endParaRPr lang="sl-SI" sz="3200" b="1" dirty="0">
              <a:solidFill>
                <a:srgbClr val="FFFF00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9213618" y="706994"/>
            <a:ext cx="1856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hlinkClick r:id="rId6"/>
              </a:rPr>
              <a:t>www.gzs.si/sekv/</a:t>
            </a: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12" name="Slika 1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909" y="55882"/>
            <a:ext cx="866775" cy="690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633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Strateški </a:t>
            </a:r>
            <a:r>
              <a:rPr lang="sl-SI" b="1" dirty="0" smtClean="0"/>
              <a:t>cilji SRIP-IKT-KV</a:t>
            </a:r>
            <a:endParaRPr lang="sl-SI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753490"/>
              </p:ext>
            </p:extLst>
          </p:nvPr>
        </p:nvGraphicFramePr>
        <p:xfrm>
          <a:off x="990600" y="1885952"/>
          <a:ext cx="9183414" cy="3840480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9183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9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l-SI" sz="28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 Koncentracija znanja  </a:t>
                      </a:r>
                      <a:r>
                        <a:rPr lang="sl-SI" sz="2800" dirty="0" smtClean="0">
                          <a:effectLst/>
                        </a:rPr>
                        <a:t/>
                      </a:r>
                      <a:br>
                        <a:rPr lang="sl-SI" sz="2800" dirty="0" smtClean="0">
                          <a:effectLst/>
                        </a:rPr>
                      </a:br>
                      <a:r>
                        <a:rPr lang="sl-SI" sz="2800" dirty="0" smtClean="0">
                          <a:effectLst/>
                        </a:rPr>
                        <a:t>Razvoj zmogljivosti skupnega kibernetskega kompetenčnega centra za potrebe podjetij in javnega sektorja</a:t>
                      </a:r>
                      <a:endParaRPr lang="sl-SI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822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l-SI" sz="2800" b="1" kern="12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2. Širjenje znanja 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l-SI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Aktivnosti za dvig varnostne ozaveščenosti in izobraževanje na področju varnosti</a:t>
                      </a:r>
                      <a:endParaRPr lang="sl-SI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822"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l-SI" sz="2800" b="1" kern="120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3. Uporaba znanja 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sl-SI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Razvoj varnostnih produktov in storitev skupaj s podjetji in za podjetja</a:t>
                      </a:r>
                      <a:endParaRPr lang="sl-SI" sz="2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4938" y="169861"/>
            <a:ext cx="1192699" cy="125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se vključite v delo SRIP IKT-KV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3600" dirty="0" smtClean="0"/>
              <a:t>Ime projekta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600" dirty="0" smtClean="0"/>
              <a:t>Opis problema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600" dirty="0" smtClean="0"/>
              <a:t>Kdo ima problem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600" dirty="0" smtClean="0"/>
              <a:t>Podrobnejši opis problema (2-3 odstavke)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600" dirty="0" smtClean="0"/>
              <a:t>Vizija rešitve</a:t>
            </a:r>
            <a:endParaRPr lang="sl-SI" sz="3600" dirty="0"/>
          </a:p>
        </p:txBody>
      </p:sp>
      <p:pic>
        <p:nvPicPr>
          <p:cNvPr id="5" name="Slik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232" y="4975423"/>
            <a:ext cx="1148091" cy="9419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72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Akcijski načrt</a:t>
            </a:r>
            <a:endParaRPr lang="sl-SI" dirty="0"/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300506"/>
              </p:ext>
            </p:extLst>
          </p:nvPr>
        </p:nvGraphicFramePr>
        <p:xfrm>
          <a:off x="885825" y="1825625"/>
          <a:ext cx="10467976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6300">
                  <a:extLst>
                    <a:ext uri="{9D8B030D-6E8A-4147-A177-3AD203B41FA5}">
                      <a16:colId xmlns:a16="http://schemas.microsoft.com/office/drawing/2014/main" val="2022208071"/>
                    </a:ext>
                  </a:extLst>
                </a:gridCol>
                <a:gridCol w="3500438">
                  <a:extLst>
                    <a:ext uri="{9D8B030D-6E8A-4147-A177-3AD203B41FA5}">
                      <a16:colId xmlns:a16="http://schemas.microsoft.com/office/drawing/2014/main" val="315342189"/>
                    </a:ext>
                  </a:extLst>
                </a:gridCol>
                <a:gridCol w="2281238">
                  <a:extLst>
                    <a:ext uri="{9D8B030D-6E8A-4147-A177-3AD203B41FA5}">
                      <a16:colId xmlns:a16="http://schemas.microsoft.com/office/drawing/2014/main" val="3238240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Aktivnost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Nosilec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ČAS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060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Organizacija razvojnega</a:t>
                      </a:r>
                      <a:r>
                        <a:rPr lang="sl-SI" baseline="0" dirty="0" smtClean="0"/>
                        <a:t> tima</a:t>
                      </a:r>
                      <a:endParaRPr lang="sl-S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Zupančič/Nagelj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JAN17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304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Identifikacija problemov varnosti podjetij in spremembe, ki jih prinaša digitalizacija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JAN-FEB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292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Identifikacija nosilcev razvoja zmogljivosti (celoten življenjski cikel)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FEB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566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Načrtovalna konferenca – Zbor članov </a:t>
                      </a:r>
                      <a:r>
                        <a:rPr lang="sl-SI" dirty="0" err="1" smtClean="0"/>
                        <a:t>SeKV</a:t>
                      </a:r>
                      <a:r>
                        <a:rPr lang="sl-SI" dirty="0" smtClean="0"/>
                        <a:t> – delavnice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FEB/MAR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536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Načrtovalna konferenca – Nosilci projektov z nosilci vertikalnih pobud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IO_??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MAR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097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Verifikacija strategije in programa– (eksperiment – ponudniki in uporabniki storitev)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Nagelj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MAR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688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 smtClean="0"/>
                        <a:t>Priprava zaključnega predloga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Vodstveni tim (IO)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APR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736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11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369" y="1781428"/>
            <a:ext cx="4611767" cy="288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031" y="1602811"/>
            <a:ext cx="2807997" cy="2033768"/>
          </a:xfrm>
        </p:spPr>
        <p:txBody>
          <a:bodyPr>
            <a:normAutofit/>
          </a:bodyPr>
          <a:lstStyle/>
          <a:p>
            <a:r>
              <a:rPr lang="sl-SI" b="1" dirty="0" smtClean="0"/>
              <a:t>Vprašanja,</a:t>
            </a:r>
            <a:br>
              <a:rPr lang="sl-SI" b="1" dirty="0" smtClean="0"/>
            </a:br>
            <a:r>
              <a:rPr lang="sl-SI" b="1" dirty="0" smtClean="0"/>
              <a:t>razprava,</a:t>
            </a:r>
            <a:br>
              <a:rPr lang="sl-SI" b="1" dirty="0" smtClean="0"/>
            </a:br>
            <a:r>
              <a:rPr lang="sl-SI" b="1" dirty="0" smtClean="0"/>
              <a:t>predlogi</a:t>
            </a:r>
            <a:endParaRPr lang="sl-SI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61942" y="5438252"/>
            <a:ext cx="5051685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>
                <a:solidFill>
                  <a:srgbClr val="FFFF00"/>
                </a:solidFill>
              </a:rPr>
              <a:t>SKUPAJ ZMOREMO </a:t>
            </a:r>
            <a:r>
              <a:rPr lang="sl-SI" sz="3200" b="1" dirty="0" smtClean="0">
                <a:solidFill>
                  <a:srgbClr val="FFFF00"/>
                </a:solidFill>
              </a:rPr>
              <a:t>VEČ</a:t>
            </a:r>
            <a:endParaRPr lang="en-GB" sz="3200" b="1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938" y="5320644"/>
            <a:ext cx="857004" cy="881000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260609" y="6016978"/>
            <a:ext cx="21596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>
                <a:hlinkClick r:id="rId4"/>
              </a:rPr>
              <a:t>www.gzs.si/sekv/</a:t>
            </a:r>
            <a:endParaRPr lang="sl-SI" dirty="0" smtClean="0"/>
          </a:p>
          <a:p>
            <a:r>
              <a:rPr lang="sl-SI" dirty="0"/>
              <a:t>E-pošta: </a:t>
            </a:r>
            <a:r>
              <a:rPr lang="sl-SI" dirty="0" smtClean="0">
                <a:hlinkClick r:id="rId5"/>
              </a:rPr>
              <a:t>sekv@gzs.si</a:t>
            </a: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7" name="Slika 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09" y="172196"/>
            <a:ext cx="1148091" cy="9419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15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Vsebina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Predstavitev SRIP – IKT - KV</a:t>
            </a:r>
          </a:p>
          <a:p>
            <a:r>
              <a:rPr lang="sl-SI" dirty="0" smtClean="0"/>
              <a:t>Izzivi vertikale z vidika digitalizacije in kibernetske varnosti</a:t>
            </a:r>
          </a:p>
          <a:p>
            <a:r>
              <a:rPr lang="sl-SI" dirty="0" smtClean="0"/>
              <a:t>Potencialni predlogi</a:t>
            </a:r>
          </a:p>
          <a:p>
            <a:r>
              <a:rPr lang="sl-SI" dirty="0" smtClean="0"/>
              <a:t>Pot naprej</a:t>
            </a:r>
          </a:p>
          <a:p>
            <a:r>
              <a:rPr lang="sl-SI" dirty="0" smtClean="0"/>
              <a:t>Razprava</a:t>
            </a:r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950" y="140664"/>
            <a:ext cx="1148091" cy="9419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773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so Strateška razvojno-inovacijska partnerstva in namen?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769" y="2027839"/>
            <a:ext cx="11240322" cy="345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5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2876"/>
            <a:ext cx="10515600" cy="1325563"/>
          </a:xfrm>
        </p:spPr>
        <p:txBody>
          <a:bodyPr/>
          <a:lstStyle/>
          <a:p>
            <a:r>
              <a:rPr lang="sl-SI" dirty="0" smtClean="0"/>
              <a:t>Predvidene naloge in funkcije SRIP </a:t>
            </a:r>
            <a:r>
              <a:rPr lang="sl-SI" sz="2400" dirty="0"/>
              <a:t>(in "</a:t>
            </a:r>
            <a:r>
              <a:rPr lang="sl-SI" sz="2400" dirty="0" err="1"/>
              <a:t>podgrozdov</a:t>
            </a:r>
            <a:r>
              <a:rPr lang="sl-SI" sz="2400" dirty="0"/>
              <a:t>")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27" y="1313384"/>
            <a:ext cx="8664745" cy="5544616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Strategija razvoja področja</a:t>
            </a:r>
          </a:p>
          <a:p>
            <a:pPr lvl="1"/>
            <a:r>
              <a:rPr lang="sl-SI" dirty="0" smtClean="0"/>
              <a:t>spremljanje, osredotočanje in usmerjanje</a:t>
            </a:r>
          </a:p>
          <a:p>
            <a:r>
              <a:rPr lang="sl-SI" dirty="0"/>
              <a:t>Spodbujanje skupnega </a:t>
            </a:r>
            <a:r>
              <a:rPr lang="sl-SI" dirty="0" smtClean="0"/>
              <a:t>razvoja</a:t>
            </a:r>
          </a:p>
          <a:p>
            <a:pPr lvl="1"/>
            <a:r>
              <a:rPr lang="sl-SI" dirty="0" smtClean="0"/>
              <a:t>povezovanje RRI iniciativ in prenos znanja</a:t>
            </a:r>
          </a:p>
          <a:p>
            <a:pPr lvl="1"/>
            <a:r>
              <a:rPr lang="sl-SI" dirty="0"/>
              <a:t>Povezovanje med bazičnimi raziskavami (TRL1-3), financiranimi preko ARRS, in raziskavami višjih TRL nivojev na področju </a:t>
            </a:r>
            <a:r>
              <a:rPr lang="sl-SI" dirty="0" err="1"/>
              <a:t>PMiS</a:t>
            </a:r>
            <a:r>
              <a:rPr lang="sl-SI" dirty="0"/>
              <a:t> </a:t>
            </a:r>
            <a:endParaRPr lang="sl-SI" dirty="0" smtClean="0"/>
          </a:p>
          <a:p>
            <a:r>
              <a:rPr lang="sl-SI" dirty="0" smtClean="0"/>
              <a:t>Internacionalizacija</a:t>
            </a:r>
          </a:p>
          <a:p>
            <a:pPr lvl="1"/>
            <a:r>
              <a:rPr lang="sl-SI" dirty="0" smtClean="0"/>
              <a:t>Krepitev čezmejnega/mednarodnega sodelovanja in oblikovanje mednarodnih verig vrednosti</a:t>
            </a:r>
          </a:p>
          <a:p>
            <a:pPr lvl="1"/>
            <a:r>
              <a:rPr lang="sl-SI" dirty="0" smtClean="0"/>
              <a:t>Medsebojno </a:t>
            </a:r>
            <a:r>
              <a:rPr lang="sl-SI" dirty="0"/>
              <a:t>povezovanje partnerjev v smislu skupnega nastopanja v </a:t>
            </a:r>
            <a:r>
              <a:rPr lang="sl-SI" dirty="0" smtClean="0"/>
              <a:t>evropskih tehnoloških platformah, </a:t>
            </a:r>
            <a:r>
              <a:rPr lang="sl-SI" dirty="0" err="1" smtClean="0"/>
              <a:t>standardizacijskih</a:t>
            </a:r>
            <a:r>
              <a:rPr lang="sl-SI" dirty="0" smtClean="0"/>
              <a:t> </a:t>
            </a:r>
            <a:r>
              <a:rPr lang="sl-SI" dirty="0"/>
              <a:t>telesih in delovnih skupinah</a:t>
            </a:r>
            <a:endParaRPr lang="sl-SI" dirty="0" smtClean="0"/>
          </a:p>
          <a:p>
            <a:r>
              <a:rPr lang="sl-SI" dirty="0" smtClean="0"/>
              <a:t>Razvoj skupnih storitev</a:t>
            </a:r>
          </a:p>
          <a:p>
            <a:pPr lvl="1"/>
            <a:r>
              <a:rPr lang="sl-SI" dirty="0" smtClean="0"/>
              <a:t>npr. projektna pisarna (predvsem za </a:t>
            </a:r>
            <a:r>
              <a:rPr lang="sl-SI" dirty="0" err="1" smtClean="0"/>
              <a:t>mikro</a:t>
            </a:r>
            <a:r>
              <a:rPr lang="sl-SI" dirty="0" smtClean="0"/>
              <a:t> in mala podjetja) - obveščanje o razpisih, podpora pri upravljanju z intelektualno lastnino, podpora pri prijavljanju na razpise, organizacija in zastopanje na dogodkih, …</a:t>
            </a:r>
          </a:p>
          <a:p>
            <a:pPr lvl="1"/>
            <a:r>
              <a:rPr lang="sl-SI" dirty="0"/>
              <a:t>Koordiniranje skupne gradnje in uporabe pilotnih postavitev</a:t>
            </a:r>
          </a:p>
          <a:p>
            <a:r>
              <a:rPr lang="sl-SI" dirty="0" smtClean="0"/>
              <a:t>Spodbujanje podjetništva </a:t>
            </a:r>
          </a:p>
          <a:p>
            <a:pPr lvl="1"/>
            <a:r>
              <a:rPr lang="sl-SI" dirty="0" smtClean="0"/>
              <a:t>sodelovanje z inkubatorji/pospeševalniki/</a:t>
            </a:r>
            <a:r>
              <a:rPr lang="sl-SI" dirty="0" err="1" smtClean="0"/>
              <a:t>TPji</a:t>
            </a:r>
            <a:r>
              <a:rPr lang="sl-SI" dirty="0" smtClean="0"/>
              <a:t>/…</a:t>
            </a:r>
          </a:p>
          <a:p>
            <a:r>
              <a:rPr lang="sl-SI" dirty="0" smtClean="0"/>
              <a:t>Zastopanje skupnih interesov SRIP do države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7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flipH="1">
            <a:off x="3774913" y="1052738"/>
            <a:ext cx="5057390" cy="1679756"/>
          </a:xfrm>
          <a:custGeom>
            <a:avLst/>
            <a:gdLst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3258030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314546 w 4825573"/>
              <a:gd name="connsiteY3" fmla="*/ 101337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3051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3051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485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485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485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48514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86247 w 4825573"/>
              <a:gd name="connsiteY3" fmla="*/ 891347 h 1751959"/>
              <a:gd name="connsiteX4" fmla="*/ 4817889 w 4825573"/>
              <a:gd name="connsiteY4" fmla="*/ 883663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86247 w 4825573"/>
              <a:gd name="connsiteY3" fmla="*/ 891347 h 1751959"/>
              <a:gd name="connsiteX4" fmla="*/ 4808456 w 4825573"/>
              <a:gd name="connsiteY4" fmla="*/ 891289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86247 w 4825573"/>
              <a:gd name="connsiteY3" fmla="*/ 891347 h 1751959"/>
              <a:gd name="connsiteX4" fmla="*/ 4817261 w 4825573"/>
              <a:gd name="connsiteY4" fmla="*/ 1012199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77443 w 4825573"/>
              <a:gd name="connsiteY3" fmla="*/ 1012257 h 1751959"/>
              <a:gd name="connsiteX4" fmla="*/ 4817261 w 4825573"/>
              <a:gd name="connsiteY4" fmla="*/ 1012199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825573"/>
              <a:gd name="connsiteY0" fmla="*/ 1751959 h 1751959"/>
              <a:gd name="connsiteX1" fmla="*/ 0 w 4825573"/>
              <a:gd name="connsiteY1" fmla="*/ 0 h 1751959"/>
              <a:gd name="connsiteX2" fmla="*/ 1736592 w 4825573"/>
              <a:gd name="connsiteY2" fmla="*/ 0 h 1751959"/>
              <a:gd name="connsiteX3" fmla="*/ 4277443 w 4825573"/>
              <a:gd name="connsiteY3" fmla="*/ 1012257 h 1751959"/>
              <a:gd name="connsiteX4" fmla="*/ 4729218 w 4825573"/>
              <a:gd name="connsiteY4" fmla="*/ 1391050 h 1751959"/>
              <a:gd name="connsiteX5" fmla="*/ 4825573 w 4825573"/>
              <a:gd name="connsiteY5" fmla="*/ 1736591 h 1751959"/>
              <a:gd name="connsiteX6" fmla="*/ 0 w 4825573"/>
              <a:gd name="connsiteY6" fmla="*/ 1751959 h 1751959"/>
              <a:gd name="connsiteX0" fmla="*/ 0 w 4737530"/>
              <a:gd name="connsiteY0" fmla="*/ 1751959 h 1751959"/>
              <a:gd name="connsiteX1" fmla="*/ 0 w 4737530"/>
              <a:gd name="connsiteY1" fmla="*/ 0 h 1751959"/>
              <a:gd name="connsiteX2" fmla="*/ 1736592 w 4737530"/>
              <a:gd name="connsiteY2" fmla="*/ 0 h 1751959"/>
              <a:gd name="connsiteX3" fmla="*/ 4277443 w 4737530"/>
              <a:gd name="connsiteY3" fmla="*/ 1012257 h 1751959"/>
              <a:gd name="connsiteX4" fmla="*/ 4729218 w 4737530"/>
              <a:gd name="connsiteY4" fmla="*/ 1391050 h 1751959"/>
              <a:gd name="connsiteX5" fmla="*/ 4737530 w 4737530"/>
              <a:gd name="connsiteY5" fmla="*/ 1712409 h 1751959"/>
              <a:gd name="connsiteX6" fmla="*/ 0 w 4737530"/>
              <a:gd name="connsiteY6" fmla="*/ 1751959 h 1751959"/>
              <a:gd name="connsiteX0" fmla="*/ 0 w 4746334"/>
              <a:gd name="connsiteY0" fmla="*/ 1751959 h 1751959"/>
              <a:gd name="connsiteX1" fmla="*/ 0 w 4746334"/>
              <a:gd name="connsiteY1" fmla="*/ 0 h 1751959"/>
              <a:gd name="connsiteX2" fmla="*/ 1736592 w 4746334"/>
              <a:gd name="connsiteY2" fmla="*/ 0 h 1751959"/>
              <a:gd name="connsiteX3" fmla="*/ 4277443 w 4746334"/>
              <a:gd name="connsiteY3" fmla="*/ 1012257 h 1751959"/>
              <a:gd name="connsiteX4" fmla="*/ 4729218 w 4746334"/>
              <a:gd name="connsiteY4" fmla="*/ 1391050 h 1751959"/>
              <a:gd name="connsiteX5" fmla="*/ 4746334 w 4746334"/>
              <a:gd name="connsiteY5" fmla="*/ 1744652 h 1751959"/>
              <a:gd name="connsiteX6" fmla="*/ 0 w 4746334"/>
              <a:gd name="connsiteY6" fmla="*/ 1751959 h 1751959"/>
              <a:gd name="connsiteX0" fmla="*/ 0 w 4729524"/>
              <a:gd name="connsiteY0" fmla="*/ 1751959 h 1776895"/>
              <a:gd name="connsiteX1" fmla="*/ 0 w 4729524"/>
              <a:gd name="connsiteY1" fmla="*/ 0 h 1776895"/>
              <a:gd name="connsiteX2" fmla="*/ 1736592 w 4729524"/>
              <a:gd name="connsiteY2" fmla="*/ 0 h 1776895"/>
              <a:gd name="connsiteX3" fmla="*/ 4277443 w 4729524"/>
              <a:gd name="connsiteY3" fmla="*/ 1012257 h 1776895"/>
              <a:gd name="connsiteX4" fmla="*/ 4729218 w 4729524"/>
              <a:gd name="connsiteY4" fmla="*/ 1391050 h 1776895"/>
              <a:gd name="connsiteX5" fmla="*/ 4719921 w 4729524"/>
              <a:gd name="connsiteY5" fmla="*/ 1776895 h 1776895"/>
              <a:gd name="connsiteX6" fmla="*/ 0 w 4729524"/>
              <a:gd name="connsiteY6" fmla="*/ 1751959 h 1776895"/>
              <a:gd name="connsiteX0" fmla="*/ 0 w 4729363"/>
              <a:gd name="connsiteY0" fmla="*/ 1751959 h 1776895"/>
              <a:gd name="connsiteX1" fmla="*/ 0 w 4729363"/>
              <a:gd name="connsiteY1" fmla="*/ 0 h 1776895"/>
              <a:gd name="connsiteX2" fmla="*/ 1736592 w 4729363"/>
              <a:gd name="connsiteY2" fmla="*/ 0 h 1776895"/>
              <a:gd name="connsiteX3" fmla="*/ 4277443 w 4729363"/>
              <a:gd name="connsiteY3" fmla="*/ 1012257 h 1776895"/>
              <a:gd name="connsiteX4" fmla="*/ 4729218 w 4729363"/>
              <a:gd name="connsiteY4" fmla="*/ 1391050 h 1776895"/>
              <a:gd name="connsiteX5" fmla="*/ 4702313 w 4729363"/>
              <a:gd name="connsiteY5" fmla="*/ 1776895 h 1776895"/>
              <a:gd name="connsiteX6" fmla="*/ 0 w 4729363"/>
              <a:gd name="connsiteY6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623567 w 4702313"/>
              <a:gd name="connsiteY4" fmla="*/ 1318504 h 1776895"/>
              <a:gd name="connsiteX5" fmla="*/ 4702313 w 4702313"/>
              <a:gd name="connsiteY5" fmla="*/ 1776895 h 1776895"/>
              <a:gd name="connsiteX6" fmla="*/ 0 w 4702313"/>
              <a:gd name="connsiteY6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623567 w 4702313"/>
              <a:gd name="connsiteY4" fmla="*/ 1318504 h 1776895"/>
              <a:gd name="connsiteX5" fmla="*/ 4702313 w 4702313"/>
              <a:gd name="connsiteY5" fmla="*/ 1776895 h 1776895"/>
              <a:gd name="connsiteX6" fmla="*/ 0 w 4702313"/>
              <a:gd name="connsiteY6" fmla="*/ 1751959 h 1776895"/>
              <a:gd name="connsiteX0" fmla="*/ 0 w 4704841"/>
              <a:gd name="connsiteY0" fmla="*/ 1751959 h 1776895"/>
              <a:gd name="connsiteX1" fmla="*/ 0 w 4704841"/>
              <a:gd name="connsiteY1" fmla="*/ 0 h 1776895"/>
              <a:gd name="connsiteX2" fmla="*/ 1736592 w 4704841"/>
              <a:gd name="connsiteY2" fmla="*/ 0 h 1776895"/>
              <a:gd name="connsiteX3" fmla="*/ 4277443 w 4704841"/>
              <a:gd name="connsiteY3" fmla="*/ 1012257 h 1776895"/>
              <a:gd name="connsiteX4" fmla="*/ 4623567 w 4704841"/>
              <a:gd name="connsiteY4" fmla="*/ 1318504 h 1776895"/>
              <a:gd name="connsiteX5" fmla="*/ 4702313 w 4704841"/>
              <a:gd name="connsiteY5" fmla="*/ 1776895 h 1776895"/>
              <a:gd name="connsiteX6" fmla="*/ 0 w 4704841"/>
              <a:gd name="connsiteY6" fmla="*/ 1751959 h 1776895"/>
              <a:gd name="connsiteX0" fmla="*/ 0 w 4704841"/>
              <a:gd name="connsiteY0" fmla="*/ 1751959 h 1776895"/>
              <a:gd name="connsiteX1" fmla="*/ 0 w 4704841"/>
              <a:gd name="connsiteY1" fmla="*/ 0 h 1776895"/>
              <a:gd name="connsiteX2" fmla="*/ 1736592 w 4704841"/>
              <a:gd name="connsiteY2" fmla="*/ 0 h 1776895"/>
              <a:gd name="connsiteX3" fmla="*/ 4277443 w 4704841"/>
              <a:gd name="connsiteY3" fmla="*/ 1012257 h 1776895"/>
              <a:gd name="connsiteX4" fmla="*/ 4623567 w 4704841"/>
              <a:gd name="connsiteY4" fmla="*/ 1318504 h 1776895"/>
              <a:gd name="connsiteX5" fmla="*/ 4702313 w 4704841"/>
              <a:gd name="connsiteY5" fmla="*/ 1776895 h 1776895"/>
              <a:gd name="connsiteX6" fmla="*/ 0 w 4704841"/>
              <a:gd name="connsiteY6" fmla="*/ 1751959 h 1776895"/>
              <a:gd name="connsiteX0" fmla="*/ 0 w 5019354"/>
              <a:gd name="connsiteY0" fmla="*/ 1751959 h 1776895"/>
              <a:gd name="connsiteX1" fmla="*/ 0 w 5019354"/>
              <a:gd name="connsiteY1" fmla="*/ 0 h 1776895"/>
              <a:gd name="connsiteX2" fmla="*/ 1736592 w 5019354"/>
              <a:gd name="connsiteY2" fmla="*/ 0 h 1776895"/>
              <a:gd name="connsiteX3" fmla="*/ 4277443 w 5019354"/>
              <a:gd name="connsiteY3" fmla="*/ 1012257 h 1776895"/>
              <a:gd name="connsiteX4" fmla="*/ 4702313 w 5019354"/>
              <a:gd name="connsiteY4" fmla="*/ 1776895 h 1776895"/>
              <a:gd name="connsiteX5" fmla="*/ 0 w 5019354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77443 w 4702313"/>
              <a:gd name="connsiteY3" fmla="*/ 1012257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4207009 w 4702313"/>
              <a:gd name="connsiteY3" fmla="*/ 907468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1736592 w 4702313"/>
              <a:gd name="connsiteY2" fmla="*/ 0 h 1776895"/>
              <a:gd name="connsiteX3" fmla="*/ 3925271 w 4702313"/>
              <a:gd name="connsiteY3" fmla="*/ 754316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  <a:gd name="connsiteX0" fmla="*/ 0 w 4702313"/>
              <a:gd name="connsiteY0" fmla="*/ 1751959 h 1776895"/>
              <a:gd name="connsiteX1" fmla="*/ 0 w 4702313"/>
              <a:gd name="connsiteY1" fmla="*/ 0 h 1776895"/>
              <a:gd name="connsiteX2" fmla="*/ 2239627 w 4702313"/>
              <a:gd name="connsiteY2" fmla="*/ 8061 h 1776895"/>
              <a:gd name="connsiteX3" fmla="*/ 3925271 w 4702313"/>
              <a:gd name="connsiteY3" fmla="*/ 754316 h 1776895"/>
              <a:gd name="connsiteX4" fmla="*/ 4702313 w 4702313"/>
              <a:gd name="connsiteY4" fmla="*/ 1776895 h 1776895"/>
              <a:gd name="connsiteX5" fmla="*/ 0 w 4702313"/>
              <a:gd name="connsiteY5" fmla="*/ 1751959 h 1776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2313" h="1776895">
                <a:moveTo>
                  <a:pt x="0" y="1751959"/>
                </a:moveTo>
                <a:lnTo>
                  <a:pt x="0" y="0"/>
                </a:lnTo>
                <a:lnTo>
                  <a:pt x="2239627" y="8061"/>
                </a:lnTo>
                <a:cubicBezTo>
                  <a:pt x="2784506" y="572116"/>
                  <a:pt x="3376620" y="242528"/>
                  <a:pt x="3925271" y="754316"/>
                </a:cubicBezTo>
                <a:cubicBezTo>
                  <a:pt x="4410753" y="1050465"/>
                  <a:pt x="4693268" y="1210275"/>
                  <a:pt x="4702313" y="1776895"/>
                </a:cubicBezTo>
                <a:lnTo>
                  <a:pt x="0" y="175195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l-SI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 in zagotavljanje skupnih storitev: </a:t>
            </a:r>
            <a:br>
              <a:rPr lang="sl-SI" sz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200" dirty="0">
                <a:solidFill>
                  <a:srgbClr val="C00000"/>
                </a:solidFill>
              </a:rPr>
              <a:t>(npr. človeški viri, </a:t>
            </a:r>
            <a:r>
              <a:rPr lang="sl-SI" sz="1200" dirty="0" err="1">
                <a:solidFill>
                  <a:srgbClr val="C00000"/>
                </a:solidFill>
              </a:rPr>
              <a:t>CAx</a:t>
            </a:r>
            <a:r>
              <a:rPr lang="sl-SI" sz="1200" dirty="0">
                <a:solidFill>
                  <a:srgbClr val="C00000"/>
                </a:solidFill>
              </a:rPr>
              <a:t> storitve,  intelektualna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>
                <a:solidFill>
                  <a:srgbClr val="C00000"/>
                </a:solidFill>
              </a:rPr>
              <a:t>lastnina, storitve promocije, spodbujanje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>
                <a:solidFill>
                  <a:srgbClr val="C00000"/>
                </a:solidFill>
              </a:rPr>
              <a:t>podjetništva, identifikacija komplementarnih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>
                <a:solidFill>
                  <a:srgbClr val="C00000"/>
                </a:solidFill>
              </a:rPr>
              <a:t>in/ali manjkajočih kompetenc in znanj,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>
                <a:solidFill>
                  <a:srgbClr val="C00000"/>
                </a:solidFill>
              </a:rPr>
              <a:t>povezovanje med temeljnimi in aplikativnimi raziskavami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>
                <a:solidFill>
                  <a:srgbClr val="C00000"/>
                </a:solidFill>
              </a:rPr>
              <a:t>ter industrijskim razvojem, koordinirano nastopanje v </a:t>
            </a:r>
            <a:br>
              <a:rPr lang="sl-SI" sz="1200" dirty="0">
                <a:solidFill>
                  <a:srgbClr val="C00000"/>
                </a:solidFill>
              </a:rPr>
            </a:br>
            <a:r>
              <a:rPr lang="sl-SI" sz="1200" dirty="0" err="1">
                <a:solidFill>
                  <a:srgbClr val="C00000"/>
                </a:solidFill>
              </a:rPr>
              <a:t>standardizacijskih</a:t>
            </a:r>
            <a:r>
              <a:rPr lang="sl-SI" sz="1200" dirty="0">
                <a:solidFill>
                  <a:srgbClr val="C00000"/>
                </a:solidFill>
              </a:rPr>
              <a:t> telesih in mednarodnih delovnih skupinah,…)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24000" y="6237313"/>
            <a:ext cx="9144000" cy="2160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5" name="Left-Right Arrow 94"/>
          <p:cNvSpPr/>
          <p:nvPr/>
        </p:nvSpPr>
        <p:spPr>
          <a:xfrm>
            <a:off x="8832303" y="1268761"/>
            <a:ext cx="432049" cy="201655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25" name="Group 24"/>
          <p:cNvGrpSpPr/>
          <p:nvPr/>
        </p:nvGrpSpPr>
        <p:grpSpPr>
          <a:xfrm>
            <a:off x="1775520" y="3573016"/>
            <a:ext cx="4809477" cy="2808312"/>
            <a:chOff x="395536" y="3284984"/>
            <a:chExt cx="3168352" cy="2952328"/>
          </a:xfrm>
        </p:grpSpPr>
        <p:sp>
          <p:nvSpPr>
            <p:cNvPr id="3" name="Rounded Rectangle 2"/>
            <p:cNvSpPr/>
            <p:nvPr/>
          </p:nvSpPr>
          <p:spPr>
            <a:xfrm>
              <a:off x="395536" y="3284984"/>
              <a:ext cx="3168352" cy="2952328"/>
            </a:xfrm>
            <a:prstGeom prst="roundRect">
              <a:avLst>
                <a:gd name="adj" fmla="val 4732"/>
              </a:avLst>
            </a:prstGeom>
            <a:solidFill>
              <a:schemeClr val="tx2">
                <a:lumMod val="20000"/>
                <a:lumOff val="80000"/>
              </a:schemeClr>
            </a:solidFill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3201" y="5991091"/>
              <a:ext cx="1855629" cy="2264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800" dirty="0"/>
                <a:t>Matrika </a:t>
              </a:r>
              <a:r>
                <a:rPr lang="sl-SI" sz="800" dirty="0" err="1"/>
                <a:t>omogočitvenih</a:t>
              </a:r>
              <a:r>
                <a:rPr lang="sl-SI" sz="800" dirty="0"/>
                <a:t> tehnologij in vertikalnih verig vrednosti</a:t>
              </a:r>
              <a:endParaRPr lang="en-GB" sz="800" dirty="0"/>
            </a:p>
          </p:txBody>
        </p:sp>
      </p:grpSp>
      <p:sp>
        <p:nvSpPr>
          <p:cNvPr id="257" name="Rectangle 256"/>
          <p:cNvSpPr/>
          <p:nvPr/>
        </p:nvSpPr>
        <p:spPr>
          <a:xfrm>
            <a:off x="1847528" y="5733257"/>
            <a:ext cx="6192688" cy="36004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l-SI" sz="1200" dirty="0"/>
              <a:t>Odprta infrastruktura,</a:t>
            </a:r>
            <a:br>
              <a:rPr lang="sl-SI" sz="1200" dirty="0"/>
            </a:br>
            <a:r>
              <a:rPr lang="sl-SI" sz="1200" dirty="0"/>
              <a:t>piloti in podatkovne zbirke</a:t>
            </a:r>
            <a:endParaRPr lang="en-GB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10649"/>
            <a:ext cx="9144000" cy="63408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Predlog organizacijske strukture SRIP-</a:t>
            </a:r>
            <a:r>
              <a:rPr lang="sl-SI" dirty="0" err="1" smtClean="0"/>
              <a:t>PMiS</a:t>
            </a:r>
            <a:endParaRPr lang="en-GB" dirty="0"/>
          </a:p>
        </p:txBody>
      </p:sp>
      <p:grpSp>
        <p:nvGrpSpPr>
          <p:cNvPr id="71" name="Group 70"/>
          <p:cNvGrpSpPr/>
          <p:nvPr/>
        </p:nvGrpSpPr>
        <p:grpSpPr>
          <a:xfrm>
            <a:off x="1631504" y="764705"/>
            <a:ext cx="7416824" cy="5688633"/>
            <a:chOff x="107504" y="983497"/>
            <a:chExt cx="7416824" cy="5469839"/>
          </a:xfrm>
        </p:grpSpPr>
        <p:sp>
          <p:nvSpPr>
            <p:cNvPr id="48" name="Rounded Rectangle 47"/>
            <p:cNvSpPr/>
            <p:nvPr/>
          </p:nvSpPr>
          <p:spPr>
            <a:xfrm>
              <a:off x="107504" y="983497"/>
              <a:ext cx="7416824" cy="5469839"/>
            </a:xfrm>
            <a:prstGeom prst="roundRect">
              <a:avLst>
                <a:gd name="adj" fmla="val 321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07504" y="983497"/>
              <a:ext cx="4363695" cy="3551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olas" panose="020B0609020204030204" pitchFamily="49" charset="0"/>
                  <a:cs typeface="Consolas" panose="020B0609020204030204" pitchFamily="49" charset="0"/>
                </a:rPr>
                <a:t>SRIP „Pametna mesta in skupnosti“</a:t>
              </a:r>
              <a:endPara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9048328" y="4293096"/>
            <a:ext cx="1512168" cy="576064"/>
            <a:chOff x="7524328" y="4293096"/>
            <a:chExt cx="1512168" cy="576064"/>
          </a:xfrm>
        </p:grpSpPr>
        <p:sp>
          <p:nvSpPr>
            <p:cNvPr id="90" name="Rounded Rectangle 89"/>
            <p:cNvSpPr/>
            <p:nvPr/>
          </p:nvSpPr>
          <p:spPr>
            <a:xfrm>
              <a:off x="7740352" y="4293096"/>
              <a:ext cx="1296144" cy="57606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Država</a:t>
              </a:r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91" name="Left-Right Arrow 90"/>
            <p:cNvSpPr/>
            <p:nvPr/>
          </p:nvSpPr>
          <p:spPr>
            <a:xfrm>
              <a:off x="7524328" y="4509120"/>
              <a:ext cx="216024" cy="14401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048328" y="2852936"/>
            <a:ext cx="1512168" cy="576064"/>
            <a:chOff x="7524328" y="2204864"/>
            <a:chExt cx="1512168" cy="576064"/>
          </a:xfrm>
        </p:grpSpPr>
        <p:sp>
          <p:nvSpPr>
            <p:cNvPr id="89" name="Left-Right Arrow 88"/>
            <p:cNvSpPr/>
            <p:nvPr/>
          </p:nvSpPr>
          <p:spPr>
            <a:xfrm>
              <a:off x="7524328" y="2420888"/>
              <a:ext cx="216024" cy="14401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7740352" y="2204864"/>
              <a:ext cx="1296144" cy="57606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Nacionalna inovacijska platforma</a:t>
              </a:r>
              <a:endParaRPr lang="en-GB" sz="1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9048328" y="3573016"/>
            <a:ext cx="1512168" cy="576064"/>
            <a:chOff x="7524328" y="2204864"/>
            <a:chExt cx="1512168" cy="576064"/>
          </a:xfrm>
        </p:grpSpPr>
        <p:sp>
          <p:nvSpPr>
            <p:cNvPr id="255" name="Left-Right Arrow 254"/>
            <p:cNvSpPr/>
            <p:nvPr/>
          </p:nvSpPr>
          <p:spPr>
            <a:xfrm>
              <a:off x="7524328" y="2420888"/>
              <a:ext cx="216024" cy="14401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6" name="Rounded Rectangle 255"/>
            <p:cNvSpPr/>
            <p:nvPr/>
          </p:nvSpPr>
          <p:spPr>
            <a:xfrm>
              <a:off x="7740352" y="2204864"/>
              <a:ext cx="1296144" cy="57606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Tujina</a:t>
              </a:r>
              <a:endParaRPr lang="en-GB" sz="1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9048328" y="2132856"/>
            <a:ext cx="1512168" cy="576064"/>
            <a:chOff x="7524328" y="4293096"/>
            <a:chExt cx="1512168" cy="576064"/>
          </a:xfrm>
        </p:grpSpPr>
        <p:sp>
          <p:nvSpPr>
            <p:cNvPr id="282" name="Rounded Rectangle 281"/>
            <p:cNvSpPr/>
            <p:nvPr/>
          </p:nvSpPr>
          <p:spPr>
            <a:xfrm>
              <a:off x="7740352" y="4293096"/>
              <a:ext cx="1296144" cy="57606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SRIP-i</a:t>
              </a:r>
              <a:endParaRPr lang="en-GB" sz="1000" dirty="0">
                <a:solidFill>
                  <a:schemeClr val="tx1"/>
                </a:solidFill>
              </a:endParaRPr>
            </a:p>
          </p:txBody>
        </p:sp>
        <p:sp>
          <p:nvSpPr>
            <p:cNvPr id="283" name="Left-Right Arrow 282"/>
            <p:cNvSpPr/>
            <p:nvPr/>
          </p:nvSpPr>
          <p:spPr>
            <a:xfrm>
              <a:off x="7524328" y="4509120"/>
              <a:ext cx="216024" cy="14401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6FE5-7551-496C-A16F-7304A2D951A7}" type="slidenum">
              <a:rPr lang="da-DK" smtClean="0"/>
              <a:pPr/>
              <a:t>5</a:t>
            </a:fld>
            <a:endParaRPr lang="da-DK"/>
          </a:p>
        </p:txBody>
      </p:sp>
      <p:sp>
        <p:nvSpPr>
          <p:cNvPr id="87" name="TextBox 86"/>
          <p:cNvSpPr txBox="1"/>
          <p:nvPr/>
        </p:nvSpPr>
        <p:spPr>
          <a:xfrm>
            <a:off x="4871864" y="6237312"/>
            <a:ext cx="40982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sz="800" i="1" dirty="0">
                <a:solidFill>
                  <a:srgbClr val="FF0000"/>
                </a:solidFill>
              </a:rPr>
              <a:t>Pripravljeno po zgledu pobude za SRIP Tovarne prihodnosti</a:t>
            </a:r>
          </a:p>
        </p:txBody>
      </p:sp>
      <p:sp>
        <p:nvSpPr>
          <p:cNvPr id="93" name="Trapezoid 92"/>
          <p:cNvSpPr/>
          <p:nvPr/>
        </p:nvSpPr>
        <p:spPr>
          <a:xfrm>
            <a:off x="9264352" y="1052737"/>
            <a:ext cx="1296144" cy="673437"/>
          </a:xfrm>
          <a:prstGeom prst="trapezoid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solidFill>
                  <a:srgbClr val="C00000"/>
                </a:solidFill>
              </a:rPr>
              <a:t>Zunanje storitve</a:t>
            </a:r>
            <a:endParaRPr lang="en-GB" sz="1200" dirty="0">
              <a:solidFill>
                <a:srgbClr val="C0000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351584" y="1084674"/>
            <a:ext cx="3470010" cy="827512"/>
            <a:chOff x="827584" y="1084674"/>
            <a:chExt cx="3470010" cy="827512"/>
          </a:xfrm>
        </p:grpSpPr>
        <p:grpSp>
          <p:nvGrpSpPr>
            <p:cNvPr id="285" name="Group 284"/>
            <p:cNvGrpSpPr/>
            <p:nvPr/>
          </p:nvGrpSpPr>
          <p:grpSpPr>
            <a:xfrm>
              <a:off x="2058495" y="1168005"/>
              <a:ext cx="865943" cy="688142"/>
              <a:chOff x="4004863" y="1610316"/>
              <a:chExt cx="865943" cy="688142"/>
            </a:xfrm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grpSpPr>
          <p:pic>
            <p:nvPicPr>
              <p:cNvPr id="286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14112" y="1610316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87" name="TextBox 286"/>
              <p:cNvSpPr txBox="1"/>
              <p:nvPr/>
            </p:nvSpPr>
            <p:spPr>
              <a:xfrm>
                <a:off x="4004863" y="1898348"/>
                <a:ext cx="8659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Strokovni </a:t>
                </a:r>
                <a:br>
                  <a:rPr lang="sl-SI" sz="1000" dirty="0"/>
                </a:br>
                <a:r>
                  <a:rPr lang="sl-SI" sz="1000" dirty="0"/>
                  <a:t>svetovalec/</a:t>
                </a:r>
                <a:r>
                  <a:rPr lang="sl-SI" sz="1000" dirty="0" err="1"/>
                  <a:t>ci</a:t>
                </a:r>
                <a:endParaRPr lang="en-GB" sz="1000" dirty="0"/>
              </a:p>
            </p:txBody>
          </p:sp>
        </p:grpSp>
        <p:grpSp>
          <p:nvGrpSpPr>
            <p:cNvPr id="8200" name="Group 8199"/>
            <p:cNvGrpSpPr/>
            <p:nvPr/>
          </p:nvGrpSpPr>
          <p:grpSpPr>
            <a:xfrm>
              <a:off x="2793656" y="1084674"/>
              <a:ext cx="1503938" cy="760150"/>
              <a:chOff x="954567" y="1484784"/>
              <a:chExt cx="1503938" cy="760150"/>
            </a:xfrm>
          </p:grpSpPr>
          <p:pic>
            <p:nvPicPr>
              <p:cNvPr id="299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28192" y="1556792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0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5656" y="1484784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01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992" y="1556792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02" name="TextBox 301"/>
              <p:cNvSpPr txBox="1"/>
              <p:nvPr/>
            </p:nvSpPr>
            <p:spPr>
              <a:xfrm>
                <a:off x="954567" y="1844824"/>
                <a:ext cx="150393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Projektna pisarna </a:t>
                </a:r>
                <a:br>
                  <a:rPr lang="sl-SI" sz="1000" dirty="0"/>
                </a:br>
                <a:r>
                  <a:rPr lang="sl-SI" sz="1000" dirty="0"/>
                  <a:t>(porazdeljena / virtualna)</a:t>
                </a:r>
                <a:endParaRPr lang="en-GB" sz="1000" dirty="0"/>
              </a:p>
            </p:txBody>
          </p:sp>
        </p:grpSp>
        <p:sp>
          <p:nvSpPr>
            <p:cNvPr id="8202" name="Rounded Rectangle 8201"/>
            <p:cNvSpPr/>
            <p:nvPr/>
          </p:nvSpPr>
          <p:spPr>
            <a:xfrm>
              <a:off x="827584" y="1134036"/>
              <a:ext cx="3427911" cy="752063"/>
            </a:xfrm>
            <a:prstGeom prst="roundRect">
              <a:avLst>
                <a:gd name="adj" fmla="val 3677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1001516" y="1224044"/>
              <a:ext cx="721672" cy="688142"/>
              <a:chOff x="4077001" y="1610316"/>
              <a:chExt cx="721672" cy="688142"/>
            </a:xfrm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grpSpPr>
          <p:pic>
            <p:nvPicPr>
              <p:cNvPr id="99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19969" y="1610316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0" name="TextBox 99"/>
              <p:cNvSpPr txBox="1"/>
              <p:nvPr/>
            </p:nvSpPr>
            <p:spPr>
              <a:xfrm>
                <a:off x="4077001" y="1898348"/>
                <a:ext cx="72167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Projektni </a:t>
                </a:r>
                <a:br>
                  <a:rPr lang="sl-SI" sz="1000" dirty="0"/>
                </a:br>
                <a:r>
                  <a:rPr lang="sl-SI" sz="1000" dirty="0"/>
                  <a:t>vodja (PV)</a:t>
                </a:r>
                <a:endParaRPr lang="en-GB" sz="1000" dirty="0"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2279577" y="2033130"/>
            <a:ext cx="2304257" cy="1035831"/>
            <a:chOff x="251521" y="2107615"/>
            <a:chExt cx="2160240" cy="1035831"/>
          </a:xfrm>
        </p:grpSpPr>
        <p:grpSp>
          <p:nvGrpSpPr>
            <p:cNvPr id="22" name="Group 21"/>
            <p:cNvGrpSpPr/>
            <p:nvPr/>
          </p:nvGrpSpPr>
          <p:grpSpPr>
            <a:xfrm>
              <a:off x="697070" y="2107615"/>
              <a:ext cx="432048" cy="675791"/>
              <a:chOff x="-636295" y="2785884"/>
              <a:chExt cx="432048" cy="675791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-612576" y="2785884"/>
                <a:ext cx="216024" cy="475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pic>
            <p:nvPicPr>
              <p:cNvPr id="103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636295" y="2932378"/>
                <a:ext cx="432048" cy="432048"/>
              </a:xfrm>
              <a:prstGeom prst="rect">
                <a:avLst/>
              </a:prstGeom>
              <a:noFill/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6" name="TextBox 45"/>
              <p:cNvSpPr txBox="1"/>
              <p:nvPr/>
            </p:nvSpPr>
            <p:spPr>
              <a:xfrm>
                <a:off x="-592316" y="3215454"/>
                <a:ext cx="359473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Ind.</a:t>
                </a:r>
                <a:endParaRPr lang="en-GB" sz="1000" dirty="0"/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1008821" y="2251631"/>
              <a:ext cx="457836" cy="529297"/>
              <a:chOff x="-612576" y="2785884"/>
              <a:chExt cx="457836" cy="529297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-612576" y="2785884"/>
                <a:ext cx="216024" cy="475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pic>
            <p:nvPicPr>
              <p:cNvPr id="109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586789" y="2785884"/>
                <a:ext cx="432049" cy="432048"/>
              </a:xfrm>
              <a:prstGeom prst="rect">
                <a:avLst/>
              </a:prstGeom>
              <a:noFill/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0" name="TextBox 109"/>
              <p:cNvSpPr txBox="1"/>
              <p:nvPr/>
            </p:nvSpPr>
            <p:spPr>
              <a:xfrm>
                <a:off x="-585128" y="3068960"/>
                <a:ext cx="392535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MSP</a:t>
                </a:r>
                <a:endParaRPr lang="en-GB" sz="1000" dirty="0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23528" y="2244782"/>
              <a:ext cx="432048" cy="529297"/>
              <a:chOff x="-720588" y="2785884"/>
              <a:chExt cx="432048" cy="529297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-612576" y="2785884"/>
                <a:ext cx="216024" cy="475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pic>
            <p:nvPicPr>
              <p:cNvPr id="113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20588" y="2785884"/>
                <a:ext cx="432048" cy="432048"/>
              </a:xfrm>
              <a:prstGeom prst="rect">
                <a:avLst/>
              </a:prstGeom>
              <a:noFill/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4" name="TextBox 113"/>
              <p:cNvSpPr txBox="1"/>
              <p:nvPr/>
            </p:nvSpPr>
            <p:spPr>
              <a:xfrm>
                <a:off x="-655570" y="3068960"/>
                <a:ext cx="317395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l-SI" sz="1000" dirty="0"/>
                  <a:t>RO</a:t>
                </a:r>
                <a:endParaRPr lang="en-GB" sz="1000" dirty="0"/>
              </a:p>
            </p:txBody>
          </p:sp>
        </p:grpSp>
        <p:sp>
          <p:nvSpPr>
            <p:cNvPr id="94" name="Freeform 93"/>
            <p:cNvSpPr/>
            <p:nvPr/>
          </p:nvSpPr>
          <p:spPr>
            <a:xfrm>
              <a:off x="1331641" y="2420888"/>
              <a:ext cx="1080120" cy="722558"/>
            </a:xfrm>
            <a:custGeom>
              <a:avLst/>
              <a:gdLst>
                <a:gd name="connsiteX0" fmla="*/ 0 w 3926542"/>
                <a:gd name="connsiteY0" fmla="*/ 102572 h 1653466"/>
                <a:gd name="connsiteX1" fmla="*/ 2088777 w 3926542"/>
                <a:gd name="connsiteY1" fmla="*/ 165325 h 1653466"/>
                <a:gd name="connsiteX2" fmla="*/ 3926542 w 3926542"/>
                <a:gd name="connsiteY2" fmla="*/ 1653466 h 165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26542" h="1653466">
                  <a:moveTo>
                    <a:pt x="0" y="102572"/>
                  </a:moveTo>
                  <a:cubicBezTo>
                    <a:pt x="717176" y="4707"/>
                    <a:pt x="1434353" y="-93157"/>
                    <a:pt x="2088777" y="165325"/>
                  </a:cubicBezTo>
                  <a:cubicBezTo>
                    <a:pt x="2743201" y="423807"/>
                    <a:pt x="3696448" y="1457737"/>
                    <a:pt x="3926542" y="1653466"/>
                  </a:cubicBezTo>
                </a:path>
              </a:pathLst>
            </a:custGeom>
            <a:noFill/>
            <a:ln>
              <a:solidFill>
                <a:srgbClr val="7030A0"/>
              </a:solidFill>
              <a:prstDash val="dash"/>
              <a:headEnd type="arrow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251521" y="2107615"/>
              <a:ext cx="1215134" cy="621223"/>
            </a:xfrm>
            <a:prstGeom prst="round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sl-SI" sz="1100" dirty="0"/>
                <a:t>Projektni svet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698250" y="1484784"/>
            <a:ext cx="941367" cy="2016224"/>
            <a:chOff x="174249" y="1556792"/>
            <a:chExt cx="941367" cy="2016224"/>
          </a:xfrm>
        </p:grpSpPr>
        <p:sp>
          <p:nvSpPr>
            <p:cNvPr id="12" name="Freeform 11"/>
            <p:cNvSpPr/>
            <p:nvPr/>
          </p:nvSpPr>
          <p:spPr>
            <a:xfrm>
              <a:off x="174249" y="1556792"/>
              <a:ext cx="941367" cy="1559858"/>
            </a:xfrm>
            <a:custGeom>
              <a:avLst/>
              <a:gdLst>
                <a:gd name="connsiteX0" fmla="*/ 1053027 w 1053027"/>
                <a:gd name="connsiteY0" fmla="*/ 0 h 1559858"/>
                <a:gd name="connsiteX1" fmla="*/ 40015 w 1053027"/>
                <a:gd name="connsiteY1" fmla="*/ 349623 h 1559858"/>
                <a:gd name="connsiteX2" fmla="*/ 299991 w 1053027"/>
                <a:gd name="connsiteY2" fmla="*/ 1559858 h 155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3027" h="1559858">
                  <a:moveTo>
                    <a:pt x="1053027" y="0"/>
                  </a:moveTo>
                  <a:cubicBezTo>
                    <a:pt x="609274" y="44823"/>
                    <a:pt x="165521" y="89647"/>
                    <a:pt x="40015" y="349623"/>
                  </a:cubicBezTo>
                  <a:cubicBezTo>
                    <a:pt x="-85491" y="609599"/>
                    <a:pt x="107250" y="1084728"/>
                    <a:pt x="299991" y="1559858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  <a:prstDash val="dash"/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126" name="Picture 2" descr="https://image.freepik.com/free-icon/person-of-street-view-symbol_318-1051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523" y="3140968"/>
              <a:ext cx="432048" cy="432048"/>
            </a:xfrm>
            <a:prstGeom prst="rect">
              <a:avLst/>
            </a:prstGeom>
            <a:noFill/>
            <a:extLst/>
          </p:spPr>
        </p:pic>
      </p:grpSp>
      <p:grpSp>
        <p:nvGrpSpPr>
          <p:cNvPr id="40" name="Group 39"/>
          <p:cNvGrpSpPr/>
          <p:nvPr/>
        </p:nvGrpSpPr>
        <p:grpSpPr>
          <a:xfrm>
            <a:off x="1847528" y="3717033"/>
            <a:ext cx="6192688" cy="1944216"/>
            <a:chOff x="323528" y="3717033"/>
            <a:chExt cx="6192688" cy="1944216"/>
          </a:xfrm>
        </p:grpSpPr>
        <p:grpSp>
          <p:nvGrpSpPr>
            <p:cNvPr id="30" name="Group 29"/>
            <p:cNvGrpSpPr/>
            <p:nvPr/>
          </p:nvGrpSpPr>
          <p:grpSpPr>
            <a:xfrm>
              <a:off x="323528" y="3717033"/>
              <a:ext cx="6192688" cy="1944216"/>
              <a:chOff x="323528" y="3789039"/>
              <a:chExt cx="6192688" cy="1728191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23528" y="3789039"/>
                <a:ext cx="6192688" cy="172819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r"/>
                <a:r>
                  <a:rPr lang="sl-SI" sz="1200" b="1" dirty="0"/>
                  <a:t>IKT horizontalna mreža</a:t>
                </a:r>
                <a:endParaRPr lang="en-GB" sz="1200" b="1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95536" y="5284238"/>
                <a:ext cx="5976664" cy="170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l-SI" sz="1000" dirty="0" err="1"/>
                  <a:t>Senzorika</a:t>
                </a:r>
                <a:r>
                  <a:rPr lang="sl-SI" sz="1000" dirty="0"/>
                  <a:t> in vgrajeni sistemi</a:t>
                </a: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395536" y="5062040"/>
                <a:ext cx="5976664" cy="170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l-SI" sz="1000" dirty="0"/>
                  <a:t>Komunikacijske tehnologije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95536" y="4844478"/>
                <a:ext cx="5976664" cy="170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l-SI" sz="1000" dirty="0"/>
                  <a:t>Obdelava in razumevanje obsežnih podatkov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95536" y="4624596"/>
                <a:ext cx="5976664" cy="170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l-SI" sz="1000" dirty="0"/>
                  <a:t>Platforme, storitve in aplikacije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395536" y="4404714"/>
                <a:ext cx="5976664" cy="170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l-SI" sz="1000" dirty="0"/>
                  <a:t>Kibernetska varnost</a:t>
                </a:r>
              </a:p>
            </p:txBody>
          </p:sp>
        </p:grpSp>
        <p:sp>
          <p:nvSpPr>
            <p:cNvPr id="127" name="Rectangle 126"/>
            <p:cNvSpPr/>
            <p:nvPr/>
          </p:nvSpPr>
          <p:spPr>
            <a:xfrm>
              <a:off x="392032" y="4124751"/>
              <a:ext cx="5976664" cy="1950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sl-SI" sz="1000" dirty="0"/>
                <a:t>Digitalizacija družbe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2279576" y="3645024"/>
            <a:ext cx="432048" cy="251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Mobilnost  in  dostopnost</a:t>
            </a:r>
            <a:endParaRPr lang="en-GB" sz="1200" dirty="0"/>
          </a:p>
        </p:txBody>
      </p:sp>
      <p:sp>
        <p:nvSpPr>
          <p:cNvPr id="17" name="Rectangle 16"/>
          <p:cNvSpPr/>
          <p:nvPr/>
        </p:nvSpPr>
        <p:spPr>
          <a:xfrm>
            <a:off x="2855640" y="3645024"/>
            <a:ext cx="432048" cy="251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Energetska  in  komunalna  oskrba</a:t>
            </a:r>
            <a:endParaRPr lang="en-GB" sz="1200" dirty="0"/>
          </a:p>
        </p:txBody>
      </p:sp>
      <p:sp>
        <p:nvSpPr>
          <p:cNvPr id="106" name="Rectangle 105"/>
          <p:cNvSpPr/>
          <p:nvPr/>
        </p:nvSpPr>
        <p:spPr>
          <a:xfrm>
            <a:off x="4583832" y="3645024"/>
            <a:ext cx="432048" cy="251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Kakovost  urbanega  bivanja</a:t>
            </a:r>
            <a:endParaRPr lang="en-GB" sz="1200" dirty="0"/>
          </a:p>
        </p:txBody>
      </p:sp>
      <p:sp>
        <p:nvSpPr>
          <p:cNvPr id="14" name="Rectangle 13"/>
          <p:cNvSpPr/>
          <p:nvPr/>
        </p:nvSpPr>
        <p:spPr>
          <a:xfrm>
            <a:off x="4007768" y="3645024"/>
            <a:ext cx="432048" cy="251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e-Zdravje</a:t>
            </a:r>
            <a:endParaRPr lang="en-GB" sz="1200" dirty="0"/>
          </a:p>
        </p:txBody>
      </p:sp>
      <p:sp>
        <p:nvSpPr>
          <p:cNvPr id="16" name="Rectangle 15"/>
          <p:cNvSpPr/>
          <p:nvPr/>
        </p:nvSpPr>
        <p:spPr>
          <a:xfrm>
            <a:off x="3431704" y="3645024"/>
            <a:ext cx="432048" cy="251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Varne  skupnosti</a:t>
            </a:r>
            <a:endParaRPr lang="en-GB" sz="1200" dirty="0"/>
          </a:p>
        </p:txBody>
      </p:sp>
      <p:sp>
        <p:nvSpPr>
          <p:cNvPr id="253" name="Rectangle 252"/>
          <p:cNvSpPr/>
          <p:nvPr/>
        </p:nvSpPr>
        <p:spPr>
          <a:xfrm>
            <a:off x="5159896" y="3645024"/>
            <a:ext cx="432048" cy="251756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…</a:t>
            </a:r>
            <a:endParaRPr lang="en-GB" sz="1200" dirty="0"/>
          </a:p>
        </p:txBody>
      </p:sp>
      <p:sp>
        <p:nvSpPr>
          <p:cNvPr id="125" name="Rectangle 124"/>
          <p:cNvSpPr/>
          <p:nvPr/>
        </p:nvSpPr>
        <p:spPr>
          <a:xfrm>
            <a:off x="5735960" y="3645025"/>
            <a:ext cx="432048" cy="2517562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l-SI" sz="1200" dirty="0"/>
              <a:t>…</a:t>
            </a:r>
            <a:endParaRPr lang="en-GB" sz="1200" dirty="0"/>
          </a:p>
        </p:txBody>
      </p:sp>
      <p:grpSp>
        <p:nvGrpSpPr>
          <p:cNvPr id="8198" name="Group 8197"/>
          <p:cNvGrpSpPr/>
          <p:nvPr/>
        </p:nvGrpSpPr>
        <p:grpSpPr>
          <a:xfrm>
            <a:off x="2279576" y="4059348"/>
            <a:ext cx="8280920" cy="2247255"/>
            <a:chOff x="755576" y="4134073"/>
            <a:chExt cx="8280920" cy="2247255"/>
          </a:xfrm>
        </p:grpSpPr>
        <p:sp>
          <p:nvSpPr>
            <p:cNvPr id="259" name="Down Arrow 258"/>
            <p:cNvSpPr/>
            <p:nvPr/>
          </p:nvSpPr>
          <p:spPr>
            <a:xfrm>
              <a:off x="8100392" y="5805264"/>
              <a:ext cx="360040" cy="432048"/>
            </a:xfrm>
            <a:prstGeom prst="downArrow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7596336" y="6237312"/>
              <a:ext cx="1440160" cy="144016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000" dirty="0"/>
                <a:t>Izdelek, storitev, proces </a:t>
              </a:r>
              <a:endParaRPr lang="en-GB" sz="1000" dirty="0"/>
            </a:p>
          </p:txBody>
        </p:sp>
        <p:sp>
          <p:nvSpPr>
            <p:cNvPr id="261" name="Round Diagonal Corner Rectangle 260"/>
            <p:cNvSpPr/>
            <p:nvPr/>
          </p:nvSpPr>
          <p:spPr>
            <a:xfrm>
              <a:off x="7884368" y="5445224"/>
              <a:ext cx="792088" cy="360040"/>
            </a:xfrm>
            <a:prstGeom prst="round2DiagRect">
              <a:avLst>
                <a:gd name="adj1" fmla="val 39343"/>
                <a:gd name="adj2" fmla="val 0"/>
              </a:avLst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200" dirty="0"/>
                <a:t>Projekti</a:t>
              </a:r>
              <a:endParaRPr lang="en-GB" sz="1200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7610138" y="5844616"/>
              <a:ext cx="12823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800" b="1" dirty="0"/>
                <a:t>TRL 3-5            TRL 6-9</a:t>
              </a:r>
              <a:endParaRPr lang="en-GB" sz="800" b="1" dirty="0"/>
            </a:p>
          </p:txBody>
        </p:sp>
        <p:sp>
          <p:nvSpPr>
            <p:cNvPr id="8196" name="Freeform 8195"/>
            <p:cNvSpPr/>
            <p:nvPr/>
          </p:nvSpPr>
          <p:spPr>
            <a:xfrm>
              <a:off x="3095744" y="4134073"/>
              <a:ext cx="4963527" cy="1239142"/>
            </a:xfrm>
            <a:custGeom>
              <a:avLst/>
              <a:gdLst>
                <a:gd name="connsiteX0" fmla="*/ 0 w 3926542"/>
                <a:gd name="connsiteY0" fmla="*/ 102572 h 1653466"/>
                <a:gd name="connsiteX1" fmla="*/ 2088777 w 3926542"/>
                <a:gd name="connsiteY1" fmla="*/ 165325 h 1653466"/>
                <a:gd name="connsiteX2" fmla="*/ 3926542 w 3926542"/>
                <a:gd name="connsiteY2" fmla="*/ 1653466 h 165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26542" h="1653466">
                  <a:moveTo>
                    <a:pt x="0" y="102572"/>
                  </a:moveTo>
                  <a:cubicBezTo>
                    <a:pt x="717176" y="4707"/>
                    <a:pt x="1434353" y="-93157"/>
                    <a:pt x="2088777" y="165325"/>
                  </a:cubicBezTo>
                  <a:cubicBezTo>
                    <a:pt x="2743201" y="423807"/>
                    <a:pt x="3696448" y="1457737"/>
                    <a:pt x="3926542" y="1653466"/>
                  </a:cubicBezTo>
                </a:path>
              </a:pathLst>
            </a:custGeom>
            <a:noFill/>
            <a:ln>
              <a:solidFill>
                <a:srgbClr val="C00000"/>
              </a:solidFill>
              <a:prstDash val="dash"/>
              <a:headEnd type="arrow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69" name="Oval 268"/>
            <p:cNvSpPr/>
            <p:nvPr/>
          </p:nvSpPr>
          <p:spPr>
            <a:xfrm>
              <a:off x="2987824" y="4221088"/>
              <a:ext cx="144016" cy="540060"/>
            </a:xfrm>
            <a:prstGeom prst="ellips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0" name="Oval 269"/>
            <p:cNvSpPr/>
            <p:nvPr/>
          </p:nvSpPr>
          <p:spPr>
            <a:xfrm>
              <a:off x="1187992" y="5121188"/>
              <a:ext cx="144016" cy="54006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1" name="Oval 270"/>
            <p:cNvSpPr/>
            <p:nvPr/>
          </p:nvSpPr>
          <p:spPr>
            <a:xfrm rot="16200000">
              <a:off x="2861810" y="5247202"/>
              <a:ext cx="144016" cy="540060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2" name="Oval 271"/>
            <p:cNvSpPr/>
            <p:nvPr/>
          </p:nvSpPr>
          <p:spPr>
            <a:xfrm>
              <a:off x="1491962" y="4546483"/>
              <a:ext cx="144016" cy="754725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3" name="Oval 272"/>
            <p:cNvSpPr/>
            <p:nvPr/>
          </p:nvSpPr>
          <p:spPr>
            <a:xfrm>
              <a:off x="1907704" y="4491118"/>
              <a:ext cx="144016" cy="540060"/>
            </a:xfrm>
            <a:prstGeom prst="ellipse">
              <a:avLst/>
            </a:prstGeom>
            <a:noFill/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4" name="Oval 273"/>
            <p:cNvSpPr/>
            <p:nvPr/>
          </p:nvSpPr>
          <p:spPr>
            <a:xfrm>
              <a:off x="755576" y="4979890"/>
              <a:ext cx="144016" cy="540060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75522" y="2780928"/>
            <a:ext cx="7056783" cy="3381658"/>
            <a:chOff x="251521" y="2780928"/>
            <a:chExt cx="7056783" cy="3381658"/>
          </a:xfrm>
        </p:grpSpPr>
        <p:grpSp>
          <p:nvGrpSpPr>
            <p:cNvPr id="32" name="Group 31"/>
            <p:cNvGrpSpPr/>
            <p:nvPr/>
          </p:nvGrpSpPr>
          <p:grpSpPr>
            <a:xfrm>
              <a:off x="251521" y="2780928"/>
              <a:ext cx="7056783" cy="3381658"/>
              <a:chOff x="251521" y="2780928"/>
              <a:chExt cx="7056783" cy="3381658"/>
            </a:xfrm>
          </p:grpSpPr>
          <p:pic>
            <p:nvPicPr>
              <p:cNvPr id="35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5095003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5671067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Rectangle 48"/>
              <p:cNvSpPr/>
              <p:nvPr/>
            </p:nvSpPr>
            <p:spPr>
              <a:xfrm>
                <a:off x="6588224" y="2785884"/>
                <a:ext cx="720080" cy="337670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b"/>
              <a:lstStyle/>
              <a:p>
                <a:r>
                  <a:rPr lang="sl-SI" sz="900" b="1" dirty="0">
                    <a:solidFill>
                      <a:schemeClr val="tx1"/>
                    </a:solidFill>
                  </a:rPr>
                  <a:t>Tehnološko programski  svet (uravnoteženo: velika podjetja, mala podjetja, raziskovalne organizacije)</a:t>
                </a:r>
                <a:endParaRPr lang="en-GB" sz="9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8194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1488" y="3140968"/>
                <a:ext cx="396136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7552" y="3140968"/>
                <a:ext cx="396136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43616" y="3140968"/>
                <a:ext cx="396136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9680" y="3140968"/>
                <a:ext cx="396136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5744" y="3140968"/>
                <a:ext cx="396136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Rectangle 43"/>
              <p:cNvSpPr/>
              <p:nvPr/>
            </p:nvSpPr>
            <p:spPr>
              <a:xfrm>
                <a:off x="251521" y="2785884"/>
                <a:ext cx="6338172" cy="71512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sl-SI" sz="1000" b="1" dirty="0">
                    <a:solidFill>
                      <a:schemeClr val="tx1"/>
                    </a:solidFill>
                  </a:rPr>
                  <a:t> </a:t>
                </a:r>
                <a:endParaRPr lang="en-GB" sz="10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58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35896" y="3140968"/>
                <a:ext cx="432048" cy="4320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54" name="Straight Connector 53"/>
              <p:cNvCxnSpPr/>
              <p:nvPr/>
            </p:nvCxnSpPr>
            <p:spPr>
              <a:xfrm flipV="1">
                <a:off x="6588960" y="2785884"/>
                <a:ext cx="733" cy="699318"/>
              </a:xfrm>
              <a:prstGeom prst="line">
                <a:avLst/>
              </a:prstGeom>
              <a:ln w="5715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7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11960" y="3140968"/>
                <a:ext cx="432048" cy="4320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9" name="TextBox 78"/>
              <p:cNvSpPr txBox="1"/>
              <p:nvPr/>
            </p:nvSpPr>
            <p:spPr>
              <a:xfrm>
                <a:off x="611560" y="2780928"/>
                <a:ext cx="555472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1000" b="1" dirty="0"/>
                  <a:t>Tehnološko programski svet (uravnoteženo: velika podjetja, mala podjetja, raziskovalne organizacije)</a:t>
                </a:r>
                <a:endParaRPr lang="en-GB" sz="1000" dirty="0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6012160" y="2966755"/>
                <a:ext cx="535724" cy="606261"/>
                <a:chOff x="6012160" y="2966755"/>
                <a:chExt cx="535724" cy="606261"/>
              </a:xfrm>
            </p:grpSpPr>
            <p:pic>
              <p:nvPicPr>
                <p:cNvPr id="118" name="Picture 2" descr="https://image.freepik.com/free-icon/person-of-street-view-symbol_318-1051.jp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duotone>
                    <a:schemeClr val="accent5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168" y="3140968"/>
                  <a:ext cx="432048" cy="4320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9" name="TextBox 118"/>
                <p:cNvSpPr txBox="1"/>
                <p:nvPr/>
              </p:nvSpPr>
              <p:spPr>
                <a:xfrm>
                  <a:off x="6012160" y="2966755"/>
                  <a:ext cx="535724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sl-SI" sz="1000" b="1" dirty="0"/>
                    <a:t>država</a:t>
                  </a:r>
                  <a:endParaRPr lang="en-GB" sz="1000" dirty="0"/>
                </a:p>
              </p:txBody>
            </p:sp>
          </p:grpSp>
          <p:pic>
            <p:nvPicPr>
              <p:cNvPr id="117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4806971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2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4518939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3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4221088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4" name="Picture 2" descr="https://image.freepik.com/free-icon/person-of-street-view-symbol_318-1051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16216" y="3933056"/>
                <a:ext cx="432048" cy="4222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8" name="Picture 2" descr="https://image.freepik.com/free-icon/person-of-street-view-symbol_318-1051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5383035"/>
              <a:ext cx="432048" cy="4222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8" name="Straight Connector 17"/>
          <p:cNvCxnSpPr/>
          <p:nvPr/>
        </p:nvCxnSpPr>
        <p:spPr>
          <a:xfrm>
            <a:off x="8040216" y="3717033"/>
            <a:ext cx="0" cy="1944217"/>
          </a:xfrm>
          <a:prstGeom prst="line">
            <a:avLst/>
          </a:prstGeom>
          <a:ln w="2857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90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Ključni izzivi gospodarstva – so pravi?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Zavedanje in poznavanje kibernetskih </a:t>
            </a:r>
            <a:r>
              <a:rPr lang="sl-SI" dirty="0" smtClean="0"/>
              <a:t>tveganj.</a:t>
            </a:r>
            <a:endParaRPr lang="sl-SI" dirty="0" smtClean="0"/>
          </a:p>
          <a:p>
            <a:r>
              <a:rPr lang="sl-SI" dirty="0" smtClean="0"/>
              <a:t>Kadri s poglobljenim znanjem in </a:t>
            </a:r>
            <a:r>
              <a:rPr lang="sl-SI" dirty="0" smtClean="0"/>
              <a:t>izkušnjami.</a:t>
            </a:r>
            <a:endParaRPr lang="sl-SI" dirty="0" smtClean="0"/>
          </a:p>
          <a:p>
            <a:r>
              <a:rPr lang="sl-SI" dirty="0" smtClean="0"/>
              <a:t>Investicije na področju kibernetske varnosti – omogočajo razvoj področja/še ne??</a:t>
            </a:r>
          </a:p>
          <a:p>
            <a:r>
              <a:rPr lang="sl-SI" dirty="0" smtClean="0"/>
              <a:t>Nove tehnologije in sodelovanje je ključ za uspešno </a:t>
            </a:r>
            <a:r>
              <a:rPr lang="sl-SI" dirty="0" smtClean="0"/>
              <a:t>obrambo.</a:t>
            </a:r>
            <a:endParaRPr lang="sl-SI" dirty="0" smtClean="0"/>
          </a:p>
          <a:p>
            <a:r>
              <a:rPr lang="sl-SI" dirty="0" smtClean="0"/>
              <a:t>Mala in srednja podjetja ne zmorejo zadostnih virov.</a:t>
            </a:r>
          </a:p>
          <a:p>
            <a:r>
              <a:rPr lang="sl-SI" dirty="0" smtClean="0"/>
              <a:t>Digitalne transformacije ni brez kibernetske varnosti.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0716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Načrtovanje – strategija digitalne transformacije</a:t>
            </a:r>
            <a:endParaRPr lang="sl-SI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220201" y="3025211"/>
          <a:ext cx="3543300" cy="3052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blaček s črto 1 2"/>
          <p:cNvSpPr/>
          <p:nvPr/>
        </p:nvSpPr>
        <p:spPr>
          <a:xfrm>
            <a:off x="1369364" y="2874740"/>
            <a:ext cx="1701674" cy="1178528"/>
          </a:xfrm>
          <a:prstGeom prst="borderCallout1">
            <a:avLst>
              <a:gd name="adj1" fmla="val 22466"/>
              <a:gd name="adj2" fmla="val 104782"/>
              <a:gd name="adj3" fmla="val 79055"/>
              <a:gd name="adj4" fmla="val 14773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>
                <a:solidFill>
                  <a:schemeClr val="tx2"/>
                </a:solidFill>
              </a:rPr>
              <a:t>Izboljšanje izkušnje kupcev, izboljšanje operativnega delovanja ali preoblikovanje poslovnega modela</a:t>
            </a:r>
            <a:endParaRPr lang="sl-SI" sz="1200" dirty="0">
              <a:solidFill>
                <a:schemeClr val="tx2"/>
              </a:solidFill>
            </a:endParaRPr>
          </a:p>
        </p:txBody>
      </p:sp>
      <p:pic>
        <p:nvPicPr>
          <p:cNvPr id="6" name="Slika 5" descr="The Future of the &lt;strong&gt;Customer&lt;/strong&gt; Experience: A Live Conversation with ..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801" y="2576490"/>
            <a:ext cx="1253924" cy="940443"/>
          </a:xfrm>
          <a:prstGeom prst="rect">
            <a:avLst/>
          </a:prstGeom>
        </p:spPr>
      </p:pic>
      <p:pic>
        <p:nvPicPr>
          <p:cNvPr id="7" name="Slika 6" descr="mrski-apecon-2008 - chapter 17 monopolistic &lt;strong&gt;competition&lt;/strong&gt;.jaks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0268" y="3170822"/>
            <a:ext cx="1219200" cy="914400"/>
          </a:xfrm>
          <a:prstGeom prst="rect">
            <a:avLst/>
          </a:prstGeom>
        </p:spPr>
      </p:pic>
      <p:pic>
        <p:nvPicPr>
          <p:cNvPr id="8" name="Slika 7" descr="Big &lt;strong&gt;data&lt;/strong&gt; to create 1.9M IT jobs in U.S. by 2015, says Gartner ...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5740" y="4847292"/>
            <a:ext cx="1264883" cy="782860"/>
          </a:xfrm>
          <a:prstGeom prst="rect">
            <a:avLst/>
          </a:prstGeom>
        </p:spPr>
      </p:pic>
      <p:pic>
        <p:nvPicPr>
          <p:cNvPr id="9" name="Slika 8" descr="How to Sell &lt;strong&gt;Innovation&lt;/strong&gt; within Your Organizatio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621" y="5031958"/>
            <a:ext cx="1429142" cy="720526"/>
          </a:xfrm>
          <a:prstGeom prst="rect">
            <a:avLst/>
          </a:prstGeom>
        </p:spPr>
      </p:pic>
      <p:pic>
        <p:nvPicPr>
          <p:cNvPr id="11" name="Slika 10" descr="... to share on how you can DIY the estimation of your property's &lt;strong&gt;value&lt;/strong&gt;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520" y="3230635"/>
            <a:ext cx="1009800" cy="1006890"/>
          </a:xfrm>
          <a:prstGeom prst="rect">
            <a:avLst/>
          </a:prstGeom>
        </p:spPr>
      </p:pic>
      <p:sp>
        <p:nvSpPr>
          <p:cNvPr id="14" name="PoljeZBesedilom 13"/>
          <p:cNvSpPr txBox="1"/>
          <p:nvPr/>
        </p:nvSpPr>
        <p:spPr>
          <a:xfrm>
            <a:off x="7790156" y="3403590"/>
            <a:ext cx="89121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Kupci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8725992" y="4014987"/>
            <a:ext cx="15677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Konkurenca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8609985" y="4662626"/>
            <a:ext cx="115119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Podatki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6943855" y="4662626"/>
            <a:ext cx="129190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Inovacije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6668027" y="4038207"/>
            <a:ext cx="118171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dirty="0" smtClean="0"/>
              <a:t>Vrednost</a:t>
            </a:r>
            <a:endParaRPr lang="sl-SI" dirty="0"/>
          </a:p>
        </p:txBody>
      </p:sp>
      <p:cxnSp>
        <p:nvCxnSpPr>
          <p:cNvPr id="13" name="Raven povezovalnik 12"/>
          <p:cNvCxnSpPr/>
          <p:nvPr/>
        </p:nvCxnSpPr>
        <p:spPr>
          <a:xfrm flipV="1">
            <a:off x="4976905" y="4064202"/>
            <a:ext cx="887339" cy="152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9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tkotnik 3"/>
          <p:cNvSpPr/>
          <p:nvPr/>
        </p:nvSpPr>
        <p:spPr>
          <a:xfrm>
            <a:off x="488270" y="3153378"/>
            <a:ext cx="7069817" cy="657225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/>
          <p:cNvSpPr txBox="1"/>
          <p:nvPr/>
        </p:nvSpPr>
        <p:spPr>
          <a:xfrm>
            <a:off x="7800975" y="2228850"/>
            <a:ext cx="3943350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smtClean="0"/>
              <a:t>Strateško obvladovanje tveganj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smtClean="0"/>
              <a:t>Komuniciranje (zavedanje, komuniciranje v krizi)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smtClean="0"/>
              <a:t>Človeški viri (trening, vaje, preverjanje,…)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smtClean="0"/>
              <a:t>Strategija (vpliv na digitalno transformacijo)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smtClean="0"/>
              <a:t>Pravni vidiki (odgovornost, intelektualna lastnina)</a:t>
            </a:r>
            <a:endParaRPr lang="sl-SI" sz="2400" dirty="0"/>
          </a:p>
        </p:txBody>
      </p:sp>
      <p:sp>
        <p:nvSpPr>
          <p:cNvPr id="6" name="Petkotnik 5"/>
          <p:cNvSpPr/>
          <p:nvPr/>
        </p:nvSpPr>
        <p:spPr>
          <a:xfrm>
            <a:off x="476639" y="4046361"/>
            <a:ext cx="7081447" cy="657225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etkotnik 6"/>
          <p:cNvSpPr/>
          <p:nvPr/>
        </p:nvSpPr>
        <p:spPr>
          <a:xfrm>
            <a:off x="488270" y="4967920"/>
            <a:ext cx="7069815" cy="657225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488271" y="3281935"/>
            <a:ext cx="740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Kadri</a:t>
            </a:r>
            <a:endParaRPr lang="sl-SI" sz="2000" b="1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86715" y="4167700"/>
            <a:ext cx="949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Procesi</a:t>
            </a:r>
            <a:endParaRPr lang="sl-SI" sz="2000" b="1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476640" y="5096477"/>
            <a:ext cx="14128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Tehnologije</a:t>
            </a:r>
            <a:endParaRPr lang="sl-SI" sz="2000" b="1" dirty="0"/>
          </a:p>
        </p:txBody>
      </p:sp>
      <p:sp>
        <p:nvSpPr>
          <p:cNvPr id="12" name="Petkotnik 11"/>
          <p:cNvSpPr/>
          <p:nvPr/>
        </p:nvSpPr>
        <p:spPr>
          <a:xfrm rot="5400000">
            <a:off x="434794" y="3738165"/>
            <a:ext cx="3785650" cy="60507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oljeZBesedilom 12"/>
          <p:cNvSpPr txBox="1"/>
          <p:nvPr/>
        </p:nvSpPr>
        <p:spPr>
          <a:xfrm rot="5400000">
            <a:off x="1794587" y="2543193"/>
            <a:ext cx="1066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Priprava</a:t>
            </a:r>
            <a:endParaRPr lang="sl-SI" sz="2000" b="1" dirty="0"/>
          </a:p>
        </p:txBody>
      </p:sp>
      <p:sp>
        <p:nvSpPr>
          <p:cNvPr id="21" name="Petkotnik 20"/>
          <p:cNvSpPr/>
          <p:nvPr/>
        </p:nvSpPr>
        <p:spPr>
          <a:xfrm rot="5400000">
            <a:off x="1488054" y="3738165"/>
            <a:ext cx="3785650" cy="60507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etkotnik 21"/>
          <p:cNvSpPr/>
          <p:nvPr/>
        </p:nvSpPr>
        <p:spPr>
          <a:xfrm rot="5400000">
            <a:off x="2541316" y="3743823"/>
            <a:ext cx="3785650" cy="60507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etkotnik 22"/>
          <p:cNvSpPr/>
          <p:nvPr/>
        </p:nvSpPr>
        <p:spPr>
          <a:xfrm rot="5400000">
            <a:off x="3651488" y="3743823"/>
            <a:ext cx="3785650" cy="60507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Petkotnik 23"/>
          <p:cNvSpPr/>
          <p:nvPr/>
        </p:nvSpPr>
        <p:spPr>
          <a:xfrm rot="5400000">
            <a:off x="4809645" y="3743822"/>
            <a:ext cx="3785650" cy="60507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/>
          <p:cNvSpPr txBox="1"/>
          <p:nvPr/>
        </p:nvSpPr>
        <p:spPr>
          <a:xfrm rot="5400000">
            <a:off x="2549999" y="2825413"/>
            <a:ext cx="1709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Preprečevanje</a:t>
            </a:r>
            <a:endParaRPr lang="sl-SI" sz="2000" b="1" dirty="0"/>
          </a:p>
        </p:txBody>
      </p:sp>
      <p:sp>
        <p:nvSpPr>
          <p:cNvPr id="15" name="PoljeZBesedilom 14"/>
          <p:cNvSpPr txBox="1"/>
          <p:nvPr/>
        </p:nvSpPr>
        <p:spPr>
          <a:xfrm rot="5400000">
            <a:off x="3802809" y="2668469"/>
            <a:ext cx="1353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Odkrivanje</a:t>
            </a:r>
            <a:endParaRPr lang="sl-SI" sz="2000" b="1" dirty="0"/>
          </a:p>
        </p:txBody>
      </p:sp>
      <p:sp>
        <p:nvSpPr>
          <p:cNvPr id="16" name="PoljeZBesedilom 15"/>
          <p:cNvSpPr txBox="1"/>
          <p:nvPr/>
        </p:nvSpPr>
        <p:spPr>
          <a:xfrm rot="5400000">
            <a:off x="4935559" y="2611327"/>
            <a:ext cx="1238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Odzivanje</a:t>
            </a:r>
            <a:endParaRPr lang="sl-SI" sz="2000" b="1" dirty="0"/>
          </a:p>
        </p:txBody>
      </p:sp>
      <p:sp>
        <p:nvSpPr>
          <p:cNvPr id="17" name="PoljeZBesedilom 16"/>
          <p:cNvSpPr txBox="1"/>
          <p:nvPr/>
        </p:nvSpPr>
        <p:spPr>
          <a:xfrm rot="5400000">
            <a:off x="6057293" y="2611327"/>
            <a:ext cx="1290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/>
              <a:t>Obnovitev</a:t>
            </a:r>
            <a:endParaRPr lang="sl-SI" sz="2000" b="1" dirty="0"/>
          </a:p>
        </p:txBody>
      </p:sp>
      <p:sp>
        <p:nvSpPr>
          <p:cNvPr id="25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l-SI" dirty="0" smtClean="0"/>
              <a:t>Kibernetska varnost je več kot tehnologija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260975" y="6099669"/>
            <a:ext cx="6844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>
                <a:solidFill>
                  <a:srgbClr val="FC1610"/>
                </a:solidFill>
              </a:rPr>
              <a:t>Digitalne transformacije ni brez kibernetske varnosti</a:t>
            </a:r>
            <a:endParaRPr lang="sl-SI" sz="2400" dirty="0">
              <a:solidFill>
                <a:srgbClr val="FC16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52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dirty="0" smtClean="0"/>
              <a:t>SRIP -</a:t>
            </a:r>
            <a:r>
              <a:rPr lang="sl-SI" b="1" dirty="0"/>
              <a:t>Kibernetska </a:t>
            </a:r>
            <a:r>
              <a:rPr lang="sl-SI" b="1" dirty="0" smtClean="0"/>
              <a:t>varnost – F1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7513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sl-SI" dirty="0" smtClean="0"/>
              <a:t>V </a:t>
            </a:r>
            <a:r>
              <a:rPr lang="sl-SI" dirty="0"/>
              <a:t>naslednjih letih bo količina varnostno relevantnih informacij dosegla mejo, kjer jih ne bo več mogoče obvladovati na dosedanje načine. Potrebno bo razviti nove zmogljivosti, s katerimi bo mogoče celovito obvladovati tveganja. Hiter prehod v digitalizacijo bo možen le, če bomo znali zagotavljati visoko raven varnosti z ekonomsko upravičenimi viri.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Zmogljivosti:</a:t>
            </a:r>
          </a:p>
          <a:p>
            <a:r>
              <a:rPr lang="sl-SI" dirty="0"/>
              <a:t>Operativni in kompetenčni center kibernetske varnosti </a:t>
            </a:r>
          </a:p>
          <a:p>
            <a:r>
              <a:rPr lang="sl-SI" dirty="0" smtClean="0"/>
              <a:t>Operiranje platforme</a:t>
            </a:r>
          </a:p>
          <a:p>
            <a:r>
              <a:rPr lang="sl-SI" dirty="0" smtClean="0"/>
              <a:t>Varnost </a:t>
            </a:r>
            <a:r>
              <a:rPr lang="sl-SI" dirty="0" err="1" smtClean="0"/>
              <a:t>IoT</a:t>
            </a:r>
            <a:r>
              <a:rPr lang="sl-SI" dirty="0" smtClean="0"/>
              <a:t> – novi izzivi digitalne transformacije</a:t>
            </a:r>
          </a:p>
          <a:p>
            <a:r>
              <a:rPr lang="sl-SI" dirty="0" smtClean="0"/>
              <a:t>Zavarovanje kibernetskih tveganj</a:t>
            </a:r>
          </a:p>
          <a:p>
            <a:r>
              <a:rPr lang="sl-SI" dirty="0" smtClean="0"/>
              <a:t>??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6257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KV_IO_predloga" id="{C9A0DEA0-A390-433A-AADB-73A35B0FCA82}" vid="{15A7E70F-8649-4562-B1D1-C185FF9AD4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SeKV_IO_predloga</Template>
  <TotalTime>1555</TotalTime>
  <Words>701</Words>
  <Application>Microsoft Office PowerPoint</Application>
  <PresentationFormat>Širokozaslonsko</PresentationFormat>
  <Paragraphs>157</Paragraphs>
  <Slides>13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Consolas</vt:lpstr>
      <vt:lpstr>Times New Roman</vt:lpstr>
      <vt:lpstr>Officeova tema</vt:lpstr>
      <vt:lpstr>SRIP-Horizontala IKT-KV</vt:lpstr>
      <vt:lpstr>Vsebina</vt:lpstr>
      <vt:lpstr>Kaj so Strateška razvojno-inovacijska partnerstva in namen?</vt:lpstr>
      <vt:lpstr>Predvidene naloge in funkcije SRIP (in "podgrozdov")</vt:lpstr>
      <vt:lpstr>Predlog organizacijske strukture SRIP-PMiS</vt:lpstr>
      <vt:lpstr>Ključni izzivi gospodarstva – so pravi?</vt:lpstr>
      <vt:lpstr>Načrtovanje – strategija digitalne transformacije</vt:lpstr>
      <vt:lpstr>Kibernetska varnost je več kot tehnologija</vt:lpstr>
      <vt:lpstr>SRIP -Kibernetska varnost – F1</vt:lpstr>
      <vt:lpstr>Strateški cilji SRIP-IKT-KV</vt:lpstr>
      <vt:lpstr>Kako se vključite v delo SRIP IKT-KV</vt:lpstr>
      <vt:lpstr>Akcijski načrt</vt:lpstr>
      <vt:lpstr>Vprašanja, razprava, predlogi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SRIP-Horizontala IKT-KV</dc:title>
  <dc:creator>Mihael Nagelj</dc:creator>
  <cp:lastModifiedBy>Mihael Nagelj</cp:lastModifiedBy>
  <cp:revision>28</cp:revision>
  <dcterms:created xsi:type="dcterms:W3CDTF">2017-01-29T20:46:30Z</dcterms:created>
  <dcterms:modified xsi:type="dcterms:W3CDTF">2017-02-15T07:09:47Z</dcterms:modified>
</cp:coreProperties>
</file>