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97" r:id="rId5"/>
    <p:sldId id="267" r:id="rId6"/>
    <p:sldId id="404" r:id="rId7"/>
    <p:sldId id="400" r:id="rId8"/>
    <p:sldId id="403" r:id="rId9"/>
    <p:sldId id="401" r:id="rId10"/>
    <p:sldId id="402" r:id="rId11"/>
    <p:sldId id="373" r:id="rId12"/>
    <p:sldId id="405" r:id="rId13"/>
    <p:sldId id="406" r:id="rId14"/>
    <p:sldId id="398" r:id="rId15"/>
    <p:sldId id="375" r:id="rId16"/>
    <p:sldId id="278" r:id="rId17"/>
    <p:sldId id="279" r:id="rId18"/>
    <p:sldId id="283" r:id="rId19"/>
    <p:sldId id="338" r:id="rId20"/>
    <p:sldId id="290" r:id="rId21"/>
    <p:sldId id="381" r:id="rId22"/>
  </p:sldIdLst>
  <p:sldSz cx="12192000" cy="6858000"/>
  <p:notesSz cx="6797675" cy="9926638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vtor" initials="A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769"/>
    <a:srgbClr val="034EA2"/>
    <a:srgbClr val="008A3E"/>
    <a:srgbClr val="F0EA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0" autoAdjust="0"/>
    <p:restoredTop sz="80268" autoAdjust="0"/>
  </p:normalViewPr>
  <p:slideViewPr>
    <p:cSldViewPr snapToGrid="0">
      <p:cViewPr varScale="1">
        <p:scale>
          <a:sx n="51" d="100"/>
          <a:sy n="51" d="100"/>
        </p:scale>
        <p:origin x="10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637135-C238-4EC2-908E-E98AB05C9F29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531EA-3B14-40B9-94EF-FFD37E10845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319077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C336-5E60-4B04-B8D6-E7FEE655E553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33D7A2-C585-48BF-BF8C-C21FDC051F7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1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C0E988-2214-4F3F-9795-94599FA7AB7E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01333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44385-9EA7-409F-9611-4BF27739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C71ECF13-EAFE-7640-C2B9-9479F617D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7FF1A886-AB44-A9EB-F3C8-5B76501D2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0D0F9257-0D8B-6460-206F-FF9A1A6A8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10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09A062A-53DC-6876-6419-EB68D1E4B02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2960DDC6-116D-35B3-ADD2-00A3267F0306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442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46C15-5757-9D59-9E23-CA0C3198C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493BCEFD-5404-AB48-051F-D6E15EC8B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68A42521-66FA-D6C0-2B67-E632BA86C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253F7FFD-9A2C-63C3-2800-89FCED26D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11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D03AE8-1079-64A2-DDE1-A3B63128F4D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62F4800A-ABC5-28A9-5663-65DE7B396AD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5231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2b077840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2b077840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4a5961723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4a5961723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54a9b53c2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54a9b53c29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4a59617238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4a59617238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54a9b53c2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54a9b53c2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53964cacf3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g353964cacf3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18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0745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2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0242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4878-3114-90F7-3653-8956DAC07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A728B16C-CBE9-8C86-361C-300DC5460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AB98FBF9-29A3-7365-6B27-C52553765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008EDD3F-8AC0-1E2E-CB69-D15BF092B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3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03BC6B5-77DE-C7DF-2998-6CAD54E656F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3D39897D-D068-666A-6802-67B022B77D46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4866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F622E-8CE6-C3FE-6DB0-6B9F6D07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1E472A85-3625-4766-E9C6-D7F045B1B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DC3953E8-8010-BA6C-11BF-EF171BAA0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2ADCFE13-5848-13B6-F077-D2A6E4837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4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DAF719A-49F4-4F62-B651-BBE383AE17E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4BBB93D7-FD38-DD92-8807-CB5A1B43A34D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6683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08ED-C6BE-94D8-0FA9-DD49EAE01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252F78EF-3B20-7263-4E85-05838684C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FF592E4B-4BB9-835D-A320-7684B522C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0E52B528-C5A4-950A-C2D1-63CE4B33D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5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1DD1178-B98F-1C01-2BE4-79BC02671D2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7F5183DF-51BE-154A-40F8-12C07A7770A8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0848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88854-41D5-8B1B-4F4E-C965FB39A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946C3C66-B4EE-7600-25BA-711350577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1BDDBE93-4135-EDE3-FA3B-E2AB41E96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28B87718-D44A-E454-DF08-ABE8D60A4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6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AF418B6-E26D-D2CF-A593-50BFBBCDAD5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7CA53EA6-E3BC-5CD7-C6CF-5B8419518D7F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3307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B5192-7104-45CD-94C8-265C2527B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0156DD9D-6361-2F6C-D169-3591C76D5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CDFF4547-04C0-083A-CC96-B22E06E59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B31F21A5-D080-992C-44C6-6410272F9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7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3CEA6D7-ECFC-12C6-9EC8-755CDD6DCA9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E230CACF-4598-2619-4F3C-E71A63C81B4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85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8</a:t>
            </a:fld>
            <a:endParaRPr lang="sl-SI" dirty="0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036F25-F8A4-4048-AFEB-93E4A37C2E20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5527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71116-908F-8927-A8AE-611F1597B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C97E0C35-3B81-EC89-1930-D5FB34A14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443B7863-2BB8-E4F7-CE3B-B28F18726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0F8FAF40-61E3-5305-3319-F092F762D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9</a:t>
            </a:fld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C5FEE86-1B78-58F3-70A9-459B1D703E7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EAA36F3-5FFF-40A8-9A90-985D57425DC7}" type="datetime1">
              <a:rPr lang="sl-SI" smtClean="0"/>
              <a:t>25. 08. 2025</a:t>
            </a:fld>
            <a:endParaRPr lang="sl-SI" dirty="0"/>
          </a:p>
        </p:txBody>
      </p:sp>
      <p:sp>
        <p:nvSpPr>
          <p:cNvPr id="6" name="Označba mesta glave 5">
            <a:extLst>
              <a:ext uri="{FF2B5EF4-FFF2-40B4-BE49-F238E27FC236}">
                <a16:creationId xmlns:a16="http://schemas.microsoft.com/office/drawing/2014/main" id="{3C3940DF-9856-3350-D4FF-02C890430996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01677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377E15E-B6D5-46E2-9920-13A7F4508F5B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grpSp>
        <p:nvGrpSpPr>
          <p:cNvPr id="7" name="Skupin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Prostoročno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Prostoročno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AAB0F-CC99-4367-9375-303DD590B91C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DF47F-EC51-4C9D-9774-950034511CBA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hite" type="tx">
  <p:cSld name="Slide Whi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16000" y="653451"/>
            <a:ext cx="1056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None/>
              <a:defRPr sz="4000">
                <a:solidFill>
                  <a:srgbClr val="0B539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3733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16000" y="1536633"/>
            <a:ext cx="1056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■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■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●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○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666666"/>
              </a:buClr>
              <a:buSzPts val="1400"/>
              <a:buFont typeface="Roboto"/>
              <a:buChar char="■"/>
              <a:defRPr sz="1867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1467" y="188067"/>
            <a:ext cx="841600" cy="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  <a:lvl2pPr lvl="1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l" rtl="0">
              <a:buNone/>
              <a:defRPr sz="1600">
                <a:solidFill>
                  <a:srgbClr val="0B5394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3">
            <a:alphaModFix/>
          </a:blip>
          <a:srcRect l="32124" r="32124"/>
          <a:stretch/>
        </p:blipFill>
        <p:spPr>
          <a:xfrm>
            <a:off x="11235530" y="166785"/>
            <a:ext cx="391925" cy="30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3734" y="210824"/>
            <a:ext cx="973868" cy="21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" title="Artboard 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65398" y="166784"/>
            <a:ext cx="257169" cy="30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95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13FE40-38D4-44B5-ACA3-69026185B173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345E5AF-F7E9-4215-B0AB-D76748285AC8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7" name="Prostoročno 6" title="Oznaka za obrezovanje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8F0F47-A8DC-4E11-A0F6-E7F3E58108E5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A52439-1750-4266-ABAF-5D67517D7C31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070584-C413-4D9D-967C-76138797EB53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0D2380-5346-4F17-8843-967F8C886E77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 title="Oblika za ozadj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8C130CD-3225-4836-B8CB-BC1660DD05FA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Pravokotnik 8" title="Ločilna črt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 title="Oblika za ozadj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22DE30D-E229-4955-83BE-A7B5FA9B245F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Pravokotnik 8" title="Ločilna črta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DAC774B8-D73C-4E4C-819D-338ABBF98983}" type="datetime1">
              <a:rPr lang="sl-SI" noProof="0" smtClean="0"/>
              <a:t>25. 08. 2025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3. Seja DSDS</a:t>
            </a:r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Pravokotnik 8" title="Stranska vrstica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 descr="bližnji posnetek grafike z linijskim grafikonom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24000" y="750793"/>
            <a:ext cx="12393999" cy="590203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449" y="1891430"/>
            <a:ext cx="8543224" cy="3403065"/>
          </a:xfrm>
        </p:spPr>
        <p:txBody>
          <a:bodyPr rtlCol="0">
            <a:normAutofit/>
          </a:bodyPr>
          <a:lstStyle/>
          <a:p>
            <a:pPr algn="r"/>
            <a:br>
              <a:rPr lang="sl-SI" sz="2800" b="1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sl-SI" sz="2800" b="1" i="1" dirty="0">
                <a:solidFill>
                  <a:schemeClr val="bg1"/>
                </a:solidFill>
              </a:rPr>
              <a:t>Izvajanje  S5 – </a:t>
            </a:r>
            <a:br>
              <a:rPr lang="sl-SI" sz="2800" b="1" i="1" dirty="0">
                <a:solidFill>
                  <a:schemeClr val="bg1"/>
                </a:solidFill>
              </a:rPr>
            </a:br>
            <a:r>
              <a:rPr lang="sl-SI" sz="2800" b="1" i="1" dirty="0">
                <a:solidFill>
                  <a:schemeClr val="bg1"/>
                </a:solidFill>
              </a:rPr>
              <a:t>ključna sporočila analitičnih podlag in regijskih dogodkov S5 </a:t>
            </a:r>
            <a:br>
              <a:rPr lang="sl-SI" sz="2800" b="1" i="1" dirty="0">
                <a:solidFill>
                  <a:schemeClr val="bg1"/>
                </a:solidFill>
              </a:rPr>
            </a:br>
            <a:r>
              <a:rPr lang="sl-SI" sz="2800" b="1" i="1" dirty="0">
                <a:solidFill>
                  <a:schemeClr val="bg1"/>
                </a:solidFill>
              </a:rPr>
              <a:t>s fokusom na Trajnostni pridelavi hrane</a:t>
            </a:r>
            <a:endParaRPr lang="sl-SI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004" y="5575341"/>
            <a:ext cx="6095999" cy="531866"/>
          </a:xfrm>
        </p:spPr>
        <p:txBody>
          <a:bodyPr rtlCol="0">
            <a:noAutofit/>
          </a:bodyPr>
          <a:lstStyle/>
          <a:p>
            <a:pPr>
              <a:spcBef>
                <a:spcPct val="0"/>
              </a:spcBef>
            </a:pPr>
            <a:r>
              <a:rPr lang="sl-SI" altLang="sl-SI" sz="1800" b="1" dirty="0">
                <a:solidFill>
                  <a:schemeClr val="bg1"/>
                </a:solidFill>
              </a:rPr>
              <a:t>Gorazd Jenko </a:t>
            </a:r>
          </a:p>
          <a:p>
            <a:pPr>
              <a:spcBef>
                <a:spcPct val="0"/>
              </a:spcBef>
            </a:pPr>
            <a:r>
              <a:rPr lang="sl-SI" altLang="sl-SI" sz="1800" b="1" dirty="0">
                <a:solidFill>
                  <a:schemeClr val="bg1"/>
                </a:solidFill>
              </a:rPr>
              <a:t>Sektor za koordinacijo pametne specializacije, MKRR</a:t>
            </a:r>
          </a:p>
        </p:txBody>
      </p:sp>
      <p:pic>
        <p:nvPicPr>
          <p:cNvPr id="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59" y="223388"/>
            <a:ext cx="2583690" cy="54204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77006" y="5599412"/>
            <a:ext cx="6119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sl-SI" sz="2200" b="1" dirty="0">
                <a:solidFill>
                  <a:schemeClr val="bg1"/>
                </a:solidFill>
              </a:rPr>
              <a:t>SREČANJE PARTNERJEV SRIP HRANA</a:t>
            </a:r>
            <a:endParaRPr lang="sl-SI" altLang="sl-SI" sz="2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sl-SI" sz="22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Sejem AGRA, </a:t>
            </a:r>
            <a:r>
              <a:rPr lang="sl-SI" altLang="sl-SI" sz="2200" b="1" dirty="0">
                <a:solidFill>
                  <a:schemeClr val="bg1"/>
                </a:solidFill>
              </a:rPr>
              <a:t>Gornja Radgona 27. avgust 2025</a:t>
            </a:r>
            <a:endParaRPr lang="en-US" altLang="sl-SI" sz="2200" b="1" dirty="0">
              <a:solidFill>
                <a:schemeClr val="bg1"/>
              </a:solidFill>
            </a:endParaRPr>
          </a:p>
          <a:p>
            <a:endParaRPr lang="sl-SI" sz="2200" dirty="0">
              <a:solidFill>
                <a:schemeClr val="bg1"/>
              </a:solidFill>
            </a:endParaRPr>
          </a:p>
        </p:txBody>
      </p:sp>
      <p:cxnSp>
        <p:nvCxnSpPr>
          <p:cNvPr id="12" name="Line 11"/>
          <p:cNvCxnSpPr>
            <a:cxnSpLocks noChangeShapeType="1"/>
          </p:cNvCxnSpPr>
          <p:nvPr/>
        </p:nvCxnSpPr>
        <p:spPr bwMode="auto">
          <a:xfrm>
            <a:off x="648335" y="3599815"/>
            <a:ext cx="252095" cy="0"/>
          </a:xfrm>
          <a:prstGeom prst="line">
            <a:avLst/>
          </a:prstGeom>
          <a:noFill/>
          <a:ln w="6350">
            <a:solidFill>
              <a:srgbClr val="428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1" y="205171"/>
            <a:ext cx="2627954" cy="571238"/>
          </a:xfrm>
          <a:prstGeom prst="rect">
            <a:avLst/>
          </a:prstGeom>
        </p:spPr>
      </p:pic>
      <p:pic>
        <p:nvPicPr>
          <p:cNvPr id="7" name="Slika 6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2C2B05D-B017-97E4-F682-C83B5CDE9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97" y="40423"/>
            <a:ext cx="3160729" cy="876621"/>
          </a:xfrm>
          <a:prstGeom prst="rect">
            <a:avLst/>
          </a:prstGeom>
        </p:spPr>
      </p:pic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DAE70D3-060A-A9B1-1C80-C8F4E85B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pPr rtl="0"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2586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ADF7-6C5F-E763-E5FE-6D302CEE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005D9D5-B8D1-68C2-FE7D-3384FC897C95}"/>
              </a:ext>
            </a:extLst>
          </p:cNvPr>
          <p:cNvSpPr txBox="1"/>
          <p:nvPr/>
        </p:nvSpPr>
        <p:spPr>
          <a:xfrm>
            <a:off x="929941" y="599493"/>
            <a:ext cx="1138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in SI regije – S5 v regijah </a:t>
            </a:r>
            <a:r>
              <a:rPr lang="sl-SI" sz="2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(Poročilo o izvajanju S5)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657029A-C927-EF72-C658-94D612EB7E47}"/>
              </a:ext>
            </a:extLst>
          </p:cNvPr>
          <p:cNvSpPr txBox="1"/>
          <p:nvPr/>
        </p:nvSpPr>
        <p:spPr>
          <a:xfrm>
            <a:off x="1184057" y="1166555"/>
            <a:ext cx="106511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Relevantne tehnološke domene za TH </a:t>
            </a:r>
            <a:r>
              <a:rPr lang="sl-SI" sz="2800" u="sng" dirty="0"/>
              <a:t>(upravičene do podpore STEP)</a:t>
            </a:r>
            <a:r>
              <a:rPr lang="sl-SI" sz="2800" b="1" dirty="0"/>
              <a:t>:</a:t>
            </a:r>
            <a:endParaRPr lang="sl-SI" sz="2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dirty="0"/>
              <a:t>Biotehnologije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dirty="0"/>
              <a:t>Digitalne tehnologije (AI, </a:t>
            </a:r>
            <a:r>
              <a:rPr lang="sl-SI" sz="2000" dirty="0" err="1"/>
              <a:t>IoT</a:t>
            </a:r>
            <a:r>
              <a:rPr lang="sl-SI" sz="2000" dirty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dirty="0"/>
              <a:t>Čiste tehnologije (</a:t>
            </a:r>
            <a:r>
              <a:rPr lang="sl-SI" sz="2000" dirty="0" err="1"/>
              <a:t>cleantech</a:t>
            </a:r>
            <a:r>
              <a:rPr lang="sl-SI" sz="2000" dirty="0"/>
              <a:t>)</a:t>
            </a:r>
          </a:p>
          <a:p>
            <a:r>
              <a:rPr lang="sl-SI" sz="2800" b="1" dirty="0"/>
              <a:t>Inovacije v agroživilstvu – od </a:t>
            </a:r>
            <a:r>
              <a:rPr lang="sl-SI" sz="2800" b="1" dirty="0" err="1"/>
              <a:t>senzorike</a:t>
            </a:r>
            <a:r>
              <a:rPr lang="sl-SI" sz="2800" b="1" dirty="0"/>
              <a:t> do AI - </a:t>
            </a:r>
            <a:r>
              <a:rPr lang="sl-SI" sz="2800" dirty="0"/>
              <a:t>nekaj primerov: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000" b="1" dirty="0" err="1"/>
              <a:t>Trapview</a:t>
            </a:r>
            <a:r>
              <a:rPr lang="sl-SI" sz="2000" b="1" dirty="0"/>
              <a:t> </a:t>
            </a:r>
            <a:r>
              <a:rPr lang="sl-SI" sz="2000" b="1" dirty="0" err="1"/>
              <a:t>Micro</a:t>
            </a:r>
            <a:r>
              <a:rPr lang="sl-SI" sz="2000" b="1" dirty="0"/>
              <a:t> (EFOS)</a:t>
            </a:r>
            <a:r>
              <a:rPr lang="sl-SI" sz="2000" dirty="0"/>
              <a:t>: napoved bolezni na osnovi spor in vremenskih podatkov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000" b="1" dirty="0" err="1"/>
              <a:t>Green</a:t>
            </a:r>
            <a:r>
              <a:rPr lang="sl-SI" sz="2000" b="1" dirty="0"/>
              <a:t> </a:t>
            </a:r>
            <a:r>
              <a:rPr lang="sl-SI" sz="2000" b="1" dirty="0" err="1"/>
              <a:t>Geko</a:t>
            </a:r>
            <a:r>
              <a:rPr lang="sl-SI" sz="2000" dirty="0"/>
              <a:t>: </a:t>
            </a:r>
            <a:r>
              <a:rPr lang="sl-SI" sz="2000" dirty="0" err="1"/>
              <a:t>senzorika</a:t>
            </a:r>
            <a:r>
              <a:rPr lang="sl-SI" sz="2000" dirty="0"/>
              <a:t> za kakovost zraka in svetlobe v </a:t>
            </a:r>
            <a:r>
              <a:rPr lang="sl-SI" sz="2000" dirty="0" err="1"/>
              <a:t>agroprostorih</a:t>
            </a:r>
            <a:endParaRPr lang="sl-SI" sz="20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000" b="1" dirty="0" err="1"/>
              <a:t>Appolius</a:t>
            </a:r>
            <a:r>
              <a:rPr lang="sl-SI" sz="2000" dirty="0"/>
              <a:t>: digitalizacija delovnih nalogov v komunalnih panogah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000" b="1" dirty="0" err="1"/>
              <a:t>SkillHatch</a:t>
            </a:r>
            <a:r>
              <a:rPr lang="sl-SI" sz="2000" dirty="0"/>
              <a:t>: povezovanje mladih s agroživilskimi podjetji</a:t>
            </a:r>
          </a:p>
          <a:p>
            <a:r>
              <a:rPr lang="sl-SI" sz="2800" b="1" dirty="0"/>
              <a:t>Priporočila za krepitev trajnostnega agroživilstva v regijah?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Povečati</a:t>
            </a:r>
            <a:r>
              <a:rPr lang="sl-SI" sz="2200" b="1" dirty="0"/>
              <a:t> prepoznavnost SRIP Hrana</a:t>
            </a:r>
            <a:r>
              <a:rPr lang="sl-SI" sz="2200" dirty="0"/>
              <a:t> med MSP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Spodbujati </a:t>
            </a:r>
            <a:r>
              <a:rPr lang="sl-SI" sz="2200" b="1" dirty="0"/>
              <a:t>vstop v STEP projekte</a:t>
            </a:r>
            <a:r>
              <a:rPr lang="sl-SI" sz="2200" dirty="0"/>
              <a:t> z nacionalnimi razpisi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Podpreti </a:t>
            </a:r>
            <a:r>
              <a:rPr lang="sl-SI" sz="2200" b="1" dirty="0"/>
              <a:t>start-upe</a:t>
            </a:r>
            <a:r>
              <a:rPr lang="sl-SI" sz="2200" dirty="0"/>
              <a:t> z vavčerji za razvoj agroživilskih rešitev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Vzpostaviti </a:t>
            </a:r>
            <a:r>
              <a:rPr lang="sl-SI" sz="2200" b="1" dirty="0"/>
              <a:t>regijske kompetenčne centre</a:t>
            </a:r>
            <a:r>
              <a:rPr lang="sl-SI" sz="2200" dirty="0"/>
              <a:t> za trajnostno kmetijstvo</a:t>
            </a:r>
          </a:p>
          <a:p>
            <a:endParaRPr lang="sl-SI" b="1" dirty="0"/>
          </a:p>
          <a:p>
            <a:r>
              <a:rPr lang="sl-SI" sz="2200" b="1" dirty="0"/>
              <a:t>Zaključek:</a:t>
            </a:r>
            <a:r>
              <a:rPr lang="sl-SI" sz="2200" dirty="0"/>
              <a:t> </a:t>
            </a:r>
            <a:r>
              <a:rPr lang="sl-SI" dirty="0"/>
              <a:t>Tudi iz študij izhaja – SI ima razpršen, a obetaven agroživilski potencial. S povezovanjem, digitalizacijo in trajnostnimi usmeritvami lahko regije postanejo nosilke prehranske varnosti in inovacij.</a:t>
            </a:r>
          </a:p>
          <a:p>
            <a:endParaRPr lang="sl-SI" dirty="0"/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ECEAB008-DDCE-D8DC-9275-0F6A97B3B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FF8BB33-9D0B-6032-A0A0-49DB0837E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7D5CB11A-181F-7024-5130-8EE252D29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497F87F-5E2A-6E11-08BC-EAF86982D5E5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10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1161DB7-F1EE-8F7C-17C0-01B3CFF2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10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398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3BAE3-63B6-2532-19D3-D1F3A4BC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6D6B8BAC-A07E-269D-681C-5271A4EBE3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" y="694601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425320-A406-6D77-10B9-26932A16AD86}"/>
              </a:ext>
            </a:extLst>
          </p:cNvPr>
          <p:cNvSpPr txBox="1"/>
          <p:nvPr/>
        </p:nvSpPr>
        <p:spPr>
          <a:xfrm>
            <a:off x="509148" y="2979191"/>
            <a:ext cx="1168285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Ključna sporočila Semantična analiza RRI področij S4/S5 kot podlage za novo strukturo S5 </a:t>
            </a:r>
          </a:p>
          <a:p>
            <a:pPr marL="536575" indent="-536575" algn="ctr">
              <a:spcAft>
                <a:spcPts val="600"/>
              </a:spcAft>
            </a:pPr>
            <a:endParaRPr lang="pt-BR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DB3AAEDC-EC40-3A05-C698-F5E7E1E66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41424B17-E465-F0F2-ECA3-8E6BF93C3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1D4AB07-902D-52CB-91EC-5B7795B978B2}"/>
              </a:ext>
            </a:extLst>
          </p:cNvPr>
          <p:cNvSpPr txBox="1"/>
          <p:nvPr/>
        </p:nvSpPr>
        <p:spPr>
          <a:xfrm>
            <a:off x="330068" y="2148035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EFE6EFF0-54EF-96E9-DF48-44FC1AFB1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700EE48-A5EF-F4C0-D6A3-7B1E3D10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11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F3EFABC-DD76-45CA-6658-3BFB8ED13C86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11</a:t>
            </a:fld>
            <a:endParaRPr lang="sl-SI" sz="1100" b="1" dirty="0"/>
          </a:p>
        </p:txBody>
      </p:sp>
    </p:spTree>
    <p:extLst>
      <p:ext uri="{BB962C8B-B14F-4D97-AF65-F5344CB8AC3E}">
        <p14:creationId xmlns:p14="http://schemas.microsoft.com/office/powerpoint/2010/main" val="31445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 txBox="1">
            <a:spLocks noGrp="1"/>
          </p:cNvSpPr>
          <p:nvPr>
            <p:ph type="title"/>
          </p:nvPr>
        </p:nvSpPr>
        <p:spPr>
          <a:xfrm>
            <a:off x="694944" y="595724"/>
            <a:ext cx="9327624" cy="59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GB" sz="2400" b="1" dirty="0" err="1">
                <a:solidFill>
                  <a:schemeClr val="dk1"/>
                </a:solidFill>
              </a:rPr>
              <a:t>Razvrstitev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slovenskih</a:t>
            </a:r>
            <a:r>
              <a:rPr lang="en-GB" sz="2400" b="1" dirty="0">
                <a:solidFill>
                  <a:schemeClr val="dk1"/>
                </a:solidFill>
              </a:rPr>
              <a:t> RRI dokumentov po </a:t>
            </a:r>
            <a:r>
              <a:rPr lang="en-GB" sz="2400" b="1" dirty="0" err="1">
                <a:solidFill>
                  <a:schemeClr val="dk1"/>
                </a:solidFill>
              </a:rPr>
              <a:t>prednostnih</a:t>
            </a:r>
            <a:r>
              <a:rPr lang="en-GB" sz="2400" b="1" dirty="0">
                <a:solidFill>
                  <a:schemeClr val="dk1"/>
                </a:solidFill>
              </a:rPr>
              <a:t> področjih S5 </a:t>
            </a:r>
            <a:r>
              <a:rPr lang="sl-SI" sz="2400" b="1" dirty="0">
                <a:solidFill>
                  <a:schemeClr val="dk1"/>
                </a:solidFill>
              </a:rPr>
              <a:t>- </a:t>
            </a:r>
            <a:r>
              <a:rPr lang="en-GB" sz="2400" b="1" dirty="0">
                <a:solidFill>
                  <a:schemeClr val="dk1"/>
                </a:solidFill>
              </a:rPr>
              <a:t>od </a:t>
            </a:r>
            <a:r>
              <a:rPr lang="en-GB" sz="2400" b="1" dirty="0" err="1">
                <a:solidFill>
                  <a:schemeClr val="dk1"/>
                </a:solidFill>
              </a:rPr>
              <a:t>zgoraj</a:t>
            </a:r>
            <a:r>
              <a:rPr lang="en-GB" sz="2400" b="1" dirty="0">
                <a:solidFill>
                  <a:schemeClr val="dk1"/>
                </a:solidFill>
              </a:rPr>
              <a:t> </a:t>
            </a:r>
            <a:r>
              <a:rPr lang="en-GB" sz="2400" b="1" dirty="0" err="1">
                <a:solidFill>
                  <a:schemeClr val="dk1"/>
                </a:solidFill>
              </a:rPr>
              <a:t>navzdol</a:t>
            </a:r>
            <a:endParaRPr sz="3333" b="1" dirty="0"/>
          </a:p>
        </p:txBody>
      </p:sp>
      <p:sp>
        <p:nvSpPr>
          <p:cNvPr id="341" name="Google Shape;341;p27"/>
          <p:cNvSpPr txBox="1">
            <a:spLocks noGrp="1"/>
          </p:cNvSpPr>
          <p:nvPr>
            <p:ph type="title"/>
          </p:nvPr>
        </p:nvSpPr>
        <p:spPr>
          <a:xfrm>
            <a:off x="931984" y="187299"/>
            <a:ext cx="10300615" cy="29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SzPts val="2300"/>
            </a:pPr>
            <a:r>
              <a:rPr lang="sl-SI" sz="2133" dirty="0"/>
              <a:t>C</a:t>
            </a:r>
            <a:r>
              <a:rPr lang="en-GB" sz="2133" dirty="0" err="1"/>
              <a:t>ilji</a:t>
            </a:r>
            <a:r>
              <a:rPr lang="en-GB" sz="2133" dirty="0"/>
              <a:t> in povzetek metodologije </a:t>
            </a:r>
            <a:endParaRPr sz="2133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A531F47-71A1-CC50-B059-94D9CE6C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3" y="1422814"/>
            <a:ext cx="11176874" cy="512248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AC74644-47A8-9A73-A11E-7DA712FFAABF}"/>
              </a:ext>
            </a:extLst>
          </p:cNvPr>
          <p:cNvSpPr txBox="1"/>
          <p:nvPr/>
        </p:nvSpPr>
        <p:spPr>
          <a:xfrm>
            <a:off x="10952715" y="714991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12</a:t>
            </a:fld>
            <a:endParaRPr lang="sl-SI" sz="11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8"/>
          <p:cNvSpPr txBox="1"/>
          <p:nvPr/>
        </p:nvSpPr>
        <p:spPr>
          <a:xfrm>
            <a:off x="336765" y="4508532"/>
            <a:ext cx="11518470" cy="247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06390">
              <a:lnSpc>
                <a:spcPct val="115000"/>
              </a:lnSpc>
              <a:buClr>
                <a:srgbClr val="666666"/>
              </a:buClr>
              <a:buSzPts val="1200"/>
              <a:buFont typeface="Inter"/>
              <a:buChar char="●"/>
            </a:pPr>
            <a:r>
              <a:rPr lang="sl-SI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Ugotovitve:</a:t>
            </a:r>
            <a:endParaRPr dirty="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19170" lvl="1" indent="-406390">
              <a:lnSpc>
                <a:spcPct val="115000"/>
              </a:lnSpc>
              <a:buClr>
                <a:srgbClr val="666666"/>
              </a:buClr>
              <a:buSzPts val="1200"/>
              <a:buFont typeface="Inter"/>
              <a:buChar char="○"/>
            </a:pPr>
            <a:r>
              <a:rPr lang="sl-SI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zmanjšujejo se dejavnosti, ki se ne nanašajo na nobeno prednostno področje, kar izraža pozitiven trend specializacije in</a:t>
            </a:r>
          </a:p>
          <a:p>
            <a:pPr marL="1219170" lvl="1" indent="-406390">
              <a:lnSpc>
                <a:spcPct val="115000"/>
              </a:lnSpc>
              <a:buClr>
                <a:srgbClr val="666666"/>
              </a:buClr>
              <a:buSzPts val="1200"/>
              <a:buFont typeface="Inter"/>
              <a:buChar char="○"/>
            </a:pPr>
            <a:r>
              <a:rPr lang="sl-SI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nedavna relativna rast SRIP Krožno gospodarstvo in SRIP Mobilnost.</a:t>
            </a:r>
          </a:p>
          <a:p>
            <a:pPr marL="812780" lvl="1">
              <a:lnSpc>
                <a:spcPct val="115000"/>
              </a:lnSpc>
              <a:buClr>
                <a:srgbClr val="666666"/>
              </a:buClr>
              <a:buSzPts val="1200"/>
            </a:pPr>
            <a:r>
              <a:rPr lang="sl-SI" b="1" dirty="0">
                <a:solidFill>
                  <a:srgbClr val="666666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Trajnostna pridelava hrane: </a:t>
            </a:r>
            <a:endParaRPr lang="sl-SI" b="1" dirty="0">
              <a:highlight>
                <a:srgbClr val="FD7769"/>
              </a:highlight>
              <a:latin typeface="Inter"/>
              <a:ea typeface="Inter"/>
              <a:cs typeface="Inter"/>
              <a:sym typeface="Inter"/>
            </a:endParaRPr>
          </a:p>
          <a:p>
            <a:pPr marL="1098530" lvl="1" indent="-285750">
              <a:lnSpc>
                <a:spcPct val="115000"/>
              </a:lnSpc>
              <a:buClr>
                <a:srgbClr val="666666"/>
              </a:buClr>
              <a:buSzPts val="1200"/>
              <a:buFont typeface="Courier New" panose="02070309020205020404" pitchFamily="49" charset="0"/>
              <a:buChar char="o"/>
            </a:pPr>
            <a:r>
              <a:rPr lang="sl-SI" dirty="0">
                <a:latin typeface="Inter"/>
                <a:ea typeface="Inter"/>
                <a:cs typeface="Inter"/>
                <a:sym typeface="Inter"/>
              </a:rPr>
              <a:t>Vseskozi zelo stabilen delež koncentracije RRI</a:t>
            </a:r>
          </a:p>
          <a:p>
            <a:pPr marL="1098530" lvl="1" indent="-285750">
              <a:lnSpc>
                <a:spcPct val="115000"/>
              </a:lnSpc>
              <a:buClr>
                <a:srgbClr val="666666"/>
              </a:buClr>
              <a:buSzPts val="1200"/>
              <a:buFont typeface="Courier New" panose="02070309020205020404" pitchFamily="49" charset="0"/>
              <a:buChar char="o"/>
            </a:pPr>
            <a:r>
              <a:rPr lang="sl-SI" dirty="0">
                <a:latin typeface="Inter"/>
                <a:ea typeface="Inter"/>
                <a:cs typeface="Inter"/>
                <a:sym typeface="Inter"/>
              </a:rPr>
              <a:t>Rahel odklon navzgor v zadnjih letih, tako da prehiti Trajnostni turizem in </a:t>
            </a:r>
            <a:r>
              <a:rPr lang="sl-SI" dirty="0" err="1">
                <a:latin typeface="Inter"/>
                <a:ea typeface="Inter"/>
                <a:cs typeface="Inter"/>
                <a:sym typeface="Inter"/>
              </a:rPr>
              <a:t>PSiDL</a:t>
            </a:r>
            <a:r>
              <a:rPr lang="sl-SI" dirty="0">
                <a:latin typeface="Inter"/>
                <a:ea typeface="Inter"/>
                <a:cs typeface="Inter"/>
                <a:sym typeface="Inter"/>
              </a:rPr>
              <a:t> ter se približa Materialom  </a:t>
            </a:r>
          </a:p>
        </p:txBody>
      </p:sp>
      <p:pic>
        <p:nvPicPr>
          <p:cNvPr id="537" name="Google Shape;537;p38"/>
          <p:cNvPicPr preferRelativeResize="0"/>
          <p:nvPr/>
        </p:nvPicPr>
        <p:blipFill rotWithShape="1">
          <a:blip r:embed="rId3">
            <a:alphaModFix/>
          </a:blip>
          <a:srcRect l="2818" t="21695" b="4710"/>
          <a:stretch/>
        </p:blipFill>
        <p:spPr>
          <a:xfrm>
            <a:off x="171129" y="1339441"/>
            <a:ext cx="12066800" cy="3382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2E8D8F4-36CB-C997-A1C3-8B82D67C3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63" y="512431"/>
            <a:ext cx="9686925" cy="952500"/>
          </a:xfrm>
          <a:prstGeom prst="rect">
            <a:avLst/>
          </a:prstGeom>
        </p:spPr>
      </p:pic>
      <p:sp>
        <p:nvSpPr>
          <p:cNvPr id="538" name="Google Shape;538;p38"/>
          <p:cNvSpPr txBox="1">
            <a:spLocks noGrp="1"/>
          </p:cNvSpPr>
          <p:nvPr>
            <p:ph type="title"/>
          </p:nvPr>
        </p:nvSpPr>
        <p:spPr>
          <a:xfrm>
            <a:off x="843288" y="217029"/>
            <a:ext cx="9364400" cy="29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SzPts val="2300"/>
            </a:pPr>
            <a:r>
              <a:rPr lang="en-GB" sz="2133" b="1" dirty="0" err="1"/>
              <a:t>Razumevanje</a:t>
            </a:r>
            <a:r>
              <a:rPr lang="en-GB" sz="2133" b="1" dirty="0"/>
              <a:t> </a:t>
            </a:r>
            <a:r>
              <a:rPr lang="en-GB" sz="2133" b="1" dirty="0" err="1"/>
              <a:t>porazdelitve</a:t>
            </a:r>
            <a:r>
              <a:rPr lang="en-GB" sz="2133" b="1" dirty="0"/>
              <a:t> in </a:t>
            </a:r>
            <a:r>
              <a:rPr lang="en-GB" sz="2133" b="1" dirty="0" err="1"/>
              <a:t>razvoja</a:t>
            </a:r>
            <a:r>
              <a:rPr lang="en-GB" sz="2133" b="1" dirty="0"/>
              <a:t> </a:t>
            </a:r>
            <a:r>
              <a:rPr lang="en-GB" sz="2133" b="1" dirty="0" err="1"/>
              <a:t>slovenskih</a:t>
            </a:r>
            <a:r>
              <a:rPr lang="en-GB" sz="2133" b="1" dirty="0"/>
              <a:t> RRI </a:t>
            </a:r>
            <a:r>
              <a:rPr lang="en-GB" sz="2133" b="1" dirty="0" err="1"/>
              <a:t>dejavnosti</a:t>
            </a:r>
            <a:r>
              <a:rPr lang="en-GB" sz="2133" b="1" dirty="0"/>
              <a:t> v </a:t>
            </a:r>
            <a:r>
              <a:rPr lang="sl-SI" sz="2133" b="1" dirty="0"/>
              <a:t>PP </a:t>
            </a:r>
            <a:r>
              <a:rPr lang="en-GB" sz="2133" b="1" dirty="0"/>
              <a:t>S5</a:t>
            </a:r>
            <a:endParaRPr sz="2133" b="1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B074D96-9608-CB38-E258-501841D42CFF}"/>
              </a:ext>
            </a:extLst>
          </p:cNvPr>
          <p:cNvSpPr txBox="1"/>
          <p:nvPr/>
        </p:nvSpPr>
        <p:spPr>
          <a:xfrm>
            <a:off x="11004721" y="660132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13</a:t>
            </a:fld>
            <a:endParaRPr lang="sl-SI" sz="11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9"/>
          <p:cNvSpPr txBox="1">
            <a:spLocks noGrp="1"/>
          </p:cNvSpPr>
          <p:nvPr>
            <p:ph type="title"/>
          </p:nvPr>
        </p:nvSpPr>
        <p:spPr>
          <a:xfrm>
            <a:off x="1085289" y="1117124"/>
            <a:ext cx="10560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SzPts val="2300"/>
            </a:pPr>
            <a:r>
              <a:rPr lang="en-GB" sz="2400" b="1" dirty="0" err="1"/>
              <a:t>Ključni</a:t>
            </a:r>
            <a:r>
              <a:rPr lang="en-GB" sz="2400" b="1" dirty="0"/>
              <a:t> </a:t>
            </a:r>
            <a:r>
              <a:rPr lang="en-GB" sz="2400" b="1" dirty="0" err="1"/>
              <a:t>vpogledi</a:t>
            </a:r>
            <a:r>
              <a:rPr lang="en-GB" sz="2400" b="1" dirty="0"/>
              <a:t> v </a:t>
            </a:r>
            <a:r>
              <a:rPr lang="en-GB" sz="2400" b="1" dirty="0" err="1"/>
              <a:t>obseg</a:t>
            </a:r>
            <a:r>
              <a:rPr lang="en-GB" sz="2400" b="1" dirty="0"/>
              <a:t> in </a:t>
            </a:r>
            <a:r>
              <a:rPr lang="en-GB" sz="2400" b="1" dirty="0" err="1"/>
              <a:t>trende</a:t>
            </a:r>
            <a:r>
              <a:rPr lang="en-GB" sz="2400" b="1" dirty="0"/>
              <a:t> </a:t>
            </a:r>
            <a:r>
              <a:rPr lang="en-GB" sz="2400" b="1" dirty="0" err="1"/>
              <a:t>dejavnosti</a:t>
            </a:r>
            <a:r>
              <a:rPr lang="en-GB" sz="2400" b="1" dirty="0"/>
              <a:t> RRI </a:t>
            </a:r>
            <a:endParaRPr sz="2400" b="1" dirty="0"/>
          </a:p>
        </p:txBody>
      </p:sp>
      <p:sp>
        <p:nvSpPr>
          <p:cNvPr id="545" name="Google Shape;545;p39"/>
          <p:cNvSpPr txBox="1"/>
          <p:nvPr/>
        </p:nvSpPr>
        <p:spPr>
          <a:xfrm>
            <a:off x="444233" y="1711865"/>
            <a:ext cx="11286400" cy="1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0256">
              <a:lnSpc>
                <a:spcPct val="115000"/>
              </a:lnSpc>
              <a:spcBef>
                <a:spcPts val="1333"/>
              </a:spcBef>
              <a:buClr>
                <a:srgbClr val="666666"/>
              </a:buClr>
              <a:buSzPts val="1600"/>
              <a:buFont typeface="Inter"/>
              <a:buChar char="●"/>
            </a:pPr>
            <a:r>
              <a:rPr lang="sl-SI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Na vseh prednostnih področjih je obseg dejavnosti RRI značilen, z relativno enakomernim zmanjšanjem obsega (le trajnostni turizem ima znatno manjši obseg) in trendov.</a:t>
            </a:r>
          </a:p>
          <a:p>
            <a:pPr algn="just">
              <a:lnSpc>
                <a:spcPct val="115000"/>
              </a:lnSpc>
              <a:spcBef>
                <a:spcPts val="1333"/>
              </a:spcBef>
            </a:pPr>
            <a:endParaRPr sz="2400" b="1" dirty="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ct val="115000"/>
              </a:lnSpc>
              <a:spcBef>
                <a:spcPts val="1333"/>
              </a:spcBef>
            </a:pPr>
            <a:endParaRPr sz="2400" b="1" dirty="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6" name="Google Shape;546;p39"/>
          <p:cNvSpPr txBox="1"/>
          <p:nvPr/>
        </p:nvSpPr>
        <p:spPr>
          <a:xfrm>
            <a:off x="1941833" y="3594982"/>
            <a:ext cx="9788800" cy="1323313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Pri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nobenem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prednostnem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področju ni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zaznati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očitnih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znakov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nizke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ali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upadajoče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dejavnosti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RRI, ki bi lahko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pokazalo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znake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opustitve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posameznega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prednostnega</a:t>
            </a:r>
            <a:r>
              <a:rPr lang="en-GB" sz="2400" b="1" dirty="0">
                <a:solidFill>
                  <a:srgbClr val="666666"/>
                </a:solidFill>
                <a:latin typeface="Inter"/>
                <a:ea typeface="Inter"/>
                <a:cs typeface="Inter"/>
                <a:sym typeface="Inter"/>
              </a:rPr>
              <a:t> področja.</a:t>
            </a:r>
            <a:endParaRPr sz="2400" dirty="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  <a:p>
            <a:endParaRPr sz="2400" dirty="0">
              <a:solidFill>
                <a:srgbClr val="66666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7" name="Google Shape;547;p39"/>
          <p:cNvSpPr/>
          <p:nvPr/>
        </p:nvSpPr>
        <p:spPr>
          <a:xfrm>
            <a:off x="843489" y="3789238"/>
            <a:ext cx="841600" cy="93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6DBC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000"/>
          </a:p>
        </p:txBody>
      </p:sp>
      <p:sp>
        <p:nvSpPr>
          <p:cNvPr id="548" name="Google Shape;548;p39"/>
          <p:cNvSpPr txBox="1">
            <a:spLocks noGrp="1"/>
          </p:cNvSpPr>
          <p:nvPr>
            <p:ph type="title"/>
          </p:nvPr>
        </p:nvSpPr>
        <p:spPr>
          <a:xfrm>
            <a:off x="843489" y="181634"/>
            <a:ext cx="9364400" cy="5908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SzPts val="2300"/>
            </a:pPr>
            <a:r>
              <a:rPr lang="en-GB" sz="2133" b="1" dirty="0" err="1"/>
              <a:t>Razumevanje</a:t>
            </a:r>
            <a:r>
              <a:rPr lang="en-GB" sz="2133" b="1" dirty="0"/>
              <a:t> </a:t>
            </a:r>
            <a:r>
              <a:rPr lang="en-GB" sz="2133" b="1" dirty="0" err="1"/>
              <a:t>porazdelitve</a:t>
            </a:r>
            <a:r>
              <a:rPr lang="en-GB" sz="2133" b="1" dirty="0"/>
              <a:t> in </a:t>
            </a:r>
            <a:r>
              <a:rPr lang="en-GB" sz="2133" b="1" dirty="0" err="1"/>
              <a:t>razvoja</a:t>
            </a:r>
            <a:r>
              <a:rPr lang="en-GB" sz="2133" b="1" dirty="0"/>
              <a:t> </a:t>
            </a:r>
            <a:r>
              <a:rPr lang="en-GB" sz="2133" b="1" dirty="0" err="1"/>
              <a:t>slovenskih</a:t>
            </a:r>
            <a:r>
              <a:rPr lang="en-GB" sz="2133" b="1" dirty="0"/>
              <a:t> RRI </a:t>
            </a:r>
            <a:r>
              <a:rPr lang="en-GB" sz="2133" b="1" dirty="0" err="1"/>
              <a:t>dejavnosti</a:t>
            </a:r>
            <a:r>
              <a:rPr lang="en-GB" sz="2133" b="1" dirty="0"/>
              <a:t> v </a:t>
            </a:r>
            <a:r>
              <a:rPr lang="sl-SI" sz="2133" b="1" dirty="0"/>
              <a:t>Prednostnih področjih </a:t>
            </a:r>
            <a:r>
              <a:rPr lang="en-GB" sz="2133" b="1" dirty="0"/>
              <a:t>S5</a:t>
            </a:r>
            <a:endParaRPr sz="2133" b="1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3968A50-E89A-363C-6C5D-23818B4774C9}"/>
              </a:ext>
            </a:extLst>
          </p:cNvPr>
          <p:cNvSpPr txBox="1"/>
          <p:nvPr/>
        </p:nvSpPr>
        <p:spPr>
          <a:xfrm>
            <a:off x="10821547" y="630403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14</a:t>
            </a:fld>
            <a:endParaRPr lang="sl-SI" sz="11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3"/>
          <p:cNvSpPr txBox="1"/>
          <p:nvPr/>
        </p:nvSpPr>
        <p:spPr>
          <a:xfrm>
            <a:off x="975360" y="6287720"/>
            <a:ext cx="4322000" cy="45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Obdobje</a:t>
            </a:r>
            <a:r>
              <a:rPr lang="en-GB" sz="1333" dirty="0">
                <a:latin typeface="Inter"/>
                <a:ea typeface="Inter"/>
                <a:cs typeface="Inter"/>
                <a:sym typeface="Inter"/>
              </a:rPr>
              <a:t>: od </a:t>
            </a:r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leta</a:t>
            </a:r>
            <a:r>
              <a:rPr lang="en-GB" sz="1333" dirty="0">
                <a:latin typeface="Inter"/>
                <a:ea typeface="Inter"/>
                <a:cs typeface="Inter"/>
                <a:sym typeface="Inter"/>
              </a:rPr>
              <a:t> 2014 do </a:t>
            </a:r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sredine</a:t>
            </a:r>
            <a:r>
              <a:rPr lang="en-GB" sz="1333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leta</a:t>
            </a:r>
            <a:r>
              <a:rPr lang="en-GB" sz="1333" dirty="0">
                <a:latin typeface="Inter"/>
                <a:ea typeface="Inter"/>
                <a:cs typeface="Inter"/>
                <a:sym typeface="Inter"/>
              </a:rPr>
              <a:t> 2024, </a:t>
            </a:r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če</a:t>
            </a:r>
            <a:r>
              <a:rPr lang="en-GB" sz="1333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ni</a:t>
            </a:r>
            <a:r>
              <a:rPr lang="en-GB" sz="1333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drugače</a:t>
            </a:r>
            <a:r>
              <a:rPr lang="en-GB" sz="1333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333" dirty="0" err="1">
                <a:latin typeface="Inter"/>
                <a:ea typeface="Inter"/>
                <a:cs typeface="Inter"/>
                <a:sym typeface="Inter"/>
              </a:rPr>
              <a:t>določeno</a:t>
            </a:r>
            <a:endParaRPr sz="2400" dirty="0"/>
          </a:p>
        </p:txBody>
      </p:sp>
      <p:sp>
        <p:nvSpPr>
          <p:cNvPr id="579" name="Google Shape;579;p43"/>
          <p:cNvSpPr txBox="1"/>
          <p:nvPr/>
        </p:nvSpPr>
        <p:spPr>
          <a:xfrm>
            <a:off x="7265600" y="805101"/>
            <a:ext cx="4630400" cy="572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Prva spoznanja:</a:t>
            </a:r>
          </a:p>
          <a:p>
            <a:endParaRPr lang="sl-SI" sz="16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buClr>
                <a:schemeClr val="accent1"/>
              </a:buClr>
              <a:buSzPts val="1200"/>
              <a:buFont typeface="Inter"/>
              <a:buChar char="●"/>
            </a:pP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Slovenija je zelo specializirana za patente </a:t>
            </a:r>
            <a:r>
              <a:rPr lang="sl-SI" sz="1600" b="1" i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v prednostnem področju Zdravje-medicina</a:t>
            </a: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, ki je največje prednostno področje S5;</a:t>
            </a:r>
          </a:p>
          <a:p>
            <a:pPr marL="609585"/>
            <a:endParaRPr lang="sl-SI" sz="16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buClr>
                <a:schemeClr val="accent1"/>
              </a:buClr>
              <a:buSzPts val="1200"/>
              <a:buFont typeface="Inter"/>
              <a:buChar char="●"/>
            </a:pPr>
            <a:r>
              <a:rPr lang="sl-SI" sz="1600" b="1" i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Pametne stavbe in dom z lesno verigo je</a:t>
            </a: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 prednostno področje z </a:t>
            </a:r>
            <a:r>
              <a:rPr lang="sl-SI" sz="1600" b="1" u="sng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najbolj prečno specializacijo </a:t>
            </a: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(objavami, patenti in projekti);</a:t>
            </a:r>
          </a:p>
          <a:p>
            <a:pPr marL="609585"/>
            <a:endParaRPr lang="sl-SI" sz="16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buClr>
                <a:schemeClr val="accent1"/>
              </a:buClr>
              <a:buSzPts val="1200"/>
              <a:buFont typeface="Inter"/>
              <a:buChar char="●"/>
            </a:pP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Na splošno so prednostna področja S5, na katerih je Slovenija bolj specializirana, naslednja: </a:t>
            </a:r>
          </a:p>
          <a:p>
            <a:pPr marL="1219170" lvl="1" indent="-406390">
              <a:buClr>
                <a:schemeClr val="accent1"/>
              </a:buClr>
              <a:buSzPts val="1200"/>
              <a:buFont typeface="Inter"/>
              <a:buChar char="○"/>
            </a:pPr>
            <a:r>
              <a:rPr lang="sl-SI" sz="2000" b="1" i="1" dirty="0">
                <a:solidFill>
                  <a:srgbClr val="002060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Trajnostna hrana</a:t>
            </a:r>
            <a:r>
              <a:rPr lang="sl-SI" sz="2000" b="1" dirty="0">
                <a:solidFill>
                  <a:srgbClr val="002060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; </a:t>
            </a:r>
          </a:p>
          <a:p>
            <a:pPr marL="1219170" lvl="1" indent="-406390">
              <a:buClr>
                <a:schemeClr val="accent1"/>
              </a:buClr>
              <a:buSzPts val="1200"/>
              <a:buFont typeface="Inter"/>
              <a:buChar char="○"/>
            </a:pPr>
            <a:r>
              <a:rPr lang="sl-SI" sz="1600" b="1" i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Mreže za prehod v krožno gospodarstvo</a:t>
            </a: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; </a:t>
            </a:r>
          </a:p>
          <a:p>
            <a:pPr marL="1219170" lvl="1" indent="-406390">
              <a:buClr>
                <a:schemeClr val="accent1"/>
              </a:buClr>
              <a:buSzPts val="1200"/>
              <a:buFont typeface="Inter"/>
              <a:buChar char="○"/>
            </a:pPr>
            <a:r>
              <a:rPr lang="sl-SI" sz="1600" b="1" i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Trajnostni turizem</a:t>
            </a: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marL="1219170"/>
            <a:endParaRPr lang="sl-SI" sz="1600" b="1" dirty="0">
              <a:solidFill>
                <a:srgbClr val="00206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buClr>
                <a:schemeClr val="accent1"/>
              </a:buClr>
              <a:buSzPts val="1200"/>
              <a:buFont typeface="Inter"/>
              <a:buChar char="●"/>
            </a:pP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Slovenija je </a:t>
            </a:r>
            <a:r>
              <a:rPr lang="sl-SI" sz="1600" b="1" u="sng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precej specializirana </a:t>
            </a: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na prednostnih področjih, saj njeni S.I.-ji na </a:t>
            </a:r>
            <a:r>
              <a:rPr lang="sl-SI" sz="1600" b="1" i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nobenem od prednostnih področij niso </a:t>
            </a:r>
            <a:r>
              <a:rPr lang="sl-SI" sz="1600" b="1" dirty="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nižji od 1.</a:t>
            </a:r>
          </a:p>
        </p:txBody>
      </p:sp>
      <p:graphicFrame>
        <p:nvGraphicFramePr>
          <p:cNvPr id="580" name="Google Shape;580;p43"/>
          <p:cNvGraphicFramePr/>
          <p:nvPr>
            <p:extLst>
              <p:ext uri="{D42A27DB-BD31-4B8C-83A1-F6EECF244321}">
                <p14:modId xmlns:p14="http://schemas.microsoft.com/office/powerpoint/2010/main" val="341374706"/>
              </p:ext>
            </p:extLst>
          </p:nvPr>
        </p:nvGraphicFramePr>
        <p:xfrm>
          <a:off x="615701" y="794433"/>
          <a:ext cx="6649900" cy="56098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9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70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Prednostno območje S5</a:t>
                      </a:r>
                      <a:endParaRPr sz="11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Publikacij</a:t>
                      </a:r>
                      <a:r>
                        <a:rPr lang="sl-SI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S.I. (2020-2023)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izhodišče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EE, AT, HR, CZ, SI</a:t>
                      </a:r>
                      <a:endParaRPr sz="11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Patent S.I. (2019-2022)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izhodišče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EE, AT, HR, CZ, SI</a:t>
                      </a:r>
                      <a:endParaRPr sz="11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Projekt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sl-SI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programa Obzorje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S.I. (2020-2023)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izhodišče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Evropa</a:t>
                      </a:r>
                      <a:endParaRPr sz="11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Financiranje</a:t>
                      </a:r>
                      <a:r>
                        <a:rPr lang="sl-SI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programa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Obzorj</a:t>
                      </a:r>
                      <a:r>
                        <a:rPr lang="sl-SI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S.I. (2020-2023)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izhodišče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Evropa</a:t>
                      </a:r>
                      <a:endParaRPr sz="11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53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Zdravje </a:t>
                      </a:r>
                      <a:r>
                        <a:rPr lang="sl-SI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medicina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1.02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D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1.44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ADD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0.67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999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0.74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Informacijska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komunikacijska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tehnologija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(IKT)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0.97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7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0.82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A9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1.64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D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0.94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81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Materiali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kot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končni</a:t>
                      </a:r>
                      <a:r>
                        <a:rPr lang="sl-SI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produkti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1.18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CD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0.73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1.20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1.07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FE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1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Pametna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mesta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skupnosti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1.21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1.20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F0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2.13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DDEC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1.21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highlight>
                            <a:srgbClr val="FD7769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Trajnostna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highlight>
                            <a:srgbClr val="FD7769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highlight>
                            <a:srgbClr val="FD7769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hrana</a:t>
                      </a:r>
                      <a:endParaRPr sz="1100" b="1" dirty="0">
                        <a:solidFill>
                          <a:srgbClr val="434343"/>
                        </a:solidFill>
                        <a:highlight>
                          <a:srgbClr val="FD7769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1.07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F8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1.87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2.00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E2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1.05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1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Tovarne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prihodnosti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1.06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9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0.82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A9A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1.59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E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0.99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F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6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Mreže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za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prehod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krožno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gospodarstvo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1.30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DFC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1.44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DD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2.22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DC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1.51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Mobilnost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0.83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F4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2.30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D9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1.25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F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16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Pametne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stavbe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</a:t>
                      </a:r>
                      <a:r>
                        <a:rPr lang="sl-SI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dom 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z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lesno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verigo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1.61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BD8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1.76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CC4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3.31</a:t>
                      </a:r>
                      <a:endParaRPr sz="14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3.49</a:t>
                      </a:r>
                      <a:endParaRPr sz="1400" b="1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Trajnostni</a:t>
                      </a:r>
                      <a:r>
                        <a:rPr lang="en-GB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turizem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1.63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1.29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E9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2.95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C6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1.28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Nobeno </a:t>
                      </a:r>
                      <a:r>
                        <a:rPr lang="en-GB" sz="1100" b="1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prednostn</a:t>
                      </a:r>
                      <a:r>
                        <a:rPr lang="sl-SI" sz="11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 področje</a:t>
                      </a:r>
                      <a:endParaRPr sz="11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FE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0.98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F6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0.57</a:t>
                      </a:r>
                      <a:endParaRPr sz="1400" b="1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0.87</a:t>
                      </a:r>
                      <a:endParaRPr sz="1400" b="1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01600" marR="101600" marT="25400" marB="25400" anchor="ctr">
                    <a:lnL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B539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B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81" name="Google Shape;581;p43"/>
          <p:cNvSpPr txBox="1">
            <a:spLocks noGrp="1"/>
          </p:cNvSpPr>
          <p:nvPr>
            <p:ph type="title"/>
          </p:nvPr>
        </p:nvSpPr>
        <p:spPr>
          <a:xfrm>
            <a:off x="854880" y="45623"/>
            <a:ext cx="9288400" cy="5908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SzPts val="2300"/>
            </a:pPr>
            <a:r>
              <a:rPr lang="en-GB" sz="2133" b="1" dirty="0" err="1"/>
              <a:t>Primerjava</a:t>
            </a:r>
            <a:r>
              <a:rPr lang="en-GB" sz="2133" b="1" dirty="0"/>
              <a:t> </a:t>
            </a:r>
            <a:r>
              <a:rPr lang="en-GB" sz="2133" b="1" dirty="0" err="1"/>
              <a:t>umeščanja</a:t>
            </a:r>
            <a:r>
              <a:rPr lang="en-GB" sz="2133" b="1" dirty="0"/>
              <a:t> </a:t>
            </a:r>
            <a:r>
              <a:rPr lang="en-GB" sz="2133" b="1" dirty="0" err="1"/>
              <a:t>slovenskih</a:t>
            </a:r>
            <a:r>
              <a:rPr lang="en-GB" sz="2133" b="1" dirty="0"/>
              <a:t> RRI </a:t>
            </a:r>
            <a:r>
              <a:rPr lang="en-GB" sz="2133" b="1" dirty="0" err="1"/>
              <a:t>na</a:t>
            </a:r>
            <a:r>
              <a:rPr lang="en-GB" sz="2133" b="1" dirty="0"/>
              <a:t> </a:t>
            </a:r>
            <a:r>
              <a:rPr lang="en-GB" sz="2133" b="1" dirty="0" err="1"/>
              <a:t>področjih</a:t>
            </a:r>
            <a:r>
              <a:rPr lang="en-GB" sz="2133" b="1" dirty="0"/>
              <a:t> S5 z </a:t>
            </a:r>
            <a:r>
              <a:rPr lang="en-GB" sz="2133" b="1" dirty="0" err="1"/>
              <a:t>Evropo</a:t>
            </a:r>
            <a:r>
              <a:rPr lang="en-GB" sz="2133" b="1" dirty="0"/>
              <a:t> in </a:t>
            </a:r>
            <a:r>
              <a:rPr lang="en-GB" sz="2133" b="1" dirty="0" err="1"/>
              <a:t>primerjalnimi</a:t>
            </a:r>
            <a:r>
              <a:rPr lang="en-GB" sz="2133" b="1" dirty="0"/>
              <a:t> </a:t>
            </a:r>
            <a:r>
              <a:rPr lang="en-GB" sz="2133" b="1" dirty="0" err="1"/>
              <a:t>merili</a:t>
            </a:r>
            <a:endParaRPr sz="2133" b="1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8B7FFC7-5329-8CC4-3672-9AE54E717F94}"/>
              </a:ext>
            </a:extLst>
          </p:cNvPr>
          <p:cNvSpPr txBox="1"/>
          <p:nvPr/>
        </p:nvSpPr>
        <p:spPr>
          <a:xfrm>
            <a:off x="11011038" y="505019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15</a:t>
            </a:fld>
            <a:endParaRPr lang="sl-SI" sz="11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399533" y="1782233"/>
            <a:ext cx="3726400" cy="3870000"/>
          </a:xfrm>
          <a:prstGeom prst="roundRect">
            <a:avLst>
              <a:gd name="adj" fmla="val 3787"/>
            </a:avLst>
          </a:prstGeom>
          <a:solidFill>
            <a:srgbClr val="F2FDEF"/>
          </a:solidFill>
          <a:ln w="28575" cap="flat" cmpd="sng">
            <a:solidFill>
              <a:srgbClr val="5DB7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760" name="Google Shape;760;p55"/>
          <p:cNvSpPr/>
          <p:nvPr/>
        </p:nvSpPr>
        <p:spPr>
          <a:xfrm>
            <a:off x="4277533" y="1782233"/>
            <a:ext cx="3726400" cy="3870000"/>
          </a:xfrm>
          <a:prstGeom prst="roundRect">
            <a:avLst>
              <a:gd name="adj" fmla="val 3764"/>
            </a:avLst>
          </a:prstGeom>
          <a:solidFill>
            <a:srgbClr val="FFFCF1"/>
          </a:solidFill>
          <a:ln w="28575" cap="flat" cmpd="sng">
            <a:solidFill>
              <a:srgbClr val="FCC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761" name="Google Shape;761;p55"/>
          <p:cNvSpPr/>
          <p:nvPr/>
        </p:nvSpPr>
        <p:spPr>
          <a:xfrm>
            <a:off x="8155533" y="1782233"/>
            <a:ext cx="3616800" cy="3870000"/>
          </a:xfrm>
          <a:prstGeom prst="roundRect">
            <a:avLst>
              <a:gd name="adj" fmla="val 3733"/>
            </a:avLst>
          </a:prstGeom>
          <a:solidFill>
            <a:srgbClr val="E5F5FF"/>
          </a:solidFill>
          <a:ln w="28575" cap="flat" cmpd="sng">
            <a:solidFill>
              <a:srgbClr val="95B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763" name="Google Shape;763;p55"/>
          <p:cNvSpPr txBox="1">
            <a:spLocks noGrp="1"/>
          </p:cNvSpPr>
          <p:nvPr>
            <p:ph type="title"/>
          </p:nvPr>
        </p:nvSpPr>
        <p:spPr>
          <a:xfrm>
            <a:off x="1102263" y="955464"/>
            <a:ext cx="10560000" cy="332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SzPts val="2300"/>
            </a:pPr>
            <a:r>
              <a:rPr lang="en-GB" sz="2400" b="1" dirty="0" err="1"/>
              <a:t>Ključni</a:t>
            </a:r>
            <a:r>
              <a:rPr lang="en-GB" sz="2400" b="1" dirty="0"/>
              <a:t> </a:t>
            </a:r>
            <a:r>
              <a:rPr lang="en-GB" sz="2400" b="1" dirty="0" err="1"/>
              <a:t>vpogledi</a:t>
            </a:r>
            <a:r>
              <a:rPr lang="en-GB" sz="2400" b="1" dirty="0"/>
              <a:t> </a:t>
            </a:r>
            <a:r>
              <a:rPr lang="sl-SI" sz="2400" b="1" dirty="0"/>
              <a:t>v naravo </a:t>
            </a:r>
            <a:r>
              <a:rPr lang="en-GB" sz="2400" b="1" dirty="0" err="1"/>
              <a:t>prednostnih</a:t>
            </a:r>
            <a:r>
              <a:rPr lang="en-GB" sz="2400" b="1" dirty="0"/>
              <a:t> področij</a:t>
            </a:r>
            <a:r>
              <a:rPr lang="sl-SI" sz="2400" b="1" dirty="0"/>
              <a:t> S5 </a:t>
            </a:r>
            <a:endParaRPr sz="2400" b="1" dirty="0"/>
          </a:p>
        </p:txBody>
      </p:sp>
      <p:sp>
        <p:nvSpPr>
          <p:cNvPr id="764" name="Google Shape;764;p55"/>
          <p:cNvSpPr txBox="1"/>
          <p:nvPr/>
        </p:nvSpPr>
        <p:spPr>
          <a:xfrm>
            <a:off x="399667" y="1865967"/>
            <a:ext cx="3726400" cy="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Prednostna področja z relativno pomembno </a:t>
            </a:r>
            <a:r>
              <a:rPr lang="en-GB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podlago</a:t>
            </a:r>
            <a:r>
              <a:rPr lang="en-GB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v</a:t>
            </a:r>
            <a:r>
              <a:rPr lang="sl-SI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objavah</a:t>
            </a:r>
            <a:endParaRPr b="1" dirty="0">
              <a:solidFill>
                <a:schemeClr val="dk1"/>
              </a:solidFill>
              <a:highlight>
                <a:srgbClr val="FCC700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5" name="Google Shape;765;p55"/>
          <p:cNvSpPr txBox="1"/>
          <p:nvPr/>
        </p:nvSpPr>
        <p:spPr>
          <a:xfrm>
            <a:off x="4277533" y="1865967"/>
            <a:ext cx="3726400" cy="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Prednostna področja z </a:t>
            </a:r>
            <a:r>
              <a:rPr lang="en-GB" b="1" dirty="0" err="1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relativno</a:t>
            </a:r>
            <a:r>
              <a:rPr lang="en-GB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pomembno</a:t>
            </a:r>
            <a:r>
              <a:rPr lang="en-GB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podlago</a:t>
            </a:r>
            <a:r>
              <a:rPr lang="en-GB" b="1" dirty="0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 v </a:t>
            </a:r>
            <a:r>
              <a:rPr lang="en-GB" b="1" dirty="0" err="1">
                <a:solidFill>
                  <a:srgbClr val="0070C0"/>
                </a:solidFill>
                <a:latin typeface="Inter"/>
                <a:ea typeface="Inter"/>
                <a:cs typeface="Inter"/>
                <a:sym typeface="Inter"/>
              </a:rPr>
              <a:t>patentih</a:t>
            </a:r>
            <a:endParaRPr b="1" dirty="0">
              <a:solidFill>
                <a:srgbClr val="0070C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6" name="Google Shape;766;p55"/>
          <p:cNvSpPr txBox="1"/>
          <p:nvPr/>
        </p:nvSpPr>
        <p:spPr>
          <a:xfrm>
            <a:off x="8155533" y="1865967"/>
            <a:ext cx="3600400" cy="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Prednostna področja z </a:t>
            </a:r>
            <a:r>
              <a:rPr lang="en-GB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razmeroma</a:t>
            </a:r>
            <a:r>
              <a:rPr lang="en-GB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pomembno</a:t>
            </a:r>
            <a:r>
              <a:rPr lang="en-GB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podlago</a:t>
            </a:r>
            <a:r>
              <a:rPr lang="en-GB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v programih </a:t>
            </a:r>
            <a:r>
              <a:rPr lang="en-GB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Kohesio</a:t>
            </a:r>
            <a:r>
              <a:rPr lang="en-GB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, Interreg in</a:t>
            </a:r>
            <a:r>
              <a:rPr lang="sl-SI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Obzorje</a:t>
            </a:r>
            <a:endParaRPr b="1" dirty="0">
              <a:solidFill>
                <a:srgbClr val="7030A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/>
            <a:endParaRPr b="1" dirty="0">
              <a:solidFill>
                <a:srgbClr val="7030A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7" name="Google Shape;767;p55"/>
          <p:cNvSpPr txBox="1"/>
          <p:nvPr/>
        </p:nvSpPr>
        <p:spPr>
          <a:xfrm>
            <a:off x="4277533" y="2765167"/>
            <a:ext cx="3726400" cy="2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06390">
              <a:lnSpc>
                <a:spcPct val="115000"/>
              </a:lnSpc>
              <a:buClr>
                <a:srgbClr val="434343"/>
              </a:buClr>
              <a:buSzPts val="1200"/>
              <a:buFont typeface="Inter"/>
              <a:buChar char="●"/>
            </a:pP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Mobilnost</a:t>
            </a: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lnSpc>
                <a:spcPct val="115000"/>
              </a:lnSpc>
              <a:spcBef>
                <a:spcPts val="667"/>
              </a:spcBef>
              <a:buClr>
                <a:srgbClr val="434343"/>
              </a:buClr>
              <a:buSzPts val="1200"/>
              <a:buFont typeface="Inter"/>
              <a:buChar char="●"/>
            </a:pP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Tovarne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prihodnosti</a:t>
            </a: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lnSpc>
                <a:spcPct val="115000"/>
              </a:lnSpc>
              <a:spcBef>
                <a:spcPts val="667"/>
              </a:spcBef>
              <a:buClr>
                <a:srgbClr val="434343"/>
              </a:buClr>
              <a:buSzPts val="1200"/>
              <a:buFont typeface="Inter"/>
              <a:buChar char="●"/>
            </a:pP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Pametne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stavbe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domovi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115000"/>
              </a:lnSpc>
              <a:spcBef>
                <a:spcPts val="667"/>
              </a:spcBef>
            </a:pP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115000"/>
              </a:lnSpc>
              <a:spcBef>
                <a:spcPts val="667"/>
              </a:spcBef>
              <a:spcAft>
                <a:spcPts val="667"/>
              </a:spcAft>
            </a:pPr>
            <a:endParaRPr b="1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8" name="Google Shape;768;p55"/>
          <p:cNvSpPr txBox="1"/>
          <p:nvPr/>
        </p:nvSpPr>
        <p:spPr>
          <a:xfrm>
            <a:off x="393333" y="2765167"/>
            <a:ext cx="3726400" cy="2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lnSpc>
                <a:spcPct val="115000"/>
              </a:lnSpc>
              <a:buClr>
                <a:srgbClr val="434343"/>
              </a:buClr>
              <a:buSzPts val="1400"/>
              <a:buFont typeface="Inter"/>
              <a:buChar char="●"/>
            </a:pP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Zdravje in medicina 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(prav tako velik skupni obseg)</a:t>
            </a:r>
            <a:endParaRPr sz="1600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lnSpc>
                <a:spcPct val="115000"/>
              </a:lnSpc>
              <a:spcBef>
                <a:spcPts val="667"/>
              </a:spcBef>
              <a:buClr>
                <a:srgbClr val="434343"/>
              </a:buClr>
              <a:buSzPts val="1400"/>
              <a:buFont typeface="Inter"/>
              <a:buChar char="●"/>
            </a:pP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Materiali kot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končni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produkti 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(tudi velika skupna količina)</a:t>
            </a:r>
            <a:endParaRPr sz="1600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lnSpc>
                <a:spcPct val="115000"/>
              </a:lnSpc>
              <a:spcBef>
                <a:spcPts val="667"/>
              </a:spcBef>
              <a:buClr>
                <a:srgbClr val="434343"/>
              </a:buClr>
              <a:buSzPts val="1400"/>
              <a:buFont typeface="Inter"/>
              <a:buChar char="●"/>
            </a:pPr>
            <a:r>
              <a:rPr lang="en-GB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Trajnostna hrana* (vendar s srednjo skupno prostornino)</a:t>
            </a:r>
            <a:endParaRPr b="1" dirty="0">
              <a:solidFill>
                <a:srgbClr val="434343"/>
              </a:solidFill>
              <a:highlight>
                <a:srgbClr val="FD7769"/>
              </a:highlight>
              <a:latin typeface="Inter"/>
              <a:ea typeface="Inter"/>
              <a:cs typeface="Inter"/>
              <a:sym typeface="Inter"/>
            </a:endParaRPr>
          </a:p>
          <a:p>
            <a:pPr marL="609585" indent="-423323">
              <a:lnSpc>
                <a:spcPct val="115000"/>
              </a:lnSpc>
              <a:spcBef>
                <a:spcPts val="667"/>
              </a:spcBef>
              <a:buClr>
                <a:srgbClr val="434343"/>
              </a:buClr>
              <a:buSzPts val="1400"/>
              <a:buFont typeface="Inter"/>
              <a:buChar char="●"/>
            </a:pP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IKT* 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(tudi velik skupni obseg)</a:t>
            </a:r>
            <a:endParaRPr sz="1600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>
              <a:lnSpc>
                <a:spcPct val="115000"/>
              </a:lnSpc>
              <a:spcBef>
                <a:spcPts val="667"/>
              </a:spcBef>
            </a:pP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endParaRPr sz="2800" b="1" dirty="0"/>
          </a:p>
        </p:txBody>
      </p:sp>
      <p:sp>
        <p:nvSpPr>
          <p:cNvPr id="769" name="Google Shape;769;p55"/>
          <p:cNvSpPr txBox="1"/>
          <p:nvPr/>
        </p:nvSpPr>
        <p:spPr>
          <a:xfrm>
            <a:off x="8139133" y="2848901"/>
            <a:ext cx="36168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14856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Trajnostni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turizem 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(z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izrazito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večjim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deležem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kot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katero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koli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drugo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prednostno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4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področje</a:t>
            </a:r>
            <a:r>
              <a:rPr lang="en-GB" sz="14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S5)</a:t>
            </a:r>
            <a:endParaRPr sz="1400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spcBef>
                <a:spcPts val="667"/>
              </a:spcBef>
              <a:buClr>
                <a:srgbClr val="434343"/>
              </a:buClr>
              <a:buSzPts val="1200"/>
              <a:buFont typeface="Inter"/>
              <a:buChar char="●"/>
            </a:pP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Pametna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mesta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skupnosti</a:t>
            </a: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spcBef>
                <a:spcPts val="667"/>
              </a:spcBef>
              <a:buClr>
                <a:srgbClr val="434343"/>
              </a:buClr>
              <a:buSzPts val="1200"/>
              <a:buFont typeface="Inter"/>
              <a:buChar char="●"/>
            </a:pP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Mreže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za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prehod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v 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krožno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gospodarstvo</a:t>
            </a: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>
              <a:spcBef>
                <a:spcPts val="667"/>
              </a:spcBef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b="1" dirty="0" err="1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Trajnostna</a:t>
            </a:r>
            <a:r>
              <a:rPr lang="en-GB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b="1" dirty="0" err="1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hrana</a:t>
            </a:r>
            <a:r>
              <a:rPr lang="en-GB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* </a:t>
            </a:r>
            <a:r>
              <a:rPr lang="en-GB" sz="1400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-GB" sz="1400" b="1" dirty="0" err="1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samo</a:t>
            </a:r>
            <a:r>
              <a:rPr lang="en-GB" sz="1400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 za</a:t>
            </a:r>
            <a:r>
              <a:rPr lang="sl-SI" sz="1400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 Obzorje</a:t>
            </a:r>
            <a:r>
              <a:rPr lang="en-GB" sz="1400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)</a:t>
            </a:r>
            <a:endParaRPr sz="1400" b="1" dirty="0">
              <a:solidFill>
                <a:srgbClr val="434343"/>
              </a:solidFill>
              <a:highlight>
                <a:srgbClr val="FD7769"/>
              </a:highlight>
              <a:latin typeface="Inter"/>
              <a:ea typeface="Inter"/>
              <a:cs typeface="Inter"/>
              <a:sym typeface="Inter"/>
            </a:endParaRPr>
          </a:p>
          <a:p>
            <a:pPr marL="609585" indent="-406390">
              <a:spcBef>
                <a:spcPts val="667"/>
              </a:spcBef>
              <a:spcAft>
                <a:spcPts val="667"/>
              </a:spcAft>
              <a:buClr>
                <a:srgbClr val="434343"/>
              </a:buClr>
              <a:buSzPts val="1200"/>
              <a:buFont typeface="Inter"/>
              <a:buChar char="●"/>
            </a:pP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IKT* (</a:t>
            </a:r>
            <a:r>
              <a:rPr lang="en-GB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samo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za</a:t>
            </a:r>
            <a:r>
              <a:rPr lang="sl-SI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Obzorje</a:t>
            </a:r>
            <a:r>
              <a:rPr lang="en-GB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0" name="Google Shape;770;p55"/>
          <p:cNvSpPr txBox="1"/>
          <p:nvPr/>
        </p:nvSpPr>
        <p:spPr>
          <a:xfrm flipH="1">
            <a:off x="5846400" y="6324400"/>
            <a:ext cx="6345600" cy="619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115000"/>
              </a:lnSpc>
              <a:spcAft>
                <a:spcPts val="667"/>
              </a:spcAft>
            </a:pPr>
            <a:r>
              <a:rPr lang="en-GB" sz="160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Postavke, označene z zvezdico, so prikazane dvakrat</a:t>
            </a:r>
            <a:endParaRPr sz="1600"/>
          </a:p>
        </p:txBody>
      </p:sp>
      <p:sp>
        <p:nvSpPr>
          <p:cNvPr id="771" name="Google Shape;771;p55"/>
          <p:cNvSpPr txBox="1">
            <a:spLocks noGrp="1"/>
          </p:cNvSpPr>
          <p:nvPr>
            <p:ph type="title"/>
          </p:nvPr>
        </p:nvSpPr>
        <p:spPr>
          <a:xfrm>
            <a:off x="796123" y="229963"/>
            <a:ext cx="9159610" cy="5171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SzPts val="2300"/>
            </a:pPr>
            <a:r>
              <a:rPr lang="en-GB" sz="1867" b="1" dirty="0" err="1"/>
              <a:t>Razumevanje</a:t>
            </a:r>
            <a:r>
              <a:rPr lang="en-GB" sz="1867" b="1" dirty="0"/>
              <a:t> </a:t>
            </a:r>
            <a:r>
              <a:rPr lang="en-GB" sz="1867" b="1" dirty="0" err="1"/>
              <a:t>prekrivanja</a:t>
            </a:r>
            <a:r>
              <a:rPr lang="en-GB" sz="1867" b="1" dirty="0"/>
              <a:t> med </a:t>
            </a:r>
            <a:r>
              <a:rPr lang="en-GB" sz="1867" b="1" dirty="0" err="1"/>
              <a:t>prednostnimi</a:t>
            </a:r>
            <a:r>
              <a:rPr lang="en-GB" sz="1867" b="1" dirty="0"/>
              <a:t> </a:t>
            </a:r>
            <a:r>
              <a:rPr lang="en-GB" sz="1867" b="1" dirty="0" err="1"/>
              <a:t>področji</a:t>
            </a:r>
            <a:r>
              <a:rPr lang="en-GB" sz="1867" b="1" dirty="0"/>
              <a:t> S5 in </a:t>
            </a:r>
            <a:r>
              <a:rPr lang="en-GB" sz="1867" b="1" dirty="0" err="1"/>
              <a:t>porazdelitev</a:t>
            </a:r>
            <a:r>
              <a:rPr lang="en-GB" sz="1867" b="1" dirty="0"/>
              <a:t> virov podatkov po področjih</a:t>
            </a:r>
            <a:endParaRPr sz="1867" b="1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CF339A7-CE73-78F7-9D5A-E9C940E0F979}"/>
              </a:ext>
            </a:extLst>
          </p:cNvPr>
          <p:cNvSpPr txBox="1"/>
          <p:nvPr/>
        </p:nvSpPr>
        <p:spPr>
          <a:xfrm>
            <a:off x="10925694" y="685469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16</a:t>
            </a:fld>
            <a:endParaRPr lang="sl-SI" sz="11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0"/>
          <p:cNvSpPr txBox="1"/>
          <p:nvPr/>
        </p:nvSpPr>
        <p:spPr>
          <a:xfrm>
            <a:off x="1036320" y="636807"/>
            <a:ext cx="10305272" cy="76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spcBef>
                <a:spcPts val="667"/>
              </a:spcBef>
              <a:spcAft>
                <a:spcPts val="667"/>
              </a:spcAft>
            </a:pPr>
            <a:r>
              <a:rPr lang="en-GB" sz="2800" b="1" dirty="0" err="1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Ključni</a:t>
            </a:r>
            <a:r>
              <a:rPr lang="en-GB" sz="2800" b="1" dirty="0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800" b="1" dirty="0" err="1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vpogled</a:t>
            </a:r>
            <a:r>
              <a:rPr lang="sl-SI" sz="2800" b="1" dirty="0">
                <a:solidFill>
                  <a:srgbClr val="0B5394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2800" dirty="0">
                <a:solidFill>
                  <a:srgbClr val="7D0D01"/>
                </a:solidFill>
                <a:latin typeface="Inter"/>
                <a:ea typeface="Inter"/>
                <a:cs typeface="Inter"/>
                <a:sym typeface="Inter"/>
              </a:rPr>
              <a:t>(op: uvod v predstavitev predloga nove strukture S5)</a:t>
            </a:r>
            <a:endParaRPr sz="2000" b="1" dirty="0">
              <a:solidFill>
                <a:srgbClr val="0B5394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5" name="Google Shape;675;p50"/>
          <p:cNvSpPr/>
          <p:nvPr/>
        </p:nvSpPr>
        <p:spPr>
          <a:xfrm>
            <a:off x="374934" y="1563356"/>
            <a:ext cx="3726400" cy="3870000"/>
          </a:xfrm>
          <a:prstGeom prst="roundRect">
            <a:avLst>
              <a:gd name="adj" fmla="val 3787"/>
            </a:avLst>
          </a:prstGeom>
          <a:solidFill>
            <a:srgbClr val="F2FDEF"/>
          </a:solidFill>
          <a:ln w="28575" cap="flat" cmpd="sng">
            <a:solidFill>
              <a:srgbClr val="5DB7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676" name="Google Shape;676;p50"/>
          <p:cNvSpPr txBox="1"/>
          <p:nvPr/>
        </p:nvSpPr>
        <p:spPr>
          <a:xfrm>
            <a:off x="354867" y="2649709"/>
            <a:ext cx="3726400" cy="2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667"/>
              </a:spcBef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Tri od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prednostnih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področij S5 so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zelo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medsektorska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Prispevajo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k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številnim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drugim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, ne da bi </a:t>
            </a: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sami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imeli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izstopajočo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dejavnos</a:t>
            </a: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t: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spcBef>
                <a:spcPts val="667"/>
              </a:spcBef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Tovarne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prihodnosti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Pametna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mesta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Krožno gospodarstvo</a:t>
            </a:r>
            <a:endParaRPr sz="2400" b="1" dirty="0"/>
          </a:p>
        </p:txBody>
      </p:sp>
      <p:sp>
        <p:nvSpPr>
          <p:cNvPr id="677" name="Google Shape;677;p50"/>
          <p:cNvSpPr/>
          <p:nvPr/>
        </p:nvSpPr>
        <p:spPr>
          <a:xfrm>
            <a:off x="4252934" y="1563356"/>
            <a:ext cx="3726400" cy="3870000"/>
          </a:xfrm>
          <a:prstGeom prst="roundRect">
            <a:avLst>
              <a:gd name="adj" fmla="val 3764"/>
            </a:avLst>
          </a:prstGeom>
          <a:solidFill>
            <a:srgbClr val="FFFCF1"/>
          </a:solidFill>
          <a:ln w="28575" cap="flat" cmpd="sng">
            <a:solidFill>
              <a:srgbClr val="FCC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678" name="Google Shape;678;p50"/>
          <p:cNvSpPr txBox="1"/>
          <p:nvPr/>
        </p:nvSpPr>
        <p:spPr>
          <a:xfrm>
            <a:off x="4232800" y="2649709"/>
            <a:ext cx="3726400" cy="2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Tri od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prednostnih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področij S5 so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zelo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medsektorska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obenem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pa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imajo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tudi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močno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dejavnost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na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svojem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področju:</a:t>
            </a:r>
            <a:b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</a:b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>
              <a:spcBef>
                <a:spcPts val="667"/>
              </a:spcBef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Zdravje - medicina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IKT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Materiali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kot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končni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izdelki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  <a:spcAft>
                <a:spcPts val="667"/>
              </a:spcAft>
            </a:pP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9" name="Google Shape;679;p50"/>
          <p:cNvSpPr/>
          <p:nvPr/>
        </p:nvSpPr>
        <p:spPr>
          <a:xfrm>
            <a:off x="8130934" y="1563356"/>
            <a:ext cx="3616800" cy="3870000"/>
          </a:xfrm>
          <a:prstGeom prst="roundRect">
            <a:avLst>
              <a:gd name="adj" fmla="val 3733"/>
            </a:avLst>
          </a:prstGeom>
          <a:solidFill>
            <a:srgbClr val="E5F5FF"/>
          </a:solidFill>
          <a:ln w="28575" cap="flat" cmpd="sng">
            <a:solidFill>
              <a:srgbClr val="95B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667"/>
              </a:spcBef>
            </a:pPr>
            <a:endParaRPr sz="2000">
              <a:solidFill>
                <a:srgbClr val="252069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spcBef>
                <a:spcPts val="667"/>
              </a:spcBef>
            </a:pPr>
            <a:endParaRPr sz="1733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spcBef>
                <a:spcPts val="667"/>
              </a:spcBef>
            </a:pPr>
            <a:endParaRPr sz="2400"/>
          </a:p>
        </p:txBody>
      </p:sp>
      <p:sp>
        <p:nvSpPr>
          <p:cNvPr id="680" name="Google Shape;680;p50"/>
          <p:cNvSpPr txBox="1"/>
          <p:nvPr/>
        </p:nvSpPr>
        <p:spPr>
          <a:xfrm>
            <a:off x="8110800" y="2649709"/>
            <a:ext cx="3616800" cy="2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spcBef>
                <a:spcPts val="1333"/>
              </a:spcBef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Preostala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štiri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območja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imajo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veliko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bolj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jedro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b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en-GB" sz="1733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</a:br>
            <a:endParaRPr lang="sl-SI" sz="1733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spcBef>
                <a:spcPts val="667"/>
              </a:spcBef>
              <a:buClr>
                <a:srgbClr val="434343"/>
              </a:buClr>
              <a:buSzPts val="1300"/>
              <a:buFont typeface="Inter"/>
              <a:buChar char="●"/>
            </a:pPr>
            <a:r>
              <a:rPr lang="sl-SI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Mobilnost</a:t>
            </a: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Trajnostna</a:t>
            </a:r>
            <a:r>
              <a:rPr lang="en-GB" sz="1733" b="1" dirty="0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highlight>
                  <a:srgbClr val="FD7769"/>
                </a:highlight>
                <a:latin typeface="Inter"/>
                <a:ea typeface="Inter"/>
                <a:cs typeface="Inter"/>
                <a:sym typeface="Inter"/>
              </a:rPr>
              <a:t>hrana</a:t>
            </a:r>
            <a:endParaRPr sz="1733" b="1" dirty="0">
              <a:solidFill>
                <a:srgbClr val="434343"/>
              </a:solidFill>
              <a:highlight>
                <a:srgbClr val="FD7769"/>
              </a:highlight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Trajnostni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turizem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09585" indent="-414856" algn="just">
              <a:buClr>
                <a:srgbClr val="434343"/>
              </a:buClr>
              <a:buSzPts val="1300"/>
              <a:buFont typeface="Inter"/>
              <a:buChar char="●"/>
            </a:pP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Pametne</a:t>
            </a:r>
            <a:r>
              <a:rPr lang="en-GB" sz="1733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733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stavbe</a:t>
            </a:r>
            <a:endParaRPr sz="1733" b="1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1" name="Google Shape;681;p50"/>
          <p:cNvSpPr txBox="1"/>
          <p:nvPr/>
        </p:nvSpPr>
        <p:spPr>
          <a:xfrm>
            <a:off x="559134" y="1703575"/>
            <a:ext cx="3317600" cy="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l-SI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Prečna p</a:t>
            </a:r>
            <a:r>
              <a:rPr lang="en-GB" sz="2400" b="1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rednostna</a:t>
            </a:r>
            <a:r>
              <a:rPr lang="en-GB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področja</a:t>
            </a:r>
            <a:endParaRPr sz="2400"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2" name="Google Shape;682;p50"/>
          <p:cNvSpPr txBox="1"/>
          <p:nvPr/>
        </p:nvSpPr>
        <p:spPr>
          <a:xfrm>
            <a:off x="4215600" y="1563356"/>
            <a:ext cx="3763734" cy="9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Hibridna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področja z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edinstvenimi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jedrom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prečnimi</a:t>
            </a:r>
            <a:r>
              <a:rPr lang="en-GB" sz="2400" b="1" dirty="0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008A3E"/>
                </a:solidFill>
                <a:latin typeface="Inter"/>
                <a:ea typeface="Inter"/>
                <a:cs typeface="Inter"/>
                <a:sym typeface="Inter"/>
              </a:rPr>
              <a:t>značilnostmi</a:t>
            </a:r>
            <a:endParaRPr sz="2400" b="1" dirty="0">
              <a:solidFill>
                <a:srgbClr val="008A3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3" name="Google Shape;683;p50"/>
          <p:cNvSpPr txBox="1"/>
          <p:nvPr/>
        </p:nvSpPr>
        <p:spPr>
          <a:xfrm>
            <a:off x="8309811" y="1703574"/>
            <a:ext cx="3323055" cy="5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sl-SI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PP</a:t>
            </a:r>
            <a:r>
              <a:rPr lang="en-GB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s </a:t>
            </a:r>
            <a:r>
              <a:rPr lang="en-GB" sz="2400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pretežno</a:t>
            </a:r>
            <a:r>
              <a:rPr lang="en-GB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edinstvenim</a:t>
            </a:r>
            <a:r>
              <a:rPr lang="en-GB" sz="2400" b="1" dirty="0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Inter"/>
                <a:ea typeface="Inter"/>
                <a:cs typeface="Inter"/>
                <a:sym typeface="Inter"/>
              </a:rPr>
              <a:t>jedrom</a:t>
            </a:r>
            <a:endParaRPr sz="2400" b="1" dirty="0">
              <a:solidFill>
                <a:srgbClr val="7030A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4" name="Google Shape;684;p50"/>
          <p:cNvSpPr txBox="1"/>
          <p:nvPr/>
        </p:nvSpPr>
        <p:spPr>
          <a:xfrm>
            <a:off x="616534" y="5561946"/>
            <a:ext cx="3636400" cy="14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667"/>
              </a:spcBef>
              <a:spcAft>
                <a:spcPts val="667"/>
              </a:spcAft>
            </a:pP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Manjši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razvrščenih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dokumentov na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prednostnem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 S5,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soobstoja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 drugimi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področji</a:t>
            </a:r>
            <a:endParaRPr b="1" dirty="0"/>
          </a:p>
        </p:txBody>
      </p:sp>
      <p:sp>
        <p:nvSpPr>
          <p:cNvPr id="685" name="Google Shape;685;p50"/>
          <p:cNvSpPr txBox="1"/>
          <p:nvPr/>
        </p:nvSpPr>
        <p:spPr>
          <a:xfrm>
            <a:off x="4224134" y="5548557"/>
            <a:ext cx="3636400" cy="14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667"/>
              </a:spcBef>
              <a:spcAft>
                <a:spcPts val="667"/>
              </a:spcAft>
            </a:pP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razvrščenih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dokumentov na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prednostnem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 S5,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soobstoja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 drugimi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področji</a:t>
            </a:r>
            <a:endParaRPr b="1" dirty="0"/>
          </a:p>
        </p:txBody>
      </p:sp>
      <p:sp>
        <p:nvSpPr>
          <p:cNvPr id="686" name="Google Shape;686;p50"/>
          <p:cNvSpPr txBox="1"/>
          <p:nvPr/>
        </p:nvSpPr>
        <p:spPr>
          <a:xfrm>
            <a:off x="8186534" y="5548557"/>
            <a:ext cx="3636400" cy="1410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667"/>
              </a:spcBef>
              <a:spcAft>
                <a:spcPts val="667"/>
              </a:spcAft>
            </a:pP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sl-SI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edinstveno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razvrščenih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dokumentov na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prednostnem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področju S5,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večji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delež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soobstoja</a:t>
            </a:r>
            <a:r>
              <a:rPr lang="en-GB" sz="1600" b="1" dirty="0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 z drugimi </a:t>
            </a:r>
            <a:r>
              <a:rPr lang="en-GB" sz="1600" b="1" dirty="0" err="1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področji</a:t>
            </a:r>
            <a:endParaRPr b="1" dirty="0"/>
          </a:p>
        </p:txBody>
      </p:sp>
      <p:sp>
        <p:nvSpPr>
          <p:cNvPr id="687" name="Google Shape;687;p50"/>
          <p:cNvSpPr txBox="1">
            <a:spLocks noGrp="1"/>
          </p:cNvSpPr>
          <p:nvPr>
            <p:ph type="title"/>
          </p:nvPr>
        </p:nvSpPr>
        <p:spPr>
          <a:xfrm>
            <a:off x="789462" y="168931"/>
            <a:ext cx="9507720" cy="5114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>
              <a:buSzPts val="2300"/>
            </a:pPr>
            <a:r>
              <a:rPr lang="en-GB" sz="1867" b="1" dirty="0" err="1"/>
              <a:t>Razumevanje</a:t>
            </a:r>
            <a:r>
              <a:rPr lang="en-GB" sz="1867" b="1" dirty="0"/>
              <a:t> </a:t>
            </a:r>
            <a:r>
              <a:rPr lang="en-GB" sz="1867" b="1" dirty="0" err="1"/>
              <a:t>prekrivanja</a:t>
            </a:r>
            <a:r>
              <a:rPr lang="en-GB" sz="1867" b="1" dirty="0"/>
              <a:t> med </a:t>
            </a:r>
            <a:r>
              <a:rPr lang="en-GB" sz="1867" b="1" dirty="0" err="1"/>
              <a:t>prednostnimi</a:t>
            </a:r>
            <a:r>
              <a:rPr lang="en-GB" sz="1867" b="1" dirty="0"/>
              <a:t> </a:t>
            </a:r>
            <a:r>
              <a:rPr lang="en-GB" sz="1867" b="1" dirty="0" err="1"/>
              <a:t>področji</a:t>
            </a:r>
            <a:r>
              <a:rPr lang="en-GB" sz="1867" b="1" dirty="0"/>
              <a:t> S5 in </a:t>
            </a:r>
            <a:r>
              <a:rPr lang="en-GB" sz="1867" b="1" dirty="0" err="1"/>
              <a:t>porazdelitev</a:t>
            </a:r>
            <a:r>
              <a:rPr lang="en-GB" sz="1867" b="1" dirty="0"/>
              <a:t> virov podatkov po področjih</a:t>
            </a:r>
            <a:endParaRPr sz="1867" b="1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6426734-9A7D-4696-45D3-0C9090678454}"/>
              </a:ext>
            </a:extLst>
          </p:cNvPr>
          <p:cNvSpPr txBox="1"/>
          <p:nvPr/>
        </p:nvSpPr>
        <p:spPr>
          <a:xfrm>
            <a:off x="10991278" y="599177"/>
            <a:ext cx="1007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17</a:t>
            </a:fld>
            <a:endParaRPr lang="sl-SI" sz="11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" y="955964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2494665" y="2665658"/>
            <a:ext cx="457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</a:t>
            </a:r>
            <a:endParaRPr lang="pt-BR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5F0C3A-7B46-D153-EF94-9555389CD107}"/>
              </a:ext>
            </a:extLst>
          </p:cNvPr>
          <p:cNvSpPr txBox="1"/>
          <p:nvPr/>
        </p:nvSpPr>
        <p:spPr>
          <a:xfrm>
            <a:off x="330068" y="2148035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72E1F9D-C55E-044B-CB26-FB16F8A1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54DB13-3175-971A-B7B4-859AB1D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18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4B4A437-43AB-B576-C641-CB8167E9BF41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18</a:t>
            </a:fld>
            <a:endParaRPr lang="sl-SI" sz="11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79C6890-7A09-71BF-4588-634C42058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350">
            <a:off x="7097764" y="1915202"/>
            <a:ext cx="1512292" cy="41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/>
          <p:cNvSpPr txBox="1"/>
          <p:nvPr/>
        </p:nvSpPr>
        <p:spPr>
          <a:xfrm>
            <a:off x="1345821" y="1283173"/>
            <a:ext cx="694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Oris predstavitve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345821" y="2798555"/>
            <a:ext cx="10651107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l-SI" sz="32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Ključna sporočila iz Poročila o izvajanju S5 2025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l-SI" sz="32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S5 in 12 regijskih dogodkov – primer Trajnostne pridelave hrane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l-SI" sz="32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Ključna sporočila Semantična analiza RRI področij S4/S5 kot podlage za novo strukturo S5 </a:t>
            </a: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5EB849CA-1B64-6F4F-468D-7EB5B0BE8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4943655-9ACE-CA49-264D-02EAFD497E45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2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E21C07F-8B41-604A-4B2B-2AEDD003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859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2D544-C597-5325-458D-D2BBB25EA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956FC91-C951-C1B0-C0BA-07D8172E9C6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477982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6D8C07B-5FD5-0868-CDD1-9185E883690C}"/>
              </a:ext>
            </a:extLst>
          </p:cNvPr>
          <p:cNvSpPr txBox="1"/>
          <p:nvPr/>
        </p:nvSpPr>
        <p:spPr>
          <a:xfrm>
            <a:off x="855584" y="2979191"/>
            <a:ext cx="1124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Ključna sporočila iz Poročila o izvajanju S5 2025</a:t>
            </a:r>
            <a:endParaRPr lang="pt-BR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AB86DFC7-B350-5E3E-A3F9-BE8270E52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428AEA2B-D844-16CD-ED1D-54F89DA69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222B7A9-3E32-1705-42F7-A7E79707B648}"/>
              </a:ext>
            </a:extLst>
          </p:cNvPr>
          <p:cNvSpPr txBox="1"/>
          <p:nvPr/>
        </p:nvSpPr>
        <p:spPr>
          <a:xfrm>
            <a:off x="238210" y="2257608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3B5C414E-2F7A-8370-E457-21195A52E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2916114-4FCF-1E57-0F43-27D8E699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3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9B78AA1-624E-0485-71D3-0B3F650763D7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3</a:t>
            </a:fld>
            <a:endParaRPr lang="sl-SI" sz="1100" b="1" dirty="0"/>
          </a:p>
        </p:txBody>
      </p:sp>
    </p:spTree>
    <p:extLst>
      <p:ext uri="{BB962C8B-B14F-4D97-AF65-F5344CB8AC3E}">
        <p14:creationId xmlns:p14="http://schemas.microsoft.com/office/powerpoint/2010/main" val="8350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7F95C-A5D3-4F77-122C-276869B36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6CBAB77-03FD-99EC-8C7B-900714D0DD75}"/>
              </a:ext>
            </a:extLst>
          </p:cNvPr>
          <p:cNvSpPr txBox="1"/>
          <p:nvPr/>
        </p:nvSpPr>
        <p:spPr>
          <a:xfrm>
            <a:off x="1295428" y="886512"/>
            <a:ext cx="10165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Ključna sporočila iz Poročila o izvajanju S5 – </a:t>
            </a:r>
            <a:r>
              <a:rPr lang="sl-SI" sz="28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TH, strateški potencial za povezovanje prehranske varnosti, krožnosti in zdravja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3BE0D86-98D3-41BD-5EFC-BF58DA1E1F58}"/>
              </a:ext>
            </a:extLst>
          </p:cNvPr>
          <p:cNvSpPr txBox="1"/>
          <p:nvPr/>
        </p:nvSpPr>
        <p:spPr>
          <a:xfrm>
            <a:off x="1295428" y="2456172"/>
            <a:ext cx="10651107" cy="447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TH eno najtrdneje uveljavljenih in sektorsko najbolj opredeljenih prednostnih področij v okviru S5. Ta temelji na:</a:t>
            </a:r>
            <a:endParaRPr lang="sl-SI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2400" dirty="0"/>
              <a:t>Visoki prehranski samozadostnosti Slovenije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2400" dirty="0"/>
              <a:t>Razpršeni kmetijski strukturi in tradiciji lokalne predelave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2400" dirty="0"/>
              <a:t>Tradiciji lokalne predelave in visokem zaupanju v domače proizvode</a:t>
            </a:r>
          </a:p>
          <a:p>
            <a:r>
              <a:rPr lang="sl-SI" sz="2800" b="1" dirty="0"/>
              <a:t>Osrednji potencial TH:</a:t>
            </a:r>
            <a:endParaRPr lang="sl-SI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2400" dirty="0"/>
              <a:t>Povezovanje agroživilske pridelave z </a:t>
            </a:r>
            <a:r>
              <a:rPr lang="sl-SI" sz="2400" b="1" dirty="0"/>
              <a:t>zdravjem, krožnostjo, digitalno ekonomijo in turizmom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l-SI" sz="2400" dirty="0"/>
              <a:t>Potencial za nadgradnjo s funkcionalno prehrano, sledljivostjo in regenerativnim kmetijstvom</a:t>
            </a:r>
          </a:p>
          <a:p>
            <a:pPr marL="514350" lvl="0" indent="-5143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endParaRPr lang="sl-SI" sz="3100" b="1" dirty="0"/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A2C7EA80-A8C6-0CBE-1544-D5F14A03D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4505CD5B-7CCF-CCDE-331A-4F9C74A7C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3C4CBF26-9564-78E9-5ECB-B0849B41D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4A615DC-E89E-71EB-4827-2EF2B0C2BC9D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4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9931B71-179B-D479-39CB-8A1765DD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5632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85139-0D29-F38E-0A63-3E6C52E04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520D7FE-670E-EA85-4F2C-985910C0257D}"/>
              </a:ext>
            </a:extLst>
          </p:cNvPr>
          <p:cNvSpPr txBox="1"/>
          <p:nvPr/>
        </p:nvSpPr>
        <p:spPr>
          <a:xfrm>
            <a:off x="1228623" y="760663"/>
            <a:ext cx="10165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Ključni dosežki TH - Poročilo o izvajanju S5</a:t>
            </a:r>
            <a:endParaRPr lang="sl-SI" sz="28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DB584CE-A408-A93A-77E8-6CD4DCA320EE}"/>
              </a:ext>
            </a:extLst>
          </p:cNvPr>
          <p:cNvSpPr txBox="1"/>
          <p:nvPr/>
        </p:nvSpPr>
        <p:spPr>
          <a:xfrm>
            <a:off x="1228623" y="1418594"/>
            <a:ext cx="106511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600" b="1" dirty="0"/>
              <a:t>Dosežki TH in napredek pri doseganju ciljev S5: </a:t>
            </a:r>
            <a:endParaRPr lang="sl-SI" sz="2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/>
              <a:t>Prihodki</a:t>
            </a:r>
            <a:r>
              <a:rPr lang="sl-SI" sz="2400" dirty="0"/>
              <a:t>: </a:t>
            </a:r>
            <a:r>
              <a:rPr lang="sl-SI" sz="2000" dirty="0"/>
              <a:t>stabilna rast (</a:t>
            </a:r>
            <a:r>
              <a:rPr lang="sl-SI" sz="2000" dirty="0" err="1"/>
              <a:t>primar</a:t>
            </a:r>
            <a:r>
              <a:rPr lang="sl-SI" sz="2000" dirty="0"/>
              <a:t> in industrija skupaj), vse dejavnosti skupaj dvig 5 % in so leta 2023 znašali 3,83 milijarde EUR. Od tega najvišjo rast prihodkov beleži proizvodnja pijač (+ 15 %), sledi proizvodnja živil (+ 6 %), v kmetijstvu pa so se prihodki znižali za 7 %. S5 ciljna vrednost </a:t>
            </a:r>
            <a:r>
              <a:rPr lang="sl-SI" sz="2000" b="1" dirty="0"/>
              <a:t>presežena za 23,5 % </a:t>
            </a:r>
            <a:r>
              <a:rPr lang="sl-SI" sz="2000" dirty="0"/>
              <a:t>že v 2023.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/>
              <a:t>Izvoz</a:t>
            </a:r>
            <a:r>
              <a:rPr lang="sl-SI" sz="2400" dirty="0"/>
              <a:t>: </a:t>
            </a:r>
            <a:r>
              <a:rPr lang="sl-SI" sz="2000" dirty="0"/>
              <a:t>za vse dejavnosti skupaj povišal za 9 % in je leta 2023 znašal 1,21 milijarde EUR. Povečanje zgolj v proizvodnji živil (+14 %), v drugih dveh dejavnostih se je znižal. S5: dolgoročno povečuje, prav tako delež izvoza v celotni prodaji. S5 ciljna vrednost </a:t>
            </a:r>
            <a:r>
              <a:rPr lang="sl-SI" sz="2000" b="1" dirty="0"/>
              <a:t>presežena za 42,3 % že v 2023</a:t>
            </a:r>
            <a:r>
              <a:rPr lang="sl-SI" sz="2000" dirty="0"/>
              <a:t>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/>
              <a:t>Zaposleni</a:t>
            </a:r>
            <a:r>
              <a:rPr lang="sl-SI" sz="2400" dirty="0"/>
              <a:t>: </a:t>
            </a:r>
            <a:r>
              <a:rPr lang="sl-SI" sz="2000" dirty="0"/>
              <a:t>2023 na 2022 </a:t>
            </a:r>
            <a:r>
              <a:rPr lang="sl-SI" sz="2000" b="1" dirty="0"/>
              <a:t>skupno povišalo za 1 %, </a:t>
            </a:r>
            <a:r>
              <a:rPr lang="sl-SI" sz="2000" dirty="0"/>
              <a:t>enako tudi v kmetijstvu, v proizvodnji živil se je povišalo za 2 %, v proizvodnji pijač pa se je za 2 % znižalo. Skupno število zaposlenih v vseh treh dejavnostih je znašalo 18.250.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/>
              <a:t>Produktivnost:</a:t>
            </a:r>
            <a:r>
              <a:rPr lang="sl-SI" dirty="0"/>
              <a:t> </a:t>
            </a:r>
            <a:r>
              <a:rPr lang="sl-SI" sz="2000" dirty="0"/>
              <a:t>celotna panoga – </a:t>
            </a:r>
            <a:r>
              <a:rPr lang="sl-SI" sz="2000" b="1" dirty="0"/>
              <a:t>povečanje za 9 % </a:t>
            </a:r>
            <a:r>
              <a:rPr lang="sl-SI" sz="2000" dirty="0"/>
              <a:t>in sicer na 54.476 EUR. Najbolj se je povišala v proizvodnji pijač (+ 41 %), sledi proizvodnja živil (+ 6 %), v kmetijstvu pa se je dodana vrednost na zaposlenega znižala za 2 %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400" b="1" dirty="0"/>
              <a:t>Vlaganja v RR: </a:t>
            </a:r>
            <a:r>
              <a:rPr lang="sl-SI" sz="2000" dirty="0"/>
              <a:t>trend rasti, pričakovano doseganje cilja do 2027</a:t>
            </a:r>
            <a:endParaRPr lang="sl-SI" sz="2000" b="1" dirty="0"/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8595F477-0F20-B118-FAC6-3D32CC9A9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AF2AE05-97DF-CA2F-31D6-8F4C4D3DB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2FED9509-C188-86A5-27C6-BED783357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C5F83F-3CF9-D9B1-8269-55304592148B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5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607AA83-F06F-FB33-A6BC-67F61EC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5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897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49DA5E-0134-5490-8EA6-E1FF27756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C8EDC56-2360-09B4-97CD-501AE96C67A8}"/>
              </a:ext>
            </a:extLst>
          </p:cNvPr>
          <p:cNvSpPr txBox="1"/>
          <p:nvPr/>
        </p:nvSpPr>
        <p:spPr>
          <a:xfrm>
            <a:off x="809919" y="729896"/>
            <a:ext cx="1138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in SRIP – vloga, dosežki, vizija </a:t>
            </a:r>
            <a:r>
              <a:rPr lang="sl-SI" sz="2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(Poročilo o izvajanju S5)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C835BD8-5CFB-EA00-9F7B-D40E60158F2B}"/>
              </a:ext>
            </a:extLst>
          </p:cNvPr>
          <p:cNvSpPr txBox="1"/>
          <p:nvPr/>
        </p:nvSpPr>
        <p:spPr>
          <a:xfrm>
            <a:off x="1184057" y="1606910"/>
            <a:ext cx="10651107" cy="591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Vloga SRIP HRANA v </a:t>
            </a:r>
            <a:r>
              <a:rPr lang="sl-SI" sz="2800" b="1" dirty="0" err="1"/>
              <a:t>večnivojskem</a:t>
            </a:r>
            <a:r>
              <a:rPr lang="sl-SI" sz="2800" b="1" dirty="0"/>
              <a:t> upravljanju: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b="1" dirty="0"/>
              <a:t>Ključno stičišče </a:t>
            </a:r>
            <a:r>
              <a:rPr lang="sl-SI" sz="2200" dirty="0"/>
              <a:t>med državo, raziskovalci, gospodarstvom in drugimi deležniki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Strateška in operativna funkcija: </a:t>
            </a:r>
            <a:r>
              <a:rPr lang="sl-SI" sz="2200" b="1" dirty="0"/>
              <a:t>pretok informacij</a:t>
            </a:r>
            <a:r>
              <a:rPr lang="sl-SI" sz="2200" dirty="0"/>
              <a:t>, razvojne prioritete, </a:t>
            </a:r>
            <a:r>
              <a:rPr lang="sl-SI" sz="2200" b="1" dirty="0"/>
              <a:t>prenos znanja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Aktivno sodelovanje pri </a:t>
            </a:r>
            <a:r>
              <a:rPr lang="sl-SI" sz="2200" b="1" dirty="0"/>
              <a:t>oblikovanju politik in ukrepov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b="1" dirty="0"/>
              <a:t>Podpora podjetjem</a:t>
            </a:r>
            <a:r>
              <a:rPr lang="sl-SI" sz="2200" dirty="0"/>
              <a:t>: informacije, razpisi, mednarodno povezovanje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Prispevek k </a:t>
            </a:r>
            <a:r>
              <a:rPr lang="sl-SI" sz="2200" b="1" dirty="0"/>
              <a:t>trajnostnemu razvoju </a:t>
            </a:r>
            <a:r>
              <a:rPr lang="sl-SI" sz="2200" dirty="0"/>
              <a:t>in </a:t>
            </a:r>
            <a:r>
              <a:rPr lang="sl-SI" sz="2200" b="1" dirty="0"/>
              <a:t>konkurenčnosti agroživilstva</a:t>
            </a:r>
          </a:p>
          <a:p>
            <a:endParaRPr lang="sl-SI" sz="2800" b="1" dirty="0"/>
          </a:p>
          <a:p>
            <a:r>
              <a:rPr lang="sl-SI" sz="2800" b="1" dirty="0"/>
              <a:t>Internacionalizacija in regijska povezovanja, dobre prakse:</a:t>
            </a:r>
            <a:endParaRPr lang="sl-SI" sz="28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Vključitev v </a:t>
            </a:r>
            <a:r>
              <a:rPr lang="sl-SI" sz="2200" b="1" dirty="0"/>
              <a:t>S3 tematske platforme</a:t>
            </a:r>
            <a:r>
              <a:rPr lang="sl-SI" sz="2200" dirty="0"/>
              <a:t> in </a:t>
            </a:r>
            <a:r>
              <a:rPr lang="sl-SI" sz="2200" b="1" dirty="0"/>
              <a:t>I3 projekte</a:t>
            </a:r>
            <a:r>
              <a:rPr lang="sl-SI" sz="2200" dirty="0"/>
              <a:t> (</a:t>
            </a:r>
            <a:r>
              <a:rPr lang="sl-SI" sz="2200" b="1" dirty="0"/>
              <a:t>HIGHFIVE</a:t>
            </a:r>
            <a:r>
              <a:rPr lang="sl-SI" sz="2200" dirty="0"/>
              <a:t>, Value4Pack)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Sodelovanje v </a:t>
            </a:r>
            <a:r>
              <a:rPr lang="sl-SI" sz="2200" b="1" dirty="0"/>
              <a:t>Obzorje Evropa</a:t>
            </a:r>
            <a:r>
              <a:rPr lang="sl-SI" sz="2200" dirty="0"/>
              <a:t> projektih: </a:t>
            </a:r>
            <a:r>
              <a:rPr lang="sl-SI" sz="2200" b="1" dirty="0"/>
              <a:t>Future </a:t>
            </a:r>
            <a:r>
              <a:rPr lang="sl-SI" sz="2200" b="1" dirty="0" err="1"/>
              <a:t>Foods</a:t>
            </a:r>
            <a:r>
              <a:rPr lang="sl-SI" sz="2200" dirty="0"/>
              <a:t>, </a:t>
            </a:r>
            <a:r>
              <a:rPr lang="sl-SI" sz="2200" dirty="0" err="1"/>
              <a:t>Wasteless</a:t>
            </a:r>
            <a:r>
              <a:rPr lang="sl-SI" sz="2200" dirty="0"/>
              <a:t>, </a:t>
            </a:r>
            <a:r>
              <a:rPr lang="sl-SI" sz="2200" dirty="0" err="1"/>
              <a:t>Planeat</a:t>
            </a:r>
            <a:r>
              <a:rPr lang="sl-SI" sz="2200" dirty="0"/>
              <a:t>, idr.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Regijska partnerstva: 17 regij (Smart </a:t>
            </a:r>
            <a:r>
              <a:rPr lang="sl-SI" sz="2200" dirty="0" err="1"/>
              <a:t>Solutions</a:t>
            </a:r>
            <a:r>
              <a:rPr lang="sl-SI" sz="2200" dirty="0"/>
              <a:t>), 11 držav (</a:t>
            </a:r>
            <a:r>
              <a:rPr lang="sl-SI" sz="2200" dirty="0" err="1"/>
              <a:t>Food</a:t>
            </a:r>
            <a:r>
              <a:rPr lang="sl-SI" sz="2200" dirty="0"/>
              <a:t> </a:t>
            </a:r>
            <a:r>
              <a:rPr lang="sl-SI" sz="2200" dirty="0" err="1"/>
              <a:t>Packaging</a:t>
            </a:r>
            <a:r>
              <a:rPr lang="sl-SI" sz="22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200" dirty="0" err="1"/>
              <a:t>Interreg</a:t>
            </a:r>
            <a:r>
              <a:rPr lang="sl-SI" sz="2200" dirty="0"/>
              <a:t> projekti in povezovanje MSP iz različnih regij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200" b="1" dirty="0"/>
              <a:t>Nacionalno stičišče za senzorične raziskave živil </a:t>
            </a:r>
            <a:r>
              <a:rPr lang="sl-SI" sz="2200" dirty="0"/>
              <a:t>(80+ predstavnikov, aplikacija za ocenjevanje živil)</a:t>
            </a:r>
          </a:p>
          <a:p>
            <a:pPr lvl="0"/>
            <a:endParaRPr lang="sl-SI" sz="2000" b="1" dirty="0"/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sl-SI" sz="3100" b="1" dirty="0"/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C8BAE11E-42AF-D857-7A04-C99FD68F6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82F5CD6-48CF-1ACE-0A79-052763612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AB330566-1946-B2F2-46F1-4762D17DE7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7893DF0-8E0C-BBBA-C6B2-F1A393D5FDF9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6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396C5AD-97BB-7B08-7033-4EF17F0D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6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828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8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2A847-F1F9-FA5E-6D61-D387169D7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A7125DF-7571-CA4C-3702-3E52E7D2E6F4}"/>
              </a:ext>
            </a:extLst>
          </p:cNvPr>
          <p:cNvSpPr txBox="1"/>
          <p:nvPr/>
        </p:nvSpPr>
        <p:spPr>
          <a:xfrm>
            <a:off x="989007" y="767060"/>
            <a:ext cx="107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in SRIP – vloga, dosežki, vizija </a:t>
            </a:r>
            <a:r>
              <a:rPr lang="sl-SI" sz="2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(Poročilo o izvajanju S5)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904F8C6-6711-ACA3-FAD2-CBF06C05520A}"/>
              </a:ext>
            </a:extLst>
          </p:cNvPr>
          <p:cNvSpPr txBox="1"/>
          <p:nvPr/>
        </p:nvSpPr>
        <p:spPr>
          <a:xfrm>
            <a:off x="1184057" y="1428136"/>
            <a:ext cx="1065110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Vizija: </a:t>
            </a:r>
            <a:r>
              <a:rPr lang="sl-SI" sz="2400" dirty="0"/>
              <a:t>zdravi, varni, okolju prijazni in ekonomsko vzdržni prehranski sistemi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dirty="0"/>
              <a:t>Razvoj referenčnega modela trajnostnega prehranskega sistema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dirty="0"/>
              <a:t>Tržna diferenciacija, socialna pravičnost, zdravstvena </a:t>
            </a:r>
            <a:r>
              <a:rPr lang="sl-SI" sz="2000" dirty="0" err="1"/>
              <a:t>opolnomočenost</a:t>
            </a:r>
            <a:endParaRPr lang="sl-SI" sz="20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dirty="0"/>
              <a:t>Vloga TH kot stebra odpornosti v zelenem prehodu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sl-SI" sz="2000" dirty="0"/>
          </a:p>
          <a:p>
            <a:r>
              <a:rPr lang="sl-SI" sz="2800" b="1" dirty="0"/>
              <a:t>Potencialni ključni razvojni stebri in prihodnost TH: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b="1" dirty="0"/>
              <a:t>Digitalna platforma</a:t>
            </a:r>
            <a:r>
              <a:rPr lang="sl-SI" sz="2000" dirty="0"/>
              <a:t>: </a:t>
            </a:r>
            <a:r>
              <a:rPr lang="sl-SI" sz="2000" dirty="0" err="1"/>
              <a:t>IoT</a:t>
            </a:r>
            <a:r>
              <a:rPr lang="sl-SI" sz="2000" dirty="0"/>
              <a:t>, </a:t>
            </a:r>
            <a:r>
              <a:rPr lang="sl-SI" sz="2000" dirty="0" err="1"/>
              <a:t>senzorika</a:t>
            </a:r>
            <a:r>
              <a:rPr lang="sl-SI" sz="2000" dirty="0"/>
              <a:t>, napovedovanje kakovosti in vpliva na zdravje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b="1" dirty="0"/>
              <a:t>Zdravstvena integracija</a:t>
            </a:r>
            <a:r>
              <a:rPr lang="sl-SI" sz="2000" dirty="0"/>
              <a:t>: </a:t>
            </a:r>
            <a:r>
              <a:rPr lang="sl-SI" sz="2000" dirty="0" err="1"/>
              <a:t>mikrobiom</a:t>
            </a:r>
            <a:r>
              <a:rPr lang="sl-SI" sz="2000" dirty="0"/>
              <a:t>, presnova, medicinska živila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b="1" dirty="0"/>
              <a:t>Krožne </a:t>
            </a:r>
            <a:r>
              <a:rPr lang="sl-SI" sz="2000" b="1" dirty="0" err="1"/>
              <a:t>agroverige</a:t>
            </a:r>
            <a:r>
              <a:rPr lang="sl-SI" sz="2000" dirty="0"/>
              <a:t>: </a:t>
            </a:r>
            <a:r>
              <a:rPr lang="sl-SI" sz="2000" dirty="0" err="1"/>
              <a:t>bioostanki</a:t>
            </a:r>
            <a:r>
              <a:rPr lang="sl-SI" sz="2000" dirty="0"/>
              <a:t>, gnojila, </a:t>
            </a:r>
            <a:r>
              <a:rPr lang="sl-SI" sz="2000" dirty="0" err="1"/>
              <a:t>bioplastika</a:t>
            </a:r>
            <a:r>
              <a:rPr lang="sl-SI" sz="2000" dirty="0"/>
              <a:t>, regenerativne prakse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000" b="1" dirty="0"/>
              <a:t>Inovacijski modeli</a:t>
            </a:r>
            <a:r>
              <a:rPr lang="sl-SI" sz="2000" dirty="0"/>
              <a:t>: zadruge, kratke verige, trajnostno označevanje, turizem</a:t>
            </a:r>
          </a:p>
          <a:p>
            <a:r>
              <a:rPr lang="sl-SI" sz="2000" b="1" dirty="0"/>
              <a:t>Prihodnost področja:</a:t>
            </a:r>
            <a:r>
              <a:rPr lang="sl-SI" sz="2000" dirty="0"/>
              <a:t> optimizacija znotraj panoge + intenzivnost vpetosti področja TH s transformacijskimi gonilnimi silami preobrazbe in </a:t>
            </a:r>
            <a:r>
              <a:rPr lang="sl-SI" sz="2000" dirty="0" err="1"/>
              <a:t>nadsektorskimi</a:t>
            </a:r>
            <a:r>
              <a:rPr lang="sl-SI" sz="2000" dirty="0"/>
              <a:t> politikami </a:t>
            </a:r>
          </a:p>
          <a:p>
            <a:endParaRPr lang="sl-SI" sz="2000" b="1" dirty="0"/>
          </a:p>
          <a:p>
            <a:r>
              <a:rPr lang="sl-SI" sz="2800" b="1" dirty="0"/>
              <a:t>Privabljanje talentov: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000" dirty="0"/>
              <a:t>Slovenija kot inovativno, trajnostno in tehnološko napredno okolje,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000" dirty="0"/>
              <a:t>Vrhunski </a:t>
            </a:r>
            <a:r>
              <a:rPr lang="sl-SI" sz="2000" b="1" dirty="0"/>
              <a:t>kadri</a:t>
            </a:r>
            <a:r>
              <a:rPr lang="sl-SI" sz="2000" dirty="0"/>
              <a:t>, Raziskovalna podpora</a:t>
            </a:r>
            <a:endParaRPr lang="sl-SI" sz="3100" b="1" dirty="0"/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B8941CA3-6F45-ABD5-E74D-BD592F97B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C6EFE175-CCCF-AB5D-55E8-FDFC1E419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B5319F2D-2C13-A4CA-AF4A-DF2D1712B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FAC08A0-6182-EB08-CF86-759BB13BC409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7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0C3EBB2-8C1B-0C2B-F2C0-05295832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7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1669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" y="694601"/>
            <a:ext cx="12174492" cy="5902036"/>
          </a:xfrm>
          <a:prstGeom prst="rect">
            <a:avLst/>
          </a:prstGeom>
          <a:effectLst>
            <a:glow>
              <a:schemeClr val="accent1"/>
            </a:glow>
            <a:outerShdw blurRad="50800" dist="50800" dir="6000000" algn="ctr" rotWithShape="0">
              <a:schemeClr val="bg1">
                <a:alpha val="17000"/>
              </a:schemeClr>
            </a:outerShdw>
          </a:effectLst>
        </p:spPr>
      </p:pic>
      <p:sp>
        <p:nvSpPr>
          <p:cNvPr id="10" name="PoljeZBesedilom 9"/>
          <p:cNvSpPr txBox="1"/>
          <p:nvPr/>
        </p:nvSpPr>
        <p:spPr>
          <a:xfrm>
            <a:off x="509148" y="2979191"/>
            <a:ext cx="116828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 algn="ctr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S5 in 12 regijskih dogodkov </a:t>
            </a:r>
          </a:p>
          <a:p>
            <a:pPr marL="536575" indent="-536575" algn="ctr">
              <a:spcAft>
                <a:spcPts val="600"/>
              </a:spcAft>
            </a:pPr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Trajnostne pridelave hrane </a:t>
            </a:r>
          </a:p>
          <a:p>
            <a:pPr marL="536575" indent="-536575" algn="ctr">
              <a:spcAft>
                <a:spcPts val="600"/>
              </a:spcAft>
            </a:pPr>
            <a:endParaRPr lang="pt-BR" sz="40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Označba mesta vseb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95483"/>
            <a:ext cx="2627954" cy="5712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5F0C3A-7B46-D153-EF94-9555389CD107}"/>
              </a:ext>
            </a:extLst>
          </p:cNvPr>
          <p:cNvSpPr txBox="1"/>
          <p:nvPr/>
        </p:nvSpPr>
        <p:spPr>
          <a:xfrm>
            <a:off x="330068" y="2148035"/>
            <a:ext cx="113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Slika 5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C72E1F9D-C55E-044B-CB26-FB16F8A166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854DB13-3175-971A-B7B4-859AB1DA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8</a:t>
            </a:fld>
            <a:endParaRPr lang="sl-SI" noProof="0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4B4A437-43AB-B576-C641-CB8167E9BF41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8</a:t>
            </a:fld>
            <a:endParaRPr lang="sl-SI" sz="1100" b="1" dirty="0"/>
          </a:p>
        </p:txBody>
      </p:sp>
    </p:spTree>
    <p:extLst>
      <p:ext uri="{BB962C8B-B14F-4D97-AF65-F5344CB8AC3E}">
        <p14:creationId xmlns:p14="http://schemas.microsoft.com/office/powerpoint/2010/main" val="19356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C9554-5064-A0AB-63B8-CACF9BFC2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0666DAE-E0C8-861C-A4DA-46A380F210B4}"/>
              </a:ext>
            </a:extLst>
          </p:cNvPr>
          <p:cNvSpPr txBox="1"/>
          <p:nvPr/>
        </p:nvSpPr>
        <p:spPr>
          <a:xfrm>
            <a:off x="809919" y="729896"/>
            <a:ext cx="1138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in SI regije – S5 v regijah </a:t>
            </a:r>
            <a:r>
              <a:rPr lang="sl-SI" sz="26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(Poročilo o izvajanju S5)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6331FC2-5B05-DB86-6494-B95B9E9CEA03}"/>
              </a:ext>
            </a:extLst>
          </p:cNvPr>
          <p:cNvSpPr txBox="1"/>
          <p:nvPr/>
        </p:nvSpPr>
        <p:spPr>
          <a:xfrm>
            <a:off x="1184057" y="1428934"/>
            <a:ext cx="1065110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S5 dogodki po regijah v 2025 </a:t>
            </a:r>
            <a:r>
              <a:rPr lang="sl-SI" sz="2800" b="1" dirty="0">
                <a:sym typeface="Wingdings" panose="05000000000000000000" pitchFamily="2" charset="2"/>
              </a:rPr>
              <a:t> </a:t>
            </a:r>
            <a:r>
              <a:rPr lang="sl-SI" sz="2800" b="1" dirty="0"/>
              <a:t>Študije o propulzivnih podjetjih in ključnih RRI deležnikih po slovenskih regijah 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dirty="0"/>
              <a:t>Opravljenih</a:t>
            </a:r>
            <a:r>
              <a:rPr lang="sl-SI" sz="2200" b="1" dirty="0"/>
              <a:t> 12 študij </a:t>
            </a:r>
            <a:r>
              <a:rPr lang="sl-SI" sz="2200" dirty="0"/>
              <a:t>in</a:t>
            </a:r>
            <a:r>
              <a:rPr lang="sl-SI" sz="2200" b="1" dirty="0"/>
              <a:t> 12 regijskih dogodkov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sl-SI" sz="2200" b="1" dirty="0">
                <a:highlight>
                  <a:srgbClr val="FD7769"/>
                </a:highlight>
              </a:rPr>
              <a:t>TH </a:t>
            </a:r>
            <a:r>
              <a:rPr lang="sl-SI" sz="2200" dirty="0">
                <a:highlight>
                  <a:srgbClr val="FD7769"/>
                </a:highlight>
              </a:rPr>
              <a:t>prisotna praktično </a:t>
            </a:r>
            <a:r>
              <a:rPr lang="sl-SI" sz="2200" b="1" dirty="0">
                <a:highlight>
                  <a:srgbClr val="FD7769"/>
                </a:highlight>
              </a:rPr>
              <a:t>v vseh 12 SI regijah </a:t>
            </a:r>
            <a:r>
              <a:rPr lang="sl-SI" sz="2200" b="1" dirty="0"/>
              <a:t>  </a:t>
            </a:r>
          </a:p>
          <a:p>
            <a:endParaRPr lang="sl-SI" sz="2800" b="1" dirty="0"/>
          </a:p>
          <a:p>
            <a:r>
              <a:rPr lang="sl-SI" sz="2800" b="1" dirty="0"/>
              <a:t>Skupne značilnosti regij:</a:t>
            </a:r>
            <a:endParaRPr lang="sl-SI" sz="28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200" dirty="0"/>
              <a:t>Poudarek na </a:t>
            </a:r>
            <a:r>
              <a:rPr lang="sl-SI" sz="2200" b="1" dirty="0"/>
              <a:t>trajnostnem razvoju (vključno hrana)</a:t>
            </a:r>
            <a:r>
              <a:rPr lang="sl-SI" sz="2200" dirty="0"/>
              <a:t> in </a:t>
            </a:r>
            <a:r>
              <a:rPr lang="sl-SI" sz="2200" b="1" dirty="0"/>
              <a:t>digitalizaciji</a:t>
            </a:r>
            <a:endParaRPr lang="sl-SI" sz="22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200" dirty="0"/>
              <a:t>Pomanjkanje kadra in tehnoloških virov (zlasti v Pomurju in Koroški)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200" dirty="0"/>
              <a:t>Otežen dostop do financiranja, zlasti za MSP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200" dirty="0"/>
              <a:t>Visok podjetniški potencial v vseh regijah</a:t>
            </a:r>
          </a:p>
          <a:p>
            <a:r>
              <a:rPr lang="sl-SI" sz="2800" b="1" dirty="0"/>
              <a:t>Ključna področja po regijah:</a:t>
            </a:r>
            <a:endParaRPr lang="sl-SI" sz="28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200" b="1" dirty="0">
                <a:highlight>
                  <a:srgbClr val="FD7769"/>
                </a:highlight>
              </a:rPr>
              <a:t>Trajnostna hrana in kmetijstvo</a:t>
            </a:r>
            <a:r>
              <a:rPr lang="sl-SI" sz="2200" dirty="0">
                <a:highlight>
                  <a:srgbClr val="FD7769"/>
                </a:highlight>
              </a:rPr>
              <a:t>: Pomurje, Posavje, Goriška, tudi OKR in ostale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200" b="1" dirty="0"/>
              <a:t>Tehnološko intenzivne panoge</a:t>
            </a:r>
            <a:r>
              <a:rPr lang="sl-SI" sz="2200" dirty="0"/>
              <a:t>: Podravje, Severna Primorska, Savinjska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l-SI" sz="2200" b="1" dirty="0"/>
              <a:t>Industrija in avtomobilska proizvodnja</a:t>
            </a:r>
            <a:r>
              <a:rPr lang="sl-SI" sz="2200" dirty="0"/>
              <a:t>: Gorenjska, Jugovzhodna Slovenija</a:t>
            </a:r>
          </a:p>
        </p:txBody>
      </p:sp>
      <p:pic>
        <p:nvPicPr>
          <p:cNvPr id="18" name="Označba mesta vsebine 2">
            <a:extLst>
              <a:ext uri="{FF2B5EF4-FFF2-40B4-BE49-F238E27FC236}">
                <a16:creationId xmlns:a16="http://schemas.microsoft.com/office/drawing/2014/main" id="{5675599E-8DFB-C1BD-D7B9-970FEA18A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0" y="152555"/>
            <a:ext cx="2583690" cy="54204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5D74DFD-1580-F887-3E3F-B9DD78E5E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28" y="189425"/>
            <a:ext cx="2627954" cy="571238"/>
          </a:xfrm>
          <a:prstGeom prst="rect">
            <a:avLst/>
          </a:prstGeom>
        </p:spPr>
      </p:pic>
      <p:pic>
        <p:nvPicPr>
          <p:cNvPr id="3" name="Slika 2" descr="Slika, ki vsebuje besede grafika, grafično oblikovanje, risanka, barvitost">
            <a:extLst>
              <a:ext uri="{FF2B5EF4-FFF2-40B4-BE49-F238E27FC236}">
                <a16:creationId xmlns:a16="http://schemas.microsoft.com/office/drawing/2014/main" id="{15F0F6AA-7826-BBB6-014D-85E597377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0" y="61625"/>
            <a:ext cx="3022852" cy="8383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5017F63-A7BD-03BB-A5AB-06EC4C8CC4F8}"/>
              </a:ext>
            </a:extLst>
          </p:cNvPr>
          <p:cNvSpPr txBox="1"/>
          <p:nvPr/>
        </p:nvSpPr>
        <p:spPr>
          <a:xfrm>
            <a:off x="10911514" y="123496"/>
            <a:ext cx="923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l-SI" sz="1100" b="1" dirty="0"/>
              <a:t>Prosojnica </a:t>
            </a:r>
            <a:fld id="{6240947D-1E56-4D6A-A9B7-C9487A2A2B20}" type="slidenum">
              <a:rPr lang="sl-SI" sz="1100" b="1" smtClean="0"/>
              <a:pPr algn="r"/>
              <a:t>9</a:t>
            </a:fld>
            <a:endParaRPr lang="en-GB" sz="1100" b="1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6B71B01-4928-7ABC-8827-E0E4AAA2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sl-SI" noProof="0" smtClean="0"/>
              <a:t>9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411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breži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864_TF34357615.potx" id="{8685DBA1-105A-4B4B-A0C9-F469CE1D0F18}" vid="{9AE3F977-E6E4-46C1-BDE8-BA61F61617FE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0c4cf2c-1396-48e0-9fb8-701f9c1f262a" xsi:nil="true"/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8" ma:contentTypeDescription="Ustvari nov dokument." ma:contentTypeScope="" ma:versionID="a87d03acad88d853810d6d7d6fdac799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07faf577168e3cacf3bf907cff9333c7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D9A38F-9A2C-42E5-9013-4C4B1FFCB4F6}">
  <ds:schemaRefs>
    <ds:schemaRef ds:uri="http://schemas.openxmlformats.org/package/2006/metadata/core-properties"/>
    <ds:schemaRef ds:uri="http://www.w3.org/XML/1998/namespace"/>
    <ds:schemaRef ds:uri="http://purl.org/dc/dcmitype/"/>
    <ds:schemaRef ds:uri="16c05727-aa75-4e4a-9b5f-8a80a1165891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2B8DB43-A5ED-4D4E-8009-42A0D1395E82}"/>
</file>

<file path=customXml/itemProps3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1833</Words>
  <Application>Microsoft Office PowerPoint</Application>
  <PresentationFormat>Širokozaslonsko</PresentationFormat>
  <Paragraphs>281</Paragraphs>
  <Slides>18</Slides>
  <Notes>18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6" baseType="lpstr">
      <vt:lpstr>Calibri</vt:lpstr>
      <vt:lpstr>Courier New</vt:lpstr>
      <vt:lpstr>Franklin Gothic Book</vt:lpstr>
      <vt:lpstr>Inter</vt:lpstr>
      <vt:lpstr>Oswald Light</vt:lpstr>
      <vt:lpstr>Roboto</vt:lpstr>
      <vt:lpstr>Wingdings</vt:lpstr>
      <vt:lpstr>Obreži</vt:lpstr>
      <vt:lpstr> Izvajanje  S5 –  ključna sporočila analitičnih podlag in regijskih dogodkov S5  s fokusom na Trajnostni pridelavi hrane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Razvrstitev slovenskih RRI dokumentov po prednostnih področjih S5 - od zgoraj navzdol</vt:lpstr>
      <vt:lpstr>Razumevanje porazdelitve in razvoja slovenskih RRI dejavnosti v PP S5</vt:lpstr>
      <vt:lpstr>Ključni vpogledi v obseg in trende dejavnosti RRI </vt:lpstr>
      <vt:lpstr>Primerjava umeščanja slovenskih RRI na področjih S5 z Evropo in primerjalnimi merili</vt:lpstr>
      <vt:lpstr>Ključni vpogledi v naravo prednostnih področij S5 </vt:lpstr>
      <vt:lpstr>Razumevanje prekrivanja med prednostnimi področji S5 in porazdelitev virov podatkov po področjih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2023-01-09T08:52:01Z</dcterms:created>
  <dcterms:modified xsi:type="dcterms:W3CDTF">2025-08-25T16:20:35Z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</Properties>
</file>