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97" r:id="rId5"/>
    <p:sldId id="267" r:id="rId6"/>
    <p:sldId id="369" r:id="rId7"/>
    <p:sldId id="384" r:id="rId8"/>
    <p:sldId id="386" r:id="rId9"/>
    <p:sldId id="387" r:id="rId10"/>
    <p:sldId id="389" r:id="rId11"/>
    <p:sldId id="370" r:id="rId12"/>
    <p:sldId id="378" r:id="rId13"/>
    <p:sldId id="394" r:id="rId14"/>
    <p:sldId id="373" r:id="rId15"/>
    <p:sldId id="290" r:id="rId16"/>
    <p:sldId id="339" r:id="rId17"/>
    <p:sldId id="381" r:id="rId18"/>
  </p:sldIdLst>
  <p:sldSz cx="12192000" cy="6858000"/>
  <p:notesSz cx="6797675" cy="9926638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vtor" initials="A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769"/>
    <a:srgbClr val="7D0D01"/>
    <a:srgbClr val="FC2A14"/>
    <a:srgbClr val="034EA2"/>
    <a:srgbClr val="008A3E"/>
    <a:srgbClr val="F0EA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0" autoAdjust="0"/>
    <p:restoredTop sz="80268" autoAdjust="0"/>
  </p:normalViewPr>
  <p:slideViewPr>
    <p:cSldViewPr snapToGrid="0">
      <p:cViewPr varScale="1">
        <p:scale>
          <a:sx n="84" d="100"/>
          <a:sy n="84" d="100"/>
        </p:scale>
        <p:origin x="11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637135-C238-4EC2-908E-E98AB05C9F29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4C531EA-3B14-40B9-94EF-FFD37E10845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319077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DC336-5E60-4B04-B8D6-E7FEE655E553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33D7A2-C585-48BF-BF8C-C21FDC051F7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7266203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1</a:t>
            </a:fld>
            <a:endParaRPr lang="sl-SI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0C0E988-2214-4F3F-9795-94599FA7AB7E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013332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glav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CDC336-5E60-4B04-B8D6-E7FEE655E553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33D7A2-C585-48BF-BF8C-C21FDC051F77}" type="slidenum">
              <a:rPr lang="sl-SI" noProof="0" smtClean="0"/>
              <a:t>10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64689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11</a:t>
            </a:fld>
            <a:endParaRPr lang="sl-SI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B036F25-F8A4-4048-AFEB-93E4A37C2E20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55276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53964cacf3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" name="Google Shape;671;g353964cacf3_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3553ed0b2c5_9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7" name="Google Shape;1237;g3553ed0b2c5_9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14</a:t>
            </a:fld>
            <a:endParaRPr lang="sl-SI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B036F25-F8A4-4048-AFEB-93E4A37C2E20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0745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2</a:t>
            </a:fld>
            <a:endParaRPr lang="sl-SI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AA36F3-5FFF-40A8-9A90-985D57425DC7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0242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3</a:t>
            </a:fld>
            <a:endParaRPr lang="sl-SI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B036F25-F8A4-4048-AFEB-93E4A37C2E20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79000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glav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CDC336-5E60-4B04-B8D6-E7FEE655E553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33D7A2-C585-48BF-BF8C-C21FDC051F77}" type="slidenum">
              <a:rPr lang="sl-SI" noProof="0" smtClean="0"/>
              <a:t>4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5044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glav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CDC336-5E60-4B04-B8D6-E7FEE655E553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33D7A2-C585-48BF-BF8C-C21FDC051F77}" type="slidenum">
              <a:rPr lang="sl-SI" noProof="0" smtClean="0"/>
              <a:t>5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63093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glav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CDC336-5E60-4B04-B8D6-E7FEE655E553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33D7A2-C585-48BF-BF8C-C21FDC051F77}" type="slidenum">
              <a:rPr lang="sl-SI" noProof="0" smtClean="0"/>
              <a:t>6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795807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glav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CDC336-5E60-4B04-B8D6-E7FEE655E553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33D7A2-C585-48BF-BF8C-C21FDC051F77}" type="slidenum">
              <a:rPr lang="sl-SI" noProof="0" smtClean="0"/>
              <a:t>7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71563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8</a:t>
            </a:fld>
            <a:endParaRPr lang="sl-SI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B036F25-F8A4-4048-AFEB-93E4A37C2E20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968202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9</a:t>
            </a:fld>
            <a:endParaRPr lang="sl-SI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B036F25-F8A4-4048-AFEB-93E4A37C2E20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8229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377E15E-B6D5-46E2-9920-13A7F4508F5B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grpSp>
        <p:nvGrpSpPr>
          <p:cNvPr id="7" name="Skupina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Prostoročno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Prostoročno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CAAB0F-CC99-4367-9375-303DD590B91C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DF47F-EC51-4C9D-9774-950034511CBA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hite" type="tx">
  <p:cSld name="Slide Whi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16000" y="653451"/>
            <a:ext cx="1056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None/>
              <a:defRPr sz="4000">
                <a:solidFill>
                  <a:srgbClr val="0B539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3733">
                <a:solidFill>
                  <a:srgbClr val="0B539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3733">
                <a:solidFill>
                  <a:srgbClr val="0B539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3733">
                <a:solidFill>
                  <a:srgbClr val="0B539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3733">
                <a:solidFill>
                  <a:srgbClr val="0B539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3733">
                <a:solidFill>
                  <a:srgbClr val="0B539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3733">
                <a:solidFill>
                  <a:srgbClr val="0B539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3733">
                <a:solidFill>
                  <a:srgbClr val="0B539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3733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16000" y="1536633"/>
            <a:ext cx="1056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●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○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■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●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○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■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●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○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666666"/>
              </a:buClr>
              <a:buSzPts val="1400"/>
              <a:buFont typeface="Roboto"/>
              <a:buChar char="■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1467" y="188067"/>
            <a:ext cx="841600" cy="2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lvl="1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3">
            <a:alphaModFix/>
          </a:blip>
          <a:srcRect l="32124" r="32124"/>
          <a:stretch/>
        </p:blipFill>
        <p:spPr>
          <a:xfrm>
            <a:off x="11235530" y="166785"/>
            <a:ext cx="391925" cy="30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3734" y="210824"/>
            <a:ext cx="973868" cy="21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6" title="Artboard 8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65398" y="166784"/>
            <a:ext cx="257169" cy="304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95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13FE40-38D4-44B5-ACA3-69026185B173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345E5AF-F7E9-4215-B0AB-D76748285AC8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7" name="Prostoročno 6" title="Oznaka za obrezovanje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8F0F47-A8DC-4E11-A0F6-E7F3E58108E5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A52439-1750-4266-ABAF-5D67517D7C31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070584-C413-4D9D-967C-76138797EB53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0D2380-5346-4F17-8843-967F8C886E77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 title="Oblika za ozadj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8C130CD-3225-4836-B8CB-BC1660DD05FA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9" name="Pravokotnik 8" title="Ločilna črta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 title="Oblika za ozadj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22DE30D-E229-4955-83BE-A7B5FA9B245F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9" name="Pravokotnik 8" title="Ločilna črta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 dirty="0"/>
              <a:t>Kliknite, da uredite slog naslova matrice.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DAC774B8-D73C-4E4C-819D-338ABBF98983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9" name="Pravokotnik 8" title="Stranska vrstica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 descr="bližnji posnetek grafike z linijskim grafikonom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0"/>
          <a:stretch/>
        </p:blipFill>
        <p:spPr>
          <a:xfrm>
            <a:off x="24000" y="750793"/>
            <a:ext cx="12393999" cy="590203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9347C47-EF1D-4B02-906B-219155AD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4449" y="4208258"/>
            <a:ext cx="8543224" cy="1086237"/>
          </a:xfrm>
        </p:spPr>
        <p:txBody>
          <a:bodyPr rtlCol="0">
            <a:normAutofit fontScale="90000"/>
          </a:bodyPr>
          <a:lstStyle/>
          <a:p>
            <a:pPr algn="r"/>
            <a:br>
              <a:rPr lang="sl-SI" sz="4900" b="1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sl-SI" sz="3600" b="1" dirty="0">
                <a:solidFill>
                  <a:schemeClr val="bg1"/>
                </a:solidFill>
              </a:rPr>
              <a:t>S5 v prihodnjem obdobju</a:t>
            </a:r>
            <a:endParaRPr lang="sl-SI" sz="3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6A0527F-C5FD-4E9B-9F21-5D1FBA313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004" y="5575341"/>
            <a:ext cx="6095999" cy="531866"/>
          </a:xfrm>
        </p:spPr>
        <p:txBody>
          <a:bodyPr rtlCol="0">
            <a:noAutofit/>
          </a:bodyPr>
          <a:lstStyle/>
          <a:p>
            <a:pPr>
              <a:spcBef>
                <a:spcPct val="0"/>
              </a:spcBef>
            </a:pPr>
            <a:r>
              <a:rPr lang="sl-SI" altLang="sl-SI" sz="1800" b="1" dirty="0">
                <a:solidFill>
                  <a:schemeClr val="bg1"/>
                </a:solidFill>
              </a:rPr>
              <a:t>Marko Hren. </a:t>
            </a:r>
          </a:p>
          <a:p>
            <a:pPr>
              <a:spcBef>
                <a:spcPct val="0"/>
              </a:spcBef>
            </a:pPr>
            <a:r>
              <a:rPr lang="sl-SI" altLang="sl-SI" sz="1800" b="1" dirty="0">
                <a:solidFill>
                  <a:schemeClr val="bg1"/>
                </a:solidFill>
              </a:rPr>
              <a:t>vodja sektorja za koordinacijo pametne specializacije, MKRR</a:t>
            </a:r>
          </a:p>
        </p:txBody>
      </p:sp>
      <p:pic>
        <p:nvPicPr>
          <p:cNvPr id="8" name="Označba mesta vseb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59" y="223388"/>
            <a:ext cx="2583690" cy="54204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77006" y="5599412"/>
            <a:ext cx="6119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sl-SI" sz="2200" b="1" dirty="0">
                <a:solidFill>
                  <a:schemeClr val="bg1"/>
                </a:solidFill>
              </a:rPr>
              <a:t>SREČANJE PARTNERJEV SRIP HRANA</a:t>
            </a:r>
            <a:endParaRPr lang="sl-SI" altLang="sl-SI" sz="2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sl-SI" sz="2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Sejem AGRA, </a:t>
            </a:r>
            <a:r>
              <a:rPr lang="sl-SI" altLang="sl-SI" sz="2200" b="1" dirty="0">
                <a:solidFill>
                  <a:schemeClr val="bg1"/>
                </a:solidFill>
              </a:rPr>
              <a:t>Gornja Radgona 27. avgust 2025</a:t>
            </a:r>
            <a:endParaRPr lang="en-US" altLang="sl-SI" sz="2200" b="1" dirty="0">
              <a:solidFill>
                <a:schemeClr val="bg1"/>
              </a:solidFill>
            </a:endParaRPr>
          </a:p>
          <a:p>
            <a:endParaRPr lang="sl-SI" sz="2200" dirty="0">
              <a:solidFill>
                <a:schemeClr val="bg1"/>
              </a:solidFill>
            </a:endParaRPr>
          </a:p>
        </p:txBody>
      </p:sp>
      <p:cxnSp>
        <p:nvCxnSpPr>
          <p:cNvPr id="12" name="Line 11"/>
          <p:cNvCxnSpPr>
            <a:cxnSpLocks noChangeShapeType="1"/>
          </p:cNvCxnSpPr>
          <p:nvPr/>
        </p:nvCxnSpPr>
        <p:spPr bwMode="auto">
          <a:xfrm>
            <a:off x="648335" y="3599815"/>
            <a:ext cx="252095" cy="0"/>
          </a:xfrm>
          <a:prstGeom prst="line">
            <a:avLst/>
          </a:prstGeom>
          <a:noFill/>
          <a:ln w="6350">
            <a:solidFill>
              <a:srgbClr val="428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1" y="205171"/>
            <a:ext cx="2627954" cy="571238"/>
          </a:xfrm>
          <a:prstGeom prst="rect">
            <a:avLst/>
          </a:prstGeom>
        </p:spPr>
      </p:pic>
      <p:pic>
        <p:nvPicPr>
          <p:cNvPr id="7" name="Slika 6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C2C2B05D-B017-97E4-F682-C83B5CDE9D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97" y="40423"/>
            <a:ext cx="3160729" cy="876621"/>
          </a:xfrm>
          <a:prstGeom prst="rect">
            <a:avLst/>
          </a:prstGeom>
        </p:spPr>
      </p:pic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DAE70D3-060A-A9B1-1C80-C8F4E85B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pPr rtl="0"/>
              <a:t>1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2586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07C5D8C8-6B52-5F7A-6A44-F8DC7B99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C9C29825-4A0F-FFCD-BAFE-C8A4A553E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4C6F0AC-BBFB-F504-9E20-A3C3F7148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" y="219075"/>
            <a:ext cx="1052512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" y="955964"/>
            <a:ext cx="12174492" cy="5902036"/>
          </a:xfrm>
          <a:prstGeom prst="rect">
            <a:avLst/>
          </a:prstGeom>
          <a:effectLst>
            <a:glow>
              <a:schemeClr val="accent1"/>
            </a:glow>
            <a:outerShdw blurRad="50800" dist="50800" dir="6000000" algn="ctr" rotWithShape="0">
              <a:schemeClr val="bg1">
                <a:alpha val="17000"/>
              </a:schemeClr>
            </a:outerShdw>
          </a:effectLst>
        </p:spPr>
      </p:pic>
      <p:sp>
        <p:nvSpPr>
          <p:cNvPr id="10" name="PoljeZBesedilom 9"/>
          <p:cNvSpPr txBox="1"/>
          <p:nvPr/>
        </p:nvSpPr>
        <p:spPr>
          <a:xfrm>
            <a:off x="509148" y="2979191"/>
            <a:ext cx="116828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 algn="ctr">
              <a:spcAft>
                <a:spcPts val="600"/>
              </a:spcAft>
            </a:pPr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Predstavitev izhodišča za razpravo za prihodnjo S5 </a:t>
            </a:r>
          </a:p>
          <a:p>
            <a:pPr marL="536575" indent="-536575" algn="ctr">
              <a:spcAft>
                <a:spcPts val="600"/>
              </a:spcAft>
            </a:pPr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podlagi ugotovitev in priporočil </a:t>
            </a:r>
          </a:p>
          <a:p>
            <a:pPr marL="536575" indent="-536575" algn="ctr">
              <a:spcAft>
                <a:spcPts val="600"/>
              </a:spcAft>
            </a:pPr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Semantične analize RRI področij S4/S5</a:t>
            </a:r>
            <a:endParaRPr lang="pt-BR" sz="4000" b="1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Označba mesta vseb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89425"/>
            <a:ext cx="2627954" cy="57123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B5F0C3A-7B46-D153-EF94-9555389CD107}"/>
              </a:ext>
            </a:extLst>
          </p:cNvPr>
          <p:cNvSpPr txBox="1"/>
          <p:nvPr/>
        </p:nvSpPr>
        <p:spPr>
          <a:xfrm>
            <a:off x="330068" y="2148035"/>
            <a:ext cx="1133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6" name="Slika 5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C72E1F9D-C55E-044B-CB26-FB16F8A16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854DB13-3175-971A-B7B4-859AB1DA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11</a:t>
            </a:fld>
            <a:endParaRPr lang="sl-SI" noProof="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4B4A437-43AB-B576-C641-CB8167E9BF41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11</a:t>
            </a:fld>
            <a:endParaRPr lang="sl-SI" sz="1100" b="1" dirty="0"/>
          </a:p>
        </p:txBody>
      </p:sp>
    </p:spTree>
    <p:extLst>
      <p:ext uri="{BB962C8B-B14F-4D97-AF65-F5344CB8AC3E}">
        <p14:creationId xmlns:p14="http://schemas.microsoft.com/office/powerpoint/2010/main" val="193567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0"/>
          <p:cNvSpPr txBox="1"/>
          <p:nvPr/>
        </p:nvSpPr>
        <p:spPr>
          <a:xfrm>
            <a:off x="1097266" y="674676"/>
            <a:ext cx="10305272" cy="76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spcBef>
                <a:spcPts val="667"/>
              </a:spcBef>
              <a:spcAft>
                <a:spcPts val="667"/>
              </a:spcAft>
            </a:pPr>
            <a:r>
              <a:rPr lang="en-GB" sz="2800" b="1" dirty="0" err="1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Ključni</a:t>
            </a:r>
            <a:r>
              <a:rPr lang="en-GB" sz="2800" b="1" dirty="0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800" b="1" dirty="0" err="1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vpogled</a:t>
            </a:r>
            <a:r>
              <a:rPr lang="sl-SI" sz="2800" b="1" dirty="0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sl-SI" sz="2800" dirty="0">
                <a:solidFill>
                  <a:srgbClr val="7D0D01"/>
                </a:solidFill>
                <a:latin typeface="Inter"/>
                <a:ea typeface="Inter"/>
                <a:cs typeface="Inter"/>
                <a:sym typeface="Inter"/>
              </a:rPr>
              <a:t>(op: osvežitev s predhodne predstavitve)</a:t>
            </a:r>
            <a:endParaRPr sz="2000" dirty="0">
              <a:solidFill>
                <a:srgbClr val="FC2A1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5" name="Google Shape;675;p50"/>
          <p:cNvSpPr/>
          <p:nvPr/>
        </p:nvSpPr>
        <p:spPr>
          <a:xfrm>
            <a:off x="374934" y="1563356"/>
            <a:ext cx="3726400" cy="3870000"/>
          </a:xfrm>
          <a:prstGeom prst="roundRect">
            <a:avLst>
              <a:gd name="adj" fmla="val 3787"/>
            </a:avLst>
          </a:prstGeom>
          <a:solidFill>
            <a:srgbClr val="F2FDEF"/>
          </a:solidFill>
          <a:ln w="28575" cap="flat" cmpd="sng">
            <a:solidFill>
              <a:srgbClr val="5DB7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667"/>
              </a:spcBef>
            </a:pPr>
            <a:endParaRPr sz="2000">
              <a:solidFill>
                <a:srgbClr val="252069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spcBef>
                <a:spcPts val="667"/>
              </a:spcBef>
            </a:pPr>
            <a:endParaRPr sz="1733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spcBef>
                <a:spcPts val="667"/>
              </a:spcBef>
            </a:pPr>
            <a:endParaRPr sz="2400"/>
          </a:p>
        </p:txBody>
      </p:sp>
      <p:sp>
        <p:nvSpPr>
          <p:cNvPr id="676" name="Google Shape;676;p50"/>
          <p:cNvSpPr txBox="1"/>
          <p:nvPr/>
        </p:nvSpPr>
        <p:spPr>
          <a:xfrm>
            <a:off x="354867" y="2649709"/>
            <a:ext cx="3726400" cy="2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667"/>
              </a:spcBef>
            </a:pP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Tri od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prednostnih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področij S5 so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zelo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medsektorska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spcBef>
                <a:spcPts val="667"/>
              </a:spcBef>
            </a:pP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Prispevajo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k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številnim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drugim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, ne da bi </a:t>
            </a:r>
            <a:r>
              <a:rPr lang="sl-SI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sami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imeli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sl-SI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izstopajočo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edinstveno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dejavnos</a:t>
            </a:r>
            <a:r>
              <a:rPr lang="sl-SI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t: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 algn="just">
              <a:spcBef>
                <a:spcPts val="667"/>
              </a:spcBef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Tovarne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prihodnosti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 algn="just"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Pametna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mesta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 algn="just"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Krožno gospodarstvo</a:t>
            </a:r>
            <a:endParaRPr sz="2400" b="1" dirty="0"/>
          </a:p>
        </p:txBody>
      </p:sp>
      <p:sp>
        <p:nvSpPr>
          <p:cNvPr id="677" name="Google Shape;677;p50"/>
          <p:cNvSpPr/>
          <p:nvPr/>
        </p:nvSpPr>
        <p:spPr>
          <a:xfrm>
            <a:off x="4252934" y="1563356"/>
            <a:ext cx="3726400" cy="3870000"/>
          </a:xfrm>
          <a:prstGeom prst="roundRect">
            <a:avLst>
              <a:gd name="adj" fmla="val 3764"/>
            </a:avLst>
          </a:prstGeom>
          <a:solidFill>
            <a:srgbClr val="FFFCF1"/>
          </a:solidFill>
          <a:ln w="28575" cap="flat" cmpd="sng">
            <a:solidFill>
              <a:srgbClr val="FCC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667"/>
              </a:spcBef>
            </a:pPr>
            <a:endParaRPr sz="2000">
              <a:solidFill>
                <a:srgbClr val="252069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spcBef>
                <a:spcPts val="667"/>
              </a:spcBef>
            </a:pPr>
            <a:endParaRPr sz="1733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spcBef>
                <a:spcPts val="667"/>
              </a:spcBef>
            </a:pPr>
            <a:endParaRPr sz="2400"/>
          </a:p>
        </p:txBody>
      </p:sp>
      <p:sp>
        <p:nvSpPr>
          <p:cNvPr id="678" name="Google Shape;678;p50"/>
          <p:cNvSpPr txBox="1"/>
          <p:nvPr/>
        </p:nvSpPr>
        <p:spPr>
          <a:xfrm>
            <a:off x="4232800" y="2649709"/>
            <a:ext cx="3726400" cy="2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1333"/>
              </a:spcBef>
            </a:pP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Tri od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prednostnih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področij S5 so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zelo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medsektorska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obenem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pa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imajo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tudi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močno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edinstveno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dejavnost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na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svojem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področju:</a:t>
            </a:r>
            <a:b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</a:b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>
              <a:spcBef>
                <a:spcPts val="667"/>
              </a:spcBef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Zdravje - medicina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 algn="just"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IKT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Materiali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kot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končni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izdelki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spcBef>
                <a:spcPts val="667"/>
              </a:spcBef>
              <a:spcAft>
                <a:spcPts val="667"/>
              </a:spcAft>
            </a:pP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9" name="Google Shape;679;p50"/>
          <p:cNvSpPr/>
          <p:nvPr/>
        </p:nvSpPr>
        <p:spPr>
          <a:xfrm>
            <a:off x="8130934" y="1563356"/>
            <a:ext cx="3616800" cy="3870000"/>
          </a:xfrm>
          <a:prstGeom prst="roundRect">
            <a:avLst>
              <a:gd name="adj" fmla="val 3733"/>
            </a:avLst>
          </a:prstGeom>
          <a:solidFill>
            <a:srgbClr val="E5F5FF"/>
          </a:solidFill>
          <a:ln w="28575" cap="flat" cmpd="sng">
            <a:solidFill>
              <a:srgbClr val="95BE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667"/>
              </a:spcBef>
            </a:pPr>
            <a:endParaRPr sz="2000">
              <a:solidFill>
                <a:srgbClr val="252069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spcBef>
                <a:spcPts val="667"/>
              </a:spcBef>
            </a:pPr>
            <a:endParaRPr sz="1733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spcBef>
                <a:spcPts val="667"/>
              </a:spcBef>
            </a:pPr>
            <a:endParaRPr sz="2400"/>
          </a:p>
        </p:txBody>
      </p:sp>
      <p:sp>
        <p:nvSpPr>
          <p:cNvPr id="680" name="Google Shape;680;p50"/>
          <p:cNvSpPr txBox="1"/>
          <p:nvPr/>
        </p:nvSpPr>
        <p:spPr>
          <a:xfrm>
            <a:off x="8110800" y="2649709"/>
            <a:ext cx="3616800" cy="2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spcBef>
                <a:spcPts val="1333"/>
              </a:spcBef>
            </a:pP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Preostala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štiri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prednostna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območja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imajo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veliko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bolj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edinstveno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jedro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b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</a:br>
            <a:br>
              <a:rPr lang="en-GB" sz="1733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</a:br>
            <a:endParaRPr lang="sl-SI" sz="1733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 algn="just">
              <a:spcBef>
                <a:spcPts val="667"/>
              </a:spcBef>
              <a:buClr>
                <a:srgbClr val="434343"/>
              </a:buClr>
              <a:buSzPts val="1300"/>
              <a:buFont typeface="Inter"/>
              <a:buChar char="●"/>
            </a:pPr>
            <a:r>
              <a:rPr lang="sl-SI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Mobilnost</a:t>
            </a:r>
          </a:p>
          <a:p>
            <a:pPr marL="609585" indent="-414856" algn="just"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 err="1">
                <a:solidFill>
                  <a:srgbClr val="434343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Trajnostna</a:t>
            </a:r>
            <a:r>
              <a:rPr lang="en-GB" sz="1733" b="1" dirty="0">
                <a:solidFill>
                  <a:srgbClr val="434343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hrana</a:t>
            </a:r>
            <a:endParaRPr sz="1733" b="1" dirty="0">
              <a:solidFill>
                <a:srgbClr val="434343"/>
              </a:solidFill>
              <a:highlight>
                <a:srgbClr val="FD7769"/>
              </a:highlight>
              <a:latin typeface="Inter"/>
              <a:ea typeface="Inter"/>
              <a:cs typeface="Inter"/>
              <a:sym typeface="Inter"/>
            </a:endParaRPr>
          </a:p>
          <a:p>
            <a:pPr marL="609585" indent="-414856" algn="just"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Trajnostni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turizem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 algn="just"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Pametne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stavbe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1" name="Google Shape;681;p50"/>
          <p:cNvSpPr txBox="1"/>
          <p:nvPr/>
        </p:nvSpPr>
        <p:spPr>
          <a:xfrm>
            <a:off x="559134" y="1703575"/>
            <a:ext cx="3317600" cy="7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sl-SI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Prečna p</a:t>
            </a:r>
            <a:r>
              <a:rPr lang="en-GB" sz="24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rednostna</a:t>
            </a:r>
            <a:r>
              <a:rPr lang="en-GB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področja</a:t>
            </a:r>
            <a:endParaRPr sz="24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2" name="Google Shape;682;p50"/>
          <p:cNvSpPr txBox="1"/>
          <p:nvPr/>
        </p:nvSpPr>
        <p:spPr>
          <a:xfrm>
            <a:off x="4215600" y="1563356"/>
            <a:ext cx="3763734" cy="92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2400" b="1" dirty="0" err="1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Hibridna</a:t>
            </a:r>
            <a:r>
              <a:rPr lang="en-GB" sz="2400" b="1" dirty="0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 področja z </a:t>
            </a:r>
            <a:r>
              <a:rPr lang="en-GB" sz="2400" b="1" dirty="0" err="1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edinstvenimi</a:t>
            </a:r>
            <a:r>
              <a:rPr lang="en-GB" sz="2400" b="1" dirty="0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jedrom</a:t>
            </a:r>
            <a:r>
              <a:rPr lang="en-GB" sz="2400" b="1" dirty="0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GB" sz="2400" b="1" dirty="0" err="1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prečnimi</a:t>
            </a:r>
            <a:r>
              <a:rPr lang="en-GB" sz="2400" b="1" dirty="0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značilnostmi</a:t>
            </a:r>
            <a:endParaRPr sz="2400" b="1" dirty="0">
              <a:solidFill>
                <a:srgbClr val="008A3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3" name="Google Shape;683;p50"/>
          <p:cNvSpPr txBox="1"/>
          <p:nvPr/>
        </p:nvSpPr>
        <p:spPr>
          <a:xfrm>
            <a:off x="8309811" y="1703574"/>
            <a:ext cx="3323055" cy="50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sl-SI" sz="2400" b="1" dirty="0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PP</a:t>
            </a:r>
            <a:r>
              <a:rPr lang="en-GB" sz="2400" b="1" dirty="0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 s </a:t>
            </a:r>
            <a:r>
              <a:rPr lang="en-GB" sz="2400" b="1" dirty="0" err="1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pretežno</a:t>
            </a:r>
            <a:r>
              <a:rPr lang="en-GB" sz="2400" b="1" dirty="0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edinstvenim</a:t>
            </a:r>
            <a:r>
              <a:rPr lang="en-GB" sz="2400" b="1" dirty="0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jedrom</a:t>
            </a:r>
            <a:endParaRPr sz="2400" b="1" dirty="0">
              <a:solidFill>
                <a:srgbClr val="7030A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4" name="Google Shape;684;p50"/>
          <p:cNvSpPr txBox="1"/>
          <p:nvPr/>
        </p:nvSpPr>
        <p:spPr>
          <a:xfrm>
            <a:off x="616534" y="5561946"/>
            <a:ext cx="3636400" cy="141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667"/>
              </a:spcBef>
              <a:spcAft>
                <a:spcPts val="667"/>
              </a:spcAft>
            </a:pP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Manjši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delež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sl-SI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edinstveno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razvrščenih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dokumentov na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prednostnem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področju S5,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večji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delež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soobstoja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z drugimi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področji</a:t>
            </a:r>
            <a:endParaRPr b="1" dirty="0"/>
          </a:p>
        </p:txBody>
      </p:sp>
      <p:sp>
        <p:nvSpPr>
          <p:cNvPr id="685" name="Google Shape;685;p50"/>
          <p:cNvSpPr txBox="1"/>
          <p:nvPr/>
        </p:nvSpPr>
        <p:spPr>
          <a:xfrm>
            <a:off x="4224134" y="5548557"/>
            <a:ext cx="3636400" cy="141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667"/>
              </a:spcBef>
              <a:spcAft>
                <a:spcPts val="667"/>
              </a:spcAft>
            </a:pP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Večji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delež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sl-SI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edinstveno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razvrščenih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dokumentov na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prednostnem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področju S5,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večji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delež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soobstoja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z drugimi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področji</a:t>
            </a:r>
            <a:endParaRPr b="1" dirty="0"/>
          </a:p>
        </p:txBody>
      </p:sp>
      <p:sp>
        <p:nvSpPr>
          <p:cNvPr id="686" name="Google Shape;686;p50"/>
          <p:cNvSpPr txBox="1"/>
          <p:nvPr/>
        </p:nvSpPr>
        <p:spPr>
          <a:xfrm>
            <a:off x="8186534" y="5548557"/>
            <a:ext cx="3636400" cy="141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667"/>
              </a:spcBef>
              <a:spcAft>
                <a:spcPts val="667"/>
              </a:spcAft>
            </a:pP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Večji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delež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sl-SI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edinstveno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razvrščenih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dokumentov na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prednostnem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področju S5,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večji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delež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soobstoja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z drugimi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področji</a:t>
            </a:r>
            <a:endParaRPr b="1" dirty="0"/>
          </a:p>
        </p:txBody>
      </p:sp>
      <p:sp>
        <p:nvSpPr>
          <p:cNvPr id="687" name="Google Shape;687;p50"/>
          <p:cNvSpPr txBox="1">
            <a:spLocks noGrp="1"/>
          </p:cNvSpPr>
          <p:nvPr>
            <p:ph type="title"/>
          </p:nvPr>
        </p:nvSpPr>
        <p:spPr>
          <a:xfrm>
            <a:off x="789462" y="168931"/>
            <a:ext cx="9507720" cy="5114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>
              <a:buSzPts val="2300"/>
            </a:pPr>
            <a:r>
              <a:rPr lang="en-GB" sz="1867" b="1" dirty="0" err="1"/>
              <a:t>Razumevanje</a:t>
            </a:r>
            <a:r>
              <a:rPr lang="en-GB" sz="1867" b="1" dirty="0"/>
              <a:t> </a:t>
            </a:r>
            <a:r>
              <a:rPr lang="en-GB" sz="1867" b="1" dirty="0" err="1"/>
              <a:t>prekrivanja</a:t>
            </a:r>
            <a:r>
              <a:rPr lang="en-GB" sz="1867" b="1" dirty="0"/>
              <a:t> med </a:t>
            </a:r>
            <a:r>
              <a:rPr lang="en-GB" sz="1867" b="1" dirty="0" err="1"/>
              <a:t>prednostnimi</a:t>
            </a:r>
            <a:r>
              <a:rPr lang="en-GB" sz="1867" b="1" dirty="0"/>
              <a:t> </a:t>
            </a:r>
            <a:r>
              <a:rPr lang="en-GB" sz="1867" b="1" dirty="0" err="1"/>
              <a:t>področji</a:t>
            </a:r>
            <a:r>
              <a:rPr lang="en-GB" sz="1867" b="1" dirty="0"/>
              <a:t> S5 in </a:t>
            </a:r>
            <a:r>
              <a:rPr lang="en-GB" sz="1867" b="1" dirty="0" err="1"/>
              <a:t>porazdelitev</a:t>
            </a:r>
            <a:r>
              <a:rPr lang="en-GB" sz="1867" b="1" dirty="0"/>
              <a:t> virov podatkov po področjih</a:t>
            </a:r>
            <a:endParaRPr sz="1867" b="1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6426734-9A7D-4696-45D3-0C9090678454}"/>
              </a:ext>
            </a:extLst>
          </p:cNvPr>
          <p:cNvSpPr txBox="1"/>
          <p:nvPr/>
        </p:nvSpPr>
        <p:spPr>
          <a:xfrm>
            <a:off x="10991278" y="599177"/>
            <a:ext cx="1007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12</a:t>
            </a:fld>
            <a:endParaRPr lang="sl-SI" sz="11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99"/>
          <p:cNvSpPr txBox="1"/>
          <p:nvPr/>
        </p:nvSpPr>
        <p:spPr>
          <a:xfrm>
            <a:off x="5407900" y="6484367"/>
            <a:ext cx="400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16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1" name="Google Shape;1241;p99"/>
          <p:cNvSpPr/>
          <p:nvPr/>
        </p:nvSpPr>
        <p:spPr>
          <a:xfrm>
            <a:off x="5502695" y="1537359"/>
            <a:ext cx="6308000" cy="3670400"/>
          </a:xfrm>
          <a:prstGeom prst="rect">
            <a:avLst/>
          </a:prstGeom>
          <a:solidFill>
            <a:srgbClr val="6AA4C8">
              <a:alpha val="7000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609585"/>
            <a:r>
              <a:rPr lang="en-GB" sz="2267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Sektorski inovacijski grozdi</a:t>
            </a:r>
            <a:endParaRPr sz="2267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endParaRPr sz="667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219170" indent="-406390">
              <a:buClr>
                <a:schemeClr val="lt1"/>
              </a:buClr>
              <a:buSzPts val="1200"/>
              <a:buFont typeface="Inter"/>
              <a:buChar char="●"/>
            </a:pPr>
            <a:r>
              <a:rPr lang="en-GB" sz="1733" b="1" dirty="0">
                <a:solidFill>
                  <a:schemeClr val="lt1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 Agroživilstvo</a:t>
            </a:r>
            <a:endParaRPr sz="1733" b="1" dirty="0">
              <a:solidFill>
                <a:schemeClr val="lt1"/>
              </a:solidFill>
              <a:highlight>
                <a:srgbClr val="FD7769"/>
              </a:highlight>
              <a:latin typeface="Inter"/>
              <a:ea typeface="Inter"/>
              <a:cs typeface="Inter"/>
              <a:sym typeface="Inter"/>
            </a:endParaRPr>
          </a:p>
          <a:p>
            <a:pPr marL="1219170" indent="-414856"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733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Grajeno okolje</a:t>
            </a:r>
            <a:endParaRPr sz="1733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219170" indent="-414856"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733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Mobilnost</a:t>
            </a:r>
            <a:endParaRPr sz="1733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219170" indent="-414856"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733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Napredni</a:t>
            </a:r>
            <a:r>
              <a:rPr lang="en-GB" sz="1733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industrijski sektorji (</a:t>
            </a:r>
            <a:r>
              <a:rPr lang="en-GB" sz="1733" b="1" dirty="0">
                <a:solidFill>
                  <a:srgbClr val="FFFF00"/>
                </a:solidFill>
                <a:latin typeface="Inter"/>
                <a:ea typeface="Inter"/>
                <a:cs typeface="Inter"/>
                <a:sym typeface="Inter"/>
              </a:rPr>
              <a:t>vključno s </a:t>
            </a:r>
            <a:r>
              <a:rPr lang="en-GB" sz="1733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stroji, </a:t>
            </a:r>
            <a:r>
              <a:rPr lang="sl-SI" sz="1733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-GB" sz="1733" b="1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materiali</a:t>
            </a:r>
            <a:r>
              <a:rPr lang="en-GB" sz="1733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GB" sz="1733" b="1" dirty="0" err="1">
                <a:solidFill>
                  <a:srgbClr val="FFFF00"/>
                </a:solidFill>
                <a:latin typeface="Inter"/>
                <a:ea typeface="Inter"/>
                <a:cs typeface="Inter"/>
                <a:sym typeface="Inter"/>
              </a:rPr>
              <a:t>obrambo</a:t>
            </a:r>
            <a:r>
              <a:rPr lang="en-GB" sz="1733" b="1" dirty="0">
                <a:solidFill>
                  <a:srgbClr val="FFFF0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endParaRPr sz="1733" b="1" dirty="0">
              <a:solidFill>
                <a:srgbClr val="FFFF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219170" indent="-414856"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733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IKT / digitalni sektor </a:t>
            </a:r>
            <a:endParaRPr sz="1733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219170" indent="-414856"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733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Zdravstvena industrija in zdravstvene storitve</a:t>
            </a:r>
            <a:endParaRPr sz="1733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219170" indent="-414856"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733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Turizem </a:t>
            </a:r>
            <a:endParaRPr sz="1733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endParaRPr sz="20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endParaRPr sz="1600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2" name="Google Shape;1242;p99"/>
          <p:cNvSpPr/>
          <p:nvPr/>
        </p:nvSpPr>
        <p:spPr>
          <a:xfrm>
            <a:off x="792361" y="1537359"/>
            <a:ext cx="5623200" cy="3670400"/>
          </a:xfrm>
          <a:prstGeom prst="homePlate">
            <a:avLst>
              <a:gd name="adj" fmla="val 23015"/>
            </a:avLst>
          </a:prstGeom>
          <a:solidFill>
            <a:srgbClr val="1A9988">
              <a:alpha val="7044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267" b="1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Gonilne</a:t>
            </a:r>
            <a:r>
              <a:rPr lang="en-GB" sz="2267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sile </a:t>
            </a:r>
            <a:r>
              <a:rPr lang="en-GB" sz="2267" b="1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preobrazbe</a:t>
            </a:r>
            <a:endParaRPr sz="24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23323">
              <a:spcBef>
                <a:spcPts val="1333"/>
              </a:spcBef>
              <a:buClr>
                <a:schemeClr val="lt1"/>
              </a:buClr>
              <a:buSzPts val="1400"/>
              <a:buFont typeface="Inter"/>
              <a:buChar char="●"/>
            </a:pPr>
            <a:r>
              <a:rPr lang="en-GB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Digitalizacija</a:t>
            </a:r>
            <a:endParaRPr sz="24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23323">
              <a:spcBef>
                <a:spcPts val="1333"/>
              </a:spcBef>
              <a:buClr>
                <a:schemeClr val="lt1"/>
              </a:buClr>
              <a:buSzPts val="1400"/>
              <a:buFont typeface="Inter"/>
              <a:buChar char="●"/>
            </a:pPr>
            <a:r>
              <a:rPr lang="en-GB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Trajnost</a:t>
            </a:r>
            <a:r>
              <a:rPr lang="en-GB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GB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krožnost</a:t>
            </a:r>
            <a:endParaRPr sz="24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spcBef>
                <a:spcPts val="1333"/>
              </a:spcBef>
              <a:spcAft>
                <a:spcPts val="1333"/>
              </a:spcAft>
            </a:pPr>
            <a:endParaRPr sz="24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3" name="Google Shape;1243;p99"/>
          <p:cNvSpPr txBox="1"/>
          <p:nvPr/>
        </p:nvSpPr>
        <p:spPr>
          <a:xfrm>
            <a:off x="792836" y="4669901"/>
            <a:ext cx="11018400" cy="1703055"/>
          </a:xfrm>
          <a:prstGeom prst="rect">
            <a:avLst/>
          </a:prstGeom>
          <a:solidFill>
            <a:srgbClr val="666666">
              <a:alpha val="7000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267" b="1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Visokotehnološki</a:t>
            </a:r>
            <a:r>
              <a:rPr lang="en-GB" sz="2267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267" b="1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temelji</a:t>
            </a:r>
            <a:r>
              <a:rPr lang="en-GB" sz="2267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– Znanost in </a:t>
            </a:r>
            <a:r>
              <a:rPr lang="en-GB" sz="2267" b="1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tehnologija</a:t>
            </a:r>
            <a:endParaRPr sz="1733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23323">
              <a:buClr>
                <a:schemeClr val="lt1"/>
              </a:buClr>
              <a:buSzPts val="1400"/>
              <a:buFont typeface="Inter"/>
              <a:buChar char="●"/>
            </a:pPr>
            <a:r>
              <a:rPr lang="en-GB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Napredni</a:t>
            </a:r>
            <a:r>
              <a:rPr lang="en-GB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materiali</a:t>
            </a:r>
            <a:r>
              <a:rPr lang="en-GB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GB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napredna</a:t>
            </a:r>
            <a:r>
              <a:rPr lang="en-GB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proizvodnja</a:t>
            </a:r>
            <a:r>
              <a:rPr lang="en-GB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vključno z </a:t>
            </a:r>
            <a:r>
              <a:rPr lang="en-GB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robotiko</a:t>
            </a:r>
            <a:r>
              <a:rPr lang="en-GB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GB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optiko</a:t>
            </a:r>
            <a:r>
              <a:rPr lang="en-GB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/</a:t>
            </a:r>
            <a:r>
              <a:rPr lang="en-GB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laserji</a:t>
            </a:r>
            <a:r>
              <a:rPr lang="en-GB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4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23323">
              <a:buClr>
                <a:schemeClr val="lt1"/>
              </a:buClr>
              <a:buSzPts val="1400"/>
              <a:buFont typeface="Inter"/>
              <a:buChar char="●"/>
            </a:pPr>
            <a:r>
              <a:rPr lang="en-GB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Zelen</a:t>
            </a:r>
            <a:r>
              <a:rPr lang="sl-SI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r>
              <a:rPr lang="en-GB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tehnologij</a:t>
            </a:r>
            <a:r>
              <a:rPr lang="sl-SI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 in </a:t>
            </a:r>
            <a:r>
              <a:rPr lang="en-GB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okoljske </a:t>
            </a:r>
            <a:r>
              <a:rPr lang="en-GB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znanosti</a:t>
            </a:r>
            <a:r>
              <a:rPr lang="en-GB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24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23323">
              <a:buClr>
                <a:schemeClr val="lt1"/>
              </a:buClr>
              <a:buSzPts val="1400"/>
              <a:buFont typeface="Inter"/>
              <a:buChar char="●"/>
            </a:pPr>
            <a:r>
              <a:rPr lang="en-GB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Biomedicinske</a:t>
            </a:r>
            <a:r>
              <a:rPr lang="en-GB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raziskave</a:t>
            </a:r>
            <a:r>
              <a:rPr lang="en-GB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GB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biotehnologija</a:t>
            </a:r>
            <a:endParaRPr sz="24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4" name="Google Shape;1244;p99"/>
          <p:cNvSpPr/>
          <p:nvPr/>
        </p:nvSpPr>
        <p:spPr>
          <a:xfrm>
            <a:off x="782328" y="4177492"/>
            <a:ext cx="11018400" cy="492400"/>
          </a:xfrm>
          <a:prstGeom prst="triangle">
            <a:avLst>
              <a:gd name="adj" fmla="val 50039"/>
            </a:avLst>
          </a:prstGeom>
          <a:solidFill>
            <a:srgbClr val="666666">
              <a:alpha val="7000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1733"/>
          </a:p>
        </p:txBody>
      </p:sp>
      <p:sp>
        <p:nvSpPr>
          <p:cNvPr id="1246" name="Google Shape;1246;p99"/>
          <p:cNvSpPr txBox="1"/>
          <p:nvPr/>
        </p:nvSpPr>
        <p:spPr>
          <a:xfrm>
            <a:off x="8883921" y="1944684"/>
            <a:ext cx="29168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/>
            <a:r>
              <a:rPr lang="en-GB" sz="1600" i="1" dirty="0" err="1">
                <a:solidFill>
                  <a:srgbClr val="FFFF00"/>
                </a:solidFill>
                <a:latin typeface="Inter"/>
                <a:ea typeface="Inter"/>
                <a:cs typeface="Inter"/>
                <a:sym typeface="Inter"/>
              </a:rPr>
              <a:t>Pametna</a:t>
            </a:r>
            <a:r>
              <a:rPr lang="en-GB" sz="1600" i="1" dirty="0">
                <a:solidFill>
                  <a:srgbClr val="FFFF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i="1" dirty="0" err="1">
                <a:solidFill>
                  <a:srgbClr val="FFFF00"/>
                </a:solidFill>
                <a:latin typeface="Inter"/>
                <a:ea typeface="Inter"/>
                <a:cs typeface="Inter"/>
                <a:sym typeface="Inter"/>
              </a:rPr>
              <a:t>mesta</a:t>
            </a:r>
            <a:r>
              <a:rPr lang="en-GB" sz="1600" i="1" dirty="0">
                <a:solidFill>
                  <a:srgbClr val="FFFF00"/>
                </a:solidFill>
                <a:latin typeface="Inter"/>
                <a:ea typeface="Inter"/>
                <a:cs typeface="Inter"/>
                <a:sym typeface="Inter"/>
              </a:rPr>
              <a:t> s</a:t>
            </a:r>
            <a:r>
              <a:rPr lang="sl-SI" sz="1600" i="1" dirty="0">
                <a:solidFill>
                  <a:srgbClr val="FFFF00"/>
                </a:solidFill>
                <a:latin typeface="Inter"/>
                <a:ea typeface="Inter"/>
                <a:cs typeface="Inter"/>
                <a:sym typeface="Inter"/>
              </a:rPr>
              <a:t>e smiselno</a:t>
            </a:r>
            <a:r>
              <a:rPr lang="en-GB" sz="1600" i="1" dirty="0">
                <a:solidFill>
                  <a:srgbClr val="FFFF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sl-SI" sz="1600" i="1" dirty="0">
                <a:solidFill>
                  <a:srgbClr val="FFFF00"/>
                </a:solidFill>
                <a:latin typeface="Inter"/>
                <a:ea typeface="Inter"/>
                <a:cs typeface="Inter"/>
                <a:sym typeface="Inter"/>
              </a:rPr>
              <a:t>integrira v ostale domene</a:t>
            </a:r>
            <a:endParaRPr sz="1600" i="1" dirty="0">
              <a:solidFill>
                <a:srgbClr val="FFFF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7" name="Google Shape;1247;p99"/>
          <p:cNvSpPr txBox="1">
            <a:spLocks noGrp="1"/>
          </p:cNvSpPr>
          <p:nvPr>
            <p:ph type="title"/>
          </p:nvPr>
        </p:nvSpPr>
        <p:spPr>
          <a:xfrm>
            <a:off x="792361" y="346388"/>
            <a:ext cx="9355200" cy="5908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>
              <a:buSzPts val="2300"/>
            </a:pPr>
            <a:r>
              <a:rPr lang="sl-SI" sz="2133" b="1" dirty="0"/>
              <a:t>Struktura prednostnih nalog S5 na podlagi semantične analize, narave prednostnih nalog in osnovnih akterjev RRI (1/2)</a:t>
            </a:r>
            <a:endParaRPr sz="2133" b="1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859C3EF-076D-B8F7-1A45-B98AC2244E00}"/>
              </a:ext>
            </a:extLst>
          </p:cNvPr>
          <p:cNvSpPr txBox="1"/>
          <p:nvPr/>
        </p:nvSpPr>
        <p:spPr>
          <a:xfrm>
            <a:off x="10803689" y="637109"/>
            <a:ext cx="1007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13</a:t>
            </a:fld>
            <a:endParaRPr lang="sl-SI" sz="11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" y="955964"/>
            <a:ext cx="12174492" cy="5902036"/>
          </a:xfrm>
          <a:prstGeom prst="rect">
            <a:avLst/>
          </a:prstGeom>
          <a:effectLst>
            <a:glow>
              <a:schemeClr val="accent1"/>
            </a:glow>
            <a:outerShdw blurRad="50800" dist="50800" dir="6000000" algn="ctr" rotWithShape="0">
              <a:schemeClr val="bg1">
                <a:alpha val="17000"/>
              </a:schemeClr>
            </a:outerShdw>
          </a:effectLst>
        </p:spPr>
      </p:pic>
      <p:sp>
        <p:nvSpPr>
          <p:cNvPr id="10" name="PoljeZBesedilom 9"/>
          <p:cNvSpPr txBox="1"/>
          <p:nvPr/>
        </p:nvSpPr>
        <p:spPr>
          <a:xfrm>
            <a:off x="2494665" y="2665658"/>
            <a:ext cx="4578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>
              <a:spcAft>
                <a:spcPts val="600"/>
              </a:spcAft>
            </a:pPr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za pozornost</a:t>
            </a:r>
            <a:endParaRPr lang="pt-BR" sz="4000" b="1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Označba mesta vseb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89425"/>
            <a:ext cx="2627954" cy="57123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B5F0C3A-7B46-D153-EF94-9555389CD107}"/>
              </a:ext>
            </a:extLst>
          </p:cNvPr>
          <p:cNvSpPr txBox="1"/>
          <p:nvPr/>
        </p:nvSpPr>
        <p:spPr>
          <a:xfrm>
            <a:off x="330068" y="2148035"/>
            <a:ext cx="1133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6" name="Slika 5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C72E1F9D-C55E-044B-CB26-FB16F8A16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854DB13-3175-971A-B7B4-859AB1DA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14</a:t>
            </a:fld>
            <a:endParaRPr lang="sl-SI" noProof="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4B4A437-43AB-B576-C641-CB8167E9BF41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14</a:t>
            </a:fld>
            <a:endParaRPr lang="sl-SI" sz="11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79C6890-7A09-71BF-4588-634C42058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350">
            <a:off x="7097764" y="1915202"/>
            <a:ext cx="1512292" cy="41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9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/>
          <p:cNvSpPr txBox="1"/>
          <p:nvPr/>
        </p:nvSpPr>
        <p:spPr>
          <a:xfrm>
            <a:off x="1283298" y="1283173"/>
            <a:ext cx="6940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Oris predstavitve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1345821" y="2234884"/>
            <a:ext cx="10651107" cy="469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l-SI" sz="3100" b="1" dirty="0"/>
              <a:t>  EU dimenzija  - S3 v prihodnjem obdobju na podlagi osnutkov uredb in predstavitev S3 Community of Practice (letna konferenca vseh S3 držav članic), 17.–19. junij 2025, Bruselj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l-SI" sz="3100" b="1" dirty="0"/>
              <a:t> Predstavitev izhodišča za razpravo za prihodnjo S5  na podlagi ugotovitev in priporočil  Semantične analize RRI področij S4/S5</a:t>
            </a:r>
            <a:endParaRPr lang="pt-BR" sz="3100" b="1" dirty="0"/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sl-SI" sz="3100" b="1" dirty="0"/>
          </a:p>
        </p:txBody>
      </p:sp>
      <p:pic>
        <p:nvPicPr>
          <p:cNvPr id="18" name="Označba mesta vseb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89425"/>
            <a:ext cx="2627954" cy="571238"/>
          </a:xfrm>
          <a:prstGeom prst="rect">
            <a:avLst/>
          </a:prstGeom>
        </p:spPr>
      </p:pic>
      <p:pic>
        <p:nvPicPr>
          <p:cNvPr id="3" name="Slika 2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5EB849CA-1B64-6F4F-468D-7EB5B0BE8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4943655-9ACE-CA49-264D-02EAFD497E45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2</a:t>
            </a:fld>
            <a:endParaRPr lang="en-GB" sz="1100" b="1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E21C07F-8B41-604A-4B2B-2AEDD003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2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859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" y="955964"/>
            <a:ext cx="12174492" cy="5902036"/>
          </a:xfrm>
          <a:prstGeom prst="rect">
            <a:avLst/>
          </a:prstGeom>
          <a:effectLst>
            <a:glow>
              <a:schemeClr val="accent1"/>
            </a:glow>
            <a:outerShdw blurRad="50800" dist="50800" dir="6000000" algn="ctr" rotWithShape="0">
              <a:schemeClr val="bg1">
                <a:alpha val="17000"/>
              </a:schemeClr>
            </a:outerShdw>
          </a:effectLst>
        </p:spPr>
      </p:pic>
      <p:sp>
        <p:nvSpPr>
          <p:cNvPr id="10" name="PoljeZBesedilom 9"/>
          <p:cNvSpPr txBox="1"/>
          <p:nvPr/>
        </p:nvSpPr>
        <p:spPr>
          <a:xfrm>
            <a:off x="251240" y="1095307"/>
            <a:ext cx="11788360" cy="547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l-SI" sz="32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Ključna sporočila letne konference S3 CoP, Bruselj, 17.-19. junij 2025 (1/3); </a:t>
            </a:r>
            <a:r>
              <a:rPr lang="sl-SI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Sporočila politike komisar kohezijo in reforme </a:t>
            </a:r>
            <a:r>
              <a:rPr lang="sl-SI" sz="3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Raffaele</a:t>
            </a:r>
            <a:r>
              <a:rPr lang="sl-SI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FITTO in direktor </a:t>
            </a:r>
            <a:r>
              <a:rPr lang="sl-SI" sz="3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Nicola</a:t>
            </a:r>
            <a:r>
              <a:rPr lang="sl-SI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sl-SI" sz="3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Michelis</a:t>
            </a:r>
            <a:endParaRPr lang="sl-SI" sz="3200" b="1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S3 je konsolidirala svojo pozicijo kot osrednja teritorialna (</a:t>
            </a:r>
            <a:r>
              <a:rPr lang="sl-SI" sz="24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place-</a:t>
            </a:r>
            <a:r>
              <a:rPr lang="sl-SI" sz="24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based</a:t>
            </a:r>
            <a:r>
              <a:rPr lang="sl-SI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politika EU.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S3 dobro uravnava prednosti teritorijev/regij z prioritetami EU skoz pristop od-spodaj.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88% regionalnih prioritet je usmerjeno v dvojni/bistri prehod in STEP področja,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je ključno za industrijsko modernizacijo in transformacijo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Tako je S3 ključnega pomena za politike konkurenčnosti in kohezije!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Faza določanja prioritet je metodološko in dejansko opravljena!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Vemo, kje so konkurenčne prednosti in kompetence regionalnih akterjev!</a:t>
            </a:r>
            <a:endParaRPr lang="sl-SI" sz="4000" b="1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značba mesta vseb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89425"/>
            <a:ext cx="2627954" cy="57123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B5F0C3A-7B46-D153-EF94-9555389CD107}"/>
              </a:ext>
            </a:extLst>
          </p:cNvPr>
          <p:cNvSpPr txBox="1"/>
          <p:nvPr/>
        </p:nvSpPr>
        <p:spPr>
          <a:xfrm>
            <a:off x="330068" y="2148035"/>
            <a:ext cx="1133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l-SI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6" name="Slika 5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C72E1F9D-C55E-044B-CB26-FB16F8A16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854DB13-3175-971A-B7B4-859AB1DA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3</a:t>
            </a:fld>
            <a:endParaRPr lang="sl-SI" noProof="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E2A772F-97DC-DC77-C487-4BEA215B43C3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3</a:t>
            </a:fld>
            <a:endParaRPr lang="sl-SI" sz="1100" b="1" dirty="0"/>
          </a:p>
        </p:txBody>
      </p:sp>
    </p:spTree>
    <p:extLst>
      <p:ext uri="{BB962C8B-B14F-4D97-AF65-F5344CB8AC3E}">
        <p14:creationId xmlns:p14="http://schemas.microsoft.com/office/powerpoint/2010/main" val="20894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D2DFE3A-DCC5-833C-9DD2-4162658D3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326"/>
            <a:ext cx="12184318" cy="68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5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53F379E-8730-7DFE-A52B-C061174E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93"/>
            <a:ext cx="12192000" cy="6843014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407EDB97-73B5-FBCD-6CE4-6CBE42ED1D16}"/>
              </a:ext>
            </a:extLst>
          </p:cNvPr>
          <p:cNvSpPr/>
          <p:nvPr/>
        </p:nvSpPr>
        <p:spPr>
          <a:xfrm>
            <a:off x="287167" y="4383074"/>
            <a:ext cx="4874281" cy="1972384"/>
          </a:xfrm>
          <a:prstGeom prst="rect">
            <a:avLst/>
          </a:prstGeom>
          <a:noFill/>
          <a:ln w="85725" cap="flat" cmpd="sng" algn="ctr">
            <a:solidFill>
              <a:srgbClr val="FD77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803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593C6AA-4405-A151-46D7-459B45EF7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" y="0"/>
            <a:ext cx="12185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8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07C5D8C8-6B52-5F7A-6A44-F8DC7B99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C9C29825-4A0F-FFCD-BAFE-C8A4A553E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4208632-844B-0ABC-CF8F-5BF82CFB2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1"/>
            <a:ext cx="12192000" cy="68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" y="955964"/>
            <a:ext cx="12174492" cy="5902036"/>
          </a:xfrm>
          <a:prstGeom prst="rect">
            <a:avLst/>
          </a:prstGeom>
          <a:effectLst>
            <a:glow>
              <a:schemeClr val="accent1"/>
            </a:glow>
            <a:outerShdw blurRad="50800" dist="50800" dir="6000000" algn="ctr" rotWithShape="0">
              <a:schemeClr val="bg1">
                <a:alpha val="17000"/>
              </a:schemeClr>
            </a:outerShdw>
          </a:effectLst>
        </p:spPr>
      </p:pic>
      <p:sp>
        <p:nvSpPr>
          <p:cNvPr id="10" name="PoljeZBesedilom 9"/>
          <p:cNvSpPr txBox="1"/>
          <p:nvPr/>
        </p:nvSpPr>
        <p:spPr>
          <a:xfrm>
            <a:off x="251240" y="1198057"/>
            <a:ext cx="1168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>
              <a:spcAft>
                <a:spcPts val="600"/>
              </a:spcAft>
            </a:pPr>
            <a:r>
              <a:rPr lang="sl-SI" sz="36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Ključna sporočila S3 CoP – 2025  </a:t>
            </a:r>
          </a:p>
        </p:txBody>
      </p:sp>
      <p:pic>
        <p:nvPicPr>
          <p:cNvPr id="18" name="Označba mesta vseb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89425"/>
            <a:ext cx="2627954" cy="57123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B5F0C3A-7B46-D153-EF94-9555389CD107}"/>
              </a:ext>
            </a:extLst>
          </p:cNvPr>
          <p:cNvSpPr txBox="1"/>
          <p:nvPr/>
        </p:nvSpPr>
        <p:spPr>
          <a:xfrm>
            <a:off x="330068" y="2148035"/>
            <a:ext cx="1133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6" name="Slika 5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C72E1F9D-C55E-044B-CB26-FB16F8A16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854DB13-3175-971A-B7B4-859AB1DA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8</a:t>
            </a:fld>
            <a:endParaRPr lang="sl-SI" noProof="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52B5EFC-96F6-951C-FEC6-0AE1E2897179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8</a:t>
            </a:fld>
            <a:endParaRPr lang="sl-SI" sz="1100" b="1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AD881F2-4F5E-FB33-7F82-0559732711B9}"/>
              </a:ext>
            </a:extLst>
          </p:cNvPr>
          <p:cNvSpPr txBox="1"/>
          <p:nvPr/>
        </p:nvSpPr>
        <p:spPr>
          <a:xfrm>
            <a:off x="425884" y="2358798"/>
            <a:ext cx="10376047" cy="4152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Fokus za novo generacijo S3 </a:t>
            </a:r>
            <a:endParaRPr lang="sl-SI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r>
              <a:rPr lang="sl-SI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blikovanje projektnih partnerstev – I3 (de </a:t>
            </a:r>
            <a:r>
              <a:rPr lang="sl-SI" sz="3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Michelis</a:t>
            </a:r>
            <a:r>
              <a:rPr lang="sl-SI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 EISMEA).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Hitrost in fleksibilnost ukrepov – vezano na zapiranje  inovacijskih vrzeli.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</a:t>
            </a:r>
            <a:r>
              <a:rPr lang="sl-SI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ovezovanje politik in virov.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sl-SI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zvajanje po načelu učinkov (</a:t>
            </a:r>
            <a:r>
              <a:rPr lang="sl-SI" sz="32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performanse</a:t>
            </a:r>
            <a:r>
              <a:rPr lang="sl-SI" sz="3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sl-SI" sz="32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based</a:t>
            </a:r>
            <a:r>
              <a:rPr lang="sl-SI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2911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" y="955964"/>
            <a:ext cx="12174492" cy="5902036"/>
          </a:xfrm>
          <a:prstGeom prst="rect">
            <a:avLst/>
          </a:prstGeom>
          <a:effectLst>
            <a:glow>
              <a:schemeClr val="accent1"/>
            </a:glow>
            <a:outerShdw blurRad="50800" dist="50800" dir="6000000" algn="ctr" rotWithShape="0">
              <a:schemeClr val="bg1">
                <a:alpha val="17000"/>
              </a:schemeClr>
            </a:outerShdw>
          </a:effectLst>
        </p:spPr>
      </p:pic>
      <p:sp>
        <p:nvSpPr>
          <p:cNvPr id="10" name="PoljeZBesedilom 9"/>
          <p:cNvSpPr txBox="1"/>
          <p:nvPr/>
        </p:nvSpPr>
        <p:spPr>
          <a:xfrm>
            <a:off x="251240" y="1095307"/>
            <a:ext cx="116828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l-SI" sz="36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Ključna sporočila S3 CoP – 2025  </a:t>
            </a:r>
          </a:p>
          <a:p>
            <a:pPr>
              <a:spcAft>
                <a:spcPts val="600"/>
              </a:spcAft>
            </a:pPr>
            <a:r>
              <a:rPr lang="sl-SI" sz="36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sporočila stroke </a:t>
            </a:r>
            <a:r>
              <a:rPr lang="sl-SI" sz="3600" b="1" dirty="0" err="1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Dominique</a:t>
            </a:r>
            <a:r>
              <a:rPr lang="sl-SI" sz="36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dirty="0" err="1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Foyer</a:t>
            </a:r>
            <a:endParaRPr lang="sl-SI" sz="4000" b="1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Označba mesta vseb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89425"/>
            <a:ext cx="2627954" cy="57123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B5F0C3A-7B46-D153-EF94-9555389CD107}"/>
              </a:ext>
            </a:extLst>
          </p:cNvPr>
          <p:cNvSpPr txBox="1"/>
          <p:nvPr/>
        </p:nvSpPr>
        <p:spPr>
          <a:xfrm>
            <a:off x="17508" y="2567881"/>
            <a:ext cx="1133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6" name="Slika 5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C72E1F9D-C55E-044B-CB26-FB16F8A16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854DB13-3175-971A-B7B4-859AB1DA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9</a:t>
            </a:fld>
            <a:endParaRPr lang="sl-SI" noProof="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52B5EFC-96F6-951C-FEC6-0AE1E2897179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9</a:t>
            </a:fld>
            <a:endParaRPr lang="sl-SI" sz="1100" b="1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AD881F2-4F5E-FB33-7F82-0559732711B9}"/>
              </a:ext>
            </a:extLst>
          </p:cNvPr>
          <p:cNvSpPr txBox="1"/>
          <p:nvPr/>
        </p:nvSpPr>
        <p:spPr>
          <a:xfrm>
            <a:off x="322077" y="2633943"/>
            <a:ext cx="11336414" cy="3231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l-SI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Prioritete regij se vse bolj pomikajo </a:t>
            </a:r>
            <a:r>
              <a:rPr lang="sl-SI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 vertikalnih </a:t>
            </a:r>
            <a:r>
              <a:rPr lang="sl-SI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(sektorske domene po klasifikacijah NACE) v </a:t>
            </a:r>
            <a:r>
              <a:rPr lang="sl-SI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horizontalne/transformacijske/</a:t>
            </a:r>
            <a:r>
              <a:rPr lang="sl-SI" sz="3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deeptech</a:t>
            </a:r>
            <a:r>
              <a:rPr lang="sl-SI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sl-SI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l-SI" sz="32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Narava</a:t>
            </a:r>
            <a:r>
              <a:rPr lang="sl-SI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mora postati temeljni gradnik EDP -  </a:t>
            </a:r>
            <a:r>
              <a:rPr lang="sl-SI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NARAVA kot kapital, ob boku človeškemu kapitalu in proizvedenemu kapitalu</a:t>
            </a:r>
            <a:r>
              <a:rPr lang="sl-SI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sl-SI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48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breži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864_TF34357615.potx" id="{8685DBA1-105A-4B4B-A0C9-F469CE1D0F18}" vid="{9AE3F977-E6E4-46C1-BDE8-BA61F61617FE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D093CA6EE9724F9D59C7B4BDDB6CF3" ma:contentTypeVersion="18" ma:contentTypeDescription="Ustvari nov dokument." ma:contentTypeScope="" ma:versionID="a87d03acad88d853810d6d7d6fdac799">
  <xsd:schema xmlns:xsd="http://www.w3.org/2001/XMLSchema" xmlns:xs="http://www.w3.org/2001/XMLSchema" xmlns:p="http://schemas.microsoft.com/office/2006/metadata/properties" xmlns:ns2="703cdf61-9bdb-4ab1-bf99-aabb6c694d24" xmlns:ns3="e0c4cf2c-1396-48e0-9fb8-701f9c1f262a" targetNamespace="http://schemas.microsoft.com/office/2006/metadata/properties" ma:root="true" ma:fieldsID="07faf577168e3cacf3bf907cff9333c7" ns2:_="" ns3:_="">
    <xsd:import namespace="703cdf61-9bdb-4ab1-bf99-aabb6c694d24"/>
    <xsd:import namespace="e0c4cf2c-1396-48e0-9fb8-701f9c1f26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4cf2c-1396-48e0-9fb8-701f9c1f2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0c4cf2c-1396-48e0-9fb8-701f9c1f262a" xsi:nil="true"/>
    <lcf76f155ced4ddcb4097134ff3c332f xmlns="e0c4cf2c-1396-48e0-9fb8-701f9c1f262a">
      <Terms xmlns="http://schemas.microsoft.com/office/infopath/2007/PartnerControls"/>
    </lcf76f155ced4ddcb4097134ff3c332f>
    <TaxCatchAll xmlns="703cdf61-9bdb-4ab1-bf99-aabb6c694d2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5812D-C6C4-4C8B-8412-E5226F45B180}"/>
</file>

<file path=customXml/itemProps2.xml><?xml version="1.0" encoding="utf-8"?>
<ds:datastoreItem xmlns:ds="http://schemas.openxmlformats.org/officeDocument/2006/customXml" ds:itemID="{3FD9A38F-9A2C-42E5-9013-4C4B1FFCB4F6}">
  <ds:schemaRefs>
    <ds:schemaRef ds:uri="http://schemas.openxmlformats.org/package/2006/metadata/core-properties"/>
    <ds:schemaRef ds:uri="http://www.w3.org/XML/1998/namespace"/>
    <ds:schemaRef ds:uri="http://purl.org/dc/dcmitype/"/>
    <ds:schemaRef ds:uri="16c05727-aa75-4e4a-9b5f-8a80a1165891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C45FB24-BEC6-4D44-888B-84AEBBA2DC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636</Words>
  <Application>Microsoft Office PowerPoint</Application>
  <PresentationFormat>Širokozaslonsko</PresentationFormat>
  <Paragraphs>117</Paragraphs>
  <Slides>14</Slides>
  <Notes>14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Franklin Gothic Book</vt:lpstr>
      <vt:lpstr>Inter</vt:lpstr>
      <vt:lpstr>Oswald Light</vt:lpstr>
      <vt:lpstr>Roboto</vt:lpstr>
      <vt:lpstr>Obreži</vt:lpstr>
      <vt:lpstr> S5 v prihodnjem obdobju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Razumevanje prekrivanja med prednostnimi področji S5 in porazdelitev virov podatkov po področjih</vt:lpstr>
      <vt:lpstr>Struktura prednostnih nalog S5 na podlagi semantične analize, narave prednostnih nalog in osnovnih akterjev RRI (1/2)</vt:lpstr>
      <vt:lpstr>PowerPointova predstavitev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2023-01-09T08:52:01Z</dcterms:created>
  <dcterms:modified xsi:type="dcterms:W3CDTF">2025-08-25T09:18:39Z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0x0101001FD093CA6EE9724F9D59C7B4BDDB6CF3</vt:lpwstr>
  </property>
</Properties>
</file>