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507" r:id="rId3"/>
    <p:sldId id="506" r:id="rId4"/>
    <p:sldId id="512" r:id="rId5"/>
    <p:sldId id="510" r:id="rId6"/>
    <p:sldId id="511" r:id="rId7"/>
    <p:sldId id="263" r:id="rId8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43" d="100"/>
          <a:sy n="143" d="100"/>
        </p:scale>
        <p:origin x="11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6583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BC2FFD-6A49-B4AD-8F37-579B782A4A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E5ABE91-3D26-6FC9-1B14-54A062E7C2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AB597CD-995E-2AE6-65B1-0CBD7A6FAE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10C4EA-73EE-58D8-1F85-497E5EABCE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19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36CCE5-D3F7-A158-86E6-56DB6C3643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98F186-D2B7-DCA1-D289-414464C74C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73D3077-ECFD-3122-44FE-0331A13482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22CEA-3F68-84DC-322E-C1D19AB843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36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1C6132-B98D-A389-CE57-A45ACAD6DD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C1ECBD-40BB-8C4E-B899-F4DB34E0F8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F0BD0F-4194-4312-1AFC-202EB24A0B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2C92C6-75F2-0117-C950-AEC161AD19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86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36080C-56FF-09F3-7A41-95841F23F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3553742-C3B2-913A-F51C-7D18499367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B4EC316-52EE-2E95-F38E-B17AB08D39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DF4F9-0D12-9603-FAE2-7F8C8BC621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62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FEAC94-7BFA-63EE-79ED-E974622E37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0093D1-2B5A-2746-D9E2-B9A86A68C5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297FE5-8D46-AEFA-6FBB-4D3D6FF48A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EB05BD-D246-F1B2-4A10-068060BB38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91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1894681" y="-1810685"/>
            <a:ext cx="5032058" cy="5032058"/>
          </a:xfrm>
          <a:prstGeom prst="ellipse">
            <a:avLst/>
          </a:prstGeom>
          <a:solidFill>
            <a:srgbClr val="000000">
              <a:alpha val="6000"/>
            </a:srgbClr>
          </a:solidFill>
          <a:ln/>
        </p:spPr>
      </p:sp>
      <p:sp>
        <p:nvSpPr>
          <p:cNvPr id="3" name="Title"/>
          <p:cNvSpPr/>
          <p:nvPr/>
        </p:nvSpPr>
        <p:spPr>
          <a:xfrm>
            <a:off x="529781" y="55744"/>
            <a:ext cx="7620000" cy="2754201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ctr">
              <a:buNone/>
            </a:pPr>
            <a:r>
              <a:rPr lang="sl-SI" sz="3494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SRIP HRANA</a:t>
            </a:r>
          </a:p>
          <a:p>
            <a:pPr marL="0" indent="0" algn="ctr">
              <a:buNone/>
            </a:pPr>
            <a:r>
              <a:rPr lang="sl-SI" sz="3494" b="1" dirty="0">
                <a:solidFill>
                  <a:srgbClr val="000000"/>
                </a:solidFill>
                <a:ea typeface="OpenSans-Bold" pitchFamily="34" charset="-122"/>
              </a:rPr>
              <a:t>Gornja Radgona 2025</a:t>
            </a:r>
          </a:p>
          <a:p>
            <a:pPr marL="0" indent="0" algn="ctr">
              <a:buNone/>
            </a:pPr>
            <a:r>
              <a:rPr lang="sl-SI" sz="2000" b="1" dirty="0">
                <a:solidFill>
                  <a:srgbClr val="000000"/>
                </a:solidFill>
                <a:ea typeface="OpenSans-Bold" pitchFamily="34" charset="-122"/>
              </a:rPr>
              <a:t>dr. Matjaž Červek</a:t>
            </a:r>
            <a:endParaRPr lang="en-US" sz="2000" dirty="0"/>
          </a:p>
        </p:txBody>
      </p:sp>
      <p:sp>
        <p:nvSpPr>
          <p:cNvPr id="4" name="StaticPath"/>
          <p:cNvSpPr/>
          <p:nvPr/>
        </p:nvSpPr>
        <p:spPr>
          <a:xfrm>
            <a:off x="7190137" y="3357658"/>
            <a:ext cx="2394585" cy="2394585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5" name="StaticPath"/>
          <p:cNvSpPr/>
          <p:nvPr/>
        </p:nvSpPr>
        <p:spPr>
          <a:xfrm>
            <a:off x="-957929" y="-1222724"/>
            <a:ext cx="1991678" cy="1991677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6" name="StaticPath"/>
          <p:cNvSpPr/>
          <p:nvPr/>
        </p:nvSpPr>
        <p:spPr>
          <a:xfrm>
            <a:off x="303609" y="4340114"/>
            <a:ext cx="571500" cy="571500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7" name="StaticPath"/>
          <p:cNvSpPr/>
          <p:nvPr/>
        </p:nvSpPr>
        <p:spPr>
          <a:xfrm>
            <a:off x="939165" y="4348163"/>
            <a:ext cx="571500" cy="571500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8" name="StaticPath"/>
          <p:cNvSpPr/>
          <p:nvPr/>
        </p:nvSpPr>
        <p:spPr>
          <a:xfrm>
            <a:off x="620268" y="4338923"/>
            <a:ext cx="571500" cy="571500"/>
          </a:xfrm>
          <a:prstGeom prst="ellipse">
            <a:avLst/>
          </a:prstGeom>
          <a:solidFill>
            <a:srgbClr val="FF9800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D661B9-AA0A-6EE1-7D8C-E26B83EA1F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>
            <a:extLst>
              <a:ext uri="{FF2B5EF4-FFF2-40B4-BE49-F238E27FC236}">
                <a16:creationId xmlns:a16="http://schemas.microsoft.com/office/drawing/2014/main" id="{49449645-4323-842B-3CEC-CBC01FFB7121}"/>
              </a:ext>
            </a:extLst>
          </p:cNvPr>
          <p:cNvSpPr/>
          <p:nvPr/>
        </p:nvSpPr>
        <p:spPr>
          <a:xfrm>
            <a:off x="7143750" y="0"/>
            <a:ext cx="2000250" cy="5143500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11" name="StaticPath">
            <a:extLst>
              <a:ext uri="{FF2B5EF4-FFF2-40B4-BE49-F238E27FC236}">
                <a16:creationId xmlns:a16="http://schemas.microsoft.com/office/drawing/2014/main" id="{A2F50F8A-7CC5-E516-A806-7910003C2A77}"/>
              </a:ext>
            </a:extLst>
          </p:cNvPr>
          <p:cNvSpPr/>
          <p:nvPr/>
        </p:nvSpPr>
        <p:spPr>
          <a:xfrm>
            <a:off x="-1309687" y="3810000"/>
            <a:ext cx="1737360" cy="1737360"/>
          </a:xfrm>
          <a:prstGeom prst="ellipse">
            <a:avLst/>
          </a:prstGeom>
          <a:solidFill>
            <a:srgbClr val="000000">
              <a:alpha val="0"/>
            </a:srgbClr>
          </a:solidFill>
          <a:ln w="211667">
            <a:solidFill>
              <a:srgbClr val="FF9800"/>
            </a:solidFill>
            <a:prstDash val="solid"/>
          </a:ln>
        </p:spPr>
      </p:sp>
      <p:sp>
        <p:nvSpPr>
          <p:cNvPr id="12" name="StaticPath">
            <a:extLst>
              <a:ext uri="{FF2B5EF4-FFF2-40B4-BE49-F238E27FC236}">
                <a16:creationId xmlns:a16="http://schemas.microsoft.com/office/drawing/2014/main" id="{9CB649EF-08A6-4964-51A8-BCD0D07BB651}"/>
              </a:ext>
            </a:extLst>
          </p:cNvPr>
          <p:cNvSpPr/>
          <p:nvPr/>
        </p:nvSpPr>
        <p:spPr>
          <a:xfrm>
            <a:off x="285750" y="204788"/>
            <a:ext cx="482918" cy="482917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83A0CF86-A9B7-6602-397D-87ECEAF3367B}"/>
              </a:ext>
            </a:extLst>
          </p:cNvPr>
          <p:cNvSpPr txBox="1"/>
          <p:nvPr/>
        </p:nvSpPr>
        <p:spPr>
          <a:xfrm>
            <a:off x="458202" y="900138"/>
            <a:ext cx="6655019" cy="3977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letu 2023 je Slovenija RRD namenila 518,2 milijona EUR oz. 0,81 % BDP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93,7 % visokošolski in državni sektor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sl-SI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4,8 %</a:t>
            </a:r>
            <a:r>
              <a:rPr lang="sl-SI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poslovni sektor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0,7 %</a:t>
            </a:r>
            <a:r>
              <a:rPr lang="sl-SI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zasebni nepridobitni sektor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sl-SI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0,7 % tujina</a:t>
            </a:r>
            <a:endParaRPr lang="sl-SI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vidika družbenoekonomskih ciljev: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sl-SI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61,2 % 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splošni napredek znanja,</a:t>
            </a:r>
            <a:r>
              <a:rPr lang="sl-SI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8,7 %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zdravje, </a:t>
            </a:r>
            <a:r>
              <a:rPr lang="sl-SI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7,1 % 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industrijska proizvodnja in tehnologija, </a:t>
            </a:r>
            <a:r>
              <a:rPr lang="sl-SI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4,4 % </a:t>
            </a:r>
            <a:r>
              <a:rPr lang="sl-SI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kmetijstvo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l-SI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3,6 % 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energija ter </a:t>
            </a:r>
            <a:r>
              <a:rPr lang="sl-SI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3,6 %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okolje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4870203D-D403-D6D5-38F6-7B08476307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7824" y="1289143"/>
            <a:ext cx="1925113" cy="1282607"/>
          </a:xfrm>
          <a:prstGeom prst="rect">
            <a:avLst/>
          </a:prstGeom>
        </p:spPr>
      </p:pic>
      <p:sp>
        <p:nvSpPr>
          <p:cNvPr id="4" name="PoljeZBesedilom 3">
            <a:extLst>
              <a:ext uri="{FF2B5EF4-FFF2-40B4-BE49-F238E27FC236}">
                <a16:creationId xmlns:a16="http://schemas.microsoft.com/office/drawing/2014/main" id="{22D7BC7D-C561-F539-7FBD-D97927610F7C}"/>
              </a:ext>
            </a:extLst>
          </p:cNvPr>
          <p:cNvSpPr txBox="1"/>
          <p:nvPr/>
        </p:nvSpPr>
        <p:spPr>
          <a:xfrm>
            <a:off x="928294" y="227193"/>
            <a:ext cx="4673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b="1" dirty="0"/>
              <a:t>Državna proračunska sredstva za razvojno </a:t>
            </a:r>
          </a:p>
          <a:p>
            <a:r>
              <a:rPr lang="sl-SI" sz="2000" b="1" dirty="0"/>
              <a:t>raziskovalno dejavnost (RRD)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0D27D856-6BB5-260F-6565-FA3AB3915A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2755" y="2525594"/>
            <a:ext cx="2169091" cy="143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710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5C86E0-8588-D62E-0E5D-CB5E565D5C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>
            <a:extLst>
              <a:ext uri="{FF2B5EF4-FFF2-40B4-BE49-F238E27FC236}">
                <a16:creationId xmlns:a16="http://schemas.microsoft.com/office/drawing/2014/main" id="{9B24F81F-3B25-5B96-8D2F-7089F3029CF1}"/>
              </a:ext>
            </a:extLst>
          </p:cNvPr>
          <p:cNvSpPr/>
          <p:nvPr/>
        </p:nvSpPr>
        <p:spPr>
          <a:xfrm>
            <a:off x="7143750" y="0"/>
            <a:ext cx="2000250" cy="5143500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11" name="StaticPath">
            <a:extLst>
              <a:ext uri="{FF2B5EF4-FFF2-40B4-BE49-F238E27FC236}">
                <a16:creationId xmlns:a16="http://schemas.microsoft.com/office/drawing/2014/main" id="{3D2B5B2D-2FDA-444D-90FC-A29874C38D9B}"/>
              </a:ext>
            </a:extLst>
          </p:cNvPr>
          <p:cNvSpPr/>
          <p:nvPr/>
        </p:nvSpPr>
        <p:spPr>
          <a:xfrm>
            <a:off x="-1309687" y="3810000"/>
            <a:ext cx="1737360" cy="1737360"/>
          </a:xfrm>
          <a:prstGeom prst="ellipse">
            <a:avLst/>
          </a:prstGeom>
          <a:solidFill>
            <a:srgbClr val="000000">
              <a:alpha val="0"/>
            </a:srgbClr>
          </a:solidFill>
          <a:ln w="211667">
            <a:solidFill>
              <a:srgbClr val="FF9800"/>
            </a:solidFill>
            <a:prstDash val="solid"/>
          </a:ln>
        </p:spPr>
      </p:sp>
      <p:sp>
        <p:nvSpPr>
          <p:cNvPr id="12" name="StaticPath">
            <a:extLst>
              <a:ext uri="{FF2B5EF4-FFF2-40B4-BE49-F238E27FC236}">
                <a16:creationId xmlns:a16="http://schemas.microsoft.com/office/drawing/2014/main" id="{9F0AA9A7-E88F-49DF-6237-E351791809BE}"/>
              </a:ext>
            </a:extLst>
          </p:cNvPr>
          <p:cNvSpPr/>
          <p:nvPr/>
        </p:nvSpPr>
        <p:spPr>
          <a:xfrm>
            <a:off x="285750" y="204788"/>
            <a:ext cx="482918" cy="482917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14" name="PoljeZBesedilom 13">
            <a:extLst>
              <a:ext uri="{FF2B5EF4-FFF2-40B4-BE49-F238E27FC236}">
                <a16:creationId xmlns:a16="http://schemas.microsoft.com/office/drawing/2014/main" id="{72A74ACF-AC12-73A3-C83B-B8A87129EF80}"/>
              </a:ext>
            </a:extLst>
          </p:cNvPr>
          <p:cNvSpPr txBox="1"/>
          <p:nvPr/>
        </p:nvSpPr>
        <p:spPr>
          <a:xfrm>
            <a:off x="427673" y="1228821"/>
            <a:ext cx="671607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l-SI" dirty="0"/>
              <a:t>Potreba po stabilnem in dolgoročnem financiranju sistema raziskav,</a:t>
            </a:r>
          </a:p>
          <a:p>
            <a:pPr algn="just"/>
            <a:r>
              <a:rPr lang="sl-SI" dirty="0"/>
              <a:t>razvoja in inovacij – cilj 3% BDP</a:t>
            </a:r>
          </a:p>
          <a:p>
            <a:pPr algn="just"/>
            <a:endParaRPr lang="sl-SI" dirty="0"/>
          </a:p>
          <a:p>
            <a:pPr algn="just"/>
            <a:r>
              <a:rPr lang="sl-SI" dirty="0"/>
              <a:t>Vsebinski predlogi za oblikovanje ukrepov (so)financiranja aktivnosti inovacijske dejavnosti | Gospodarska zbornica Slovenije | marec 2025</a:t>
            </a:r>
          </a:p>
          <a:p>
            <a:pPr algn="just"/>
            <a:endParaRPr lang="sl-SI" dirty="0"/>
          </a:p>
          <a:p>
            <a:pPr algn="just"/>
            <a:r>
              <a:rPr lang="sl-SI" dirty="0"/>
              <a:t>Potreba po dolgoročni razvojni strategiji Slovenije do leta 2050</a:t>
            </a:r>
          </a:p>
          <a:p>
            <a:pPr algn="just"/>
            <a:endParaRPr lang="sl-SI" dirty="0"/>
          </a:p>
          <a:p>
            <a:pPr algn="just"/>
            <a:r>
              <a:rPr lang="sl-SI" dirty="0"/>
              <a:t>Postavitev prednostnih področij</a:t>
            </a:r>
          </a:p>
        </p:txBody>
      </p:sp>
      <p:sp>
        <p:nvSpPr>
          <p:cNvPr id="15" name="PoljeZBesedilom 14">
            <a:extLst>
              <a:ext uri="{FF2B5EF4-FFF2-40B4-BE49-F238E27FC236}">
                <a16:creationId xmlns:a16="http://schemas.microsoft.com/office/drawing/2014/main" id="{3BC9F87C-3983-C7A4-A635-DD45C3D2B8A8}"/>
              </a:ext>
            </a:extLst>
          </p:cNvPr>
          <p:cNvSpPr txBox="1"/>
          <p:nvPr/>
        </p:nvSpPr>
        <p:spPr>
          <a:xfrm>
            <a:off x="1127235" y="292866"/>
            <a:ext cx="5405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000" b="1" dirty="0"/>
              <a:t>Delovanje strateškega sveta za raziskave razvoj in inovacije na GZS</a:t>
            </a:r>
          </a:p>
        </p:txBody>
      </p:sp>
    </p:spTree>
    <p:extLst>
      <p:ext uri="{BB962C8B-B14F-4D97-AF65-F5344CB8AC3E}">
        <p14:creationId xmlns:p14="http://schemas.microsoft.com/office/powerpoint/2010/main" val="302140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F04C28-1C90-4EAC-F598-4897006EFB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>
            <a:extLst>
              <a:ext uri="{FF2B5EF4-FFF2-40B4-BE49-F238E27FC236}">
                <a16:creationId xmlns:a16="http://schemas.microsoft.com/office/drawing/2014/main" id="{7303B8AF-C2FD-66B7-8B1B-1EF557903113}"/>
              </a:ext>
            </a:extLst>
          </p:cNvPr>
          <p:cNvSpPr/>
          <p:nvPr/>
        </p:nvSpPr>
        <p:spPr>
          <a:xfrm>
            <a:off x="7143750" y="0"/>
            <a:ext cx="2000250" cy="5143500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11" name="StaticPath">
            <a:extLst>
              <a:ext uri="{FF2B5EF4-FFF2-40B4-BE49-F238E27FC236}">
                <a16:creationId xmlns:a16="http://schemas.microsoft.com/office/drawing/2014/main" id="{39FAEC30-7AB7-4ABF-AD42-DBF3A4EF4314}"/>
              </a:ext>
            </a:extLst>
          </p:cNvPr>
          <p:cNvSpPr/>
          <p:nvPr/>
        </p:nvSpPr>
        <p:spPr>
          <a:xfrm>
            <a:off x="-1309687" y="3810000"/>
            <a:ext cx="1737360" cy="1737360"/>
          </a:xfrm>
          <a:prstGeom prst="ellipse">
            <a:avLst/>
          </a:prstGeom>
          <a:solidFill>
            <a:srgbClr val="000000">
              <a:alpha val="0"/>
            </a:srgbClr>
          </a:solidFill>
          <a:ln w="211667">
            <a:solidFill>
              <a:srgbClr val="FF9800"/>
            </a:solidFill>
            <a:prstDash val="solid"/>
          </a:ln>
        </p:spPr>
      </p:sp>
      <p:sp>
        <p:nvSpPr>
          <p:cNvPr id="12" name="StaticPath">
            <a:extLst>
              <a:ext uri="{FF2B5EF4-FFF2-40B4-BE49-F238E27FC236}">
                <a16:creationId xmlns:a16="http://schemas.microsoft.com/office/drawing/2014/main" id="{8A6DDA5E-92A8-3393-9A25-00F31EB3321B}"/>
              </a:ext>
            </a:extLst>
          </p:cNvPr>
          <p:cNvSpPr/>
          <p:nvPr/>
        </p:nvSpPr>
        <p:spPr>
          <a:xfrm>
            <a:off x="285750" y="204788"/>
            <a:ext cx="482918" cy="482917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11CF3C09-B8D3-11B7-A38B-FAF33ABDBE0A}"/>
              </a:ext>
            </a:extLst>
          </p:cNvPr>
          <p:cNvSpPr txBox="1"/>
          <p:nvPr/>
        </p:nvSpPr>
        <p:spPr>
          <a:xfrm>
            <a:off x="1127236" y="292866"/>
            <a:ext cx="5814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000" b="1" dirty="0"/>
              <a:t>Predlogi za ukrepe (so) financiranja inovacijske dejavnosti</a:t>
            </a:r>
            <a:endParaRPr lang="da-DK" sz="2000" b="1" dirty="0"/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BDB98014-14B3-220A-DEFE-85FBB3189182}"/>
              </a:ext>
            </a:extLst>
          </p:cNvPr>
          <p:cNvSpPr txBox="1"/>
          <p:nvPr/>
        </p:nvSpPr>
        <p:spPr>
          <a:xfrm>
            <a:off x="1002195" y="1434662"/>
            <a:ext cx="590802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Raziskovalno razvojno inovacijski projekti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Mladi raziskovalci iz gospodarstva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Po končanem RRI TRL 3-6 razpis za RRI TRL 6-9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DEMONSTRACIJSKI projekti / demo-piloti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Krepitev razvojnih oddelkov v podjetjih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Ohranjanje razvojnega kadra v podjetjih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Nakup raziskovalne opreme v podjetjih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Kombiniran sklad za financiranje tehnološke opreme in razvoja podjetij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Raziskovalno razvojni vavčerji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2837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62737D-EB04-CB0B-B940-F3B0316E95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>
            <a:extLst>
              <a:ext uri="{FF2B5EF4-FFF2-40B4-BE49-F238E27FC236}">
                <a16:creationId xmlns:a16="http://schemas.microsoft.com/office/drawing/2014/main" id="{B7560A67-F096-43A8-BBD9-63174A836C9D}"/>
              </a:ext>
            </a:extLst>
          </p:cNvPr>
          <p:cNvSpPr/>
          <p:nvPr/>
        </p:nvSpPr>
        <p:spPr>
          <a:xfrm>
            <a:off x="7143750" y="0"/>
            <a:ext cx="2000250" cy="5143500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11" name="StaticPath">
            <a:extLst>
              <a:ext uri="{FF2B5EF4-FFF2-40B4-BE49-F238E27FC236}">
                <a16:creationId xmlns:a16="http://schemas.microsoft.com/office/drawing/2014/main" id="{978670CD-2696-A95C-7382-0DA490B6BEF0}"/>
              </a:ext>
            </a:extLst>
          </p:cNvPr>
          <p:cNvSpPr/>
          <p:nvPr/>
        </p:nvSpPr>
        <p:spPr>
          <a:xfrm>
            <a:off x="-1309687" y="3810000"/>
            <a:ext cx="1737360" cy="1737360"/>
          </a:xfrm>
          <a:prstGeom prst="ellipse">
            <a:avLst/>
          </a:prstGeom>
          <a:solidFill>
            <a:srgbClr val="000000">
              <a:alpha val="0"/>
            </a:srgbClr>
          </a:solidFill>
          <a:ln w="211667">
            <a:solidFill>
              <a:srgbClr val="FF9800"/>
            </a:solidFill>
            <a:prstDash val="solid"/>
          </a:ln>
        </p:spPr>
      </p:sp>
      <p:sp>
        <p:nvSpPr>
          <p:cNvPr id="12" name="StaticPath">
            <a:extLst>
              <a:ext uri="{FF2B5EF4-FFF2-40B4-BE49-F238E27FC236}">
                <a16:creationId xmlns:a16="http://schemas.microsoft.com/office/drawing/2014/main" id="{0F8D6FFD-59BA-C90E-37E8-B54BDA9A962B}"/>
              </a:ext>
            </a:extLst>
          </p:cNvPr>
          <p:cNvSpPr/>
          <p:nvPr/>
        </p:nvSpPr>
        <p:spPr>
          <a:xfrm>
            <a:off x="285750" y="204788"/>
            <a:ext cx="482918" cy="482917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B04146FD-945B-5032-4A75-E898D3E9C5CC}"/>
              </a:ext>
            </a:extLst>
          </p:cNvPr>
          <p:cNvSpPr txBox="1"/>
          <p:nvPr/>
        </p:nvSpPr>
        <p:spPr>
          <a:xfrm>
            <a:off x="1127235" y="292866"/>
            <a:ext cx="51634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/>
              <a:t>Projekcije rasti živalske proizvodnje 2022–2035</a:t>
            </a:r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691F2C6C-75C3-6B44-9BEE-6E5D94A7DD94}"/>
              </a:ext>
            </a:extLst>
          </p:cNvPr>
          <p:cNvSpPr txBox="1"/>
          <p:nvPr/>
        </p:nvSpPr>
        <p:spPr>
          <a:xfrm>
            <a:off x="655202" y="1067743"/>
            <a:ext cx="58451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Globalni trend je lokalna pridelava in samooskrba s hrano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Slovenija je neto uvoznik hrane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/>
              <a:t>Glavna grožnja so klimatske spremembe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EA863798-351B-CE8C-50F1-50E7717029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3305" y="2044468"/>
            <a:ext cx="4324324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45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64ED1-9D5F-4BAD-5C1E-18326A190C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>
            <a:extLst>
              <a:ext uri="{FF2B5EF4-FFF2-40B4-BE49-F238E27FC236}">
                <a16:creationId xmlns:a16="http://schemas.microsoft.com/office/drawing/2014/main" id="{D29F0F13-8F16-2346-0050-857C1BD89400}"/>
              </a:ext>
            </a:extLst>
          </p:cNvPr>
          <p:cNvSpPr/>
          <p:nvPr/>
        </p:nvSpPr>
        <p:spPr>
          <a:xfrm>
            <a:off x="7143750" y="0"/>
            <a:ext cx="2000250" cy="5143500"/>
          </a:xfrm>
          <a:prstGeom prst="rect">
            <a:avLst/>
          </a:prstGeom>
          <a:solidFill>
            <a:srgbClr val="FF9800"/>
          </a:solidFill>
          <a:ln/>
        </p:spPr>
      </p:sp>
      <p:sp>
        <p:nvSpPr>
          <p:cNvPr id="11" name="StaticPath">
            <a:extLst>
              <a:ext uri="{FF2B5EF4-FFF2-40B4-BE49-F238E27FC236}">
                <a16:creationId xmlns:a16="http://schemas.microsoft.com/office/drawing/2014/main" id="{736CE44E-6C61-CB38-7278-EE03E8998D48}"/>
              </a:ext>
            </a:extLst>
          </p:cNvPr>
          <p:cNvSpPr/>
          <p:nvPr/>
        </p:nvSpPr>
        <p:spPr>
          <a:xfrm>
            <a:off x="-1309687" y="3810000"/>
            <a:ext cx="1737360" cy="1737360"/>
          </a:xfrm>
          <a:prstGeom prst="ellipse">
            <a:avLst/>
          </a:prstGeom>
          <a:solidFill>
            <a:srgbClr val="000000">
              <a:alpha val="0"/>
            </a:srgbClr>
          </a:solidFill>
          <a:ln w="211667">
            <a:solidFill>
              <a:srgbClr val="FF9800"/>
            </a:solidFill>
            <a:prstDash val="solid"/>
          </a:ln>
        </p:spPr>
      </p:sp>
      <p:sp>
        <p:nvSpPr>
          <p:cNvPr id="12" name="StaticPath">
            <a:extLst>
              <a:ext uri="{FF2B5EF4-FFF2-40B4-BE49-F238E27FC236}">
                <a16:creationId xmlns:a16="http://schemas.microsoft.com/office/drawing/2014/main" id="{8157292C-93B2-5365-E496-D8009B61A9B8}"/>
              </a:ext>
            </a:extLst>
          </p:cNvPr>
          <p:cNvSpPr/>
          <p:nvPr/>
        </p:nvSpPr>
        <p:spPr>
          <a:xfrm>
            <a:off x="285750" y="204788"/>
            <a:ext cx="482918" cy="482917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3" name="PoljeZBesedilom 2">
            <a:extLst>
              <a:ext uri="{FF2B5EF4-FFF2-40B4-BE49-F238E27FC236}">
                <a16:creationId xmlns:a16="http://schemas.microsoft.com/office/drawing/2014/main" id="{3F16CF4B-A678-536D-6D2A-F96A49E010CC}"/>
              </a:ext>
            </a:extLst>
          </p:cNvPr>
          <p:cNvSpPr txBox="1"/>
          <p:nvPr/>
        </p:nvSpPr>
        <p:spPr>
          <a:xfrm>
            <a:off x="1127235" y="292866"/>
            <a:ext cx="4959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/>
              <a:t>Proizvodnja toplogrednih plinov po panogah </a:t>
            </a:r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E4CB2DE3-3B76-7619-9415-EE4C550EFF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106" y="1011358"/>
            <a:ext cx="4321109" cy="3005356"/>
          </a:xfrm>
          <a:prstGeom prst="rect">
            <a:avLst/>
          </a:prstGeom>
        </p:spPr>
      </p:pic>
      <p:sp>
        <p:nvSpPr>
          <p:cNvPr id="5" name="PoljeZBesedilom 4">
            <a:extLst>
              <a:ext uri="{FF2B5EF4-FFF2-40B4-BE49-F238E27FC236}">
                <a16:creationId xmlns:a16="http://schemas.microsoft.com/office/drawing/2014/main" id="{2BA764BE-0657-70C5-3823-04077A9073E9}"/>
              </a:ext>
            </a:extLst>
          </p:cNvPr>
          <p:cNvSpPr txBox="1"/>
          <p:nvPr/>
        </p:nvSpPr>
        <p:spPr>
          <a:xfrm>
            <a:off x="4009331" y="3757797"/>
            <a:ext cx="1737360" cy="2589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685800">
              <a:lnSpc>
                <a:spcPct val="115000"/>
              </a:lnSpc>
              <a:spcBef>
                <a:spcPts val="900"/>
              </a:spcBef>
            </a:pPr>
            <a:r>
              <a:rPr lang="sl-SI" sz="1000" dirty="0">
                <a:solidFill>
                  <a:srgbClr val="000000"/>
                </a:solidFill>
                <a:ea typeface="Times New Roman" panose="02020603050405020304" pitchFamily="18" charset="0"/>
              </a:rPr>
              <a:t>(</a:t>
            </a:r>
            <a:r>
              <a:rPr lang="sl-SI" sz="10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Newsham</a:t>
            </a:r>
            <a:r>
              <a:rPr lang="sl-SI" sz="1000" dirty="0">
                <a:solidFill>
                  <a:srgbClr val="000000"/>
                </a:solidFill>
                <a:ea typeface="Times New Roman" panose="02020603050405020304" pitchFamily="18" charset="0"/>
              </a:rPr>
              <a:t> et </a:t>
            </a:r>
            <a:r>
              <a:rPr lang="sl-SI" sz="10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al</a:t>
            </a:r>
            <a:r>
              <a:rPr lang="sl-SI" sz="1000" dirty="0">
                <a:solidFill>
                  <a:srgbClr val="000000"/>
                </a:solidFill>
                <a:ea typeface="Times New Roman" panose="02020603050405020304" pitchFamily="18" charset="0"/>
              </a:rPr>
              <a:t>., 2018).</a:t>
            </a:r>
            <a:endParaRPr lang="sl-SI" sz="11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746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ticPath"/>
          <p:cNvSpPr/>
          <p:nvPr/>
        </p:nvSpPr>
        <p:spPr>
          <a:xfrm>
            <a:off x="-842581" y="437150"/>
            <a:ext cx="4014788" cy="4014788"/>
          </a:xfrm>
          <a:prstGeom prst="ellipse">
            <a:avLst/>
          </a:prstGeom>
          <a:solidFill>
            <a:srgbClr val="000000">
              <a:alpha val="4000"/>
            </a:srgbClr>
          </a:solidFill>
          <a:ln/>
        </p:spPr>
      </p:sp>
      <p:sp>
        <p:nvSpPr>
          <p:cNvPr id="3" name="Title"/>
          <p:cNvSpPr/>
          <p:nvPr/>
        </p:nvSpPr>
        <p:spPr>
          <a:xfrm>
            <a:off x="285417" y="2160080"/>
            <a:ext cx="3467148" cy="823389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0" indent="0" algn="l">
              <a:buNone/>
            </a:pPr>
            <a:r>
              <a:rPr lang="en-US" sz="2829" b="1" dirty="0">
                <a:solidFill>
                  <a:srgbClr val="000000"/>
                </a:solidFill>
                <a:latin typeface="OpenSans-Bold" pitchFamily="34" charset="0"/>
                <a:ea typeface="OpenSans-Bold" pitchFamily="34" charset="-122"/>
                <a:cs typeface="OpenSans-Bold" pitchFamily="34" charset="-120"/>
              </a:rPr>
              <a:t>Zaključek in pogled naprej</a:t>
            </a:r>
            <a:endParaRPr lang="en-US" sz="2829" dirty="0"/>
          </a:p>
        </p:txBody>
      </p:sp>
      <p:sp>
        <p:nvSpPr>
          <p:cNvPr id="4" name="StaticPath"/>
          <p:cNvSpPr/>
          <p:nvPr/>
        </p:nvSpPr>
        <p:spPr>
          <a:xfrm>
            <a:off x="6677739" y="195072"/>
            <a:ext cx="911543" cy="911543"/>
          </a:xfrm>
          <a:prstGeom prst="ellipse">
            <a:avLst/>
          </a:prstGeom>
          <a:solidFill>
            <a:srgbClr val="000000"/>
          </a:solidFill>
          <a:ln/>
        </p:spPr>
      </p:sp>
      <p:sp>
        <p:nvSpPr>
          <p:cNvPr id="5" name="StaticPath"/>
          <p:cNvSpPr/>
          <p:nvPr/>
        </p:nvSpPr>
        <p:spPr>
          <a:xfrm>
            <a:off x="7963376" y="4002548"/>
            <a:ext cx="677228" cy="677228"/>
          </a:xfrm>
          <a:prstGeom prst="ellipse">
            <a:avLst/>
          </a:prstGeom>
          <a:solidFill>
            <a:srgbClr val="FF9800"/>
          </a:solidFill>
          <a:ln/>
        </p:spPr>
      </p:sp>
      <p:sp>
        <p:nvSpPr>
          <p:cNvPr id="6" name="StaticPath"/>
          <p:cNvSpPr/>
          <p:nvPr/>
        </p:nvSpPr>
        <p:spPr>
          <a:xfrm>
            <a:off x="-1162717" y="-991076"/>
            <a:ext cx="2514600" cy="2514600"/>
          </a:xfrm>
          <a:prstGeom prst="ellipse">
            <a:avLst/>
          </a:prstGeom>
          <a:solidFill>
            <a:srgbClr val="000000">
              <a:alpha val="0"/>
            </a:srgbClr>
          </a:solidFill>
          <a:ln w="423333">
            <a:solidFill>
              <a:srgbClr val="FF9800"/>
            </a:solidFill>
            <a:prstDash val="solid"/>
          </a:ln>
        </p:spPr>
      </p:sp>
      <p:sp>
        <p:nvSpPr>
          <p:cNvPr id="8" name="Text"/>
          <p:cNvSpPr/>
          <p:nvPr/>
        </p:nvSpPr>
        <p:spPr>
          <a:xfrm>
            <a:off x="3388999" y="1661939"/>
            <a:ext cx="4486855" cy="2963456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285750" indent="-2857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l-SI" sz="1600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Postaviti dolgoročno strategijo razvoja Slovenije (2050) in v njo umestiti agroživilski sektor</a:t>
            </a:r>
          </a:p>
          <a:p>
            <a:pPr marL="285750" indent="-2857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l-SI" sz="1600" dirty="0">
                <a:solidFill>
                  <a:srgbClr val="000000"/>
                </a:solidFill>
                <a:latin typeface="OpenSans-Regular" pitchFamily="34" charset="0"/>
                <a:ea typeface="OpenSans-Regular" pitchFamily="34" charset="-122"/>
                <a:cs typeface="OpenSans-Regular" pitchFamily="34" charset="-120"/>
              </a:rPr>
              <a:t>Zagotoviti dolgoročno financiranje raziskav razvoja  in inovacij, povečati temu namenjena sredstva v državnem proračunu – cilj 3% BDP</a:t>
            </a:r>
          </a:p>
          <a:p>
            <a:pPr marL="285750" indent="-28575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l-SI" sz="1600" dirty="0">
                <a:solidFill>
                  <a:srgbClr val="000000"/>
                </a:solidFill>
                <a:ea typeface="OpenSans-Regular" pitchFamily="34" charset="-122"/>
              </a:rPr>
              <a:t>Glavni izziv: kako zagotoviti dovolj hrane v času hitrih klimatskih sprememb in povečati našo prehransko samooskrbo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FD093CA6EE9724F9D59C7B4BDDB6CF3" ma:contentTypeVersion="18" ma:contentTypeDescription="Ustvari nov dokument." ma:contentTypeScope="" ma:versionID="a87d03acad88d853810d6d7d6fdac799">
  <xsd:schema xmlns:xsd="http://www.w3.org/2001/XMLSchema" xmlns:xs="http://www.w3.org/2001/XMLSchema" xmlns:p="http://schemas.microsoft.com/office/2006/metadata/properties" xmlns:ns2="703cdf61-9bdb-4ab1-bf99-aabb6c694d24" xmlns:ns3="e0c4cf2c-1396-48e0-9fb8-701f9c1f262a" targetNamespace="http://schemas.microsoft.com/office/2006/metadata/properties" ma:root="true" ma:fieldsID="07faf577168e3cacf3bf907cff9333c7" ns2:_="" ns3:_="">
    <xsd:import namespace="703cdf61-9bdb-4ab1-bf99-aabb6c694d24"/>
    <xsd:import namespace="e0c4cf2c-1396-48e0-9fb8-701f9c1f262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3cdf61-9bdb-4ab1-bf99-aabb6c694d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c045dbe8-36ce-414e-b890-92d4d91653f2}" ma:internalName="TaxCatchAll" ma:showField="CatchAllData" ma:web="703cdf61-9bdb-4ab1-bf99-aabb6c694d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c4cf2c-1396-48e0-9fb8-701f9c1f26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Oznake slike" ma:readOnly="false" ma:fieldId="{5cf76f15-5ced-4ddc-b409-7134ff3c332f}" ma:taxonomyMulti="true" ma:sspId="74e670e0-036f-40c5-a94b-014558db02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0c4cf2c-1396-48e0-9fb8-701f9c1f262a">
      <Terms xmlns="http://schemas.microsoft.com/office/infopath/2007/PartnerControls"/>
    </lcf76f155ced4ddcb4097134ff3c332f>
    <TaxCatchAll xmlns="703cdf61-9bdb-4ab1-bf99-aabb6c694d24" xsi:nil="true"/>
  </documentManagement>
</p:properties>
</file>

<file path=customXml/itemProps1.xml><?xml version="1.0" encoding="utf-8"?>
<ds:datastoreItem xmlns:ds="http://schemas.openxmlformats.org/officeDocument/2006/customXml" ds:itemID="{651AC8B4-9CE7-44F9-B840-7113CC77FEAE}"/>
</file>

<file path=customXml/itemProps2.xml><?xml version="1.0" encoding="utf-8"?>
<ds:datastoreItem xmlns:ds="http://schemas.openxmlformats.org/officeDocument/2006/customXml" ds:itemID="{18C242A8-D657-484F-827C-3F9FD1A90B95}"/>
</file>

<file path=customXml/itemProps3.xml><?xml version="1.0" encoding="utf-8"?>
<ds:datastoreItem xmlns:ds="http://schemas.openxmlformats.org/officeDocument/2006/customXml" ds:itemID="{2FE9806C-4068-4EEA-B7EB-562EFB3901D7}"/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300</Words>
  <Application>Microsoft Office PowerPoint</Application>
  <PresentationFormat>Diaprojekcija na zaslonu (16:9)</PresentationFormat>
  <Paragraphs>48</Paragraphs>
  <Slides>7</Slides>
  <Notes>7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3" baseType="lpstr">
      <vt:lpstr>Arial</vt:lpstr>
      <vt:lpstr>Calibri</vt:lpstr>
      <vt:lpstr>OpenSans-Bold</vt:lpstr>
      <vt:lpstr>OpenSans-Regular</vt:lpstr>
      <vt:lpstr>Times New Roman</vt:lpstr>
      <vt:lpstr>Office Theme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Matjaž Červek</cp:lastModifiedBy>
  <cp:revision>7</cp:revision>
  <dcterms:created xsi:type="dcterms:W3CDTF">2025-08-25T11:04:48Z</dcterms:created>
  <dcterms:modified xsi:type="dcterms:W3CDTF">2025-08-27T06:05:19Z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0x0101001FD093CA6EE9724F9D59C7B4BDDB6CF3</vt:lpwstr>
  </property>
</Properties>
</file>