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57" r:id="rId4"/>
    <p:sldId id="262" r:id="rId5"/>
    <p:sldId id="258" r:id="rId6"/>
    <p:sldId id="260" r:id="rId7"/>
    <p:sldId id="261" r:id="rId8"/>
    <p:sldId id="263" r:id="rId9"/>
    <p:sldId id="264" r:id="rId10"/>
    <p:sldId id="265"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0B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3588" autoAdjust="0"/>
  </p:normalViewPr>
  <p:slideViewPr>
    <p:cSldViewPr snapToGrid="0" showGuides="1">
      <p:cViewPr>
        <p:scale>
          <a:sx n="77" d="100"/>
          <a:sy n="77" d="100"/>
        </p:scale>
        <p:origin x="835" y="259"/>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784D9-1A0F-408D-9EC2-8171BF616D4A}"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C0D5340D-CC70-431A-908B-E391C3C55FE5}">
      <dgm:prSet custT="1"/>
      <dgm:spPr/>
      <dgm:t>
        <a:bodyPr/>
        <a:lstStyle/>
        <a:p>
          <a:r>
            <a:rPr lang="sl-SI" sz="2400" dirty="0"/>
            <a:t>Svetovna populacija ljudi narašča, in s tem r</a:t>
          </a:r>
          <a:r>
            <a:rPr lang="en-GB" sz="2400" dirty="0" err="1"/>
            <a:t>azpoložljivost</a:t>
          </a:r>
          <a:r>
            <a:rPr lang="en-GB" sz="2400" dirty="0"/>
            <a:t> </a:t>
          </a:r>
          <a:r>
            <a:rPr lang="en-GB" sz="2400" dirty="0" err="1"/>
            <a:t>zemlje</a:t>
          </a:r>
          <a:r>
            <a:rPr lang="en-GB" sz="2400" dirty="0"/>
            <a:t> </a:t>
          </a:r>
          <a:r>
            <a:rPr lang="sl-SI" sz="2400" dirty="0"/>
            <a:t>in njena uporaba postajata</a:t>
          </a:r>
          <a:r>
            <a:rPr lang="en-GB" sz="2400" dirty="0"/>
            <a:t> </a:t>
          </a:r>
          <a:r>
            <a:rPr lang="sl-SI" sz="2400" dirty="0"/>
            <a:t>glavni omejitveni dejavnik za pridelavo hrane (FAO 2011, IPCC 2019, </a:t>
          </a:r>
          <a:r>
            <a:rPr lang="sl-SI" sz="2400" dirty="0" err="1"/>
            <a:t>Godfray</a:t>
          </a:r>
          <a:r>
            <a:rPr lang="sl-SI" sz="2400" dirty="0"/>
            <a:t> et </a:t>
          </a:r>
          <a:r>
            <a:rPr lang="sl-SI" sz="2400" dirty="0" err="1"/>
            <a:t>al</a:t>
          </a:r>
          <a:r>
            <a:rPr lang="sl-SI" sz="2400" dirty="0"/>
            <a:t>., 2010)</a:t>
          </a:r>
          <a:endParaRPr lang="en-US" sz="2400" dirty="0"/>
        </a:p>
      </dgm:t>
    </dgm:pt>
    <dgm:pt modelId="{62085F6D-A7DD-468C-A76A-26046C61C01A}" type="parTrans" cxnId="{8C79A18D-AA0C-409D-9B05-392E7C2C909A}">
      <dgm:prSet/>
      <dgm:spPr/>
      <dgm:t>
        <a:bodyPr/>
        <a:lstStyle/>
        <a:p>
          <a:endParaRPr lang="en-US" sz="2400"/>
        </a:p>
      </dgm:t>
    </dgm:pt>
    <dgm:pt modelId="{E66B69E7-55CC-4B29-8E9F-9DD3977263F1}" type="sibTrans" cxnId="{8C79A18D-AA0C-409D-9B05-392E7C2C909A}">
      <dgm:prSet custT="1"/>
      <dgm:spPr/>
      <dgm:t>
        <a:bodyPr/>
        <a:lstStyle/>
        <a:p>
          <a:endParaRPr lang="en-US" sz="2400"/>
        </a:p>
      </dgm:t>
    </dgm:pt>
    <dgm:pt modelId="{67974F72-23DF-4D26-B21B-5C6BCA018BC3}">
      <dgm:prSet custT="1"/>
      <dgm:spPr/>
      <dgm:t>
        <a:bodyPr/>
        <a:lstStyle/>
        <a:p>
          <a:r>
            <a:rPr lang="sl-SI" sz="2400" dirty="0"/>
            <a:t>FAO ocenjuje, da bo do leta 2050 potrebno povečati pridelavo hrane za 70% za zadovoljitev prehranskih potreb prebivalstva (FAO, 2009)</a:t>
          </a:r>
          <a:r>
            <a:rPr lang="sl-SI" sz="2400" i="1" dirty="0"/>
            <a:t> =&gt; </a:t>
          </a:r>
          <a:r>
            <a:rPr lang="sl-SI" sz="2400" i="1" dirty="0" err="1"/>
            <a:t>Feed-food</a:t>
          </a:r>
          <a:r>
            <a:rPr lang="sl-SI" sz="2400" i="1" dirty="0"/>
            <a:t> </a:t>
          </a:r>
          <a:r>
            <a:rPr lang="sl-SI" sz="2400" i="1" dirty="0" err="1"/>
            <a:t>competition</a:t>
          </a:r>
          <a:endParaRPr lang="en-US" sz="2400" dirty="0"/>
        </a:p>
      </dgm:t>
    </dgm:pt>
    <dgm:pt modelId="{4E073101-43C6-4503-8A73-73FA43768E94}" type="parTrans" cxnId="{AA958EC7-0A0E-4D9B-B7BA-CA8ECE733A67}">
      <dgm:prSet/>
      <dgm:spPr/>
      <dgm:t>
        <a:bodyPr/>
        <a:lstStyle/>
        <a:p>
          <a:endParaRPr lang="en-US" sz="2400"/>
        </a:p>
      </dgm:t>
    </dgm:pt>
    <dgm:pt modelId="{49805238-0B92-4452-A280-912B5B3F4D78}" type="sibTrans" cxnId="{AA958EC7-0A0E-4D9B-B7BA-CA8ECE733A67}">
      <dgm:prSet custT="1"/>
      <dgm:spPr/>
      <dgm:t>
        <a:bodyPr/>
        <a:lstStyle/>
        <a:p>
          <a:endParaRPr lang="en-US" sz="2400"/>
        </a:p>
      </dgm:t>
    </dgm:pt>
    <dgm:pt modelId="{1B277B49-3A45-4CD6-95FE-786E80C4F1B7}">
      <dgm:prSet custT="1"/>
      <dgm:spPr/>
      <dgm:t>
        <a:bodyPr/>
        <a:lstStyle/>
        <a:p>
          <a:r>
            <a:rPr lang="sl-SI" sz="2400" dirty="0"/>
            <a:t>Ocenjuje se, da je tretjina proizvedene hrane zavržena =&gt; vir krme za prašiče. Uporaba živilskih odpadkov za živalsko krmo je v EU omejena =&gt; izjema so ostanki živilske industrije, znani kot nekdanja živila (NŽ). (Uredba Komisije (EU), 2017).</a:t>
          </a:r>
          <a:endParaRPr lang="en-US" sz="2400" dirty="0"/>
        </a:p>
      </dgm:t>
    </dgm:pt>
    <dgm:pt modelId="{2AC9C308-54FD-441B-B721-8F077E20A47F}" type="sibTrans" cxnId="{8961E346-A65E-4086-A127-E2E982E648DF}">
      <dgm:prSet/>
      <dgm:spPr/>
      <dgm:t>
        <a:bodyPr/>
        <a:lstStyle/>
        <a:p>
          <a:endParaRPr lang="en-US" sz="2400"/>
        </a:p>
      </dgm:t>
    </dgm:pt>
    <dgm:pt modelId="{E5C93B9F-13A1-4F64-9796-154B28B4656B}" type="parTrans" cxnId="{8961E346-A65E-4086-A127-E2E982E648DF}">
      <dgm:prSet/>
      <dgm:spPr/>
      <dgm:t>
        <a:bodyPr/>
        <a:lstStyle/>
        <a:p>
          <a:endParaRPr lang="en-US" sz="2400"/>
        </a:p>
      </dgm:t>
    </dgm:pt>
    <dgm:pt modelId="{C097B455-6AA3-49DC-AED6-F44B7EDC17D9}" type="pres">
      <dgm:prSet presAssocID="{6CE784D9-1A0F-408D-9EC2-8171BF616D4A}" presName="vert0" presStyleCnt="0">
        <dgm:presLayoutVars>
          <dgm:dir/>
          <dgm:animOne val="branch"/>
          <dgm:animLvl val="lvl"/>
        </dgm:presLayoutVars>
      </dgm:prSet>
      <dgm:spPr/>
    </dgm:pt>
    <dgm:pt modelId="{3CE04F40-1F43-43C2-B7A1-B09FCC7C232C}" type="pres">
      <dgm:prSet presAssocID="{C0D5340D-CC70-431A-908B-E391C3C55FE5}" presName="thickLine" presStyleLbl="alignNode1" presStyleIdx="0" presStyleCnt="3"/>
      <dgm:spPr/>
    </dgm:pt>
    <dgm:pt modelId="{2E210461-292F-412A-A5CD-35E9428CDFC5}" type="pres">
      <dgm:prSet presAssocID="{C0D5340D-CC70-431A-908B-E391C3C55FE5}" presName="horz1" presStyleCnt="0"/>
      <dgm:spPr/>
    </dgm:pt>
    <dgm:pt modelId="{DC4958C0-79F9-4F2E-B1B2-C3EDD16DA1CB}" type="pres">
      <dgm:prSet presAssocID="{C0D5340D-CC70-431A-908B-E391C3C55FE5}" presName="tx1" presStyleLbl="revTx" presStyleIdx="0" presStyleCnt="3"/>
      <dgm:spPr/>
    </dgm:pt>
    <dgm:pt modelId="{69B6F22F-002D-4E3E-945E-296B9B563FCE}" type="pres">
      <dgm:prSet presAssocID="{C0D5340D-CC70-431A-908B-E391C3C55FE5}" presName="vert1" presStyleCnt="0"/>
      <dgm:spPr/>
    </dgm:pt>
    <dgm:pt modelId="{D303B2F5-6A84-4C16-91AC-4E424C3AF3D8}" type="pres">
      <dgm:prSet presAssocID="{67974F72-23DF-4D26-B21B-5C6BCA018BC3}" presName="thickLine" presStyleLbl="alignNode1" presStyleIdx="1" presStyleCnt="3"/>
      <dgm:spPr/>
    </dgm:pt>
    <dgm:pt modelId="{0C46A3AB-ECF4-4AA8-92A7-F4B2E023A57C}" type="pres">
      <dgm:prSet presAssocID="{67974F72-23DF-4D26-B21B-5C6BCA018BC3}" presName="horz1" presStyleCnt="0"/>
      <dgm:spPr/>
    </dgm:pt>
    <dgm:pt modelId="{11E772F2-3B8E-4086-B6AE-D5118120730F}" type="pres">
      <dgm:prSet presAssocID="{67974F72-23DF-4D26-B21B-5C6BCA018BC3}" presName="tx1" presStyleLbl="revTx" presStyleIdx="1" presStyleCnt="3"/>
      <dgm:spPr/>
    </dgm:pt>
    <dgm:pt modelId="{3A91D84E-3C67-4ED2-9E22-62F91F18AB43}" type="pres">
      <dgm:prSet presAssocID="{67974F72-23DF-4D26-B21B-5C6BCA018BC3}" presName="vert1" presStyleCnt="0"/>
      <dgm:spPr/>
    </dgm:pt>
    <dgm:pt modelId="{252EE6CF-3244-4926-BBC0-44E91704C235}" type="pres">
      <dgm:prSet presAssocID="{1B277B49-3A45-4CD6-95FE-786E80C4F1B7}" presName="thickLine" presStyleLbl="alignNode1" presStyleIdx="2" presStyleCnt="3"/>
      <dgm:spPr/>
    </dgm:pt>
    <dgm:pt modelId="{A12079DA-F3AF-4D63-AC12-F1FCC8B7953D}" type="pres">
      <dgm:prSet presAssocID="{1B277B49-3A45-4CD6-95FE-786E80C4F1B7}" presName="horz1" presStyleCnt="0"/>
      <dgm:spPr/>
    </dgm:pt>
    <dgm:pt modelId="{5738E570-DE8E-48B5-BB37-AF17AC482166}" type="pres">
      <dgm:prSet presAssocID="{1B277B49-3A45-4CD6-95FE-786E80C4F1B7}" presName="tx1" presStyleLbl="revTx" presStyleIdx="2" presStyleCnt="3"/>
      <dgm:spPr/>
    </dgm:pt>
    <dgm:pt modelId="{15DA51ED-B933-4165-8C1B-F9066DB81C6B}" type="pres">
      <dgm:prSet presAssocID="{1B277B49-3A45-4CD6-95FE-786E80C4F1B7}" presName="vert1" presStyleCnt="0"/>
      <dgm:spPr/>
    </dgm:pt>
  </dgm:ptLst>
  <dgm:cxnLst>
    <dgm:cxn modelId="{8961E346-A65E-4086-A127-E2E982E648DF}" srcId="{6CE784D9-1A0F-408D-9EC2-8171BF616D4A}" destId="{1B277B49-3A45-4CD6-95FE-786E80C4F1B7}" srcOrd="2" destOrd="0" parTransId="{E5C93B9F-13A1-4F64-9796-154B28B4656B}" sibTransId="{2AC9C308-54FD-441B-B721-8F077E20A47F}"/>
    <dgm:cxn modelId="{C7F5936A-5502-4776-9D3B-9F5E2700C12B}" type="presOf" srcId="{C0D5340D-CC70-431A-908B-E391C3C55FE5}" destId="{DC4958C0-79F9-4F2E-B1B2-C3EDD16DA1CB}" srcOrd="0" destOrd="0" presId="urn:microsoft.com/office/officeart/2008/layout/LinedList"/>
    <dgm:cxn modelId="{4F7B3572-D820-4D4E-9813-81C7D70D1994}" type="presOf" srcId="{67974F72-23DF-4D26-B21B-5C6BCA018BC3}" destId="{11E772F2-3B8E-4086-B6AE-D5118120730F}" srcOrd="0" destOrd="0" presId="urn:microsoft.com/office/officeart/2008/layout/LinedList"/>
    <dgm:cxn modelId="{8C79A18D-AA0C-409D-9B05-392E7C2C909A}" srcId="{6CE784D9-1A0F-408D-9EC2-8171BF616D4A}" destId="{C0D5340D-CC70-431A-908B-E391C3C55FE5}" srcOrd="0" destOrd="0" parTransId="{62085F6D-A7DD-468C-A76A-26046C61C01A}" sibTransId="{E66B69E7-55CC-4B29-8E9F-9DD3977263F1}"/>
    <dgm:cxn modelId="{DAA59EBC-093B-4216-B751-4834E97052F4}" type="presOf" srcId="{1B277B49-3A45-4CD6-95FE-786E80C4F1B7}" destId="{5738E570-DE8E-48B5-BB37-AF17AC482166}" srcOrd="0" destOrd="0" presId="urn:microsoft.com/office/officeart/2008/layout/LinedList"/>
    <dgm:cxn modelId="{AA958EC7-0A0E-4D9B-B7BA-CA8ECE733A67}" srcId="{6CE784D9-1A0F-408D-9EC2-8171BF616D4A}" destId="{67974F72-23DF-4D26-B21B-5C6BCA018BC3}" srcOrd="1" destOrd="0" parTransId="{4E073101-43C6-4503-8A73-73FA43768E94}" sibTransId="{49805238-0B92-4452-A280-912B5B3F4D78}"/>
    <dgm:cxn modelId="{479AFCE7-2EA2-44DF-91AF-7C515BD9AA14}" type="presOf" srcId="{6CE784D9-1A0F-408D-9EC2-8171BF616D4A}" destId="{C097B455-6AA3-49DC-AED6-F44B7EDC17D9}" srcOrd="0" destOrd="0" presId="urn:microsoft.com/office/officeart/2008/layout/LinedList"/>
    <dgm:cxn modelId="{8C5B3788-2E8D-4FDC-99A4-2464AE05141C}" type="presParOf" srcId="{C097B455-6AA3-49DC-AED6-F44B7EDC17D9}" destId="{3CE04F40-1F43-43C2-B7A1-B09FCC7C232C}" srcOrd="0" destOrd="0" presId="urn:microsoft.com/office/officeart/2008/layout/LinedList"/>
    <dgm:cxn modelId="{3C4BB8D8-5D56-4DC8-BD8B-FAE369C73CC3}" type="presParOf" srcId="{C097B455-6AA3-49DC-AED6-F44B7EDC17D9}" destId="{2E210461-292F-412A-A5CD-35E9428CDFC5}" srcOrd="1" destOrd="0" presId="urn:microsoft.com/office/officeart/2008/layout/LinedList"/>
    <dgm:cxn modelId="{CBBDD1FB-F37F-4D89-9B61-89AC222989B1}" type="presParOf" srcId="{2E210461-292F-412A-A5CD-35E9428CDFC5}" destId="{DC4958C0-79F9-4F2E-B1B2-C3EDD16DA1CB}" srcOrd="0" destOrd="0" presId="urn:microsoft.com/office/officeart/2008/layout/LinedList"/>
    <dgm:cxn modelId="{E99EE4B7-3040-4B09-A397-E389F36DD973}" type="presParOf" srcId="{2E210461-292F-412A-A5CD-35E9428CDFC5}" destId="{69B6F22F-002D-4E3E-945E-296B9B563FCE}" srcOrd="1" destOrd="0" presId="urn:microsoft.com/office/officeart/2008/layout/LinedList"/>
    <dgm:cxn modelId="{80BFBFC0-C4FA-4512-91B8-EE4CBD6912F3}" type="presParOf" srcId="{C097B455-6AA3-49DC-AED6-F44B7EDC17D9}" destId="{D303B2F5-6A84-4C16-91AC-4E424C3AF3D8}" srcOrd="2" destOrd="0" presId="urn:microsoft.com/office/officeart/2008/layout/LinedList"/>
    <dgm:cxn modelId="{15E0253E-D1B8-413A-BAE9-C1E065B1B06B}" type="presParOf" srcId="{C097B455-6AA3-49DC-AED6-F44B7EDC17D9}" destId="{0C46A3AB-ECF4-4AA8-92A7-F4B2E023A57C}" srcOrd="3" destOrd="0" presId="urn:microsoft.com/office/officeart/2008/layout/LinedList"/>
    <dgm:cxn modelId="{8D514FA2-46DC-4864-8361-58802E4A3EA6}" type="presParOf" srcId="{0C46A3AB-ECF4-4AA8-92A7-F4B2E023A57C}" destId="{11E772F2-3B8E-4086-B6AE-D5118120730F}" srcOrd="0" destOrd="0" presId="urn:microsoft.com/office/officeart/2008/layout/LinedList"/>
    <dgm:cxn modelId="{9DC0B7C8-0F2C-455E-96A5-72CC06471B73}" type="presParOf" srcId="{0C46A3AB-ECF4-4AA8-92A7-F4B2E023A57C}" destId="{3A91D84E-3C67-4ED2-9E22-62F91F18AB43}" srcOrd="1" destOrd="0" presId="urn:microsoft.com/office/officeart/2008/layout/LinedList"/>
    <dgm:cxn modelId="{2C9BCE8E-A106-4CE7-AB30-CFD53590C6B3}" type="presParOf" srcId="{C097B455-6AA3-49DC-AED6-F44B7EDC17D9}" destId="{252EE6CF-3244-4926-BBC0-44E91704C235}" srcOrd="4" destOrd="0" presId="urn:microsoft.com/office/officeart/2008/layout/LinedList"/>
    <dgm:cxn modelId="{A14E5010-3429-41BD-9A8F-627D46FEB5AD}" type="presParOf" srcId="{C097B455-6AA3-49DC-AED6-F44B7EDC17D9}" destId="{A12079DA-F3AF-4D63-AC12-F1FCC8B7953D}" srcOrd="5" destOrd="0" presId="urn:microsoft.com/office/officeart/2008/layout/LinedList"/>
    <dgm:cxn modelId="{A8124D27-C30C-4FC5-A71C-62D0001EB70C}" type="presParOf" srcId="{A12079DA-F3AF-4D63-AC12-F1FCC8B7953D}" destId="{5738E570-DE8E-48B5-BB37-AF17AC482166}" srcOrd="0" destOrd="0" presId="urn:microsoft.com/office/officeart/2008/layout/LinedList"/>
    <dgm:cxn modelId="{06C9D409-EE4E-406D-8904-793FE7F66BFC}" type="presParOf" srcId="{A12079DA-F3AF-4D63-AC12-F1FCC8B7953D}" destId="{15DA51ED-B933-4165-8C1B-F9066DB81C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04F40-1F43-43C2-B7A1-B09FCC7C232C}">
      <dsp:nvSpPr>
        <dsp:cNvPr id="0" name=""/>
        <dsp:cNvSpPr/>
      </dsp:nvSpPr>
      <dsp:spPr>
        <a:xfrm>
          <a:off x="0" y="1834"/>
          <a:ext cx="1131072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958C0-79F9-4F2E-B1B2-C3EDD16DA1CB}">
      <dsp:nvSpPr>
        <dsp:cNvPr id="0" name=""/>
        <dsp:cNvSpPr/>
      </dsp:nvSpPr>
      <dsp:spPr>
        <a:xfrm>
          <a:off x="0" y="1834"/>
          <a:ext cx="11310729" cy="125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l-SI" sz="2400" kern="1200" dirty="0"/>
            <a:t>Svetovna populacija ljudi narašča, in s tem r</a:t>
          </a:r>
          <a:r>
            <a:rPr lang="en-GB" sz="2400" kern="1200" dirty="0" err="1"/>
            <a:t>azpoložljivost</a:t>
          </a:r>
          <a:r>
            <a:rPr lang="en-GB" sz="2400" kern="1200" dirty="0"/>
            <a:t> </a:t>
          </a:r>
          <a:r>
            <a:rPr lang="en-GB" sz="2400" kern="1200" dirty="0" err="1"/>
            <a:t>zemlje</a:t>
          </a:r>
          <a:r>
            <a:rPr lang="en-GB" sz="2400" kern="1200" dirty="0"/>
            <a:t> </a:t>
          </a:r>
          <a:r>
            <a:rPr lang="sl-SI" sz="2400" kern="1200" dirty="0"/>
            <a:t>in njena uporaba postajata</a:t>
          </a:r>
          <a:r>
            <a:rPr lang="en-GB" sz="2400" kern="1200" dirty="0"/>
            <a:t> </a:t>
          </a:r>
          <a:r>
            <a:rPr lang="sl-SI" sz="2400" kern="1200" dirty="0"/>
            <a:t>glavni omejitveni dejavnik za pridelavo hrane (FAO 2011, IPCC 2019, </a:t>
          </a:r>
          <a:r>
            <a:rPr lang="sl-SI" sz="2400" kern="1200" dirty="0" err="1"/>
            <a:t>Godfray</a:t>
          </a:r>
          <a:r>
            <a:rPr lang="sl-SI" sz="2400" kern="1200" dirty="0"/>
            <a:t> et </a:t>
          </a:r>
          <a:r>
            <a:rPr lang="sl-SI" sz="2400" kern="1200" dirty="0" err="1"/>
            <a:t>al</a:t>
          </a:r>
          <a:r>
            <a:rPr lang="sl-SI" sz="2400" kern="1200" dirty="0"/>
            <a:t>., 2010)</a:t>
          </a:r>
          <a:endParaRPr lang="en-US" sz="2400" kern="1200" dirty="0"/>
        </a:p>
      </dsp:txBody>
      <dsp:txXfrm>
        <a:off x="0" y="1834"/>
        <a:ext cx="11310729" cy="1251107"/>
      </dsp:txXfrm>
    </dsp:sp>
    <dsp:sp modelId="{D303B2F5-6A84-4C16-91AC-4E424C3AF3D8}">
      <dsp:nvSpPr>
        <dsp:cNvPr id="0" name=""/>
        <dsp:cNvSpPr/>
      </dsp:nvSpPr>
      <dsp:spPr>
        <a:xfrm>
          <a:off x="0" y="1252942"/>
          <a:ext cx="1131072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772F2-3B8E-4086-B6AE-D5118120730F}">
      <dsp:nvSpPr>
        <dsp:cNvPr id="0" name=""/>
        <dsp:cNvSpPr/>
      </dsp:nvSpPr>
      <dsp:spPr>
        <a:xfrm>
          <a:off x="0" y="1252942"/>
          <a:ext cx="11310729" cy="125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l-SI" sz="2400" kern="1200" dirty="0"/>
            <a:t>FAO ocenjuje, da bo do leta 2050 potrebno povečati pridelavo hrane za 70% za zadovoljitev prehranskih potreb prebivalstva (FAO, 2009)</a:t>
          </a:r>
          <a:r>
            <a:rPr lang="sl-SI" sz="2400" i="1" kern="1200" dirty="0"/>
            <a:t> =&gt; </a:t>
          </a:r>
          <a:r>
            <a:rPr lang="sl-SI" sz="2400" i="1" kern="1200" dirty="0" err="1"/>
            <a:t>Feed-food</a:t>
          </a:r>
          <a:r>
            <a:rPr lang="sl-SI" sz="2400" i="1" kern="1200" dirty="0"/>
            <a:t> </a:t>
          </a:r>
          <a:r>
            <a:rPr lang="sl-SI" sz="2400" i="1" kern="1200" dirty="0" err="1"/>
            <a:t>competition</a:t>
          </a:r>
          <a:endParaRPr lang="en-US" sz="2400" kern="1200" dirty="0"/>
        </a:p>
      </dsp:txBody>
      <dsp:txXfrm>
        <a:off x="0" y="1252942"/>
        <a:ext cx="11310729" cy="1251107"/>
      </dsp:txXfrm>
    </dsp:sp>
    <dsp:sp modelId="{252EE6CF-3244-4926-BBC0-44E91704C235}">
      <dsp:nvSpPr>
        <dsp:cNvPr id="0" name=""/>
        <dsp:cNvSpPr/>
      </dsp:nvSpPr>
      <dsp:spPr>
        <a:xfrm>
          <a:off x="0" y="2504049"/>
          <a:ext cx="1131072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8E570-DE8E-48B5-BB37-AF17AC482166}">
      <dsp:nvSpPr>
        <dsp:cNvPr id="0" name=""/>
        <dsp:cNvSpPr/>
      </dsp:nvSpPr>
      <dsp:spPr>
        <a:xfrm>
          <a:off x="0" y="2504049"/>
          <a:ext cx="11310729" cy="125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l-SI" sz="2400" kern="1200" dirty="0"/>
            <a:t>Ocenjuje se, da je tretjina proizvedene hrane zavržena =&gt; vir krme za prašiče. Uporaba živilskih odpadkov za živalsko krmo je v EU omejena =&gt; izjema so ostanki živilske industrije, znani kot nekdanja živila (NŽ). (Uredba Komisije (EU), 2017).</a:t>
          </a:r>
          <a:endParaRPr lang="en-US" sz="2400" kern="1200" dirty="0"/>
        </a:p>
      </dsp:txBody>
      <dsp:txXfrm>
        <a:off x="0" y="2504049"/>
        <a:ext cx="11310729" cy="12511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19A16-F3BA-4924-88EB-C1FCC2E9D510}" type="datetimeFigureOut">
              <a:rPr lang="sl-SI" smtClean="0"/>
              <a:t>21. 08. 2025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69FFF-ECD6-4EE9-A87E-94A215E549D5}" type="slidenum">
              <a:rPr lang="sl-SI" smtClean="0"/>
              <a:t>‹#›</a:t>
            </a:fld>
            <a:endParaRPr lang="sl-SI"/>
          </a:p>
        </p:txBody>
      </p:sp>
    </p:spTree>
    <p:extLst>
      <p:ext uri="{BB962C8B-B14F-4D97-AF65-F5344CB8AC3E}">
        <p14:creationId xmlns:p14="http://schemas.microsoft.com/office/powerpoint/2010/main" val="110104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F569FFF-ECD6-4EE9-A87E-94A215E549D5}" type="slidenum">
              <a:rPr lang="sl-SI" smtClean="0"/>
              <a:t>10</a:t>
            </a:fld>
            <a:endParaRPr lang="sl-SI"/>
          </a:p>
        </p:txBody>
      </p:sp>
    </p:spTree>
    <p:extLst>
      <p:ext uri="{BB962C8B-B14F-4D97-AF65-F5344CB8AC3E}">
        <p14:creationId xmlns:p14="http://schemas.microsoft.com/office/powerpoint/2010/main" val="150308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ACC0F8C7-6BCF-EBAD-A240-B41C648B8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če želite urediti slog podnaslova matrice</a:t>
            </a:r>
          </a:p>
        </p:txBody>
      </p:sp>
      <p:sp>
        <p:nvSpPr>
          <p:cNvPr id="7" name="Označba mesta datuma 6">
            <a:extLst>
              <a:ext uri="{FF2B5EF4-FFF2-40B4-BE49-F238E27FC236}">
                <a16:creationId xmlns:a16="http://schemas.microsoft.com/office/drawing/2014/main" id="{AC872E52-367F-E564-0DC3-190AA0B59876}"/>
              </a:ext>
            </a:extLst>
          </p:cNvPr>
          <p:cNvSpPr>
            <a:spLocks noGrp="1"/>
          </p:cNvSpPr>
          <p:nvPr>
            <p:ph type="dt" sz="half" idx="10"/>
          </p:nvPr>
        </p:nvSpPr>
        <p:spPr/>
        <p:txBody>
          <a:bodyPr/>
          <a:lstStyle/>
          <a:p>
            <a:fld id="{E9FC252C-13C3-4E02-A5ED-8FF5FD25A1C6}" type="datetimeFigureOut">
              <a:rPr lang="sl-SI" smtClean="0"/>
              <a:t>25. 08. 2025</a:t>
            </a:fld>
            <a:endParaRPr lang="sl-SI"/>
          </a:p>
        </p:txBody>
      </p:sp>
      <p:sp>
        <p:nvSpPr>
          <p:cNvPr id="8" name="Označba mesta noge 7">
            <a:extLst>
              <a:ext uri="{FF2B5EF4-FFF2-40B4-BE49-F238E27FC236}">
                <a16:creationId xmlns:a16="http://schemas.microsoft.com/office/drawing/2014/main" id="{96DC49D8-2431-1CE0-59A8-1DB0998AD109}"/>
              </a:ext>
            </a:extLst>
          </p:cNvPr>
          <p:cNvSpPr>
            <a:spLocks noGrp="1"/>
          </p:cNvSpPr>
          <p:nvPr>
            <p:ph type="ftr" sz="quarter" idx="11"/>
          </p:nvPr>
        </p:nvSpPr>
        <p:spPr/>
        <p:txBody>
          <a:bodyPr/>
          <a:lstStyle/>
          <a:p>
            <a:r>
              <a:rPr lang="sl-SI" b="1" dirty="0"/>
              <a:t>SREČANJE PARTNERJEV SRIP HRANA</a:t>
            </a:r>
            <a:endParaRPr lang="sl-SI" dirty="0"/>
          </a:p>
          <a:p>
            <a:r>
              <a:rPr lang="sl-SI" dirty="0"/>
              <a:t>Sejem AGRA, Gornja Radgona, sreda, 27.8.2025</a:t>
            </a:r>
          </a:p>
          <a:p>
            <a:endParaRPr lang="sl-SI" dirty="0"/>
          </a:p>
        </p:txBody>
      </p:sp>
      <p:sp>
        <p:nvSpPr>
          <p:cNvPr id="9" name="Označba mesta številke diapozitiva 8">
            <a:extLst>
              <a:ext uri="{FF2B5EF4-FFF2-40B4-BE49-F238E27FC236}">
                <a16:creationId xmlns:a16="http://schemas.microsoft.com/office/drawing/2014/main" id="{DA3532F8-DFD3-1414-824D-E5CAB45653C1}"/>
              </a:ext>
            </a:extLst>
          </p:cNvPr>
          <p:cNvSpPr>
            <a:spLocks noGrp="1"/>
          </p:cNvSpPr>
          <p:nvPr>
            <p:ph type="sldNum" sz="quarter" idx="12"/>
          </p:nvPr>
        </p:nvSpPr>
        <p:spPr/>
        <p:txBody>
          <a:bodyPr/>
          <a:lstStyle/>
          <a:p>
            <a:fld id="{CC438CA1-3F6C-49CC-A8F4-BFF26CF1DF67}" type="slidenum">
              <a:rPr lang="sl-SI" smtClean="0"/>
              <a:t>‹#›</a:t>
            </a:fld>
            <a:endParaRPr lang="sl-SI"/>
          </a:p>
        </p:txBody>
      </p:sp>
      <p:sp>
        <p:nvSpPr>
          <p:cNvPr id="10" name="Naslov 9">
            <a:extLst>
              <a:ext uri="{FF2B5EF4-FFF2-40B4-BE49-F238E27FC236}">
                <a16:creationId xmlns:a16="http://schemas.microsoft.com/office/drawing/2014/main" id="{0D94D9CD-9BA5-8B65-D8DE-94D68268AB1A}"/>
              </a:ext>
            </a:extLst>
          </p:cNvPr>
          <p:cNvSpPr>
            <a:spLocks noGrp="1"/>
          </p:cNvSpPr>
          <p:nvPr>
            <p:ph type="title"/>
          </p:nvPr>
        </p:nvSpPr>
        <p:spPr/>
        <p:txBody>
          <a:bodyPr/>
          <a:lstStyle/>
          <a:p>
            <a:r>
              <a:rPr lang="sl-SI"/>
              <a:t>Kliknite, če želite urediti slog naslova matrice</a:t>
            </a:r>
          </a:p>
        </p:txBody>
      </p:sp>
    </p:spTree>
    <p:extLst>
      <p:ext uri="{BB962C8B-B14F-4D97-AF65-F5344CB8AC3E}">
        <p14:creationId xmlns:p14="http://schemas.microsoft.com/office/powerpoint/2010/main" val="3893740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654B02-D7B1-FC58-FA10-C96A58297B48}"/>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EA19EFA-A096-E96E-CE25-1D11DC04EB7D}"/>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94CE533-FE7B-6434-B70A-D4D3096B922A}"/>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5" name="Označba mesta noge 4">
            <a:extLst>
              <a:ext uri="{FF2B5EF4-FFF2-40B4-BE49-F238E27FC236}">
                <a16:creationId xmlns:a16="http://schemas.microsoft.com/office/drawing/2014/main" id="{BCA18086-A6CF-D333-06D1-DAB15FFD1E8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E4C706D-8C88-23FC-B34D-DFDD1DFB9974}"/>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369638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9ECBBAF1-F28C-9715-26AD-2F74461CA21F}"/>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8E47409-77BB-7221-D0DD-4A75D2CB271D}"/>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1BCE0E1-E254-003A-A562-4BA96B3AB8E9}"/>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5" name="Označba mesta noge 4">
            <a:extLst>
              <a:ext uri="{FF2B5EF4-FFF2-40B4-BE49-F238E27FC236}">
                <a16:creationId xmlns:a16="http://schemas.microsoft.com/office/drawing/2014/main" id="{D5CFE97C-0238-4F96-96CA-A1671B4429E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73144B8-60CC-15AC-3E08-BD4FEA589621}"/>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387381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740FDB-1965-2641-4D97-A3B708BFAAA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7B7B524D-FE91-C913-296F-B9D22EF8E543}"/>
              </a:ext>
            </a:extLst>
          </p:cNvPr>
          <p:cNvSpPr>
            <a:spLocks noGrp="1"/>
          </p:cNvSpPr>
          <p:nvPr>
            <p:ph idx="1"/>
          </p:nvPr>
        </p:nvSpPr>
        <p:spPr/>
        <p:txBody>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datuma 3">
            <a:extLst>
              <a:ext uri="{FF2B5EF4-FFF2-40B4-BE49-F238E27FC236}">
                <a16:creationId xmlns:a16="http://schemas.microsoft.com/office/drawing/2014/main" id="{E7FE865F-9D04-A7C5-9B68-23481F1D8049}"/>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5" name="Označba mesta noge 4">
            <a:extLst>
              <a:ext uri="{FF2B5EF4-FFF2-40B4-BE49-F238E27FC236}">
                <a16:creationId xmlns:a16="http://schemas.microsoft.com/office/drawing/2014/main" id="{B24B032B-17C9-D395-2E0C-554D92CEC4C8}"/>
              </a:ext>
            </a:extLst>
          </p:cNvPr>
          <p:cNvSpPr>
            <a:spLocks noGrp="1"/>
          </p:cNvSpPr>
          <p:nvPr>
            <p:ph type="ftr" sz="quarter" idx="11"/>
          </p:nvPr>
        </p:nvSpPr>
        <p:spPr>
          <a:xfrm>
            <a:off x="4038600" y="6176964"/>
            <a:ext cx="4114800" cy="544512"/>
          </a:xfrm>
        </p:spPr>
        <p:txBody>
          <a:bodyPr/>
          <a:lstStyle/>
          <a:p>
            <a:r>
              <a:rPr lang="sl-SI" sz="1200" b="1" dirty="0"/>
              <a:t>SREČANJE PARTNERJEV SRIP HRANA</a:t>
            </a:r>
            <a:endParaRPr lang="sl-SI" dirty="0"/>
          </a:p>
          <a:p>
            <a:r>
              <a:rPr lang="sl-SI" sz="1200" dirty="0"/>
              <a:t>Sejem AGRA, Gornja Radgona, sreda, 27.8.2025</a:t>
            </a:r>
            <a:endParaRPr lang="sl-SI" dirty="0"/>
          </a:p>
        </p:txBody>
      </p:sp>
      <p:sp>
        <p:nvSpPr>
          <p:cNvPr id="6" name="Označba mesta številke diapozitiva 5">
            <a:extLst>
              <a:ext uri="{FF2B5EF4-FFF2-40B4-BE49-F238E27FC236}">
                <a16:creationId xmlns:a16="http://schemas.microsoft.com/office/drawing/2014/main" id="{2075D681-A3E3-112B-EB4B-9986C7BFF090}"/>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35979951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E82212-D558-E80C-BFF0-EF632C17443E}"/>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A4E34B89-46C4-A5B0-29FE-E7B3004CF9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23046775-A4E6-0949-6D75-EEC66A0C39ED}"/>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5" name="Označba mesta noge 4">
            <a:extLst>
              <a:ext uri="{FF2B5EF4-FFF2-40B4-BE49-F238E27FC236}">
                <a16:creationId xmlns:a16="http://schemas.microsoft.com/office/drawing/2014/main" id="{6BB1B07F-9CED-318D-8138-9C5DBD54B50B}"/>
              </a:ext>
            </a:extLst>
          </p:cNvPr>
          <p:cNvSpPr>
            <a:spLocks noGrp="1"/>
          </p:cNvSpPr>
          <p:nvPr>
            <p:ph type="ftr" sz="quarter" idx="11"/>
          </p:nvPr>
        </p:nvSpPr>
        <p:spPr/>
        <p:txBody>
          <a:bodyPr/>
          <a:lstStyle/>
          <a:p>
            <a:r>
              <a:rPr lang="sl-SI" sz="1200" b="1" dirty="0"/>
              <a:t>SREČANJE PARTNERJEV SRIP HRANA</a:t>
            </a:r>
            <a:endParaRPr lang="sl-SI" dirty="0"/>
          </a:p>
          <a:p>
            <a:r>
              <a:rPr lang="sl-SI" sz="1200" dirty="0"/>
              <a:t>Sejem AGRA, Gornja Radgona, sreda, 27.8.2025</a:t>
            </a:r>
            <a:endParaRPr lang="sl-SI" dirty="0"/>
          </a:p>
        </p:txBody>
      </p:sp>
      <p:sp>
        <p:nvSpPr>
          <p:cNvPr id="6" name="Označba mesta številke diapozitiva 5">
            <a:extLst>
              <a:ext uri="{FF2B5EF4-FFF2-40B4-BE49-F238E27FC236}">
                <a16:creationId xmlns:a16="http://schemas.microsoft.com/office/drawing/2014/main" id="{791624FF-5985-83DB-EF53-50820C84A542}"/>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3317620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A67086-A33F-27C1-7F5E-EA9E6605035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7DB35C25-2CE4-A936-4948-BB8B8B9007D6}"/>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66FE7471-7404-B087-D29A-A9344FDD1CF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2B445FC7-A4DD-7C61-76A5-C20BD502CDC4}"/>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6" name="Označba mesta noge 5">
            <a:extLst>
              <a:ext uri="{FF2B5EF4-FFF2-40B4-BE49-F238E27FC236}">
                <a16:creationId xmlns:a16="http://schemas.microsoft.com/office/drawing/2014/main" id="{64E55F1C-C223-659B-7227-2A8FA77280E5}"/>
              </a:ext>
            </a:extLst>
          </p:cNvPr>
          <p:cNvSpPr>
            <a:spLocks noGrp="1"/>
          </p:cNvSpPr>
          <p:nvPr>
            <p:ph type="ftr" sz="quarter" idx="11"/>
          </p:nvPr>
        </p:nvSpPr>
        <p:spPr/>
        <p:txBody>
          <a:bodyPr/>
          <a:lstStyle/>
          <a:p>
            <a:r>
              <a:rPr lang="sl-SI" sz="1200" b="1" dirty="0"/>
              <a:t>SREČANJE PARTNERJEV SRIP HRANA</a:t>
            </a:r>
            <a:endParaRPr lang="sl-SI" dirty="0"/>
          </a:p>
          <a:p>
            <a:r>
              <a:rPr lang="sl-SI" sz="1200" dirty="0"/>
              <a:t>Sejem AGRA, Gornja Radgona, sreda, 27.8.2025</a:t>
            </a:r>
            <a:endParaRPr lang="sl-SI" dirty="0"/>
          </a:p>
          <a:p>
            <a:endParaRPr lang="sl-SI" dirty="0"/>
          </a:p>
        </p:txBody>
      </p:sp>
      <p:sp>
        <p:nvSpPr>
          <p:cNvPr id="7" name="Označba mesta številke diapozitiva 6">
            <a:extLst>
              <a:ext uri="{FF2B5EF4-FFF2-40B4-BE49-F238E27FC236}">
                <a16:creationId xmlns:a16="http://schemas.microsoft.com/office/drawing/2014/main" id="{D83D610F-2FCA-1F9F-B96C-D9D6399E06CE}"/>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781673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CE083D-EBEB-6A19-5459-B3F09624C70D}"/>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EA3D7B6-B771-5372-5018-704F82E3F1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6F547C5A-4A4F-8998-87FA-4E4A70EC8C1D}"/>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8091E91D-B037-6613-3889-A39BDA6F1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ABD8F8E7-5818-24A2-18FF-2F56DA6CBBA7}"/>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771A0189-26C2-F592-AF21-847FF5EC5761}"/>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8" name="Označba mesta noge 7">
            <a:extLst>
              <a:ext uri="{FF2B5EF4-FFF2-40B4-BE49-F238E27FC236}">
                <a16:creationId xmlns:a16="http://schemas.microsoft.com/office/drawing/2014/main" id="{3B73D9ED-CAF4-9B13-F553-1652B6A44162}"/>
              </a:ext>
            </a:extLst>
          </p:cNvPr>
          <p:cNvSpPr>
            <a:spLocks noGrp="1"/>
          </p:cNvSpPr>
          <p:nvPr>
            <p:ph type="ftr" sz="quarter" idx="11"/>
          </p:nvPr>
        </p:nvSpPr>
        <p:spPr/>
        <p:txBody>
          <a:bodyPr/>
          <a:lstStyle/>
          <a:p>
            <a:r>
              <a:rPr lang="sl-SI" sz="1200" b="1" dirty="0"/>
              <a:t>SREČANJE PARTNERJEV SRIP HRANA</a:t>
            </a:r>
            <a:endParaRPr lang="sl-SI" dirty="0"/>
          </a:p>
          <a:p>
            <a:r>
              <a:rPr lang="sl-SI" sz="1200" dirty="0"/>
              <a:t>Sejem AGRA, Gornja Radgona, sreda, 27.8.2025</a:t>
            </a:r>
            <a:endParaRPr lang="sl-SI" dirty="0"/>
          </a:p>
          <a:p>
            <a:endParaRPr lang="sl-SI" dirty="0"/>
          </a:p>
        </p:txBody>
      </p:sp>
      <p:sp>
        <p:nvSpPr>
          <p:cNvPr id="9" name="Označba mesta številke diapozitiva 8">
            <a:extLst>
              <a:ext uri="{FF2B5EF4-FFF2-40B4-BE49-F238E27FC236}">
                <a16:creationId xmlns:a16="http://schemas.microsoft.com/office/drawing/2014/main" id="{2B6FF72F-E44E-9B33-F765-CF5EA8B289C9}"/>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2782063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54B927-D558-0DA2-A670-6BA7E893B9D0}"/>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56AF1665-CBC0-7A38-45A7-1A0CC5E2756C}"/>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4" name="Označba mesta noge 3">
            <a:extLst>
              <a:ext uri="{FF2B5EF4-FFF2-40B4-BE49-F238E27FC236}">
                <a16:creationId xmlns:a16="http://schemas.microsoft.com/office/drawing/2014/main" id="{45E8C9C4-1C3F-F30E-8380-28B0C1B3ACD3}"/>
              </a:ext>
            </a:extLst>
          </p:cNvPr>
          <p:cNvSpPr>
            <a:spLocks noGrp="1"/>
          </p:cNvSpPr>
          <p:nvPr>
            <p:ph type="ftr" sz="quarter" idx="11"/>
          </p:nvPr>
        </p:nvSpPr>
        <p:spPr/>
        <p:txBody>
          <a:bodyPr/>
          <a:lstStyle/>
          <a:p>
            <a:r>
              <a:rPr lang="sl-SI" sz="1200" b="1" dirty="0"/>
              <a:t>SREČANJE PARTNERJEV SRIP HRANA</a:t>
            </a:r>
            <a:endParaRPr lang="sl-SI" dirty="0"/>
          </a:p>
          <a:p>
            <a:r>
              <a:rPr lang="sl-SI" sz="1200" dirty="0"/>
              <a:t>Sejem AGRA, Gornja Radgona, sreda, 27.8.2025</a:t>
            </a:r>
            <a:endParaRPr lang="sl-SI" dirty="0"/>
          </a:p>
          <a:p>
            <a:endParaRPr lang="sl-SI" dirty="0"/>
          </a:p>
        </p:txBody>
      </p:sp>
      <p:sp>
        <p:nvSpPr>
          <p:cNvPr id="5" name="Označba mesta številke diapozitiva 4">
            <a:extLst>
              <a:ext uri="{FF2B5EF4-FFF2-40B4-BE49-F238E27FC236}">
                <a16:creationId xmlns:a16="http://schemas.microsoft.com/office/drawing/2014/main" id="{484F9233-1683-1767-3614-E64CD87DF42A}"/>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12434720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1B073814-354A-6531-0E13-AA25DCBB4252}"/>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3" name="Označba mesta noge 2">
            <a:extLst>
              <a:ext uri="{FF2B5EF4-FFF2-40B4-BE49-F238E27FC236}">
                <a16:creationId xmlns:a16="http://schemas.microsoft.com/office/drawing/2014/main" id="{646EB1D4-8FAF-BCD7-F046-61C0D0FD22DD}"/>
              </a:ext>
            </a:extLst>
          </p:cNvPr>
          <p:cNvSpPr>
            <a:spLocks noGrp="1"/>
          </p:cNvSpPr>
          <p:nvPr>
            <p:ph type="ftr" sz="quarter" idx="11"/>
          </p:nvPr>
        </p:nvSpPr>
        <p:spPr/>
        <p:txBody>
          <a:bodyPr/>
          <a:lstStyle/>
          <a:p>
            <a:r>
              <a:rPr lang="sl-SI" sz="1200" b="1" dirty="0"/>
              <a:t>SREČANJE PARTNERJEV SRIP HRANA</a:t>
            </a:r>
            <a:endParaRPr lang="sl-SI" dirty="0"/>
          </a:p>
          <a:p>
            <a:r>
              <a:rPr lang="sl-SI" sz="1200" dirty="0"/>
              <a:t>Sejem AGRA, Gornja Radgona, sreda, 27.8.2025</a:t>
            </a:r>
            <a:endParaRPr lang="sl-SI" dirty="0"/>
          </a:p>
          <a:p>
            <a:endParaRPr lang="sl-SI" dirty="0"/>
          </a:p>
        </p:txBody>
      </p:sp>
      <p:sp>
        <p:nvSpPr>
          <p:cNvPr id="4" name="Označba mesta številke diapozitiva 3">
            <a:extLst>
              <a:ext uri="{FF2B5EF4-FFF2-40B4-BE49-F238E27FC236}">
                <a16:creationId xmlns:a16="http://schemas.microsoft.com/office/drawing/2014/main" id="{88BB7C7C-C719-9780-973C-00DF57EBB5E5}"/>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449331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1BA01D-2EB3-8528-917F-EB99D94E750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4D3E40E4-130E-86F6-52B7-0D7D31FB6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10547F80-3D9C-F618-FA25-6274C32C4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D324013-44F8-6706-49D1-AB424BFBD1FA}"/>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6" name="Označba mesta noge 5">
            <a:extLst>
              <a:ext uri="{FF2B5EF4-FFF2-40B4-BE49-F238E27FC236}">
                <a16:creationId xmlns:a16="http://schemas.microsoft.com/office/drawing/2014/main" id="{0D2BEBA2-458A-D074-8D82-3ED55AAD60D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35DC7AD-BE24-3EB7-D7E5-0FC6DBF9997C}"/>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332808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4E34B6-0711-B4BD-2BD5-903C466D810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22EF8FA9-ED0E-D53F-BE7B-2963709487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6A997014-B90A-CE2F-F139-B1CC6D410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ADBBE28-5A9A-B0D5-0DC3-FD3B988E39FB}"/>
              </a:ext>
            </a:extLst>
          </p:cNvPr>
          <p:cNvSpPr>
            <a:spLocks noGrp="1"/>
          </p:cNvSpPr>
          <p:nvPr>
            <p:ph type="dt" sz="half" idx="10"/>
          </p:nvPr>
        </p:nvSpPr>
        <p:spPr/>
        <p:txBody>
          <a:bodyPr/>
          <a:lstStyle/>
          <a:p>
            <a:fld id="{E9FC252C-13C3-4E02-A5ED-8FF5FD25A1C6}" type="datetimeFigureOut">
              <a:rPr lang="sl-SI" smtClean="0"/>
              <a:t>19. 08. 2025</a:t>
            </a:fld>
            <a:endParaRPr lang="sl-SI"/>
          </a:p>
        </p:txBody>
      </p:sp>
      <p:sp>
        <p:nvSpPr>
          <p:cNvPr id="6" name="Označba mesta noge 5">
            <a:extLst>
              <a:ext uri="{FF2B5EF4-FFF2-40B4-BE49-F238E27FC236}">
                <a16:creationId xmlns:a16="http://schemas.microsoft.com/office/drawing/2014/main" id="{E0DCFCBC-E4CE-DBA4-E0B0-C236408B75B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2AFB887-C308-69F5-2495-F87DCE87AA55}"/>
              </a:ext>
            </a:extLst>
          </p:cNvPr>
          <p:cNvSpPr>
            <a:spLocks noGrp="1"/>
          </p:cNvSpPr>
          <p:nvPr>
            <p:ph type="sldNum" sz="quarter" idx="12"/>
          </p:nvPr>
        </p:nvSpPr>
        <p:spPr/>
        <p:txBody>
          <a:bodyPr/>
          <a:lstStyle/>
          <a:p>
            <a:fld id="{CC438CA1-3F6C-49CC-A8F4-BFF26CF1DF67}" type="slidenum">
              <a:rPr lang="sl-SI" smtClean="0"/>
              <a:t>‹#›</a:t>
            </a:fld>
            <a:endParaRPr lang="sl-SI"/>
          </a:p>
        </p:txBody>
      </p:sp>
    </p:spTree>
    <p:extLst>
      <p:ext uri="{BB962C8B-B14F-4D97-AF65-F5344CB8AC3E}">
        <p14:creationId xmlns:p14="http://schemas.microsoft.com/office/powerpoint/2010/main" val="17566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7C560716-4C94-997A-91C6-ED44757A35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E8553B9-E38B-C16F-049C-585C17C93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884589D-E4FC-7028-28A6-D90A951F15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FC252C-13C3-4E02-A5ED-8FF5FD25A1C6}" type="datetimeFigureOut">
              <a:rPr lang="sl-SI" smtClean="0"/>
              <a:t>19. 08. 2025</a:t>
            </a:fld>
            <a:endParaRPr lang="sl-SI"/>
          </a:p>
        </p:txBody>
      </p:sp>
      <p:sp>
        <p:nvSpPr>
          <p:cNvPr id="5" name="Označba mesta noge 4">
            <a:extLst>
              <a:ext uri="{FF2B5EF4-FFF2-40B4-BE49-F238E27FC236}">
                <a16:creationId xmlns:a16="http://schemas.microsoft.com/office/drawing/2014/main" id="{2A4ADA1C-E44B-3320-CBA0-39DCF9442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C9778B83-22A9-B2AD-248F-AE6BE8C85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438CA1-3F6C-49CC-A8F4-BFF26CF1DF67}" type="slidenum">
              <a:rPr lang="sl-SI" smtClean="0"/>
              <a:t>‹#›</a:t>
            </a:fld>
            <a:endParaRPr lang="sl-SI"/>
          </a:p>
        </p:txBody>
      </p:sp>
    </p:spTree>
    <p:extLst>
      <p:ext uri="{BB962C8B-B14F-4D97-AF65-F5344CB8AC3E}">
        <p14:creationId xmlns:p14="http://schemas.microsoft.com/office/powerpoint/2010/main" val="69852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8" name="Rectangle 411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ight Triangle 41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2" name="Rectangle 41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4CE9B19-D590-AB0C-B867-DF3E6DE36526}"/>
              </a:ext>
            </a:extLst>
          </p:cNvPr>
          <p:cNvSpPr>
            <a:spLocks noGrp="1"/>
          </p:cNvSpPr>
          <p:nvPr>
            <p:ph type="title"/>
          </p:nvPr>
        </p:nvSpPr>
        <p:spPr>
          <a:xfrm>
            <a:off x="1289304" y="2590716"/>
            <a:ext cx="8921672" cy="2551590"/>
          </a:xfrm>
        </p:spPr>
        <p:txBody>
          <a:bodyPr vert="horz" lIns="91440" tIns="45720" rIns="91440" bIns="45720" rtlCol="0" anchor="b">
            <a:normAutofit fontScale="90000"/>
          </a:bodyPr>
          <a:lstStyle/>
          <a:p>
            <a:r>
              <a:rPr lang="en-US" sz="3100" b="1" i="1" dirty="0"/>
              <a:t>EU </a:t>
            </a:r>
            <a:r>
              <a:rPr lang="en-US" sz="3100" b="1" i="1" dirty="0" err="1"/>
              <a:t>projekt</a:t>
            </a:r>
            <a:r>
              <a:rPr lang="en-US" sz="3100" b="1" i="1" dirty="0"/>
              <a:t> </a:t>
            </a:r>
            <a:r>
              <a:rPr lang="en-US" sz="3100" b="1" i="1" dirty="0" err="1"/>
              <a:t>PigWeb</a:t>
            </a:r>
            <a:r>
              <a:rPr lang="en-US" sz="3100" b="1" i="1" dirty="0"/>
              <a:t> – Kako </a:t>
            </a:r>
            <a:r>
              <a:rPr lang="en-US" sz="3100" b="1" i="1" dirty="0" err="1"/>
              <a:t>vključevanje</a:t>
            </a:r>
            <a:r>
              <a:rPr lang="en-US" sz="3100" b="1" i="1" dirty="0"/>
              <a:t> </a:t>
            </a:r>
            <a:r>
              <a:rPr lang="en-US" sz="3100" b="1" i="1" dirty="0" err="1"/>
              <a:t>nekdanjih</a:t>
            </a:r>
            <a:r>
              <a:rPr lang="en-US" sz="3100" b="1" i="1" dirty="0"/>
              <a:t> </a:t>
            </a:r>
            <a:r>
              <a:rPr lang="en-US" sz="3100" b="1" i="1" dirty="0" err="1"/>
              <a:t>živil</a:t>
            </a:r>
            <a:r>
              <a:rPr lang="en-US" sz="3100" b="1" i="1" dirty="0"/>
              <a:t> (</a:t>
            </a:r>
            <a:r>
              <a:rPr lang="en-US" sz="3100" b="1" i="1" dirty="0" err="1"/>
              <a:t>sladkih</a:t>
            </a:r>
            <a:r>
              <a:rPr lang="en-US" sz="3100" b="1" i="1" dirty="0"/>
              <a:t>) v </a:t>
            </a:r>
            <a:r>
              <a:rPr lang="en-US" sz="3100" b="1" i="1" dirty="0" err="1"/>
              <a:t>obrok</a:t>
            </a:r>
            <a:r>
              <a:rPr lang="en-US" sz="3100" b="1" i="1" dirty="0"/>
              <a:t> za </a:t>
            </a:r>
            <a:r>
              <a:rPr lang="en-US" sz="3100" b="1" i="1" dirty="0" err="1"/>
              <a:t>prašiče</a:t>
            </a:r>
            <a:r>
              <a:rPr lang="en-US" sz="3100" b="1" i="1" dirty="0"/>
              <a:t> </a:t>
            </a:r>
            <a:r>
              <a:rPr lang="en-US" sz="3100" b="1" i="1" dirty="0" err="1"/>
              <a:t>vpliva</a:t>
            </a:r>
            <a:r>
              <a:rPr lang="en-US" sz="3100" b="1" i="1" dirty="0"/>
              <a:t> </a:t>
            </a:r>
            <a:r>
              <a:rPr lang="en-US" sz="3100" b="1" i="1" dirty="0" err="1"/>
              <a:t>na</a:t>
            </a:r>
            <a:r>
              <a:rPr lang="en-US" sz="3100" b="1" i="1" dirty="0"/>
              <a:t> </a:t>
            </a:r>
            <a:r>
              <a:rPr lang="en-US" sz="3100" b="1" i="1" dirty="0" err="1"/>
              <a:t>pitovne</a:t>
            </a:r>
            <a:r>
              <a:rPr lang="en-US" sz="3100" b="1" i="1" dirty="0"/>
              <a:t>,   </a:t>
            </a:r>
            <a:r>
              <a:rPr lang="en-US" sz="3100" b="1" i="1" dirty="0" err="1"/>
              <a:t>klavne</a:t>
            </a:r>
            <a:r>
              <a:rPr lang="en-US" sz="3100" b="1" i="1" dirty="0"/>
              <a:t> </a:t>
            </a:r>
            <a:r>
              <a:rPr lang="en-US" sz="3100" b="1" i="1" dirty="0" err="1"/>
              <a:t>lastnosti</a:t>
            </a:r>
            <a:r>
              <a:rPr lang="en-US" sz="3100" b="1" i="1" dirty="0"/>
              <a:t> in </a:t>
            </a:r>
            <a:r>
              <a:rPr lang="en-US" sz="3100" b="1" i="1" dirty="0" err="1"/>
              <a:t>kakovost</a:t>
            </a:r>
            <a:r>
              <a:rPr lang="en-US" sz="3100" b="1" i="1" dirty="0"/>
              <a:t> mesa</a:t>
            </a:r>
            <a:br>
              <a:rPr lang="en-US" sz="2000" b="1" i="1" dirty="0"/>
            </a:br>
            <a:r>
              <a:rPr lang="en-US" sz="2000" i="1" dirty="0"/>
              <a:t> </a:t>
            </a:r>
            <a:br>
              <a:rPr lang="en-US" sz="2000" i="1" dirty="0"/>
            </a:br>
            <a:r>
              <a:rPr lang="en-US" sz="2000" dirty="0"/>
              <a:t>M. Čandek-Potokar, M. Škrlep, K. Poklukar, P. Schlegel, G. Bee </a:t>
            </a:r>
            <a:br>
              <a:rPr lang="en-US" sz="2000" dirty="0"/>
            </a:br>
            <a:r>
              <a:rPr lang="en-US" sz="2000" i="1" dirty="0"/>
              <a:t> </a:t>
            </a:r>
            <a:br>
              <a:rPr lang="en-US" sz="2000" i="1" dirty="0"/>
            </a:br>
            <a:r>
              <a:rPr lang="en-US" sz="2000" i="1" dirty="0"/>
              <a:t>Kmetijski inštitut Slovenije &amp; </a:t>
            </a:r>
            <a:br>
              <a:rPr lang="en-US" sz="2000" i="1" dirty="0"/>
            </a:br>
            <a:r>
              <a:rPr lang="en-US" sz="2000" i="1" dirty="0" err="1"/>
              <a:t>Agroscope</a:t>
            </a:r>
            <a:r>
              <a:rPr lang="en-US" sz="2000" i="1" dirty="0"/>
              <a:t>, </a:t>
            </a:r>
            <a:r>
              <a:rPr lang="en-US" sz="2000" i="1" dirty="0" err="1"/>
              <a:t>Posieux</a:t>
            </a:r>
            <a:r>
              <a:rPr lang="en-US" sz="2000" i="1" dirty="0"/>
              <a:t>, Switzerland</a:t>
            </a:r>
            <a:endParaRPr lang="en-US" sz="2000" dirty="0"/>
          </a:p>
        </p:txBody>
      </p:sp>
      <p:pic>
        <p:nvPicPr>
          <p:cNvPr id="4100" name="Picture 4" descr="Agroscope | INOMICS">
            <a:extLst>
              <a:ext uri="{FF2B5EF4-FFF2-40B4-BE49-F238E27FC236}">
                <a16:creationId xmlns:a16="http://schemas.microsoft.com/office/drawing/2014/main" id="{19EBF96A-D83B-A096-46F7-3CB6295635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32" b="26075"/>
          <a:stretch>
            <a:fillRect/>
          </a:stretch>
        </p:blipFill>
        <p:spPr bwMode="auto">
          <a:xfrm>
            <a:off x="1289300" y="992737"/>
            <a:ext cx="2988531" cy="971136"/>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a:extLst>
              <a:ext uri="{FF2B5EF4-FFF2-40B4-BE49-F238E27FC236}">
                <a16:creationId xmlns:a16="http://schemas.microsoft.com/office/drawing/2014/main" id="{099C54EB-F44F-714E-7D8A-E074E4EDFEB8}"/>
              </a:ext>
            </a:extLst>
          </p:cNvPr>
          <p:cNvPicPr>
            <a:picLocks noChangeAspect="1"/>
          </p:cNvPicPr>
          <p:nvPr/>
        </p:nvPicPr>
        <p:blipFill>
          <a:blip r:embed="rId3"/>
          <a:srcRect l="6570" t="15411" r="5815" b="14843"/>
          <a:stretch>
            <a:fillRect/>
          </a:stretch>
        </p:blipFill>
        <p:spPr>
          <a:xfrm>
            <a:off x="4599568" y="992737"/>
            <a:ext cx="2992864" cy="1185280"/>
          </a:xfrm>
          <a:prstGeom prst="rect">
            <a:avLst/>
          </a:prstGeom>
        </p:spPr>
      </p:pic>
      <p:pic>
        <p:nvPicPr>
          <p:cNvPr id="4102" name="Picture 6">
            <a:extLst>
              <a:ext uri="{FF2B5EF4-FFF2-40B4-BE49-F238E27FC236}">
                <a16:creationId xmlns:a16="http://schemas.microsoft.com/office/drawing/2014/main" id="{AA1CE0F8-8FF2-F231-678D-5E2C801B20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25288" y="1304796"/>
            <a:ext cx="2992866" cy="561162"/>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a:extLst>
              <a:ext uri="{FF2B5EF4-FFF2-40B4-BE49-F238E27FC236}">
                <a16:creationId xmlns:a16="http://schemas.microsoft.com/office/drawing/2014/main" id="{BE2BD16A-6795-8881-F135-033C5AB82295}"/>
              </a:ext>
            </a:extLst>
          </p:cNvPr>
          <p:cNvSpPr txBox="1"/>
          <p:nvPr/>
        </p:nvSpPr>
        <p:spPr>
          <a:xfrm>
            <a:off x="6496802" y="5584826"/>
            <a:ext cx="5050025" cy="646331"/>
          </a:xfrm>
          <a:prstGeom prst="rect">
            <a:avLst/>
          </a:prstGeom>
          <a:noFill/>
        </p:spPr>
        <p:txBody>
          <a:bodyPr wrap="square">
            <a:spAutoFit/>
          </a:bodyPr>
          <a:lstStyle/>
          <a:p>
            <a:r>
              <a:rPr lang="sl-SI" b="1" dirty="0"/>
              <a:t>SREČANJE PARTNERJEV SRIP HRANA. </a:t>
            </a:r>
          </a:p>
          <a:p>
            <a:r>
              <a:rPr lang="sl-SI" dirty="0"/>
              <a:t>Sejem AGRA, Gornja Radgona, sreda, 27.8.2025</a:t>
            </a:r>
          </a:p>
        </p:txBody>
      </p:sp>
    </p:spTree>
    <p:extLst>
      <p:ext uri="{BB962C8B-B14F-4D97-AF65-F5344CB8AC3E}">
        <p14:creationId xmlns:p14="http://schemas.microsoft.com/office/powerpoint/2010/main" val="297710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17A2BF-987C-0D7E-6297-332A20E23BB2}"/>
              </a:ext>
            </a:extLst>
          </p:cNvPr>
          <p:cNvSpPr>
            <a:spLocks noGrp="1"/>
          </p:cNvSpPr>
          <p:nvPr>
            <p:ph type="title"/>
          </p:nvPr>
        </p:nvSpPr>
        <p:spPr>
          <a:xfrm>
            <a:off x="1086678" y="86830"/>
            <a:ext cx="10515600" cy="1325563"/>
          </a:xfrm>
        </p:spPr>
        <p:txBody>
          <a:bodyPr/>
          <a:lstStyle/>
          <a:p>
            <a:r>
              <a:rPr lang="sl-SI" dirty="0"/>
              <a:t>Zaključek</a:t>
            </a:r>
          </a:p>
        </p:txBody>
      </p:sp>
      <p:sp>
        <p:nvSpPr>
          <p:cNvPr id="3" name="Označba mesta vsebine 2">
            <a:extLst>
              <a:ext uri="{FF2B5EF4-FFF2-40B4-BE49-F238E27FC236}">
                <a16:creationId xmlns:a16="http://schemas.microsoft.com/office/drawing/2014/main" id="{49F2C61A-1FFE-59E1-C802-558A5BBB0624}"/>
              </a:ext>
            </a:extLst>
          </p:cNvPr>
          <p:cNvSpPr>
            <a:spLocks noGrp="1"/>
          </p:cNvSpPr>
          <p:nvPr>
            <p:ph idx="1"/>
          </p:nvPr>
        </p:nvSpPr>
        <p:spPr>
          <a:xfrm>
            <a:off x="947531" y="1253331"/>
            <a:ext cx="10515600" cy="3149704"/>
          </a:xfrm>
        </p:spPr>
        <p:txBody>
          <a:bodyPr>
            <a:normAutofit/>
          </a:bodyPr>
          <a:lstStyle/>
          <a:p>
            <a:r>
              <a:rPr lang="sl-SI" dirty="0"/>
              <a:t>Rezultati kažejo, da do 40% vključevanje sladkih nekdanjih živil v obrok za prašiče ni imelo negativnih posledic na produkcijske lastnosti</a:t>
            </a:r>
          </a:p>
          <a:p>
            <a:r>
              <a:rPr lang="sl-SI" dirty="0"/>
              <a:t>Ali bi bilo možno vključiti še več? Indikatorjev </a:t>
            </a:r>
            <a:r>
              <a:rPr lang="sl-SI" dirty="0" err="1"/>
              <a:t>metabolnega</a:t>
            </a:r>
            <a:r>
              <a:rPr lang="sl-SI" dirty="0"/>
              <a:t> sindroma nismo spremljali, a vpliv na apetit nakazuje omejitev</a:t>
            </a:r>
          </a:p>
          <a:p>
            <a:r>
              <a:rPr lang="sl-SI" dirty="0"/>
              <a:t>Nadaljnje raziskave potencialno negativnih učinkov na zdravje (histologija črevesja in </a:t>
            </a:r>
            <a:r>
              <a:rPr lang="sl-SI" dirty="0" err="1"/>
              <a:t>mikrobiota</a:t>
            </a:r>
            <a:r>
              <a:rPr lang="sl-SI" dirty="0"/>
              <a:t>) so v teku</a:t>
            </a:r>
          </a:p>
        </p:txBody>
      </p:sp>
      <p:sp>
        <p:nvSpPr>
          <p:cNvPr id="4" name="PoljeZBesedilom 3">
            <a:extLst>
              <a:ext uri="{FF2B5EF4-FFF2-40B4-BE49-F238E27FC236}">
                <a16:creationId xmlns:a16="http://schemas.microsoft.com/office/drawing/2014/main" id="{7C69ADB9-F654-3106-A2F3-D0BC778192A3}"/>
              </a:ext>
            </a:extLst>
          </p:cNvPr>
          <p:cNvSpPr txBox="1"/>
          <p:nvPr/>
        </p:nvSpPr>
        <p:spPr>
          <a:xfrm>
            <a:off x="947531" y="5258886"/>
            <a:ext cx="5582478" cy="1323439"/>
          </a:xfrm>
          <a:prstGeom prst="rect">
            <a:avLst/>
          </a:prstGeom>
          <a:noFill/>
        </p:spPr>
        <p:txBody>
          <a:bodyPr wrap="square" rtlCol="0">
            <a:spAutoFit/>
          </a:bodyPr>
          <a:lstStyle/>
          <a:p>
            <a:r>
              <a:rPr lang="sl-SI" sz="2000" b="1" dirty="0"/>
              <a:t>Hvala za pozornost.</a:t>
            </a:r>
          </a:p>
          <a:p>
            <a:endParaRPr lang="sl-SI" sz="2000" dirty="0"/>
          </a:p>
          <a:p>
            <a:r>
              <a:rPr lang="sl-SI" sz="2000" dirty="0"/>
              <a:t>Hvala financerjem (EC, ARIS, MKGP) našega dela v sklopu projektov </a:t>
            </a:r>
            <a:r>
              <a:rPr lang="sl-SI" sz="2000" dirty="0" err="1"/>
              <a:t>PigWeb</a:t>
            </a:r>
            <a:r>
              <a:rPr lang="sl-SI" sz="2000" dirty="0"/>
              <a:t>, V4-2201, P4-0133</a:t>
            </a:r>
          </a:p>
        </p:txBody>
      </p:sp>
      <p:sp>
        <p:nvSpPr>
          <p:cNvPr id="5" name="Pravokotnik: zaokroženi vogali 4">
            <a:extLst>
              <a:ext uri="{FF2B5EF4-FFF2-40B4-BE49-F238E27FC236}">
                <a16:creationId xmlns:a16="http://schemas.microsoft.com/office/drawing/2014/main" id="{0A9BBD03-4CEF-0874-3A49-8A4A5677104B}"/>
              </a:ext>
            </a:extLst>
          </p:cNvPr>
          <p:cNvSpPr/>
          <p:nvPr/>
        </p:nvSpPr>
        <p:spPr>
          <a:xfrm>
            <a:off x="947531" y="5049077"/>
            <a:ext cx="5774635" cy="159288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sl-SI"/>
          </a:p>
        </p:txBody>
      </p:sp>
      <p:sp>
        <p:nvSpPr>
          <p:cNvPr id="7" name="PoljeZBesedilom 6">
            <a:extLst>
              <a:ext uri="{FF2B5EF4-FFF2-40B4-BE49-F238E27FC236}">
                <a16:creationId xmlns:a16="http://schemas.microsoft.com/office/drawing/2014/main" id="{5DFF2331-62ED-91AF-65BB-95DD4829267E}"/>
              </a:ext>
            </a:extLst>
          </p:cNvPr>
          <p:cNvSpPr txBox="1"/>
          <p:nvPr/>
        </p:nvSpPr>
        <p:spPr>
          <a:xfrm>
            <a:off x="7692016" y="6273851"/>
            <a:ext cx="4499984" cy="584775"/>
          </a:xfrm>
          <a:prstGeom prst="rect">
            <a:avLst/>
          </a:prstGeom>
          <a:noFill/>
        </p:spPr>
        <p:txBody>
          <a:bodyPr wrap="square">
            <a:spAutoFit/>
          </a:bodyPr>
          <a:lstStyle/>
          <a:p>
            <a:r>
              <a:rPr lang="sl-SI" sz="1600" dirty="0"/>
              <a:t>SREČANJE PARTNERJEV SRIP HRANA. </a:t>
            </a:r>
          </a:p>
          <a:p>
            <a:r>
              <a:rPr lang="sl-SI" sz="1600" dirty="0"/>
              <a:t>Sejem AGRA, Gornja Radgona, sreda, 27.8.2025</a:t>
            </a:r>
          </a:p>
        </p:txBody>
      </p:sp>
    </p:spTree>
    <p:extLst>
      <p:ext uri="{BB962C8B-B14F-4D97-AF65-F5344CB8AC3E}">
        <p14:creationId xmlns:p14="http://schemas.microsoft.com/office/powerpoint/2010/main" val="175955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68BF225-1D3F-AC2D-E3BA-68970F195574}"/>
              </a:ext>
            </a:extLst>
          </p:cNvPr>
          <p:cNvSpPr>
            <a:spLocks noGrp="1"/>
          </p:cNvSpPr>
          <p:nvPr>
            <p:ph type="title"/>
          </p:nvPr>
        </p:nvSpPr>
        <p:spPr>
          <a:xfrm>
            <a:off x="838200" y="557189"/>
            <a:ext cx="10515600" cy="585812"/>
          </a:xfrm>
        </p:spPr>
        <p:txBody>
          <a:bodyPr>
            <a:normAutofit fontScale="90000"/>
          </a:bodyPr>
          <a:lstStyle/>
          <a:p>
            <a:pPr algn="ctr"/>
            <a:r>
              <a:rPr lang="sl-SI" sz="5200" dirty="0"/>
              <a:t>Uvod</a:t>
            </a:r>
          </a:p>
        </p:txBody>
      </p:sp>
      <p:graphicFrame>
        <p:nvGraphicFramePr>
          <p:cNvPr id="5" name="Označba mesta vsebine 2">
            <a:extLst>
              <a:ext uri="{FF2B5EF4-FFF2-40B4-BE49-F238E27FC236}">
                <a16:creationId xmlns:a16="http://schemas.microsoft.com/office/drawing/2014/main" id="{6BE29DB2-C239-97F8-F4E7-BB4ED093BC16}"/>
              </a:ext>
            </a:extLst>
          </p:cNvPr>
          <p:cNvGraphicFramePr>
            <a:graphicFrameLocks noGrp="1"/>
          </p:cNvGraphicFramePr>
          <p:nvPr>
            <p:ph idx="1"/>
            <p:extLst>
              <p:ext uri="{D42A27DB-BD31-4B8C-83A1-F6EECF244321}">
                <p14:modId xmlns:p14="http://schemas.microsoft.com/office/powerpoint/2010/main" val="3177411125"/>
              </p:ext>
            </p:extLst>
          </p:nvPr>
        </p:nvGraphicFramePr>
        <p:xfrm>
          <a:off x="516835" y="1480930"/>
          <a:ext cx="11310729" cy="3756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jeZBesedilom 8">
            <a:extLst>
              <a:ext uri="{FF2B5EF4-FFF2-40B4-BE49-F238E27FC236}">
                <a16:creationId xmlns:a16="http://schemas.microsoft.com/office/drawing/2014/main" id="{63A04FB3-8B0B-B559-71DA-F0B025F63E57}"/>
              </a:ext>
            </a:extLst>
          </p:cNvPr>
          <p:cNvSpPr txBox="1"/>
          <p:nvPr/>
        </p:nvSpPr>
        <p:spPr>
          <a:xfrm>
            <a:off x="7688967" y="6008423"/>
            <a:ext cx="4499984" cy="584775"/>
          </a:xfrm>
          <a:prstGeom prst="rect">
            <a:avLst/>
          </a:prstGeom>
          <a:noFill/>
        </p:spPr>
        <p:txBody>
          <a:bodyPr wrap="square">
            <a:spAutoFit/>
          </a:bodyPr>
          <a:lstStyle/>
          <a:p>
            <a:r>
              <a:rPr lang="sl-SI" sz="1600" dirty="0"/>
              <a:t>SREČANJE PARTNERJEV SRIP HRANA. </a:t>
            </a:r>
          </a:p>
          <a:p>
            <a:r>
              <a:rPr lang="sl-SI" sz="1600" dirty="0"/>
              <a:t>Sejem AGRA, Gornja Radgona, sreda, 27.8.2025</a:t>
            </a:r>
          </a:p>
        </p:txBody>
      </p:sp>
    </p:spTree>
    <p:extLst>
      <p:ext uri="{BB962C8B-B14F-4D97-AF65-F5344CB8AC3E}">
        <p14:creationId xmlns:p14="http://schemas.microsoft.com/office/powerpoint/2010/main" val="22497789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id="{279A6A39-C0F1-5381-5E39-228180D0BE91}"/>
              </a:ext>
            </a:extLst>
          </p:cNvPr>
          <p:cNvSpPr>
            <a:spLocks noGrp="1"/>
          </p:cNvSpPr>
          <p:nvPr>
            <p:ph type="title"/>
          </p:nvPr>
        </p:nvSpPr>
        <p:spPr>
          <a:xfrm>
            <a:off x="561911" y="164207"/>
            <a:ext cx="5393361" cy="778876"/>
          </a:xfrm>
        </p:spPr>
        <p:txBody>
          <a:bodyPr>
            <a:normAutofit/>
          </a:bodyPr>
          <a:lstStyle/>
          <a:p>
            <a:r>
              <a:rPr lang="sl-SI" sz="3200" dirty="0"/>
              <a:t>Nekdanja živila („</a:t>
            </a:r>
            <a:r>
              <a:rPr lang="sl-SI" sz="3200" i="1" dirty="0" err="1"/>
              <a:t>former</a:t>
            </a:r>
            <a:r>
              <a:rPr lang="sl-SI" sz="3200" i="1" dirty="0"/>
              <a:t> </a:t>
            </a:r>
            <a:r>
              <a:rPr lang="sl-SI" sz="3200" i="1" dirty="0" err="1"/>
              <a:t>foods</a:t>
            </a:r>
            <a:r>
              <a:rPr lang="sl-SI" sz="3200" dirty="0"/>
              <a:t>“)</a:t>
            </a:r>
          </a:p>
        </p:txBody>
      </p:sp>
      <p:sp>
        <p:nvSpPr>
          <p:cNvPr id="3" name="Označba mesta vsebine 2">
            <a:extLst>
              <a:ext uri="{FF2B5EF4-FFF2-40B4-BE49-F238E27FC236}">
                <a16:creationId xmlns:a16="http://schemas.microsoft.com/office/drawing/2014/main" id="{C75B9687-D7D8-DA84-91BD-09A7D60D3B8B}"/>
              </a:ext>
            </a:extLst>
          </p:cNvPr>
          <p:cNvSpPr>
            <a:spLocks noGrp="1"/>
          </p:cNvSpPr>
          <p:nvPr>
            <p:ph idx="1"/>
          </p:nvPr>
        </p:nvSpPr>
        <p:spPr>
          <a:xfrm>
            <a:off x="337930" y="1005822"/>
            <a:ext cx="5758071" cy="4311613"/>
          </a:xfrm>
        </p:spPr>
        <p:txBody>
          <a:bodyPr>
            <a:noAutofit/>
          </a:bodyPr>
          <a:lstStyle/>
          <a:p>
            <a:pPr>
              <a:spcBef>
                <a:spcPts val="1200"/>
              </a:spcBef>
              <a:spcAft>
                <a:spcPts val="600"/>
              </a:spcAft>
            </a:pPr>
            <a:r>
              <a:rPr lang="sl-SI" sz="2000" dirty="0">
                <a:solidFill>
                  <a:srgbClr val="250BE3"/>
                </a:solidFill>
              </a:rPr>
              <a:t>NŽ = živila, ki so bila proizvedena za prehrano ljudi - </a:t>
            </a:r>
            <a:r>
              <a:rPr lang="sl-SI" sz="2000" i="1" dirty="0">
                <a:solidFill>
                  <a:srgbClr val="250BE3"/>
                </a:solidFill>
              </a:rPr>
              <a:t>razen ostankov iz obratov za pripravo hrane (angl. </a:t>
            </a:r>
            <a:r>
              <a:rPr lang="sl-SI" sz="2000" i="1" dirty="0" err="1">
                <a:solidFill>
                  <a:srgbClr val="250BE3"/>
                </a:solidFill>
              </a:rPr>
              <a:t>catering</a:t>
            </a:r>
            <a:r>
              <a:rPr lang="sl-SI" sz="2000" i="1" dirty="0">
                <a:solidFill>
                  <a:srgbClr val="250BE3"/>
                </a:solidFill>
              </a:rPr>
              <a:t> </a:t>
            </a:r>
            <a:r>
              <a:rPr lang="sl-SI" sz="2000" i="1" dirty="0" err="1">
                <a:solidFill>
                  <a:srgbClr val="250BE3"/>
                </a:solidFill>
              </a:rPr>
              <a:t>reflux</a:t>
            </a:r>
            <a:r>
              <a:rPr lang="sl-SI" sz="2000" i="1" dirty="0">
                <a:solidFill>
                  <a:srgbClr val="250BE3"/>
                </a:solidFill>
              </a:rPr>
              <a:t>)</a:t>
            </a:r>
            <a:r>
              <a:rPr lang="sl-SI" sz="2000" dirty="0">
                <a:solidFill>
                  <a:srgbClr val="250BE3"/>
                </a:solidFill>
              </a:rPr>
              <a:t> -  in so v popolni skladnosti z </a:t>
            </a:r>
            <a:r>
              <a:rPr lang="sl-SI" sz="2400" dirty="0">
                <a:solidFill>
                  <a:srgbClr val="250BE3"/>
                </a:solidFill>
              </a:rPr>
              <a:t>zakonodajo</a:t>
            </a:r>
            <a:r>
              <a:rPr lang="sl-SI" sz="2000" dirty="0">
                <a:solidFill>
                  <a:srgbClr val="250BE3"/>
                </a:solidFill>
              </a:rPr>
              <a:t> EU o živilih, vendar zaradi praktičnih ali logističnih razlogov, ali zaradi težav pri proizvodnji, napak pri pakiranju ali drugih napak, niso več namenjena za prehrano ljudi ter ne predstavljajo nobenega zdravstvenega tveganja, če se uporabijo kot krma (</a:t>
            </a:r>
            <a:r>
              <a:rPr lang="sl-SI" sz="2000" dirty="0" err="1">
                <a:solidFill>
                  <a:srgbClr val="250BE3"/>
                </a:solidFill>
              </a:rPr>
              <a:t>Pinotti</a:t>
            </a:r>
            <a:r>
              <a:rPr lang="sl-SI" sz="2000" dirty="0">
                <a:solidFill>
                  <a:srgbClr val="250BE3"/>
                </a:solidFill>
              </a:rPr>
              <a:t> s sod., 2021)</a:t>
            </a:r>
          </a:p>
        </p:txBody>
      </p:sp>
      <p:pic>
        <p:nvPicPr>
          <p:cNvPr id="4" name="Picture 2" descr="Sweet Bakery Images - Free Download on Freepik">
            <a:extLst>
              <a:ext uri="{FF2B5EF4-FFF2-40B4-BE49-F238E27FC236}">
                <a16:creationId xmlns:a16="http://schemas.microsoft.com/office/drawing/2014/main" id="{69C8445E-0705-AABF-E2DF-4BB451C69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676" r="14778" b="-1"/>
          <a:stretch>
            <a:fillRect/>
          </a:stretch>
        </p:blipFill>
        <p:spPr bwMode="auto">
          <a:xfrm>
            <a:off x="6938236" y="758514"/>
            <a:ext cx="4558921" cy="455892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oljeZBesedilom 5">
            <a:extLst>
              <a:ext uri="{FF2B5EF4-FFF2-40B4-BE49-F238E27FC236}">
                <a16:creationId xmlns:a16="http://schemas.microsoft.com/office/drawing/2014/main" id="{5FB1F22D-8A0C-6DF6-5104-6070CE945DF1}"/>
              </a:ext>
            </a:extLst>
          </p:cNvPr>
          <p:cNvSpPr txBox="1"/>
          <p:nvPr/>
        </p:nvSpPr>
        <p:spPr>
          <a:xfrm>
            <a:off x="2037091" y="4014704"/>
            <a:ext cx="3918182" cy="1323439"/>
          </a:xfrm>
          <a:prstGeom prst="rect">
            <a:avLst/>
          </a:prstGeom>
          <a:noFill/>
        </p:spPr>
        <p:txBody>
          <a:bodyPr wrap="square">
            <a:spAutoFit/>
          </a:bodyPr>
          <a:lstStyle/>
          <a:p>
            <a:pPr>
              <a:spcBef>
                <a:spcPts val="1200"/>
              </a:spcBef>
              <a:spcAft>
                <a:spcPts val="600"/>
              </a:spcAft>
            </a:pPr>
            <a:r>
              <a:rPr lang="sl-SI" sz="2000" dirty="0"/>
              <a:t>možnost za </a:t>
            </a:r>
            <a:r>
              <a:rPr lang="sl-SI" sz="2000" u="sng" dirty="0">
                <a:sym typeface="Wingdings" panose="05000000000000000000" pitchFamily="2" charset="2"/>
              </a:rPr>
              <a:t></a:t>
            </a:r>
            <a:r>
              <a:rPr lang="sl-SI" sz="2000" u="sng" dirty="0"/>
              <a:t> konkurence </a:t>
            </a:r>
            <a:r>
              <a:rPr lang="sl-SI" sz="2000" dirty="0"/>
              <a:t>med </a:t>
            </a:r>
            <a:r>
              <a:rPr lang="sl-SI" sz="2000" dirty="0" err="1"/>
              <a:t>krmo#hrano</a:t>
            </a:r>
            <a:r>
              <a:rPr lang="sl-SI" sz="2000" dirty="0"/>
              <a:t>, za </a:t>
            </a:r>
            <a:r>
              <a:rPr lang="sl-SI" sz="2000" u="sng" dirty="0">
                <a:sym typeface="Wingdings" panose="05000000000000000000" pitchFamily="2" charset="2"/>
              </a:rPr>
              <a:t></a:t>
            </a:r>
            <a:r>
              <a:rPr lang="sl-SI" sz="2000" u="sng" dirty="0"/>
              <a:t> odpadne hrane </a:t>
            </a:r>
            <a:r>
              <a:rPr lang="sl-SI" sz="2000" dirty="0"/>
              <a:t>in s tem prispevek k trajnostni prireji in krožnemu gospodarstvu </a:t>
            </a:r>
          </a:p>
        </p:txBody>
      </p:sp>
      <p:sp>
        <p:nvSpPr>
          <p:cNvPr id="7" name="Puščica: ukrivljeno desno 6">
            <a:extLst>
              <a:ext uri="{FF2B5EF4-FFF2-40B4-BE49-F238E27FC236}">
                <a16:creationId xmlns:a16="http://schemas.microsoft.com/office/drawing/2014/main" id="{054E6214-CCB1-EAA8-5D87-7E11A129190D}"/>
              </a:ext>
            </a:extLst>
          </p:cNvPr>
          <p:cNvSpPr/>
          <p:nvPr/>
        </p:nvSpPr>
        <p:spPr>
          <a:xfrm>
            <a:off x="694843" y="4135845"/>
            <a:ext cx="1252330" cy="894522"/>
          </a:xfrm>
          <a:prstGeom prst="curved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sl-SI">
              <a:solidFill>
                <a:schemeClr val="tx1"/>
              </a:solidFill>
            </a:endParaRPr>
          </a:p>
        </p:txBody>
      </p:sp>
      <p:sp>
        <p:nvSpPr>
          <p:cNvPr id="12" name="PoljeZBesedilom 11">
            <a:extLst>
              <a:ext uri="{FF2B5EF4-FFF2-40B4-BE49-F238E27FC236}">
                <a16:creationId xmlns:a16="http://schemas.microsoft.com/office/drawing/2014/main" id="{0D02EAF1-3534-D3B6-CC9B-0E50956D3298}"/>
              </a:ext>
            </a:extLst>
          </p:cNvPr>
          <p:cNvSpPr txBox="1"/>
          <p:nvPr/>
        </p:nvSpPr>
        <p:spPr>
          <a:xfrm>
            <a:off x="7692016" y="6273851"/>
            <a:ext cx="4499984" cy="584775"/>
          </a:xfrm>
          <a:prstGeom prst="rect">
            <a:avLst/>
          </a:prstGeom>
          <a:noFill/>
        </p:spPr>
        <p:txBody>
          <a:bodyPr wrap="square">
            <a:spAutoFit/>
          </a:bodyPr>
          <a:lstStyle/>
          <a:p>
            <a:r>
              <a:rPr lang="sl-SI" sz="1600" dirty="0"/>
              <a:t>SREČANJE PARTNERJEV SRIP HRANA. </a:t>
            </a:r>
          </a:p>
          <a:p>
            <a:r>
              <a:rPr lang="sl-SI" sz="1600" dirty="0"/>
              <a:t>Sejem AGRA, Gornja Radgona, sreda, 27.8.2025</a:t>
            </a:r>
          </a:p>
        </p:txBody>
      </p:sp>
    </p:spTree>
    <p:extLst>
      <p:ext uri="{BB962C8B-B14F-4D97-AF65-F5344CB8AC3E}">
        <p14:creationId xmlns:p14="http://schemas.microsoft.com/office/powerpoint/2010/main" val="76683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6DD7010-80AA-A0D4-2A5E-6F17C21B18DB}"/>
              </a:ext>
            </a:extLst>
          </p:cNvPr>
          <p:cNvSpPr>
            <a:spLocks noGrp="1"/>
          </p:cNvSpPr>
          <p:nvPr>
            <p:ph idx="1"/>
          </p:nvPr>
        </p:nvSpPr>
        <p:spPr>
          <a:xfrm>
            <a:off x="523461" y="267255"/>
            <a:ext cx="5572539" cy="5505754"/>
          </a:xfrm>
        </p:spPr>
        <p:txBody>
          <a:bodyPr/>
          <a:lstStyle/>
          <a:p>
            <a:pPr>
              <a:lnSpc>
                <a:spcPct val="100000"/>
              </a:lnSpc>
              <a:spcBef>
                <a:spcPts val="1200"/>
              </a:spcBef>
              <a:spcAft>
                <a:spcPts val="600"/>
              </a:spcAft>
            </a:pPr>
            <a:r>
              <a:rPr lang="sl-SI" dirty="0"/>
              <a:t>Raziskave so pokazale, da 30% delež nekdanjih sladkih živil v obroku za prašiče ni imel negativnih učinkov </a:t>
            </a:r>
            <a:r>
              <a:rPr lang="sl-SI" sz="1600" dirty="0"/>
              <a:t>(</a:t>
            </a:r>
            <a:r>
              <a:rPr lang="sl-SI" sz="1600" dirty="0" err="1"/>
              <a:t>Mazzoleni</a:t>
            </a:r>
            <a:r>
              <a:rPr lang="sl-SI" sz="1600" dirty="0"/>
              <a:t> et </a:t>
            </a:r>
            <a:r>
              <a:rPr lang="sl-SI" sz="1600" dirty="0" err="1"/>
              <a:t>al</a:t>
            </a:r>
            <a:r>
              <a:rPr lang="sl-SI" sz="1600" dirty="0"/>
              <a:t>., 2023; </a:t>
            </a:r>
            <a:r>
              <a:rPr lang="sl-SI" sz="1600" dirty="0" err="1"/>
              <a:t>Manoni</a:t>
            </a:r>
            <a:r>
              <a:rPr lang="sl-SI" sz="1600" dirty="0"/>
              <a:t> et </a:t>
            </a:r>
            <a:r>
              <a:rPr lang="sl-SI" sz="1600" dirty="0" err="1"/>
              <a:t>al</a:t>
            </a:r>
            <a:r>
              <a:rPr lang="sl-SI" sz="1600" dirty="0"/>
              <a:t>., 2024; </a:t>
            </a:r>
            <a:r>
              <a:rPr lang="sl-SI" sz="1600" dirty="0" err="1"/>
              <a:t>Tretola</a:t>
            </a:r>
            <a:r>
              <a:rPr lang="sl-SI" sz="1600" dirty="0"/>
              <a:t> et </a:t>
            </a:r>
            <a:r>
              <a:rPr lang="sl-SI" sz="1600" dirty="0" err="1"/>
              <a:t>al</a:t>
            </a:r>
            <a:r>
              <a:rPr lang="sl-SI" sz="1600" dirty="0"/>
              <a:t>, 2024)</a:t>
            </a:r>
            <a:r>
              <a:rPr lang="sl-SI" dirty="0"/>
              <a:t>   </a:t>
            </a:r>
          </a:p>
          <a:p>
            <a:pPr marL="0" indent="0">
              <a:lnSpc>
                <a:spcPct val="100000"/>
              </a:lnSpc>
              <a:spcBef>
                <a:spcPts val="1200"/>
              </a:spcBef>
              <a:spcAft>
                <a:spcPts val="600"/>
              </a:spcAft>
              <a:buNone/>
            </a:pPr>
            <a:endParaRPr lang="sl-SI" dirty="0"/>
          </a:p>
          <a:p>
            <a:pPr>
              <a:lnSpc>
                <a:spcPct val="100000"/>
              </a:lnSpc>
              <a:spcBef>
                <a:spcPts val="1200"/>
              </a:spcBef>
              <a:spcAft>
                <a:spcPts val="600"/>
              </a:spcAft>
            </a:pPr>
            <a:r>
              <a:rPr lang="sl-SI" dirty="0"/>
              <a:t>Primanjkuje raziskav, ki bi preučevale učinke nadomeščanja večjega deleža žit z NŽ      </a:t>
            </a:r>
          </a:p>
          <a:p>
            <a:endParaRPr lang="sl-SI" dirty="0"/>
          </a:p>
        </p:txBody>
      </p:sp>
      <p:pic>
        <p:nvPicPr>
          <p:cNvPr id="5" name="Slika 4">
            <a:extLst>
              <a:ext uri="{FF2B5EF4-FFF2-40B4-BE49-F238E27FC236}">
                <a16:creationId xmlns:a16="http://schemas.microsoft.com/office/drawing/2014/main" id="{D5831CD3-2718-42BF-13E1-02293C4A1FDC}"/>
              </a:ext>
            </a:extLst>
          </p:cNvPr>
          <p:cNvPicPr>
            <a:picLocks noChangeAspect="1"/>
          </p:cNvPicPr>
          <p:nvPr/>
        </p:nvPicPr>
        <p:blipFill>
          <a:blip r:embed="rId2"/>
          <a:stretch>
            <a:fillRect/>
          </a:stretch>
        </p:blipFill>
        <p:spPr>
          <a:xfrm>
            <a:off x="6271592" y="105677"/>
            <a:ext cx="4094268" cy="1898605"/>
          </a:xfrm>
          <a:prstGeom prst="rect">
            <a:avLst/>
          </a:prstGeom>
        </p:spPr>
      </p:pic>
      <p:pic>
        <p:nvPicPr>
          <p:cNvPr id="7" name="Slika 6">
            <a:extLst>
              <a:ext uri="{FF2B5EF4-FFF2-40B4-BE49-F238E27FC236}">
                <a16:creationId xmlns:a16="http://schemas.microsoft.com/office/drawing/2014/main" id="{98F41076-ACCB-0A4E-B9CE-306D10D8B246}"/>
              </a:ext>
            </a:extLst>
          </p:cNvPr>
          <p:cNvPicPr>
            <a:picLocks noChangeAspect="1"/>
          </p:cNvPicPr>
          <p:nvPr/>
        </p:nvPicPr>
        <p:blipFill>
          <a:blip r:embed="rId3"/>
          <a:stretch>
            <a:fillRect/>
          </a:stretch>
        </p:blipFill>
        <p:spPr>
          <a:xfrm>
            <a:off x="7603435" y="2049651"/>
            <a:ext cx="3578087" cy="1828918"/>
          </a:xfrm>
          <a:prstGeom prst="rect">
            <a:avLst/>
          </a:prstGeom>
        </p:spPr>
      </p:pic>
      <p:pic>
        <p:nvPicPr>
          <p:cNvPr id="9" name="Slika 8">
            <a:extLst>
              <a:ext uri="{FF2B5EF4-FFF2-40B4-BE49-F238E27FC236}">
                <a16:creationId xmlns:a16="http://schemas.microsoft.com/office/drawing/2014/main" id="{0292176E-C116-BD02-8E7E-4243FDBF7F11}"/>
              </a:ext>
            </a:extLst>
          </p:cNvPr>
          <p:cNvPicPr>
            <a:picLocks noChangeAspect="1"/>
          </p:cNvPicPr>
          <p:nvPr/>
        </p:nvPicPr>
        <p:blipFill>
          <a:blip r:embed="rId4"/>
          <a:stretch>
            <a:fillRect/>
          </a:stretch>
        </p:blipFill>
        <p:spPr>
          <a:xfrm>
            <a:off x="798798" y="4639063"/>
            <a:ext cx="4341780" cy="1183244"/>
          </a:xfrm>
          <a:prstGeom prst="rect">
            <a:avLst/>
          </a:prstGeom>
        </p:spPr>
      </p:pic>
      <p:pic>
        <p:nvPicPr>
          <p:cNvPr id="11" name="Slika 10">
            <a:extLst>
              <a:ext uri="{FF2B5EF4-FFF2-40B4-BE49-F238E27FC236}">
                <a16:creationId xmlns:a16="http://schemas.microsoft.com/office/drawing/2014/main" id="{C7F6A4F9-F9E5-EE0C-E88D-CA58F0A3C8F6}"/>
              </a:ext>
            </a:extLst>
          </p:cNvPr>
          <p:cNvPicPr>
            <a:picLocks noChangeAspect="1"/>
          </p:cNvPicPr>
          <p:nvPr/>
        </p:nvPicPr>
        <p:blipFill>
          <a:blip r:embed="rId5"/>
          <a:stretch>
            <a:fillRect/>
          </a:stretch>
        </p:blipFill>
        <p:spPr>
          <a:xfrm>
            <a:off x="6371337" y="4007542"/>
            <a:ext cx="4723902" cy="1814765"/>
          </a:xfrm>
          <a:prstGeom prst="rect">
            <a:avLst/>
          </a:prstGeom>
        </p:spPr>
      </p:pic>
      <p:sp>
        <p:nvSpPr>
          <p:cNvPr id="14" name="PoljeZBesedilom 13">
            <a:extLst>
              <a:ext uri="{FF2B5EF4-FFF2-40B4-BE49-F238E27FC236}">
                <a16:creationId xmlns:a16="http://schemas.microsoft.com/office/drawing/2014/main" id="{43437EB4-FECD-1E68-8B1F-EDF70E291B98}"/>
              </a:ext>
            </a:extLst>
          </p:cNvPr>
          <p:cNvSpPr txBox="1"/>
          <p:nvPr/>
        </p:nvSpPr>
        <p:spPr>
          <a:xfrm>
            <a:off x="7692016" y="6273851"/>
            <a:ext cx="4499984" cy="584775"/>
          </a:xfrm>
          <a:prstGeom prst="rect">
            <a:avLst/>
          </a:prstGeom>
          <a:noFill/>
        </p:spPr>
        <p:txBody>
          <a:bodyPr wrap="square">
            <a:spAutoFit/>
          </a:bodyPr>
          <a:lstStyle/>
          <a:p>
            <a:r>
              <a:rPr lang="sl-SI" sz="1600" dirty="0"/>
              <a:t>SREČANJE PARTNERJEV SRIP HRANA. </a:t>
            </a:r>
          </a:p>
          <a:p>
            <a:r>
              <a:rPr lang="sl-SI" sz="1600" dirty="0"/>
              <a:t>Sejem AGRA, Gornja Radgona, sreda, 27.8.2025</a:t>
            </a:r>
          </a:p>
        </p:txBody>
      </p:sp>
    </p:spTree>
    <p:extLst>
      <p:ext uri="{BB962C8B-B14F-4D97-AF65-F5344CB8AC3E}">
        <p14:creationId xmlns:p14="http://schemas.microsoft.com/office/powerpoint/2010/main" val="245666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6FE3DBB-981A-F049-DE0B-313E88FFBDCC}"/>
              </a:ext>
            </a:extLst>
          </p:cNvPr>
          <p:cNvSpPr>
            <a:spLocks noGrp="1"/>
          </p:cNvSpPr>
          <p:nvPr>
            <p:ph idx="1"/>
          </p:nvPr>
        </p:nvSpPr>
        <p:spPr>
          <a:xfrm>
            <a:off x="830870" y="636104"/>
            <a:ext cx="5192856" cy="5733613"/>
          </a:xfrm>
        </p:spPr>
        <p:txBody>
          <a:bodyPr>
            <a:normAutofit/>
          </a:bodyPr>
          <a:lstStyle/>
          <a:p>
            <a:pPr>
              <a:lnSpc>
                <a:spcPct val="100000"/>
              </a:lnSpc>
              <a:spcBef>
                <a:spcPts val="1200"/>
              </a:spcBef>
              <a:spcAft>
                <a:spcPts val="1200"/>
              </a:spcAft>
            </a:pPr>
            <a:r>
              <a:rPr lang="sl-SI" dirty="0"/>
              <a:t>dostop do infrastrukture v okviru projekta </a:t>
            </a:r>
            <a:r>
              <a:rPr lang="sl-SI" dirty="0" err="1"/>
              <a:t>PigWeb</a:t>
            </a:r>
            <a:endParaRPr lang="sl-SI" dirty="0"/>
          </a:p>
          <a:p>
            <a:pPr>
              <a:lnSpc>
                <a:spcPct val="100000"/>
              </a:lnSpc>
              <a:spcBef>
                <a:spcPts val="1200"/>
              </a:spcBef>
              <a:spcAft>
                <a:spcPts val="1200"/>
              </a:spcAft>
            </a:pPr>
            <a:r>
              <a:rPr lang="sl-SI" dirty="0"/>
              <a:t>Izpeljava poskusa – </a:t>
            </a:r>
            <a:r>
              <a:rPr lang="sl-SI" dirty="0" err="1"/>
              <a:t>Agroscope</a:t>
            </a:r>
            <a:r>
              <a:rPr lang="sl-SI" dirty="0"/>
              <a:t> Švica, podatki pripadajo KIS-u</a:t>
            </a:r>
          </a:p>
          <a:p>
            <a:pPr>
              <a:lnSpc>
                <a:spcPct val="100000"/>
              </a:lnSpc>
              <a:spcBef>
                <a:spcPts val="1200"/>
              </a:spcBef>
              <a:spcAft>
                <a:spcPts val="1200"/>
              </a:spcAft>
            </a:pPr>
            <a:r>
              <a:rPr lang="sl-SI" dirty="0"/>
              <a:t>Produkt NŽ, proizvajalec </a:t>
            </a:r>
            <a:r>
              <a:rPr lang="en-US" dirty="0"/>
              <a:t>LANDI (</a:t>
            </a:r>
            <a:r>
              <a:rPr lang="en-US" dirty="0" err="1"/>
              <a:t>Sursee</a:t>
            </a:r>
            <a:r>
              <a:rPr lang="en-US" dirty="0"/>
              <a:t>, </a:t>
            </a:r>
            <a:r>
              <a:rPr lang="sl-SI" dirty="0"/>
              <a:t>CH</a:t>
            </a:r>
            <a:r>
              <a:rPr lang="en-US" dirty="0"/>
              <a:t>)</a:t>
            </a:r>
            <a:endParaRPr lang="sl-SI" dirty="0"/>
          </a:p>
          <a:p>
            <a:pPr>
              <a:lnSpc>
                <a:spcPct val="100000"/>
              </a:lnSpc>
              <a:spcBef>
                <a:spcPts val="1200"/>
              </a:spcBef>
              <a:spcAft>
                <a:spcPts val="1200"/>
              </a:spcAft>
            </a:pPr>
            <a:r>
              <a:rPr lang="sl-SI" dirty="0"/>
              <a:t>Zamenjava žit v obroku</a:t>
            </a:r>
            <a:r>
              <a:rPr lang="en-US" dirty="0"/>
              <a:t> </a:t>
            </a:r>
            <a:endParaRPr lang="sl-SI" dirty="0"/>
          </a:p>
        </p:txBody>
      </p:sp>
      <p:pic>
        <p:nvPicPr>
          <p:cNvPr id="11" name="Slika 10">
            <a:extLst>
              <a:ext uri="{FF2B5EF4-FFF2-40B4-BE49-F238E27FC236}">
                <a16:creationId xmlns:a16="http://schemas.microsoft.com/office/drawing/2014/main" id="{92664268-8903-9607-CFC4-726D4C19DCC7}"/>
              </a:ext>
            </a:extLst>
          </p:cNvPr>
          <p:cNvPicPr>
            <a:picLocks noChangeAspect="1"/>
          </p:cNvPicPr>
          <p:nvPr/>
        </p:nvPicPr>
        <p:blipFill>
          <a:blip r:embed="rId2"/>
          <a:srcRect l="6570" t="15411" r="5815" b="14843"/>
          <a:stretch>
            <a:fillRect/>
          </a:stretch>
        </p:blipFill>
        <p:spPr>
          <a:xfrm>
            <a:off x="6390385" y="419099"/>
            <a:ext cx="2445502" cy="969768"/>
          </a:xfrm>
          <a:prstGeom prst="rect">
            <a:avLst/>
          </a:prstGeom>
        </p:spPr>
      </p:pic>
      <p:sp>
        <p:nvSpPr>
          <p:cNvPr id="13" name="PoljeZBesedilom 12">
            <a:extLst>
              <a:ext uri="{FF2B5EF4-FFF2-40B4-BE49-F238E27FC236}">
                <a16:creationId xmlns:a16="http://schemas.microsoft.com/office/drawing/2014/main" id="{D30A2B87-7920-27EF-60B6-6CAB3DACBBBD}"/>
              </a:ext>
            </a:extLst>
          </p:cNvPr>
          <p:cNvSpPr txBox="1"/>
          <p:nvPr/>
        </p:nvSpPr>
        <p:spPr>
          <a:xfrm>
            <a:off x="8940542" y="444138"/>
            <a:ext cx="3098130" cy="1200329"/>
          </a:xfrm>
          <a:prstGeom prst="rect">
            <a:avLst/>
          </a:prstGeom>
          <a:noFill/>
        </p:spPr>
        <p:txBody>
          <a:bodyPr wrap="square">
            <a:spAutoFit/>
          </a:bodyPr>
          <a:lstStyle/>
          <a:p>
            <a:pPr>
              <a:spcBef>
                <a:spcPts val="1200"/>
              </a:spcBef>
              <a:spcAft>
                <a:spcPts val="1200"/>
              </a:spcAft>
            </a:pPr>
            <a:r>
              <a:rPr lang="sl-SI" dirty="0" err="1"/>
              <a:t>PigWeb</a:t>
            </a:r>
            <a:r>
              <a:rPr lang="sl-SI" dirty="0"/>
              <a:t> je infrastrukturni projekt programa HE v stebru odlične znanosti, ki ga koordinira INRAE</a:t>
            </a:r>
          </a:p>
        </p:txBody>
      </p:sp>
      <p:pic>
        <p:nvPicPr>
          <p:cNvPr id="15" name="Slika 14" descr="Slika, ki vsebuje besede sesalec, svinja, prašič, domači prašič&#10;&#10;Vsebina, ustvarjena z UI, morda ni pravilna.">
            <a:extLst>
              <a:ext uri="{FF2B5EF4-FFF2-40B4-BE49-F238E27FC236}">
                <a16:creationId xmlns:a16="http://schemas.microsoft.com/office/drawing/2014/main" id="{3642F612-2528-FFDA-0E54-DB9970F91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547" y="2064191"/>
            <a:ext cx="2317907" cy="4122729"/>
          </a:xfrm>
          <a:prstGeom prst="rect">
            <a:avLst/>
          </a:prstGeom>
        </p:spPr>
      </p:pic>
      <p:pic>
        <p:nvPicPr>
          <p:cNvPr id="17" name="Slika 16" descr="Slika, ki vsebuje besede svinja, sesalec, prašič, domači prašič&#10;&#10;Vsebina, ustvarjena z UI, morda ni pravilna.">
            <a:extLst>
              <a:ext uri="{FF2B5EF4-FFF2-40B4-BE49-F238E27FC236}">
                <a16:creationId xmlns:a16="http://schemas.microsoft.com/office/drawing/2014/main" id="{69986131-24D7-6CEF-D48F-C93C520CB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385" y="2089228"/>
            <a:ext cx="2317908" cy="4122729"/>
          </a:xfrm>
          <a:prstGeom prst="rect">
            <a:avLst/>
          </a:prstGeom>
        </p:spPr>
      </p:pic>
      <p:sp>
        <p:nvSpPr>
          <p:cNvPr id="22" name="PoljeZBesedilom 21">
            <a:extLst>
              <a:ext uri="{FF2B5EF4-FFF2-40B4-BE49-F238E27FC236}">
                <a16:creationId xmlns:a16="http://schemas.microsoft.com/office/drawing/2014/main" id="{63B6E1C6-256D-3A0F-DD50-5DB45EA6485F}"/>
              </a:ext>
            </a:extLst>
          </p:cNvPr>
          <p:cNvSpPr txBox="1"/>
          <p:nvPr/>
        </p:nvSpPr>
        <p:spPr>
          <a:xfrm>
            <a:off x="7692016" y="6273851"/>
            <a:ext cx="4499984" cy="584775"/>
          </a:xfrm>
          <a:prstGeom prst="rect">
            <a:avLst/>
          </a:prstGeom>
          <a:noFill/>
        </p:spPr>
        <p:txBody>
          <a:bodyPr wrap="square">
            <a:spAutoFit/>
          </a:bodyPr>
          <a:lstStyle/>
          <a:p>
            <a:r>
              <a:rPr lang="sl-SI" sz="1600" dirty="0"/>
              <a:t>SREČANJE PARTNERJEV SRIP HRANA. </a:t>
            </a:r>
          </a:p>
          <a:p>
            <a:r>
              <a:rPr lang="sl-SI" sz="1600" dirty="0"/>
              <a:t>Sejem AGRA, Gornja Radgona, sreda, 27.8.2025</a:t>
            </a:r>
          </a:p>
        </p:txBody>
      </p:sp>
    </p:spTree>
    <p:extLst>
      <p:ext uri="{BB962C8B-B14F-4D97-AF65-F5344CB8AC3E}">
        <p14:creationId xmlns:p14="http://schemas.microsoft.com/office/powerpoint/2010/main" val="22076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AD5EB65-95CC-32CD-8F10-5780978F5CCE}"/>
              </a:ext>
            </a:extLst>
          </p:cNvPr>
          <p:cNvSpPr>
            <a:spLocks noGrp="1"/>
          </p:cNvSpPr>
          <p:nvPr>
            <p:ph type="title"/>
          </p:nvPr>
        </p:nvSpPr>
        <p:spPr>
          <a:xfrm>
            <a:off x="841249" y="539578"/>
            <a:ext cx="5981278" cy="543787"/>
          </a:xfrm>
        </p:spPr>
        <p:txBody>
          <a:bodyPr>
            <a:normAutofit fontScale="90000"/>
          </a:bodyPr>
          <a:lstStyle/>
          <a:p>
            <a:r>
              <a:rPr lang="sl-SI" sz="4000" dirty="0"/>
              <a:t>Material in metode</a:t>
            </a:r>
          </a:p>
        </p:txBody>
      </p:sp>
      <p:sp>
        <p:nvSpPr>
          <p:cNvPr id="3" name="Označba mesta vsebine 2">
            <a:extLst>
              <a:ext uri="{FF2B5EF4-FFF2-40B4-BE49-F238E27FC236}">
                <a16:creationId xmlns:a16="http://schemas.microsoft.com/office/drawing/2014/main" id="{609346D4-C8EF-B4D4-ACBE-1D591ED349FC}"/>
              </a:ext>
            </a:extLst>
          </p:cNvPr>
          <p:cNvSpPr>
            <a:spLocks noGrp="1"/>
          </p:cNvSpPr>
          <p:nvPr>
            <p:ph idx="1"/>
          </p:nvPr>
        </p:nvSpPr>
        <p:spPr>
          <a:xfrm>
            <a:off x="890187" y="1098325"/>
            <a:ext cx="5135880" cy="4827910"/>
          </a:xfrm>
        </p:spPr>
        <p:txBody>
          <a:bodyPr>
            <a:noAutofit/>
          </a:bodyPr>
          <a:lstStyle/>
          <a:p>
            <a:pPr>
              <a:spcAft>
                <a:spcPts val="600"/>
              </a:spcAft>
            </a:pPr>
            <a:r>
              <a:rPr lang="sl-SI" sz="2000" dirty="0"/>
              <a:t>36 prašičev, kastratov, large </a:t>
            </a:r>
            <a:r>
              <a:rPr lang="sl-SI" sz="2000" dirty="0" err="1"/>
              <a:t>white</a:t>
            </a:r>
            <a:endParaRPr lang="sl-SI" sz="2000" dirty="0"/>
          </a:p>
          <a:p>
            <a:pPr>
              <a:spcAft>
                <a:spcPts val="600"/>
              </a:spcAft>
            </a:pPr>
            <a:r>
              <a:rPr lang="sl-SI" sz="2000" dirty="0"/>
              <a:t>Tri poskusne skupine; kontrola, 20% NŽ, 40% NŽ</a:t>
            </a:r>
          </a:p>
          <a:p>
            <a:pPr>
              <a:spcAft>
                <a:spcPts val="600"/>
              </a:spcAft>
            </a:pPr>
            <a:r>
              <a:rPr lang="sl-SI" sz="2000" dirty="0"/>
              <a:t>Tri-fazno pitanje (20-60; 60-100; 100-140 kg) po švicarskih normativih</a:t>
            </a:r>
          </a:p>
          <a:p>
            <a:pPr>
              <a:spcAft>
                <a:spcPts val="600"/>
              </a:spcAft>
            </a:pPr>
            <a:r>
              <a:rPr lang="sl-SI" sz="2000" dirty="0" err="1"/>
              <a:t>izoenergijske</a:t>
            </a:r>
            <a:r>
              <a:rPr lang="sl-SI" sz="2000" dirty="0"/>
              <a:t>, </a:t>
            </a:r>
            <a:r>
              <a:rPr lang="sl-SI" sz="2000" dirty="0" err="1"/>
              <a:t>izoproteinske</a:t>
            </a:r>
            <a:r>
              <a:rPr lang="sl-SI" sz="2000" dirty="0"/>
              <a:t> krmne mešanice  </a:t>
            </a:r>
          </a:p>
          <a:p>
            <a:pPr>
              <a:spcAft>
                <a:spcPts val="600"/>
              </a:spcAft>
            </a:pPr>
            <a:r>
              <a:rPr lang="sl-SI" sz="2000" dirty="0"/>
              <a:t> </a:t>
            </a:r>
            <a:r>
              <a:rPr lang="sl-SI" sz="2000" dirty="0">
                <a:sym typeface="Wingdings" panose="05000000000000000000" pitchFamily="2" charset="2"/>
              </a:rPr>
              <a:t></a:t>
            </a:r>
            <a:r>
              <a:rPr lang="sl-SI" sz="2000" dirty="0"/>
              <a:t> NŽ =&gt; </a:t>
            </a:r>
            <a:r>
              <a:rPr lang="sl-SI" sz="2000" dirty="0">
                <a:sym typeface="Wingdings" panose="05000000000000000000" pitchFamily="2" charset="2"/>
              </a:rPr>
              <a:t>maščob, sladkorja,  škroba</a:t>
            </a:r>
            <a:r>
              <a:rPr lang="sl-SI" sz="2000" dirty="0"/>
              <a:t> </a:t>
            </a:r>
          </a:p>
          <a:p>
            <a:pPr>
              <a:spcAft>
                <a:spcPts val="600"/>
              </a:spcAft>
            </a:pPr>
            <a:r>
              <a:rPr lang="sl-SI" sz="2000" dirty="0"/>
              <a:t>Krma, voda po volji</a:t>
            </a:r>
          </a:p>
          <a:p>
            <a:pPr>
              <a:spcAft>
                <a:spcPts val="600"/>
              </a:spcAft>
            </a:pPr>
            <a:r>
              <a:rPr lang="sl-SI" sz="2000" u="sng" dirty="0"/>
              <a:t>Individualno</a:t>
            </a:r>
            <a:r>
              <a:rPr lang="sl-SI" sz="2000" dirty="0"/>
              <a:t> spremljanje konzumacije, rastnosti</a:t>
            </a:r>
          </a:p>
          <a:p>
            <a:pPr>
              <a:spcAft>
                <a:spcPts val="600"/>
              </a:spcAft>
            </a:pPr>
            <a:r>
              <a:rPr lang="sl-SI" sz="2000" dirty="0"/>
              <a:t>Ocena telesne sestave, klavne kakovosti in kakovosti mesa</a:t>
            </a:r>
          </a:p>
        </p:txBody>
      </p:sp>
      <p:pic>
        <p:nvPicPr>
          <p:cNvPr id="8" name="Slika 7">
            <a:extLst>
              <a:ext uri="{FF2B5EF4-FFF2-40B4-BE49-F238E27FC236}">
                <a16:creationId xmlns:a16="http://schemas.microsoft.com/office/drawing/2014/main" id="{F5D421A6-7C3B-E72D-8DDA-297538F0F455}"/>
              </a:ext>
            </a:extLst>
          </p:cNvPr>
          <p:cNvPicPr>
            <a:picLocks noChangeAspect="1"/>
          </p:cNvPicPr>
          <p:nvPr/>
        </p:nvPicPr>
        <p:blipFill>
          <a:blip r:embed="rId2"/>
          <a:stretch>
            <a:fillRect/>
          </a:stretch>
        </p:blipFill>
        <p:spPr>
          <a:xfrm>
            <a:off x="7206899" y="2261316"/>
            <a:ext cx="4739936" cy="2978136"/>
          </a:xfrm>
          <a:prstGeom prst="rect">
            <a:avLst/>
          </a:prstGeom>
        </p:spPr>
      </p:pic>
      <p:graphicFrame>
        <p:nvGraphicFramePr>
          <p:cNvPr id="5" name="Tabela 4">
            <a:extLst>
              <a:ext uri="{FF2B5EF4-FFF2-40B4-BE49-F238E27FC236}">
                <a16:creationId xmlns:a16="http://schemas.microsoft.com/office/drawing/2014/main" id="{C431B2B2-5A7A-6000-1FD3-24D02A0FE919}"/>
              </a:ext>
            </a:extLst>
          </p:cNvPr>
          <p:cNvGraphicFramePr>
            <a:graphicFrameLocks noGrp="1"/>
          </p:cNvGraphicFramePr>
          <p:nvPr>
            <p:extLst>
              <p:ext uri="{D42A27DB-BD31-4B8C-83A1-F6EECF244321}">
                <p14:modId xmlns:p14="http://schemas.microsoft.com/office/powerpoint/2010/main" val="416983113"/>
              </p:ext>
            </p:extLst>
          </p:nvPr>
        </p:nvGraphicFramePr>
        <p:xfrm>
          <a:off x="7318748" y="129636"/>
          <a:ext cx="4552459" cy="2094580"/>
        </p:xfrm>
        <a:graphic>
          <a:graphicData uri="http://schemas.openxmlformats.org/drawingml/2006/table">
            <a:tbl>
              <a:tblPr firstRow="1" bandRow="1">
                <a:tableStyleId>{5C22544A-7EE6-4342-B048-85BDC9FD1C3A}</a:tableStyleId>
              </a:tblPr>
              <a:tblGrid>
                <a:gridCol w="1112598">
                  <a:extLst>
                    <a:ext uri="{9D8B030D-6E8A-4147-A177-3AD203B41FA5}">
                      <a16:colId xmlns:a16="http://schemas.microsoft.com/office/drawing/2014/main" val="1579269927"/>
                    </a:ext>
                  </a:extLst>
                </a:gridCol>
                <a:gridCol w="1150831">
                  <a:extLst>
                    <a:ext uri="{9D8B030D-6E8A-4147-A177-3AD203B41FA5}">
                      <a16:colId xmlns:a16="http://schemas.microsoft.com/office/drawing/2014/main" val="2388113578"/>
                    </a:ext>
                  </a:extLst>
                </a:gridCol>
                <a:gridCol w="1155962">
                  <a:extLst>
                    <a:ext uri="{9D8B030D-6E8A-4147-A177-3AD203B41FA5}">
                      <a16:colId xmlns:a16="http://schemas.microsoft.com/office/drawing/2014/main" val="2430195085"/>
                    </a:ext>
                  </a:extLst>
                </a:gridCol>
                <a:gridCol w="1133068">
                  <a:extLst>
                    <a:ext uri="{9D8B030D-6E8A-4147-A177-3AD203B41FA5}">
                      <a16:colId xmlns:a16="http://schemas.microsoft.com/office/drawing/2014/main" val="482913082"/>
                    </a:ext>
                  </a:extLst>
                </a:gridCol>
              </a:tblGrid>
              <a:tr h="375526">
                <a:tc>
                  <a:txBody>
                    <a:bodyPr/>
                    <a:lstStyle/>
                    <a:p>
                      <a:endParaRPr lang="sl-SI" sz="1600" dirty="0"/>
                    </a:p>
                  </a:txBody>
                  <a:tcPr marL="85337" marR="85337" marT="42669" marB="42669"/>
                </a:tc>
                <a:tc>
                  <a:txBody>
                    <a:bodyPr/>
                    <a:lstStyle/>
                    <a:p>
                      <a:r>
                        <a:rPr lang="sl-SI" sz="1600" dirty="0"/>
                        <a:t>20-60 kg</a:t>
                      </a:r>
                    </a:p>
                  </a:txBody>
                  <a:tcPr marL="85337" marR="85337" marT="42669" marB="42669"/>
                </a:tc>
                <a:tc>
                  <a:txBody>
                    <a:bodyPr/>
                    <a:lstStyle/>
                    <a:p>
                      <a:r>
                        <a:rPr lang="sl-SI" sz="1600" dirty="0"/>
                        <a:t>60-100 kg</a:t>
                      </a:r>
                    </a:p>
                  </a:txBody>
                  <a:tcPr marL="85337" marR="85337" marT="42669" marB="42669"/>
                </a:tc>
                <a:tc>
                  <a:txBody>
                    <a:bodyPr/>
                    <a:lstStyle/>
                    <a:p>
                      <a:r>
                        <a:rPr lang="sl-SI" sz="1600" dirty="0"/>
                        <a:t>100-140 kg</a:t>
                      </a:r>
                    </a:p>
                  </a:txBody>
                  <a:tcPr marL="85337" marR="85337" marT="42669" marB="42669"/>
                </a:tc>
                <a:extLst>
                  <a:ext uri="{0D108BD9-81ED-4DB2-BD59-A6C34878D82A}">
                    <a16:rowId xmlns:a16="http://schemas.microsoft.com/office/drawing/2014/main" val="2109435405"/>
                  </a:ext>
                </a:extLst>
              </a:tr>
              <a:tr h="531626">
                <a:tc>
                  <a:txBody>
                    <a:bodyPr/>
                    <a:lstStyle/>
                    <a:p>
                      <a:r>
                        <a:rPr lang="sl-SI" sz="1600"/>
                        <a:t>Kontrola</a:t>
                      </a:r>
                    </a:p>
                  </a:txBody>
                  <a:tcPr marL="85337" marR="85337" marT="42669" marB="42669"/>
                </a:tc>
                <a:tc>
                  <a:txBody>
                    <a:bodyPr/>
                    <a:lstStyle/>
                    <a:p>
                      <a:r>
                        <a:rPr lang="sl-SI" sz="1600" dirty="0"/>
                        <a:t>13,7 </a:t>
                      </a:r>
                      <a:r>
                        <a:rPr lang="nl-NL" sz="1600" kern="1200" dirty="0">
                          <a:solidFill>
                            <a:schemeClr val="dk1"/>
                          </a:solidFill>
                          <a:effectLst/>
                          <a:latin typeface="+mn-lt"/>
                          <a:ea typeface="+mn-ea"/>
                          <a:cs typeface="+mn-cs"/>
                        </a:rPr>
                        <a:t>MJ/kg</a:t>
                      </a:r>
                      <a:endParaRPr lang="sl-SI" sz="1600" kern="1200" dirty="0">
                        <a:solidFill>
                          <a:schemeClr val="dk1"/>
                        </a:solidFill>
                        <a:effectLst/>
                        <a:latin typeface="+mn-lt"/>
                        <a:ea typeface="+mn-ea"/>
                        <a:cs typeface="+mn-cs"/>
                      </a:endParaRPr>
                    </a:p>
                    <a:p>
                      <a:r>
                        <a:rPr lang="sl-SI" sz="1600" kern="1200" dirty="0">
                          <a:solidFill>
                            <a:schemeClr val="dk1"/>
                          </a:solidFill>
                          <a:effectLst/>
                          <a:latin typeface="+mn-lt"/>
                          <a:ea typeface="+mn-ea"/>
                          <a:cs typeface="+mn-cs"/>
                        </a:rPr>
                        <a:t>15,6 g/kg</a:t>
                      </a:r>
                      <a:endParaRPr lang="sl-SI" sz="1600" dirty="0"/>
                    </a:p>
                  </a:txBody>
                  <a:tcPr marL="85337" marR="85337" marT="42669" marB="42669"/>
                </a:tc>
                <a:tc>
                  <a:txBody>
                    <a:bodyPr/>
                    <a:lstStyle/>
                    <a:p>
                      <a:r>
                        <a:rPr lang="sl-SI" sz="1600" dirty="0"/>
                        <a:t>13,7</a:t>
                      </a:r>
                      <a:r>
                        <a:rPr lang="nl-NL" sz="1600" kern="1200" dirty="0">
                          <a:solidFill>
                            <a:schemeClr val="dk1"/>
                          </a:solidFill>
                          <a:effectLst/>
                          <a:latin typeface="+mn-lt"/>
                          <a:ea typeface="+mn-ea"/>
                          <a:cs typeface="+mn-cs"/>
                        </a:rPr>
                        <a:t>MJ/kg</a:t>
                      </a:r>
                      <a:endParaRPr lang="sl-SI" sz="1600" kern="1200" dirty="0">
                        <a:solidFill>
                          <a:schemeClr val="dk1"/>
                        </a:solidFill>
                        <a:effectLst/>
                        <a:latin typeface="+mn-lt"/>
                        <a:ea typeface="+mn-ea"/>
                        <a:cs typeface="+mn-cs"/>
                      </a:endParaRPr>
                    </a:p>
                    <a:p>
                      <a:r>
                        <a:rPr lang="sl-SI" sz="1600" kern="1200" dirty="0">
                          <a:solidFill>
                            <a:schemeClr val="dk1"/>
                          </a:solidFill>
                          <a:effectLst/>
                          <a:latin typeface="+mn-lt"/>
                          <a:ea typeface="+mn-ea"/>
                          <a:cs typeface="+mn-cs"/>
                        </a:rPr>
                        <a:t>16,3 g/kg</a:t>
                      </a:r>
                      <a:endParaRPr lang="sl-SI" sz="1600" dirty="0"/>
                    </a:p>
                  </a:txBody>
                  <a:tcPr marL="85337" marR="85337" marT="42669" marB="42669"/>
                </a:tc>
                <a:tc>
                  <a:txBody>
                    <a:bodyPr/>
                    <a:lstStyle/>
                    <a:p>
                      <a:r>
                        <a:rPr lang="sl-SI" sz="1600" dirty="0"/>
                        <a:t>13,7</a:t>
                      </a:r>
                      <a:r>
                        <a:rPr lang="nl-NL" sz="1600" kern="1200" dirty="0">
                          <a:solidFill>
                            <a:schemeClr val="dk1"/>
                          </a:solidFill>
                          <a:effectLst/>
                          <a:latin typeface="+mn-lt"/>
                          <a:ea typeface="+mn-ea"/>
                          <a:cs typeface="+mn-cs"/>
                        </a:rPr>
                        <a:t>MJ/kg</a:t>
                      </a:r>
                      <a:endParaRPr lang="sl-SI" sz="1600" kern="1200" dirty="0">
                        <a:solidFill>
                          <a:schemeClr val="dk1"/>
                        </a:solidFill>
                        <a:effectLst/>
                        <a:latin typeface="+mn-lt"/>
                        <a:ea typeface="+mn-ea"/>
                        <a:cs typeface="+mn-cs"/>
                      </a:endParaRPr>
                    </a:p>
                    <a:p>
                      <a:r>
                        <a:rPr lang="sl-SI" sz="1600" kern="1200" dirty="0">
                          <a:solidFill>
                            <a:schemeClr val="dk1"/>
                          </a:solidFill>
                          <a:effectLst/>
                          <a:latin typeface="+mn-lt"/>
                          <a:ea typeface="+mn-ea"/>
                          <a:cs typeface="+mn-cs"/>
                        </a:rPr>
                        <a:t>15,8 g/kg</a:t>
                      </a:r>
                      <a:endParaRPr lang="sl-SI" sz="1600" dirty="0"/>
                    </a:p>
                  </a:txBody>
                  <a:tcPr marL="85337" marR="85337" marT="42669" marB="42669"/>
                </a:tc>
                <a:extLst>
                  <a:ext uri="{0D108BD9-81ED-4DB2-BD59-A6C34878D82A}">
                    <a16:rowId xmlns:a16="http://schemas.microsoft.com/office/drawing/2014/main" val="1031338307"/>
                  </a:ext>
                </a:extLst>
              </a:tr>
              <a:tr h="531626">
                <a:tc>
                  <a:txBody>
                    <a:bodyPr/>
                    <a:lstStyle/>
                    <a:p>
                      <a:r>
                        <a:rPr lang="sl-SI" sz="1600"/>
                        <a:t>FFP 20%</a:t>
                      </a:r>
                    </a:p>
                  </a:txBody>
                  <a:tcPr marL="85337" marR="85337" marT="42669" marB="42669"/>
                </a:tc>
                <a:tc>
                  <a:txBody>
                    <a:bodyPr/>
                    <a:lstStyle/>
                    <a:p>
                      <a:r>
                        <a:rPr lang="sl-SI" sz="1600"/>
                        <a:t>13,7</a:t>
                      </a:r>
                      <a:r>
                        <a:rPr lang="nl-NL" sz="1600" kern="1200">
                          <a:solidFill>
                            <a:schemeClr val="dk1"/>
                          </a:solidFill>
                          <a:effectLst/>
                          <a:latin typeface="+mn-lt"/>
                          <a:ea typeface="+mn-ea"/>
                          <a:cs typeface="+mn-cs"/>
                        </a:rPr>
                        <a:t>MJ/kg</a:t>
                      </a:r>
                      <a:endParaRPr lang="sl-SI" sz="1600" kern="1200">
                        <a:solidFill>
                          <a:schemeClr val="dk1"/>
                        </a:solidFill>
                        <a:effectLst/>
                        <a:latin typeface="+mn-lt"/>
                        <a:ea typeface="+mn-ea"/>
                        <a:cs typeface="+mn-cs"/>
                      </a:endParaRPr>
                    </a:p>
                    <a:p>
                      <a:r>
                        <a:rPr lang="sl-SI" sz="1600" kern="1200">
                          <a:solidFill>
                            <a:schemeClr val="dk1"/>
                          </a:solidFill>
                          <a:effectLst/>
                          <a:latin typeface="+mn-lt"/>
                          <a:ea typeface="+mn-ea"/>
                          <a:cs typeface="+mn-cs"/>
                        </a:rPr>
                        <a:t>139 g/kg</a:t>
                      </a:r>
                      <a:endParaRPr lang="sl-SI" sz="1600"/>
                    </a:p>
                  </a:txBody>
                  <a:tcPr marL="85337" marR="85337" marT="42669" marB="42669"/>
                </a:tc>
                <a:tc>
                  <a:txBody>
                    <a:bodyPr/>
                    <a:lstStyle/>
                    <a:p>
                      <a:r>
                        <a:rPr lang="sl-SI" sz="1600"/>
                        <a:t>13,7</a:t>
                      </a:r>
                      <a:r>
                        <a:rPr lang="nl-NL" sz="1600" kern="1200">
                          <a:solidFill>
                            <a:schemeClr val="dk1"/>
                          </a:solidFill>
                          <a:effectLst/>
                          <a:latin typeface="+mn-lt"/>
                          <a:ea typeface="+mn-ea"/>
                          <a:cs typeface="+mn-cs"/>
                        </a:rPr>
                        <a:t>MJ/kg</a:t>
                      </a:r>
                      <a:endParaRPr lang="sl-SI" sz="1600" kern="1200">
                        <a:solidFill>
                          <a:schemeClr val="dk1"/>
                        </a:solidFill>
                        <a:effectLst/>
                        <a:latin typeface="+mn-lt"/>
                        <a:ea typeface="+mn-ea"/>
                        <a:cs typeface="+mn-cs"/>
                      </a:endParaRPr>
                    </a:p>
                    <a:p>
                      <a:r>
                        <a:rPr lang="sl-SI" sz="1600" kern="1200">
                          <a:solidFill>
                            <a:schemeClr val="dk1"/>
                          </a:solidFill>
                          <a:effectLst/>
                          <a:latin typeface="+mn-lt"/>
                          <a:ea typeface="+mn-ea"/>
                          <a:cs typeface="+mn-cs"/>
                        </a:rPr>
                        <a:t>135 g/kg</a:t>
                      </a:r>
                      <a:endParaRPr lang="sl-SI" sz="1600"/>
                    </a:p>
                  </a:txBody>
                  <a:tcPr marL="85337" marR="85337" marT="42669" marB="42669"/>
                </a:tc>
                <a:tc>
                  <a:txBody>
                    <a:bodyPr/>
                    <a:lstStyle/>
                    <a:p>
                      <a:r>
                        <a:rPr lang="sl-SI" sz="1600" dirty="0"/>
                        <a:t>13,7</a:t>
                      </a:r>
                      <a:r>
                        <a:rPr lang="nl-NL" sz="1600" kern="1200" dirty="0">
                          <a:solidFill>
                            <a:schemeClr val="dk1"/>
                          </a:solidFill>
                          <a:effectLst/>
                          <a:latin typeface="+mn-lt"/>
                          <a:ea typeface="+mn-ea"/>
                          <a:cs typeface="+mn-cs"/>
                        </a:rPr>
                        <a:t>MJ/kg</a:t>
                      </a:r>
                      <a:endParaRPr lang="sl-SI" sz="1600" kern="1200" dirty="0">
                        <a:solidFill>
                          <a:schemeClr val="dk1"/>
                        </a:solidFill>
                        <a:effectLst/>
                        <a:latin typeface="+mn-lt"/>
                        <a:ea typeface="+mn-ea"/>
                        <a:cs typeface="+mn-cs"/>
                      </a:endParaRPr>
                    </a:p>
                    <a:p>
                      <a:r>
                        <a:rPr lang="sl-SI" sz="1600" kern="1200" dirty="0">
                          <a:solidFill>
                            <a:schemeClr val="dk1"/>
                          </a:solidFill>
                          <a:effectLst/>
                          <a:latin typeface="+mn-lt"/>
                          <a:ea typeface="+mn-ea"/>
                          <a:cs typeface="+mn-cs"/>
                        </a:rPr>
                        <a:t>139 g/kg</a:t>
                      </a:r>
                      <a:endParaRPr lang="sl-SI" sz="1600" dirty="0"/>
                    </a:p>
                  </a:txBody>
                  <a:tcPr marL="85337" marR="85337" marT="42669" marB="42669"/>
                </a:tc>
                <a:extLst>
                  <a:ext uri="{0D108BD9-81ED-4DB2-BD59-A6C34878D82A}">
                    <a16:rowId xmlns:a16="http://schemas.microsoft.com/office/drawing/2014/main" val="4005772642"/>
                  </a:ext>
                </a:extLst>
              </a:tr>
              <a:tr h="531626">
                <a:tc>
                  <a:txBody>
                    <a:bodyPr/>
                    <a:lstStyle/>
                    <a:p>
                      <a:r>
                        <a:rPr lang="sl-SI" sz="1600"/>
                        <a:t>FFP 40 %</a:t>
                      </a:r>
                    </a:p>
                  </a:txBody>
                  <a:tcPr marL="85337" marR="85337" marT="42669" marB="42669"/>
                </a:tc>
                <a:tc>
                  <a:txBody>
                    <a:bodyPr/>
                    <a:lstStyle/>
                    <a:p>
                      <a:r>
                        <a:rPr lang="sl-SI" sz="1600"/>
                        <a:t>12,8</a:t>
                      </a:r>
                      <a:r>
                        <a:rPr lang="nl-NL" sz="1600" kern="1200">
                          <a:solidFill>
                            <a:schemeClr val="dk1"/>
                          </a:solidFill>
                          <a:effectLst/>
                          <a:latin typeface="+mn-lt"/>
                          <a:ea typeface="+mn-ea"/>
                          <a:cs typeface="+mn-cs"/>
                        </a:rPr>
                        <a:t>MJ/kg</a:t>
                      </a:r>
                      <a:endParaRPr lang="sl-SI" sz="1600" kern="1200">
                        <a:solidFill>
                          <a:schemeClr val="dk1"/>
                        </a:solidFill>
                        <a:effectLst/>
                        <a:latin typeface="+mn-lt"/>
                        <a:ea typeface="+mn-ea"/>
                        <a:cs typeface="+mn-cs"/>
                      </a:endParaRPr>
                    </a:p>
                    <a:p>
                      <a:r>
                        <a:rPr lang="sl-SI" sz="1600" kern="1200">
                          <a:solidFill>
                            <a:schemeClr val="dk1"/>
                          </a:solidFill>
                          <a:effectLst/>
                          <a:latin typeface="+mn-lt"/>
                          <a:ea typeface="+mn-ea"/>
                          <a:cs typeface="+mn-cs"/>
                        </a:rPr>
                        <a:t>127 g/kg</a:t>
                      </a:r>
                      <a:endParaRPr lang="sl-SI" sz="1600"/>
                    </a:p>
                  </a:txBody>
                  <a:tcPr marL="85337" marR="85337" marT="42669" marB="42669"/>
                </a:tc>
                <a:tc>
                  <a:txBody>
                    <a:bodyPr/>
                    <a:lstStyle/>
                    <a:p>
                      <a:r>
                        <a:rPr lang="sl-SI" sz="1600"/>
                        <a:t>12,8</a:t>
                      </a:r>
                      <a:r>
                        <a:rPr lang="nl-NL" sz="1600" kern="1200">
                          <a:solidFill>
                            <a:schemeClr val="dk1"/>
                          </a:solidFill>
                          <a:effectLst/>
                          <a:latin typeface="+mn-lt"/>
                          <a:ea typeface="+mn-ea"/>
                          <a:cs typeface="+mn-cs"/>
                        </a:rPr>
                        <a:t>MJ/kg</a:t>
                      </a:r>
                      <a:endParaRPr lang="sl-SI" sz="1600" kern="1200">
                        <a:solidFill>
                          <a:schemeClr val="dk1"/>
                        </a:solidFill>
                        <a:effectLst/>
                        <a:latin typeface="+mn-lt"/>
                        <a:ea typeface="+mn-ea"/>
                        <a:cs typeface="+mn-cs"/>
                      </a:endParaRPr>
                    </a:p>
                    <a:p>
                      <a:r>
                        <a:rPr lang="sl-SI" sz="1600" kern="1200">
                          <a:solidFill>
                            <a:schemeClr val="dk1"/>
                          </a:solidFill>
                          <a:effectLst/>
                          <a:latin typeface="+mn-lt"/>
                          <a:ea typeface="+mn-ea"/>
                          <a:cs typeface="+mn-cs"/>
                        </a:rPr>
                        <a:t>126 g/kg</a:t>
                      </a:r>
                      <a:endParaRPr lang="sl-SI" sz="1600"/>
                    </a:p>
                  </a:txBody>
                  <a:tcPr marL="85337" marR="85337" marT="42669" marB="42669"/>
                </a:tc>
                <a:tc>
                  <a:txBody>
                    <a:bodyPr/>
                    <a:lstStyle/>
                    <a:p>
                      <a:r>
                        <a:rPr lang="sl-SI" sz="1600" dirty="0"/>
                        <a:t>12,8</a:t>
                      </a:r>
                      <a:r>
                        <a:rPr lang="nl-NL" sz="1600" kern="1200" dirty="0">
                          <a:solidFill>
                            <a:schemeClr val="dk1"/>
                          </a:solidFill>
                          <a:effectLst/>
                          <a:latin typeface="+mn-lt"/>
                          <a:ea typeface="+mn-ea"/>
                          <a:cs typeface="+mn-cs"/>
                        </a:rPr>
                        <a:t>MJ/kg</a:t>
                      </a:r>
                      <a:endParaRPr lang="sl-SI" sz="1600" kern="1200" dirty="0">
                        <a:solidFill>
                          <a:schemeClr val="dk1"/>
                        </a:solidFill>
                        <a:effectLst/>
                        <a:latin typeface="+mn-lt"/>
                        <a:ea typeface="+mn-ea"/>
                        <a:cs typeface="+mn-cs"/>
                      </a:endParaRPr>
                    </a:p>
                    <a:p>
                      <a:r>
                        <a:rPr lang="sl-SI" sz="1600" kern="1200" dirty="0">
                          <a:solidFill>
                            <a:schemeClr val="dk1"/>
                          </a:solidFill>
                          <a:effectLst/>
                          <a:latin typeface="+mn-lt"/>
                          <a:ea typeface="+mn-ea"/>
                          <a:cs typeface="+mn-cs"/>
                        </a:rPr>
                        <a:t>125 g/kg</a:t>
                      </a:r>
                      <a:endParaRPr lang="sl-SI" sz="1600" dirty="0"/>
                    </a:p>
                  </a:txBody>
                  <a:tcPr marL="85337" marR="85337" marT="42669" marB="42669"/>
                </a:tc>
                <a:extLst>
                  <a:ext uri="{0D108BD9-81ED-4DB2-BD59-A6C34878D82A}">
                    <a16:rowId xmlns:a16="http://schemas.microsoft.com/office/drawing/2014/main" val="3889924701"/>
                  </a:ext>
                </a:extLst>
              </a:tr>
            </a:tbl>
          </a:graphicData>
        </a:graphic>
      </p:graphicFrame>
      <p:sp>
        <p:nvSpPr>
          <p:cNvPr id="11" name="Pravokotnik: zaokroženi vogali 10">
            <a:extLst>
              <a:ext uri="{FF2B5EF4-FFF2-40B4-BE49-F238E27FC236}">
                <a16:creationId xmlns:a16="http://schemas.microsoft.com/office/drawing/2014/main" id="{CDAA30EB-6D50-62AF-EE85-ABD2E3BEDE38}"/>
              </a:ext>
            </a:extLst>
          </p:cNvPr>
          <p:cNvSpPr/>
          <p:nvPr/>
        </p:nvSpPr>
        <p:spPr>
          <a:xfrm>
            <a:off x="1119220" y="3767700"/>
            <a:ext cx="4447454" cy="40596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sl-SI"/>
          </a:p>
        </p:txBody>
      </p:sp>
      <p:cxnSp>
        <p:nvCxnSpPr>
          <p:cNvPr id="16" name="Raven puščični povezovalnik 15">
            <a:extLst>
              <a:ext uri="{FF2B5EF4-FFF2-40B4-BE49-F238E27FC236}">
                <a16:creationId xmlns:a16="http://schemas.microsoft.com/office/drawing/2014/main" id="{C4E76BA9-AE4F-0F2A-E207-5AA5CB5FA60C}"/>
              </a:ext>
            </a:extLst>
          </p:cNvPr>
          <p:cNvCxnSpPr/>
          <p:nvPr/>
        </p:nvCxnSpPr>
        <p:spPr>
          <a:xfrm>
            <a:off x="6217920" y="4047744"/>
            <a:ext cx="7315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Raven puščični povezovalnik 19">
            <a:extLst>
              <a:ext uri="{FF2B5EF4-FFF2-40B4-BE49-F238E27FC236}">
                <a16:creationId xmlns:a16="http://schemas.microsoft.com/office/drawing/2014/main" id="{F45C2942-FA43-075C-7EF4-CEFAEA77C3C7}"/>
              </a:ext>
            </a:extLst>
          </p:cNvPr>
          <p:cNvCxnSpPr>
            <a:cxnSpLocks/>
          </p:cNvCxnSpPr>
          <p:nvPr/>
        </p:nvCxnSpPr>
        <p:spPr>
          <a:xfrm flipV="1">
            <a:off x="6231539" y="1878496"/>
            <a:ext cx="845093" cy="2169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074" name="Picture 2" descr="Compident on-call feeding - optimal growth of pregnant sows">
            <a:extLst>
              <a:ext uri="{FF2B5EF4-FFF2-40B4-BE49-F238E27FC236}">
                <a16:creationId xmlns:a16="http://schemas.microsoft.com/office/drawing/2014/main" id="{6FE68AC0-DE52-45B7-F268-56807A76BC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27" t="7068" r="23636"/>
          <a:stretch>
            <a:fillRect/>
          </a:stretch>
        </p:blipFill>
        <p:spPr bwMode="auto">
          <a:xfrm>
            <a:off x="5544735" y="4497599"/>
            <a:ext cx="998462" cy="10112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E Lunar iDXA | Duomed">
            <a:extLst>
              <a:ext uri="{FF2B5EF4-FFF2-40B4-BE49-F238E27FC236}">
                <a16:creationId xmlns:a16="http://schemas.microsoft.com/office/drawing/2014/main" id="{696C3CBE-8F73-CEC9-DF04-864F7AD51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578" y="5527131"/>
            <a:ext cx="1563614" cy="736381"/>
          </a:xfrm>
          <a:prstGeom prst="rect">
            <a:avLst/>
          </a:prstGeom>
          <a:noFill/>
          <a:extLst>
            <a:ext uri="{909E8E84-426E-40DD-AFC4-6F175D3DCCD1}">
              <a14:hiddenFill xmlns:a14="http://schemas.microsoft.com/office/drawing/2010/main">
                <a:solidFill>
                  <a:srgbClr val="FFFFFF"/>
                </a:solidFill>
              </a14:hiddenFill>
            </a:ext>
          </a:extLst>
        </p:spPr>
      </p:pic>
      <p:sp>
        <p:nvSpPr>
          <p:cNvPr id="27" name="PoljeZBesedilom 26">
            <a:extLst>
              <a:ext uri="{FF2B5EF4-FFF2-40B4-BE49-F238E27FC236}">
                <a16:creationId xmlns:a16="http://schemas.microsoft.com/office/drawing/2014/main" id="{D9E0FEFF-CC81-8ACE-F9D7-71B703B2F2D8}"/>
              </a:ext>
            </a:extLst>
          </p:cNvPr>
          <p:cNvSpPr txBox="1"/>
          <p:nvPr/>
        </p:nvSpPr>
        <p:spPr>
          <a:xfrm>
            <a:off x="7692016" y="6273851"/>
            <a:ext cx="4499984" cy="584775"/>
          </a:xfrm>
          <a:prstGeom prst="rect">
            <a:avLst/>
          </a:prstGeom>
          <a:noFill/>
        </p:spPr>
        <p:txBody>
          <a:bodyPr wrap="square">
            <a:spAutoFit/>
          </a:bodyPr>
          <a:lstStyle/>
          <a:p>
            <a:r>
              <a:rPr lang="sl-SI" sz="1600" dirty="0"/>
              <a:t>SREČANJE PARTNERJEV SRIP HRANA. </a:t>
            </a:r>
          </a:p>
          <a:p>
            <a:r>
              <a:rPr lang="sl-SI" sz="1600" dirty="0"/>
              <a:t>Sejem AGRA, Gornja Radgona, sreda, 27.8.2025</a:t>
            </a:r>
          </a:p>
        </p:txBody>
      </p:sp>
    </p:spTree>
    <p:extLst>
      <p:ext uri="{BB962C8B-B14F-4D97-AF65-F5344CB8AC3E}">
        <p14:creationId xmlns:p14="http://schemas.microsoft.com/office/powerpoint/2010/main" val="228731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AA4239-8502-47DE-70A1-D97A2F819F2D}"/>
              </a:ext>
            </a:extLst>
          </p:cNvPr>
          <p:cNvSpPr>
            <a:spLocks noGrp="1"/>
          </p:cNvSpPr>
          <p:nvPr>
            <p:ph type="title"/>
          </p:nvPr>
        </p:nvSpPr>
        <p:spPr/>
        <p:txBody>
          <a:bodyPr/>
          <a:lstStyle/>
          <a:p>
            <a:r>
              <a:rPr lang="sl-SI" dirty="0"/>
              <a:t>Rezultati</a:t>
            </a:r>
          </a:p>
        </p:txBody>
      </p:sp>
      <p:pic>
        <p:nvPicPr>
          <p:cNvPr id="5" name="Označba mesta vsebine 4">
            <a:extLst>
              <a:ext uri="{FF2B5EF4-FFF2-40B4-BE49-F238E27FC236}">
                <a16:creationId xmlns:a16="http://schemas.microsoft.com/office/drawing/2014/main" id="{4B48C48C-3571-A0D5-3D8B-3EEBA071E67E}"/>
              </a:ext>
            </a:extLst>
          </p:cNvPr>
          <p:cNvPicPr>
            <a:picLocks noGrp="1" noChangeAspect="1"/>
          </p:cNvPicPr>
          <p:nvPr>
            <p:ph idx="1"/>
          </p:nvPr>
        </p:nvPicPr>
        <p:blipFill>
          <a:blip r:embed="rId2"/>
          <a:stretch>
            <a:fillRect/>
          </a:stretch>
        </p:blipFill>
        <p:spPr>
          <a:xfrm>
            <a:off x="6096000" y="3142214"/>
            <a:ext cx="4575591" cy="2696678"/>
          </a:xfrm>
          <a:prstGeom prst="rect">
            <a:avLst/>
          </a:prstGeom>
        </p:spPr>
      </p:pic>
      <p:pic>
        <p:nvPicPr>
          <p:cNvPr id="7" name="Slika 6">
            <a:extLst>
              <a:ext uri="{FF2B5EF4-FFF2-40B4-BE49-F238E27FC236}">
                <a16:creationId xmlns:a16="http://schemas.microsoft.com/office/drawing/2014/main" id="{A5587686-71D3-7288-A722-BB2AB50805A3}"/>
              </a:ext>
            </a:extLst>
          </p:cNvPr>
          <p:cNvPicPr>
            <a:picLocks noChangeAspect="1"/>
          </p:cNvPicPr>
          <p:nvPr/>
        </p:nvPicPr>
        <p:blipFill>
          <a:blip r:embed="rId3"/>
          <a:stretch>
            <a:fillRect/>
          </a:stretch>
        </p:blipFill>
        <p:spPr>
          <a:xfrm>
            <a:off x="6096000" y="106407"/>
            <a:ext cx="4575591" cy="2650553"/>
          </a:xfrm>
          <a:prstGeom prst="rect">
            <a:avLst/>
          </a:prstGeom>
        </p:spPr>
      </p:pic>
      <p:sp>
        <p:nvSpPr>
          <p:cNvPr id="8" name="PoljeZBesedilom 7">
            <a:extLst>
              <a:ext uri="{FF2B5EF4-FFF2-40B4-BE49-F238E27FC236}">
                <a16:creationId xmlns:a16="http://schemas.microsoft.com/office/drawing/2014/main" id="{6AEDC015-D596-C8F6-44D9-1AFB2403D13A}"/>
              </a:ext>
            </a:extLst>
          </p:cNvPr>
          <p:cNvSpPr txBox="1"/>
          <p:nvPr/>
        </p:nvSpPr>
        <p:spPr>
          <a:xfrm>
            <a:off x="587130" y="1476117"/>
            <a:ext cx="5336898" cy="501675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sl-SI" sz="2000" b="1" dirty="0"/>
              <a:t>Zmanjšana konzumacija krme </a:t>
            </a:r>
            <a:r>
              <a:rPr lang="sl-SI" sz="2000" dirty="0"/>
              <a:t>(manjši apetit) v prvi fazi</a:t>
            </a:r>
          </a:p>
          <a:p>
            <a:pPr marL="342900" indent="-342900">
              <a:spcBef>
                <a:spcPts val="600"/>
              </a:spcBef>
              <a:spcAft>
                <a:spcPts val="600"/>
              </a:spcAft>
              <a:buFont typeface="Arial" panose="020B0604020202020204" pitchFamily="34" charset="0"/>
              <a:buChar char="•"/>
            </a:pPr>
            <a:r>
              <a:rPr lang="sl-SI" sz="2000" dirty="0"/>
              <a:t>V naslednjih fazah vpliv poskusne skupine ni bil značilen =&gt; tendenca linearnega zmanjšanja konzumacije/apetita s povečanim % vključevanja NŽ</a:t>
            </a:r>
          </a:p>
          <a:p>
            <a:pPr marL="342900" indent="-342900">
              <a:spcBef>
                <a:spcPts val="600"/>
              </a:spcBef>
              <a:spcAft>
                <a:spcPts val="600"/>
              </a:spcAft>
              <a:buFont typeface="Arial" panose="020B0604020202020204" pitchFamily="34" charset="0"/>
              <a:buChar char="•"/>
            </a:pPr>
            <a:r>
              <a:rPr lang="sl-SI" sz="2000" b="1" dirty="0"/>
              <a:t>Vpliv na prirast majhen </a:t>
            </a:r>
            <a:r>
              <a:rPr lang="sl-SI" sz="2000" dirty="0"/>
              <a:t>– značilno zmanjšan le v prvi fazi pitanja</a:t>
            </a:r>
          </a:p>
          <a:p>
            <a:pPr marL="342900" indent="-342900">
              <a:spcBef>
                <a:spcPts val="600"/>
              </a:spcBef>
              <a:spcAft>
                <a:spcPts val="600"/>
              </a:spcAft>
              <a:buFont typeface="Arial" panose="020B0604020202020204" pitchFamily="34" charset="0"/>
              <a:buChar char="•"/>
            </a:pPr>
            <a:r>
              <a:rPr lang="sl-SI" sz="2000" dirty="0"/>
              <a:t>Ni bilo pomembnega vpliva na prehransko obnašanje =&gt;  tendenca vpliva na količino zaužite krme na obisk (krmilnika) </a:t>
            </a:r>
          </a:p>
          <a:p>
            <a:pPr marL="342900" indent="-342900">
              <a:spcBef>
                <a:spcPts val="600"/>
              </a:spcBef>
              <a:spcAft>
                <a:spcPts val="600"/>
              </a:spcAft>
              <a:buFont typeface="Arial" panose="020B0604020202020204" pitchFamily="34" charset="0"/>
              <a:buChar char="•"/>
            </a:pPr>
            <a:r>
              <a:rPr lang="sl-SI" sz="2000" dirty="0"/>
              <a:t>Ugotovljen </a:t>
            </a:r>
            <a:r>
              <a:rPr lang="sl-SI" sz="2000" b="1" dirty="0"/>
              <a:t>značilen trend boljše učinkovitosti izrabe krme </a:t>
            </a:r>
            <a:r>
              <a:rPr lang="sl-SI" sz="2000" dirty="0"/>
              <a:t>(manjša konverzija krme) </a:t>
            </a:r>
          </a:p>
        </p:txBody>
      </p:sp>
      <p:sp>
        <p:nvSpPr>
          <p:cNvPr id="10" name="PoljeZBesedilom 9">
            <a:extLst>
              <a:ext uri="{FF2B5EF4-FFF2-40B4-BE49-F238E27FC236}">
                <a16:creationId xmlns:a16="http://schemas.microsoft.com/office/drawing/2014/main" id="{2C85E04E-0BE8-6BDF-5433-5E2D578BD956}"/>
              </a:ext>
            </a:extLst>
          </p:cNvPr>
          <p:cNvSpPr txBox="1"/>
          <p:nvPr/>
        </p:nvSpPr>
        <p:spPr>
          <a:xfrm>
            <a:off x="7692016" y="6273851"/>
            <a:ext cx="4499984" cy="584775"/>
          </a:xfrm>
          <a:prstGeom prst="rect">
            <a:avLst/>
          </a:prstGeom>
          <a:noFill/>
        </p:spPr>
        <p:txBody>
          <a:bodyPr wrap="square">
            <a:spAutoFit/>
          </a:bodyPr>
          <a:lstStyle/>
          <a:p>
            <a:r>
              <a:rPr lang="sl-SI" sz="1600" dirty="0"/>
              <a:t>SREČANJE PARTNERJEV SRIP HRANA. </a:t>
            </a:r>
          </a:p>
          <a:p>
            <a:r>
              <a:rPr lang="sl-SI" sz="1600" dirty="0"/>
              <a:t>Sejem AGRA, Gornja Radgona, sreda, 27.8.2025</a:t>
            </a:r>
          </a:p>
        </p:txBody>
      </p:sp>
    </p:spTree>
    <p:extLst>
      <p:ext uri="{BB962C8B-B14F-4D97-AF65-F5344CB8AC3E}">
        <p14:creationId xmlns:p14="http://schemas.microsoft.com/office/powerpoint/2010/main" val="60092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FC931F-E844-DCBD-D98A-DDF9C56835E8}"/>
              </a:ext>
            </a:extLst>
          </p:cNvPr>
          <p:cNvSpPr>
            <a:spLocks noGrp="1"/>
          </p:cNvSpPr>
          <p:nvPr>
            <p:ph type="title"/>
          </p:nvPr>
        </p:nvSpPr>
        <p:spPr>
          <a:xfrm>
            <a:off x="909638" y="204790"/>
            <a:ext cx="10515600" cy="878576"/>
          </a:xfrm>
        </p:spPr>
        <p:txBody>
          <a:bodyPr/>
          <a:lstStyle/>
          <a:p>
            <a:r>
              <a:rPr lang="sl-SI" dirty="0"/>
              <a:t>Rezultati </a:t>
            </a:r>
          </a:p>
        </p:txBody>
      </p:sp>
      <p:sp>
        <p:nvSpPr>
          <p:cNvPr id="3" name="Označba mesta vsebine 2">
            <a:extLst>
              <a:ext uri="{FF2B5EF4-FFF2-40B4-BE49-F238E27FC236}">
                <a16:creationId xmlns:a16="http://schemas.microsoft.com/office/drawing/2014/main" id="{601D0880-9A56-E204-8229-7A19F0488327}"/>
              </a:ext>
            </a:extLst>
          </p:cNvPr>
          <p:cNvSpPr>
            <a:spLocks noGrp="1"/>
          </p:cNvSpPr>
          <p:nvPr>
            <p:ph idx="1"/>
          </p:nvPr>
        </p:nvSpPr>
        <p:spPr>
          <a:xfrm>
            <a:off x="981082" y="1004888"/>
            <a:ext cx="10515600" cy="953121"/>
          </a:xfrm>
        </p:spPr>
        <p:txBody>
          <a:bodyPr/>
          <a:lstStyle/>
          <a:p>
            <a:r>
              <a:rPr lang="sl-SI" dirty="0"/>
              <a:t>Ugotovili smo značilen vpliv na telesno sestavo – prašiči krmljeni z nekdanjimi živili so imeli </a:t>
            </a:r>
            <a:r>
              <a:rPr lang="sl-SI" b="1" dirty="0"/>
              <a:t>manj maščobe </a:t>
            </a:r>
            <a:r>
              <a:rPr lang="sl-SI" dirty="0"/>
              <a:t>in več </a:t>
            </a:r>
            <a:r>
              <a:rPr lang="sl-SI" dirty="0" err="1"/>
              <a:t>beljakovin&amp;vode</a:t>
            </a:r>
            <a:endParaRPr lang="sl-SI" dirty="0"/>
          </a:p>
        </p:txBody>
      </p:sp>
      <p:pic>
        <p:nvPicPr>
          <p:cNvPr id="5" name="Slika 4">
            <a:extLst>
              <a:ext uri="{FF2B5EF4-FFF2-40B4-BE49-F238E27FC236}">
                <a16:creationId xmlns:a16="http://schemas.microsoft.com/office/drawing/2014/main" id="{C0991717-182E-816E-2644-30E7B5D11E5C}"/>
              </a:ext>
            </a:extLst>
          </p:cNvPr>
          <p:cNvPicPr>
            <a:picLocks noChangeAspect="1"/>
          </p:cNvPicPr>
          <p:nvPr/>
        </p:nvPicPr>
        <p:blipFill>
          <a:blip r:embed="rId2"/>
          <a:stretch>
            <a:fillRect/>
          </a:stretch>
        </p:blipFill>
        <p:spPr>
          <a:xfrm>
            <a:off x="1489271" y="2027584"/>
            <a:ext cx="9721647" cy="3657810"/>
          </a:xfrm>
          <a:prstGeom prst="rect">
            <a:avLst/>
          </a:prstGeom>
        </p:spPr>
      </p:pic>
      <p:sp>
        <p:nvSpPr>
          <p:cNvPr id="7" name="PoljeZBesedilom 6">
            <a:extLst>
              <a:ext uri="{FF2B5EF4-FFF2-40B4-BE49-F238E27FC236}">
                <a16:creationId xmlns:a16="http://schemas.microsoft.com/office/drawing/2014/main" id="{B627014D-4B8B-22C5-8328-C01BBA85A081}"/>
              </a:ext>
            </a:extLst>
          </p:cNvPr>
          <p:cNvSpPr txBox="1"/>
          <p:nvPr/>
        </p:nvSpPr>
        <p:spPr>
          <a:xfrm>
            <a:off x="7692016" y="6273851"/>
            <a:ext cx="4499984" cy="584775"/>
          </a:xfrm>
          <a:prstGeom prst="rect">
            <a:avLst/>
          </a:prstGeom>
          <a:noFill/>
        </p:spPr>
        <p:txBody>
          <a:bodyPr wrap="square">
            <a:spAutoFit/>
          </a:bodyPr>
          <a:lstStyle/>
          <a:p>
            <a:r>
              <a:rPr lang="sl-SI" sz="1600" dirty="0"/>
              <a:t>SREČANJE PARTNERJEV SRIP HRANA. </a:t>
            </a:r>
          </a:p>
          <a:p>
            <a:r>
              <a:rPr lang="sl-SI" sz="1600" dirty="0"/>
              <a:t>Sejem AGRA, Gornja Radgona, sreda, 27.8.2025</a:t>
            </a:r>
          </a:p>
        </p:txBody>
      </p:sp>
    </p:spTree>
    <p:extLst>
      <p:ext uri="{BB962C8B-B14F-4D97-AF65-F5344CB8AC3E}">
        <p14:creationId xmlns:p14="http://schemas.microsoft.com/office/powerpoint/2010/main" val="219665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857BBC-E1B7-A8F1-560B-6299F2E24AFF}"/>
              </a:ext>
            </a:extLst>
          </p:cNvPr>
          <p:cNvSpPr>
            <a:spLocks noGrp="1"/>
          </p:cNvSpPr>
          <p:nvPr>
            <p:ph type="title"/>
          </p:nvPr>
        </p:nvSpPr>
        <p:spPr/>
        <p:txBody>
          <a:bodyPr/>
          <a:lstStyle/>
          <a:p>
            <a:r>
              <a:rPr lang="sl-SI" dirty="0"/>
              <a:t>Klavne lastnosti in kakovost mesa </a:t>
            </a:r>
          </a:p>
        </p:txBody>
      </p:sp>
      <p:sp>
        <p:nvSpPr>
          <p:cNvPr id="3" name="Označba mesta vsebine 2">
            <a:extLst>
              <a:ext uri="{FF2B5EF4-FFF2-40B4-BE49-F238E27FC236}">
                <a16:creationId xmlns:a16="http://schemas.microsoft.com/office/drawing/2014/main" id="{CCED6278-479F-4CB7-B435-E06A00BDE457}"/>
              </a:ext>
            </a:extLst>
          </p:cNvPr>
          <p:cNvSpPr>
            <a:spLocks noGrp="1"/>
          </p:cNvSpPr>
          <p:nvPr>
            <p:ph idx="1"/>
          </p:nvPr>
        </p:nvSpPr>
        <p:spPr/>
        <p:txBody>
          <a:bodyPr/>
          <a:lstStyle/>
          <a:p>
            <a:pPr marL="0" indent="0">
              <a:buNone/>
            </a:pPr>
            <a:r>
              <a:rPr lang="sl-SI" dirty="0"/>
              <a:t>Klavne lastnosti</a:t>
            </a:r>
          </a:p>
          <a:p>
            <a:r>
              <a:rPr lang="sl-SI" dirty="0"/>
              <a:t>Manjši klavni izplen</a:t>
            </a:r>
          </a:p>
          <a:p>
            <a:r>
              <a:rPr lang="sl-SI" b="1" dirty="0"/>
              <a:t>Manjši indikatorji zamaščenosti </a:t>
            </a:r>
            <a:r>
              <a:rPr lang="sl-SI" dirty="0"/>
              <a:t>(salo, debelina hrbtne slanine)</a:t>
            </a:r>
          </a:p>
          <a:p>
            <a:r>
              <a:rPr lang="sl-SI" dirty="0"/>
              <a:t>Brez vpliva na indikatorje mesnatosti (površina LD, mera M) </a:t>
            </a:r>
          </a:p>
          <a:p>
            <a:endParaRPr lang="sl-SI" dirty="0"/>
          </a:p>
          <a:p>
            <a:pPr marL="0" indent="0">
              <a:buNone/>
            </a:pPr>
            <a:r>
              <a:rPr lang="sl-SI" dirty="0"/>
              <a:t>Kakovost mesa</a:t>
            </a:r>
          </a:p>
          <a:p>
            <a:r>
              <a:rPr lang="sl-SI" dirty="0"/>
              <a:t>Vpliv na končni pH (nižji pri NŽ) in barvo (svetlejše meso)</a:t>
            </a:r>
          </a:p>
          <a:p>
            <a:endParaRPr lang="sl-SI" dirty="0"/>
          </a:p>
        </p:txBody>
      </p:sp>
      <p:sp>
        <p:nvSpPr>
          <p:cNvPr id="5" name="PoljeZBesedilom 4">
            <a:extLst>
              <a:ext uri="{FF2B5EF4-FFF2-40B4-BE49-F238E27FC236}">
                <a16:creationId xmlns:a16="http://schemas.microsoft.com/office/drawing/2014/main" id="{A7E41979-825D-93F3-6EC6-2CFBBBE3EA48}"/>
              </a:ext>
            </a:extLst>
          </p:cNvPr>
          <p:cNvSpPr txBox="1"/>
          <p:nvPr/>
        </p:nvSpPr>
        <p:spPr>
          <a:xfrm>
            <a:off x="7692016" y="6273851"/>
            <a:ext cx="4499984" cy="584775"/>
          </a:xfrm>
          <a:prstGeom prst="rect">
            <a:avLst/>
          </a:prstGeom>
          <a:noFill/>
        </p:spPr>
        <p:txBody>
          <a:bodyPr wrap="square">
            <a:spAutoFit/>
          </a:bodyPr>
          <a:lstStyle/>
          <a:p>
            <a:r>
              <a:rPr lang="sl-SI" sz="1600" dirty="0"/>
              <a:t>SREČANJE PARTNERJEV SRIP HRANA. </a:t>
            </a:r>
          </a:p>
          <a:p>
            <a:r>
              <a:rPr lang="sl-SI" sz="1600" dirty="0"/>
              <a:t>Sejem AGRA, Gornja Radgona, sreda, 27.8.2025</a:t>
            </a:r>
          </a:p>
        </p:txBody>
      </p:sp>
    </p:spTree>
    <p:extLst>
      <p:ext uri="{BB962C8B-B14F-4D97-AF65-F5344CB8AC3E}">
        <p14:creationId xmlns:p14="http://schemas.microsoft.com/office/powerpoint/2010/main" val="38743625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D093CA6EE9724F9D59C7B4BDDB6CF3" ma:contentTypeVersion="18" ma:contentTypeDescription="Ustvari nov dokument." ma:contentTypeScope="" ma:versionID="a87d03acad88d853810d6d7d6fdac799">
  <xsd:schema xmlns:xsd="http://www.w3.org/2001/XMLSchema" xmlns:xs="http://www.w3.org/2001/XMLSchema" xmlns:p="http://schemas.microsoft.com/office/2006/metadata/properties" xmlns:ns2="703cdf61-9bdb-4ab1-bf99-aabb6c694d24" xmlns:ns3="e0c4cf2c-1396-48e0-9fb8-701f9c1f262a" targetNamespace="http://schemas.microsoft.com/office/2006/metadata/properties" ma:root="true" ma:fieldsID="07faf577168e3cacf3bf907cff9333c7" ns2:_="" ns3:_="">
    <xsd:import namespace="703cdf61-9bdb-4ab1-bf99-aabb6c694d24"/>
    <xsd:import namespace="e0c4cf2c-1396-48e0-9fb8-701f9c1f26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AutoKeyPoints" minOccurs="0"/>
                <xsd:element ref="ns3:MediaServiceKeyPoints"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14"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c4cf2c-1396-48e0-9fb8-701f9c1f26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c4cf2c-1396-48e0-9fb8-701f9c1f262a">
      <Terms xmlns="http://schemas.microsoft.com/office/infopath/2007/PartnerControls"/>
    </lcf76f155ced4ddcb4097134ff3c332f>
    <TaxCatchAll xmlns="703cdf61-9bdb-4ab1-bf99-aabb6c694d24" xsi:nil="true"/>
  </documentManagement>
</p:properties>
</file>

<file path=customXml/itemProps1.xml><?xml version="1.0" encoding="utf-8"?>
<ds:datastoreItem xmlns:ds="http://schemas.openxmlformats.org/officeDocument/2006/customXml" ds:itemID="{6F144E72-9DDE-4B15-BDBB-691610A23F0F}"/>
</file>

<file path=customXml/itemProps2.xml><?xml version="1.0" encoding="utf-8"?>
<ds:datastoreItem xmlns:ds="http://schemas.openxmlformats.org/officeDocument/2006/customXml" ds:itemID="{0D56FD01-6C2F-439F-AABD-3E0EECFA74FD}"/>
</file>

<file path=customXml/itemProps3.xml><?xml version="1.0" encoding="utf-8"?>
<ds:datastoreItem xmlns:ds="http://schemas.openxmlformats.org/officeDocument/2006/customXml" ds:itemID="{47A19031-DA38-46BA-9F29-319C08D45881}"/>
</file>

<file path=docProps/app.xml><?xml version="1.0" encoding="utf-8"?>
<Properties xmlns="http://schemas.openxmlformats.org/officeDocument/2006/extended-properties" xmlns:vt="http://schemas.openxmlformats.org/officeDocument/2006/docPropsVTypes">
  <TotalTime>8311</TotalTime>
  <Words>902</Words>
  <Application>Microsoft Office PowerPoint</Application>
  <PresentationFormat>Širokozaslonsko</PresentationFormat>
  <Paragraphs>93</Paragraphs>
  <Slides>10</Slides>
  <Notes>1</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10</vt:i4>
      </vt:variant>
    </vt:vector>
  </HeadingPairs>
  <TitlesOfParts>
    <vt:vector size="16" baseType="lpstr">
      <vt:lpstr>Aptos</vt:lpstr>
      <vt:lpstr>Aptos Display</vt:lpstr>
      <vt:lpstr>Arial</vt:lpstr>
      <vt:lpstr>Calibri</vt:lpstr>
      <vt:lpstr>Wingdings</vt:lpstr>
      <vt:lpstr>Officeova tema</vt:lpstr>
      <vt:lpstr>EU projekt PigWeb – Kako vključevanje nekdanjih živil (sladkih) v obrok za prašiče vpliva na pitovne,   klavne lastnosti in kakovost mesa   M. Čandek-Potokar, M. Škrlep, K. Poklukar, P. Schlegel, G. Bee    Kmetijski inštitut Slovenije &amp;  Agroscope, Posieux, Switzerland</vt:lpstr>
      <vt:lpstr>Uvod</vt:lpstr>
      <vt:lpstr>Nekdanja živila („former foods“)</vt:lpstr>
      <vt:lpstr>PowerPointova predstavitev</vt:lpstr>
      <vt:lpstr>PowerPointova predstavitev</vt:lpstr>
      <vt:lpstr>Material in metode</vt:lpstr>
      <vt:lpstr>Rezultati</vt:lpstr>
      <vt:lpstr>Rezultati </vt:lpstr>
      <vt:lpstr>Klavne lastnosti in kakovost mesa </vt:lpstr>
      <vt:lpstr>Zaključek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Meta Čandek Potokar</dc:creator>
  <cp:lastModifiedBy>Meta Čandek Potokar</cp:lastModifiedBy>
  <cp:revision>16</cp:revision>
  <dcterms:created xsi:type="dcterms:W3CDTF">2025-08-19T12:55:26Z</dcterms:created>
  <dcterms:modified xsi:type="dcterms:W3CDTF">2025-08-25T07:26:54Z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0x0101001FD093CA6EE9724F9D59C7B4BDDB6CF3</vt:lpwstr>
  </property>
</Properties>
</file>