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7" r:id="rId3"/>
    <p:sldId id="264" r:id="rId4"/>
    <p:sldId id="308" r:id="rId5"/>
    <p:sldId id="262" r:id="rId6"/>
    <p:sldId id="307" r:id="rId7"/>
    <p:sldId id="270" r:id="rId8"/>
    <p:sldId id="309" r:id="rId9"/>
    <p:sldId id="301" r:id="rId10"/>
    <p:sldId id="288" r:id="rId11"/>
    <p:sldId id="289" r:id="rId12"/>
    <p:sldId id="312" r:id="rId13"/>
    <p:sldId id="311" r:id="rId14"/>
    <p:sldId id="306" r:id="rId15"/>
    <p:sldId id="313" r:id="rId16"/>
    <p:sldId id="300" r:id="rId17"/>
    <p:sldId id="310" r:id="rId18"/>
    <p:sldId id="315" r:id="rId19"/>
    <p:sldId id="305" r:id="rId20"/>
    <p:sldId id="304" r:id="rId21"/>
    <p:sldId id="317" r:id="rId22"/>
  </p:sldIdLst>
  <p:sldSz cx="12960350" cy="9720263"/>
  <p:notesSz cx="10693400" cy="7562850"/>
  <p:defaultTextStyle>
    <a:defPPr>
      <a:defRPr lang="de-DE"/>
    </a:defPPr>
    <a:lvl1pPr marL="0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1pPr>
    <a:lvl2pPr marL="567900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2pPr>
    <a:lvl3pPr marL="1135798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3pPr>
    <a:lvl4pPr marL="1703698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4pPr>
    <a:lvl5pPr marL="2271597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5pPr>
    <a:lvl6pPr marL="2839497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6pPr>
    <a:lvl7pPr marL="3407395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7pPr>
    <a:lvl8pPr marL="3975295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8pPr>
    <a:lvl9pPr marL="4543194" algn="l" defTabSz="1135798" rtl="0" eaLnBrk="1" latinLnBrk="0" hangingPunct="1">
      <a:defRPr sz="22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2C8A3F"/>
    <a:srgbClr val="000000"/>
    <a:srgbClr val="52AE4D"/>
    <a:srgbClr val="FFCB00"/>
    <a:srgbClr val="FFCC00"/>
    <a:srgbClr val="0E8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6"/>
    <p:restoredTop sz="97852"/>
  </p:normalViewPr>
  <p:slideViewPr>
    <p:cSldViewPr snapToGrid="0">
      <p:cViewPr varScale="1">
        <p:scale>
          <a:sx n="82" d="100"/>
          <a:sy n="82" d="100"/>
        </p:scale>
        <p:origin x="21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166" d="100"/>
          <a:sy n="166" d="100"/>
        </p:scale>
        <p:origin x="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8213287855142E-2"/>
          <c:y val="0.10107238605898124"/>
          <c:w val="0.91764175961125105"/>
          <c:h val="0.83949378758910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E7-9346-942B-2A461578D4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E7-9346-942B-2A461578D4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E7-9346-942B-2A461578D4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7E7-9346-942B-2A461578D46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E7-9346-942B-2A461578D46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7E7-9346-942B-2A461578D46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7E7-9346-942B-2A461578D46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7E7-9346-942B-2A461578D46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7E7-9346-942B-2A461578D46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7E7-9346-942B-2A461578D462}"/>
              </c:ext>
            </c:extLst>
          </c:dPt>
          <c:dLbls>
            <c:dLbl>
              <c:idx val="0"/>
              <c:layout>
                <c:manualLayout>
                  <c:x val="0"/>
                  <c:y val="-0.24237850715479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E7-9346-942B-2A461578D462}"/>
                </c:ext>
              </c:extLst>
            </c:dLbl>
            <c:dLbl>
              <c:idx val="1"/>
              <c:layout>
                <c:manualLayout>
                  <c:x val="-2.358156864594633E-3"/>
                  <c:y val="-0.26033247064774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E7-9346-942B-2A461578D462}"/>
                </c:ext>
              </c:extLst>
            </c:dLbl>
            <c:dLbl>
              <c:idx val="2"/>
              <c:layout>
                <c:manualLayout>
                  <c:x val="-2.3581568645947193E-3"/>
                  <c:y val="-0.30880817207870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E7-9346-942B-2A461578D462}"/>
                </c:ext>
              </c:extLst>
            </c:dLbl>
            <c:dLbl>
              <c:idx val="3"/>
              <c:layout>
                <c:manualLayout>
                  <c:x val="0"/>
                  <c:y val="-0.3447160990645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E7-9346-942B-2A461578D462}"/>
                </c:ext>
              </c:extLst>
            </c:dLbl>
            <c:dLbl>
              <c:idx val="4"/>
              <c:layout>
                <c:manualLayout>
                  <c:x val="-2.358156864594633E-3"/>
                  <c:y val="-0.36446545890684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7E7-9346-942B-2A461578D462}"/>
                </c:ext>
              </c:extLst>
            </c:dLbl>
            <c:dLbl>
              <c:idx val="5"/>
              <c:layout>
                <c:manualLayout>
                  <c:x val="-2.3581568645948056E-3"/>
                  <c:y val="-0.38241942239978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E7-9346-942B-2A461578D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1340</c:v>
                </c:pt>
                <c:pt idx="1">
                  <c:v>1450</c:v>
                </c:pt>
                <c:pt idx="2">
                  <c:v>1640</c:v>
                </c:pt>
                <c:pt idx="3">
                  <c:v>1850</c:v>
                </c:pt>
                <c:pt idx="4">
                  <c:v>1930</c:v>
                </c:pt>
                <c:pt idx="5">
                  <c:v>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E7-9346-942B-2A461578D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74642856"/>
        <c:axId val="2070889112"/>
      </c:barChart>
      <c:valAx>
        <c:axId val="2070889112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 b="0" baseline="0" dirty="0">
                    <a:latin typeface="Arial"/>
                    <a:cs typeface="Arial"/>
                  </a:rPr>
                  <a:t> in </a:t>
                </a:r>
                <a:r>
                  <a:rPr lang="de-DE" sz="1200" b="0" dirty="0">
                    <a:latin typeface="Arial"/>
                    <a:cs typeface="Arial"/>
                  </a:rPr>
                  <a:t>Millionen Euro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de-DE"/>
          </a:p>
        </c:txPr>
        <c:crossAx val="2074642856"/>
        <c:crosses val="autoZero"/>
        <c:crossBetween val="between"/>
      </c:valAx>
      <c:catAx>
        <c:axId val="207464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/>
                <a:ea typeface="Tahoma" panose="020B0604030504040204" pitchFamily="34" charset="0"/>
                <a:cs typeface="Arial"/>
              </a:defRPr>
            </a:pPr>
            <a:endParaRPr lang="de-DE"/>
          </a:p>
        </c:txPr>
        <c:crossAx val="20708891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82132878551E-2"/>
          <c:y val="2.7198074771484702E-2"/>
          <c:w val="0.91764175961125105"/>
          <c:h val="0.83949378758910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Lebensmitteleinzel-handel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A7-614D-81E2-E1773DF63D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A7-614D-81E2-E1773DF63D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A7-614D-81E2-E1773DF63D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FA7-614D-81E2-E1773DF63DE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FA7-614D-81E2-E1773DF63DE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FA7-614D-81E2-E1773DF63DE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FA7-614D-81E2-E1773DF63DE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FA7-614D-81E2-E1773DF63DE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FA7-614D-81E2-E1773DF63DE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FA7-614D-81E2-E1773DF63DE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/>
                      <a:ea typeface="Tahoma" panose="020B0604030504040204" pitchFamily="34" charset="0"/>
                      <a:cs typeface="Arial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FA7-614D-81E2-E1773DF63DE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lang="de-AT" sz="1200" b="1" i="0" u="none" strike="noStrike" kern="1200" baseline="0">
                      <a:solidFill>
                        <a:schemeClr val="bg1"/>
                      </a:solidFill>
                      <a:latin typeface="Arial"/>
                      <a:ea typeface="Tahoma" panose="020B0604030504040204" pitchFamily="34" charset="0"/>
                      <a:cs typeface="Arial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A7-614D-81E2-E1773DF63DE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1398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A7-614D-81E2-E1773DF63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 formatCode="0">
                  <c:v>974</c:v>
                </c:pt>
                <c:pt idx="1">
                  <c:v>1081</c:v>
                </c:pt>
                <c:pt idx="2" formatCode="0">
                  <c:v>1231</c:v>
                </c:pt>
                <c:pt idx="3" formatCode="0">
                  <c:v>1398</c:v>
                </c:pt>
                <c:pt idx="4" formatCode="0">
                  <c:v>1490</c:v>
                </c:pt>
                <c:pt idx="5" formatCode="0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A7-614D-81E2-E1773DF63DE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Direktvertrieb und Fachhandel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FA7-614D-81E2-E1773DF63DEB}"/>
              </c:ext>
            </c:extLst>
          </c:dPt>
          <c:dLbls>
            <c:dLbl>
              <c:idx val="2"/>
              <c:layout>
                <c:manualLayout>
                  <c:x val="-1.08160009130081E-16"/>
                  <c:y val="4.387990762124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FA7-614D-81E2-E1773DF63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200" b="1" i="0" u="none" strike="noStrike" kern="1200" baseline="0">
                    <a:solidFill>
                      <a:prstClr val="white"/>
                    </a:solidFill>
                    <a:latin typeface="Arial"/>
                    <a:ea typeface="Tahoma" panose="020B0604030504040204" pitchFamily="34" charset="0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Tabelle1!$C$2:$C$7</c:f>
              <c:numCache>
                <c:formatCode>0</c:formatCode>
                <c:ptCount val="6"/>
                <c:pt idx="0" formatCode="General">
                  <c:v>292</c:v>
                </c:pt>
                <c:pt idx="1">
                  <c:v>284</c:v>
                </c:pt>
                <c:pt idx="2">
                  <c:v>308</c:v>
                </c:pt>
                <c:pt idx="3" formatCode="General">
                  <c:v>326</c:v>
                </c:pt>
                <c:pt idx="4" formatCode="General">
                  <c:v>320</c:v>
                </c:pt>
                <c:pt idx="5" formatCode="General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A7-614D-81E2-E1773DF63DE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Gastronomie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FA7-614D-81E2-E1773DF63DEB}"/>
              </c:ext>
            </c:extLst>
          </c:dPt>
          <c:dLbls>
            <c:dLbl>
              <c:idx val="3"/>
              <c:layout>
                <c:manualLayout>
                  <c:x val="0"/>
                  <c:y val="1.340482573726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FA7-614D-81E2-E1773DF63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200" b="1" i="0" u="none" strike="noStrike" kern="1200" baseline="0">
                    <a:solidFill>
                      <a:schemeClr val="tx1"/>
                    </a:solidFill>
                    <a:latin typeface="Arial"/>
                    <a:ea typeface="Tahoma" panose="020B0604030504040204" pitchFamily="34" charset="0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Tabelle1!$D$2:$D$7</c:f>
              <c:numCache>
                <c:formatCode>0</c:formatCode>
                <c:ptCount val="6"/>
                <c:pt idx="0" formatCode="General">
                  <c:v>72</c:v>
                </c:pt>
                <c:pt idx="1">
                  <c:v>84</c:v>
                </c:pt>
                <c:pt idx="2">
                  <c:v>98</c:v>
                </c:pt>
                <c:pt idx="3">
                  <c:v>109</c:v>
                </c:pt>
                <c:pt idx="4">
                  <c:v>120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FA7-614D-81E2-E1773DF63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70766680"/>
        <c:axId val="2070773240"/>
      </c:barChart>
      <c:valAx>
        <c:axId val="2070773240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200" b="0" dirty="0">
                    <a:latin typeface="Arial"/>
                    <a:cs typeface="Arial"/>
                  </a:rPr>
                  <a:t>in</a:t>
                </a:r>
                <a:r>
                  <a:rPr lang="de-DE" sz="1200" b="0" baseline="0" dirty="0">
                    <a:latin typeface="Arial"/>
                    <a:cs typeface="Arial"/>
                  </a:rPr>
                  <a:t> Millionen Euro</a:t>
                </a:r>
                <a:endParaRPr lang="de-DE" sz="1200" b="0" dirty="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de-DE"/>
          </a:p>
        </c:txPr>
        <c:crossAx val="2070766680"/>
        <c:crosses val="autoZero"/>
        <c:crossBetween val="between"/>
      </c:valAx>
      <c:catAx>
        <c:axId val="2070766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/>
                <a:ea typeface="Tahoma" panose="020B0604030504040204" pitchFamily="34" charset="0"/>
                <a:cs typeface="Arial"/>
              </a:defRPr>
            </a:pPr>
            <a:endParaRPr lang="de-DE"/>
          </a:p>
        </c:txPr>
        <c:crossAx val="2070773240"/>
        <c:crossesAt val="0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="0">
              <a:latin typeface="Arial"/>
              <a:ea typeface="Tahoma" panose="020B0604030504040204" pitchFamily="34" charset="0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Blatt1!$A$2:$A$14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Blatt1!$B$2:$B$14</c:f>
              <c:numCache>
                <c:formatCode>#,##0</c:formatCode>
                <c:ptCount val="13"/>
                <c:pt idx="0">
                  <c:v>346</c:v>
                </c:pt>
                <c:pt idx="1">
                  <c:v>356</c:v>
                </c:pt>
                <c:pt idx="2">
                  <c:v>381</c:v>
                </c:pt>
                <c:pt idx="3">
                  <c:v>396</c:v>
                </c:pt>
                <c:pt idx="4">
                  <c:v>418</c:v>
                </c:pt>
                <c:pt idx="5">
                  <c:v>443</c:v>
                </c:pt>
                <c:pt idx="6">
                  <c:v>443</c:v>
                </c:pt>
                <c:pt idx="7">
                  <c:v>440</c:v>
                </c:pt>
                <c:pt idx="8" formatCode="General">
                  <c:v>472</c:v>
                </c:pt>
                <c:pt idx="9" formatCode="General">
                  <c:v>529</c:v>
                </c:pt>
                <c:pt idx="10" formatCode="General">
                  <c:v>568</c:v>
                </c:pt>
                <c:pt idx="11" formatCode="General">
                  <c:v>589</c:v>
                </c:pt>
                <c:pt idx="12" formatCode="General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9-AA44-94BD-812D224EA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217896"/>
        <c:axId val="2119220936"/>
      </c:barChart>
      <c:lineChart>
        <c:grouping val="standard"/>
        <c:varyColors val="0"/>
        <c:ser>
          <c:idx val="1"/>
          <c:order val="1"/>
          <c:tx>
            <c:strRef>
              <c:f>Blatt1!$C$1</c:f>
              <c:strCache>
                <c:ptCount val="1"/>
                <c:pt idx="0">
                  <c:v>Spalte2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3.7215538742382301E-2"/>
                  <c:y val="-5.155410082640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9-AA44-94BD-812D224EA4BB}"/>
                </c:ext>
              </c:extLst>
            </c:dLbl>
            <c:dLbl>
              <c:idx val="6"/>
              <c:layout>
                <c:manualLayout>
                  <c:x val="-3.8833605644225E-2"/>
                  <c:y val="-4.070060591558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B9-AA44-94BD-812D224EA4BB}"/>
                </c:ext>
              </c:extLst>
            </c:dLbl>
            <c:dLbl>
              <c:idx val="7"/>
              <c:layout>
                <c:manualLayout>
                  <c:x val="-4.2069739447910599E-2"/>
                  <c:y val="-4.612735337099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B9-AA44-94BD-812D224EA4BB}"/>
                </c:ext>
              </c:extLst>
            </c:dLbl>
            <c:dLbl>
              <c:idx val="8"/>
              <c:layout>
                <c:manualLayout>
                  <c:x val="-4.04516725460679E-2"/>
                  <c:y val="-5.15541008264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B9-AA44-94BD-812D224EA4BB}"/>
                </c:ext>
              </c:extLst>
            </c:dLbl>
            <c:dLbl>
              <c:idx val="9"/>
              <c:layout>
                <c:manualLayout>
                  <c:x val="-4.0451672546067768E-2"/>
                  <c:y val="-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B9-AA44-94BD-812D224EA4BB}"/>
                </c:ext>
              </c:extLst>
            </c:dLbl>
            <c:dLbl>
              <c:idx val="10"/>
              <c:layout>
                <c:manualLayout>
                  <c:x val="-4.0331776794137963E-2"/>
                  <c:y val="-5.094461836505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B9-AA44-94BD-812D224EA4BB}"/>
                </c:ext>
              </c:extLst>
            </c:dLbl>
            <c:dLbl>
              <c:idx val="11"/>
              <c:layout>
                <c:manualLayout>
                  <c:x val="-2.3900312174303849E-2"/>
                  <c:y val="-3.753813984793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B9-AA44-94BD-812D224EA4BB}"/>
                </c:ext>
              </c:extLst>
            </c:dLbl>
            <c:dLbl>
              <c:idx val="12"/>
              <c:layout>
                <c:manualLayout>
                  <c:x val="-2.3974450736229461E-2"/>
                  <c:y val="-5.043254916767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917539053654826E-2"/>
                      <c:h val="6.7117427618087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2D-1E48-B479-F2125737F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FF0000"/>
                    </a:solidFill>
                    <a:latin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Blatt1!$A$2:$A$14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Blatt1!$C$2:$C$14</c:f>
              <c:numCache>
                <c:formatCode>General</c:formatCode>
                <c:ptCount val="13"/>
                <c:pt idx="6" formatCode="0.00">
                  <c:v>15.4</c:v>
                </c:pt>
                <c:pt idx="7" formatCode="0.00">
                  <c:v>17.100000000000001</c:v>
                </c:pt>
                <c:pt idx="8" formatCode="0.00">
                  <c:v>17.899999999999999</c:v>
                </c:pt>
                <c:pt idx="9" formatCode="0.00">
                  <c:v>18.5</c:v>
                </c:pt>
                <c:pt idx="10">
                  <c:v>19.600000000000001</c:v>
                </c:pt>
                <c:pt idx="11">
                  <c:v>21.8</c:v>
                </c:pt>
                <c:pt idx="12">
                  <c:v>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B9-AA44-94BD-812D224EA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969640"/>
        <c:axId val="2074248824"/>
      </c:lineChart>
      <c:catAx>
        <c:axId val="211921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de-DE"/>
          </a:p>
        </c:txPr>
        <c:crossAx val="2119220936"/>
        <c:crosses val="autoZero"/>
        <c:auto val="1"/>
        <c:lblAlgn val="ctr"/>
        <c:lblOffset val="100"/>
        <c:noMultiLvlLbl val="0"/>
      </c:catAx>
      <c:valAx>
        <c:axId val="2119220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latin typeface="Arial"/>
                    <a:cs typeface="Arial"/>
                  </a:defRPr>
                </a:pPr>
                <a:r>
                  <a:rPr lang="de-DE" sz="1200" b="0" dirty="0">
                    <a:latin typeface="Arial"/>
                    <a:cs typeface="Arial"/>
                  </a:rPr>
                  <a:t>Bio-Milch in Mio.</a:t>
                </a:r>
                <a:r>
                  <a:rPr lang="de-DE" sz="1200" b="0" baseline="0" dirty="0">
                    <a:latin typeface="Arial"/>
                    <a:cs typeface="Arial"/>
                  </a:rPr>
                  <a:t> kg </a:t>
                </a:r>
                <a:endParaRPr lang="de-DE" sz="1200" b="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9.7084014110562639E-3"/>
              <c:y val="0.284355798073718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de-DE"/>
          </a:p>
        </c:txPr>
        <c:crossAx val="2119217896"/>
        <c:crosses val="autoZero"/>
        <c:crossBetween val="between"/>
      </c:valAx>
      <c:valAx>
        <c:axId val="20742488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 b="0" dirty="0">
                    <a:solidFill>
                      <a:srgbClr val="FF0000"/>
                    </a:solidFill>
                    <a:latin typeface="Arial"/>
                    <a:cs typeface="Arial"/>
                  </a:rPr>
                  <a:t>Wertmäßiger</a:t>
                </a:r>
                <a:r>
                  <a:rPr lang="de-DE" sz="1200" b="0" baseline="0" dirty="0">
                    <a:solidFill>
                      <a:srgbClr val="FF0000"/>
                    </a:solidFill>
                    <a:latin typeface="Arial"/>
                    <a:cs typeface="Arial"/>
                  </a:rPr>
                  <a:t> Anteil Bio-Milch im LEH in %</a:t>
                </a:r>
                <a:endParaRPr lang="de-DE" sz="1200" b="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0000"/>
                </a:solidFill>
                <a:latin typeface="Arial"/>
                <a:cs typeface="Arial"/>
              </a:defRPr>
            </a:pPr>
            <a:endParaRPr lang="de-DE"/>
          </a:p>
        </c:txPr>
        <c:crossAx val="2074969640"/>
        <c:crosses val="max"/>
        <c:crossBetween val="between"/>
      </c:valAx>
      <c:catAx>
        <c:axId val="207496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42488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Tabelle3!$B$1</c:f>
              <c:strCache>
                <c:ptCount val="1"/>
                <c:pt idx="0">
                  <c:v>Bio Milchmenge (Mio kg)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A6D9338A-C07A-5D4C-B0EB-1D91642A86EA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C6-C445-B64C-23D3B1694E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B5B5A86-B5FF-8540-8365-A3B2E4C5CDCD}" type="VALUE">
                      <a:rPr lang="en-US" smtClean="0"/>
                      <a:pPr/>
                      <a:t>[WERT]</a:t>
                    </a:fld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C6-C445-B64C-23D3B1694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Tabelle3!$A$2:$A$6</c:f>
              <c:strCache>
                <c:ptCount val="5"/>
                <c:pt idx="0">
                  <c:v>Österreich</c:v>
                </c:pt>
                <c:pt idx="1">
                  <c:v>Deutschland</c:v>
                </c:pt>
                <c:pt idx="2">
                  <c:v>Frankreich</c:v>
                </c:pt>
                <c:pt idx="3">
                  <c:v>Dänemark</c:v>
                </c:pt>
                <c:pt idx="4">
                  <c:v>Schweden</c:v>
                </c:pt>
              </c:strCache>
            </c:strRef>
          </c:cat>
          <c:val>
            <c:numRef>
              <c:f>Tabelle3!$B$2:$B$6</c:f>
              <c:numCache>
                <c:formatCode>#,##0</c:formatCode>
                <c:ptCount val="5"/>
                <c:pt idx="0" formatCode="General">
                  <c:v>589</c:v>
                </c:pt>
                <c:pt idx="1">
                  <c:v>1185</c:v>
                </c:pt>
                <c:pt idx="2" formatCode="General">
                  <c:v>996</c:v>
                </c:pt>
                <c:pt idx="3" formatCode="General">
                  <c:v>708</c:v>
                </c:pt>
                <c:pt idx="4" formatCode="General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6-C445-B64C-23D3B1694E02}"/>
            </c:ext>
          </c:extLst>
        </c:ser>
        <c:ser>
          <c:idx val="1"/>
          <c:order val="1"/>
          <c:tx>
            <c:strRef>
              <c:f>Tabelle3!$C$1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Tabelle3!$A$2:$A$6</c:f>
              <c:strCache>
                <c:ptCount val="5"/>
                <c:pt idx="0">
                  <c:v>Österreich</c:v>
                </c:pt>
                <c:pt idx="1">
                  <c:v>Deutschland</c:v>
                </c:pt>
                <c:pt idx="2">
                  <c:v>Frankreich</c:v>
                </c:pt>
                <c:pt idx="3">
                  <c:v>Dänemark</c:v>
                </c:pt>
                <c:pt idx="4">
                  <c:v>Schweden</c:v>
                </c:pt>
              </c:strCache>
            </c:strRef>
          </c:cat>
          <c:val>
            <c:numRef>
              <c:f>Tabelle3!$C$2:$C$6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FFC6-C445-B64C-23D3B1694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1194946432"/>
        <c:axId val="1192654368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Tabelle3!$D$1</c:f>
              <c:strCache>
                <c:ptCount val="1"/>
                <c:pt idx="0">
                  <c:v>Anteil Bio an Gesamtmilch (%)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937A0D7-0546-A64D-A0A7-2921053F7D41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C6-C445-B64C-23D3B1694E02}"/>
                </c:ext>
              </c:extLst>
            </c:dLbl>
            <c:dLbl>
              <c:idx val="1"/>
              <c:layout>
                <c:manualLayout>
                  <c:x val="4.4654749386610536E-2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3,7</a:t>
                    </a:r>
                  </a:p>
                  <a:p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50157728706626E-2"/>
                      <c:h val="0.10050821479288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C6-C445-B64C-23D3B1694E02}"/>
                </c:ext>
              </c:extLst>
            </c:dLbl>
            <c:dLbl>
              <c:idx val="2"/>
              <c:layout>
                <c:manualLayout>
                  <c:x val="3.3333333333333229E-2"/>
                  <c:y val="9.2592592592592587E-3"/>
                </c:manualLayout>
              </c:layout>
              <c:tx>
                <c:rich>
                  <a:bodyPr/>
                  <a:lstStyle/>
                  <a:p>
                    <a:fld id="{90BE6C5A-D152-BD4C-95F0-7FC8EA72BCE5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C6-C445-B64C-23D3B1694E02}"/>
                </c:ext>
              </c:extLst>
            </c:dLbl>
            <c:dLbl>
              <c:idx val="3"/>
              <c:layout>
                <c:manualLayout>
                  <c:x val="4.9999999999999899E-2"/>
                  <c:y val="1.8518518518518517E-2"/>
                </c:manualLayout>
              </c:layout>
              <c:tx>
                <c:rich>
                  <a:bodyPr/>
                  <a:lstStyle/>
                  <a:p>
                    <a:fld id="{785C0D9C-6660-DA47-957C-1EC78B04F576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C6-C445-B64C-23D3B1694E02}"/>
                </c:ext>
              </c:extLst>
            </c:dLbl>
            <c:dLbl>
              <c:idx val="4"/>
              <c:layout>
                <c:manualLayout>
                  <c:x val="0.05"/>
                  <c:y val="4.6296296296296294E-3"/>
                </c:manualLayout>
              </c:layout>
              <c:tx>
                <c:rich>
                  <a:bodyPr/>
                  <a:lstStyle/>
                  <a:p>
                    <a:fld id="{7E427C9F-DA40-EE44-BAF6-8BFFCDCABDF0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C6-C445-B64C-23D3B1694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Tabelle3!$A$2:$A$6</c:f>
              <c:strCache>
                <c:ptCount val="5"/>
                <c:pt idx="0">
                  <c:v>Österreich</c:v>
                </c:pt>
                <c:pt idx="1">
                  <c:v>Deutschland</c:v>
                </c:pt>
                <c:pt idx="2">
                  <c:v>Frankreich</c:v>
                </c:pt>
                <c:pt idx="3">
                  <c:v>Dänemark</c:v>
                </c:pt>
                <c:pt idx="4">
                  <c:v>Schweden</c:v>
                </c:pt>
              </c:strCache>
            </c:strRef>
          </c:cat>
          <c:val>
            <c:numRef>
              <c:f>Tabelle3!$D$2:$D$6</c:f>
              <c:numCache>
                <c:formatCode>0.0</c:formatCode>
                <c:ptCount val="5"/>
                <c:pt idx="0">
                  <c:v>18.7</c:v>
                </c:pt>
                <c:pt idx="1">
                  <c:v>3.5</c:v>
                </c:pt>
                <c:pt idx="2">
                  <c:v>3.5</c:v>
                </c:pt>
                <c:pt idx="3">
                  <c:v>12.3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C6-C445-B64C-23D3B1694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3"/>
        <c:overlap val="-100"/>
        <c:axId val="1211508352"/>
        <c:axId val="1195087584"/>
      </c:barChart>
      <c:catAx>
        <c:axId val="11949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2654368"/>
        <c:crosses val="autoZero"/>
        <c:auto val="1"/>
        <c:lblAlgn val="ctr"/>
        <c:lblOffset val="100"/>
        <c:noMultiLvlLbl val="0"/>
      </c:catAx>
      <c:valAx>
        <c:axId val="11926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>
                    <a:solidFill>
                      <a:schemeClr val="tx1"/>
                    </a:solidFill>
                  </a:rPr>
                  <a:t>Mio kg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4946432"/>
        <c:crosses val="autoZero"/>
        <c:crossBetween val="between"/>
      </c:valAx>
      <c:valAx>
        <c:axId val="11950875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>
                    <a:solidFill>
                      <a:schemeClr val="tx1"/>
                    </a:solidFill>
                  </a:rPr>
                  <a:t>Prozent</a:t>
                </a:r>
              </a:p>
            </c:rich>
          </c:tx>
          <c:layout>
            <c:manualLayout>
              <c:xMode val="edge"/>
              <c:yMode val="edge"/>
              <c:x val="0.97307814678921045"/>
              <c:y val="0.40643591184416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1508352"/>
        <c:crosses val="max"/>
        <c:crossBetween val="between"/>
      </c:valAx>
      <c:catAx>
        <c:axId val="121150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087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0.26957</cdr:x>
      <cdr:y>0.55224</cdr:y>
    </cdr:from>
    <cdr:to>
      <cdr:x>0.3913</cdr:x>
      <cdr:y>0.62687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232248" y="2664296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0.22996</cdr:x>
      <cdr:y>0.15458</cdr:y>
    </cdr:from>
    <cdr:to>
      <cdr:x>0.33257</cdr:x>
      <cdr:y>0.30024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D8CC4CE5-1270-094A-AE40-8F664D6ED71A}"/>
            </a:ext>
          </a:extLst>
        </cdr:cNvPr>
        <cdr:cNvSpPr/>
      </cdr:nvSpPr>
      <cdr:spPr>
        <a:xfrm xmlns:a="http://schemas.openxmlformats.org/drawingml/2006/main">
          <a:off x="2476980" y="1093470"/>
          <a:ext cx="1105225" cy="103030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rgbClr val="FF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 sz="120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0.42028</cdr:x>
      <cdr:y>0.06846</cdr:y>
    </cdr:from>
    <cdr:to>
      <cdr:x>0.52289</cdr:x>
      <cdr:y>0.19078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3A79F56B-BB8F-6447-BD8E-3BEB78F2E192}"/>
            </a:ext>
          </a:extLst>
        </cdr:cNvPr>
        <cdr:cNvSpPr/>
      </cdr:nvSpPr>
      <cdr:spPr>
        <a:xfrm xmlns:a="http://schemas.openxmlformats.org/drawingml/2006/main">
          <a:off x="4526872" y="484289"/>
          <a:ext cx="1105225" cy="8652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rgbClr val="FF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 sz="120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0.56655</cdr:x>
      <cdr:y>0.02844</cdr:y>
    </cdr:from>
    <cdr:to>
      <cdr:x>0.66916</cdr:x>
      <cdr:y>0.14683</cdr:y>
    </cdr:to>
    <cdr:sp macro="" textlink="">
      <cdr:nvSpPr>
        <cdr:cNvPr id="7" name="Oval 6">
          <a:extLst xmlns:a="http://schemas.openxmlformats.org/drawingml/2006/main">
            <a:ext uri="{FF2B5EF4-FFF2-40B4-BE49-F238E27FC236}">
              <a16:creationId xmlns:a16="http://schemas.microsoft.com/office/drawing/2014/main" id="{3A79F56B-BB8F-6447-BD8E-3BEB78F2E192}"/>
            </a:ext>
          </a:extLst>
        </cdr:cNvPr>
        <cdr:cNvSpPr/>
      </cdr:nvSpPr>
      <cdr:spPr>
        <a:xfrm xmlns:a="http://schemas.openxmlformats.org/drawingml/2006/main">
          <a:off x="6102332" y="201168"/>
          <a:ext cx="1105225" cy="83743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rgbClr val="FF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 sz="120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0.58601</cdr:x>
      <cdr:y>0.05851</cdr:y>
    </cdr:from>
    <cdr:to>
      <cdr:x>0.67039</cdr:x>
      <cdr:y>0.12348</cdr:y>
    </cdr:to>
    <cdr:sp macro="" textlink="">
      <cdr:nvSpPr>
        <cdr:cNvPr id="8" name="Rechteck 7">
          <a:extLst xmlns:a="http://schemas.openxmlformats.org/drawingml/2006/main">
            <a:ext uri="{FF2B5EF4-FFF2-40B4-BE49-F238E27FC236}">
              <a16:creationId xmlns:a16="http://schemas.microsoft.com/office/drawing/2014/main" id="{3C14E709-FE81-3C49-A8BA-A5985458EB40}"/>
            </a:ext>
          </a:extLst>
        </cdr:cNvPr>
        <cdr:cNvSpPr/>
      </cdr:nvSpPr>
      <cdr:spPr>
        <a:xfrm xmlns:a="http://schemas.openxmlformats.org/drawingml/2006/main">
          <a:off x="6312039" y="413852"/>
          <a:ext cx="908867" cy="45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latin typeface="Arial"/>
              <a:cs typeface="Arial"/>
            </a:rPr>
            <a:t>+12 %</a:t>
          </a:r>
        </a:p>
      </cdr:txBody>
    </cdr:sp>
  </cdr:relSizeAnchor>
  <cdr:relSizeAnchor xmlns:cdr="http://schemas.openxmlformats.org/drawingml/2006/chartDrawing">
    <cdr:from>
      <cdr:x>0.25918</cdr:x>
      <cdr:y>0.20521</cdr:y>
    </cdr:from>
    <cdr:to>
      <cdr:x>0.33154</cdr:x>
      <cdr:y>0.27018</cdr:y>
    </cdr:to>
    <cdr:sp macro="" textlink="">
      <cdr:nvSpPr>
        <cdr:cNvPr id="9" name="Rechteck 8">
          <a:extLst xmlns:a="http://schemas.openxmlformats.org/drawingml/2006/main">
            <a:ext uri="{FF2B5EF4-FFF2-40B4-BE49-F238E27FC236}">
              <a16:creationId xmlns:a16="http://schemas.microsoft.com/office/drawing/2014/main" id="{3C14E709-FE81-3C49-A8BA-A5985458EB40}"/>
            </a:ext>
          </a:extLst>
        </cdr:cNvPr>
        <cdr:cNvSpPr/>
      </cdr:nvSpPr>
      <cdr:spPr>
        <a:xfrm xmlns:a="http://schemas.openxmlformats.org/drawingml/2006/main">
          <a:off x="2791614" y="1451552"/>
          <a:ext cx="779399" cy="45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latin typeface="Arial"/>
              <a:cs typeface="Arial"/>
            </a:rPr>
            <a:t>+8 %</a:t>
          </a:r>
        </a:p>
      </cdr:txBody>
    </cdr:sp>
  </cdr:relSizeAnchor>
  <cdr:relSizeAnchor xmlns:cdr="http://schemas.openxmlformats.org/drawingml/2006/chartDrawing">
    <cdr:from>
      <cdr:x>0.70711</cdr:x>
      <cdr:y>0</cdr:y>
    </cdr:from>
    <cdr:to>
      <cdr:x>0.80988</cdr:x>
      <cdr:y>0.13132</cdr:y>
    </cdr:to>
    <cdr:sp macro="" textlink="">
      <cdr:nvSpPr>
        <cdr:cNvPr id="10" name="Oval 9">
          <a:extLst xmlns:a="http://schemas.openxmlformats.org/drawingml/2006/main">
            <a:ext uri="{FF2B5EF4-FFF2-40B4-BE49-F238E27FC236}">
              <a16:creationId xmlns:a16="http://schemas.microsoft.com/office/drawing/2014/main" id="{EF052921-55AF-D840-905A-95D26315B4B6}"/>
            </a:ext>
          </a:extLst>
        </cdr:cNvPr>
        <cdr:cNvSpPr/>
      </cdr:nvSpPr>
      <cdr:spPr>
        <a:xfrm xmlns:a="http://schemas.openxmlformats.org/drawingml/2006/main">
          <a:off x="7616399" y="-1521713"/>
          <a:ext cx="1106948" cy="92887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rgbClr val="FF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rgbClr val="000000"/>
              </a:solidFill>
              <a:latin typeface="Arial"/>
              <a:cs typeface="Arial"/>
            </a:rPr>
            <a:t>+6%</a:t>
          </a:r>
        </a:p>
      </cdr:txBody>
    </cdr:sp>
  </cdr:relSizeAnchor>
  <cdr:relSizeAnchor xmlns:cdr="http://schemas.openxmlformats.org/drawingml/2006/chartDrawing">
    <cdr:from>
      <cdr:x>0.44511</cdr:x>
      <cdr:y>0.11416</cdr:y>
    </cdr:from>
    <cdr:to>
      <cdr:x>0.52949</cdr:x>
      <cdr:y>0.17913</cdr:y>
    </cdr:to>
    <cdr:sp macro="" textlink="">
      <cdr:nvSpPr>
        <cdr:cNvPr id="11" name="Rechteck 10">
          <a:extLst xmlns:a="http://schemas.openxmlformats.org/drawingml/2006/main">
            <a:ext uri="{FF2B5EF4-FFF2-40B4-BE49-F238E27FC236}">
              <a16:creationId xmlns:a16="http://schemas.microsoft.com/office/drawing/2014/main" id="{3C14E709-FE81-3C49-A8BA-A5985458EB40}"/>
            </a:ext>
          </a:extLst>
        </cdr:cNvPr>
        <cdr:cNvSpPr/>
      </cdr:nvSpPr>
      <cdr:spPr>
        <a:xfrm xmlns:a="http://schemas.openxmlformats.org/drawingml/2006/main">
          <a:off x="4794385" y="807512"/>
          <a:ext cx="908867" cy="45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latin typeface="Arial"/>
              <a:cs typeface="Arial"/>
            </a:rPr>
            <a:t>+13 %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0.26957</cdr:x>
      <cdr:y>0.55224</cdr:y>
    </cdr:from>
    <cdr:to>
      <cdr:x>0.3913</cdr:x>
      <cdr:y>0.62687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232248" y="2664296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C1E5046-2C7D-D84C-9B5A-CD8B7CBC7A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oleil Regular" panose="02000503030000020004" pitchFamily="2" charset="77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EFC2E-E0C1-4743-8D58-9DDEC94F6A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94E9-D108-5541-91FB-53B3D25C3BA8}" type="datetimeFigureOut">
              <a:rPr lang="de-DE" smtClean="0">
                <a:latin typeface="Soleil Regular" panose="02000503030000020004" pitchFamily="2" charset="77"/>
              </a:rPr>
              <a:t>12.10.2021</a:t>
            </a:fld>
            <a:endParaRPr lang="de-DE" dirty="0">
              <a:latin typeface="Soleil Regular" panose="02000503030000020004" pitchFamily="2" charset="77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D9AB00-9F94-1243-AFF1-A22335A88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oleil Regular" panose="02000503030000020004" pitchFamily="2" charset="77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66F44E-E007-4B4C-B84E-0430692F3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5379-A25C-F643-BED2-518EFE3A23EB}" type="slidenum">
              <a:rPr lang="de-DE" smtClean="0">
                <a:latin typeface="Soleil Regular" panose="02000503030000020004" pitchFamily="2" charset="77"/>
              </a:rPr>
              <a:t>‹Nr.›</a:t>
            </a:fld>
            <a:endParaRPr lang="de-DE" dirty="0">
              <a:latin typeface="Soleil Regula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70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leil Regular" panose="02000503030000020004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leil Regular" panose="02000503030000020004" pitchFamily="2" charset="77"/>
              </a:defRPr>
            </a:lvl1pPr>
          </a:lstStyle>
          <a:p>
            <a:fld id="{D465F425-AB78-864B-AD50-8DE0FE714258}" type="datetimeFigureOut">
              <a:rPr lang="de-DE" smtClean="0"/>
              <a:pPr/>
              <a:t>12.10.2021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leil Regular" panose="02000503030000020004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leil Regular" panose="02000503030000020004" pitchFamily="2" charset="77"/>
              </a:defRPr>
            </a:lvl1pPr>
          </a:lstStyle>
          <a:p>
            <a:fld id="{44D177B4-8DD1-8F44-9CD4-6D4F9573F5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47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4278" rtl="0" eaLnBrk="1" latinLnBrk="0" hangingPunct="1">
      <a:defRPr sz="715" b="0" i="0" kern="1200">
        <a:solidFill>
          <a:schemeClr val="tx1"/>
        </a:solidFill>
        <a:latin typeface="Soleil Regular" panose="02000503030000020004" pitchFamily="2" charset="77"/>
        <a:ea typeface="+mn-ea"/>
        <a:cs typeface="+mn-cs"/>
      </a:defRPr>
    </a:lvl1pPr>
    <a:lvl2pPr marL="272139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2pPr>
    <a:lvl3pPr marL="544278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3pPr>
    <a:lvl4pPr marL="816417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4pPr>
    <a:lvl5pPr marL="1088555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5pPr>
    <a:lvl6pPr marL="1360694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6pPr>
    <a:lvl7pPr marL="1632833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7pPr>
    <a:lvl8pPr marL="1904972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8pPr>
    <a:lvl9pPr marL="2177111" algn="l" defTabSz="544278" rtl="0" eaLnBrk="1" latinLnBrk="0" hangingPunct="1">
      <a:defRPr sz="7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456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55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55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597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33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1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7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36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23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6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177B4-8DD1-8F44-9CD4-6D4F9573F5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3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Folie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9DB7F4D-210E-C24E-A874-DCF780D75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7337" y="287338"/>
            <a:ext cx="12385675" cy="9145587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C8D3A80-BD4B-9C48-9EEF-F0926794C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6262688"/>
            <a:ext cx="10466696" cy="262034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20000"/>
              </a:lnSpc>
              <a:defRPr sz="7200" baseline="0">
                <a:solidFill>
                  <a:schemeClr val="bg1"/>
                </a:solidFill>
                <a:latin typeface="Arsilon" panose="02000505080000020004" pitchFamily="2" charset="0"/>
              </a:defRPr>
            </a:lvl1pPr>
          </a:lstStyle>
          <a:p>
            <a:r>
              <a:rPr lang="de-DE" dirty="0"/>
              <a:t>Bio, regional und  sicher.</a:t>
            </a:r>
          </a:p>
          <a:p>
            <a:r>
              <a:rPr lang="de-DE" dirty="0"/>
              <a:t>Mit der Natur im Einklang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orient="horz" pos="227" userDrawn="1">
          <p15:clr>
            <a:srgbClr val="FBAE40"/>
          </p15:clr>
        </p15:guide>
        <p15:guide id="3" orient="horz" pos="5896" userDrawn="1">
          <p15:clr>
            <a:srgbClr val="FBAE40"/>
          </p15:clr>
        </p15:guide>
        <p15:guide id="4" pos="79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C3C4417-549B-DC4B-A208-5622CBE07144}"/>
              </a:ext>
            </a:extLst>
          </p:cNvPr>
          <p:cNvSpPr/>
          <p:nvPr userDrawn="1"/>
        </p:nvSpPr>
        <p:spPr>
          <a:xfrm>
            <a:off x="284810" y="287984"/>
            <a:ext cx="12387567" cy="9147459"/>
          </a:xfrm>
          <a:prstGeom prst="roundRect">
            <a:avLst>
              <a:gd name="adj" fmla="val 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36" dirty="0">
              <a:latin typeface="Soleil Regular" panose="02000503030000020004" pitchFamily="2" charset="77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08A31C-AF28-3E43-A11D-9E710AA96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41" y="2006059"/>
            <a:ext cx="10466697" cy="2629835"/>
          </a:xfrm>
          <a:prstGeom prst="rect">
            <a:avLst/>
          </a:prstGeom>
        </p:spPr>
        <p:txBody>
          <a:bodyPr lIns="0" tIns="0" rIns="0" bIns="0"/>
          <a:lstStyle>
            <a:lvl1pPr>
              <a:defRPr sz="6400" b="1" i="0" baseline="0">
                <a:solidFill>
                  <a:srgbClr val="FFCB00"/>
                </a:solidFill>
                <a:latin typeface="Soleil" panose="02000503030000020004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6400" b="1" dirty="0">
                <a:solidFill>
                  <a:srgbClr val="FFCC00"/>
                </a:solidFill>
                <a:latin typeface="Soleil" panose="02000503030000020004" pitchFamily="2" charset="77"/>
              </a:rPr>
              <a:t>Titel Zwischenfolie in</a:t>
            </a:r>
            <a:br>
              <a:rPr lang="de-DE" sz="6400" b="1" dirty="0">
                <a:solidFill>
                  <a:srgbClr val="FFCC00"/>
                </a:solidFill>
                <a:latin typeface="Soleil" panose="02000503030000020004" pitchFamily="2" charset="77"/>
              </a:rPr>
            </a:br>
            <a:r>
              <a:rPr lang="de-DE" sz="6400" b="1" dirty="0">
                <a:solidFill>
                  <a:srgbClr val="FFCC00"/>
                </a:solidFill>
                <a:latin typeface="Soleil" panose="02000503030000020004" pitchFamily="2" charset="77"/>
              </a:rPr>
              <a:t>64 </a:t>
            </a:r>
            <a:r>
              <a:rPr lang="de-DE" sz="6400" b="1" dirty="0" err="1">
                <a:solidFill>
                  <a:srgbClr val="FFCC00"/>
                </a:solidFill>
                <a:latin typeface="Soleil" panose="02000503030000020004" pitchFamily="2" charset="77"/>
              </a:rPr>
              <a:t>pt</a:t>
            </a:r>
            <a:r>
              <a:rPr lang="de-DE" sz="6400" b="1" dirty="0">
                <a:solidFill>
                  <a:srgbClr val="FFCC00"/>
                </a:solidFill>
                <a:latin typeface="Soleil" panose="02000503030000020004" pitchFamily="2" charset="77"/>
              </a:rPr>
              <a:t> </a:t>
            </a:r>
            <a:r>
              <a:rPr lang="de-DE" sz="6400" b="1" dirty="0" err="1">
                <a:solidFill>
                  <a:srgbClr val="FFCC00"/>
                </a:solidFill>
                <a:latin typeface="Soleil" panose="02000503030000020004" pitchFamily="2" charset="77"/>
              </a:rPr>
              <a:t>bold</a:t>
            </a:r>
            <a:r>
              <a:rPr lang="de-DE" sz="6400" b="1" dirty="0">
                <a:solidFill>
                  <a:srgbClr val="FFCC00"/>
                </a:solidFill>
                <a:latin typeface="Soleil" panose="02000503030000020004" pitchFamily="2" charset="77"/>
              </a:rPr>
              <a:t>, Abstand 1-fach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BA49DD1-C35E-1441-8733-A3831F0AB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605" y="7060044"/>
            <a:ext cx="10463533" cy="158243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defTabSz="914400">
              <a:lnSpc>
                <a:spcPct val="100000"/>
              </a:lnSpc>
              <a:defRPr sz="48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de-DE" sz="4800" kern="0" dirty="0">
                <a:latin typeface="Soleil" panose="02000503030000020004" pitchFamily="2" charset="77"/>
              </a:rPr>
              <a:t>Kurze Details über den nächsten Abschnitt in 48 </a:t>
            </a:r>
            <a:r>
              <a:rPr lang="de-DE" sz="4800" kern="0" dirty="0" err="1">
                <a:latin typeface="Soleil" panose="02000503030000020004" pitchFamily="2" charset="77"/>
              </a:rPr>
              <a:t>pt</a:t>
            </a:r>
            <a:r>
              <a:rPr lang="de-DE" sz="4800" kern="0" dirty="0">
                <a:latin typeface="Soleil" panose="02000503030000020004" pitchFamily="2" charset="77"/>
              </a:rPr>
              <a:t>, Abstand 1-fach </a:t>
            </a:r>
          </a:p>
        </p:txBody>
      </p:sp>
    </p:spTree>
    <p:extLst>
      <p:ext uri="{BB962C8B-B14F-4D97-AF65-F5344CB8AC3E}">
        <p14:creationId xmlns:p14="http://schemas.microsoft.com/office/powerpoint/2010/main" val="2712186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7938" userDrawn="1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58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1E2627-2353-BD4B-8BAD-8AB353627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501" y="719590"/>
            <a:ext cx="10440988" cy="1072323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defTabSz="914400">
              <a:lnSpc>
                <a:spcPct val="100000"/>
              </a:lnSpc>
              <a:defRPr sz="3200" b="1" i="0" cap="none" spc="0" baseline="0">
                <a:ln w="0"/>
                <a:solidFill>
                  <a:srgbClr val="2C8A3F"/>
                </a:solidFill>
                <a:effectLst/>
                <a:latin typeface="Soleil" panose="02000503030000020004" pitchFamily="2" charset="77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Überschrift einzeilig in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Soleil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Bold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 32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pt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.</a:t>
            </a:r>
          </a:p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Zeilenabstand einfach. Kann auch zweizeilig sein.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064DA-4E5E-CE40-906D-E91B176D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1" y="2162497"/>
            <a:ext cx="10440987" cy="62972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 b="0" i="0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Normaler Text wird in der </a:t>
            </a:r>
            <a:r>
              <a:rPr lang="de-DE" dirty="0" err="1"/>
              <a:t>Sirba</a:t>
            </a:r>
            <a:r>
              <a:rPr lang="de-DE" dirty="0"/>
              <a:t> Regular in 24 </a:t>
            </a:r>
            <a:r>
              <a:rPr lang="de-DE" dirty="0" err="1"/>
              <a:t>pt</a:t>
            </a:r>
            <a:r>
              <a:rPr lang="de-DE" dirty="0"/>
              <a:t> gesetzt.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8A7CE4-7A22-C444-98C7-75076A845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500" y="9001125"/>
            <a:ext cx="10462996" cy="2147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fontAlgn="t">
              <a:defRPr sz="1400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Die Fußzeile wird in der </a:t>
            </a:r>
            <a:r>
              <a:rPr lang="de-DE" dirty="0" err="1"/>
              <a:t>Sirba</a:t>
            </a:r>
            <a:r>
              <a:rPr lang="de-DE" dirty="0"/>
              <a:t> Regular in 14 </a:t>
            </a:r>
            <a:r>
              <a:rPr lang="de-DE" dirty="0" err="1"/>
              <a:t>pt</a:t>
            </a:r>
            <a:r>
              <a:rPr lang="de-DE" dirty="0"/>
              <a:t> gesetzt. Verwenden Sie diese für </a:t>
            </a:r>
            <a:r>
              <a:rPr lang="de-DE" dirty="0" err="1"/>
              <a:t>witere</a:t>
            </a:r>
            <a:r>
              <a:rPr lang="de-DE" dirty="0"/>
              <a:t> Informationen wie Datum oder </a:t>
            </a:r>
            <a:r>
              <a:rPr lang="de-DE" dirty="0" err="1"/>
              <a:t>Fotocredits</a:t>
            </a:r>
            <a:r>
              <a:rPr lang="de-DE" dirty="0"/>
              <a:t> etc.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1E2627-2353-BD4B-8BAD-8AB353627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501" y="719819"/>
            <a:ext cx="10440988" cy="1072323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defTabSz="914400">
              <a:lnSpc>
                <a:spcPct val="100000"/>
              </a:lnSpc>
              <a:defRPr sz="3200" b="1" i="0" cap="none" spc="0" baseline="0">
                <a:ln w="0"/>
                <a:solidFill>
                  <a:srgbClr val="2C8A3F"/>
                </a:solidFill>
                <a:effectLst/>
                <a:latin typeface="Soleil" panose="02000503030000020004" pitchFamily="2" charset="77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Überschrift einzeilig in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Soleil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Bold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 32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pt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.</a:t>
            </a:r>
          </a:p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Zeilenabstand einfach. Kann auch zweizeilig sein.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064DA-4E5E-CE40-906D-E91B176D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1" y="2166146"/>
            <a:ext cx="10440987" cy="629364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Aft>
                <a:spcPts val="12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400" b="0" i="0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Aufzählungen werden in der </a:t>
            </a:r>
            <a:r>
              <a:rPr lang="de-DE" dirty="0" err="1"/>
              <a:t>Sirba</a:t>
            </a:r>
            <a:r>
              <a:rPr lang="de-DE" dirty="0"/>
              <a:t> Regular in 24 </a:t>
            </a:r>
            <a:r>
              <a:rPr lang="de-DE" dirty="0" err="1"/>
              <a:t>pt</a:t>
            </a:r>
            <a:r>
              <a:rPr lang="de-DE" dirty="0"/>
              <a:t> gesetzt. Der Abstand zwischen den Aufzählungen beträgt 12 </a:t>
            </a:r>
            <a:r>
              <a:rPr lang="de-DE" dirty="0" err="1"/>
              <a:t>pt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8A7CE4-7A22-C444-98C7-75076A845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3201" y="9001125"/>
            <a:ext cx="10437287" cy="214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fontAlgn="t">
              <a:defRPr sz="1400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Die Fußzeile wird in der </a:t>
            </a:r>
            <a:r>
              <a:rPr lang="de-DE" dirty="0" err="1"/>
              <a:t>Sirba</a:t>
            </a:r>
            <a:r>
              <a:rPr lang="de-DE" dirty="0"/>
              <a:t> Regular in 14 </a:t>
            </a:r>
            <a:r>
              <a:rPr lang="de-DE" dirty="0" err="1"/>
              <a:t>pt</a:t>
            </a:r>
            <a:r>
              <a:rPr lang="de-DE" dirty="0"/>
              <a:t> gesetzt. Verwenden Sie diese für </a:t>
            </a:r>
            <a:r>
              <a:rPr lang="de-DE" dirty="0" err="1"/>
              <a:t>witere</a:t>
            </a:r>
            <a:r>
              <a:rPr lang="de-DE" dirty="0"/>
              <a:t> Informationen wie Datum oder </a:t>
            </a:r>
            <a:r>
              <a:rPr lang="de-DE" dirty="0" err="1"/>
              <a:t>Fotocredits</a:t>
            </a:r>
            <a:r>
              <a:rPr lang="de-DE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676161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1E2627-2353-BD4B-8BAD-8AB353627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501" y="719138"/>
            <a:ext cx="10440988" cy="1072323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defTabSz="914400">
              <a:lnSpc>
                <a:spcPct val="100000"/>
              </a:lnSpc>
              <a:defRPr sz="3200" b="1" i="0" cap="none" spc="0" baseline="0">
                <a:ln w="0"/>
                <a:solidFill>
                  <a:srgbClr val="2C8A3F"/>
                </a:solidFill>
                <a:effectLst/>
                <a:latin typeface="Soleil" panose="02000503030000020004" pitchFamily="2" charset="77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Überschrift einzeilig in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Soleil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Bold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 32 </a:t>
            </a:r>
            <a:r>
              <a:rPr lang="de-AT" sz="3200" b="1" kern="0" dirty="0" err="1">
                <a:solidFill>
                  <a:srgbClr val="2C8A3F"/>
                </a:solidFill>
                <a:latin typeface="Soleil" panose="02000503030000020004" pitchFamily="2" charset="77"/>
              </a:rPr>
              <a:t>pt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.</a:t>
            </a:r>
          </a:p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Zeilenabstand einfach. Kann auch zweizeilig sein.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064DA-4E5E-CE40-906D-E91B176D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175" y="2069911"/>
            <a:ext cx="5040313" cy="6389877"/>
          </a:xfrm>
          <a:prstGeom prst="rect">
            <a:avLst/>
          </a:prstGeom>
          <a:noFill/>
        </p:spPr>
        <p:txBody>
          <a:bodyPr lIns="0" tIns="0" rIns="0" bIns="0"/>
          <a:lstStyle>
            <a:lvl1pPr marR="4913">
              <a:lnSpc>
                <a:spcPct val="120000"/>
              </a:lnSpc>
              <a:spcAft>
                <a:spcPts val="0"/>
              </a:spcAft>
              <a:defRPr sz="2400" b="0" i="0">
                <a:latin typeface="Sirba" panose="02000503080000020004" pitchFamily="2" charset="77"/>
              </a:defRPr>
            </a:lvl1pPr>
          </a:lstStyle>
          <a:p>
            <a:pPr marR="4913">
              <a:lnSpc>
                <a:spcPct val="120000"/>
              </a:lnSpc>
              <a:spcAft>
                <a:spcPts val="0"/>
              </a:spcAft>
            </a:pPr>
            <a:r>
              <a:rPr lang="de-AT" sz="2400" dirty="0">
                <a:latin typeface="Sirba"/>
                <a:cs typeface="Sirba"/>
              </a:rPr>
              <a:t>Der Folientext wird in der </a:t>
            </a:r>
            <a:r>
              <a:rPr lang="de-AT" sz="2400" dirty="0" err="1">
                <a:latin typeface="Sirba"/>
                <a:cs typeface="Sirba"/>
              </a:rPr>
              <a:t>Sirba</a:t>
            </a:r>
            <a:r>
              <a:rPr lang="de-AT" sz="2400" dirty="0">
                <a:latin typeface="Sirba" panose="02000503080000020004" pitchFamily="2" charset="77"/>
                <a:cs typeface="Sirba"/>
              </a:rPr>
              <a:t> Regular gesetzt. 24 </a:t>
            </a:r>
            <a:r>
              <a:rPr lang="de-AT" sz="2400" dirty="0" err="1">
                <a:latin typeface="Sirba" panose="02000503080000020004" pitchFamily="2" charset="77"/>
                <a:cs typeface="Sirba"/>
              </a:rPr>
              <a:t>pt</a:t>
            </a:r>
            <a:r>
              <a:rPr lang="de-AT" sz="2400" dirty="0">
                <a:latin typeface="Sirba" panose="02000503080000020004" pitchFamily="2" charset="77"/>
                <a:cs typeface="Sirba"/>
              </a:rPr>
              <a:t> groß und auch 1,2-facher Zeilenabstand.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8A7CE4-7A22-C444-98C7-75076A845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3201" y="9001125"/>
            <a:ext cx="10437287" cy="214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fontAlgn="t">
              <a:defRPr sz="1400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Die Fußzeile wird in der </a:t>
            </a:r>
            <a:r>
              <a:rPr lang="de-DE" dirty="0" err="1"/>
              <a:t>Sirba</a:t>
            </a:r>
            <a:r>
              <a:rPr lang="de-DE" dirty="0"/>
              <a:t> Regular in 14 </a:t>
            </a:r>
            <a:r>
              <a:rPr lang="de-DE" dirty="0" err="1"/>
              <a:t>pt</a:t>
            </a:r>
            <a:r>
              <a:rPr lang="de-DE" dirty="0"/>
              <a:t> gesetzt. Verwenden Sie diese für </a:t>
            </a:r>
            <a:r>
              <a:rPr lang="de-DE" dirty="0" err="1"/>
              <a:t>witere</a:t>
            </a:r>
            <a:r>
              <a:rPr lang="de-DE" dirty="0"/>
              <a:t> Informationen wie Datum oder </a:t>
            </a:r>
            <a:r>
              <a:rPr lang="de-DE" dirty="0" err="1"/>
              <a:t>Fotocredits</a:t>
            </a:r>
            <a:r>
              <a:rPr lang="de-DE" dirty="0"/>
              <a:t> etc.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81C8DC9-57CE-364A-9E93-7BF31E8CC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500" y="2160588"/>
            <a:ext cx="5040313" cy="33756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072463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1E2627-2353-BD4B-8BAD-8AB353627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503" y="719591"/>
            <a:ext cx="10116819" cy="10723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60" b="1" i="0" cap="none" spc="0" baseline="0">
                <a:ln w="0"/>
                <a:solidFill>
                  <a:srgbClr val="39AB47"/>
                </a:solidFill>
                <a:effectLst/>
                <a:latin typeface="+mj-lt"/>
              </a:defRPr>
            </a:lvl1pPr>
          </a:lstStyle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260" b="1" kern="0" baseline="0" dirty="0">
                <a:solidFill>
                  <a:srgbClr val="39AB47"/>
                </a:solidFill>
                <a:latin typeface="Soleil" panose="02000503030000020004" pitchFamily="2" charset="77"/>
              </a:rPr>
              <a:t>Überschrift einzeilig in </a:t>
            </a:r>
            <a:r>
              <a:rPr lang="de-AT" sz="3260" b="1" kern="0" baseline="0" dirty="0" err="1">
                <a:solidFill>
                  <a:srgbClr val="39AB47"/>
                </a:solidFill>
                <a:latin typeface="Soleil" panose="02000503030000020004" pitchFamily="2" charset="77"/>
              </a:rPr>
              <a:t>Soleil</a:t>
            </a:r>
            <a:r>
              <a:rPr lang="de-AT" sz="3260" b="1" kern="0" baseline="0" dirty="0">
                <a:solidFill>
                  <a:srgbClr val="39AB47"/>
                </a:solidFill>
                <a:latin typeface="Soleil" panose="02000503030000020004" pitchFamily="2" charset="77"/>
              </a:rPr>
              <a:t> </a:t>
            </a:r>
            <a:r>
              <a:rPr lang="de-AT" sz="3260" b="1" kern="0" baseline="0" dirty="0" err="1">
                <a:solidFill>
                  <a:srgbClr val="39AB47"/>
                </a:solidFill>
                <a:latin typeface="Soleil" panose="02000503030000020004" pitchFamily="2" charset="77"/>
              </a:rPr>
              <a:t>Bold</a:t>
            </a:r>
            <a:r>
              <a:rPr lang="de-AT" sz="3260" b="1" kern="0" baseline="0" dirty="0">
                <a:solidFill>
                  <a:srgbClr val="39AB47"/>
                </a:solidFill>
                <a:latin typeface="Soleil" panose="02000503030000020004" pitchFamily="2" charset="77"/>
              </a:rPr>
              <a:t> 32 </a:t>
            </a:r>
            <a:r>
              <a:rPr lang="de-AT" sz="3260" b="1" kern="0" baseline="0" dirty="0" err="1">
                <a:solidFill>
                  <a:srgbClr val="39AB47"/>
                </a:solidFill>
                <a:latin typeface="Soleil" panose="02000503030000020004" pitchFamily="2" charset="77"/>
              </a:rPr>
              <a:t>pt</a:t>
            </a:r>
            <a:r>
              <a:rPr lang="de-AT" sz="3260" b="1" kern="0" baseline="0" dirty="0">
                <a:solidFill>
                  <a:srgbClr val="39AB47"/>
                </a:solidFill>
                <a:latin typeface="Soleil" panose="02000503030000020004" pitchFamily="2" charset="77"/>
              </a:rPr>
              <a:t>.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260" b="1" kern="0" baseline="0" dirty="0">
                <a:solidFill>
                  <a:srgbClr val="39AB47"/>
                </a:solidFill>
                <a:latin typeface="Soleil" panose="02000503030000020004" pitchFamily="2" charset="77"/>
              </a:rPr>
              <a:t>Zeilenabstand einfach. Kann auch zweizeilig sein.</a:t>
            </a:r>
            <a:endParaRPr lang="de-AT" sz="326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064DA-4E5E-CE40-906D-E91B176D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3" y="2162498"/>
            <a:ext cx="10440986" cy="62972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10" b="0" i="0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Normaler Text wird in der </a:t>
            </a:r>
            <a:r>
              <a:rPr lang="de-DE" dirty="0" err="1"/>
              <a:t>Sirba</a:t>
            </a:r>
            <a:r>
              <a:rPr lang="de-DE" dirty="0"/>
              <a:t> Regular in 24 </a:t>
            </a:r>
            <a:r>
              <a:rPr lang="de-DE" dirty="0" err="1"/>
              <a:t>pt</a:t>
            </a:r>
            <a:r>
              <a:rPr lang="de-DE" dirty="0"/>
              <a:t> gesetzt.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8A7CE4-7A22-C444-98C7-75076A8451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500" y="9001124"/>
            <a:ext cx="9784812" cy="21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fontAlgn="t">
              <a:defRPr sz="1417">
                <a:latin typeface="Sirba" panose="02000503080000020004" pitchFamily="2" charset="77"/>
              </a:defRPr>
            </a:lvl1pPr>
          </a:lstStyle>
          <a:p>
            <a:r>
              <a:rPr lang="de-DE" dirty="0"/>
              <a:t>Die Fußzeile wird in der </a:t>
            </a:r>
            <a:r>
              <a:rPr lang="de-DE" dirty="0" err="1"/>
              <a:t>Sirba</a:t>
            </a:r>
            <a:r>
              <a:rPr lang="de-DE" dirty="0"/>
              <a:t> Regular in 14 </a:t>
            </a:r>
            <a:r>
              <a:rPr lang="de-DE" dirty="0" err="1"/>
              <a:t>pt</a:t>
            </a:r>
            <a:r>
              <a:rPr lang="de-DE" dirty="0"/>
              <a:t> gesetzt. Verwenden Sie diese für weitere Informationen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D6638C9D-2D9C-A64C-966E-815AC554A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19296" y="9001125"/>
            <a:ext cx="501192" cy="218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t">
              <a:defRPr sz="1417">
                <a:latin typeface="Sirba" panose="02000503080000020004" pitchFamily="2" charset="77"/>
              </a:defRPr>
            </a:lvl1pPr>
          </a:lstStyle>
          <a:p>
            <a:fld id="{F994C058-0F5D-A341-9847-3D5047DDB0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357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Bildschirmfoto 2016-03-10 um 15.36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514" y="0"/>
            <a:ext cx="13786903" cy="97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09DAA86C-7C2B-394B-B97B-259E9B83D536}"/>
              </a:ext>
            </a:extLst>
          </p:cNvPr>
          <p:cNvSpPr txBox="1">
            <a:spLocks/>
          </p:cNvSpPr>
          <p:nvPr userDrawn="1"/>
        </p:nvSpPr>
        <p:spPr>
          <a:xfrm>
            <a:off x="1079500" y="724968"/>
            <a:ext cx="10463034" cy="994042"/>
          </a:xfrm>
          <a:prstGeom prst="rect">
            <a:avLst/>
          </a:prstGeom>
        </p:spPr>
        <p:txBody>
          <a:bodyPr vert="horz" wrap="square" lIns="0" tIns="1228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defTabSz="914400">
              <a:spcBef>
                <a:spcPts val="97"/>
              </a:spcBef>
            </a:pP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Ökologische Landwirtschaft 2021 wird besser als je zuvor gesehen.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E348871-008C-4E44-9328-88586E44CBF5}"/>
              </a:ext>
            </a:extLst>
          </p:cNvPr>
          <p:cNvSpPr txBox="1"/>
          <p:nvPr userDrawn="1"/>
        </p:nvSpPr>
        <p:spPr>
          <a:xfrm>
            <a:off x="1079500" y="2160588"/>
            <a:ext cx="10463034" cy="47934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284" rIns="0" bIns="0" rtlCol="0">
            <a:spAutoFit/>
          </a:bodyPr>
          <a:lstStyle/>
          <a:p>
            <a:pPr marL="0" marR="4913">
              <a:lnSpc>
                <a:spcPct val="120000"/>
              </a:lnSpc>
              <a:spcAft>
                <a:spcPts val="0"/>
              </a:spcAft>
            </a:pPr>
            <a:r>
              <a:rPr lang="de-AT" sz="2400" b="1" i="0" dirty="0">
                <a:latin typeface="Soleil" panose="02000503030000020004" pitchFamily="2" charset="77"/>
                <a:cs typeface="Sirba"/>
              </a:rPr>
              <a:t>Zwischenüberschrift</a:t>
            </a:r>
          </a:p>
          <a:p>
            <a:pPr marL="0" marR="4913">
              <a:lnSpc>
                <a:spcPct val="120000"/>
              </a:lnSpc>
              <a:spcAft>
                <a:spcPts val="0"/>
              </a:spcAft>
            </a:pPr>
            <a:r>
              <a:rPr sz="2400" dirty="0" err="1">
                <a:latin typeface="Sirba"/>
                <a:cs typeface="Sirba"/>
              </a:rPr>
              <a:t>HeadlineGiaturit</a:t>
            </a:r>
            <a:r>
              <a:rPr sz="2400" dirty="0">
                <a:latin typeface="Sirba"/>
                <a:cs typeface="Sirba"/>
              </a:rPr>
              <a:t> et </a:t>
            </a:r>
            <a:r>
              <a:rPr sz="2400" spc="-10" dirty="0">
                <a:latin typeface="Sirba"/>
                <a:cs typeface="Sirba"/>
              </a:rPr>
              <a:t>porum </a:t>
            </a:r>
            <a:r>
              <a:rPr sz="2400" dirty="0">
                <a:latin typeface="Sirba"/>
                <a:cs typeface="Sirba"/>
              </a:rPr>
              <a:t>as assi</a:t>
            </a:r>
            <a:r>
              <a:rPr sz="2400" spc="-77" dirty="0">
                <a:latin typeface="Sirba"/>
                <a:cs typeface="Sirba"/>
              </a:rPr>
              <a:t> </a:t>
            </a:r>
            <a:r>
              <a:rPr sz="2400" spc="-14" dirty="0">
                <a:latin typeface="Sirba"/>
                <a:cs typeface="Sirba"/>
              </a:rPr>
              <a:t>con-  </a:t>
            </a:r>
            <a:r>
              <a:rPr sz="2400" spc="-5" dirty="0">
                <a:latin typeface="Sirba"/>
                <a:cs typeface="Sirba"/>
              </a:rPr>
              <a:t>sectatio </a:t>
            </a:r>
            <a:r>
              <a:rPr sz="2400" dirty="0" err="1">
                <a:latin typeface="Sirba"/>
                <a:cs typeface="Sirba"/>
              </a:rPr>
              <a:t>optatiae</a:t>
            </a:r>
            <a:r>
              <a:rPr sz="2400" dirty="0">
                <a:latin typeface="Sirba"/>
                <a:cs typeface="Sirba"/>
              </a:rPr>
              <a:t>.</a:t>
            </a:r>
            <a:r>
              <a:rPr lang="de-AT" sz="2400" spc="0" dirty="0">
                <a:latin typeface="Sirba"/>
                <a:cs typeface="Sirba"/>
              </a:rPr>
              <a:t> </a:t>
            </a:r>
            <a:r>
              <a:rPr sz="2400" spc="-24" dirty="0" err="1">
                <a:latin typeface="Sirba"/>
                <a:cs typeface="Sirba"/>
              </a:rPr>
              <a:t>Porest</a:t>
            </a:r>
            <a:r>
              <a:rPr sz="2400" spc="-24" dirty="0">
                <a:latin typeface="Sirba"/>
                <a:cs typeface="Sirba"/>
              </a:rPr>
              <a:t> </a:t>
            </a:r>
            <a:r>
              <a:rPr sz="2400" spc="-14" dirty="0">
                <a:latin typeface="Sirba"/>
                <a:cs typeface="Sirba"/>
              </a:rPr>
              <a:t>voloris </a:t>
            </a:r>
            <a:r>
              <a:rPr sz="2400" spc="-19" dirty="0">
                <a:latin typeface="Sirba"/>
                <a:cs typeface="Sirba"/>
              </a:rPr>
              <a:t>de de  </a:t>
            </a:r>
            <a:r>
              <a:rPr sz="2400" spc="-14" dirty="0">
                <a:latin typeface="Sirba"/>
                <a:cs typeface="Sirba"/>
              </a:rPr>
              <a:t>verferio </a:t>
            </a:r>
            <a:r>
              <a:rPr sz="2400" spc="-10" dirty="0">
                <a:latin typeface="Sirba"/>
                <a:cs typeface="Sirba"/>
              </a:rPr>
              <a:t>bearuntiis </a:t>
            </a:r>
            <a:r>
              <a:rPr sz="2400" spc="-5" dirty="0">
                <a:latin typeface="Sirba"/>
                <a:cs typeface="Sirba"/>
              </a:rPr>
              <a:t>nihillaborit </a:t>
            </a:r>
            <a:r>
              <a:rPr sz="2400" dirty="0">
                <a:latin typeface="Sirba"/>
                <a:cs typeface="Sirba"/>
              </a:rPr>
              <a:t>am</a:t>
            </a:r>
            <a:r>
              <a:rPr sz="2400" spc="-5" dirty="0">
                <a:latin typeface="Sirba"/>
                <a:cs typeface="Sirba"/>
              </a:rPr>
              <a:t> </a:t>
            </a:r>
            <a:r>
              <a:rPr sz="2400" spc="-10" dirty="0">
                <a:latin typeface="Sirba"/>
                <a:cs typeface="Sirba"/>
              </a:rPr>
              <a:t>qui</a:t>
            </a:r>
            <a:endParaRPr lang="de-AT" sz="2400" spc="-10" dirty="0">
              <a:latin typeface="Sirba"/>
              <a:cs typeface="Sirba"/>
            </a:endParaRPr>
          </a:p>
          <a:p>
            <a:pPr marL="12283" marR="4913">
              <a:lnSpc>
                <a:spcPct val="120000"/>
              </a:lnSpc>
              <a:spcAft>
                <a:spcPts val="0"/>
              </a:spcAft>
            </a:pPr>
            <a:endParaRPr lang="de-AT" sz="2400" spc="-10" dirty="0">
              <a:latin typeface="Sirba"/>
              <a:cs typeface="Sirba"/>
            </a:endParaRPr>
          </a:p>
          <a:p>
            <a:pPr marL="0" marR="4913" lvl="0" indent="0" algn="l" defTabSz="113955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400" b="1" i="0" dirty="0">
                <a:latin typeface="Soleil" panose="02000503030000020004" pitchFamily="2" charset="77"/>
                <a:cs typeface="Sirba"/>
              </a:rPr>
              <a:t>Aufzählung</a:t>
            </a:r>
          </a:p>
          <a:p>
            <a:pPr marL="342900" marR="4913" indent="-342900">
              <a:lnSpc>
                <a:spcPct val="110000"/>
              </a:lnSpc>
              <a:spcAft>
                <a:spcPts val="1200"/>
              </a:spcAft>
              <a:buClr>
                <a:srgbClr val="2C8A3F"/>
              </a:buClr>
              <a:buSzPct val="110000"/>
              <a:buFont typeface="Courier New" panose="02070309020205020404" pitchFamily="49" charset="0"/>
              <a:buChar char="o"/>
            </a:pPr>
            <a:r>
              <a:rPr lang="de-AT" sz="2400" spc="-10" dirty="0" err="1">
                <a:latin typeface="Sirba"/>
                <a:cs typeface="Sirba"/>
              </a:rPr>
              <a:t>Fsgdff</a:t>
            </a:r>
            <a:r>
              <a:rPr lang="de-AT" sz="2400" spc="-10" dirty="0">
                <a:latin typeface="Sirba"/>
                <a:cs typeface="Sirba"/>
              </a:rPr>
              <a:t/>
            </a:r>
            <a:br>
              <a:rPr lang="de-AT" sz="2400" spc="-10" dirty="0">
                <a:latin typeface="Sirba"/>
                <a:cs typeface="Sirba"/>
              </a:rPr>
            </a:br>
            <a:r>
              <a:rPr lang="de-AT" sz="2400" spc="-10" dirty="0" err="1">
                <a:latin typeface="Sirba"/>
                <a:cs typeface="Sirba"/>
              </a:rPr>
              <a:t>sdfsdff</a:t>
            </a:r>
            <a:endParaRPr lang="de-AT" sz="2400" spc="-10" dirty="0">
              <a:latin typeface="Sirba"/>
              <a:cs typeface="Sirba"/>
            </a:endParaRPr>
          </a:p>
          <a:p>
            <a:pPr marL="342900" marR="4913" indent="-342900">
              <a:lnSpc>
                <a:spcPct val="120000"/>
              </a:lnSpc>
              <a:spcAft>
                <a:spcPts val="1200"/>
              </a:spcAft>
              <a:buClr>
                <a:srgbClr val="2C8A3F"/>
              </a:buClr>
              <a:buSzPct val="110000"/>
              <a:buFont typeface="Courier New" panose="02070309020205020404" pitchFamily="49" charset="0"/>
              <a:buChar char="o"/>
            </a:pPr>
            <a:r>
              <a:rPr lang="de-AT" sz="2400" spc="-10" dirty="0" err="1">
                <a:latin typeface="Sirba"/>
                <a:cs typeface="Sirba"/>
              </a:rPr>
              <a:t>Dfsf</a:t>
            </a:r>
            <a:endParaRPr lang="de-AT" sz="2400" spc="-10" dirty="0">
              <a:latin typeface="Sirba"/>
              <a:cs typeface="Sirba"/>
            </a:endParaRPr>
          </a:p>
          <a:p>
            <a:pPr marL="342900" marR="4913" indent="-342900">
              <a:lnSpc>
                <a:spcPct val="120000"/>
              </a:lnSpc>
              <a:spcAft>
                <a:spcPts val="1200"/>
              </a:spcAft>
              <a:buClr>
                <a:srgbClr val="2C8A3F"/>
              </a:buClr>
              <a:buSzPct val="110000"/>
              <a:buFont typeface="Courier New" panose="02070309020205020404" pitchFamily="49" charset="0"/>
              <a:buChar char="o"/>
            </a:pPr>
            <a:r>
              <a:rPr lang="de-AT" sz="2400" spc="-10" dirty="0" err="1">
                <a:latin typeface="Sirba"/>
                <a:cs typeface="Sirba"/>
              </a:rPr>
              <a:t>Sfdsf</a:t>
            </a:r>
            <a:endParaRPr lang="de-AT" sz="2400" spc="-10" dirty="0">
              <a:latin typeface="Sirba"/>
              <a:cs typeface="Sirba"/>
            </a:endParaRPr>
          </a:p>
          <a:p>
            <a:pPr marL="355183" marR="4913" indent="-342900">
              <a:lnSpc>
                <a:spcPct val="140000"/>
              </a:lnSpc>
              <a:buClr>
                <a:srgbClr val="2C8A3F"/>
              </a:buClr>
              <a:buSzPct val="110000"/>
              <a:buFont typeface="Courier New" panose="02070309020205020404" pitchFamily="49" charset="0"/>
              <a:buChar char="o"/>
            </a:pPr>
            <a:endParaRPr lang="de-AT" sz="2100" spc="-10" dirty="0">
              <a:latin typeface="Sirba"/>
              <a:cs typeface="Sirba"/>
            </a:endParaRP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6D6FC15-3D8F-784B-8739-131701E4541E}"/>
              </a:ext>
            </a:extLst>
          </p:cNvPr>
          <p:cNvSpPr txBox="1">
            <a:spLocks/>
          </p:cNvSpPr>
          <p:nvPr userDrawn="1"/>
        </p:nvSpPr>
        <p:spPr>
          <a:xfrm>
            <a:off x="1079538" y="9001125"/>
            <a:ext cx="10462996" cy="2147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fontAlgn="t">
              <a:defRPr sz="1400">
                <a:latin typeface="Sirba" panose="02000503080000020004" pitchFamily="2" charset="77"/>
                <a:ea typeface="+mn-ea"/>
                <a:cs typeface="+mn-cs"/>
              </a:defRPr>
            </a:lvl1pPr>
            <a:lvl2pPr marL="442201">
              <a:defRPr>
                <a:latin typeface="+mn-lt"/>
                <a:ea typeface="+mn-ea"/>
                <a:cs typeface="+mn-cs"/>
              </a:defRPr>
            </a:lvl2pPr>
            <a:lvl3pPr marL="884401">
              <a:defRPr>
                <a:latin typeface="+mn-lt"/>
                <a:ea typeface="+mn-ea"/>
                <a:cs typeface="+mn-cs"/>
              </a:defRPr>
            </a:lvl3pPr>
            <a:lvl4pPr marL="1326602">
              <a:defRPr>
                <a:latin typeface="+mn-lt"/>
                <a:ea typeface="+mn-ea"/>
                <a:cs typeface="+mn-cs"/>
              </a:defRPr>
            </a:lvl4pPr>
            <a:lvl5pPr marL="1768803">
              <a:defRPr>
                <a:latin typeface="+mn-lt"/>
                <a:ea typeface="+mn-ea"/>
                <a:cs typeface="+mn-cs"/>
              </a:defRPr>
            </a:lvl5pPr>
            <a:lvl6pPr marL="2211003">
              <a:defRPr>
                <a:latin typeface="+mn-lt"/>
                <a:ea typeface="+mn-ea"/>
                <a:cs typeface="+mn-cs"/>
              </a:defRPr>
            </a:lvl6pPr>
            <a:lvl7pPr marL="2653204">
              <a:defRPr>
                <a:latin typeface="+mn-lt"/>
                <a:ea typeface="+mn-ea"/>
                <a:cs typeface="+mn-cs"/>
              </a:defRPr>
            </a:lvl7pPr>
            <a:lvl8pPr marL="3095404">
              <a:defRPr>
                <a:latin typeface="+mn-lt"/>
                <a:ea typeface="+mn-ea"/>
                <a:cs typeface="+mn-cs"/>
              </a:defRPr>
            </a:lvl8pPr>
            <a:lvl9pPr marL="3537604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 kern="0" dirty="0">
                <a:solidFill>
                  <a:sysClr val="windowText" lastClr="000000"/>
                </a:solidFill>
              </a:rPr>
              <a:t>Die Fußzeile wird in der </a:t>
            </a:r>
            <a:r>
              <a:rPr lang="de-DE" kern="0" dirty="0" err="1">
                <a:solidFill>
                  <a:sysClr val="windowText" lastClr="000000"/>
                </a:solidFill>
              </a:rPr>
              <a:t>Sirba</a:t>
            </a:r>
            <a:r>
              <a:rPr lang="de-DE" kern="0" dirty="0">
                <a:solidFill>
                  <a:sysClr val="windowText" lastClr="000000"/>
                </a:solidFill>
              </a:rPr>
              <a:t> Regular in 14 </a:t>
            </a:r>
            <a:r>
              <a:rPr lang="de-DE" kern="0" dirty="0" err="1">
                <a:solidFill>
                  <a:sysClr val="windowText" lastClr="000000"/>
                </a:solidFill>
              </a:rPr>
              <a:t>pt</a:t>
            </a:r>
            <a:r>
              <a:rPr lang="de-DE" kern="0" dirty="0">
                <a:solidFill>
                  <a:sysClr val="windowText" lastClr="000000"/>
                </a:solidFill>
              </a:rPr>
              <a:t> gesetzt. Verwenden Sie diese für </a:t>
            </a:r>
            <a:r>
              <a:rPr lang="de-DE" kern="0" dirty="0" err="1">
                <a:solidFill>
                  <a:sysClr val="windowText" lastClr="000000"/>
                </a:solidFill>
              </a:rPr>
              <a:t>witere</a:t>
            </a:r>
            <a:r>
              <a:rPr lang="de-DE" kern="0" dirty="0">
                <a:solidFill>
                  <a:sysClr val="windowText" lastClr="000000"/>
                </a:solidFill>
              </a:rPr>
              <a:t> Informationen wie Datum oder </a:t>
            </a:r>
            <a:r>
              <a:rPr lang="de-DE" kern="0" dirty="0" err="1">
                <a:solidFill>
                  <a:sysClr val="windowText" lastClr="000000"/>
                </a:solidFill>
              </a:rPr>
              <a:t>Fotocredits</a:t>
            </a:r>
            <a:r>
              <a:rPr lang="de-DE" kern="0" dirty="0">
                <a:solidFill>
                  <a:sysClr val="windowText" lastClr="000000"/>
                </a:solidFill>
              </a:rPr>
              <a:t> etc.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  <p:sldLayoutId id="2147483664" r:id="rId5"/>
    <p:sldLayoutId id="2147483666" r:id="rId6"/>
    <p:sldLayoutId id="2147483667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42201" eaLnBrk="1" hangingPunct="1">
        <a:defRPr>
          <a:latin typeface="+mn-lt"/>
          <a:ea typeface="+mn-ea"/>
          <a:cs typeface="+mn-cs"/>
        </a:defRPr>
      </a:lvl2pPr>
      <a:lvl3pPr marL="884401" eaLnBrk="1" hangingPunct="1">
        <a:defRPr>
          <a:latin typeface="+mn-lt"/>
          <a:ea typeface="+mn-ea"/>
          <a:cs typeface="+mn-cs"/>
        </a:defRPr>
      </a:lvl3pPr>
      <a:lvl4pPr marL="1326602" eaLnBrk="1" hangingPunct="1">
        <a:defRPr>
          <a:latin typeface="+mn-lt"/>
          <a:ea typeface="+mn-ea"/>
          <a:cs typeface="+mn-cs"/>
        </a:defRPr>
      </a:lvl4pPr>
      <a:lvl5pPr marL="1768803" eaLnBrk="1" hangingPunct="1">
        <a:defRPr>
          <a:latin typeface="+mn-lt"/>
          <a:ea typeface="+mn-ea"/>
          <a:cs typeface="+mn-cs"/>
        </a:defRPr>
      </a:lvl5pPr>
      <a:lvl6pPr marL="2211003" eaLnBrk="1" hangingPunct="1">
        <a:defRPr>
          <a:latin typeface="+mn-lt"/>
          <a:ea typeface="+mn-ea"/>
          <a:cs typeface="+mn-cs"/>
        </a:defRPr>
      </a:lvl6pPr>
      <a:lvl7pPr marL="2653204" eaLnBrk="1" hangingPunct="1">
        <a:defRPr>
          <a:latin typeface="+mn-lt"/>
          <a:ea typeface="+mn-ea"/>
          <a:cs typeface="+mn-cs"/>
        </a:defRPr>
      </a:lvl7pPr>
      <a:lvl8pPr marL="3095404" eaLnBrk="1" hangingPunct="1">
        <a:defRPr>
          <a:latin typeface="+mn-lt"/>
          <a:ea typeface="+mn-ea"/>
          <a:cs typeface="+mn-cs"/>
        </a:defRPr>
      </a:lvl8pPr>
      <a:lvl9pPr marL="353760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42201" eaLnBrk="1" hangingPunct="1">
        <a:defRPr>
          <a:latin typeface="+mn-lt"/>
          <a:ea typeface="+mn-ea"/>
          <a:cs typeface="+mn-cs"/>
        </a:defRPr>
      </a:lvl2pPr>
      <a:lvl3pPr marL="884401" eaLnBrk="1" hangingPunct="1">
        <a:defRPr>
          <a:latin typeface="+mn-lt"/>
          <a:ea typeface="+mn-ea"/>
          <a:cs typeface="+mn-cs"/>
        </a:defRPr>
      </a:lvl3pPr>
      <a:lvl4pPr marL="1326602" eaLnBrk="1" hangingPunct="1">
        <a:defRPr>
          <a:latin typeface="+mn-lt"/>
          <a:ea typeface="+mn-ea"/>
          <a:cs typeface="+mn-cs"/>
        </a:defRPr>
      </a:lvl4pPr>
      <a:lvl5pPr marL="1768803" eaLnBrk="1" hangingPunct="1">
        <a:defRPr>
          <a:latin typeface="+mn-lt"/>
          <a:ea typeface="+mn-ea"/>
          <a:cs typeface="+mn-cs"/>
        </a:defRPr>
      </a:lvl5pPr>
      <a:lvl6pPr marL="2211003" eaLnBrk="1" hangingPunct="1">
        <a:defRPr>
          <a:latin typeface="+mn-lt"/>
          <a:ea typeface="+mn-ea"/>
          <a:cs typeface="+mn-cs"/>
        </a:defRPr>
      </a:lvl6pPr>
      <a:lvl7pPr marL="2653204" eaLnBrk="1" hangingPunct="1">
        <a:defRPr>
          <a:latin typeface="+mn-lt"/>
          <a:ea typeface="+mn-ea"/>
          <a:cs typeface="+mn-cs"/>
        </a:defRPr>
      </a:lvl7pPr>
      <a:lvl8pPr marL="3095404" eaLnBrk="1" hangingPunct="1">
        <a:defRPr>
          <a:latin typeface="+mn-lt"/>
          <a:ea typeface="+mn-ea"/>
          <a:cs typeface="+mn-cs"/>
        </a:defRPr>
      </a:lvl8pPr>
      <a:lvl9pPr marL="3537604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80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453" userDrawn="1">
          <p15:clr>
            <a:srgbClr val="F26B43"/>
          </p15:clr>
        </p15:guide>
        <p15:guide id="4" orient="horz" pos="1361" userDrawn="1">
          <p15:clr>
            <a:srgbClr val="F26B43"/>
          </p15:clr>
        </p15:guide>
        <p15:guide id="5" orient="horz" pos="5670" userDrawn="1">
          <p15:clr>
            <a:srgbClr val="F26B43"/>
          </p15:clr>
        </p15:guide>
        <p15:guide id="6" orient="horz" pos="5329" userDrawn="1">
          <p15:clr>
            <a:srgbClr val="F26B43"/>
          </p15:clr>
        </p15:guide>
        <p15:guide id="7" pos="181" userDrawn="1">
          <p15:clr>
            <a:srgbClr val="F26B43"/>
          </p15:clr>
        </p15:guide>
        <p15:guide id="8" pos="7983" userDrawn="1">
          <p15:clr>
            <a:srgbClr val="F26B43"/>
          </p15:clr>
        </p15:guide>
        <p15:guide id="9" orient="horz" pos="181" userDrawn="1">
          <p15:clr>
            <a:srgbClr val="F26B43"/>
          </p15:clr>
        </p15:guide>
        <p15:guide id="10" orient="horz" pos="5942" userDrawn="1">
          <p15:clr>
            <a:srgbClr val="F26B43"/>
          </p15:clr>
        </p15:guide>
        <p15:guide id="11" pos="4082" userDrawn="1">
          <p15:clr>
            <a:srgbClr val="F26B43"/>
          </p15:clr>
        </p15:guide>
        <p15:guide id="12" pos="38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691C40C-5D41-044A-9378-5613DAC88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5537"/>
          <a:stretch/>
        </p:blipFill>
        <p:spPr>
          <a:xfrm>
            <a:off x="0" y="-6253"/>
            <a:ext cx="13021668" cy="9726516"/>
          </a:xfrm>
          <a:prstGeom prst="roundRect">
            <a:avLst>
              <a:gd name="adj" fmla="val 21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E0B6A2-7CBE-7545-924C-C90A316FB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545" y="7875908"/>
            <a:ext cx="11269015" cy="1572893"/>
          </a:xfrm>
        </p:spPr>
        <p:txBody>
          <a:bodyPr lIns="0" tIns="0" rIns="0" bIns="0" anchor="b"/>
          <a:lstStyle/>
          <a:p>
            <a:r>
              <a:rPr lang="de-DE" sz="6600" b="1" dirty="0" smtClean="0"/>
              <a:t>Bio-Milchwirtschaft  </a:t>
            </a:r>
            <a:r>
              <a:rPr lang="de-DE" sz="6600" b="1" dirty="0"/>
              <a:t>in </a:t>
            </a:r>
            <a:r>
              <a:rPr lang="de-DE" sz="6600" b="1" dirty="0" smtClean="0"/>
              <a:t>Österreich</a:t>
            </a:r>
          </a:p>
          <a:p>
            <a:endParaRPr lang="de-DE" sz="2800" dirty="0" smtClean="0"/>
          </a:p>
          <a:p>
            <a:r>
              <a:rPr lang="de-DE" sz="3600" b="1" dirty="0" smtClean="0">
                <a:latin typeface="Soleil" panose="02000503030000020004" pitchFamily="2" charset="77"/>
              </a:rPr>
              <a:t>Johann Kreschischnig</a:t>
            </a:r>
          </a:p>
          <a:p>
            <a:r>
              <a:rPr lang="de-DE" sz="3600" b="1" dirty="0" smtClean="0">
                <a:latin typeface="Soleil" panose="02000503030000020004" pitchFamily="2" charset="77"/>
              </a:rPr>
              <a:t>Obmann </a:t>
            </a:r>
            <a:r>
              <a:rPr lang="de-DE" sz="3600" b="1" dirty="0">
                <a:latin typeface="Soleil" panose="02000503030000020004" pitchFamily="2" charset="77"/>
              </a:rPr>
              <a:t>BIO AUSTRIA Kärnten</a:t>
            </a:r>
          </a:p>
          <a:p>
            <a:r>
              <a:rPr lang="de-DE" sz="3600" b="1" dirty="0">
                <a:latin typeface="Soleil" panose="02000503030000020004" pitchFamily="2" charset="77"/>
              </a:rPr>
              <a:t>Bundesvorstandsmitglied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267FA88D-AD32-2241-9684-C1AB1B58DE92}"/>
              </a:ext>
            </a:extLst>
          </p:cNvPr>
          <p:cNvSpPr txBox="1">
            <a:spLocks/>
          </p:cNvSpPr>
          <p:nvPr/>
        </p:nvSpPr>
        <p:spPr>
          <a:xfrm>
            <a:off x="841397" y="190434"/>
            <a:ext cx="10501312" cy="158682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>
              <a:lnSpc>
                <a:spcPct val="120000"/>
              </a:lnSpc>
              <a:defRPr sz="7200" baseline="0">
                <a:solidFill>
                  <a:schemeClr val="bg1"/>
                </a:solidFill>
                <a:latin typeface="Arsilon" panose="02000505080000020004" pitchFamily="2" charset="0"/>
                <a:ea typeface="+mn-ea"/>
                <a:cs typeface="+mn-cs"/>
              </a:defRPr>
            </a:lvl1pPr>
            <a:lvl2pPr marL="442201">
              <a:defRPr>
                <a:latin typeface="+mn-lt"/>
                <a:ea typeface="+mn-ea"/>
                <a:cs typeface="+mn-cs"/>
              </a:defRPr>
            </a:lvl2pPr>
            <a:lvl3pPr marL="884401">
              <a:defRPr>
                <a:latin typeface="+mn-lt"/>
                <a:ea typeface="+mn-ea"/>
                <a:cs typeface="+mn-cs"/>
              </a:defRPr>
            </a:lvl3pPr>
            <a:lvl4pPr marL="1326602">
              <a:defRPr>
                <a:latin typeface="+mn-lt"/>
                <a:ea typeface="+mn-ea"/>
                <a:cs typeface="+mn-cs"/>
              </a:defRPr>
            </a:lvl4pPr>
            <a:lvl5pPr marL="1768803">
              <a:defRPr>
                <a:latin typeface="+mn-lt"/>
                <a:ea typeface="+mn-ea"/>
                <a:cs typeface="+mn-cs"/>
              </a:defRPr>
            </a:lvl5pPr>
            <a:lvl6pPr marL="2211003">
              <a:defRPr>
                <a:latin typeface="+mn-lt"/>
                <a:ea typeface="+mn-ea"/>
                <a:cs typeface="+mn-cs"/>
              </a:defRPr>
            </a:lvl6pPr>
            <a:lvl7pPr marL="2653204">
              <a:defRPr>
                <a:latin typeface="+mn-lt"/>
                <a:ea typeface="+mn-ea"/>
                <a:cs typeface="+mn-cs"/>
              </a:defRPr>
            </a:lvl7pPr>
            <a:lvl8pPr marL="3095404">
              <a:defRPr>
                <a:latin typeface="+mn-lt"/>
                <a:ea typeface="+mn-ea"/>
                <a:cs typeface="+mn-cs"/>
              </a:defRPr>
            </a:lvl8pPr>
            <a:lvl9pPr marL="3537604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de-DE" sz="2800" b="1" kern="0" dirty="0">
                <a:latin typeface="Soleil" panose="02000503030000020004" pitchFamily="2" charset="77"/>
              </a:rPr>
              <a:t>Wir schauen aufs Ganze.</a:t>
            </a:r>
          </a:p>
          <a:p>
            <a:pPr defTabSz="914400">
              <a:lnSpc>
                <a:spcPct val="100000"/>
              </a:lnSpc>
            </a:pPr>
            <a:r>
              <a:rPr lang="de-DE" sz="2800" b="1" kern="0" dirty="0">
                <a:latin typeface="Soleil" panose="02000503030000020004" pitchFamily="2" charset="77"/>
              </a:rPr>
              <a:t>Die </a:t>
            </a:r>
            <a:r>
              <a:rPr lang="de-DE" sz="2800" b="1" kern="0" cap="small" dirty="0" err="1">
                <a:latin typeface="Soleil Extrabold" panose="02000503030000020004" pitchFamily="2" charset="77"/>
              </a:rPr>
              <a:t>bio</a:t>
            </a:r>
            <a:r>
              <a:rPr lang="de-DE" sz="2800" b="1" kern="0" cap="small" dirty="0">
                <a:latin typeface="Soleil Extrabold" panose="02000503030000020004" pitchFamily="2" charset="77"/>
              </a:rPr>
              <a:t> </a:t>
            </a:r>
            <a:r>
              <a:rPr lang="de-DE" sz="2800" b="1" kern="0" cap="small" dirty="0" err="1">
                <a:latin typeface="Soleil Extrabold" panose="02000503030000020004" pitchFamily="2" charset="77"/>
              </a:rPr>
              <a:t>austria</a:t>
            </a:r>
            <a:r>
              <a:rPr lang="de-DE" sz="2800" b="1" kern="0" cap="small" dirty="0">
                <a:latin typeface="Soleil Extrabold" panose="02000503030000020004" pitchFamily="2" charset="77"/>
              </a:rPr>
              <a:t> </a:t>
            </a:r>
            <a:r>
              <a:rPr lang="de-DE" sz="2800" b="1" kern="0" dirty="0">
                <a:latin typeface="Soleil" panose="02000503030000020004" pitchFamily="2" charset="77"/>
              </a:rPr>
              <a:t>Bäuerinnen und Bauern</a:t>
            </a:r>
          </a:p>
        </p:txBody>
      </p:sp>
    </p:spTree>
    <p:extLst>
      <p:ext uri="{BB962C8B-B14F-4D97-AF65-F5344CB8AC3E}">
        <p14:creationId xmlns:p14="http://schemas.microsoft.com/office/powerpoint/2010/main" val="285838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Entwicklung des Bio-Markts in Österreich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3FCC45C-9F56-1449-AB75-BD28D70B1B1D}"/>
              </a:ext>
            </a:extLst>
          </p:cNvPr>
          <p:cNvSpPr txBox="1"/>
          <p:nvPr/>
        </p:nvSpPr>
        <p:spPr>
          <a:xfrm>
            <a:off x="7287817" y="8884192"/>
            <a:ext cx="104976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000" dirty="0">
                <a:latin typeface="Sirba"/>
                <a:cs typeface="Sirba"/>
              </a:rPr>
              <a:t>Quelle: ACN Nielsen LH inkl. Hofer/Lidl, GfK, GASTRO-DATA, teilweise geschätzt.</a:t>
            </a:r>
          </a:p>
          <a:p>
            <a:pPr marR="4913"/>
            <a:r>
              <a:rPr lang="de-AT" sz="1000" dirty="0">
                <a:latin typeface="Sirba"/>
                <a:cs typeface="Sirba"/>
              </a:rPr>
              <a:t>© AMA-Marketing 2020 in Zusammenarbeit mit Bio Austria, BMLFUW und AWI.</a:t>
            </a:r>
          </a:p>
        </p:txBody>
      </p:sp>
      <p:graphicFrame>
        <p:nvGraphicFramePr>
          <p:cNvPr id="11" name="Inhaltsplatzhalter 5">
            <a:extLst>
              <a:ext uri="{FF2B5EF4-FFF2-40B4-BE49-F238E27FC236}">
                <a16:creationId xmlns:a16="http://schemas.microsoft.com/office/drawing/2014/main" id="{D60FEE22-7293-6244-96EF-DFE6F74DE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688433"/>
              </p:ext>
            </p:extLst>
          </p:nvPr>
        </p:nvGraphicFramePr>
        <p:xfrm>
          <a:off x="1079500" y="1521713"/>
          <a:ext cx="10771124" cy="707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8318B0D-7EA2-F446-9D5C-8757F35C3166}"/>
              </a:ext>
            </a:extLst>
          </p:cNvPr>
          <p:cNvSpPr/>
          <p:nvPr/>
        </p:nvSpPr>
        <p:spPr>
          <a:xfrm>
            <a:off x="10447154" y="1234014"/>
            <a:ext cx="1134690" cy="103251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+7%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Entwicklung des Bio-Markts in Österreich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3FCC45C-9F56-1449-AB75-BD28D70B1B1D}"/>
              </a:ext>
            </a:extLst>
          </p:cNvPr>
          <p:cNvSpPr txBox="1"/>
          <p:nvPr/>
        </p:nvSpPr>
        <p:spPr>
          <a:xfrm>
            <a:off x="7255007" y="8887897"/>
            <a:ext cx="104976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000" dirty="0">
                <a:latin typeface="Sirba"/>
                <a:cs typeface="Sirba"/>
              </a:rPr>
              <a:t>Quelle: ACN Nielsen LH inkl. Hofer/Lidl, GfK, GASTRO-DATA, teilweise geschätzt.</a:t>
            </a:r>
          </a:p>
          <a:p>
            <a:pPr marR="4913"/>
            <a:r>
              <a:rPr lang="de-AT" sz="1000" dirty="0">
                <a:latin typeface="Sirba"/>
                <a:cs typeface="Sirba"/>
              </a:rPr>
              <a:t>© AMA-Marketing 2020  in Zusammenarbeit mit Bio Austria, BMLFUW und AWI.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FD7DEC7A-C75C-654C-A1A2-BB9DC419F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558227"/>
              </p:ext>
            </p:extLst>
          </p:nvPr>
        </p:nvGraphicFramePr>
        <p:xfrm>
          <a:off x="912081" y="1731159"/>
          <a:ext cx="10753253" cy="679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1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01" y="709484"/>
            <a:ext cx="11106150" cy="78962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9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499" y="719138"/>
            <a:ext cx="110301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Bio-Anteile wertmäßig im LEH nach </a:t>
            </a:r>
          </a:p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Produktgruppen </a:t>
            </a:r>
            <a:endParaRPr lang="de-AT" sz="32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754" t="8270" r="4899"/>
          <a:stretch/>
        </p:blipFill>
        <p:spPr>
          <a:xfrm>
            <a:off x="467784" y="2409566"/>
            <a:ext cx="12253552" cy="56841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7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48A37A6-827E-2A4C-B76C-F1CDBEAC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6"/>
          <a:stretch/>
        </p:blipFill>
        <p:spPr>
          <a:xfrm>
            <a:off x="560378" y="2382596"/>
            <a:ext cx="11484617" cy="6836602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01195B-3EB9-F745-A9AC-F39C8ACB0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3200" dirty="0">
                <a:solidFill>
                  <a:srgbClr val="2C8A3F"/>
                </a:solidFill>
                <a:latin typeface="Soleil" pitchFamily="2" charset="77"/>
              </a:rPr>
              <a:t>Bio – Markt wächst weiter</a:t>
            </a:r>
            <a:endParaRPr lang="de-DE" sz="3200" dirty="0">
              <a:solidFill>
                <a:srgbClr val="2C8A3F"/>
              </a:solidFill>
              <a:latin typeface="Soleil" pitchFamily="2" charset="77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50A45D-46DB-934D-91E0-BBB6E5195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499" y="1524000"/>
            <a:ext cx="10664265" cy="6316911"/>
          </a:xfrm>
        </p:spPr>
        <p:txBody>
          <a:bodyPr/>
          <a:lstStyle/>
          <a:p>
            <a:r>
              <a:rPr lang="de-AT" dirty="0"/>
              <a:t>Bioanteil im 1. Halbjahr 2020 bei 9,8% (Wert) und 10,2% (Menge) </a:t>
            </a:r>
            <a:br>
              <a:rPr lang="de-AT" dirty="0"/>
            </a:br>
            <a:r>
              <a:rPr lang="de-AT" dirty="0"/>
              <a:t> 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60803B-DD81-9145-8505-AB8DEDEBA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9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3" y="617838"/>
            <a:ext cx="10824519" cy="81183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0C16C0-80EB-6846-B8C2-2E76B7168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Produktionsentwicklung Bio-Milch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B1AEDFD-80B7-F747-8DB5-D433B3A90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201372"/>
              </p:ext>
            </p:extLst>
          </p:nvPr>
        </p:nvGraphicFramePr>
        <p:xfrm>
          <a:off x="925898" y="2693894"/>
          <a:ext cx="10594591" cy="604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F3ABF3F5-EF33-8149-A6DE-AF4528438527}"/>
              </a:ext>
            </a:extLst>
          </p:cNvPr>
          <p:cNvSpPr txBox="1"/>
          <p:nvPr/>
        </p:nvSpPr>
        <p:spPr>
          <a:xfrm>
            <a:off x="1079501" y="1981293"/>
            <a:ext cx="699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Arial"/>
                <a:cs typeface="Arial"/>
              </a:rPr>
              <a:t>Angelieferte Bio- Milch an österreichische Molkereien </a:t>
            </a:r>
            <a:endParaRPr lang="de-DE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und </a:t>
            </a:r>
            <a:r>
              <a:rPr lang="de-DE" sz="1400" dirty="0">
                <a:solidFill>
                  <a:prstClr val="black"/>
                </a:solidFill>
                <a:latin typeface="Arial"/>
                <a:cs typeface="Arial"/>
              </a:rPr>
              <a:t>Käsereien </a:t>
            </a: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de-DE" sz="1400" dirty="0">
                <a:solidFill>
                  <a:prstClr val="black"/>
                </a:solidFill>
                <a:latin typeface="Arial"/>
                <a:cs typeface="Arial"/>
              </a:rPr>
              <a:t>in Mio. kg), für die ein Bio-Zuschlag bezahlt wird.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AF3310-29AA-3440-A0F5-E0BE63E6CB79}"/>
              </a:ext>
            </a:extLst>
          </p:cNvPr>
          <p:cNvSpPr/>
          <p:nvPr/>
        </p:nvSpPr>
        <p:spPr>
          <a:xfrm>
            <a:off x="7445577" y="9189032"/>
            <a:ext cx="6108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Arial"/>
                <a:cs typeface="Arial"/>
              </a:rPr>
              <a:t>Quelle: AMA Marktbericht Milch //</a:t>
            </a:r>
            <a:r>
              <a:rPr lang="de-DE" sz="1000" dirty="0" err="1">
                <a:latin typeface="Arial"/>
                <a:cs typeface="Arial"/>
              </a:rPr>
              <a:t>RollAMA</a:t>
            </a:r>
            <a:r>
              <a:rPr lang="de-DE" sz="1000" dirty="0">
                <a:latin typeface="Arial"/>
                <a:cs typeface="Arial"/>
              </a:rPr>
              <a:t> Jahresstatistik 2020.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D4ED25-E3DB-0C48-8A0C-8A0E8A3981AE}"/>
              </a:ext>
            </a:extLst>
          </p:cNvPr>
          <p:cNvSpPr/>
          <p:nvPr/>
        </p:nvSpPr>
        <p:spPr>
          <a:xfrm>
            <a:off x="9176084" y="2504513"/>
            <a:ext cx="1169676" cy="991565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000000"/>
                </a:solidFill>
                <a:latin typeface="Arial"/>
                <a:cs typeface="Arial"/>
              </a:rPr>
              <a:t>+2%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95FC501E-ACD0-E848-B7A1-2606E55839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27" y="2975945"/>
            <a:ext cx="2025240" cy="141902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96619" y="1255751"/>
            <a:ext cx="64801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400" dirty="0"/>
              <a:t>Plus bei der Bio-Milch 1,5 % (5.994 t</a:t>
            </a:r>
            <a:r>
              <a:rPr lang="de-AT" sz="2400" dirty="0" smtClean="0"/>
              <a:t>) </a:t>
            </a:r>
            <a:endParaRPr lang="de-AT" sz="2400" dirty="0"/>
          </a:p>
          <a:p>
            <a:r>
              <a:rPr lang="de-AT" sz="2400" dirty="0"/>
              <a:t>Plus bei Bio-</a:t>
            </a:r>
            <a:r>
              <a:rPr lang="de-AT" sz="2400" dirty="0" err="1"/>
              <a:t>Heumilch</a:t>
            </a:r>
            <a:r>
              <a:rPr lang="de-AT" sz="2400" dirty="0"/>
              <a:t> 5 % (+ 9.751 t)</a:t>
            </a:r>
            <a:endParaRPr lang="de-DE" sz="2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499" y="719138"/>
            <a:ext cx="110301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Durchschnittliche Milchpreise Österreich </a:t>
            </a:r>
          </a:p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(ab Hof bei 4,2 % FE, 3,4 % EE) </a:t>
            </a:r>
            <a:endParaRPr lang="de-AT" sz="32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F254F10-7B4E-1A48-A0E6-5B68A3A1BF77}"/>
              </a:ext>
            </a:extLst>
          </p:cNvPr>
          <p:cNvSpPr txBox="1"/>
          <p:nvPr/>
        </p:nvSpPr>
        <p:spPr>
          <a:xfrm>
            <a:off x="1942910" y="7888051"/>
            <a:ext cx="107904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     	</a:t>
            </a:r>
            <a:r>
              <a:rPr lang="de-AT" sz="1000" dirty="0" smtClean="0">
                <a:latin typeface="Sirba"/>
                <a:cs typeface="Sirba"/>
              </a:rPr>
              <a:t> </a:t>
            </a:r>
            <a:r>
              <a:rPr lang="de-AT" sz="1000" dirty="0">
                <a:latin typeface="Sirba"/>
                <a:cs typeface="Sirba"/>
              </a:rPr>
              <a:t>Quelle: </a:t>
            </a:r>
            <a:r>
              <a:rPr lang="de-AT" sz="1000" dirty="0" smtClean="0">
                <a:latin typeface="ArialMT"/>
              </a:rPr>
              <a:t>AMA Marktberichte 2013-2021 </a:t>
            </a:r>
            <a:endParaRPr lang="de-AT" sz="1000" dirty="0">
              <a:latin typeface="Sirba"/>
              <a:cs typeface="Sirba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9499" y="8103495"/>
            <a:ext cx="10511139" cy="7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Durchschnittliche Milchpreise in Österreich von </a:t>
            </a:r>
            <a:r>
              <a:rPr lang="de-AT" dirty="0" err="1" smtClean="0"/>
              <a:t>Jän</a:t>
            </a:r>
            <a:r>
              <a:rPr lang="de-AT" dirty="0" smtClean="0"/>
              <a:t>. 2010 bis </a:t>
            </a:r>
            <a:r>
              <a:rPr lang="de-AT" dirty="0" err="1" smtClean="0"/>
              <a:t>Jän</a:t>
            </a:r>
            <a:r>
              <a:rPr lang="de-AT" dirty="0" smtClean="0"/>
              <a:t>. 2021 </a:t>
            </a:r>
          </a:p>
          <a:p>
            <a:r>
              <a:rPr lang="de-AT" dirty="0" smtClean="0"/>
              <a:t>in Euro-Cent pro kg Milch. 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151" t="8520" r="2538" b="9944"/>
          <a:stretch/>
        </p:blipFill>
        <p:spPr>
          <a:xfrm>
            <a:off x="996949" y="1785246"/>
            <a:ext cx="10676237" cy="61043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0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6" y="518983"/>
            <a:ext cx="10985157" cy="864196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49BD83-D07D-4D45-9467-0281FC4CF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Bio Milchmenge und Bio Anteil in % von Gesamtmilchmenge (2019) </a:t>
            </a:r>
          </a:p>
          <a:p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5592927-DE14-A941-87C5-5749EA319B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96111" y="1931890"/>
          <a:ext cx="11776901" cy="750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2E0FC14-BE5D-8E40-9074-489E8CA5BEB5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Inhalt: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9EA47390-083E-D848-9A45-A33EE1C38384}"/>
              </a:ext>
            </a:extLst>
          </p:cNvPr>
          <p:cNvSpPr txBox="1"/>
          <p:nvPr/>
        </p:nvSpPr>
        <p:spPr>
          <a:xfrm>
            <a:off x="1200729" y="2105947"/>
            <a:ext cx="8005055" cy="34422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marL="514350" indent="-514350">
              <a:buAutoNum type="arabicPeriod"/>
            </a:pPr>
            <a:r>
              <a:rPr lang="de-AT" sz="2800" dirty="0" smtClean="0">
                <a:solidFill>
                  <a:srgbClr val="000000"/>
                </a:solidFill>
                <a:latin typeface="Sirba" panose="02000503080000020004" pitchFamily="2" charset="77"/>
                <a:cs typeface="Arial"/>
              </a:rPr>
              <a:t>Entwicklung </a:t>
            </a:r>
            <a:r>
              <a:rPr lang="de-AT" sz="2800" dirty="0">
                <a:solidFill>
                  <a:srgbClr val="000000"/>
                </a:solidFill>
                <a:latin typeface="Sirba" panose="02000503080000020004" pitchFamily="2" charset="77"/>
                <a:cs typeface="Arial"/>
              </a:rPr>
              <a:t>der Biolandwirtschaft in </a:t>
            </a:r>
            <a:r>
              <a:rPr lang="de-AT" sz="2800" dirty="0" smtClean="0">
                <a:solidFill>
                  <a:srgbClr val="000000"/>
                </a:solidFill>
                <a:latin typeface="Sirba" panose="02000503080000020004" pitchFamily="2" charset="77"/>
                <a:cs typeface="Arial"/>
              </a:rPr>
              <a:t>Österreich</a:t>
            </a:r>
          </a:p>
          <a:p>
            <a:pPr marL="514350" indent="-514350">
              <a:buAutoNum type="arabicPeriod"/>
            </a:pPr>
            <a:endParaRPr lang="de-AT" sz="2800" dirty="0" smtClean="0">
              <a:solidFill>
                <a:srgbClr val="000000"/>
              </a:solidFill>
              <a:latin typeface="Sirba" panose="02000503080000020004" pitchFamily="2" charset="77"/>
              <a:cs typeface="Arial"/>
            </a:endParaRPr>
          </a:p>
          <a:p>
            <a:pPr marL="514350" indent="-514350">
              <a:buAutoNum type="arabicPeriod"/>
            </a:pPr>
            <a:r>
              <a:rPr lang="de-AT" sz="2800" dirty="0" smtClean="0">
                <a:solidFill>
                  <a:srgbClr val="000000"/>
                </a:solidFill>
                <a:latin typeface="Sirba" panose="02000503080000020004" pitchFamily="2" charset="77"/>
                <a:cs typeface="Arial"/>
              </a:rPr>
              <a:t>Bio-Markt in Österreich</a:t>
            </a:r>
          </a:p>
          <a:p>
            <a:pPr marL="514350" indent="-514350">
              <a:buAutoNum type="arabicPeriod"/>
            </a:pPr>
            <a:endParaRPr lang="de-AT" sz="2800" dirty="0" smtClean="0">
              <a:solidFill>
                <a:srgbClr val="000000"/>
              </a:solidFill>
              <a:latin typeface="Sirba" panose="02000503080000020004" pitchFamily="2" charset="77"/>
              <a:cs typeface="Arial"/>
            </a:endParaRPr>
          </a:p>
          <a:p>
            <a:pPr marL="514350" indent="-514350">
              <a:buAutoNum type="arabicPeriod"/>
            </a:pPr>
            <a:r>
              <a:rPr lang="de-AT" sz="2800" dirty="0" smtClean="0">
                <a:solidFill>
                  <a:srgbClr val="000000"/>
                </a:solidFill>
                <a:latin typeface="Sirba" panose="02000503080000020004" pitchFamily="2" charset="77"/>
                <a:cs typeface="Arial"/>
              </a:rPr>
              <a:t>Produktionsentwicklung Milch</a:t>
            </a:r>
            <a:endParaRPr lang="de-AT" sz="2800" dirty="0">
              <a:solidFill>
                <a:srgbClr val="000000"/>
              </a:solidFill>
              <a:latin typeface="Sirba" panose="02000503080000020004" pitchFamily="2" charset="77"/>
              <a:cs typeface="Arial"/>
            </a:endParaRP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95FC501E-ACD0-E848-B7A1-2606E5583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49"/>
          <a:stretch/>
        </p:blipFill>
        <p:spPr>
          <a:xfrm>
            <a:off x="5357299" y="4893275"/>
            <a:ext cx="6219839" cy="41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8B9E7A-1334-7B42-BB4A-4271C5346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Bio-Milch Produktion in EU steigend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DF8830-986D-444A-8AB0-E5ECC1AA7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6" y="1956499"/>
            <a:ext cx="11097658" cy="71519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9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1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Entwicklung der Bio-Fläche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6E5F170-7279-9C42-A7D8-9CEB7325AA86}"/>
              </a:ext>
            </a:extLst>
          </p:cNvPr>
          <p:cNvSpPr txBox="1"/>
          <p:nvPr/>
        </p:nvSpPr>
        <p:spPr>
          <a:xfrm>
            <a:off x="1710172" y="9024345"/>
            <a:ext cx="108367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   		   Quelle: </a:t>
            </a:r>
            <a:r>
              <a:rPr lang="de-AT" sz="1000" dirty="0">
                <a:latin typeface="ArialMT"/>
              </a:rPr>
              <a:t>BMLRT, AMA 2021. </a:t>
            </a:r>
            <a:endParaRPr lang="de-AT" sz="1000" dirty="0">
              <a:latin typeface="Sirba"/>
              <a:cs typeface="Sirba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A8925D-B426-D84C-8E52-5F80E1A6C7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9500" y="1620456"/>
            <a:ext cx="11050768" cy="70258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81415" y="2421924"/>
            <a:ext cx="725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AT" sz="24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Bioanteil an ges. Fläche: </a:t>
            </a:r>
            <a:r>
              <a:rPr lang="de-AT" sz="28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26,5 %</a:t>
            </a:r>
            <a:r>
              <a:rPr lang="de-AT" sz="24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 (+ 1,6 % zu 2019) </a:t>
            </a:r>
            <a:endParaRPr lang="de-AT" sz="24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Entwicklung der </a:t>
            </a:r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Bio-Fläche versus Entwicklung Flächen aller Betriebe</a:t>
            </a:r>
            <a:endParaRPr lang="de-AT" sz="32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6E5F170-7279-9C42-A7D8-9CEB7325AA86}"/>
              </a:ext>
            </a:extLst>
          </p:cNvPr>
          <p:cNvSpPr txBox="1"/>
          <p:nvPr/>
        </p:nvSpPr>
        <p:spPr>
          <a:xfrm>
            <a:off x="1710172" y="9024345"/>
            <a:ext cx="108367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   		   Quelle: </a:t>
            </a:r>
            <a:r>
              <a:rPr lang="de-AT" sz="1000" dirty="0">
                <a:latin typeface="ArialMT"/>
              </a:rPr>
              <a:t>BMLRT, AMA 2021. </a:t>
            </a:r>
            <a:endParaRPr lang="de-AT" sz="1000" dirty="0">
              <a:latin typeface="Sirba"/>
              <a:cs typeface="Sirb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" y="1575795"/>
            <a:ext cx="10848975" cy="74485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Entwicklung der </a:t>
            </a:r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Bio-Betriebe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F254F10-7B4E-1A48-A0E6-5B68A3A1BF77}"/>
              </a:ext>
            </a:extLst>
          </p:cNvPr>
          <p:cNvSpPr txBox="1"/>
          <p:nvPr/>
        </p:nvSpPr>
        <p:spPr>
          <a:xfrm>
            <a:off x="1710172" y="9024345"/>
            <a:ext cx="107904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     		 Quelle: </a:t>
            </a:r>
            <a:r>
              <a:rPr lang="de-AT" sz="1000" dirty="0">
                <a:latin typeface="ArialMT"/>
              </a:rPr>
              <a:t>BMLRT, AMA 2021. </a:t>
            </a:r>
            <a:endParaRPr lang="de-AT" sz="1000" dirty="0">
              <a:latin typeface="Sirba"/>
              <a:cs typeface="Sirb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693D34-8DCF-B540-8421-35E7BD22F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23"/>
          <a:stretch/>
        </p:blipFill>
        <p:spPr>
          <a:xfrm>
            <a:off x="1006006" y="2210765"/>
            <a:ext cx="11201805" cy="608828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61286" y="2557849"/>
            <a:ext cx="931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AT" sz="24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Bioanteil an allen Betrieben: </a:t>
            </a:r>
            <a:r>
              <a:rPr lang="de-AT" sz="28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22,7 %</a:t>
            </a:r>
            <a:r>
              <a:rPr lang="de-AT" sz="24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 (+ 1 % zu 2019) </a:t>
            </a:r>
            <a:endParaRPr lang="de-AT" sz="24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2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499" y="719138"/>
            <a:ext cx="110301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Entwicklung der </a:t>
            </a:r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Bio-Betriebe im Vergleich </a:t>
            </a:r>
          </a:p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aller Betriebe</a:t>
            </a:r>
            <a:endParaRPr lang="de-AT" sz="32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F254F10-7B4E-1A48-A0E6-5B68A3A1BF77}"/>
              </a:ext>
            </a:extLst>
          </p:cNvPr>
          <p:cNvSpPr txBox="1"/>
          <p:nvPr/>
        </p:nvSpPr>
        <p:spPr>
          <a:xfrm>
            <a:off x="1710172" y="9024345"/>
            <a:ext cx="107904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     		 Quelle: </a:t>
            </a:r>
            <a:r>
              <a:rPr lang="de-AT" sz="1000" dirty="0">
                <a:latin typeface="ArialMT"/>
              </a:rPr>
              <a:t>BMLRT, AMA 2021. </a:t>
            </a:r>
            <a:endParaRPr lang="de-AT" sz="1000" dirty="0">
              <a:latin typeface="Sirba"/>
              <a:cs typeface="Sirb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b="1577"/>
          <a:stretch/>
        </p:blipFill>
        <p:spPr>
          <a:xfrm>
            <a:off x="518208" y="2104445"/>
            <a:ext cx="11982450" cy="64217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Die durchschnittliche landwirtschaftliche Fläche </a:t>
            </a:r>
            <a:endParaRPr lang="de-AT" sz="3200" b="1" kern="0" dirty="0" smtClean="0">
              <a:solidFill>
                <a:srgbClr val="2C8A3F"/>
              </a:solidFill>
              <a:latin typeface="Soleil" panose="02000503030000020004" pitchFamily="2" charset="77"/>
            </a:endParaRPr>
          </a:p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pro 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Betrieb </a:t>
            </a:r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beträgt</a:t>
            </a:r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: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AC9C720-71C2-F24B-B23A-EFF28E0B16E8}"/>
              </a:ext>
            </a:extLst>
          </p:cNvPr>
          <p:cNvGrpSpPr/>
          <p:nvPr/>
        </p:nvGrpSpPr>
        <p:grpSpPr>
          <a:xfrm>
            <a:off x="1079500" y="4053581"/>
            <a:ext cx="9295699" cy="4918114"/>
            <a:chOff x="1846649" y="3302411"/>
            <a:chExt cx="9295699" cy="4918114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C5414860-557F-6345-9EB8-8BC821FC73B2}"/>
                </a:ext>
              </a:extLst>
            </p:cNvPr>
            <p:cNvGrpSpPr/>
            <p:nvPr/>
          </p:nvGrpSpPr>
          <p:grpSpPr>
            <a:xfrm>
              <a:off x="1846649" y="3302411"/>
              <a:ext cx="3788899" cy="3565009"/>
              <a:chOff x="1846649" y="3302411"/>
              <a:chExt cx="3788899" cy="356500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84B4344-A41B-B84D-B572-E4BDA21B8CB0}"/>
                  </a:ext>
                </a:extLst>
              </p:cNvPr>
              <p:cNvSpPr/>
              <p:nvPr/>
            </p:nvSpPr>
            <p:spPr>
              <a:xfrm>
                <a:off x="1846649" y="3302411"/>
                <a:ext cx="3788899" cy="356500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73B34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809F718-C2D5-CF42-856E-C57B7075B629}"/>
                  </a:ext>
                </a:extLst>
              </p:cNvPr>
              <p:cNvSpPr txBox="1"/>
              <p:nvPr/>
            </p:nvSpPr>
            <p:spPr>
              <a:xfrm>
                <a:off x="2053317" y="4492129"/>
                <a:ext cx="35822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Sirba" panose="02000503080000020004" pitchFamily="2" charset="77"/>
                    <a:cs typeface="Arial"/>
                  </a:rPr>
                  <a:t>Bio-Betriebe</a:t>
                </a:r>
              </a:p>
              <a:p>
                <a:pPr algn="ctr"/>
                <a:r>
                  <a:rPr lang="de-DE" sz="3600" b="1" dirty="0">
                    <a:solidFill>
                      <a:schemeClr val="bg1"/>
                    </a:solidFill>
                    <a:latin typeface="Sirba" panose="02000503080000020004" pitchFamily="2" charset="77"/>
                    <a:cs typeface="Arial"/>
                  </a:rPr>
                  <a:t>27,8 ha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09CA27-2EB3-4C4B-89D1-50EB58DD0A96}"/>
                </a:ext>
              </a:extLst>
            </p:cNvPr>
            <p:cNvSpPr/>
            <p:nvPr/>
          </p:nvSpPr>
          <p:spPr>
            <a:xfrm>
              <a:off x="7663450" y="4999961"/>
              <a:ext cx="3478898" cy="3220564"/>
            </a:xfrm>
            <a:prstGeom prst="ellipse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Sirba" panose="02000503080000020004" pitchFamily="2" charset="77"/>
                  <a:cs typeface="Arial"/>
                </a:rPr>
                <a:t>Betriebe gesamt</a:t>
              </a:r>
            </a:p>
            <a:p>
              <a:pPr algn="ctr"/>
              <a:r>
                <a:rPr lang="de-DE" sz="3600" b="1" dirty="0">
                  <a:solidFill>
                    <a:schemeClr val="tx1"/>
                  </a:solidFill>
                  <a:latin typeface="Sirba" panose="02000503080000020004" pitchFamily="2" charset="77"/>
                  <a:cs typeface="Arial"/>
                </a:rPr>
                <a:t>23,8 ha</a:t>
              </a:r>
            </a:p>
          </p:txBody>
        </p:sp>
      </p:grpSp>
      <p:sp>
        <p:nvSpPr>
          <p:cNvPr id="13" name="object 3">
            <a:extLst>
              <a:ext uri="{FF2B5EF4-FFF2-40B4-BE49-F238E27FC236}">
                <a16:creationId xmlns:a16="http://schemas.microsoft.com/office/drawing/2014/main" id="{074A1364-5A4E-2B44-B71B-74C8B891A8EB}"/>
              </a:ext>
            </a:extLst>
          </p:cNvPr>
          <p:cNvSpPr txBox="1"/>
          <p:nvPr/>
        </p:nvSpPr>
        <p:spPr>
          <a:xfrm>
            <a:off x="1710172" y="9024345"/>
            <a:ext cx="108136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			      Quelle: </a:t>
            </a:r>
            <a:r>
              <a:rPr lang="de-AT" sz="1000" dirty="0">
                <a:latin typeface="ArialMT"/>
              </a:rPr>
              <a:t>BMLRT, AMA 2021. </a:t>
            </a:r>
            <a:endParaRPr lang="de-AT" sz="1000" dirty="0">
              <a:latin typeface="Sirba"/>
              <a:cs typeface="Sirba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096963" y="2153627"/>
            <a:ext cx="648017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400" b="1" dirty="0">
                <a:latin typeface="Sirba" panose="02000503080000020004" pitchFamily="2" charset="77"/>
                <a:cs typeface="Arial"/>
              </a:rPr>
              <a:t>Bereits jeder </a:t>
            </a:r>
            <a:r>
              <a:rPr lang="de-AT" sz="2800" b="1" dirty="0">
                <a:solidFill>
                  <a:srgbClr val="2C8A3F"/>
                </a:solidFill>
                <a:latin typeface="Sirba" panose="02000503080000020004" pitchFamily="2" charset="77"/>
                <a:cs typeface="Arial"/>
              </a:rPr>
              <a:t>vierte</a:t>
            </a:r>
            <a:r>
              <a:rPr lang="de-AT" sz="2400" b="1" dirty="0">
                <a:solidFill>
                  <a:srgbClr val="800B4E"/>
                </a:solidFill>
                <a:latin typeface="Sirba" panose="02000503080000020004" pitchFamily="2" charset="77"/>
                <a:cs typeface="Arial"/>
              </a:rPr>
              <a:t> </a:t>
            </a:r>
            <a:r>
              <a:rPr lang="de-AT" sz="2400" b="1" dirty="0">
                <a:latin typeface="Sirba" panose="02000503080000020004" pitchFamily="2" charset="77"/>
                <a:cs typeface="Arial"/>
              </a:rPr>
              <a:t>Hektar wird biologisch bewirtschaftet.</a:t>
            </a:r>
          </a:p>
          <a:p>
            <a:endParaRPr lang="de-AT" sz="2400" b="1" dirty="0">
              <a:latin typeface="Sirba" panose="02000503080000020004" pitchFamily="2" charset="77"/>
              <a:cs typeface="Arial"/>
            </a:endParaRPr>
          </a:p>
          <a:p>
            <a:r>
              <a:rPr lang="de-AT" sz="2400" b="1" dirty="0">
                <a:latin typeface="Sirba" panose="02000503080000020004" pitchFamily="2" charset="77"/>
                <a:cs typeface="Arial"/>
              </a:rPr>
              <a:t>Jeder</a:t>
            </a:r>
            <a:r>
              <a:rPr lang="de-AT" sz="2800" b="1" dirty="0">
                <a:latin typeface="Sirba" panose="02000503080000020004" pitchFamily="2" charset="77"/>
                <a:cs typeface="Arial"/>
              </a:rPr>
              <a:t> </a:t>
            </a:r>
            <a:r>
              <a:rPr lang="de-AT" sz="2800" b="1" dirty="0">
                <a:solidFill>
                  <a:srgbClr val="2C8A3F"/>
                </a:solidFill>
                <a:latin typeface="Sirba" panose="02000503080000020004" pitchFamily="2" charset="77"/>
                <a:cs typeface="Arial"/>
              </a:rPr>
              <a:t>fünfte</a:t>
            </a:r>
            <a:r>
              <a:rPr lang="de-AT" sz="2800" b="1" dirty="0">
                <a:solidFill>
                  <a:srgbClr val="800B4E"/>
                </a:solidFill>
                <a:latin typeface="Sirba" panose="02000503080000020004" pitchFamily="2" charset="77"/>
                <a:cs typeface="Arial"/>
              </a:rPr>
              <a:t> </a:t>
            </a:r>
            <a:r>
              <a:rPr lang="de-AT" sz="2400" b="1" dirty="0">
                <a:latin typeface="Sirba" panose="02000503080000020004" pitchFamily="2" charset="77"/>
                <a:cs typeface="Arial"/>
              </a:rPr>
              <a:t>landwirtschaftliche Betrieb ist ein Bio-Betrieb.</a:t>
            </a:r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499" y="719138"/>
            <a:ext cx="110301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Vergleich Bio-Betriebe mit konventionellen </a:t>
            </a:r>
          </a:p>
          <a:p>
            <a:pPr defTabSz="914400"/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Betrieben nach Betriebstypen </a:t>
            </a:r>
            <a:endParaRPr lang="de-AT" sz="32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F254F10-7B4E-1A48-A0E6-5B68A3A1BF77}"/>
              </a:ext>
            </a:extLst>
          </p:cNvPr>
          <p:cNvSpPr txBox="1"/>
          <p:nvPr/>
        </p:nvSpPr>
        <p:spPr>
          <a:xfrm>
            <a:off x="1885786" y="8207948"/>
            <a:ext cx="107904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13"/>
            <a:r>
              <a:rPr lang="de-AT" sz="1400" dirty="0">
                <a:latin typeface="Sirba"/>
                <a:cs typeface="Sirba"/>
              </a:rPr>
              <a:t>				</a:t>
            </a:r>
            <a:r>
              <a:rPr lang="de-AT" sz="1000" dirty="0">
                <a:latin typeface="Sirba"/>
                <a:cs typeface="Sirba"/>
              </a:rPr>
              <a:t>                   	                                                 		 Quelle: </a:t>
            </a:r>
            <a:r>
              <a:rPr lang="de-AT" sz="1000" dirty="0" smtClean="0">
                <a:latin typeface="ArialMT"/>
              </a:rPr>
              <a:t>BMNT 2020 </a:t>
            </a:r>
            <a:endParaRPr lang="de-AT" sz="1000" dirty="0">
              <a:latin typeface="Sirba"/>
              <a:cs typeface="Sirba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0708" b="11125"/>
          <a:stretch/>
        </p:blipFill>
        <p:spPr>
          <a:xfrm>
            <a:off x="315139" y="2326131"/>
            <a:ext cx="12163425" cy="588181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79499" y="8315670"/>
            <a:ext cx="6536725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Daten von freiwillig buchführenden Betrieben 2019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5572897" y="2953265"/>
            <a:ext cx="2928552" cy="4868562"/>
          </a:xfrm>
          <a:prstGeom prst="rect">
            <a:avLst/>
          </a:prstGeom>
          <a:noFill/>
          <a:ln w="57150">
            <a:solidFill>
              <a:srgbClr val="E1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E1DC892-1BA7-E040-BB3A-E71D8DDFFD5F}"/>
              </a:ext>
            </a:extLst>
          </p:cNvPr>
          <p:cNvSpPr txBox="1">
            <a:spLocks/>
          </p:cNvSpPr>
          <p:nvPr/>
        </p:nvSpPr>
        <p:spPr>
          <a:xfrm>
            <a:off x="1079500" y="719138"/>
            <a:ext cx="104976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AT" sz="3200" b="1" kern="0" dirty="0">
                <a:solidFill>
                  <a:srgbClr val="2C8A3F"/>
                </a:solidFill>
                <a:latin typeface="Soleil" panose="02000503030000020004" pitchFamily="2" charset="77"/>
              </a:rPr>
              <a:t>Bio-Produktion </a:t>
            </a:r>
            <a:r>
              <a:rPr lang="de-AT" sz="3200" b="1" kern="0" dirty="0" smtClean="0">
                <a:solidFill>
                  <a:srgbClr val="2C8A3F"/>
                </a:solidFill>
                <a:latin typeface="Soleil" panose="02000503030000020004" pitchFamily="2" charset="77"/>
              </a:rPr>
              <a:t>2020 in Österreich</a:t>
            </a:r>
            <a:endParaRPr lang="de-AT" sz="3200" b="1" kern="0" dirty="0">
              <a:solidFill>
                <a:srgbClr val="2C8A3F"/>
              </a:solidFill>
              <a:latin typeface="Soleil" panose="02000503030000020004" pitchFamily="2" charset="77"/>
            </a:endParaRP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C0CCC3A5-17EF-A742-939C-6BCB4A388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89771" l="4133" r="92944">
                        <a14:foregroundMark x1="7863" y1="59788" x2="7863" y2="59788"/>
                        <a14:foregroundMark x1="91431" y1="38977" x2="91431" y2="38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35" y="1489106"/>
            <a:ext cx="12586367" cy="71940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F8F219-4C2B-574E-981E-D2F2FCF83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326" y="190434"/>
            <a:ext cx="1324468" cy="1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51691"/>
      </p:ext>
    </p:extLst>
  </p:cSld>
  <p:clrMapOvr>
    <a:masterClrMapping/>
  </p:clrMapOvr>
</p:sld>
</file>

<file path=ppt/theme/theme1.xml><?xml version="1.0" encoding="utf-8"?>
<a:theme xmlns:a="http://schemas.openxmlformats.org/drawingml/2006/main" name="Bio Austria Thema">
  <a:themeElements>
    <a:clrScheme name="Bio-Austri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C8A3F"/>
      </a:accent1>
      <a:accent2>
        <a:srgbClr val="51AE4D"/>
      </a:accent2>
      <a:accent3>
        <a:srgbClr val="FAB600"/>
      </a:accent3>
      <a:accent4>
        <a:srgbClr val="FFCC00"/>
      </a:accent4>
      <a:accent5>
        <a:srgbClr val="E10019"/>
      </a:accent5>
      <a:accent6>
        <a:srgbClr val="000000"/>
      </a:accent6>
      <a:hlink>
        <a:srgbClr val="2B8A3E"/>
      </a:hlink>
      <a:folHlink>
        <a:srgbClr val="2B8A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6" id="{8DC40092-8712-194D-9D83-9B269090F895}" vid="{A4575B6F-1ABD-6B40-865F-AD595005EAF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 Austria Thema</Template>
  <TotalTime>0</TotalTime>
  <Words>531</Words>
  <Application>Microsoft Office PowerPoint</Application>
  <PresentationFormat>Benutzerdefiniert</PresentationFormat>
  <Paragraphs>113</Paragraphs>
  <Slides>21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ArialMT</vt:lpstr>
      <vt:lpstr>Arsilon</vt:lpstr>
      <vt:lpstr>Calibri</vt:lpstr>
      <vt:lpstr>Courier New</vt:lpstr>
      <vt:lpstr>Sirba</vt:lpstr>
      <vt:lpstr>Soleil</vt:lpstr>
      <vt:lpstr>Soleil Extrabold</vt:lpstr>
      <vt:lpstr>Soleil Regular</vt:lpstr>
      <vt:lpstr>Tahoma</vt:lpstr>
      <vt:lpstr>Bio Austria 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Schuster Nadja</cp:lastModifiedBy>
  <cp:revision>137</cp:revision>
  <cp:lastPrinted>2020-06-17T19:44:44Z</cp:lastPrinted>
  <dcterms:created xsi:type="dcterms:W3CDTF">2020-07-16T07:56:20Z</dcterms:created>
  <dcterms:modified xsi:type="dcterms:W3CDTF">2021-10-12T05:49:59Z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2020-05-19T00:00:00Z</vt:filetime>
  </property>
</Properties>
</file>