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1568937712" r:id="rId6"/>
    <p:sldId id="1568937716" r:id="rId7"/>
    <p:sldId id="1568937721" r:id="rId8"/>
    <p:sldId id="299" r:id="rId9"/>
    <p:sldId id="300" r:id="rId10"/>
    <p:sldId id="304" r:id="rId11"/>
    <p:sldId id="298" r:id="rId12"/>
    <p:sldId id="301" r:id="rId13"/>
    <p:sldId id="1568937724" r:id="rId14"/>
    <p:sldId id="302" r:id="rId15"/>
    <p:sldId id="303" r:id="rId16"/>
    <p:sldId id="1568937725" r:id="rId17"/>
    <p:sldId id="3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A7B790-66D4-7350-7471-56FE0E9135C3}" name="Zala Plateis" initials="ZP" userId="S::zala.plateis@gzs.si::285490c1-2bc5-4678-ade1-cad631c0e3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rednji slog 1 – poudarek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88F6C-EF4F-4D7B-A7EA-C6A56C666511}" type="datetimeFigureOut">
              <a:rPr lang="sl-SI" smtClean="0"/>
              <a:t>27. 08. 2025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A77C2-F0AB-44E0-8965-54D585B37A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77C2-F0AB-44E0-8965-54D585B37AD3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615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4AA248-0C72-38E6-3577-5F535CA3C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dirty="0"/>
              <a:t>Kliknite, če želite urediti slog naslova matrice</a:t>
            </a:r>
            <a:endParaRPr lang="en-GB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6C499DB-7D19-E654-5A3F-F908755B6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274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06E8A2-835F-5DD1-8B19-A726B9965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3724DD6-11C2-7D12-449C-D47B757A8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05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B5A86EE-D96A-2D6A-6FD0-FD62B53E0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40F3306-6A76-F180-6AE9-8782BA848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16EE1B7-0324-D5BD-65D2-5AD584590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B18C5-ECC5-4E29-8B8C-E1075D80BC56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C466683-740A-AABF-3CBE-72FA61F2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45BE0A1-9BDE-A30A-8642-EE5DF727D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6A263-F543-4FE8-AD9A-F560A90D5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95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303C82-CB7D-9093-4F73-7B3B2704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sl-SI" dirty="0"/>
              <a:t>Kliknite, če želite urediti slog naslova matrice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7A81F7-B106-C9B9-9CD2-AFFDE887D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11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0A17E0-900A-A248-C1B5-E54F7DC1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9B11656-A8EB-F0C1-902D-DDE43B216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17813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A53469-2167-39AE-2756-D67F8522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764F303-0D2D-03C4-EB8B-785782F67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B138267-8020-7A34-A135-3D923A69C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38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C8D33E-FBE9-90DB-4024-5561D6AC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B1C407C-99DF-69CE-FDFD-E12058C9E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347190A-9C68-5BF3-0FDF-DAEBF8BDE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D36550E2-6786-F9E7-6182-CE9BB05E1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8D2051E-5AD2-D02C-7033-08F4B1B6F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99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D83B7F-1E1A-B6C9-CC08-1B6B0394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07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36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4199FD-1D06-5D6F-96A1-9F50577B9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3E3139F-409A-1AD1-A34F-82A0E9E1C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DDC8737-84AF-0836-6E36-6DBDC00DA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02709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434A16-A4FC-7538-BD69-A5BAADB6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D5442CD-CDB6-E507-ADA7-9EA736A167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11449D7-031A-1ABA-4469-E1F01EDE3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035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67493339-68EF-89DE-802A-E76B571C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B3A9B64-31A3-6FBE-6F40-77FF5130A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52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3sensory.eu/guidelines-for-the-sensory-evaluation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C1B98B-0CB4-5839-4B75-6B8953F978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sl-SI" sz="4000" b="1" dirty="0">
                <a:solidFill>
                  <a:srgbClr val="70AD47"/>
                </a:solidFill>
                <a:cs typeface="Arial" panose="020B0604020202020204" pitchFamily="34" charset="0"/>
              </a:rPr>
              <a:t>Predstavitev delovanja </a:t>
            </a:r>
            <a:r>
              <a:rPr lang="sl-SI" sz="4000" b="1" i="0" u="none" strike="noStrike" dirty="0">
                <a:solidFill>
                  <a:srgbClr val="70AD47"/>
                </a:solidFill>
                <a:effectLst/>
                <a:cs typeface="Arial" panose="020B0604020202020204" pitchFamily="34" charset="0"/>
              </a:rPr>
              <a:t>nacionalnega stičišča za senzorične raziskave živil SRIP HRANA</a:t>
            </a:r>
            <a:endParaRPr lang="en-GB" sz="4000" dirty="0">
              <a:cs typeface="Arial" panose="020B0604020202020204" pitchFamily="34" charset="0"/>
            </a:endParaRPr>
          </a:p>
        </p:txBody>
      </p:sp>
      <p:sp>
        <p:nvSpPr>
          <p:cNvPr id="6" name="Podnaslov 5">
            <a:extLst>
              <a:ext uri="{FF2B5EF4-FFF2-40B4-BE49-F238E27FC236}">
                <a16:creationId xmlns:a16="http://schemas.microsoft.com/office/drawing/2014/main" id="{AADF20C4-5220-D800-04BA-4C45CD423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2519" y="3653077"/>
            <a:ext cx="9546956" cy="1655762"/>
          </a:xfrm>
        </p:spPr>
        <p:txBody>
          <a:bodyPr>
            <a:normAutofit/>
          </a:bodyPr>
          <a:lstStyle/>
          <a:p>
            <a:r>
              <a:rPr lang="sl-SI" b="1" dirty="0"/>
              <a:t>izr. prof. dr. Mojca Korošec</a:t>
            </a:r>
            <a:r>
              <a:rPr lang="sl-SI" dirty="0"/>
              <a:t>, Biotehniška fakulteta UL</a:t>
            </a:r>
          </a:p>
          <a:p>
            <a:r>
              <a:rPr lang="sl-SI" b="1" dirty="0"/>
              <a:t>dr. Petra Medved Djurašinović</a:t>
            </a:r>
            <a:r>
              <a:rPr lang="sl-SI" dirty="0"/>
              <a:t>, Zbornica kmetijskih in živilskih podjetij GZS</a:t>
            </a:r>
          </a:p>
          <a:p>
            <a:r>
              <a:rPr lang="sl-SI" b="1" dirty="0"/>
              <a:t>Zala Plateis</a:t>
            </a:r>
            <a:r>
              <a:rPr lang="sl-SI" dirty="0"/>
              <a:t>, Zbornica kmetijskih in živilskih podjetij GZS</a:t>
            </a:r>
          </a:p>
        </p:txBody>
      </p:sp>
      <p:pic>
        <p:nvPicPr>
          <p:cNvPr id="5" name="Slika 4" descr="Slika, ki vsebuje besede besedilo, pisava, posnetek zaslona, logotip&#10;&#10;Opis je samodejno ustvarjen">
            <a:extLst>
              <a:ext uri="{FF2B5EF4-FFF2-40B4-BE49-F238E27FC236}">
                <a16:creationId xmlns:a16="http://schemas.microsoft.com/office/drawing/2014/main" id="{612DE72A-6EDD-D1FE-E288-499BE58DE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2" y="-5454"/>
            <a:ext cx="10958510" cy="1554615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052FB98-97EA-4DD6-1A50-3999BFC789E0}"/>
              </a:ext>
            </a:extLst>
          </p:cNvPr>
          <p:cNvSpPr txBox="1"/>
          <p:nvPr/>
        </p:nvSpPr>
        <p:spPr>
          <a:xfrm>
            <a:off x="1523998" y="545195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cs typeface="Arial" panose="020B0604020202020204" pitchFamily="34" charset="0"/>
              </a:rPr>
              <a:t>Gornja Radgona, 27. avgust 2025</a:t>
            </a:r>
          </a:p>
        </p:txBody>
      </p:sp>
    </p:spTree>
    <p:extLst>
      <p:ext uri="{BB962C8B-B14F-4D97-AF65-F5344CB8AC3E}">
        <p14:creationId xmlns:p14="http://schemas.microsoft.com/office/powerpoint/2010/main" val="1073094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946C7-1FF7-2723-2DC4-C3960A53E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26E2CBCD-5EC4-C40D-AE3B-6FB7D718A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1211"/>
            <a:ext cx="12192000" cy="6879211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18C5E852-68C3-405F-3D45-6C4F4574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27" y="0"/>
            <a:ext cx="10515600" cy="809899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AKTIVNOSTI – MEDNARODNO POVEZOVANJE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A17EF2D-A6E6-771C-13DC-DD82EB38C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48" y="1035231"/>
            <a:ext cx="5101080" cy="809899"/>
          </a:xfrm>
        </p:spPr>
        <p:txBody>
          <a:bodyPr anchor="t">
            <a:noAutofit/>
          </a:bodyPr>
          <a:lstStyle/>
          <a:p>
            <a:pPr marL="0" indent="0" fontAlgn="base">
              <a:buNone/>
            </a:pPr>
            <a:r>
              <a:rPr lang="sl-SI" sz="2400" dirty="0"/>
              <a:t>Udeležba na 11. letnem simpoziju E3S ​</a:t>
            </a:r>
            <a:br>
              <a:rPr lang="sl-SI" sz="2400" dirty="0"/>
            </a:br>
            <a:r>
              <a:rPr lang="sl-SI" sz="2000" dirty="0"/>
              <a:t>(15. - 16. maj 2023 , Uppsala, Švedska)</a:t>
            </a:r>
            <a:endParaRPr lang="en-US" sz="2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None/>
              <a:tabLst>
                <a:tab pos="449580" algn="l"/>
              </a:tabLst>
            </a:pPr>
            <a:endParaRPr lang="sl-SI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tabLst>
                <a:tab pos="449580" algn="l"/>
              </a:tabLst>
            </a:pPr>
            <a:endParaRPr lang="sl-SI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None/>
              <a:tabLst>
                <a:tab pos="449580" algn="l"/>
              </a:tabLst>
            </a:pPr>
            <a:endParaRPr lang="en-GB" dirty="0"/>
          </a:p>
        </p:txBody>
      </p:sp>
      <p:pic>
        <p:nvPicPr>
          <p:cNvPr id="2050" name="Picture 2" descr="No alternative text description for this image">
            <a:extLst>
              <a:ext uri="{FF2B5EF4-FFF2-40B4-BE49-F238E27FC236}">
                <a16:creationId xmlns:a16="http://schemas.microsoft.com/office/drawing/2014/main" id="{560C4585-ABF8-985E-2147-B92E1A601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4" y="1852942"/>
            <a:ext cx="2724886" cy="204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alternative text description for this image">
            <a:extLst>
              <a:ext uri="{FF2B5EF4-FFF2-40B4-BE49-F238E27FC236}">
                <a16:creationId xmlns:a16="http://schemas.microsoft.com/office/drawing/2014/main" id="{E48C5A3F-92D5-5BB9-FD9F-454116E0C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555" y="1845130"/>
            <a:ext cx="1534168" cy="204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929C5E6D-5BB5-48E9-97E9-EBA180997F1A}"/>
              </a:ext>
            </a:extLst>
          </p:cNvPr>
          <p:cNvSpPr txBox="1"/>
          <p:nvPr/>
        </p:nvSpPr>
        <p:spPr>
          <a:xfrm>
            <a:off x="464148" y="4698694"/>
            <a:ext cx="51010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sl-SI" sz="2400" dirty="0"/>
              <a:t>Udeležba na 13. letnem simpoziju E3S</a:t>
            </a:r>
          </a:p>
          <a:p>
            <a:pPr fontAlgn="base"/>
            <a:r>
              <a:rPr lang="sl-SI" sz="2000" b="0" i="0" u="none" strike="noStrike" dirty="0">
                <a:effectLst/>
              </a:rPr>
              <a:t>19. - 20. maj 2025, Rennes, Francija</a:t>
            </a:r>
            <a:endParaRPr lang="en-US" sz="2400" b="0" i="0" dirty="0">
              <a:effectLst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3D6F7833-414A-B12D-F077-D1D51C5F5598}"/>
              </a:ext>
            </a:extLst>
          </p:cNvPr>
          <p:cNvSpPr txBox="1"/>
          <p:nvPr/>
        </p:nvSpPr>
        <p:spPr>
          <a:xfrm>
            <a:off x="6476231" y="1035231"/>
            <a:ext cx="53928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sl-SI" sz="2400" dirty="0"/>
              <a:t>Udeležba na 12. letnem simpoziju E3S</a:t>
            </a:r>
          </a:p>
          <a:p>
            <a:pPr fontAlgn="base"/>
            <a:r>
              <a:rPr lang="sl-SI" sz="2000" dirty="0"/>
              <a:t>6. -7</a:t>
            </a:r>
            <a:r>
              <a:rPr lang="sl-SI" sz="2000" b="0" i="0" u="none" strike="noStrike" dirty="0">
                <a:effectLst/>
              </a:rPr>
              <a:t>. maj 2024, </a:t>
            </a:r>
            <a:r>
              <a:rPr lang="sl-SI" sz="2000" b="0" i="0" u="none" strike="noStrike" dirty="0" err="1">
                <a:effectLst/>
              </a:rPr>
              <a:t>Muenster</a:t>
            </a:r>
            <a:r>
              <a:rPr lang="sl-SI" sz="2000" b="0" i="0" u="none" strike="noStrike" dirty="0">
                <a:effectLst/>
              </a:rPr>
              <a:t>, Nemčija</a:t>
            </a:r>
            <a:endParaRPr lang="en-US" sz="2400" b="0" i="0" dirty="0">
              <a:effectLst/>
            </a:endParaRPr>
          </a:p>
        </p:txBody>
      </p:sp>
      <p:pic>
        <p:nvPicPr>
          <p:cNvPr id="8" name="Slika 7" descr="Slika, ki vsebuje besede besedilo, moški, oblačila, kolaž&#10;&#10;Vsebina, ustvarjena z UI, morda ni pravilna.">
            <a:extLst>
              <a:ext uri="{FF2B5EF4-FFF2-40B4-BE49-F238E27FC236}">
                <a16:creationId xmlns:a16="http://schemas.microsoft.com/office/drawing/2014/main" id="{88A88DEA-25B0-ED14-8293-DD25972800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22" y="1879741"/>
            <a:ext cx="3619416" cy="203026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6984508-2C7A-FF2D-6303-EA28BC2D8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952" y="4476810"/>
            <a:ext cx="2845927" cy="150931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2960428-F365-D8E2-21AE-C46F08DAE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81" y="4476810"/>
            <a:ext cx="2683222" cy="150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433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555A5E-38EB-A7C7-7297-AD0C0E14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647"/>
          </a:xfrm>
        </p:spPr>
        <p:txBody>
          <a:bodyPr/>
          <a:lstStyle/>
          <a:p>
            <a:r>
              <a:rPr lang="sl-SI" dirty="0"/>
              <a:t>Spodbujanje strokovnega ravnanja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5F3EC11-7F0B-6019-D754-BD6D1EFFE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2772"/>
            <a:ext cx="10515600" cy="435133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Smernice za senzorično ocenjevanje mlečnih izdelkov </a:t>
            </a:r>
            <a:r>
              <a:rPr lang="sl-SI" sz="2400" dirty="0"/>
              <a:t>(Inštitut za mlekarstvo in </a:t>
            </a:r>
            <a:r>
              <a:rPr lang="sl-SI" sz="2400" dirty="0" err="1"/>
              <a:t>probiotike</a:t>
            </a:r>
            <a:r>
              <a:rPr lang="sl-SI" sz="2400" dirty="0"/>
              <a:t> UL BF, B. Kolenc in D. Paveljšek)</a:t>
            </a:r>
          </a:p>
          <a:p>
            <a:pPr lvl="1"/>
            <a:r>
              <a:rPr lang="sl-SI" dirty="0"/>
              <a:t>Namen: poenotenje postopkov ocenjevanja</a:t>
            </a:r>
          </a:p>
          <a:p>
            <a:pPr lvl="2"/>
            <a:r>
              <a:rPr lang="sl-SI" dirty="0"/>
              <a:t>Predlagan sistem 20 točk. Rezultat podan kot mediana v posamezni lastnosti, mediane se na koncu seštejejo kot skupni seštevek doseženih točk.</a:t>
            </a:r>
          </a:p>
          <a:p>
            <a:pPr lvl="2"/>
            <a:r>
              <a:rPr lang="sl-SI" dirty="0"/>
              <a:t>Izhodišče: ISO standardi za ocenjevanje mleka in mlečnih izdelkov; izvajanje </a:t>
            </a:r>
            <a:r>
              <a:rPr lang="sl-SI" dirty="0" err="1"/>
              <a:t>senz</a:t>
            </a:r>
            <a:r>
              <a:rPr lang="sl-SI" dirty="0"/>
              <a:t>. analize</a:t>
            </a:r>
          </a:p>
          <a:p>
            <a:pPr lvl="1"/>
            <a:r>
              <a:rPr lang="sl-SI" dirty="0"/>
              <a:t>Koristi: enoten pristop k ocenjevanju, osnovan na mednarodnih standardih; izobraževanje preskuševalcev; višje zaupanje potrošnikov</a:t>
            </a:r>
          </a:p>
          <a:p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Oblikovanje terminološkega slovarja na področju senzorične analize v slovenskem jeziku</a:t>
            </a:r>
          </a:p>
          <a:p>
            <a:pPr lvl="1"/>
            <a:r>
              <a:rPr lang="sl-SI" dirty="0"/>
              <a:t>Izhodišče: ISO 5492:2008(en) </a:t>
            </a:r>
            <a:r>
              <a:rPr lang="sl-SI" dirty="0" err="1"/>
              <a:t>Sensory</a:t>
            </a:r>
            <a:r>
              <a:rPr lang="sl-SI" dirty="0"/>
              <a:t> </a:t>
            </a:r>
            <a:r>
              <a:rPr lang="sl-SI" dirty="0" err="1"/>
              <a:t>analysis</a:t>
            </a:r>
            <a:r>
              <a:rPr lang="sl-SI" dirty="0"/>
              <a:t> – </a:t>
            </a:r>
            <a:r>
              <a:rPr lang="sl-SI" dirty="0" err="1"/>
              <a:t>Vocabulary</a:t>
            </a:r>
            <a:r>
              <a:rPr lang="sl-SI" dirty="0"/>
              <a:t> </a:t>
            </a:r>
          </a:p>
          <a:p>
            <a:pPr lvl="1"/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7178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489B81-D159-5439-1FA9-8D8623C71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Predlog Zakona o hrani </a:t>
            </a:r>
            <a:br>
              <a:rPr lang="sl-SI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</a:rPr>
              <a:t>pripombe, vezane na senzorično ocenjevanje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FED8636-6349-DE76-C79F-36EA257AA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755101" cy="823912"/>
          </a:xfrm>
        </p:spPr>
        <p:txBody>
          <a:bodyPr>
            <a:normAutofit fontScale="92500"/>
          </a:bodyPr>
          <a:lstStyle/>
          <a:p>
            <a:r>
              <a:rPr lang="pl-PL" dirty="0"/>
              <a:t>Zakon o hrani bo sistemsko urejal področje hrane.</a:t>
            </a:r>
            <a:endParaRPr lang="sl-SI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63C70F83-67E0-1A00-A45B-D1CC15324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55100" cy="368458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Iz vidika: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kakovosti,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označevanja živil,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shem kakovosti,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zmanjševanja izgub hrane,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učinkovitega in poštenega delovanja prehranske verige in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povečanja pomena lokalno proizvedene hrane na lokalnih trgih.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Na MKGP se vedno bolj zavedajo pomena prehranske suverenosti in pravice dostopa do kakovostne hrane, zato se vzpostavlja samostojen zakon, ki podrobneje ureja področje hrane.</a:t>
            </a:r>
          </a:p>
        </p:txBody>
      </p:sp>
      <p:sp>
        <p:nvSpPr>
          <p:cNvPr id="6" name="Označba mesta besedila 5">
            <a:extLst>
              <a:ext uri="{FF2B5EF4-FFF2-40B4-BE49-F238E27FC236}">
                <a16:creationId xmlns:a16="http://schemas.microsoft.com/office/drawing/2014/main" id="{783A48DE-C834-FF31-0CC4-7317336A4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4889" y="1681163"/>
            <a:ext cx="5760499" cy="823912"/>
          </a:xfrm>
        </p:spPr>
        <p:txBody>
          <a:bodyPr>
            <a:normAutofit fontScale="92500"/>
          </a:bodyPr>
          <a:lstStyle/>
          <a:p>
            <a:r>
              <a:rPr lang="sl-SI" dirty="0"/>
              <a:t>Predlog Nacionalnega stičišča za senzorične raziskave živil SRIP HRANA (poslano 11.4.2025)</a:t>
            </a:r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EFC7CAD1-7BBC-9E61-3E5B-653F63413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94889" y="2505075"/>
            <a:ext cx="5760499" cy="368458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V poglavje IV (Ugotavljanje skladnosti) v delu, ki se nanaša na senzorično ocenjevanje živil, se doda vsebinsko nov 7. odstavek 51. člena.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V novem odstavku je potrebno opredeliti </a:t>
            </a:r>
            <a:r>
              <a:rPr lang="sl-SI" sz="2900" b="1" dirty="0"/>
              <a:t>osnovne minimalne pogoje za senzorična ocenjevanja drugih kategorij živil</a:t>
            </a:r>
            <a:r>
              <a:rPr lang="sl-SI" sz="2900" dirty="0"/>
              <a:t>. Še posebej za tiste, kjer metodološko to sedaj ni določeno.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Med osnovne minimalne pogoje predlagamo: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sl-SI" sz="2500" dirty="0"/>
              <a:t>število preskuševalcev v panelu, ki izvaja senzorično ocenjevanje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sl-SI" sz="2500" dirty="0"/>
              <a:t>opravljeno usposabljanje s področja senzorične analize živil in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sl-SI" sz="2500" dirty="0"/>
              <a:t>letno preverjanje fizioloških sposobnosti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Vse ostale podrobnejše zahteve se opredelijo v podzakonskih aktih s področja senzoričnega ocenjevanja konkretnih kategorij živil.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sl-SI" sz="2900" dirty="0"/>
              <a:t>Zdajšnji 7. odstavek postane tako 8. odstavek 51. člena</a:t>
            </a:r>
            <a:r>
              <a:rPr lang="sl-S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394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75C86-A08F-CCA7-0586-30E733715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ADAA03DE-DFF7-B95F-D6AD-71E97E366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1211"/>
            <a:ext cx="12192000" cy="6879211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DB4265CB-32BA-1175-38EF-DE6D7DB82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27" y="0"/>
            <a:ext cx="10515600" cy="809899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AKTIVNOSTI – INFORMIRANJE O PRILOŽNOSTIH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20457F9-239A-A070-A0AC-08C5293A2A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558" t="39635" r="46203" b="6589"/>
          <a:stretch>
            <a:fillRect/>
          </a:stretch>
        </p:blipFill>
        <p:spPr>
          <a:xfrm>
            <a:off x="228600" y="972765"/>
            <a:ext cx="3736479" cy="4863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D67125A-06EB-8502-041F-98400DC6F3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638" t="37447" r="46543" b="4680"/>
          <a:stretch>
            <a:fillRect/>
          </a:stretch>
        </p:blipFill>
        <p:spPr>
          <a:xfrm>
            <a:off x="4114800" y="972764"/>
            <a:ext cx="3408449" cy="4862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16A2C45-66A6-7A3C-0549-E8CFF15608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160" t="37447" r="45665" b="5816"/>
          <a:stretch>
            <a:fillRect/>
          </a:stretch>
        </p:blipFill>
        <p:spPr>
          <a:xfrm>
            <a:off x="7723447" y="972764"/>
            <a:ext cx="3670436" cy="4864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7227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ACC66E78-B845-D9C6-D12B-50B9EE49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3100" b="1" dirty="0"/>
              <a:t>NACIONALNO STIČIŠČE ZA SENZORIČNE RAZISKAVE SRIP HRANA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3672E5E6-D499-DB53-2F20-B2B1817502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l-SI" dirty="0"/>
              <a:t>Kontakt: </a:t>
            </a:r>
            <a:r>
              <a:rPr lang="sv-SE" dirty="0"/>
              <a:t>dr. Petra Medved Djurašinović </a:t>
            </a:r>
            <a:endParaRPr lang="sl-SI" dirty="0"/>
          </a:p>
          <a:p>
            <a:pPr algn="ctr"/>
            <a:r>
              <a:rPr lang="sl-SI" dirty="0"/>
              <a:t> </a:t>
            </a:r>
            <a:r>
              <a:rPr lang="sv-SE" dirty="0"/>
              <a:t>petra.medved@gzs.si</a:t>
            </a:r>
            <a:endParaRPr lang="sl-SI" dirty="0"/>
          </a:p>
        </p:txBody>
      </p:sp>
      <p:pic>
        <p:nvPicPr>
          <p:cNvPr id="6" name="Slika 5" descr="Slika, ki vsebuje besede besedilo, pisava, posnetek zaslona, logotip&#10;&#10;Opis je samodejno ustvarjen">
            <a:extLst>
              <a:ext uri="{FF2B5EF4-FFF2-40B4-BE49-F238E27FC236}">
                <a16:creationId xmlns:a16="http://schemas.microsoft.com/office/drawing/2014/main" id="{D05C21D1-33D0-F6BB-5925-DEB32868B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2" y="-5454"/>
            <a:ext cx="10958510" cy="1554615"/>
          </a:xfrm>
          <a:prstGeom prst="rect">
            <a:avLst/>
          </a:prstGeom>
        </p:spPr>
      </p:pic>
      <p:sp>
        <p:nvSpPr>
          <p:cNvPr id="8" name="Miselni oblaček: oblak 7">
            <a:extLst>
              <a:ext uri="{FF2B5EF4-FFF2-40B4-BE49-F238E27FC236}">
                <a16:creationId xmlns:a16="http://schemas.microsoft.com/office/drawing/2014/main" id="{0BAC003A-210C-E8A4-6E7D-DEC1DE9D9895}"/>
              </a:ext>
            </a:extLst>
          </p:cNvPr>
          <p:cNvSpPr/>
          <p:nvPr/>
        </p:nvSpPr>
        <p:spPr>
          <a:xfrm>
            <a:off x="1805549" y="1549161"/>
            <a:ext cx="8508570" cy="1992202"/>
          </a:xfrm>
          <a:prstGeom prst="cloudCallout">
            <a:avLst>
              <a:gd name="adj1" fmla="val -26191"/>
              <a:gd name="adj2" fmla="val 44111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Senzorična analiza in potrošniške raziskave so pomembno orodje, ki potrošnika vključuje v proces razvoja živila.</a:t>
            </a:r>
          </a:p>
          <a:p>
            <a:pPr marL="285750" indent="-285750" algn="ctr">
              <a:buFont typeface="Calibri" panose="020F0502020204030204" pitchFamily="34" charset="0"/>
              <a:buChar char="→"/>
            </a:pPr>
            <a:r>
              <a:rPr lang="sl-SI" sz="1600" dirty="0">
                <a:solidFill>
                  <a:schemeClr val="accent6">
                    <a:lumMod val="50000"/>
                  </a:schemeClr>
                </a:solidFill>
              </a:rPr>
              <a:t>Zmanjšanje tveganj za napake ali nesprejetje živila </a:t>
            </a:r>
          </a:p>
          <a:p>
            <a:pPr marL="285750" indent="-285750" algn="ctr">
              <a:buFont typeface="Calibri" panose="020F0502020204030204" pitchFamily="34" charset="0"/>
              <a:buChar char="→"/>
            </a:pPr>
            <a:r>
              <a:rPr lang="sl-SI" sz="1600" dirty="0">
                <a:solidFill>
                  <a:schemeClr val="accent6">
                    <a:lumMod val="50000"/>
                  </a:schemeClr>
                </a:solidFill>
              </a:rPr>
              <a:t>Poznavanje dejavnikov, ki vplivajo na sprejemljivost živila, za primerno strategijo posredovanja informacij o živilih.</a:t>
            </a:r>
          </a:p>
        </p:txBody>
      </p:sp>
    </p:spTree>
    <p:extLst>
      <p:ext uri="{BB962C8B-B14F-4D97-AF65-F5344CB8AC3E}">
        <p14:creationId xmlns:p14="http://schemas.microsoft.com/office/powerpoint/2010/main" val="1800110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>
            <a:extLst>
              <a:ext uri="{FF2B5EF4-FFF2-40B4-BE49-F238E27FC236}">
                <a16:creationId xmlns:a16="http://schemas.microsoft.com/office/drawing/2014/main" id="{BFC1ABC6-E001-7638-7E99-BD23A3F5D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1211"/>
            <a:ext cx="12192000" cy="6879211"/>
          </a:xfrm>
          <a:prstGeom prst="rect">
            <a:avLst/>
          </a:prstGeom>
        </p:spPr>
      </p:pic>
      <p:sp>
        <p:nvSpPr>
          <p:cNvPr id="2" name="Označba mesta vsebine 2">
            <a:extLst>
              <a:ext uri="{FF2B5EF4-FFF2-40B4-BE49-F238E27FC236}">
                <a16:creationId xmlns:a16="http://schemas.microsoft.com/office/drawing/2014/main" id="{EAA737D3-0031-F710-078B-EB58D482E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22" y="2198393"/>
            <a:ext cx="11234956" cy="2213188"/>
          </a:xfrm>
        </p:spPr>
        <p:txBody>
          <a:bodyPr anchor="t">
            <a:noAutofit/>
          </a:bodyPr>
          <a:lstStyle/>
          <a:p>
            <a:pPr marL="285750" indent="-285750" algn="ctr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tabLst>
                <a:tab pos="449580" algn="l"/>
              </a:tabLst>
            </a:pPr>
            <a:r>
              <a:rPr lang="sl-SI" dirty="0"/>
              <a:t>Zbrati v skupni platformi strokovnjake na nacionalnem nivoju, ki se ukvarjajo s senzorično znanostjo in delujejo v podjetjih in/ali inštitucijah, ki so partnerji strateškega razvojno-inovacijskega partnerstva SRIP HRANA.</a:t>
            </a:r>
            <a:endParaRPr lang="en-GB" dirty="0"/>
          </a:p>
        </p:txBody>
      </p:sp>
      <p:sp>
        <p:nvSpPr>
          <p:cNvPr id="3" name="Naslov 4">
            <a:extLst>
              <a:ext uri="{FF2B5EF4-FFF2-40B4-BE49-F238E27FC236}">
                <a16:creationId xmlns:a16="http://schemas.microsoft.com/office/drawing/2014/main" id="{31428B73-8770-14E7-5CBA-FC298E7D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27" y="0"/>
            <a:ext cx="10515600" cy="809899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POSLANSTVO</a:t>
            </a:r>
          </a:p>
        </p:txBody>
      </p:sp>
    </p:spTree>
    <p:extLst>
      <p:ext uri="{BB962C8B-B14F-4D97-AF65-F5344CB8AC3E}">
        <p14:creationId xmlns:p14="http://schemas.microsoft.com/office/powerpoint/2010/main" val="33335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10D51863-AA9C-2632-F49B-8A2605C44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1211"/>
            <a:ext cx="12192000" cy="6879211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C710992C-FC9D-A9C9-76D2-6997C75F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27" y="0"/>
            <a:ext cx="10515600" cy="809899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POSLANSTVO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041890F-D6A4-8147-759D-7422311DA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22" y="1215812"/>
            <a:ext cx="11234956" cy="2213188"/>
          </a:xfrm>
        </p:spPr>
        <p:txBody>
          <a:bodyPr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None/>
              <a:tabLst>
                <a:tab pos="449580" algn="l"/>
              </a:tabLst>
            </a:pPr>
            <a:r>
              <a:rPr lang="sl-SI" dirty="0"/>
              <a:t>Nacionalno stičišče za senzorične raziskave živil omogoča in pospešuje: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None/>
              <a:tabLst>
                <a:tab pos="449580" algn="l"/>
              </a:tabLst>
            </a:pPr>
            <a:endParaRPr lang="sl-SI" dirty="0"/>
          </a:p>
          <a:p>
            <a:pPr lvl="0"/>
            <a:r>
              <a:rPr lang="sl-SI" dirty="0"/>
              <a:t>rast znanosti o </a:t>
            </a:r>
            <a:r>
              <a:rPr lang="sl-SI" dirty="0" err="1"/>
              <a:t>senzoriki</a:t>
            </a:r>
            <a:r>
              <a:rPr lang="sl-SI" dirty="0"/>
              <a:t>,</a:t>
            </a:r>
            <a:endParaRPr lang="en-GB" dirty="0"/>
          </a:p>
          <a:p>
            <a:pPr lvl="0"/>
            <a:r>
              <a:rPr lang="sl-SI" dirty="0"/>
              <a:t>uporabo znanosti o </a:t>
            </a:r>
            <a:r>
              <a:rPr lang="sl-SI" dirty="0" err="1"/>
              <a:t>senzoriki</a:t>
            </a:r>
            <a:r>
              <a:rPr lang="sl-SI" dirty="0"/>
              <a:t> za razvoj novih kmetijskih in živilskih izdelkov,</a:t>
            </a:r>
            <a:endParaRPr lang="en-GB" dirty="0"/>
          </a:p>
          <a:p>
            <a:pPr lvl="0"/>
            <a:r>
              <a:rPr lang="sl-SI" dirty="0"/>
              <a:t>doseganje skupnih ciljev, sodelovanje, povezovanje ter izmenjavo znanja, informacij in dobrih praks znotraj članstva stičišča,</a:t>
            </a:r>
            <a:endParaRPr lang="en-GB" dirty="0"/>
          </a:p>
          <a:p>
            <a:pPr lvl="0"/>
            <a:r>
              <a:rPr lang="sl-SI" dirty="0"/>
              <a:t>raziskave, inovacije in izobraževanje na področju znanosti o </a:t>
            </a:r>
            <a:r>
              <a:rPr lang="sl-SI" dirty="0" err="1"/>
              <a:t>senzoriki</a:t>
            </a:r>
            <a:r>
              <a:rPr lang="sl-SI" dirty="0"/>
              <a:t>.</a:t>
            </a:r>
            <a:endParaRPr lang="en-GB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None/>
              <a:tabLst>
                <a:tab pos="449580" algn="l"/>
              </a:tabLst>
            </a:pPr>
            <a:endParaRPr lang="sl-SI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tabLst>
                <a:tab pos="449580" algn="l"/>
              </a:tabLst>
            </a:pPr>
            <a:endParaRPr lang="sl-SI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None/>
              <a:tabLst>
                <a:tab pos="449580" algn="l"/>
              </a:tabLs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606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C557B-7116-8091-0F30-C4AA0DC76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avokotnik: zaokroženi vogali 37">
            <a:extLst>
              <a:ext uri="{FF2B5EF4-FFF2-40B4-BE49-F238E27FC236}">
                <a16:creationId xmlns:a16="http://schemas.microsoft.com/office/drawing/2014/main" id="{EEA2EB62-E497-7F43-951F-4BEB435252CE}"/>
              </a:ext>
            </a:extLst>
          </p:cNvPr>
          <p:cNvSpPr/>
          <p:nvPr/>
        </p:nvSpPr>
        <p:spPr>
          <a:xfrm>
            <a:off x="1208502" y="832906"/>
            <a:ext cx="2727152" cy="1541979"/>
          </a:xfrm>
          <a:prstGeom prst="roundRect">
            <a:avLst/>
          </a:prstGeom>
          <a:solidFill>
            <a:srgbClr val="E6F0CC"/>
          </a:solidFill>
          <a:ln>
            <a:solidFill>
              <a:srgbClr val="B5D4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Pravokotnik: zaokroženi vogali 36">
            <a:extLst>
              <a:ext uri="{FF2B5EF4-FFF2-40B4-BE49-F238E27FC236}">
                <a16:creationId xmlns:a16="http://schemas.microsoft.com/office/drawing/2014/main" id="{DEE65855-C8B2-2A13-0391-4380A14AA1B1}"/>
              </a:ext>
            </a:extLst>
          </p:cNvPr>
          <p:cNvSpPr/>
          <p:nvPr/>
        </p:nvSpPr>
        <p:spPr>
          <a:xfrm>
            <a:off x="4288583" y="800478"/>
            <a:ext cx="2727152" cy="1541979"/>
          </a:xfrm>
          <a:prstGeom prst="roundRect">
            <a:avLst/>
          </a:prstGeom>
          <a:solidFill>
            <a:srgbClr val="E6F0CC"/>
          </a:solidFill>
          <a:ln>
            <a:solidFill>
              <a:srgbClr val="B5D4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Pravokotnik: zaokroženi vogali 35">
            <a:extLst>
              <a:ext uri="{FF2B5EF4-FFF2-40B4-BE49-F238E27FC236}">
                <a16:creationId xmlns:a16="http://schemas.microsoft.com/office/drawing/2014/main" id="{45D3649B-263B-5A79-F083-46BEAA5DBE80}"/>
              </a:ext>
            </a:extLst>
          </p:cNvPr>
          <p:cNvSpPr/>
          <p:nvPr/>
        </p:nvSpPr>
        <p:spPr>
          <a:xfrm>
            <a:off x="7475620" y="788205"/>
            <a:ext cx="2727152" cy="1541979"/>
          </a:xfrm>
          <a:prstGeom prst="roundRect">
            <a:avLst/>
          </a:prstGeom>
          <a:solidFill>
            <a:srgbClr val="E6F0CC"/>
          </a:solidFill>
          <a:ln>
            <a:solidFill>
              <a:srgbClr val="B5D4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Pravokotnik: zaokroženi vogali 34">
            <a:extLst>
              <a:ext uri="{FF2B5EF4-FFF2-40B4-BE49-F238E27FC236}">
                <a16:creationId xmlns:a16="http://schemas.microsoft.com/office/drawing/2014/main" id="{D5B6B0DF-F217-8C5E-037F-494C9CC41A92}"/>
              </a:ext>
            </a:extLst>
          </p:cNvPr>
          <p:cNvSpPr/>
          <p:nvPr/>
        </p:nvSpPr>
        <p:spPr>
          <a:xfrm>
            <a:off x="121227" y="2484820"/>
            <a:ext cx="2727152" cy="1541979"/>
          </a:xfrm>
          <a:prstGeom prst="roundRect">
            <a:avLst/>
          </a:prstGeom>
          <a:solidFill>
            <a:srgbClr val="E6F0CC"/>
          </a:solidFill>
          <a:ln>
            <a:solidFill>
              <a:srgbClr val="B5D4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Pravokotnik: zaokroženi vogali 33">
            <a:extLst>
              <a:ext uri="{FF2B5EF4-FFF2-40B4-BE49-F238E27FC236}">
                <a16:creationId xmlns:a16="http://schemas.microsoft.com/office/drawing/2014/main" id="{1E708492-608A-5061-E55F-5EA437911C6F}"/>
              </a:ext>
            </a:extLst>
          </p:cNvPr>
          <p:cNvSpPr/>
          <p:nvPr/>
        </p:nvSpPr>
        <p:spPr>
          <a:xfrm>
            <a:off x="3069381" y="2484820"/>
            <a:ext cx="2727152" cy="1541979"/>
          </a:xfrm>
          <a:prstGeom prst="roundRect">
            <a:avLst/>
          </a:prstGeom>
          <a:solidFill>
            <a:srgbClr val="E6F0CC"/>
          </a:solidFill>
          <a:ln>
            <a:solidFill>
              <a:srgbClr val="B5D4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Pravokotnik: zaokroženi vogali 24">
            <a:extLst>
              <a:ext uri="{FF2B5EF4-FFF2-40B4-BE49-F238E27FC236}">
                <a16:creationId xmlns:a16="http://schemas.microsoft.com/office/drawing/2014/main" id="{7A080A88-1DAC-5BF1-AEAB-143A2696964E}"/>
              </a:ext>
            </a:extLst>
          </p:cNvPr>
          <p:cNvSpPr/>
          <p:nvPr/>
        </p:nvSpPr>
        <p:spPr>
          <a:xfrm>
            <a:off x="6096000" y="2478505"/>
            <a:ext cx="2727152" cy="1541979"/>
          </a:xfrm>
          <a:prstGeom prst="roundRect">
            <a:avLst/>
          </a:prstGeom>
          <a:solidFill>
            <a:srgbClr val="E6F0CC"/>
          </a:solidFill>
          <a:ln>
            <a:solidFill>
              <a:srgbClr val="B5D4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Pravokotnik: zaokroženi vogali 32">
            <a:extLst>
              <a:ext uri="{FF2B5EF4-FFF2-40B4-BE49-F238E27FC236}">
                <a16:creationId xmlns:a16="http://schemas.microsoft.com/office/drawing/2014/main" id="{2538FC4E-1CCD-810D-6826-C19FB2E649C9}"/>
              </a:ext>
            </a:extLst>
          </p:cNvPr>
          <p:cNvSpPr/>
          <p:nvPr/>
        </p:nvSpPr>
        <p:spPr>
          <a:xfrm>
            <a:off x="9192132" y="2474563"/>
            <a:ext cx="2727152" cy="1541979"/>
          </a:xfrm>
          <a:prstGeom prst="roundRect">
            <a:avLst/>
          </a:prstGeom>
          <a:solidFill>
            <a:srgbClr val="E6F0CC"/>
          </a:solidFill>
          <a:ln>
            <a:solidFill>
              <a:srgbClr val="B5D4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Pravokotnik: zaokroženi vogali 38">
            <a:extLst>
              <a:ext uri="{FF2B5EF4-FFF2-40B4-BE49-F238E27FC236}">
                <a16:creationId xmlns:a16="http://schemas.microsoft.com/office/drawing/2014/main" id="{9E325419-27BE-B4D2-B9F3-ADEDD7A56CBF}"/>
              </a:ext>
            </a:extLst>
          </p:cNvPr>
          <p:cNvSpPr/>
          <p:nvPr/>
        </p:nvSpPr>
        <p:spPr>
          <a:xfrm>
            <a:off x="7569205" y="4266629"/>
            <a:ext cx="2727152" cy="1541979"/>
          </a:xfrm>
          <a:prstGeom prst="roundRect">
            <a:avLst/>
          </a:prstGeom>
          <a:solidFill>
            <a:srgbClr val="E6F0CC"/>
          </a:solidFill>
          <a:ln>
            <a:solidFill>
              <a:srgbClr val="B5D4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A67BE290-612A-F34C-230E-83DEC8FA6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1211"/>
            <a:ext cx="12192000" cy="6879211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96DA9F92-3619-FE33-25EF-097C1F53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27" y="0"/>
            <a:ext cx="10515600" cy="809899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CILJI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78D1863-F801-D214-BC75-8A4892A4470A}"/>
              </a:ext>
            </a:extLst>
          </p:cNvPr>
          <p:cNvSpPr txBox="1"/>
          <p:nvPr/>
        </p:nvSpPr>
        <p:spPr>
          <a:xfrm>
            <a:off x="1387626" y="992271"/>
            <a:ext cx="2406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spodbujanje sodelovanja, razprave in raziskav na področju </a:t>
            </a:r>
            <a:r>
              <a:rPr lang="sl-SI" dirty="0" err="1"/>
              <a:t>senzorike</a:t>
            </a:r>
            <a:endParaRPr lang="en-GB" dirty="0"/>
          </a:p>
          <a:p>
            <a:pPr algn="ctr"/>
            <a:endParaRPr lang="sl-SI" dirty="0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9153B98-8086-C07A-FA96-9A24CC45E8AC}"/>
              </a:ext>
            </a:extLst>
          </p:cNvPr>
          <p:cNvSpPr txBox="1"/>
          <p:nvPr/>
        </p:nvSpPr>
        <p:spPr>
          <a:xfrm>
            <a:off x="6243978" y="2932643"/>
            <a:ext cx="2406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l-SI" dirty="0"/>
              <a:t>spodbujanje skupnih izobraževanj</a:t>
            </a:r>
            <a:endParaRPr lang="en-GB" dirty="0"/>
          </a:p>
          <a:p>
            <a:pPr algn="ctr"/>
            <a:endParaRPr lang="sl-SI" dirty="0"/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A396D394-99CE-752F-3E7F-462913BD22E8}"/>
              </a:ext>
            </a:extLst>
          </p:cNvPr>
          <p:cNvSpPr txBox="1"/>
          <p:nvPr/>
        </p:nvSpPr>
        <p:spPr>
          <a:xfrm>
            <a:off x="7587909" y="962021"/>
            <a:ext cx="2545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l-SI" dirty="0"/>
              <a:t>zagotavljanje priložnosti za mreženje preko formalnih in neformalnih dogodkov</a:t>
            </a:r>
            <a:endParaRPr lang="en-GB" dirty="0"/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25D06284-F20B-AD6B-14F6-6F74D58A0F1C}"/>
              </a:ext>
            </a:extLst>
          </p:cNvPr>
          <p:cNvSpPr txBox="1"/>
          <p:nvPr/>
        </p:nvSpPr>
        <p:spPr>
          <a:xfrm>
            <a:off x="296776" y="2655644"/>
            <a:ext cx="2406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l-SI" dirty="0"/>
              <a:t>vzpostavitev ustrezne infrastrukture za izvajanje senzoričnih raziskav</a:t>
            </a:r>
            <a:endParaRPr lang="en-GB" dirty="0"/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D6020FDC-941C-CE5C-AAF1-8D1ADF083D6A}"/>
              </a:ext>
            </a:extLst>
          </p:cNvPr>
          <p:cNvSpPr txBox="1"/>
          <p:nvPr/>
        </p:nvSpPr>
        <p:spPr>
          <a:xfrm>
            <a:off x="3245843" y="2635299"/>
            <a:ext cx="2406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implementacija novih znanj na področju senzoričnih in potrošniških raziskav</a:t>
            </a:r>
            <a:endParaRPr lang="sl-SI" sz="1600" dirty="0"/>
          </a:p>
        </p:txBody>
      </p:sp>
      <p:sp>
        <p:nvSpPr>
          <p:cNvPr id="21" name="Pravokotnik: zaokroženi vogali 20">
            <a:extLst>
              <a:ext uri="{FF2B5EF4-FFF2-40B4-BE49-F238E27FC236}">
                <a16:creationId xmlns:a16="http://schemas.microsoft.com/office/drawing/2014/main" id="{D92C2868-B1CE-3B50-2B0B-5746616ABD80}"/>
              </a:ext>
            </a:extLst>
          </p:cNvPr>
          <p:cNvSpPr/>
          <p:nvPr/>
        </p:nvSpPr>
        <p:spPr>
          <a:xfrm>
            <a:off x="4347411" y="4269317"/>
            <a:ext cx="2727152" cy="1539291"/>
          </a:xfrm>
          <a:prstGeom prst="roundRect">
            <a:avLst/>
          </a:prstGeom>
          <a:solidFill>
            <a:srgbClr val="E6F0CC"/>
          </a:solidFill>
          <a:ln>
            <a:solidFill>
              <a:srgbClr val="B5D4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90944ED3-2CC8-09C9-EB8F-DDAB82CE5F08}"/>
              </a:ext>
            </a:extLst>
          </p:cNvPr>
          <p:cNvSpPr txBox="1"/>
          <p:nvPr/>
        </p:nvSpPr>
        <p:spPr>
          <a:xfrm>
            <a:off x="4290360" y="1155997"/>
            <a:ext cx="2725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l-SI" dirty="0"/>
              <a:t>spodbujanje strokovnega ravnanja senzoričnih znanstvenikov</a:t>
            </a:r>
          </a:p>
        </p:txBody>
      </p:sp>
      <p:sp>
        <p:nvSpPr>
          <p:cNvPr id="23" name="Pravokotnik: zaokroženi vogali 22">
            <a:extLst>
              <a:ext uri="{FF2B5EF4-FFF2-40B4-BE49-F238E27FC236}">
                <a16:creationId xmlns:a16="http://schemas.microsoft.com/office/drawing/2014/main" id="{B2249E52-CC81-7E25-FBEB-D7003D7A3114}"/>
              </a:ext>
            </a:extLst>
          </p:cNvPr>
          <p:cNvSpPr/>
          <p:nvPr/>
        </p:nvSpPr>
        <p:spPr>
          <a:xfrm>
            <a:off x="1122941" y="4246668"/>
            <a:ext cx="2908962" cy="1561940"/>
          </a:xfrm>
          <a:prstGeom prst="roundRect">
            <a:avLst/>
          </a:prstGeom>
          <a:solidFill>
            <a:srgbClr val="E6F0CC"/>
          </a:solidFill>
          <a:ln>
            <a:solidFill>
              <a:srgbClr val="B5D4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A4575D99-B42A-77AF-7897-AFE9A12B353F}"/>
              </a:ext>
            </a:extLst>
          </p:cNvPr>
          <p:cNvSpPr txBox="1"/>
          <p:nvPr/>
        </p:nvSpPr>
        <p:spPr>
          <a:xfrm>
            <a:off x="978540" y="4298954"/>
            <a:ext cx="30052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l-SI" dirty="0"/>
              <a:t>promocija poklica in spodbujanje mladih strokovnjakov za izbiro poklicev s področja </a:t>
            </a:r>
            <a:r>
              <a:rPr lang="sl-SI" dirty="0" err="1"/>
              <a:t>senzorike</a:t>
            </a:r>
            <a:endParaRPr lang="en-GB" dirty="0"/>
          </a:p>
        </p:txBody>
      </p:sp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FB1D134A-17ED-C382-C8D7-5D98495A58E2}"/>
              </a:ext>
            </a:extLst>
          </p:cNvPr>
          <p:cNvSpPr txBox="1"/>
          <p:nvPr/>
        </p:nvSpPr>
        <p:spPr>
          <a:xfrm>
            <a:off x="4507831" y="4569870"/>
            <a:ext cx="2406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l-SI" dirty="0"/>
              <a:t>podpora razvojnih programov članov stičišča</a:t>
            </a:r>
            <a:endParaRPr lang="en-GB" dirty="0"/>
          </a:p>
        </p:txBody>
      </p:sp>
      <p:sp>
        <p:nvSpPr>
          <p:cNvPr id="28" name="PoljeZBesedilom 27">
            <a:extLst>
              <a:ext uri="{FF2B5EF4-FFF2-40B4-BE49-F238E27FC236}">
                <a16:creationId xmlns:a16="http://schemas.microsoft.com/office/drawing/2014/main" id="{4979638F-0D48-713A-EA2C-AE5FA15C4BFD}"/>
              </a:ext>
            </a:extLst>
          </p:cNvPr>
          <p:cNvSpPr txBox="1"/>
          <p:nvPr/>
        </p:nvSpPr>
        <p:spPr>
          <a:xfrm>
            <a:off x="7657424" y="4437453"/>
            <a:ext cx="2406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l-SI" dirty="0"/>
              <a:t>povezovanje z organizacijami za senzorične znanosti v Evropi in izven Evrope</a:t>
            </a:r>
            <a:endParaRPr lang="en-GB" dirty="0"/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B0904323-7D95-BD24-4195-1DDDCE201018}"/>
              </a:ext>
            </a:extLst>
          </p:cNvPr>
          <p:cNvSpPr txBox="1"/>
          <p:nvPr/>
        </p:nvSpPr>
        <p:spPr>
          <a:xfrm>
            <a:off x="9138128" y="2626685"/>
            <a:ext cx="2835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spodbujanje strokovnega razvoja strokovnjakov s področja </a:t>
            </a:r>
            <a:r>
              <a:rPr lang="sl-SI" dirty="0" err="1"/>
              <a:t>senzorike</a:t>
            </a:r>
            <a:r>
              <a:rPr lang="sl-SI" dirty="0"/>
              <a:t> z različnimi aktivnostmi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2885568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F3A7AE-FD21-C686-D221-3EAF2269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93" y="205914"/>
            <a:ext cx="10515600" cy="848820"/>
          </a:xfrm>
        </p:spPr>
        <p:txBody>
          <a:bodyPr/>
          <a:lstStyle/>
          <a:p>
            <a:r>
              <a:rPr lang="sl-SI" dirty="0"/>
              <a:t>Izvajanje senzoričnih analiz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FC7717C5-12D6-10A5-F0F5-DB8952CE9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023872"/>
              </p:ext>
            </p:extLst>
          </p:nvPr>
        </p:nvGraphicFramePr>
        <p:xfrm>
          <a:off x="633493" y="1054734"/>
          <a:ext cx="10925013" cy="474853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641671">
                  <a:extLst>
                    <a:ext uri="{9D8B030D-6E8A-4147-A177-3AD203B41FA5}">
                      <a16:colId xmlns:a16="http://schemas.microsoft.com/office/drawing/2014/main" val="2485968064"/>
                    </a:ext>
                  </a:extLst>
                </a:gridCol>
                <a:gridCol w="3331275">
                  <a:extLst>
                    <a:ext uri="{9D8B030D-6E8A-4147-A177-3AD203B41FA5}">
                      <a16:colId xmlns:a16="http://schemas.microsoft.com/office/drawing/2014/main" val="2936415833"/>
                    </a:ext>
                  </a:extLst>
                </a:gridCol>
                <a:gridCol w="3952067">
                  <a:extLst>
                    <a:ext uri="{9D8B030D-6E8A-4147-A177-3AD203B41FA5}">
                      <a16:colId xmlns:a16="http://schemas.microsoft.com/office/drawing/2014/main" val="2488070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Podjetje / inštitucija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Analizirana živil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Akreditacija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574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dirty="0">
                          <a:effectLst/>
                        </a:rPr>
                        <a:t>Inštitut za oljkarstvo ZRS Koper</a:t>
                      </a:r>
                      <a:endParaRPr lang="sl-SI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dirty="0">
                          <a:effectLst/>
                        </a:rPr>
                        <a:t>deviška oljčna olja</a:t>
                      </a:r>
                      <a:endParaRPr lang="sl-SI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dirty="0">
                          <a:effectLst/>
                        </a:rPr>
                        <a:t>Slovenska akreditacija, slovenski referenčni laboratorij, priznan laboratorij Mednarodnega sveta za oljke</a:t>
                      </a:r>
                      <a:endParaRPr lang="sl-SI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437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dirty="0">
                          <a:effectLst/>
                        </a:rPr>
                        <a:t>Inštitut za mlekarstvo in </a:t>
                      </a:r>
                      <a:r>
                        <a:rPr lang="sl-SI" sz="1800" dirty="0" err="1">
                          <a:effectLst/>
                        </a:rPr>
                        <a:t>probiotike</a:t>
                      </a:r>
                      <a:r>
                        <a:rPr lang="sl-SI" sz="1800" dirty="0">
                          <a:effectLst/>
                        </a:rPr>
                        <a:t> UL-BF</a:t>
                      </a:r>
                      <a:endParaRPr lang="sl-SI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dirty="0">
                          <a:effectLst/>
                        </a:rPr>
                        <a:t>mleko in mlečni izdelki</a:t>
                      </a:r>
                      <a:endParaRPr lang="sl-SI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dirty="0">
                          <a:effectLst/>
                        </a:rPr>
                        <a:t>Slovenska akreditacija</a:t>
                      </a:r>
                      <a:endParaRPr lang="sl-SI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7275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Oddelek za živilstvo UL-BF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živila rastlinskega in živalskega izvora, živila z zaščito (ZOP, ZGO, ZTP), med, vino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5138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Kmetijski inštitut Slovenije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vino, žgane pijače, jabolka, paradižnik, jagode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8494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Inštitut za hmeljarstvo in pivovarstvo Slovenije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pivo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7642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Univerza v Novi Gorici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vino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45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Čebelarska zveza Slovenije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3404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84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D6162-D122-4C9F-80A8-063899F48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4D8643-BE3B-4550-D35C-10E81A87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10" y="224662"/>
            <a:ext cx="10515600" cy="817289"/>
          </a:xfrm>
        </p:spPr>
        <p:txBody>
          <a:bodyPr/>
          <a:lstStyle/>
          <a:p>
            <a:r>
              <a:rPr lang="sl-SI" dirty="0"/>
              <a:t>Senzorična ocenjevanja v Sloveniji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66A002F4-A14E-1C0A-E5BB-AD96E65149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947622"/>
              </p:ext>
            </p:extLst>
          </p:nvPr>
        </p:nvGraphicFramePr>
        <p:xfrm>
          <a:off x="838200" y="1041951"/>
          <a:ext cx="10515600" cy="494265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716376">
                  <a:extLst>
                    <a:ext uri="{9D8B030D-6E8A-4147-A177-3AD203B41FA5}">
                      <a16:colId xmlns:a16="http://schemas.microsoft.com/office/drawing/2014/main" val="2485968064"/>
                    </a:ext>
                  </a:extLst>
                </a:gridCol>
                <a:gridCol w="2334421">
                  <a:extLst>
                    <a:ext uri="{9D8B030D-6E8A-4147-A177-3AD203B41FA5}">
                      <a16:colId xmlns:a16="http://schemas.microsoft.com/office/drawing/2014/main" val="2936415833"/>
                    </a:ext>
                  </a:extLst>
                </a:gridCol>
                <a:gridCol w="4464803">
                  <a:extLst>
                    <a:ext uri="{9D8B030D-6E8A-4147-A177-3AD203B41FA5}">
                      <a16:colId xmlns:a16="http://schemas.microsoft.com/office/drawing/2014/main" val="78733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>
                          <a:latin typeface="+mn-lt"/>
                        </a:rPr>
                        <a:t>Ocenjevanje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>
                          <a:latin typeface="+mn-lt"/>
                        </a:rPr>
                        <a:t>Vrsta ocenjevanja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>
                          <a:latin typeface="+mn-lt"/>
                        </a:rPr>
                        <a:t>Živila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574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dirty="0">
                          <a:effectLst/>
                          <a:latin typeface="+mn-lt"/>
                        </a:rPr>
                        <a:t>Pomurski sejem</a:t>
                      </a:r>
                      <a:endParaRPr lang="sl-SI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dirty="0">
                          <a:effectLst/>
                          <a:latin typeface="+mn-lt"/>
                        </a:rPr>
                        <a:t>mednarodno</a:t>
                      </a:r>
                      <a:endParaRPr lang="sl-SI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 in mesni izdelki, mleko in mlečni izdelki, sokovi, brezalkoholne pijače in embalirane vode, vino, medene pijače, med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437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dirty="0">
                          <a:effectLst/>
                          <a:latin typeface="+mn-lt"/>
                        </a:rPr>
                        <a:t>GZS - ZKŽP</a:t>
                      </a:r>
                      <a:endParaRPr lang="sl-SI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nacionalno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kruh, pekovski izdelki, fini pekovski izdelki, keksi, sveže slaščice v hladni verigi, izdelki iz testa, testenine, sendviči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pivo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275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>
                          <a:latin typeface="+mn-lt"/>
                        </a:rPr>
                        <a:t>Inštitut za oljkarstvo ZRS Koper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nacionalno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oljčna olja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138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>
                          <a:latin typeface="+mn-lt"/>
                        </a:rPr>
                        <a:t>KGZS - Dobrote slovenskih kmetij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nacionalno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izdelki iz žit, mlečni izdelki, mesni izdelki, olje, kis, žgane pijače, suho sadje in drugi pridelki, vino, sadjevci – sadna vina, sadni in zelenjavni sokovi ter nektarji - bistri in motni, domače marmelade, džemi in sadni namazi, kompoti, konzervirana zelenjava in drugi pridelki, med, čaji, medice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494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>
                          <a:latin typeface="+mn-lt"/>
                        </a:rPr>
                        <a:t>Čebelarska zveza Slovenije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mednarodno / nacionalno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med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642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>
                          <a:latin typeface="+mn-lt"/>
                        </a:rPr>
                        <a:t>ŠKRD Na placu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nacionalno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gin in brinjevec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4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0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A87CA9-B5F3-EE0A-B837-E5098A51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Analiza stanja senzoričnih raziskav v slovenskih raziskovalnih inštitucijah in podjetjih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A2B6608-8370-A5CB-4C65-B2AFBC71D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sl-SI" dirty="0"/>
              <a:t>Vprašalnik: </a:t>
            </a:r>
            <a:r>
              <a:rPr lang="sl-SI" i="1" dirty="0"/>
              <a:t>Aktivnosti na področju senzoričnih analiz v slovenskih živilskopredelovalnih podjetjih in raziskovalnih inštitucijah</a:t>
            </a:r>
          </a:p>
          <a:p>
            <a:pPr>
              <a:lnSpc>
                <a:spcPct val="100000"/>
              </a:lnSpc>
            </a:pPr>
            <a:r>
              <a:rPr lang="sl-SI" dirty="0"/>
              <a:t>Poslan novembra 2024; odgovorilo 12 podjetij, 4 raziskovalne inštitucije</a:t>
            </a:r>
          </a:p>
          <a:p>
            <a:pPr>
              <a:lnSpc>
                <a:spcPct val="100000"/>
              </a:lnSpc>
            </a:pPr>
            <a:r>
              <a:rPr lang="sl-SI" dirty="0"/>
              <a:t>Glavne ugotovitve:</a:t>
            </a:r>
          </a:p>
          <a:p>
            <a:pPr lvl="1">
              <a:lnSpc>
                <a:spcPct val="100000"/>
              </a:lnSpc>
            </a:pPr>
            <a:r>
              <a:rPr lang="sl-SI" dirty="0"/>
              <a:t>obojestranski interes za sodelovanje: podjetja iščejo strokovno podporo, usposabljanja in dostop do potrošniških panelov, inštitucije pa boljše povezave z gospodarstvom. </a:t>
            </a:r>
          </a:p>
          <a:p>
            <a:pPr lvl="1">
              <a:lnSpc>
                <a:spcPct val="100000"/>
              </a:lnSpc>
            </a:pPr>
            <a:r>
              <a:rPr lang="sl-SI" dirty="0"/>
              <a:t>glavne ovire za sodelovanje so pomanjkanje časa, sredstev, kadrovskih kapacitet in administrativne ovire. </a:t>
            </a:r>
          </a:p>
          <a:p>
            <a:pPr lvl="1">
              <a:lnSpc>
                <a:spcPct val="100000"/>
              </a:lnSpc>
            </a:pPr>
            <a:r>
              <a:rPr lang="sl-SI" dirty="0"/>
              <a:t>velike razlike med podjetji pri izvajanju senzoričnih ocenjevanj, predvsem pri uporabi standardov, metod in tehničnih panelov. </a:t>
            </a:r>
          </a:p>
          <a:p>
            <a:pPr lvl="1">
              <a:lnSpc>
                <a:spcPct val="100000"/>
              </a:lnSpc>
            </a:pP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Senzorična analiza je pogosto podcenjena in ji ni namenjenih dovolj sredstev. Za zagotavljanje kakovostnih in primerljivih senzoričnih so nujni usposobljeni tehnični paneli.</a:t>
            </a:r>
          </a:p>
          <a:p>
            <a:pPr>
              <a:lnSpc>
                <a:spcPct val="100000"/>
              </a:lnSpc>
            </a:pPr>
            <a:r>
              <a:rPr lang="sl-SI" dirty="0"/>
              <a:t>Sklep: v okviru Nacionalnega stičišča se vzpostavi platforma za izmenjavo potreb med industrijo, raziskovalnimi in izobraževalnimi inštitucijami.</a:t>
            </a:r>
          </a:p>
        </p:txBody>
      </p:sp>
    </p:spTree>
    <p:extLst>
      <p:ext uri="{BB962C8B-B14F-4D97-AF65-F5344CB8AC3E}">
        <p14:creationId xmlns:p14="http://schemas.microsoft.com/office/powerpoint/2010/main" val="2502110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8814D43-75C6-4E33-8A48-EA5F793E7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BD3F777-26C5-273F-CAEA-655231C0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713232"/>
            <a:ext cx="3522934" cy="3291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 err="1">
                <a:latin typeface="+mj-lt"/>
                <a:ea typeface="+mj-ea"/>
                <a:cs typeface="+mj-cs"/>
              </a:rPr>
              <a:t>Izobraževanja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66A3BBB-6C4F-4CE8-241D-EA418940B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9" y="4389120"/>
            <a:ext cx="3711378" cy="195743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Študijski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obiski</a:t>
            </a:r>
            <a:endParaRPr lang="sl-SI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Inštitut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 oljkarstvo ZRS Koper</a:t>
            </a:r>
            <a:r>
              <a:rPr lang="sl-SI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(8. junij 2023)</a:t>
            </a:r>
          </a:p>
          <a:p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Inštitut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hmeljarstvo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pivovarstvo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Slovenije</a:t>
            </a:r>
            <a:r>
              <a:rPr lang="sl-SI" sz="2400" dirty="0"/>
              <a:t>          (12. marec 2024)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Slika 3" descr="Slika, ki vsebuje besede oblačila, oseba, besedilo, miza&#10;&#10;Opis je samodejno ustvarjen">
            <a:extLst>
              <a:ext uri="{FF2B5EF4-FFF2-40B4-BE49-F238E27FC236}">
                <a16:creationId xmlns:a16="http://schemas.microsoft.com/office/drawing/2014/main" id="{9C7690FF-A813-9AC3-5923-D22443E1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6" r="27287" b="1"/>
          <a:stretch>
            <a:fillRect/>
          </a:stretch>
        </p:blipFill>
        <p:spPr>
          <a:xfrm>
            <a:off x="4654842" y="10"/>
            <a:ext cx="3008523" cy="4115294"/>
          </a:xfrm>
          <a:custGeom>
            <a:avLst/>
            <a:gdLst/>
            <a:ahLst/>
            <a:cxnLst/>
            <a:rect l="l" t="t" r="r" b="b"/>
            <a:pathLst>
              <a:path w="3008523" h="4115304">
                <a:moveTo>
                  <a:pt x="24852" y="0"/>
                </a:moveTo>
                <a:lnTo>
                  <a:pt x="2979215" y="0"/>
                </a:lnTo>
                <a:lnTo>
                  <a:pt x="2994066" y="116180"/>
                </a:lnTo>
                <a:cubicBezTo>
                  <a:pt x="3005186" y="195816"/>
                  <a:pt x="3009899" y="276075"/>
                  <a:pt x="3008178" y="356320"/>
                </a:cubicBezTo>
                <a:cubicBezTo>
                  <a:pt x="3008319" y="552394"/>
                  <a:pt x="2998582" y="748086"/>
                  <a:pt x="2980941" y="943653"/>
                </a:cubicBezTo>
                <a:cubicBezTo>
                  <a:pt x="2976665" y="1015643"/>
                  <a:pt x="2978598" y="1087813"/>
                  <a:pt x="2986727" y="1159537"/>
                </a:cubicBezTo>
                <a:cubicBezTo>
                  <a:pt x="2994856" y="1240519"/>
                  <a:pt x="2992019" y="1322097"/>
                  <a:pt x="2978260" y="1402470"/>
                </a:cubicBezTo>
                <a:cubicBezTo>
                  <a:pt x="2960902" y="1497713"/>
                  <a:pt x="2968664" y="1592956"/>
                  <a:pt x="2975014" y="1688199"/>
                </a:cubicBezTo>
                <a:cubicBezTo>
                  <a:pt x="2992372" y="1949673"/>
                  <a:pt x="3013541" y="2211147"/>
                  <a:pt x="2999428" y="2473510"/>
                </a:cubicBezTo>
                <a:cubicBezTo>
                  <a:pt x="2996464" y="2529513"/>
                  <a:pt x="2983482" y="2584119"/>
                  <a:pt x="2978118" y="2639740"/>
                </a:cubicBezTo>
                <a:cubicBezTo>
                  <a:pt x="2962453" y="2801400"/>
                  <a:pt x="2980801" y="2962424"/>
                  <a:pt x="2988280" y="3123702"/>
                </a:cubicBezTo>
                <a:cubicBezTo>
                  <a:pt x="2999033" y="3302188"/>
                  <a:pt x="2996860" y="3481118"/>
                  <a:pt x="2981788" y="3659349"/>
                </a:cubicBezTo>
                <a:cubicBezTo>
                  <a:pt x="2972333" y="3756116"/>
                  <a:pt x="2969123" y="3853010"/>
                  <a:pt x="2970287" y="3949936"/>
                </a:cubicBezTo>
                <a:lnTo>
                  <a:pt x="2976835" y="4079050"/>
                </a:lnTo>
                <a:lnTo>
                  <a:pt x="2975002" y="4079008"/>
                </a:lnTo>
                <a:cubicBezTo>
                  <a:pt x="2922505" y="4079573"/>
                  <a:pt x="2870008" y="4083101"/>
                  <a:pt x="2817511" y="4086276"/>
                </a:cubicBezTo>
                <a:cubicBezTo>
                  <a:pt x="2529266" y="4103634"/>
                  <a:pt x="2241021" y="4124803"/>
                  <a:pt x="1951796" y="4110690"/>
                </a:cubicBezTo>
                <a:cubicBezTo>
                  <a:pt x="1890059" y="4107726"/>
                  <a:pt x="1829862" y="4094744"/>
                  <a:pt x="1768546" y="4089380"/>
                </a:cubicBezTo>
                <a:cubicBezTo>
                  <a:pt x="1590335" y="4073715"/>
                  <a:pt x="1412824" y="4092063"/>
                  <a:pt x="1235034" y="4099542"/>
                </a:cubicBezTo>
                <a:cubicBezTo>
                  <a:pt x="1038273" y="4110295"/>
                  <a:pt x="841024" y="4108122"/>
                  <a:pt x="644545" y="4093050"/>
                </a:cubicBezTo>
                <a:cubicBezTo>
                  <a:pt x="537871" y="4083595"/>
                  <a:pt x="431056" y="4080385"/>
                  <a:pt x="324207" y="4081549"/>
                </a:cubicBezTo>
                <a:lnTo>
                  <a:pt x="14165" y="4095812"/>
                </a:lnTo>
                <a:lnTo>
                  <a:pt x="15439" y="4046690"/>
                </a:lnTo>
                <a:cubicBezTo>
                  <a:pt x="18374" y="4018368"/>
                  <a:pt x="22584" y="3990046"/>
                  <a:pt x="28197" y="3961979"/>
                </a:cubicBezTo>
                <a:cubicBezTo>
                  <a:pt x="40955" y="3897553"/>
                  <a:pt x="31514" y="3834402"/>
                  <a:pt x="21563" y="3770614"/>
                </a:cubicBezTo>
                <a:cubicBezTo>
                  <a:pt x="13335" y="3723257"/>
                  <a:pt x="13335" y="3674829"/>
                  <a:pt x="21563" y="3627473"/>
                </a:cubicBezTo>
                <a:cubicBezTo>
                  <a:pt x="40700" y="3525411"/>
                  <a:pt x="30111" y="3423350"/>
                  <a:pt x="20543" y="3322437"/>
                </a:cubicBezTo>
                <a:cubicBezTo>
                  <a:pt x="7785" y="3186823"/>
                  <a:pt x="1406" y="3052357"/>
                  <a:pt x="33300" y="2917763"/>
                </a:cubicBezTo>
                <a:cubicBezTo>
                  <a:pt x="53330" y="2833053"/>
                  <a:pt x="36872" y="2747066"/>
                  <a:pt x="26284" y="2662610"/>
                </a:cubicBezTo>
                <a:cubicBezTo>
                  <a:pt x="18272" y="2599804"/>
                  <a:pt x="17328" y="2536296"/>
                  <a:pt x="23477" y="2473286"/>
                </a:cubicBezTo>
                <a:cubicBezTo>
                  <a:pt x="32790" y="2377718"/>
                  <a:pt x="29486" y="2281334"/>
                  <a:pt x="13654" y="2186621"/>
                </a:cubicBezTo>
                <a:cubicBezTo>
                  <a:pt x="4264" y="2133256"/>
                  <a:pt x="7899" y="2078424"/>
                  <a:pt x="24242" y="2026768"/>
                </a:cubicBezTo>
                <a:cubicBezTo>
                  <a:pt x="48099" y="1952646"/>
                  <a:pt x="33683" y="1876993"/>
                  <a:pt x="24242" y="1802105"/>
                </a:cubicBezTo>
                <a:cubicBezTo>
                  <a:pt x="10081" y="1684607"/>
                  <a:pt x="-6887" y="1567364"/>
                  <a:pt x="3192" y="1448463"/>
                </a:cubicBezTo>
                <a:cubicBezTo>
                  <a:pt x="4787" y="1415892"/>
                  <a:pt x="9316" y="1383526"/>
                  <a:pt x="16716" y="1351759"/>
                </a:cubicBezTo>
                <a:cubicBezTo>
                  <a:pt x="50153" y="1229069"/>
                  <a:pt x="51646" y="1099859"/>
                  <a:pt x="21053" y="976429"/>
                </a:cubicBezTo>
                <a:cubicBezTo>
                  <a:pt x="-11352" y="843621"/>
                  <a:pt x="-4463" y="711579"/>
                  <a:pt x="28835" y="579920"/>
                </a:cubicBezTo>
                <a:cubicBezTo>
                  <a:pt x="65552" y="440185"/>
                  <a:pt x="68779" y="293753"/>
                  <a:pt x="38276" y="152538"/>
                </a:cubicBezTo>
                <a:cubicBezTo>
                  <a:pt x="32318" y="125065"/>
                  <a:pt x="28191" y="97256"/>
                  <a:pt x="25911" y="69298"/>
                </a:cubicBezTo>
                <a:close/>
              </a:path>
            </a:pathLst>
          </a:custGeom>
        </p:spPr>
      </p:pic>
      <p:sp>
        <p:nvSpPr>
          <p:cNvPr id="41" name="sketch line">
            <a:extLst>
              <a:ext uri="{FF2B5EF4-FFF2-40B4-BE49-F238E27FC236}">
                <a16:creationId xmlns:a16="http://schemas.microsoft.com/office/drawing/2014/main" id="{CBFD732F-F4A3-490D-A72E-EEFD47BB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648" y="4179016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, ki vsebuje besede zaprt prostor, zid, oseba, oblačila&#10;&#10;Vsebina, ustvarjena z UI, morda ni pravilna.">
            <a:extLst>
              <a:ext uri="{FF2B5EF4-FFF2-40B4-BE49-F238E27FC236}">
                <a16:creationId xmlns:a16="http://schemas.microsoft.com/office/drawing/2014/main" id="{D366F924-2F24-AE5B-DA8A-1CEAA907B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81"/>
          <a:stretch>
            <a:fillRect/>
          </a:stretch>
        </p:blipFill>
        <p:spPr>
          <a:xfrm>
            <a:off x="4660458" y="4311230"/>
            <a:ext cx="3851767" cy="2546773"/>
          </a:xfrm>
          <a:custGeom>
            <a:avLst/>
            <a:gdLst/>
            <a:ahLst/>
            <a:cxnLst/>
            <a:rect l="l" t="t" r="r" b="b"/>
            <a:pathLst>
              <a:path w="3851767" h="2546773">
                <a:moveTo>
                  <a:pt x="2228768" y="1329"/>
                </a:moveTo>
                <a:cubicBezTo>
                  <a:pt x="2306504" y="3895"/>
                  <a:pt x="2384120" y="10183"/>
                  <a:pt x="2461354" y="20181"/>
                </a:cubicBezTo>
                <a:cubicBezTo>
                  <a:pt x="2577127" y="36835"/>
                  <a:pt x="2693882" y="26532"/>
                  <a:pt x="2810216" y="19476"/>
                </a:cubicBezTo>
                <a:cubicBezTo>
                  <a:pt x="2951049" y="10867"/>
                  <a:pt x="3091741" y="6210"/>
                  <a:pt x="3232853" y="20323"/>
                </a:cubicBezTo>
                <a:cubicBezTo>
                  <a:pt x="3333228" y="30483"/>
                  <a:pt x="3434162" y="21028"/>
                  <a:pt x="3534817" y="15383"/>
                </a:cubicBezTo>
                <a:cubicBezTo>
                  <a:pt x="3587342" y="11714"/>
                  <a:pt x="3639965" y="9879"/>
                  <a:pt x="3692589" y="9879"/>
                </a:cubicBezTo>
                <a:lnTo>
                  <a:pt x="3834056" y="14814"/>
                </a:lnTo>
                <a:lnTo>
                  <a:pt x="3836624" y="266102"/>
                </a:lnTo>
                <a:cubicBezTo>
                  <a:pt x="3833493" y="376950"/>
                  <a:pt x="3829341" y="487798"/>
                  <a:pt x="3833895" y="598646"/>
                </a:cubicBezTo>
                <a:cubicBezTo>
                  <a:pt x="3842870" y="818327"/>
                  <a:pt x="3853184" y="1038005"/>
                  <a:pt x="3838717" y="1257560"/>
                </a:cubicBezTo>
                <a:cubicBezTo>
                  <a:pt x="3828806" y="1408046"/>
                  <a:pt x="3815811" y="1559288"/>
                  <a:pt x="3819831" y="1710531"/>
                </a:cubicBezTo>
                <a:cubicBezTo>
                  <a:pt x="3824117" y="1865807"/>
                  <a:pt x="3838181" y="2020453"/>
                  <a:pt x="3848495" y="2175350"/>
                </a:cubicBezTo>
                <a:cubicBezTo>
                  <a:pt x="3855955" y="2288984"/>
                  <a:pt x="3850652" y="2403058"/>
                  <a:pt x="3832690" y="2515646"/>
                </a:cubicBezTo>
                <a:lnTo>
                  <a:pt x="3830673" y="2546773"/>
                </a:lnTo>
                <a:lnTo>
                  <a:pt x="20600" y="2546773"/>
                </a:lnTo>
                <a:lnTo>
                  <a:pt x="22581" y="2532072"/>
                </a:lnTo>
                <a:cubicBezTo>
                  <a:pt x="35339" y="2420570"/>
                  <a:pt x="24877" y="2309706"/>
                  <a:pt x="14289" y="2199097"/>
                </a:cubicBezTo>
                <a:cubicBezTo>
                  <a:pt x="2577" y="2063804"/>
                  <a:pt x="6226" y="1927626"/>
                  <a:pt x="25133" y="1793147"/>
                </a:cubicBezTo>
                <a:cubicBezTo>
                  <a:pt x="35786" y="1702096"/>
                  <a:pt x="35530" y="1610100"/>
                  <a:pt x="24367" y="1519113"/>
                </a:cubicBezTo>
                <a:cubicBezTo>
                  <a:pt x="5996" y="1349691"/>
                  <a:pt x="-19775" y="1179121"/>
                  <a:pt x="24367" y="1008806"/>
                </a:cubicBezTo>
                <a:cubicBezTo>
                  <a:pt x="43121" y="936342"/>
                  <a:pt x="37125" y="860307"/>
                  <a:pt x="26663" y="786440"/>
                </a:cubicBezTo>
                <a:cubicBezTo>
                  <a:pt x="9721" y="659871"/>
                  <a:pt x="8778" y="531669"/>
                  <a:pt x="23857" y="404858"/>
                </a:cubicBezTo>
                <a:cubicBezTo>
                  <a:pt x="32239" y="337778"/>
                  <a:pt x="31895" y="269894"/>
                  <a:pt x="22836" y="202904"/>
                </a:cubicBezTo>
                <a:cubicBezTo>
                  <a:pt x="16458" y="161314"/>
                  <a:pt x="17159" y="119533"/>
                  <a:pt x="18260" y="77719"/>
                </a:cubicBezTo>
                <a:lnTo>
                  <a:pt x="17201" y="16987"/>
                </a:lnTo>
                <a:lnTo>
                  <a:pt x="155607" y="20171"/>
                </a:lnTo>
                <a:cubicBezTo>
                  <a:pt x="345286" y="19609"/>
                  <a:pt x="534670" y="7199"/>
                  <a:pt x="723345" y="9315"/>
                </a:cubicBezTo>
                <a:cubicBezTo>
                  <a:pt x="828339" y="10444"/>
                  <a:pt x="933054" y="31612"/>
                  <a:pt x="1038328" y="27661"/>
                </a:cubicBezTo>
                <a:cubicBezTo>
                  <a:pt x="1357371" y="16089"/>
                  <a:pt x="1676555" y="19899"/>
                  <a:pt x="1995458" y="4798"/>
                </a:cubicBezTo>
                <a:cubicBezTo>
                  <a:pt x="2073175" y="-85"/>
                  <a:pt x="2151032" y="-1238"/>
                  <a:pt x="2228768" y="1329"/>
                </a:cubicBezTo>
                <a:close/>
              </a:path>
            </a:pathLst>
          </a:custGeom>
        </p:spPr>
      </p:pic>
      <p:pic>
        <p:nvPicPr>
          <p:cNvPr id="9" name="Slika 8" descr="Slika, ki vsebuje besede oseba, oblačila, zid, zaprt prostor&#10;&#10;Vsebina, ustvarjena z UI, morda ni pravilna.">
            <a:extLst>
              <a:ext uri="{FF2B5EF4-FFF2-40B4-BE49-F238E27FC236}">
                <a16:creationId xmlns:a16="http://schemas.microsoft.com/office/drawing/2014/main" id="{C71BD844-3E48-4467-5A37-F5A716328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r="14756" b="2"/>
          <a:stretch>
            <a:fillRect/>
          </a:stretch>
        </p:blipFill>
        <p:spPr>
          <a:xfrm>
            <a:off x="8699547" y="4187535"/>
            <a:ext cx="3492455" cy="2670464"/>
          </a:xfrm>
          <a:custGeom>
            <a:avLst/>
            <a:gdLst/>
            <a:ahLst/>
            <a:cxnLst/>
            <a:rect l="l" t="t" r="r" b="b"/>
            <a:pathLst>
              <a:path w="3492455" h="2670464">
                <a:moveTo>
                  <a:pt x="3492454" y="0"/>
                </a:moveTo>
                <a:lnTo>
                  <a:pt x="3492455" y="0"/>
                </a:lnTo>
                <a:lnTo>
                  <a:pt x="3492455" y="2670464"/>
                </a:lnTo>
                <a:lnTo>
                  <a:pt x="22094" y="2670464"/>
                </a:lnTo>
                <a:lnTo>
                  <a:pt x="26537" y="2636565"/>
                </a:lnTo>
                <a:cubicBezTo>
                  <a:pt x="37788" y="2451923"/>
                  <a:pt x="28413" y="2267533"/>
                  <a:pt x="15822" y="2083521"/>
                </a:cubicBezTo>
                <a:cubicBezTo>
                  <a:pt x="-1861" y="1835118"/>
                  <a:pt x="-387" y="1585844"/>
                  <a:pt x="20242" y="1337642"/>
                </a:cubicBezTo>
                <a:cubicBezTo>
                  <a:pt x="41459" y="1117571"/>
                  <a:pt x="37454" y="895988"/>
                  <a:pt x="8320" y="676712"/>
                </a:cubicBezTo>
                <a:cubicBezTo>
                  <a:pt x="-9495" y="552441"/>
                  <a:pt x="6579" y="427036"/>
                  <a:pt x="8320" y="302134"/>
                </a:cubicBezTo>
                <a:lnTo>
                  <a:pt x="12190" y="139575"/>
                </a:lnTo>
                <a:lnTo>
                  <a:pt x="99516" y="133852"/>
                </a:lnTo>
                <a:cubicBezTo>
                  <a:pt x="211510" y="121998"/>
                  <a:pt x="323504" y="131171"/>
                  <a:pt x="435498" y="139780"/>
                </a:cubicBezTo>
                <a:cubicBezTo>
                  <a:pt x="632608" y="155162"/>
                  <a:pt x="829578" y="148247"/>
                  <a:pt x="1026268" y="136957"/>
                </a:cubicBezTo>
                <a:cubicBezTo>
                  <a:pt x="1161684" y="129731"/>
                  <a:pt x="1297462" y="133697"/>
                  <a:pt x="1432246" y="148811"/>
                </a:cubicBezTo>
                <a:lnTo>
                  <a:pt x="1479476" y="151347"/>
                </a:lnTo>
                <a:lnTo>
                  <a:pt x="1505794" y="154630"/>
                </a:lnTo>
                <a:lnTo>
                  <a:pt x="1623334" y="159020"/>
                </a:lnTo>
                <a:lnTo>
                  <a:pt x="1624456" y="159537"/>
                </a:lnTo>
                <a:lnTo>
                  <a:pt x="1638454" y="159537"/>
                </a:lnTo>
                <a:lnTo>
                  <a:pt x="1639578" y="158918"/>
                </a:lnTo>
                <a:lnTo>
                  <a:pt x="1754394" y="154630"/>
                </a:lnTo>
                <a:lnTo>
                  <a:pt x="1839394" y="144027"/>
                </a:lnTo>
                <a:lnTo>
                  <a:pt x="1958902" y="138104"/>
                </a:lnTo>
                <a:cubicBezTo>
                  <a:pt x="2055700" y="136855"/>
                  <a:pt x="2152544" y="139151"/>
                  <a:pt x="2249244" y="145001"/>
                </a:cubicBezTo>
                <a:cubicBezTo>
                  <a:pt x="2427314" y="153610"/>
                  <a:pt x="2605104" y="144719"/>
                  <a:pt x="2783036" y="134275"/>
                </a:cubicBezTo>
                <a:cubicBezTo>
                  <a:pt x="2994564" y="121857"/>
                  <a:pt x="3205954" y="141614"/>
                  <a:pt x="3417482" y="144578"/>
                </a:cubicBezTo>
                <a:cubicBezTo>
                  <a:pt x="3436450" y="144861"/>
                  <a:pt x="3455454" y="143802"/>
                  <a:pt x="3474460" y="142496"/>
                </a:cubicBezTo>
                <a:lnTo>
                  <a:pt x="3492454" y="141371"/>
                </a:lnTo>
                <a:close/>
              </a:path>
            </a:pathLst>
          </a:custGeom>
        </p:spPr>
      </p:pic>
      <p:pic>
        <p:nvPicPr>
          <p:cNvPr id="5" name="Slika 4" descr="Slika, ki vsebuje besede zaprt prostor, oblačila, oseba, poslovna stavba&#10;&#10;Opis je samodejno ustvarjen">
            <a:extLst>
              <a:ext uri="{FF2B5EF4-FFF2-40B4-BE49-F238E27FC236}">
                <a16:creationId xmlns:a16="http://schemas.microsoft.com/office/drawing/2014/main" id="{E7299F81-0F81-D8D1-BF8F-DCFF1BC58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r="3529" b="-3"/>
          <a:stretch>
            <a:fillRect/>
          </a:stretch>
        </p:blipFill>
        <p:spPr>
          <a:xfrm>
            <a:off x="7854807" y="-2"/>
            <a:ext cx="4337195" cy="4244532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8600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768E4B-8FE1-1B7E-4BE1-9F50ECFD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Mednarodno povezovanje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D754603-D721-BF46-6A56-821B2F85D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9131"/>
            <a:ext cx="7174424" cy="4351338"/>
          </a:xfrm>
        </p:spPr>
        <p:txBody>
          <a:bodyPr>
            <a:normAutofit fontScale="92500"/>
          </a:bodyPr>
          <a:lstStyle/>
          <a:p>
            <a:r>
              <a:rPr lang="sl-SI" dirty="0"/>
              <a:t>E3S – </a:t>
            </a:r>
            <a:r>
              <a:rPr lang="sl-SI" dirty="0" err="1"/>
              <a:t>Working</a:t>
            </a:r>
            <a:r>
              <a:rPr lang="sl-SI" dirty="0"/>
              <a:t> </a:t>
            </a:r>
            <a:r>
              <a:rPr lang="sl-SI" dirty="0" err="1"/>
              <a:t>groups</a:t>
            </a:r>
            <a:endParaRPr lang="sl-SI" dirty="0"/>
          </a:p>
          <a:p>
            <a:pPr lvl="1"/>
            <a:r>
              <a:rPr lang="sl-SI" dirty="0" err="1"/>
              <a:t>Children</a:t>
            </a:r>
            <a:r>
              <a:rPr lang="sl-SI" dirty="0"/>
              <a:t> </a:t>
            </a:r>
          </a:p>
          <a:p>
            <a:pPr lvl="1"/>
            <a:r>
              <a:rPr lang="sl-SI" dirty="0" err="1"/>
              <a:t>Texture</a:t>
            </a:r>
            <a:r>
              <a:rPr lang="sl-SI" dirty="0"/>
              <a:t> </a:t>
            </a:r>
            <a:r>
              <a:rPr lang="sl-SI" dirty="0" err="1"/>
              <a:t>preception</a:t>
            </a:r>
            <a:r>
              <a:rPr lang="sl-SI" dirty="0"/>
              <a:t> and oral </a:t>
            </a:r>
            <a:r>
              <a:rPr lang="sl-SI" dirty="0" err="1"/>
              <a:t>processing</a:t>
            </a:r>
            <a:endParaRPr lang="sl-SI" dirty="0"/>
          </a:p>
          <a:p>
            <a:pPr lvl="1"/>
            <a:r>
              <a:rPr lang="sl-SI" dirty="0" err="1"/>
              <a:t>Education</a:t>
            </a:r>
            <a:r>
              <a:rPr lang="sl-SI" dirty="0"/>
              <a:t> </a:t>
            </a:r>
          </a:p>
          <a:p>
            <a:pPr lvl="1"/>
            <a:r>
              <a:rPr lang="sl-SI" dirty="0" err="1"/>
              <a:t>Beyond</a:t>
            </a:r>
            <a:r>
              <a:rPr lang="sl-SI" dirty="0"/>
              <a:t> </a:t>
            </a:r>
            <a:r>
              <a:rPr lang="sl-SI" dirty="0" err="1"/>
              <a:t>food</a:t>
            </a:r>
            <a:endParaRPr lang="sl-SI" dirty="0"/>
          </a:p>
          <a:p>
            <a:pPr lvl="1"/>
            <a:r>
              <a:rPr lang="sl-SI" dirty="0"/>
              <a:t>Taste </a:t>
            </a:r>
            <a:r>
              <a:rPr lang="sl-SI" dirty="0" err="1"/>
              <a:t>sensitivity</a:t>
            </a:r>
            <a:endParaRPr lang="sl-SI" dirty="0"/>
          </a:p>
          <a:p>
            <a:pPr lvl="1"/>
            <a:r>
              <a:rPr lang="sl-SI" dirty="0" err="1"/>
              <a:t>Next</a:t>
            </a:r>
            <a:r>
              <a:rPr lang="sl-SI" dirty="0"/>
              <a:t> </a:t>
            </a:r>
            <a:r>
              <a:rPr lang="sl-SI" dirty="0" err="1"/>
              <a:t>generation</a:t>
            </a:r>
            <a:endParaRPr lang="sl-SI" dirty="0"/>
          </a:p>
          <a:p>
            <a:pPr lvl="1"/>
            <a:r>
              <a:rPr lang="sl-SI" dirty="0"/>
              <a:t>PDO </a:t>
            </a:r>
            <a:r>
              <a:rPr lang="sl-SI" dirty="0" err="1"/>
              <a:t>products</a:t>
            </a:r>
            <a:endParaRPr lang="sl-SI" dirty="0"/>
          </a:p>
          <a:p>
            <a:r>
              <a:rPr lang="sl-SI" dirty="0"/>
              <a:t>Mednarodni seminarji in delavnice partnerjev E3S</a:t>
            </a:r>
          </a:p>
          <a:p>
            <a:r>
              <a:rPr lang="sl-SI" dirty="0"/>
              <a:t>Mednarodne konference </a:t>
            </a:r>
          </a:p>
          <a:p>
            <a:pPr lvl="1"/>
            <a:r>
              <a:rPr lang="sl-SI" dirty="0"/>
              <a:t>EUROSENSE 2026: A </a:t>
            </a:r>
            <a:r>
              <a:rPr lang="sl-SI" dirty="0" err="1"/>
              <a:t>Sense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Impact</a:t>
            </a:r>
            <a:r>
              <a:rPr lang="sl-SI" dirty="0"/>
              <a:t> (Oslo, N)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C3BAA21-F850-14FF-C9C0-FAE294382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641" y="1660436"/>
            <a:ext cx="2718159" cy="435133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322CFDA-7610-9FA0-15F1-2A184D6F3DCF}"/>
              </a:ext>
            </a:extLst>
          </p:cNvPr>
          <p:cNvSpPr txBox="1"/>
          <p:nvPr/>
        </p:nvSpPr>
        <p:spPr>
          <a:xfrm rot="16200000">
            <a:off x="5950566" y="3335640"/>
            <a:ext cx="46136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l-SI" sz="1400" b="1" i="1" dirty="0">
                <a:latin typeface="+mj-lt"/>
              </a:rPr>
              <a:t>Smernice za senzorično analizo izdelkov z zaščiteno označbo porekla za živilske izdelke in vina, 2021</a:t>
            </a:r>
          </a:p>
          <a:p>
            <a:pPr marL="0" indent="0">
              <a:buNone/>
            </a:pPr>
            <a:r>
              <a:rPr lang="sl-SI" sz="1400" b="1" i="1" dirty="0">
                <a:latin typeface="+mj-lt"/>
                <a:hlinkClick r:id="rId3"/>
              </a:rPr>
              <a:t>https://e3sensory.eu/guidelines-for-the-sensory-evaluation/</a:t>
            </a:r>
            <a:r>
              <a:rPr lang="sl-SI" sz="1400" b="1" i="1" dirty="0">
                <a:latin typeface="+mj-lt"/>
              </a:rPr>
              <a:t>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8C32536-ED60-C801-B6D9-BEFF183BF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442" y="1602467"/>
            <a:ext cx="19050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14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c4cf2c-1396-48e0-9fb8-701f9c1f262a">
      <Terms xmlns="http://schemas.microsoft.com/office/infopath/2007/PartnerControls"/>
    </lcf76f155ced4ddcb4097134ff3c332f>
    <TaxCatchAll xmlns="703cdf61-9bdb-4ab1-bf99-aabb6c694d2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D093CA6EE9724F9D59C7B4BDDB6CF3" ma:contentTypeVersion="18" ma:contentTypeDescription="Ustvari nov dokument." ma:contentTypeScope="" ma:versionID="a87d03acad88d853810d6d7d6fdac799">
  <xsd:schema xmlns:xsd="http://www.w3.org/2001/XMLSchema" xmlns:xs="http://www.w3.org/2001/XMLSchema" xmlns:p="http://schemas.microsoft.com/office/2006/metadata/properties" xmlns:ns2="703cdf61-9bdb-4ab1-bf99-aabb6c694d24" xmlns:ns3="e0c4cf2c-1396-48e0-9fb8-701f9c1f262a" targetNamespace="http://schemas.microsoft.com/office/2006/metadata/properties" ma:root="true" ma:fieldsID="07faf577168e3cacf3bf907cff9333c7" ns2:_="" ns3:_="">
    <xsd:import namespace="703cdf61-9bdb-4ab1-bf99-aabb6c694d24"/>
    <xsd:import namespace="e0c4cf2c-1396-48e0-9fb8-701f9c1f262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cdf61-9bdb-4ab1-bf99-aabb6c694d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045dbe8-36ce-414e-b890-92d4d91653f2}" ma:internalName="TaxCatchAll" ma:showField="CatchAllData" ma:web="703cdf61-9bdb-4ab1-bf99-aabb6c694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4cf2c-1396-48e0-9fb8-701f9c1f2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74e670e0-036f-40c5-a94b-014558db0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49F7C3-B5EC-45A4-A3EB-7EAA86252EFB}">
  <ds:schemaRefs>
    <ds:schemaRef ds:uri="http://schemas.microsoft.com/office/2006/metadata/properties"/>
    <ds:schemaRef ds:uri="http://schemas.microsoft.com/office/infopath/2007/PartnerControls"/>
    <ds:schemaRef ds:uri="e0c4cf2c-1396-48e0-9fb8-701f9c1f262a"/>
    <ds:schemaRef ds:uri="703cdf61-9bdb-4ab1-bf99-aabb6c694d24"/>
  </ds:schemaRefs>
</ds:datastoreItem>
</file>

<file path=customXml/itemProps2.xml><?xml version="1.0" encoding="utf-8"?>
<ds:datastoreItem xmlns:ds="http://schemas.openxmlformats.org/officeDocument/2006/customXml" ds:itemID="{5AA3D2DE-20D4-4EC5-8B63-68A531E4D9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708DB7-6239-468E-90F1-937FB6DCE3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3cdf61-9bdb-4ab1-bf99-aabb6c694d24"/>
    <ds:schemaRef ds:uri="e0c4cf2c-1396-48e0-9fb8-701f9c1f2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1149</Words>
  <Application>Microsoft Office PowerPoint</Application>
  <PresentationFormat>Širokozaslonsko</PresentationFormat>
  <Paragraphs>138</Paragraphs>
  <Slides>14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Officeova tema</vt:lpstr>
      <vt:lpstr>Predstavitev delovanja nacionalnega stičišča za senzorične raziskave živil SRIP HRANA</vt:lpstr>
      <vt:lpstr>POSLANSTVO</vt:lpstr>
      <vt:lpstr>POSLANSTVO</vt:lpstr>
      <vt:lpstr>CILJI</vt:lpstr>
      <vt:lpstr>Izvajanje senzoričnih analiz</vt:lpstr>
      <vt:lpstr>Senzorična ocenjevanja v Sloveniji</vt:lpstr>
      <vt:lpstr>Analiza stanja senzoričnih raziskav v slovenskih raziskovalnih inštitucijah in podjetjih</vt:lpstr>
      <vt:lpstr>Izobraževanja </vt:lpstr>
      <vt:lpstr>Mednarodno povezovanje</vt:lpstr>
      <vt:lpstr>AKTIVNOSTI – MEDNARODNO POVEZOVANJE</vt:lpstr>
      <vt:lpstr>Spodbujanje strokovnega ravnanja</vt:lpstr>
      <vt:lpstr>Predlog Zakona o hrani  pripombe, vezane na senzorično ocenjevanje</vt:lpstr>
      <vt:lpstr>AKTIVNOSTI – INFORMIRANJE O PRILOŽNOSTIH</vt:lpstr>
      <vt:lpstr>NACIONALNO STIČIŠČE ZA SENZORIČNE RAZISKAVE SRIP HRANA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delovno srečanje članov nacionalnega stičišča za senzorične raziskave živil SRIP HRANA</dc:title>
  <dc:creator>Zala Plateis</dc:creator>
  <cp:lastModifiedBy>Petra Medved Djurašinović</cp:lastModifiedBy>
  <cp:revision>23</cp:revision>
  <dcterms:created xsi:type="dcterms:W3CDTF">2024-11-25T13:32:47Z</dcterms:created>
  <dcterms:modified xsi:type="dcterms:W3CDTF">2025-08-27T09:20:15Z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0x0101001FD093CA6EE9724F9D59C7B4BDDB6CF3</vt:lpwstr>
  </property>
  <property fmtid="{D5CDD505-2E9C-101B-9397-08002B2CF9AE}" pid="3" name="MediaServiceImageTags">
    <vt:lpwstr/>
  </property>
</Properties>
</file>