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handoutMasterIdLst>
    <p:handoutMasterId r:id="rId28"/>
  </p:handoutMasterIdLst>
  <p:sldIdLst>
    <p:sldId id="523" r:id="rId5"/>
    <p:sldId id="286" r:id="rId6"/>
    <p:sldId id="293" r:id="rId7"/>
    <p:sldId id="548" r:id="rId8"/>
    <p:sldId id="549" r:id="rId9"/>
    <p:sldId id="546" r:id="rId10"/>
    <p:sldId id="547" r:id="rId11"/>
    <p:sldId id="550" r:id="rId12"/>
    <p:sldId id="552" r:id="rId13"/>
    <p:sldId id="551" r:id="rId14"/>
    <p:sldId id="553" r:id="rId15"/>
    <p:sldId id="557" r:id="rId16"/>
    <p:sldId id="554" r:id="rId17"/>
    <p:sldId id="555" r:id="rId18"/>
    <p:sldId id="559" r:id="rId19"/>
    <p:sldId id="560" r:id="rId20"/>
    <p:sldId id="561" r:id="rId21"/>
    <p:sldId id="562" r:id="rId22"/>
    <p:sldId id="563" r:id="rId23"/>
    <p:sldId id="558" r:id="rId24"/>
    <p:sldId id="564" r:id="rId25"/>
    <p:sldId id="565" r:id="rId26"/>
  </p:sldIdLst>
  <p:sldSz cx="12188825" cy="6858000"/>
  <p:notesSz cx="7077075" cy="90519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2B24"/>
    <a:srgbClr val="973129"/>
    <a:srgbClr val="641934"/>
    <a:srgbClr val="FF7300"/>
    <a:srgbClr val="0000FF"/>
    <a:srgbClr val="FFFF00"/>
    <a:srgbClr val="FF9900"/>
    <a:srgbClr val="334D1F"/>
    <a:srgbClr val="537D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73852" autoAdjust="0"/>
  </p:normalViewPr>
  <p:slideViewPr>
    <p:cSldViewPr>
      <p:cViewPr varScale="1">
        <p:scale>
          <a:sx n="84" d="100"/>
          <a:sy n="84" d="100"/>
        </p:scale>
        <p:origin x="1752" y="96"/>
      </p:cViewPr>
      <p:guideLst>
        <p:guide orient="horz" pos="2160"/>
        <p:guide pos="3839"/>
      </p:guideLst>
    </p:cSldViewPr>
  </p:slideViewPr>
  <p:outlineViewPr>
    <p:cViewPr>
      <p:scale>
        <a:sx n="33" d="100"/>
        <a:sy n="33" d="100"/>
      </p:scale>
      <p:origin x="0" y="2035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59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008705" y="0"/>
            <a:ext cx="3066733" cy="452596"/>
          </a:xfrm>
          <a:prstGeom prst="rect">
            <a:avLst/>
          </a:prstGeom>
        </p:spPr>
        <p:txBody>
          <a:bodyPr vert="horz" lIns="91440" tIns="45720" rIns="91440" bIns="45720" rtlCol="0"/>
          <a:lstStyle>
            <a:lvl1pPr algn="r">
              <a:defRPr sz="1200"/>
            </a:lvl1pPr>
          </a:lstStyle>
          <a:p>
            <a:fld id="{EE311E18-E9A5-4ED4-A04E-9906EF4EADAE}" type="datetimeFigureOut">
              <a:rPr lang="en-US" smtClean="0"/>
              <a:pPr/>
              <a:t>4/23/2020</a:t>
            </a:fld>
            <a:endParaRPr lang="en-US" dirty="0"/>
          </a:p>
        </p:txBody>
      </p:sp>
      <p:sp>
        <p:nvSpPr>
          <p:cNvPr id="4" name="Footer Placeholder 3"/>
          <p:cNvSpPr>
            <a:spLocks noGrp="1"/>
          </p:cNvSpPr>
          <p:nvPr>
            <p:ph type="ftr" sz="quarter" idx="2"/>
          </p:nvPr>
        </p:nvSpPr>
        <p:spPr>
          <a:xfrm>
            <a:off x="0" y="8597758"/>
            <a:ext cx="3066733" cy="45259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705" y="8597758"/>
            <a:ext cx="3066733" cy="452596"/>
          </a:xfrm>
          <a:prstGeom prst="rect">
            <a:avLst/>
          </a:prstGeom>
        </p:spPr>
        <p:txBody>
          <a:bodyPr vert="horz" lIns="91440" tIns="45720" rIns="91440" bIns="45720" rtlCol="0" anchor="b"/>
          <a:lstStyle>
            <a:lvl1pPr algn="r">
              <a:defRPr sz="1200"/>
            </a:lvl1pPr>
          </a:lstStyle>
          <a:p>
            <a:fld id="{F921C49F-D75D-4149-8765-E3C00804562C}" type="slidenum">
              <a:rPr lang="en-US" smtClean="0"/>
              <a:pPr/>
              <a:t>‹#›</a:t>
            </a:fld>
            <a:endParaRPr lang="en-US" dirty="0"/>
          </a:p>
        </p:txBody>
      </p:sp>
    </p:spTree>
    <p:extLst>
      <p:ext uri="{BB962C8B-B14F-4D97-AF65-F5344CB8AC3E}">
        <p14:creationId xmlns:p14="http://schemas.microsoft.com/office/powerpoint/2010/main" val="3622611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596"/>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4008705" y="0"/>
            <a:ext cx="3066733" cy="452596"/>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BCA966D-ADBE-4EAF-8A38-C078261DBD41}" type="datetimeFigureOut">
              <a:rPr lang="en-US"/>
              <a:pPr>
                <a:defRPr/>
              </a:pPr>
              <a:t>4/23/2020</a:t>
            </a:fld>
            <a:endParaRPr lang="en-US" dirty="0"/>
          </a:p>
        </p:txBody>
      </p:sp>
      <p:sp>
        <p:nvSpPr>
          <p:cNvPr id="4" name="Slide Image Placeholder 3"/>
          <p:cNvSpPr>
            <a:spLocks noGrp="1" noRot="1" noChangeAspect="1"/>
          </p:cNvSpPr>
          <p:nvPr>
            <p:ph type="sldImg" idx="2"/>
          </p:nvPr>
        </p:nvSpPr>
        <p:spPr>
          <a:xfrm>
            <a:off x="523875" y="679450"/>
            <a:ext cx="6029325" cy="339407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7708" y="4299665"/>
            <a:ext cx="5661660" cy="4073366"/>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597758"/>
            <a:ext cx="3066733" cy="452596"/>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008705" y="8597758"/>
            <a:ext cx="3066733" cy="452596"/>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91A9FF2-4050-4DC3-B20C-4C9488E1F61D}" type="slidenum">
              <a:rPr lang="en-US"/>
              <a:pPr>
                <a:defRPr/>
              </a:pPr>
              <a:t>‹#›</a:t>
            </a:fld>
            <a:endParaRPr lang="en-US" dirty="0"/>
          </a:p>
        </p:txBody>
      </p:sp>
    </p:spTree>
    <p:extLst>
      <p:ext uri="{BB962C8B-B14F-4D97-AF65-F5344CB8AC3E}">
        <p14:creationId xmlns:p14="http://schemas.microsoft.com/office/powerpoint/2010/main" val="12100280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3875" y="679450"/>
            <a:ext cx="6029325" cy="3394075"/>
          </a:xfrm>
        </p:spPr>
      </p:sp>
      <p:sp>
        <p:nvSpPr>
          <p:cNvPr id="3" name="Notes Placeholder 2"/>
          <p:cNvSpPr>
            <a:spLocks noGrp="1"/>
          </p:cNvSpPr>
          <p:nvPr>
            <p:ph type="body" idx="1"/>
          </p:nvPr>
        </p:nvSpPr>
        <p:spPr/>
        <p:txBody>
          <a:bodyPr>
            <a:normAutofit/>
          </a:bodyPr>
          <a:lstStyle/>
          <a:p>
            <a:r>
              <a:rPr lang="en-US" dirty="0"/>
              <a:t>Acknowledge Visitors and Subs (do not introduce them individually)</a:t>
            </a:r>
          </a:p>
          <a:p>
            <a:endParaRPr lang="en-US" dirty="0"/>
          </a:p>
          <a:p>
            <a:r>
              <a:rPr lang="en-US" dirty="0"/>
              <a:t>Introduce Leadership Team</a:t>
            </a:r>
          </a:p>
        </p:txBody>
      </p:sp>
      <p:sp>
        <p:nvSpPr>
          <p:cNvPr id="4" name="Slide Number Placeholder 3"/>
          <p:cNvSpPr>
            <a:spLocks noGrp="1"/>
          </p:cNvSpPr>
          <p:nvPr>
            <p:ph type="sldNum" sz="quarter" idx="10"/>
          </p:nvPr>
        </p:nvSpPr>
        <p:spPr/>
        <p:txBody>
          <a:bodyPr/>
          <a:lstStyle/>
          <a:p>
            <a:pPr>
              <a:defRPr/>
            </a:pPr>
            <a:fld id="{091A9FF2-4050-4DC3-B20C-4C9488E1F61D}" type="slidenum">
              <a:rPr lang="en-US" smtClean="0"/>
              <a:pPr>
                <a:defRPr/>
              </a:pPr>
              <a:t>1</a:t>
            </a:fld>
            <a:endParaRPr lang="en-US" dirty="0"/>
          </a:p>
        </p:txBody>
      </p:sp>
    </p:spTree>
    <p:extLst>
      <p:ext uri="{BB962C8B-B14F-4D97-AF65-F5344CB8AC3E}">
        <p14:creationId xmlns:p14="http://schemas.microsoft.com/office/powerpoint/2010/main" val="202818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3875" y="679450"/>
            <a:ext cx="6029325" cy="3394075"/>
          </a:xfrm>
        </p:spPr>
      </p:sp>
      <p:sp>
        <p:nvSpPr>
          <p:cNvPr id="3" name="Notes Placeholder 2"/>
          <p:cNvSpPr>
            <a:spLocks noGrp="1"/>
          </p:cNvSpPr>
          <p:nvPr>
            <p:ph type="body" idx="1"/>
          </p:nvPr>
        </p:nvSpPr>
        <p:spPr/>
        <p:txBody>
          <a:bodyPr>
            <a:normAutofit/>
          </a:bodyPr>
          <a:lstStyle/>
          <a:p>
            <a:r>
              <a:rPr lang="en-US" dirty="0"/>
              <a:t>Acknowledge Visitors and Subs (do not introduce them individually)</a:t>
            </a:r>
          </a:p>
          <a:p>
            <a:endParaRPr lang="en-US" dirty="0"/>
          </a:p>
          <a:p>
            <a:r>
              <a:rPr lang="en-US" dirty="0"/>
              <a:t>Introduce Leadership Team</a:t>
            </a:r>
          </a:p>
        </p:txBody>
      </p:sp>
      <p:sp>
        <p:nvSpPr>
          <p:cNvPr id="4" name="Slide Number Placeholder 3"/>
          <p:cNvSpPr>
            <a:spLocks noGrp="1"/>
          </p:cNvSpPr>
          <p:nvPr>
            <p:ph type="sldNum" sz="quarter" idx="10"/>
          </p:nvPr>
        </p:nvSpPr>
        <p:spPr/>
        <p:txBody>
          <a:bodyPr/>
          <a:lstStyle/>
          <a:p>
            <a:pPr>
              <a:defRPr/>
            </a:pPr>
            <a:fld id="{091A9FF2-4050-4DC3-B20C-4C9488E1F61D}" type="slidenum">
              <a:rPr lang="en-US" smtClean="0"/>
              <a:pPr>
                <a:defRPr/>
              </a:pPr>
              <a:t>22</a:t>
            </a:fld>
            <a:endParaRPr lang="en-US" dirty="0"/>
          </a:p>
        </p:txBody>
      </p:sp>
    </p:spTree>
    <p:extLst>
      <p:ext uri="{BB962C8B-B14F-4D97-AF65-F5344CB8AC3E}">
        <p14:creationId xmlns:p14="http://schemas.microsoft.com/office/powerpoint/2010/main" val="1602563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Naslov in vsebina">
    <p:spTree>
      <p:nvGrpSpPr>
        <p:cNvPr id="1" name=""/>
        <p:cNvGrpSpPr/>
        <p:nvPr/>
      </p:nvGrpSpPr>
      <p:grpSpPr>
        <a:xfrm>
          <a:off x="0" y="0"/>
          <a:ext cx="0" cy="0"/>
          <a:chOff x="0" y="0"/>
          <a:chExt cx="0" cy="0"/>
        </a:xfrm>
      </p:grpSpPr>
      <p:sp>
        <p:nvSpPr>
          <p:cNvPr id="9" name="Pravokotnik 8"/>
          <p:cNvSpPr/>
          <p:nvPr userDrawn="1"/>
        </p:nvSpPr>
        <p:spPr>
          <a:xfrm>
            <a:off x="255966" y="265177"/>
            <a:ext cx="1168000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sl-SI" sz="1799" noProof="0" dirty="0"/>
          </a:p>
        </p:txBody>
      </p:sp>
      <p:cxnSp>
        <p:nvCxnSpPr>
          <p:cNvPr id="12" name="Raven povezovalnik 11"/>
          <p:cNvCxnSpPr/>
          <p:nvPr userDrawn="1"/>
        </p:nvCxnSpPr>
        <p:spPr>
          <a:xfrm>
            <a:off x="604277" y="1196392"/>
            <a:ext cx="1098027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Naslov 3"/>
          <p:cNvSpPr>
            <a:spLocks noGrp="1"/>
          </p:cNvSpPr>
          <p:nvPr>
            <p:ph type="title"/>
          </p:nvPr>
        </p:nvSpPr>
        <p:spPr>
          <a:xfrm>
            <a:off x="521072" y="448056"/>
            <a:ext cx="6875328" cy="640080"/>
          </a:xfrm>
        </p:spPr>
        <p:txBody>
          <a:bodyPr rtlCol="0" anchor="b" anchorCtr="0">
            <a:normAutofit/>
          </a:bodyPr>
          <a:lstStyle>
            <a:lvl1pPr>
              <a:defRPr sz="2799">
                <a:solidFill>
                  <a:schemeClr val="bg2">
                    <a:lumMod val="25000"/>
                  </a:schemeClr>
                </a:solidFill>
              </a:defRPr>
            </a:lvl1pPr>
          </a:lstStyle>
          <a:p>
            <a:pPr rtl="0"/>
            <a:r>
              <a:rPr lang="sl-SI" noProof="0"/>
              <a:t>Kliknite, če želite urediti slog naslova matrice</a:t>
            </a:r>
            <a:endParaRPr lang="sl-SI" noProof="0" dirty="0"/>
          </a:p>
        </p:txBody>
      </p:sp>
      <p:sp>
        <p:nvSpPr>
          <p:cNvPr id="3" name="Označba mesta za vsebino 2"/>
          <p:cNvSpPr>
            <a:spLocks noGrp="1"/>
          </p:cNvSpPr>
          <p:nvPr>
            <p:ph sz="quarter" idx="10"/>
          </p:nvPr>
        </p:nvSpPr>
        <p:spPr>
          <a:xfrm>
            <a:off x="539355" y="1435608"/>
            <a:ext cx="441540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sl-SI" noProof="0"/>
              <a:t>Kliknite za urejanje slogov besedila matrice</a:t>
            </a:r>
          </a:p>
          <a:p>
            <a:pPr marL="0" lvl="1" indent="0" rtl="0">
              <a:lnSpc>
                <a:spcPct val="150000"/>
              </a:lnSpc>
              <a:spcBef>
                <a:spcPts val="1000"/>
              </a:spcBef>
              <a:spcAft>
                <a:spcPts val="1200"/>
              </a:spcAft>
              <a:buNone/>
            </a:pPr>
            <a:r>
              <a:rPr lang="sl-SI" noProof="0"/>
              <a:t>Druga raven</a:t>
            </a:r>
          </a:p>
          <a:p>
            <a:pPr marL="0" lvl="2" indent="0" rtl="0">
              <a:lnSpc>
                <a:spcPct val="150000"/>
              </a:lnSpc>
              <a:spcBef>
                <a:spcPts val="1000"/>
              </a:spcBef>
              <a:spcAft>
                <a:spcPts val="1200"/>
              </a:spcAft>
              <a:buNone/>
            </a:pPr>
            <a:r>
              <a:rPr lang="sl-SI" noProof="0"/>
              <a:t>Tretja raven</a:t>
            </a:r>
          </a:p>
          <a:p>
            <a:pPr marL="0" lvl="3" indent="0" rtl="0">
              <a:lnSpc>
                <a:spcPct val="150000"/>
              </a:lnSpc>
              <a:spcBef>
                <a:spcPts val="1000"/>
              </a:spcBef>
              <a:spcAft>
                <a:spcPts val="1200"/>
              </a:spcAft>
              <a:buNone/>
            </a:pPr>
            <a:r>
              <a:rPr lang="sl-SI" noProof="0"/>
              <a:t>Četrta raven</a:t>
            </a:r>
          </a:p>
          <a:p>
            <a:pPr marL="0" lvl="4" indent="0" rtl="0">
              <a:lnSpc>
                <a:spcPct val="150000"/>
              </a:lnSpc>
              <a:spcBef>
                <a:spcPts val="1000"/>
              </a:spcBef>
              <a:spcAft>
                <a:spcPts val="1200"/>
              </a:spcAft>
              <a:buNone/>
            </a:pPr>
            <a:r>
              <a:rPr lang="sl-SI" noProof="0"/>
              <a:t>Peta raven</a:t>
            </a:r>
            <a:endParaRPr lang="sl-SI" noProof="0" dirty="0"/>
          </a:p>
        </p:txBody>
      </p:sp>
      <p:sp>
        <p:nvSpPr>
          <p:cNvPr id="6" name="Označba mesta za datum 3"/>
          <p:cNvSpPr>
            <a:spLocks noGrp="1"/>
          </p:cNvSpPr>
          <p:nvPr>
            <p:ph type="dt" sz="half" idx="2"/>
          </p:nvPr>
        </p:nvSpPr>
        <p:spPr>
          <a:xfrm>
            <a:off x="539355" y="6203953"/>
            <a:ext cx="3275747"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A8C7EECF-AF81-4987-B861-043FF1DE2FC2}" type="datetime1">
              <a:rPr lang="sl-SI" noProof="0" smtClean="0"/>
              <a:t>23.04.2020</a:t>
            </a:fld>
            <a:endParaRPr lang="sl-SI" noProof="0" dirty="0"/>
          </a:p>
        </p:txBody>
      </p:sp>
      <p:sp>
        <p:nvSpPr>
          <p:cNvPr id="7" name="Označba mesta za nogo 4"/>
          <p:cNvSpPr>
            <a:spLocks noGrp="1"/>
          </p:cNvSpPr>
          <p:nvPr>
            <p:ph type="ftr" sz="quarter" idx="3"/>
          </p:nvPr>
        </p:nvSpPr>
        <p:spPr>
          <a:xfrm>
            <a:off x="4646990" y="6203953"/>
            <a:ext cx="2894846"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sl-SI" noProof="0" dirty="0"/>
          </a:p>
        </p:txBody>
      </p:sp>
      <p:sp>
        <p:nvSpPr>
          <p:cNvPr id="8" name="Označba mesta številke diapozitiva 5"/>
          <p:cNvSpPr>
            <a:spLocks noGrp="1"/>
          </p:cNvSpPr>
          <p:nvPr>
            <p:ph type="sldNum" sz="quarter" idx="4"/>
          </p:nvPr>
        </p:nvSpPr>
        <p:spPr>
          <a:xfrm>
            <a:off x="8369746" y="6203953"/>
            <a:ext cx="3275747"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sl-SI" noProof="0" smtClean="0"/>
              <a:pPr/>
              <a:t>‹#›</a:t>
            </a:fld>
            <a:endParaRPr lang="sl-SI" noProof="0" dirty="0"/>
          </a:p>
        </p:txBody>
      </p:sp>
    </p:spTree>
    <p:extLst>
      <p:ext uri="{BB962C8B-B14F-4D97-AF65-F5344CB8AC3E}">
        <p14:creationId xmlns:p14="http://schemas.microsoft.com/office/powerpoint/2010/main" val="25205140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5"/>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8" r:id="rId1"/>
    <p:sldLayoutId id="2147483742" r:id="rId2"/>
    <p:sldLayoutId id="2147483744" r:id="rId3"/>
  </p:sldLayoutIdLst>
  <p:txStyles>
    <p:titleStyle>
      <a:lvl1pPr algn="ctr" rtl="0" eaLnBrk="0" fontAlgn="base" hangingPunct="0">
        <a:spcBef>
          <a:spcPct val="0"/>
        </a:spcBef>
        <a:spcAft>
          <a:spcPct val="0"/>
        </a:spcAft>
        <a:defRPr sz="5865" kern="1200">
          <a:solidFill>
            <a:srgbClr val="641A35"/>
          </a:solidFill>
          <a:latin typeface="+mj-lt"/>
          <a:ea typeface="+mj-ea"/>
          <a:cs typeface="+mj-cs"/>
        </a:defRPr>
      </a:lvl1pPr>
      <a:lvl2pPr algn="ctr" rtl="0" eaLnBrk="0" fontAlgn="base" hangingPunct="0">
        <a:spcBef>
          <a:spcPct val="0"/>
        </a:spcBef>
        <a:spcAft>
          <a:spcPct val="0"/>
        </a:spcAft>
        <a:defRPr sz="5865">
          <a:solidFill>
            <a:srgbClr val="641A35"/>
          </a:solidFill>
          <a:latin typeface="Calibri" pitchFamily="34" charset="0"/>
        </a:defRPr>
      </a:lvl2pPr>
      <a:lvl3pPr algn="ctr" rtl="0" eaLnBrk="0" fontAlgn="base" hangingPunct="0">
        <a:spcBef>
          <a:spcPct val="0"/>
        </a:spcBef>
        <a:spcAft>
          <a:spcPct val="0"/>
        </a:spcAft>
        <a:defRPr sz="5865">
          <a:solidFill>
            <a:srgbClr val="641A35"/>
          </a:solidFill>
          <a:latin typeface="Calibri" pitchFamily="34" charset="0"/>
        </a:defRPr>
      </a:lvl3pPr>
      <a:lvl4pPr algn="ctr" rtl="0" eaLnBrk="0" fontAlgn="base" hangingPunct="0">
        <a:spcBef>
          <a:spcPct val="0"/>
        </a:spcBef>
        <a:spcAft>
          <a:spcPct val="0"/>
        </a:spcAft>
        <a:defRPr sz="5865">
          <a:solidFill>
            <a:srgbClr val="641A35"/>
          </a:solidFill>
          <a:latin typeface="Calibri" pitchFamily="34" charset="0"/>
        </a:defRPr>
      </a:lvl4pPr>
      <a:lvl5pPr algn="ctr" rtl="0" eaLnBrk="0" fontAlgn="base" hangingPunct="0">
        <a:spcBef>
          <a:spcPct val="0"/>
        </a:spcBef>
        <a:spcAft>
          <a:spcPct val="0"/>
        </a:spcAft>
        <a:defRPr sz="5865">
          <a:solidFill>
            <a:srgbClr val="641A35"/>
          </a:solidFill>
          <a:latin typeface="Calibri" pitchFamily="34" charset="0"/>
        </a:defRPr>
      </a:lvl5pPr>
      <a:lvl6pPr marL="609448" algn="ctr" rtl="0" fontAlgn="base">
        <a:spcBef>
          <a:spcPct val="0"/>
        </a:spcBef>
        <a:spcAft>
          <a:spcPct val="0"/>
        </a:spcAft>
        <a:defRPr sz="5865">
          <a:solidFill>
            <a:srgbClr val="641A35"/>
          </a:solidFill>
          <a:latin typeface="Calibri" pitchFamily="34" charset="0"/>
        </a:defRPr>
      </a:lvl6pPr>
      <a:lvl7pPr marL="1218895" algn="ctr" rtl="0" fontAlgn="base">
        <a:spcBef>
          <a:spcPct val="0"/>
        </a:spcBef>
        <a:spcAft>
          <a:spcPct val="0"/>
        </a:spcAft>
        <a:defRPr sz="5865">
          <a:solidFill>
            <a:srgbClr val="641A35"/>
          </a:solidFill>
          <a:latin typeface="Calibri" pitchFamily="34" charset="0"/>
        </a:defRPr>
      </a:lvl7pPr>
      <a:lvl8pPr marL="1828343" algn="ctr" rtl="0" fontAlgn="base">
        <a:spcBef>
          <a:spcPct val="0"/>
        </a:spcBef>
        <a:spcAft>
          <a:spcPct val="0"/>
        </a:spcAft>
        <a:defRPr sz="5865">
          <a:solidFill>
            <a:srgbClr val="641A35"/>
          </a:solidFill>
          <a:latin typeface="Calibri" pitchFamily="34" charset="0"/>
        </a:defRPr>
      </a:lvl8pPr>
      <a:lvl9pPr marL="2437790" algn="ctr" rtl="0" fontAlgn="base">
        <a:spcBef>
          <a:spcPct val="0"/>
        </a:spcBef>
        <a:spcAft>
          <a:spcPct val="0"/>
        </a:spcAft>
        <a:defRPr sz="5865">
          <a:solidFill>
            <a:srgbClr val="641A35"/>
          </a:solidFill>
          <a:latin typeface="Calibri" pitchFamily="34" charset="0"/>
        </a:defRPr>
      </a:lvl9pPr>
    </p:titleStyle>
    <p:bodyStyle>
      <a:lvl1pPr marL="457086" indent="-457086" algn="l" rtl="0" eaLnBrk="0" fontAlgn="base" hangingPunct="0">
        <a:spcBef>
          <a:spcPct val="20000"/>
        </a:spcBef>
        <a:spcAft>
          <a:spcPct val="0"/>
        </a:spcAft>
        <a:buFont typeface="Arial" charset="0"/>
        <a:buChar char="•"/>
        <a:defRPr sz="4266" kern="1200">
          <a:solidFill>
            <a:srgbClr val="641A35"/>
          </a:solidFill>
          <a:latin typeface="+mn-lt"/>
          <a:ea typeface="+mn-ea"/>
          <a:cs typeface="+mn-cs"/>
        </a:defRPr>
      </a:lvl1pPr>
      <a:lvl2pPr marL="990352" indent="-380905" algn="l" rtl="0" eaLnBrk="0" fontAlgn="base" hangingPunct="0">
        <a:spcBef>
          <a:spcPct val="20000"/>
        </a:spcBef>
        <a:spcAft>
          <a:spcPct val="0"/>
        </a:spcAft>
        <a:buFont typeface="Arial" charset="0"/>
        <a:buChar char="–"/>
        <a:defRPr sz="3732" kern="1200">
          <a:solidFill>
            <a:srgbClr val="641A35"/>
          </a:solidFill>
          <a:latin typeface="+mn-lt"/>
          <a:ea typeface="+mn-ea"/>
          <a:cs typeface="+mn-cs"/>
        </a:defRPr>
      </a:lvl2pPr>
      <a:lvl3pPr marL="1523619" indent="-304724" algn="l" rtl="0" eaLnBrk="0" fontAlgn="base" hangingPunct="0">
        <a:spcBef>
          <a:spcPct val="20000"/>
        </a:spcBef>
        <a:spcAft>
          <a:spcPct val="0"/>
        </a:spcAft>
        <a:buFont typeface="Arial" charset="0"/>
        <a:buChar char="•"/>
        <a:defRPr sz="3199" kern="1200">
          <a:solidFill>
            <a:srgbClr val="641A35"/>
          </a:solidFill>
          <a:latin typeface="+mn-lt"/>
          <a:ea typeface="+mn-ea"/>
          <a:cs typeface="+mn-cs"/>
        </a:defRPr>
      </a:lvl3pPr>
      <a:lvl4pPr marL="2133067" indent="-304724" algn="l" rtl="0" eaLnBrk="0" fontAlgn="base" hangingPunct="0">
        <a:spcBef>
          <a:spcPct val="20000"/>
        </a:spcBef>
        <a:spcAft>
          <a:spcPct val="0"/>
        </a:spcAft>
        <a:buFont typeface="Arial" charset="0"/>
        <a:buChar char="–"/>
        <a:defRPr sz="2666" kern="1200">
          <a:solidFill>
            <a:srgbClr val="641A35"/>
          </a:solidFill>
          <a:latin typeface="+mn-lt"/>
          <a:ea typeface="+mn-ea"/>
          <a:cs typeface="+mn-cs"/>
        </a:defRPr>
      </a:lvl4pPr>
      <a:lvl5pPr marL="2742514" indent="-304724" algn="l" rtl="0" eaLnBrk="0" fontAlgn="base" hangingPunct="0">
        <a:spcBef>
          <a:spcPct val="20000"/>
        </a:spcBef>
        <a:spcAft>
          <a:spcPct val="0"/>
        </a:spcAft>
        <a:buFont typeface="Arial" charset="0"/>
        <a:buChar char="»"/>
        <a:defRPr sz="2666" kern="1200">
          <a:solidFill>
            <a:srgbClr val="641A35"/>
          </a:solidFill>
          <a:latin typeface="+mn-lt"/>
          <a:ea typeface="+mn-ea"/>
          <a:cs typeface="+mn-cs"/>
        </a:defRPr>
      </a:lvl5pPr>
      <a:lvl6pPr marL="3351962" indent="-304724" algn="l" defTabSz="1218895" rtl="0" eaLnBrk="1" latinLnBrk="0" hangingPunct="1">
        <a:spcBef>
          <a:spcPct val="20000"/>
        </a:spcBef>
        <a:buFont typeface="Arial" pitchFamily="34" charset="0"/>
        <a:buChar char="•"/>
        <a:defRPr sz="2666" kern="1200">
          <a:solidFill>
            <a:schemeClr val="tx1"/>
          </a:solidFill>
          <a:latin typeface="+mn-lt"/>
          <a:ea typeface="+mn-ea"/>
          <a:cs typeface="+mn-cs"/>
        </a:defRPr>
      </a:lvl6pPr>
      <a:lvl7pPr marL="3961409" indent="-304724" algn="l" defTabSz="1218895" rtl="0" eaLnBrk="1" latinLnBrk="0" hangingPunct="1">
        <a:spcBef>
          <a:spcPct val="20000"/>
        </a:spcBef>
        <a:buFont typeface="Arial" pitchFamily="34" charset="0"/>
        <a:buChar char="•"/>
        <a:defRPr sz="2666" kern="1200">
          <a:solidFill>
            <a:schemeClr val="tx1"/>
          </a:solidFill>
          <a:latin typeface="+mn-lt"/>
          <a:ea typeface="+mn-ea"/>
          <a:cs typeface="+mn-cs"/>
        </a:defRPr>
      </a:lvl7pPr>
      <a:lvl8pPr marL="4570857" indent="-304724" algn="l" defTabSz="1218895" rtl="0" eaLnBrk="1" latinLnBrk="0" hangingPunct="1">
        <a:spcBef>
          <a:spcPct val="20000"/>
        </a:spcBef>
        <a:buFont typeface="Arial" pitchFamily="34" charset="0"/>
        <a:buChar char="•"/>
        <a:defRPr sz="2666" kern="1200">
          <a:solidFill>
            <a:schemeClr val="tx1"/>
          </a:solidFill>
          <a:latin typeface="+mn-lt"/>
          <a:ea typeface="+mn-ea"/>
          <a:cs typeface="+mn-cs"/>
        </a:defRPr>
      </a:lvl8pPr>
      <a:lvl9pPr marL="5180305" indent="-304724" algn="l" defTabSz="1218895" rtl="0" eaLnBrk="1" latinLnBrk="0" hangingPunct="1">
        <a:spcBef>
          <a:spcPct val="20000"/>
        </a:spcBef>
        <a:buFont typeface="Arial" pitchFamily="34" charset="0"/>
        <a:buChar char="•"/>
        <a:defRPr sz="2666" kern="1200">
          <a:solidFill>
            <a:schemeClr val="tx1"/>
          </a:solidFill>
          <a:latin typeface="+mn-lt"/>
          <a:ea typeface="+mn-ea"/>
          <a:cs typeface="+mn-cs"/>
        </a:defRPr>
      </a:lvl9pPr>
    </p:bodyStyle>
    <p:otherStyle>
      <a:defPPr>
        <a:defRPr lang="en-US"/>
      </a:defPPr>
      <a:lvl1pPr marL="0" algn="l" defTabSz="1218895" rtl="0" eaLnBrk="1" latinLnBrk="0" hangingPunct="1">
        <a:defRPr sz="2399" kern="1200">
          <a:solidFill>
            <a:schemeClr val="tx1"/>
          </a:solidFill>
          <a:latin typeface="+mn-lt"/>
          <a:ea typeface="+mn-ea"/>
          <a:cs typeface="+mn-cs"/>
        </a:defRPr>
      </a:lvl1pPr>
      <a:lvl2pPr marL="609448" algn="l" defTabSz="1218895" rtl="0" eaLnBrk="1" latinLnBrk="0" hangingPunct="1">
        <a:defRPr sz="2399" kern="1200">
          <a:solidFill>
            <a:schemeClr val="tx1"/>
          </a:solidFill>
          <a:latin typeface="+mn-lt"/>
          <a:ea typeface="+mn-ea"/>
          <a:cs typeface="+mn-cs"/>
        </a:defRPr>
      </a:lvl2pPr>
      <a:lvl3pPr marL="1218895" algn="l" defTabSz="1218895" rtl="0" eaLnBrk="1" latinLnBrk="0" hangingPunct="1">
        <a:defRPr sz="2399" kern="1200">
          <a:solidFill>
            <a:schemeClr val="tx1"/>
          </a:solidFill>
          <a:latin typeface="+mn-lt"/>
          <a:ea typeface="+mn-ea"/>
          <a:cs typeface="+mn-cs"/>
        </a:defRPr>
      </a:lvl3pPr>
      <a:lvl4pPr marL="1828343" algn="l" defTabSz="1218895" rtl="0" eaLnBrk="1" latinLnBrk="0" hangingPunct="1">
        <a:defRPr sz="2399" kern="1200">
          <a:solidFill>
            <a:schemeClr val="tx1"/>
          </a:solidFill>
          <a:latin typeface="+mn-lt"/>
          <a:ea typeface="+mn-ea"/>
          <a:cs typeface="+mn-cs"/>
        </a:defRPr>
      </a:lvl4pPr>
      <a:lvl5pPr marL="2437790" algn="l" defTabSz="1218895" rtl="0" eaLnBrk="1" latinLnBrk="0" hangingPunct="1">
        <a:defRPr sz="2399" kern="1200">
          <a:solidFill>
            <a:schemeClr val="tx1"/>
          </a:solidFill>
          <a:latin typeface="+mn-lt"/>
          <a:ea typeface="+mn-ea"/>
          <a:cs typeface="+mn-cs"/>
        </a:defRPr>
      </a:lvl5pPr>
      <a:lvl6pPr marL="3047238" algn="l" defTabSz="1218895" rtl="0" eaLnBrk="1" latinLnBrk="0" hangingPunct="1">
        <a:defRPr sz="2399" kern="1200">
          <a:solidFill>
            <a:schemeClr val="tx1"/>
          </a:solidFill>
          <a:latin typeface="+mn-lt"/>
          <a:ea typeface="+mn-ea"/>
          <a:cs typeface="+mn-cs"/>
        </a:defRPr>
      </a:lvl6pPr>
      <a:lvl7pPr marL="3656686" algn="l" defTabSz="1218895" rtl="0" eaLnBrk="1" latinLnBrk="0" hangingPunct="1">
        <a:defRPr sz="2399" kern="1200">
          <a:solidFill>
            <a:schemeClr val="tx1"/>
          </a:solidFill>
          <a:latin typeface="+mn-lt"/>
          <a:ea typeface="+mn-ea"/>
          <a:cs typeface="+mn-cs"/>
        </a:defRPr>
      </a:lvl7pPr>
      <a:lvl8pPr marL="4266133" algn="l" defTabSz="1218895" rtl="0" eaLnBrk="1" latinLnBrk="0" hangingPunct="1">
        <a:defRPr sz="2399" kern="1200">
          <a:solidFill>
            <a:schemeClr val="tx1"/>
          </a:solidFill>
          <a:latin typeface="+mn-lt"/>
          <a:ea typeface="+mn-ea"/>
          <a:cs typeface="+mn-cs"/>
        </a:defRPr>
      </a:lvl8pPr>
      <a:lvl9pPr marL="4875581" algn="l" defTabSz="1218895" rtl="0" eaLnBrk="1" latinLnBrk="0" hangingPunct="1">
        <a:defRPr sz="23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ww.zadelodajalce.si/"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ess.gov.si/obvestila/obvestilo/sporocanje-sprememb-med-zacasnim-cakanjem-zaposlenih-na-delo" TargetMode="External"/><Relationship Id="rId2" Type="http://schemas.openxmlformats.org/officeDocument/2006/relationships/hyperlink" Target="mailto:gpzrsz@ess.gov.si"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mailto:Ksenija.prosen@rocon.s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PoljeZBesedilom 1">
            <a:extLst>
              <a:ext uri="{FF2B5EF4-FFF2-40B4-BE49-F238E27FC236}">
                <a16:creationId xmlns:a16="http://schemas.microsoft.com/office/drawing/2014/main" id="{6ED684E7-9E5F-48CD-AA19-F1791CE0601A}"/>
              </a:ext>
            </a:extLst>
          </p:cNvPr>
          <p:cNvSpPr txBox="1"/>
          <p:nvPr/>
        </p:nvSpPr>
        <p:spPr>
          <a:xfrm>
            <a:off x="435608" y="1600200"/>
            <a:ext cx="11430000" cy="2123658"/>
          </a:xfrm>
          <a:prstGeom prst="rect">
            <a:avLst/>
          </a:prstGeom>
          <a:noFill/>
        </p:spPr>
        <p:txBody>
          <a:bodyPr wrap="square" rtlCol="0">
            <a:spAutoFit/>
          </a:bodyPr>
          <a:lstStyle/>
          <a:p>
            <a:pPr algn="ctr"/>
            <a:r>
              <a:rPr lang="sl-SI" sz="4400" dirty="0">
                <a:solidFill>
                  <a:schemeClr val="tx1">
                    <a:lumMod val="75000"/>
                    <a:lumOff val="25000"/>
                  </a:schemeClr>
                </a:solidFill>
              </a:rPr>
              <a:t>Ukrepi, na področju prispevkov in plač, ki jih samostojni podjetniki in delodajalci lahko koristijo za blažitev posledic epidemije</a:t>
            </a:r>
            <a:endParaRPr lang="sl-SI" sz="4400" b="1" dirty="0">
              <a:solidFill>
                <a:schemeClr val="tx1">
                  <a:lumMod val="75000"/>
                  <a:lumOff val="25000"/>
                </a:schemeClr>
              </a:solidFill>
            </a:endParaRPr>
          </a:p>
        </p:txBody>
      </p:sp>
      <p:sp>
        <p:nvSpPr>
          <p:cNvPr id="8" name="PoljeZBesedilom 7">
            <a:extLst>
              <a:ext uri="{FF2B5EF4-FFF2-40B4-BE49-F238E27FC236}">
                <a16:creationId xmlns:a16="http://schemas.microsoft.com/office/drawing/2014/main" id="{2E7AF827-53B9-47FE-B1EB-7BDA11766A67}"/>
              </a:ext>
            </a:extLst>
          </p:cNvPr>
          <p:cNvSpPr txBox="1"/>
          <p:nvPr/>
        </p:nvSpPr>
        <p:spPr>
          <a:xfrm>
            <a:off x="4760911" y="5410200"/>
            <a:ext cx="2667000" cy="461665"/>
          </a:xfrm>
          <a:prstGeom prst="rect">
            <a:avLst/>
          </a:prstGeom>
          <a:noFill/>
        </p:spPr>
        <p:txBody>
          <a:bodyPr wrap="square" rtlCol="0">
            <a:spAutoFit/>
          </a:bodyPr>
          <a:lstStyle/>
          <a:p>
            <a:pPr algn="ctr"/>
            <a:r>
              <a:rPr lang="sl-SI" sz="2400" dirty="0">
                <a:solidFill>
                  <a:schemeClr val="tx1">
                    <a:lumMod val="75000"/>
                    <a:lumOff val="25000"/>
                  </a:schemeClr>
                </a:solidFill>
              </a:rPr>
              <a:t>Ksenija Prosen</a:t>
            </a:r>
          </a:p>
        </p:txBody>
      </p:sp>
      <p:pic>
        <p:nvPicPr>
          <p:cNvPr id="9" name="Slika 8">
            <a:extLst>
              <a:ext uri="{FF2B5EF4-FFF2-40B4-BE49-F238E27FC236}">
                <a16:creationId xmlns:a16="http://schemas.microsoft.com/office/drawing/2014/main" id="{14DED27F-0950-4A5F-9348-1EAEC36A7B6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81268" y="6019800"/>
            <a:ext cx="2026287" cy="626090"/>
          </a:xfrm>
          <a:prstGeom prst="rect">
            <a:avLst/>
          </a:prstGeom>
          <a:noFill/>
          <a:ln>
            <a:noFill/>
          </a:ln>
        </p:spPr>
      </p:pic>
    </p:spTree>
    <p:extLst>
      <p:ext uri="{BB962C8B-B14F-4D97-AF65-F5344CB8AC3E}">
        <p14:creationId xmlns:p14="http://schemas.microsoft.com/office/powerpoint/2010/main" val="635519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oprostitev plačila prispevkov </a:t>
            </a:r>
            <a:r>
              <a:rPr lang="sl-SI" sz="1800" dirty="0"/>
              <a:t>(38.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4"/>
          </a:xfrm>
        </p:spPr>
        <p:txBody>
          <a:bodyPr>
            <a:normAutofit/>
          </a:bodyPr>
          <a:lstStyle/>
          <a:p>
            <a:pPr marL="0" indent="0">
              <a:buNone/>
            </a:pPr>
            <a:r>
              <a:rPr lang="sl-SI" sz="1799" b="1" dirty="0"/>
              <a:t>Uveljavljanje oprostitve:</a:t>
            </a:r>
          </a:p>
          <a:p>
            <a:pPr marL="0" indent="0">
              <a:buNone/>
            </a:pPr>
            <a:r>
              <a:rPr lang="sl-SI" sz="1799" dirty="0"/>
              <a:t>Upravičenec preko </a:t>
            </a:r>
            <a:r>
              <a:rPr lang="sl-SI" sz="1799" dirty="0" err="1"/>
              <a:t>eDavkov</a:t>
            </a:r>
            <a:r>
              <a:rPr lang="sl-SI" sz="1799" dirty="0"/>
              <a:t> predloži izjavo, s katero izjavlja, da zaradi epidemije ne more opravljati dejavnosti ali jo opravlja v bistveno zmanjšanem obsegu. ISTA IZJAVA KOT ZA TEMELJNI DOHODEK!</a:t>
            </a:r>
          </a:p>
          <a:p>
            <a:pPr marL="0" indent="0">
              <a:buNone/>
            </a:pPr>
            <a:endParaRPr lang="sl-SI" sz="1799" dirty="0"/>
          </a:p>
          <a:p>
            <a:pPr marL="0" indent="0">
              <a:buNone/>
            </a:pPr>
            <a:r>
              <a:rPr lang="sl-SI" sz="1799" b="1" dirty="0"/>
              <a:t>Roki za uveljavljanje oprostitve:</a:t>
            </a:r>
          </a:p>
          <a:p>
            <a:pPr>
              <a:buFontTx/>
              <a:buChar char="-"/>
            </a:pPr>
            <a:r>
              <a:rPr lang="sl-SI" sz="1799" dirty="0"/>
              <a:t>Oprostitev prispevkov za marec - izjava vložena do 30.4.2020 </a:t>
            </a:r>
          </a:p>
          <a:p>
            <a:pPr>
              <a:buFontTx/>
              <a:buChar char="-"/>
            </a:pPr>
            <a:r>
              <a:rPr lang="sl-SI" sz="1799" dirty="0"/>
              <a:t>Oprostitev prispevkov za april - izjava vložena do 30.4.2020</a:t>
            </a:r>
          </a:p>
          <a:p>
            <a:pPr>
              <a:buFontTx/>
              <a:buChar char="-"/>
            </a:pPr>
            <a:r>
              <a:rPr lang="sl-SI" sz="1799" dirty="0"/>
              <a:t>Oprostitev prispevkov za maj - izjava vložena do 31.5.2020</a:t>
            </a:r>
          </a:p>
          <a:p>
            <a:pPr marL="0" indent="0">
              <a:buNone/>
            </a:pPr>
            <a:endParaRPr lang="sl-SI" sz="1799" dirty="0"/>
          </a:p>
          <a:p>
            <a:pPr marL="0" indent="0">
              <a:buNone/>
            </a:pPr>
            <a:endParaRPr lang="sl-SI" sz="1799" dirty="0"/>
          </a:p>
        </p:txBody>
      </p:sp>
    </p:spTree>
    <p:extLst>
      <p:ext uri="{BB962C8B-B14F-4D97-AF65-F5344CB8AC3E}">
        <p14:creationId xmlns:p14="http://schemas.microsoft.com/office/powerpoint/2010/main" val="1899097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Delodajalci </a:t>
            </a:r>
            <a:r>
              <a:rPr lang="sl-SI" sz="1800" dirty="0"/>
              <a:t>(21. – 33. člen ZIUZEOP)</a:t>
            </a:r>
            <a:r>
              <a:rPr lang="sl-SI" sz="3200" dirty="0"/>
              <a:t> </a:t>
            </a:r>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659873"/>
          </a:xfrm>
        </p:spPr>
        <p:txBody>
          <a:bodyPr/>
          <a:lstStyle/>
          <a:p>
            <a:pPr marL="0" indent="0">
              <a:buNone/>
            </a:pPr>
            <a:r>
              <a:rPr lang="sl-SI" sz="1799" b="1" dirty="0"/>
              <a:t>Ukrepi:</a:t>
            </a:r>
          </a:p>
          <a:p>
            <a:pPr marL="0" indent="0">
              <a:buNone/>
            </a:pPr>
            <a:endParaRPr lang="sl-SI" sz="1799" b="1" dirty="0"/>
          </a:p>
          <a:p>
            <a:pPr marL="342900" indent="-342900">
              <a:buAutoNum type="arabicPeriod"/>
            </a:pPr>
            <a:r>
              <a:rPr lang="sl-SI" sz="1799" b="1" dirty="0"/>
              <a:t>Čakanje na delo doma </a:t>
            </a:r>
          </a:p>
          <a:p>
            <a:pPr marL="0" indent="0">
              <a:buNone/>
            </a:pPr>
            <a:r>
              <a:rPr lang="sl-SI" sz="1600" dirty="0"/>
              <a:t>      Povračilo nadomestila plače in oprostitev plačila prispevkov</a:t>
            </a:r>
          </a:p>
          <a:p>
            <a:pPr marL="0" indent="0">
              <a:buNone/>
            </a:pPr>
            <a:endParaRPr lang="sl-SI" sz="1799" dirty="0"/>
          </a:p>
          <a:p>
            <a:pPr marL="0" indent="0">
              <a:buNone/>
            </a:pPr>
            <a:r>
              <a:rPr lang="sl-SI" sz="1799" dirty="0"/>
              <a:t>2.  </a:t>
            </a:r>
            <a:r>
              <a:rPr lang="sl-SI" sz="1799" b="1" dirty="0"/>
              <a:t>Odsotnost delavcev zaradi višje sile</a:t>
            </a:r>
          </a:p>
          <a:p>
            <a:pPr marL="0" indent="0">
              <a:buNone/>
            </a:pPr>
            <a:r>
              <a:rPr lang="sl-SI" sz="1600" dirty="0"/>
              <a:t>      Povračilo nadomestila plače in oprostitev plačila prispevkov</a:t>
            </a:r>
          </a:p>
          <a:p>
            <a:pPr marL="0" indent="0">
              <a:buNone/>
            </a:pPr>
            <a:endParaRPr lang="sl-SI" sz="1600" dirty="0"/>
          </a:p>
          <a:p>
            <a:pPr marL="0" indent="0">
              <a:buNone/>
            </a:pPr>
            <a:r>
              <a:rPr lang="sl-SI" sz="1799" b="1" dirty="0"/>
              <a:t>3.  Odsotnost delavcev zaradi odrejene karantene</a:t>
            </a:r>
          </a:p>
          <a:p>
            <a:pPr marL="0" indent="0">
              <a:buNone/>
            </a:pPr>
            <a:r>
              <a:rPr lang="sl-SI" sz="1600" dirty="0"/>
              <a:t>      Povračilo nadomestila plače in oprostitev plačila prispevkov</a:t>
            </a:r>
          </a:p>
          <a:p>
            <a:pPr marL="0" indent="0">
              <a:buNone/>
            </a:pPr>
            <a:endParaRPr lang="sl-SI" sz="1799" dirty="0"/>
          </a:p>
          <a:p>
            <a:pPr marL="0" indent="0">
              <a:buNone/>
            </a:pPr>
            <a:r>
              <a:rPr lang="sl-SI" sz="1799" dirty="0"/>
              <a:t>4.  </a:t>
            </a:r>
            <a:r>
              <a:rPr lang="sl-SI" sz="1799" b="1" dirty="0"/>
              <a:t>Delo v času epidemije </a:t>
            </a:r>
          </a:p>
          <a:p>
            <a:pPr marL="0" indent="0">
              <a:buNone/>
            </a:pPr>
            <a:r>
              <a:rPr lang="sl-SI" sz="1600" dirty="0"/>
              <a:t>     Oprostitev prispevkov za PIZ in krizni dodatek</a:t>
            </a:r>
          </a:p>
          <a:p>
            <a:pPr marL="342900" indent="-342900">
              <a:buAutoNum type="arabicPeriod"/>
            </a:pPr>
            <a:endParaRPr lang="sl-SI" sz="1799" dirty="0"/>
          </a:p>
          <a:p>
            <a:pPr marL="0" indent="0">
              <a:buNone/>
            </a:pPr>
            <a:endParaRPr lang="sl-SI" dirty="0"/>
          </a:p>
        </p:txBody>
      </p:sp>
    </p:spTree>
    <p:extLst>
      <p:ext uri="{BB962C8B-B14F-4D97-AF65-F5344CB8AC3E}">
        <p14:creationId xmlns:p14="http://schemas.microsoft.com/office/powerpoint/2010/main" val="2800459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p:txBody>
          <a:bodyPr>
            <a:noAutofit/>
          </a:bodyPr>
          <a:lstStyle/>
          <a:p>
            <a:pPr algn="l"/>
            <a:r>
              <a:rPr lang="sl-SI" sz="3200" dirty="0"/>
              <a:t>Čakanje na delo doma in višja sila</a:t>
            </a:r>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Višina nadomestila:</a:t>
            </a:r>
          </a:p>
          <a:p>
            <a:pPr>
              <a:buFontTx/>
              <a:buChar char="-"/>
            </a:pPr>
            <a:r>
              <a:rPr lang="sl-SI" sz="1799" dirty="0"/>
              <a:t>80% povprečne mesečne plače za polni delovni čas iz zadnjih treh mesecev oziroma iz obdobja dela v zadnjih treh mesecih pred začetkom odsotnosti,</a:t>
            </a:r>
          </a:p>
          <a:p>
            <a:pPr>
              <a:buFontTx/>
              <a:buChar char="-"/>
            </a:pPr>
            <a:r>
              <a:rPr lang="sl-SI" sz="1799" dirty="0"/>
              <a:t>vendar najmanj v višini minimalne plače.</a:t>
            </a:r>
          </a:p>
          <a:p>
            <a:pPr marL="0" indent="0">
              <a:buNone/>
            </a:pPr>
            <a:endParaRPr lang="sl-SI" sz="1799" dirty="0"/>
          </a:p>
          <a:p>
            <a:pPr marL="0" indent="0">
              <a:buNone/>
            </a:pPr>
            <a:r>
              <a:rPr lang="sl-SI" sz="1799" dirty="0">
                <a:solidFill>
                  <a:srgbClr val="FF0000"/>
                </a:solidFill>
              </a:rPr>
              <a:t>Velja za vse delavce v času trajanja ukrepov </a:t>
            </a:r>
            <a:r>
              <a:rPr lang="sl-SI" sz="1500" dirty="0">
                <a:solidFill>
                  <a:srgbClr val="FF0000"/>
                </a:solidFill>
              </a:rPr>
              <a:t>(tudi za tiste, katerih delodajalci ne morejo uveljavljati povračil in oprostitve prispevkov).</a:t>
            </a:r>
          </a:p>
          <a:p>
            <a:pPr marL="0" indent="0">
              <a:buNone/>
            </a:pPr>
            <a:endParaRPr lang="sl-SI" sz="1799" dirty="0"/>
          </a:p>
          <a:p>
            <a:pPr marL="0" indent="0">
              <a:buNone/>
            </a:pPr>
            <a:endParaRPr lang="sl-SI" dirty="0"/>
          </a:p>
        </p:txBody>
      </p:sp>
    </p:spTree>
    <p:extLst>
      <p:ext uri="{BB962C8B-B14F-4D97-AF65-F5344CB8AC3E}">
        <p14:creationId xmlns:p14="http://schemas.microsoft.com/office/powerpoint/2010/main" val="2127415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Čakanje na delo doma in višja sila </a:t>
            </a:r>
            <a:r>
              <a:rPr lang="sl-SI" sz="1800" dirty="0"/>
              <a:t>(22.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fontScale="85000" lnSpcReduction="10000"/>
          </a:bodyPr>
          <a:lstStyle/>
          <a:p>
            <a:pPr marL="0" indent="0">
              <a:buNone/>
            </a:pPr>
            <a:r>
              <a:rPr lang="sl-SI" sz="2000" b="1" dirty="0"/>
              <a:t>Upravičenci za povračilo nadomestila in oprostitev prispevkov:</a:t>
            </a:r>
          </a:p>
          <a:p>
            <a:pPr marL="0" indent="0">
              <a:buNone/>
            </a:pPr>
            <a:r>
              <a:rPr lang="sl-SI" sz="1799" dirty="0"/>
              <a:t>Vsak delodajalec v RS, razen:</a:t>
            </a:r>
          </a:p>
          <a:p>
            <a:pPr>
              <a:buFontTx/>
              <a:buChar char="-"/>
            </a:pPr>
            <a:r>
              <a:rPr lang="sl-SI" sz="1799" dirty="0"/>
              <a:t>Neposredni in posredni proračunski uporabnik, katerega delež prihodkov iz javnih virov je bil v letu 2019 višji od 70%</a:t>
            </a:r>
          </a:p>
          <a:p>
            <a:pPr>
              <a:buFontTx/>
              <a:buChar char="-"/>
            </a:pPr>
            <a:r>
              <a:rPr lang="sl-SI" sz="1799" dirty="0"/>
              <a:t>Delodajalec, ki opravlja finančno ali zavarovalniško dejavnost (SKD – skupina K) </a:t>
            </a:r>
            <a:r>
              <a:rPr lang="sl-SI" sz="1799" dirty="0">
                <a:solidFill>
                  <a:srgbClr val="FF0000"/>
                </a:solidFill>
              </a:rPr>
              <a:t>in ima na dan 13.3.2020 več kot 10 zaposlenih</a:t>
            </a:r>
          </a:p>
          <a:p>
            <a:pPr marL="0" indent="0">
              <a:buNone/>
            </a:pPr>
            <a:endParaRPr lang="sl-SI" sz="1799" dirty="0">
              <a:solidFill>
                <a:srgbClr val="FF0000"/>
              </a:solidFill>
            </a:endParaRPr>
          </a:p>
          <a:p>
            <a:pPr marL="0" indent="0">
              <a:buNone/>
            </a:pPr>
            <a:r>
              <a:rPr lang="sl-SI" sz="2000" b="1" dirty="0"/>
              <a:t>Pogoj:</a:t>
            </a:r>
          </a:p>
          <a:p>
            <a:pPr marL="0" indent="0">
              <a:buNone/>
            </a:pPr>
            <a:r>
              <a:rPr lang="sl-SI" sz="1600" strike="sngStrike" dirty="0">
                <a:solidFill>
                  <a:srgbClr val="FF0000"/>
                </a:solidFill>
              </a:rPr>
              <a:t>Upad prihodkov v prvem polletju 2020 za več kot 20% in rast prihodkov v drugem polletju za manj kot 50% glede na isto obdobje 2019.</a:t>
            </a:r>
          </a:p>
          <a:p>
            <a:pPr marL="0" indent="0">
              <a:buNone/>
            </a:pPr>
            <a:endParaRPr lang="sl-SI" sz="2000" strike="sngStrike" dirty="0">
              <a:solidFill>
                <a:srgbClr val="FF0000"/>
              </a:solidFill>
            </a:endParaRPr>
          </a:p>
          <a:p>
            <a:pPr marL="0" indent="0">
              <a:buNone/>
            </a:pPr>
            <a:r>
              <a:rPr lang="sl-SI" sz="2000" b="1" dirty="0">
                <a:solidFill>
                  <a:srgbClr val="FF0000"/>
                </a:solidFill>
              </a:rPr>
              <a:t>Upad prihodkov v letu 2020 za več kot 10% glede na leto 2019.</a:t>
            </a:r>
          </a:p>
          <a:p>
            <a:pPr marL="0" indent="0">
              <a:buNone/>
            </a:pPr>
            <a:r>
              <a:rPr lang="sl-SI" sz="1800" dirty="0">
                <a:solidFill>
                  <a:srgbClr val="FF0000"/>
                </a:solidFill>
              </a:rPr>
              <a:t>Če niso poslovali celo leto 2019 oz. 2020 – upad povprečnih mesečnih prihodkov leta 2020 za več kot 10% glede na povprečne mesečne prihodke leta 2019.</a:t>
            </a:r>
          </a:p>
          <a:p>
            <a:pPr marL="0" indent="0">
              <a:buNone/>
            </a:pPr>
            <a:r>
              <a:rPr lang="sl-SI" sz="1800" dirty="0">
                <a:solidFill>
                  <a:srgbClr val="FF0000"/>
                </a:solidFill>
              </a:rPr>
              <a:t>Če v letu 2019 niso poslovali – upad povprečnih mesečnih prihodkov leta 2020 za več kot 10% glede na povprečne mesečne prihodke v letu 2020 do 12.3.2020.</a:t>
            </a:r>
          </a:p>
          <a:p>
            <a:pPr marL="0" indent="0">
              <a:buNone/>
            </a:pPr>
            <a:endParaRPr lang="sl-SI" sz="2000" dirty="0">
              <a:solidFill>
                <a:srgbClr val="FF0000"/>
              </a:solidFill>
            </a:endParaRPr>
          </a:p>
          <a:p>
            <a:pPr marL="0" indent="0">
              <a:buNone/>
            </a:pPr>
            <a:r>
              <a:rPr lang="sl-SI" sz="2000" b="1" dirty="0">
                <a:solidFill>
                  <a:srgbClr val="FF0000"/>
                </a:solidFill>
              </a:rPr>
              <a:t>Prihodki </a:t>
            </a:r>
            <a:r>
              <a:rPr lang="sl-SI" sz="2000" dirty="0">
                <a:solidFill>
                  <a:srgbClr val="FF0000"/>
                </a:solidFill>
              </a:rPr>
              <a:t>so </a:t>
            </a:r>
            <a:r>
              <a:rPr lang="sl-SI" sz="2000" b="1" dirty="0">
                <a:solidFill>
                  <a:srgbClr val="FF0000"/>
                </a:solidFill>
              </a:rPr>
              <a:t>čisti prihodki od prodaje, </a:t>
            </a:r>
            <a:r>
              <a:rPr lang="sl-SI" sz="2000" dirty="0">
                <a:solidFill>
                  <a:srgbClr val="FF0000"/>
                </a:solidFill>
              </a:rPr>
              <a:t>ugotovljeni po pravilih o </a:t>
            </a:r>
            <a:r>
              <a:rPr lang="sl-SI" sz="2000" dirty="0" err="1">
                <a:solidFill>
                  <a:srgbClr val="FF0000"/>
                </a:solidFill>
              </a:rPr>
              <a:t>računovodenju</a:t>
            </a:r>
            <a:r>
              <a:rPr lang="sl-SI" sz="2000" dirty="0">
                <a:solidFill>
                  <a:srgbClr val="FF0000"/>
                </a:solidFill>
              </a:rPr>
              <a:t>, ter </a:t>
            </a:r>
            <a:r>
              <a:rPr lang="sl-SI" sz="2000" b="1" dirty="0">
                <a:solidFill>
                  <a:srgbClr val="FF0000"/>
                </a:solidFill>
              </a:rPr>
              <a:t>nadomestila iz zavarovanja za starševsko varstvo</a:t>
            </a:r>
            <a:r>
              <a:rPr lang="sl-SI" sz="2000" dirty="0">
                <a:solidFill>
                  <a:srgbClr val="FF0000"/>
                </a:solidFill>
              </a:rPr>
              <a:t>.</a:t>
            </a:r>
          </a:p>
          <a:p>
            <a:pPr marL="0" indent="0">
              <a:buNone/>
            </a:pPr>
            <a:endParaRPr lang="sl-SI" sz="2000" b="1" dirty="0">
              <a:solidFill>
                <a:srgbClr val="FF0000"/>
              </a:solidFill>
            </a:endParaRPr>
          </a:p>
          <a:p>
            <a:pPr marL="0" indent="0">
              <a:buNone/>
            </a:pPr>
            <a:r>
              <a:rPr lang="sl-SI" sz="2000" dirty="0"/>
              <a:t>Če pogoj ni dosežen, mora upravičenec vrniti celotno pomoč </a:t>
            </a:r>
            <a:r>
              <a:rPr lang="sl-SI" sz="2000" dirty="0">
                <a:solidFill>
                  <a:srgbClr val="FF0000"/>
                </a:solidFill>
              </a:rPr>
              <a:t>(</a:t>
            </a:r>
            <a:r>
              <a:rPr lang="sl-SI" sz="1800" dirty="0">
                <a:solidFill>
                  <a:srgbClr val="FF0000"/>
                </a:solidFill>
              </a:rPr>
              <a:t>brez kakršnikoli obresti).</a:t>
            </a:r>
            <a:endParaRPr lang="sl-SI" sz="2000" dirty="0">
              <a:solidFill>
                <a:srgbClr val="FF0000"/>
              </a:solidFill>
            </a:endParaRPr>
          </a:p>
          <a:p>
            <a:pPr>
              <a:buFontTx/>
              <a:buChar char="-"/>
            </a:pPr>
            <a:endParaRPr lang="sl-SI" sz="1799" dirty="0"/>
          </a:p>
          <a:p>
            <a:pPr marL="342900" indent="-342900">
              <a:buAutoNum type="arabicPeriod"/>
            </a:pPr>
            <a:endParaRPr lang="sl-SI" sz="1799" dirty="0"/>
          </a:p>
          <a:p>
            <a:pPr marL="0" indent="0">
              <a:buNone/>
            </a:pPr>
            <a:endParaRPr lang="sl-SI" dirty="0"/>
          </a:p>
        </p:txBody>
      </p:sp>
    </p:spTree>
    <p:extLst>
      <p:ext uri="{BB962C8B-B14F-4D97-AF65-F5344CB8AC3E}">
        <p14:creationId xmlns:p14="http://schemas.microsoft.com/office/powerpoint/2010/main" val="35115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1026050" cy="640080"/>
          </a:xfrm>
        </p:spPr>
        <p:txBody>
          <a:bodyPr>
            <a:noAutofit/>
          </a:bodyPr>
          <a:lstStyle/>
          <a:p>
            <a:pPr algn="l"/>
            <a:r>
              <a:rPr lang="sl-SI" sz="3200" dirty="0"/>
              <a:t>Čakanje na delo doma in višja sila </a:t>
            </a:r>
            <a:r>
              <a:rPr lang="sl-SI" sz="1800" dirty="0"/>
              <a:t>(24.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Čakanje na delo doma:</a:t>
            </a:r>
          </a:p>
          <a:p>
            <a:pPr marL="0" indent="0">
              <a:buNone/>
            </a:pPr>
            <a:r>
              <a:rPr lang="sl-SI" sz="1799" dirty="0"/>
              <a:t>Delodajalec delavca </a:t>
            </a:r>
            <a:r>
              <a:rPr lang="sl-SI" sz="1799" b="1" dirty="0"/>
              <a:t>pisno napoti</a:t>
            </a:r>
            <a:r>
              <a:rPr lang="sl-SI" sz="1799" dirty="0"/>
              <a:t> na začasno čakanje na delo, kjer določi:</a:t>
            </a:r>
          </a:p>
          <a:p>
            <a:pPr>
              <a:buFontTx/>
              <a:buChar char="-"/>
            </a:pPr>
            <a:r>
              <a:rPr lang="sl-SI" sz="1799" dirty="0"/>
              <a:t>Čas začasnega čakanja na delo (od – do)</a:t>
            </a:r>
          </a:p>
          <a:p>
            <a:pPr>
              <a:buFontTx/>
              <a:buChar char="-"/>
            </a:pPr>
            <a:r>
              <a:rPr lang="sl-SI" sz="1799" dirty="0"/>
              <a:t>Možnosti in način poziva delavcu, da se predčasno vrne na delo</a:t>
            </a:r>
          </a:p>
          <a:p>
            <a:pPr>
              <a:buFontTx/>
              <a:buChar char="-"/>
            </a:pPr>
            <a:r>
              <a:rPr lang="sl-SI" sz="1799" dirty="0"/>
              <a:t>Višino nadomestila plače</a:t>
            </a:r>
          </a:p>
          <a:p>
            <a:pPr>
              <a:buFontTx/>
              <a:buChar char="-"/>
            </a:pPr>
            <a:endParaRPr lang="sl-SI" sz="1799" dirty="0"/>
          </a:p>
          <a:p>
            <a:pPr marL="0" indent="0">
              <a:buNone/>
            </a:pPr>
            <a:r>
              <a:rPr lang="sl-SI" sz="1799" dirty="0"/>
              <a:t>Delavec ima v času začasnega čakanja na delo </a:t>
            </a:r>
            <a:r>
              <a:rPr lang="sl-SI" sz="1799" strike="sngStrike" dirty="0">
                <a:solidFill>
                  <a:srgbClr val="FF0000"/>
                </a:solidFill>
              </a:rPr>
              <a:t>obveznost</a:t>
            </a:r>
            <a:r>
              <a:rPr lang="sl-SI" sz="1799" dirty="0">
                <a:solidFill>
                  <a:srgbClr val="FF0000"/>
                </a:solidFill>
              </a:rPr>
              <a:t> pravico,</a:t>
            </a:r>
            <a:r>
              <a:rPr lang="sl-SI" sz="1799" dirty="0"/>
              <a:t> da se na zahtevo delodajalca vrne na delo do sedem </a:t>
            </a:r>
            <a:r>
              <a:rPr lang="sl-SI" sz="1799" strike="sngStrike" dirty="0">
                <a:solidFill>
                  <a:srgbClr val="FF0000"/>
                </a:solidFill>
              </a:rPr>
              <a:t>zaporednih</a:t>
            </a:r>
            <a:r>
              <a:rPr lang="sl-SI" sz="1799" dirty="0">
                <a:solidFill>
                  <a:srgbClr val="FF0000"/>
                </a:solidFill>
              </a:rPr>
              <a:t> </a:t>
            </a:r>
            <a:r>
              <a:rPr lang="sl-SI" sz="1799" dirty="0"/>
              <a:t>dni v tekočem mesecu.</a:t>
            </a:r>
          </a:p>
          <a:p>
            <a:pPr marL="0" indent="0">
              <a:buNone/>
            </a:pPr>
            <a:r>
              <a:rPr lang="sl-SI" sz="1799" dirty="0"/>
              <a:t>Delodajalec mora o tem obvestiti Zavod za zaposlovanje.</a:t>
            </a:r>
          </a:p>
          <a:p>
            <a:pPr marL="0" indent="0">
              <a:buNone/>
            </a:pPr>
            <a:endParaRPr lang="sl-SI" sz="1799" dirty="0"/>
          </a:p>
          <a:p>
            <a:pPr marL="0" indent="0">
              <a:buNone/>
            </a:pPr>
            <a:r>
              <a:rPr lang="sl-SI" sz="1799" b="1" dirty="0"/>
              <a:t>Odsotnost delavcev zaredi višje sile:</a:t>
            </a:r>
          </a:p>
          <a:p>
            <a:pPr marL="0" indent="0">
              <a:buNone/>
            </a:pPr>
            <a:r>
              <a:rPr lang="sl-SI" sz="1799" dirty="0"/>
              <a:t>Delavci so odsotni zaradi višje sile, ki je posledica obveznosti varstva otrok zaradi zaprtja vrtcev in šol in drugih objektivnih razlogov ali nezmožnosti prihoda na delo zaradi ustavitve javnega prevoza ali zaprtja mej s sosednjimi državami.</a:t>
            </a:r>
          </a:p>
          <a:p>
            <a:pPr marL="0" indent="0">
              <a:buNone/>
            </a:pPr>
            <a:endParaRPr lang="sl-SI" dirty="0"/>
          </a:p>
        </p:txBody>
      </p:sp>
    </p:spTree>
    <p:extLst>
      <p:ext uri="{BB962C8B-B14F-4D97-AF65-F5344CB8AC3E}">
        <p14:creationId xmlns:p14="http://schemas.microsoft.com/office/powerpoint/2010/main" val="4256241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1" y="448056"/>
            <a:ext cx="11044333" cy="640080"/>
          </a:xfrm>
        </p:spPr>
        <p:txBody>
          <a:bodyPr>
            <a:noAutofit/>
          </a:bodyPr>
          <a:lstStyle/>
          <a:p>
            <a:pPr algn="l"/>
            <a:r>
              <a:rPr lang="sl-SI" sz="3200" dirty="0"/>
              <a:t>Čakanje na delo doma in višja sila </a:t>
            </a:r>
            <a:r>
              <a:rPr lang="sl-SI" sz="1800" dirty="0"/>
              <a:t>(28.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Višina povračila izplačanega nadomestila:</a:t>
            </a:r>
          </a:p>
          <a:p>
            <a:pPr>
              <a:buFontTx/>
              <a:buChar char="-"/>
            </a:pPr>
            <a:r>
              <a:rPr lang="sl-SI" sz="1799" dirty="0"/>
              <a:t>Izplačano nadomestilo se povrne v </a:t>
            </a:r>
            <a:r>
              <a:rPr lang="sl-SI" sz="1799" b="1" dirty="0"/>
              <a:t>višini  izplačanega nadomestila</a:t>
            </a:r>
            <a:r>
              <a:rPr lang="sl-SI" sz="1799" dirty="0"/>
              <a:t>, ki </a:t>
            </a:r>
            <a:r>
              <a:rPr lang="sl-SI" sz="1799" b="1" dirty="0"/>
              <a:t>ne presega višine povprečne plače</a:t>
            </a:r>
            <a:r>
              <a:rPr lang="sl-SI" sz="1799" dirty="0"/>
              <a:t> za leto 2019 v RS</a:t>
            </a:r>
          </a:p>
          <a:p>
            <a:pPr>
              <a:buFontTx/>
              <a:buChar char="-"/>
            </a:pPr>
            <a:endParaRPr lang="sl-SI" sz="1799" dirty="0"/>
          </a:p>
          <a:p>
            <a:pPr marL="0" indent="0">
              <a:buNone/>
            </a:pPr>
            <a:r>
              <a:rPr lang="sl-SI" sz="1799" b="1" dirty="0"/>
              <a:t>Oprostitev plačila prispevkov:</a:t>
            </a:r>
            <a:endParaRPr lang="sl-SI" sz="1799" dirty="0"/>
          </a:p>
          <a:p>
            <a:pPr>
              <a:buFontTx/>
              <a:buChar char="-"/>
            </a:pPr>
            <a:r>
              <a:rPr lang="sl-SI" sz="1799" dirty="0"/>
              <a:t>Delodajalci so oproščeni plačila prispevkov </a:t>
            </a:r>
            <a:r>
              <a:rPr lang="sl-SI" sz="1799" b="1" dirty="0"/>
              <a:t>za nadomestila plač, za katera so upravičeni do povračila izplačanega nadomestila</a:t>
            </a:r>
            <a:r>
              <a:rPr lang="sl-SI" sz="1799" dirty="0"/>
              <a:t> </a:t>
            </a:r>
          </a:p>
          <a:p>
            <a:pPr>
              <a:buFontTx/>
              <a:buChar char="-"/>
            </a:pPr>
            <a:r>
              <a:rPr lang="sl-SI" sz="1799" dirty="0"/>
              <a:t>Oprostitev </a:t>
            </a:r>
            <a:r>
              <a:rPr lang="sl-SI" sz="1799" b="1" dirty="0"/>
              <a:t>vseh prispevkov </a:t>
            </a:r>
            <a:r>
              <a:rPr lang="sl-SI" sz="1799" dirty="0"/>
              <a:t>za vsa socialna zavarovanja</a:t>
            </a:r>
          </a:p>
          <a:p>
            <a:pPr>
              <a:buFontTx/>
              <a:buChar char="-"/>
            </a:pPr>
            <a:r>
              <a:rPr lang="sl-SI" sz="1799" b="1" dirty="0"/>
              <a:t>Za obdobje veljavnosti ukrepov </a:t>
            </a:r>
            <a:r>
              <a:rPr lang="sl-SI" sz="1799" dirty="0"/>
              <a:t>iz zakona </a:t>
            </a:r>
          </a:p>
          <a:p>
            <a:pPr marL="0" indent="0">
              <a:buNone/>
            </a:pPr>
            <a:endParaRPr lang="sl-SI" sz="1799" dirty="0"/>
          </a:p>
          <a:p>
            <a:pPr marL="0" indent="0">
              <a:buNone/>
            </a:pPr>
            <a:endParaRPr lang="sl-SI" sz="1799" dirty="0"/>
          </a:p>
          <a:p>
            <a:pPr marL="0" indent="0">
              <a:buNone/>
            </a:pPr>
            <a:r>
              <a:rPr lang="sl-SI" sz="1799" dirty="0"/>
              <a:t>Neposredni in posredni uporabniki proračunov, katerih delež prihodkov iz javnih virov v letu 2019 je nižji od 70%, lahko uveljavlja povračilo nadomestila plače v višini deleža, ki je enak deležu njegovih prihodkov iz nejavnih virov.</a:t>
            </a:r>
          </a:p>
          <a:p>
            <a:pPr marL="0" indent="0">
              <a:buNone/>
            </a:pPr>
            <a:endParaRPr lang="sl-SI" dirty="0"/>
          </a:p>
        </p:txBody>
      </p:sp>
    </p:spTree>
    <p:extLst>
      <p:ext uri="{BB962C8B-B14F-4D97-AF65-F5344CB8AC3E}">
        <p14:creationId xmlns:p14="http://schemas.microsoft.com/office/powerpoint/2010/main" val="506294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1" y="448056"/>
            <a:ext cx="11044333" cy="640080"/>
          </a:xfrm>
        </p:spPr>
        <p:txBody>
          <a:bodyPr>
            <a:noAutofit/>
          </a:bodyPr>
          <a:lstStyle/>
          <a:p>
            <a:pPr algn="l"/>
            <a:r>
              <a:rPr lang="sl-SI" sz="3200" dirty="0"/>
              <a:t>Čakanje na delo doma in višja sila </a:t>
            </a:r>
            <a:r>
              <a:rPr lang="sl-SI" sz="1800" dirty="0"/>
              <a:t>(29.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Postopek in način uveljavljanja povračila:</a:t>
            </a:r>
          </a:p>
          <a:p>
            <a:pPr>
              <a:buFontTx/>
              <a:buChar char="-"/>
            </a:pPr>
            <a:r>
              <a:rPr lang="sl-SI" sz="1799" dirty="0"/>
              <a:t>Delodajalec vloži vlogo v elektronski obliki pri ZRSZ v osmih dneh od napotitve delavca na začasno čakanje na delo</a:t>
            </a:r>
          </a:p>
          <a:p>
            <a:pPr>
              <a:buFontTx/>
              <a:buChar char="-"/>
            </a:pPr>
            <a:r>
              <a:rPr lang="sl-SI" sz="1799" dirty="0"/>
              <a:t>Vlogi se priloži izjava, da izpolnjuje pogoje oz. ocenjuje da bo izpolnil pogoje</a:t>
            </a:r>
          </a:p>
          <a:p>
            <a:pPr>
              <a:buFontTx/>
              <a:buChar char="-"/>
            </a:pPr>
            <a:r>
              <a:rPr lang="sl-SI" sz="1799" dirty="0"/>
              <a:t>Vlogi se priloži dokazila o napotitvi delavcev na čakanje oz. o upravičeni odsotnosti zaradi višje sile </a:t>
            </a:r>
          </a:p>
          <a:p>
            <a:pPr>
              <a:buFontTx/>
              <a:buChar char="-"/>
            </a:pPr>
            <a:r>
              <a:rPr lang="sl-SI" sz="1799" dirty="0"/>
              <a:t>Spletna stran ZRSZ </a:t>
            </a:r>
            <a:r>
              <a:rPr lang="sl-SI" sz="1800" dirty="0">
                <a:hlinkClick r:id="rId2"/>
              </a:rPr>
              <a:t>https://www.zadelodajalce.si/</a:t>
            </a:r>
            <a:r>
              <a:rPr lang="sl-SI" sz="1800" dirty="0"/>
              <a:t>, potrebna je predhodna registracija</a:t>
            </a:r>
            <a:endParaRPr lang="sl-SI" sz="1799" dirty="0"/>
          </a:p>
          <a:p>
            <a:pPr>
              <a:buFontTx/>
              <a:buChar char="-"/>
            </a:pPr>
            <a:endParaRPr lang="sl-SI" sz="1799" dirty="0"/>
          </a:p>
          <a:p>
            <a:pPr>
              <a:buFontTx/>
              <a:buChar char="-"/>
            </a:pPr>
            <a:endParaRPr lang="sl-SI" sz="1799" dirty="0"/>
          </a:p>
          <a:p>
            <a:pPr marL="0" indent="0">
              <a:buNone/>
            </a:pPr>
            <a:r>
              <a:rPr lang="sl-SI" sz="1799" b="1" dirty="0"/>
              <a:t>Pogoji:</a:t>
            </a:r>
            <a:endParaRPr lang="sl-SI" sz="1799" dirty="0"/>
          </a:p>
          <a:p>
            <a:pPr>
              <a:buFontTx/>
              <a:buChar char="-"/>
            </a:pPr>
            <a:r>
              <a:rPr lang="sl-SI" sz="1799" dirty="0"/>
              <a:t>Plačane vse zapadle obveznosti na dan oddaje vloge (</a:t>
            </a:r>
            <a:r>
              <a:rPr lang="sl-SI" sz="1799" dirty="0" err="1"/>
              <a:t>eKartica</a:t>
            </a:r>
            <a:r>
              <a:rPr lang="sl-SI" sz="1799" dirty="0"/>
              <a:t> na </a:t>
            </a:r>
            <a:r>
              <a:rPr lang="sl-SI" sz="1799" dirty="0" err="1"/>
              <a:t>eDavkih</a:t>
            </a:r>
            <a:r>
              <a:rPr lang="sl-SI" sz="1799" dirty="0"/>
              <a:t>)</a:t>
            </a:r>
          </a:p>
          <a:p>
            <a:pPr>
              <a:buFontTx/>
              <a:buChar char="-"/>
            </a:pPr>
            <a:r>
              <a:rPr lang="sl-SI" sz="1799" dirty="0"/>
              <a:t>Oddani vsi obračuni davčnih odtegljajev za dohodke iz delovnega razmerja (REK obrazci,..) za obdobje zadnjih petih let</a:t>
            </a:r>
          </a:p>
          <a:p>
            <a:pPr>
              <a:buFontTx/>
              <a:buChar char="-"/>
            </a:pPr>
            <a:endParaRPr lang="sl-SI" sz="1799" dirty="0"/>
          </a:p>
          <a:p>
            <a:pPr marL="0" indent="0">
              <a:buNone/>
            </a:pPr>
            <a:r>
              <a:rPr lang="sl-SI" sz="1799" dirty="0"/>
              <a:t>ZRSZ o vlogi odloči v osmih dneh s sklepom.</a:t>
            </a:r>
          </a:p>
        </p:txBody>
      </p:sp>
    </p:spTree>
    <p:extLst>
      <p:ext uri="{BB962C8B-B14F-4D97-AF65-F5344CB8AC3E}">
        <p14:creationId xmlns:p14="http://schemas.microsoft.com/office/powerpoint/2010/main" val="1363580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1" y="448056"/>
            <a:ext cx="11044333" cy="640080"/>
          </a:xfrm>
        </p:spPr>
        <p:txBody>
          <a:bodyPr>
            <a:noAutofit/>
          </a:bodyPr>
          <a:lstStyle/>
          <a:p>
            <a:pPr algn="l"/>
            <a:r>
              <a:rPr lang="sl-SI" sz="3200" dirty="0"/>
              <a:t>Čakanje na delo doma in višja sila </a:t>
            </a:r>
            <a:r>
              <a:rPr lang="sl-SI" sz="1800" dirty="0"/>
              <a:t>(31.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Obveznosti delodajalca:</a:t>
            </a:r>
          </a:p>
          <a:p>
            <a:pPr>
              <a:buFontTx/>
              <a:buChar char="-"/>
            </a:pPr>
            <a:r>
              <a:rPr lang="sl-SI" sz="1799" dirty="0"/>
              <a:t>Delodajalec mora delavcem izplačevati neto nadomestila plače</a:t>
            </a:r>
          </a:p>
          <a:p>
            <a:pPr>
              <a:buFontTx/>
              <a:buChar char="-"/>
            </a:pPr>
            <a:r>
              <a:rPr lang="sl-SI" sz="1799" dirty="0"/>
              <a:t>Ne sme odrejati nadurnega dela, če lahko to opravi z delavci na čakanju</a:t>
            </a:r>
          </a:p>
          <a:p>
            <a:pPr>
              <a:buFontTx/>
              <a:buChar char="-"/>
            </a:pPr>
            <a:r>
              <a:rPr lang="sl-SI" sz="1799" dirty="0"/>
              <a:t>Če delavca pozove, da se vrne na delo, o tem predhodno obvesti Zavod</a:t>
            </a:r>
          </a:p>
          <a:p>
            <a:pPr>
              <a:buFontTx/>
              <a:buChar char="-"/>
            </a:pPr>
            <a:endParaRPr lang="sl-SI" sz="1799" dirty="0"/>
          </a:p>
          <a:p>
            <a:pPr marL="0" indent="0">
              <a:buNone/>
            </a:pPr>
            <a:r>
              <a:rPr lang="sl-SI" sz="1799" dirty="0"/>
              <a:t>Če ravna v nasprotju z zgornjimi določili, </a:t>
            </a:r>
            <a:r>
              <a:rPr lang="sl-SI" sz="1799" b="1" dirty="0"/>
              <a:t>mora prejeta sredstva v celoti vrniti v trikratni višini!</a:t>
            </a:r>
          </a:p>
          <a:p>
            <a:pPr>
              <a:buFontTx/>
              <a:buChar char="-"/>
            </a:pPr>
            <a:endParaRPr lang="sl-SI" sz="1799" dirty="0"/>
          </a:p>
          <a:p>
            <a:pPr marL="0" indent="0">
              <a:buNone/>
            </a:pPr>
            <a:r>
              <a:rPr lang="sl-SI" sz="1799" dirty="0"/>
              <a:t>Prejeta sredstva mora vrniti tudi delodajalec, ki začne postopek likvidacije v obdobju prejemanja sredstev in po prenehanju prejemanja sredstev, ki je enako obdobju prejemanja sredstev.</a:t>
            </a:r>
          </a:p>
          <a:p>
            <a:pPr marL="0" indent="0">
              <a:buNone/>
            </a:pPr>
            <a:endParaRPr lang="sl-SI" sz="1799" dirty="0"/>
          </a:p>
          <a:p>
            <a:pPr>
              <a:buFontTx/>
              <a:buChar char="-"/>
            </a:pPr>
            <a:endParaRPr lang="sl-SI" sz="1799" dirty="0"/>
          </a:p>
        </p:txBody>
      </p:sp>
    </p:spTree>
    <p:extLst>
      <p:ext uri="{BB962C8B-B14F-4D97-AF65-F5344CB8AC3E}">
        <p14:creationId xmlns:p14="http://schemas.microsoft.com/office/powerpoint/2010/main" val="3500014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1" y="448056"/>
            <a:ext cx="11044333" cy="640080"/>
          </a:xfrm>
        </p:spPr>
        <p:txBody>
          <a:bodyPr>
            <a:noAutofit/>
          </a:bodyPr>
          <a:lstStyle/>
          <a:p>
            <a:pPr algn="l"/>
            <a:r>
              <a:rPr lang="sl-SI" sz="3200" dirty="0"/>
              <a:t>Čakanje na delo doma in višja sila </a:t>
            </a:r>
            <a:r>
              <a:rPr lang="sl-SI" sz="1800" dirty="0"/>
              <a:t>(31.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800" b="1" dirty="0"/>
              <a:t>Predhodno obvestilo,</a:t>
            </a:r>
            <a:r>
              <a:rPr lang="sl-SI" sz="1800" dirty="0"/>
              <a:t> da ste zaposlenega v obdobju začasnega čakanja </a:t>
            </a:r>
            <a:r>
              <a:rPr lang="sl-SI" sz="1800" b="1" dirty="0"/>
              <a:t>poklicali nazaj na delo,</a:t>
            </a:r>
            <a:r>
              <a:rPr lang="sl-SI" sz="1800" dirty="0"/>
              <a:t> nam (ZRSZ) pošljete po </a:t>
            </a:r>
            <a:r>
              <a:rPr lang="sl-SI" sz="1800" b="1" dirty="0"/>
              <a:t>elektronski pošti </a:t>
            </a:r>
            <a:r>
              <a:rPr lang="sl-SI" sz="1800" dirty="0"/>
              <a:t>na naslov </a:t>
            </a:r>
            <a:r>
              <a:rPr lang="sl-SI" sz="1800" dirty="0">
                <a:hlinkClick r:id="rId2"/>
              </a:rPr>
              <a:t>gpzrsz@ess.gov.si</a:t>
            </a:r>
            <a:r>
              <a:rPr lang="sl-SI" sz="1800" dirty="0"/>
              <a:t> šele </a:t>
            </a:r>
            <a:r>
              <a:rPr lang="sl-SI" sz="1800" b="1" dirty="0"/>
              <a:t>po prejemu </a:t>
            </a:r>
            <a:r>
              <a:rPr lang="sl-SI" sz="1800" dirty="0"/>
              <a:t>Sklepa o povračilu izplačanih nadomestil plače. </a:t>
            </a:r>
          </a:p>
          <a:p>
            <a:pPr marL="0" indent="0">
              <a:buNone/>
            </a:pPr>
            <a:endParaRPr lang="sl-SI" sz="1800" dirty="0"/>
          </a:p>
          <a:p>
            <a:pPr marL="0" indent="0">
              <a:buNone/>
            </a:pPr>
            <a:r>
              <a:rPr lang="sl-SI" sz="1800" dirty="0"/>
              <a:t>Vedno se </a:t>
            </a:r>
            <a:r>
              <a:rPr lang="sl-SI" sz="1800" b="1" dirty="0"/>
              <a:t>obvezno sklicujte </a:t>
            </a:r>
            <a:r>
              <a:rPr lang="sl-SI" sz="1800" dirty="0"/>
              <a:t>na </a:t>
            </a:r>
            <a:r>
              <a:rPr lang="sl-SI" sz="1800" b="1" dirty="0"/>
              <a:t>številko svoje vloge</a:t>
            </a:r>
            <a:r>
              <a:rPr lang="sl-SI" sz="1800" dirty="0"/>
              <a:t> 11065-xxx/2020.</a:t>
            </a:r>
          </a:p>
          <a:p>
            <a:pPr marL="0" indent="0">
              <a:buNone/>
            </a:pPr>
            <a:endParaRPr lang="sl-SI" sz="1800" dirty="0"/>
          </a:p>
          <a:p>
            <a:pPr marL="0" indent="0">
              <a:buNone/>
            </a:pPr>
            <a:r>
              <a:rPr lang="sl-SI" sz="1800" dirty="0"/>
              <a:t>V </a:t>
            </a:r>
            <a:r>
              <a:rPr lang="sl-SI" sz="1800" b="1" dirty="0"/>
              <a:t>elektronskem sporočilu</a:t>
            </a:r>
            <a:r>
              <a:rPr lang="sl-SI" sz="1800" dirty="0"/>
              <a:t> navedete:</a:t>
            </a:r>
          </a:p>
          <a:p>
            <a:r>
              <a:rPr lang="sl-SI" sz="1800" dirty="0"/>
              <a:t>svoj </a:t>
            </a:r>
            <a:r>
              <a:rPr lang="sl-SI" sz="1800" b="1" dirty="0"/>
              <a:t>naziv </a:t>
            </a:r>
            <a:r>
              <a:rPr lang="sl-SI" sz="1800" dirty="0"/>
              <a:t>(kdo je delodajalec),</a:t>
            </a:r>
          </a:p>
          <a:p>
            <a:r>
              <a:rPr lang="sl-SI" sz="1800" b="1" dirty="0"/>
              <a:t>številko</a:t>
            </a:r>
            <a:r>
              <a:rPr lang="sl-SI" sz="1800" dirty="0"/>
              <a:t> svoje vloge,</a:t>
            </a:r>
          </a:p>
          <a:p>
            <a:r>
              <a:rPr lang="sl-SI" sz="1800" b="1" dirty="0"/>
              <a:t>ime in priimek zaposlenih,</a:t>
            </a:r>
            <a:r>
              <a:rPr lang="sl-SI" sz="1800" dirty="0"/>
              <a:t> ki jih boste poklicali</a:t>
            </a:r>
            <a:r>
              <a:rPr lang="sl-SI" sz="1800" b="1" dirty="0"/>
              <a:t> </a:t>
            </a:r>
            <a:r>
              <a:rPr lang="sl-SI" sz="1800" dirty="0"/>
              <a:t>nazaj na delo, ter</a:t>
            </a:r>
          </a:p>
          <a:p>
            <a:r>
              <a:rPr lang="sl-SI" sz="1800" b="1" dirty="0"/>
              <a:t>datum, </a:t>
            </a:r>
            <a:r>
              <a:rPr lang="sl-SI" sz="1800" dirty="0"/>
              <a:t>ko se morajo zaposleni vrniti na delo.</a:t>
            </a:r>
          </a:p>
          <a:p>
            <a:pPr marL="0" indent="0">
              <a:buNone/>
            </a:pPr>
            <a:endParaRPr lang="sl-SI" sz="1799" dirty="0"/>
          </a:p>
          <a:p>
            <a:pPr marL="0" indent="0">
              <a:buNone/>
            </a:pPr>
            <a:endParaRPr lang="sl-SI" sz="1799" dirty="0"/>
          </a:p>
          <a:p>
            <a:pPr marL="0" indent="0">
              <a:buNone/>
            </a:pPr>
            <a:r>
              <a:rPr lang="sl-SI" sz="1600" dirty="0"/>
              <a:t>Vir: spletna stran ZRSZ </a:t>
            </a:r>
            <a:r>
              <a:rPr lang="sl-SI" sz="1600" dirty="0">
                <a:hlinkClick r:id="rId3"/>
              </a:rPr>
              <a:t>https://www.ess.gov.si/obvestila/obvestilo/sporocanje-sprememb-med-zacasnim-cakanjem-zaposlenih-na-delo</a:t>
            </a:r>
            <a:endParaRPr lang="sl-SI" sz="1600" dirty="0"/>
          </a:p>
        </p:txBody>
      </p:sp>
    </p:spTree>
    <p:extLst>
      <p:ext uri="{BB962C8B-B14F-4D97-AF65-F5344CB8AC3E}">
        <p14:creationId xmlns:p14="http://schemas.microsoft.com/office/powerpoint/2010/main" val="346256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1" y="448056"/>
            <a:ext cx="11044333" cy="640080"/>
          </a:xfrm>
        </p:spPr>
        <p:txBody>
          <a:bodyPr>
            <a:noAutofit/>
          </a:bodyPr>
          <a:lstStyle/>
          <a:p>
            <a:pPr algn="l"/>
            <a:r>
              <a:rPr lang="sl-SI" sz="3200" dirty="0"/>
              <a:t>Odsotnost zaradi odrejene karantene </a:t>
            </a:r>
            <a:r>
              <a:rPr lang="sl-SI" sz="1800" dirty="0"/>
              <a:t>(5. člen ZIUPPP)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800" b="1" dirty="0"/>
              <a:t>Višina nadomestila plače:</a:t>
            </a:r>
          </a:p>
          <a:p>
            <a:pPr>
              <a:buFontTx/>
              <a:buChar char="-"/>
            </a:pPr>
            <a:r>
              <a:rPr lang="sl-SI" sz="1800" dirty="0"/>
              <a:t>Delavcu se izplača nadomestilo plače v višini, kot je določena z zakonom, ki ureja delovna razmerja, za primer začasne nezmožnosti zagotavljanja dela iz poslovnega razloga, t. j. 80% delavčeve povprečne mesečne plače z polni delovni čas iz zadnjih treh mesecev pred začetkom odsotnosti. </a:t>
            </a:r>
          </a:p>
          <a:p>
            <a:pPr>
              <a:buFontTx/>
              <a:buChar char="-"/>
            </a:pPr>
            <a:r>
              <a:rPr lang="sl-SI" sz="1800" dirty="0"/>
              <a:t>Višina nadomestila plače ni omejena z višino minimalne plače. </a:t>
            </a:r>
          </a:p>
          <a:p>
            <a:pPr>
              <a:buFontTx/>
              <a:buChar char="-"/>
            </a:pPr>
            <a:r>
              <a:rPr lang="sl-SI" sz="1800" dirty="0"/>
              <a:t>Delodajalec mora vlogo za povračilo izplačanega nadomestila plače na Zavod Republike Slovenije za zaposlovanje oddati v roku 8 dni od odreditve karantene.</a:t>
            </a:r>
          </a:p>
        </p:txBody>
      </p:sp>
    </p:spTree>
    <p:extLst>
      <p:ext uri="{BB962C8B-B14F-4D97-AF65-F5344CB8AC3E}">
        <p14:creationId xmlns:p14="http://schemas.microsoft.com/office/powerpoint/2010/main" val="388652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59524F2-2D3D-4D04-9817-BBD98F6BED4E}"/>
              </a:ext>
            </a:extLst>
          </p:cNvPr>
          <p:cNvSpPr>
            <a:spLocks noGrp="1"/>
          </p:cNvSpPr>
          <p:nvPr>
            <p:ph type="title"/>
          </p:nvPr>
        </p:nvSpPr>
        <p:spPr/>
        <p:txBody>
          <a:bodyPr>
            <a:noAutofit/>
          </a:bodyPr>
          <a:lstStyle/>
          <a:p>
            <a:pPr algn="l"/>
            <a:r>
              <a:rPr lang="sl-SI" sz="3199" dirty="0"/>
              <a:t>Zakonodaja</a:t>
            </a:r>
          </a:p>
        </p:txBody>
      </p:sp>
      <p:sp>
        <p:nvSpPr>
          <p:cNvPr id="3" name="Označba mesta vsebine 2">
            <a:extLst>
              <a:ext uri="{FF2B5EF4-FFF2-40B4-BE49-F238E27FC236}">
                <a16:creationId xmlns:a16="http://schemas.microsoft.com/office/drawing/2014/main" id="{B3BAA9A8-5A9D-4F89-9A73-88F46690CFED}"/>
              </a:ext>
            </a:extLst>
          </p:cNvPr>
          <p:cNvSpPr>
            <a:spLocks noGrp="1"/>
          </p:cNvSpPr>
          <p:nvPr>
            <p:ph sz="quarter" idx="10"/>
          </p:nvPr>
        </p:nvSpPr>
        <p:spPr>
          <a:xfrm>
            <a:off x="539355" y="1436126"/>
            <a:ext cx="11104180" cy="4507474"/>
          </a:xfrm>
        </p:spPr>
        <p:txBody>
          <a:bodyPr>
            <a:normAutofit fontScale="92500" lnSpcReduction="10000"/>
          </a:bodyPr>
          <a:lstStyle/>
          <a:p>
            <a:pPr marL="228600" indent="-228600">
              <a:buAutoNum type="arabicPeriod"/>
            </a:pPr>
            <a:endParaRPr lang="sl-SI" dirty="0"/>
          </a:p>
          <a:p>
            <a:pPr marL="342900" indent="-342900">
              <a:buAutoNum type="arabicPeriod"/>
            </a:pPr>
            <a:r>
              <a:rPr lang="sl-SI" sz="1799" b="1" dirty="0"/>
              <a:t>Zakon o interventnih ukrepih na javnofinančnem področju (ZIUJP) </a:t>
            </a:r>
          </a:p>
          <a:p>
            <a:pPr marL="0" indent="0">
              <a:buNone/>
            </a:pPr>
            <a:r>
              <a:rPr lang="sl-SI" sz="1799" dirty="0"/>
              <a:t>      Uradni list  36/20, veljavnost od 29.3.2020</a:t>
            </a:r>
          </a:p>
          <a:p>
            <a:pPr marL="0" indent="0">
              <a:buNone/>
            </a:pPr>
            <a:endParaRPr lang="sl-SI" sz="1799" dirty="0"/>
          </a:p>
          <a:p>
            <a:pPr marL="0" indent="0">
              <a:buNone/>
            </a:pPr>
            <a:r>
              <a:rPr lang="sl-SI" sz="1799" dirty="0"/>
              <a:t>2.  </a:t>
            </a:r>
            <a:r>
              <a:rPr lang="sl-SI" sz="1799" b="1" dirty="0"/>
              <a:t>Zakon o interventnih ukrepih na področju plač in prispevkov (ZIUPPP)</a:t>
            </a:r>
          </a:p>
          <a:p>
            <a:pPr marL="0" indent="0">
              <a:buNone/>
            </a:pPr>
            <a:r>
              <a:rPr lang="sl-SI" sz="1799" dirty="0"/>
              <a:t>     Uradni list 36/20, veljavnost od 29.3.2020</a:t>
            </a:r>
          </a:p>
          <a:p>
            <a:pPr marL="0" indent="0">
              <a:buNone/>
            </a:pPr>
            <a:endParaRPr lang="sl-SI" sz="1799" dirty="0"/>
          </a:p>
          <a:p>
            <a:pPr marL="342900" indent="-342900">
              <a:buAutoNum type="arabicPeriod" startAt="3"/>
            </a:pPr>
            <a:r>
              <a:rPr lang="sl-SI" sz="1799" b="1" dirty="0"/>
              <a:t>Zakon o interventnih ukrepih za zajezitev epidemije COVID-19 in omilitev njenih posledic za državljane in gospodarstvo (ZIUZEOP)</a:t>
            </a:r>
            <a:r>
              <a:rPr lang="sl-SI" sz="1799" dirty="0"/>
              <a:t>	</a:t>
            </a:r>
          </a:p>
          <a:p>
            <a:pPr marL="0" indent="0">
              <a:buNone/>
            </a:pPr>
            <a:r>
              <a:rPr lang="sl-SI" sz="1799" dirty="0"/>
              <a:t>     Uradni list 49/20, veljavnost od 11.4.2020</a:t>
            </a:r>
          </a:p>
          <a:p>
            <a:pPr marL="0" indent="0">
              <a:buNone/>
            </a:pPr>
            <a:endParaRPr lang="sl-SI" sz="1799" dirty="0"/>
          </a:p>
          <a:p>
            <a:pPr marL="342900" indent="-342900">
              <a:buAutoNum type="arabicPeriod" startAt="4"/>
            </a:pPr>
            <a:r>
              <a:rPr lang="sl-SI" sz="1799" dirty="0">
                <a:solidFill>
                  <a:srgbClr val="FF0000"/>
                </a:solidFill>
              </a:rPr>
              <a:t>Predlog Zakona o spremembah in dopolnitvah zakona o interventnih ukrepih za zajezitev epidemije</a:t>
            </a:r>
          </a:p>
          <a:p>
            <a:pPr marL="0" indent="0">
              <a:buNone/>
            </a:pPr>
            <a:r>
              <a:rPr lang="sl-SI" sz="1799" dirty="0">
                <a:solidFill>
                  <a:srgbClr val="FF0000"/>
                </a:solidFill>
              </a:rPr>
              <a:t>     COVID-19 in omilitev njenih posledic za državljane in gospodarstvo </a:t>
            </a:r>
          </a:p>
          <a:p>
            <a:pPr marL="0" indent="0">
              <a:buNone/>
            </a:pPr>
            <a:r>
              <a:rPr lang="sl-SI" sz="1799" dirty="0"/>
              <a:t>     Besedilo sprejeto na seji vlade 21.4.2020 in predloženo v obravnavo in sprejetje DZ RS po nujnem postopku	</a:t>
            </a:r>
          </a:p>
          <a:p>
            <a:pPr marL="0" indent="0">
              <a:buNone/>
            </a:pPr>
            <a:r>
              <a:rPr lang="sl-SI" sz="1500" dirty="0">
                <a:latin typeface="+mj-lt"/>
              </a:rPr>
              <a:t>        </a:t>
            </a:r>
            <a:endParaRPr lang="sl-SI" sz="1799" dirty="0">
              <a:latin typeface="+mj-lt"/>
            </a:endParaRPr>
          </a:p>
          <a:p>
            <a:pPr marL="0" indent="0">
              <a:buNone/>
            </a:pPr>
            <a:endParaRPr lang="sl-SI" sz="1799" dirty="0">
              <a:latin typeface="+mj-lt"/>
            </a:endParaRPr>
          </a:p>
          <a:p>
            <a:pPr marL="342797" indent="-342797">
              <a:buAutoNum type="arabicPeriod" startAt="4"/>
            </a:pPr>
            <a:endParaRPr lang="sl-SI" sz="1799" dirty="0">
              <a:latin typeface="+mj-lt"/>
            </a:endParaRPr>
          </a:p>
        </p:txBody>
      </p:sp>
    </p:spTree>
    <p:extLst>
      <p:ext uri="{BB962C8B-B14F-4D97-AF65-F5344CB8AC3E}">
        <p14:creationId xmlns:p14="http://schemas.microsoft.com/office/powerpoint/2010/main" val="3678375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1026050" cy="640080"/>
          </a:xfrm>
        </p:spPr>
        <p:txBody>
          <a:bodyPr>
            <a:noAutofit/>
          </a:bodyPr>
          <a:lstStyle/>
          <a:p>
            <a:pPr algn="l"/>
            <a:r>
              <a:rPr lang="sl-SI" sz="3200" dirty="0"/>
              <a:t>Delna oprostitev prispevkov in krizni dodatek </a:t>
            </a:r>
            <a:r>
              <a:rPr lang="sl-SI" sz="1800" dirty="0"/>
              <a:t>(33.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Upravičeni delodajalci:</a:t>
            </a:r>
          </a:p>
          <a:p>
            <a:pPr marL="0" indent="0">
              <a:buNone/>
            </a:pPr>
            <a:r>
              <a:rPr lang="sl-SI" sz="1799" dirty="0"/>
              <a:t>Vsi delodajalci v RS, razen:</a:t>
            </a:r>
          </a:p>
          <a:p>
            <a:pPr>
              <a:buFontTx/>
              <a:buChar char="-"/>
            </a:pPr>
            <a:r>
              <a:rPr lang="sl-SI" sz="1799" dirty="0"/>
              <a:t>Neposrednih in posrednih uporabniki proračuna RS in občinskih proračunov in</a:t>
            </a:r>
          </a:p>
          <a:p>
            <a:pPr>
              <a:buFontTx/>
              <a:buChar char="-"/>
            </a:pPr>
            <a:r>
              <a:rPr lang="sl-SI" sz="1799" dirty="0"/>
              <a:t>Delodajalci, ki opravljajo finančno ali zavarovalniško dejavnost (SKD – skupina K) </a:t>
            </a:r>
            <a:r>
              <a:rPr lang="sl-SI" sz="1799" dirty="0">
                <a:solidFill>
                  <a:srgbClr val="FF0000"/>
                </a:solidFill>
              </a:rPr>
              <a:t>in imajo na dan 13.3.2020 več kot 10 zaposlenih</a:t>
            </a:r>
          </a:p>
          <a:p>
            <a:pPr>
              <a:buFontTx/>
              <a:buChar char="-"/>
            </a:pPr>
            <a:endParaRPr lang="sl-SI" sz="1799" dirty="0">
              <a:solidFill>
                <a:srgbClr val="FF0000"/>
              </a:solidFill>
            </a:endParaRPr>
          </a:p>
          <a:p>
            <a:pPr marL="0" indent="0">
              <a:buNone/>
            </a:pPr>
            <a:r>
              <a:rPr lang="sl-SI" sz="1799" b="1" dirty="0"/>
              <a:t>Oprostitev prispevkov </a:t>
            </a:r>
            <a:r>
              <a:rPr lang="sl-SI" sz="1799" dirty="0"/>
              <a:t>za pokojninsko in invalidsko zavarovanje (IZ in NA plače), </a:t>
            </a:r>
            <a:r>
              <a:rPr lang="sl-SI" sz="1799" b="1" dirty="0">
                <a:solidFill>
                  <a:srgbClr val="FF0000"/>
                </a:solidFill>
              </a:rPr>
              <a:t>od plač in nadomestil plač</a:t>
            </a:r>
            <a:r>
              <a:rPr lang="sl-SI" sz="1799" dirty="0">
                <a:solidFill>
                  <a:srgbClr val="FF0000"/>
                </a:solidFill>
              </a:rPr>
              <a:t>, ki bremenijo delodajalca. Oprostitev velja za </a:t>
            </a:r>
            <a:r>
              <a:rPr lang="sl-SI" sz="1799" strike="sngStrike" dirty="0">
                <a:solidFill>
                  <a:srgbClr val="FF0000"/>
                </a:solidFill>
              </a:rPr>
              <a:t>april in maj</a:t>
            </a:r>
            <a:r>
              <a:rPr lang="sl-SI" sz="1799" dirty="0">
                <a:solidFill>
                  <a:srgbClr val="FF0000"/>
                </a:solidFill>
              </a:rPr>
              <a:t> obdobje veljavnosti ukrepov iz tega zakona.</a:t>
            </a:r>
          </a:p>
          <a:p>
            <a:pPr marL="0" indent="0">
              <a:buNone/>
            </a:pPr>
            <a:endParaRPr lang="sl-SI" sz="1799" dirty="0">
              <a:solidFill>
                <a:srgbClr val="FF0000"/>
              </a:solidFill>
            </a:endParaRPr>
          </a:p>
          <a:p>
            <a:pPr marL="0" indent="0">
              <a:buNone/>
            </a:pPr>
            <a:r>
              <a:rPr lang="sl-SI" sz="1799" b="1" dirty="0"/>
              <a:t>Krizni dodatek </a:t>
            </a:r>
            <a:r>
              <a:rPr lang="sl-SI" sz="1799" dirty="0"/>
              <a:t>v višini 200 eur, se izplača delavcem, </a:t>
            </a:r>
            <a:r>
              <a:rPr lang="sl-SI" sz="1799" b="1" dirty="0"/>
              <a:t>ki delajo </a:t>
            </a:r>
            <a:r>
              <a:rPr lang="sl-SI" sz="1799" dirty="0"/>
              <a:t>in katerih zadnja mesečna plača ni presegla trikratnika minimalne plače (2.821,74 eur). Krizni dodatek, ki je oproščen plačila vseh davkov in prispevkov, se izplača </a:t>
            </a:r>
            <a:r>
              <a:rPr lang="sl-SI" sz="1799" strike="sngStrike" dirty="0">
                <a:solidFill>
                  <a:srgbClr val="FF0000"/>
                </a:solidFill>
              </a:rPr>
              <a:t>mesečno</a:t>
            </a:r>
            <a:r>
              <a:rPr lang="sl-SI" sz="1799" dirty="0">
                <a:solidFill>
                  <a:srgbClr val="FF0000"/>
                </a:solidFill>
              </a:rPr>
              <a:t> ob plači za posamezni mesec.</a:t>
            </a:r>
          </a:p>
          <a:p>
            <a:pPr marL="0" indent="0">
              <a:buNone/>
            </a:pPr>
            <a:r>
              <a:rPr lang="sl-SI" sz="1799" dirty="0">
                <a:solidFill>
                  <a:srgbClr val="FF0000"/>
                </a:solidFill>
              </a:rPr>
              <a:t>Če delavec ne dela cel mesec, je upravičen do sorazmernega dela kriznega dodatka. Do sorazmernega dela so upravičeni tudi delavci, ki imajo pogodbo o zaposlitvi s krajšim delovnim časom.</a:t>
            </a:r>
          </a:p>
          <a:p>
            <a:pPr marL="0" indent="0">
              <a:buNone/>
            </a:pPr>
            <a:endParaRPr lang="sl-SI" sz="1799" dirty="0">
              <a:solidFill>
                <a:srgbClr val="FF0000"/>
              </a:solidFill>
            </a:endParaRPr>
          </a:p>
          <a:p>
            <a:pPr marL="0" indent="0">
              <a:buNone/>
            </a:pPr>
            <a:endParaRPr lang="sl-SI" sz="1799" dirty="0">
              <a:solidFill>
                <a:srgbClr val="FF0000"/>
              </a:solidFill>
            </a:endParaRPr>
          </a:p>
          <a:p>
            <a:pPr marL="0" indent="0">
              <a:buNone/>
            </a:pPr>
            <a:endParaRPr lang="sl-SI" sz="1799" dirty="0"/>
          </a:p>
          <a:p>
            <a:pPr marL="0" indent="0">
              <a:buNone/>
            </a:pPr>
            <a:endParaRPr lang="sl-SI" sz="1799" b="1" dirty="0"/>
          </a:p>
          <a:p>
            <a:pPr marL="0" indent="0">
              <a:buNone/>
            </a:pPr>
            <a:endParaRPr lang="sl-SI" dirty="0"/>
          </a:p>
        </p:txBody>
      </p:sp>
    </p:spTree>
    <p:extLst>
      <p:ext uri="{BB962C8B-B14F-4D97-AF65-F5344CB8AC3E}">
        <p14:creationId xmlns:p14="http://schemas.microsoft.com/office/powerpoint/2010/main" val="949741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1026050" cy="640080"/>
          </a:xfrm>
        </p:spPr>
        <p:txBody>
          <a:bodyPr>
            <a:noAutofit/>
          </a:bodyPr>
          <a:lstStyle/>
          <a:p>
            <a:pPr algn="l"/>
            <a:r>
              <a:rPr lang="sl-SI" sz="3200" dirty="0"/>
              <a:t>Vračilo sredstev </a:t>
            </a:r>
            <a:r>
              <a:rPr lang="sl-SI" sz="1800" dirty="0"/>
              <a:t>(99.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973817"/>
          </a:xfrm>
        </p:spPr>
        <p:txBody>
          <a:bodyPr>
            <a:normAutofit/>
          </a:bodyPr>
          <a:lstStyle/>
          <a:p>
            <a:pPr marL="0" indent="0">
              <a:buNone/>
            </a:pPr>
            <a:r>
              <a:rPr lang="sl-SI" sz="1799" b="1" dirty="0"/>
              <a:t>Prejeta sredstva, skupaj z zamudnimi obrestmi, morajo vrniti </a:t>
            </a:r>
            <a:r>
              <a:rPr lang="sl-SI" sz="1799" dirty="0"/>
              <a:t>subjekti, ki so uveljavljali</a:t>
            </a:r>
            <a:r>
              <a:rPr lang="sl-SI" sz="1799" b="1" dirty="0"/>
              <a:t>:</a:t>
            </a:r>
          </a:p>
          <a:p>
            <a:pPr>
              <a:buFontTx/>
              <a:buChar char="-"/>
            </a:pPr>
            <a:r>
              <a:rPr lang="sl-SI" sz="1799" dirty="0"/>
              <a:t>Povračilo nadomestila plače delavcem na začasnem čakanju na delo</a:t>
            </a:r>
          </a:p>
          <a:p>
            <a:pPr>
              <a:buFontTx/>
              <a:buChar char="-"/>
            </a:pPr>
            <a:r>
              <a:rPr lang="sl-SI" sz="1799" strike="sngStrike" dirty="0">
                <a:solidFill>
                  <a:srgbClr val="FF0000"/>
                </a:solidFill>
              </a:rPr>
              <a:t>Povračilo nadomestila plače delavcem, ki zaradi višje sile ne morejo opravljati dela</a:t>
            </a:r>
          </a:p>
          <a:p>
            <a:pPr>
              <a:buFontTx/>
              <a:buChar char="-"/>
            </a:pPr>
            <a:r>
              <a:rPr lang="sl-SI" sz="1799" dirty="0"/>
              <a:t>Oprostitev plačila prispevkov na podlagi 28., </a:t>
            </a:r>
            <a:r>
              <a:rPr lang="sl-SI" sz="1799" strike="sngStrike" dirty="0">
                <a:solidFill>
                  <a:srgbClr val="FF0000"/>
                </a:solidFill>
              </a:rPr>
              <a:t>33.</a:t>
            </a:r>
            <a:r>
              <a:rPr lang="sl-SI" sz="1799" dirty="0"/>
              <a:t> in 38. člena ali</a:t>
            </a:r>
          </a:p>
          <a:p>
            <a:pPr>
              <a:buFontTx/>
              <a:buChar char="-"/>
            </a:pPr>
            <a:r>
              <a:rPr lang="sl-SI" sz="1799" dirty="0"/>
              <a:t>Izredno pomoč v obliki temeljnega dohodka …</a:t>
            </a:r>
          </a:p>
          <a:p>
            <a:pPr>
              <a:buFontTx/>
              <a:buChar char="-"/>
            </a:pPr>
            <a:endParaRPr lang="sl-SI" sz="1799" dirty="0"/>
          </a:p>
          <a:p>
            <a:pPr marL="0" indent="0">
              <a:buNone/>
            </a:pPr>
            <a:r>
              <a:rPr lang="sl-SI" sz="1799" dirty="0"/>
              <a:t>… v primeru, da je od uveljavitve zakona prišlo do delitve dobička, </a:t>
            </a:r>
            <a:r>
              <a:rPr lang="sl-SI" sz="1799" dirty="0">
                <a:solidFill>
                  <a:srgbClr val="FF0000"/>
                </a:solidFill>
              </a:rPr>
              <a:t>nakupov lastnih delnic ali lastnih poslovnih deležev, </a:t>
            </a:r>
            <a:r>
              <a:rPr lang="sl-SI" sz="1799" strike="sngStrike" dirty="0">
                <a:solidFill>
                  <a:srgbClr val="FF0000"/>
                </a:solidFill>
              </a:rPr>
              <a:t>izplačil plač za poslovno uspešnost,</a:t>
            </a:r>
            <a:r>
              <a:rPr lang="sl-SI" sz="1799" dirty="0">
                <a:solidFill>
                  <a:srgbClr val="FF0000"/>
                </a:solidFill>
              </a:rPr>
              <a:t> izplačil nagrad poslovodstvu oz. dela plač za poslovno uspešnost poslovodstvu izplačanih v letu 2020 oziroma za leto 2020.</a:t>
            </a:r>
          </a:p>
          <a:p>
            <a:pPr marL="0" indent="0">
              <a:buNone/>
            </a:pPr>
            <a:endParaRPr lang="sl-SI" sz="1799" dirty="0">
              <a:solidFill>
                <a:srgbClr val="FF0000"/>
              </a:solidFill>
            </a:endParaRPr>
          </a:p>
          <a:p>
            <a:pPr marL="0" indent="0">
              <a:buNone/>
            </a:pPr>
            <a:r>
              <a:rPr lang="sl-SI" sz="1799" dirty="0"/>
              <a:t>Subjekt, ki je uveljavil upravičenja po tem zakonu in naknadno ugotovi, da ni izpolnjeval pogojev, o tem obvesti FURS </a:t>
            </a:r>
            <a:r>
              <a:rPr lang="sl-SI" sz="1799" dirty="0">
                <a:solidFill>
                  <a:srgbClr val="FF0000"/>
                </a:solidFill>
              </a:rPr>
              <a:t>najkasneje do roka za predložitev obračuna davka od dohodkov pravnih oseb oz. obračuna davka od dohodkov iz dejavnosti za leto 2020 </a:t>
            </a:r>
            <a:r>
              <a:rPr lang="sl-SI" sz="1799" dirty="0"/>
              <a:t>in prejeto pomoč vrne v 30 dneh od vročitve odločbe.</a:t>
            </a:r>
            <a:endParaRPr lang="sl-SI" sz="1799" dirty="0">
              <a:solidFill>
                <a:srgbClr val="FF0000"/>
              </a:solidFill>
            </a:endParaRPr>
          </a:p>
          <a:p>
            <a:pPr marL="0" indent="0">
              <a:buNone/>
            </a:pPr>
            <a:endParaRPr lang="sl-SI" sz="1799" dirty="0">
              <a:solidFill>
                <a:srgbClr val="FF0000"/>
              </a:solidFill>
            </a:endParaRPr>
          </a:p>
          <a:p>
            <a:pPr marL="0" indent="0">
              <a:buNone/>
            </a:pPr>
            <a:endParaRPr lang="sl-SI" sz="1799" dirty="0">
              <a:solidFill>
                <a:srgbClr val="FF0000"/>
              </a:solidFill>
            </a:endParaRPr>
          </a:p>
          <a:p>
            <a:pPr marL="0" indent="0">
              <a:buNone/>
            </a:pPr>
            <a:endParaRPr lang="sl-SI" sz="1799" dirty="0"/>
          </a:p>
          <a:p>
            <a:pPr marL="0" indent="0">
              <a:buNone/>
            </a:pPr>
            <a:endParaRPr lang="sl-SI" sz="1799" b="1" dirty="0"/>
          </a:p>
          <a:p>
            <a:pPr marL="0" indent="0">
              <a:buNone/>
            </a:pPr>
            <a:endParaRPr lang="sl-SI" dirty="0"/>
          </a:p>
        </p:txBody>
      </p:sp>
    </p:spTree>
    <p:extLst>
      <p:ext uri="{BB962C8B-B14F-4D97-AF65-F5344CB8AC3E}">
        <p14:creationId xmlns:p14="http://schemas.microsoft.com/office/powerpoint/2010/main" val="3238576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PoljeZBesedilom 1">
            <a:extLst>
              <a:ext uri="{FF2B5EF4-FFF2-40B4-BE49-F238E27FC236}">
                <a16:creationId xmlns:a16="http://schemas.microsoft.com/office/drawing/2014/main" id="{6ED684E7-9E5F-48CD-AA19-F1791CE0601A}"/>
              </a:ext>
            </a:extLst>
          </p:cNvPr>
          <p:cNvSpPr txBox="1"/>
          <p:nvPr/>
        </p:nvSpPr>
        <p:spPr>
          <a:xfrm>
            <a:off x="435608" y="1600200"/>
            <a:ext cx="11430000" cy="2123658"/>
          </a:xfrm>
          <a:prstGeom prst="rect">
            <a:avLst/>
          </a:prstGeom>
          <a:noFill/>
        </p:spPr>
        <p:txBody>
          <a:bodyPr wrap="square" rtlCol="0">
            <a:spAutoFit/>
          </a:bodyPr>
          <a:lstStyle/>
          <a:p>
            <a:pPr algn="ctr"/>
            <a:r>
              <a:rPr lang="sl-SI" sz="4400" dirty="0">
                <a:solidFill>
                  <a:schemeClr val="tx1">
                    <a:lumMod val="75000"/>
                    <a:lumOff val="25000"/>
                  </a:schemeClr>
                </a:solidFill>
              </a:rPr>
              <a:t>Hvala za pozornost!</a:t>
            </a:r>
          </a:p>
          <a:p>
            <a:pPr algn="ctr"/>
            <a:endParaRPr lang="sl-SI" sz="4400" b="1" dirty="0">
              <a:solidFill>
                <a:schemeClr val="tx1">
                  <a:lumMod val="75000"/>
                  <a:lumOff val="25000"/>
                </a:schemeClr>
              </a:solidFill>
            </a:endParaRPr>
          </a:p>
          <a:p>
            <a:pPr algn="ctr"/>
            <a:r>
              <a:rPr lang="sl-SI" sz="4400" b="1" dirty="0">
                <a:solidFill>
                  <a:schemeClr val="tx1">
                    <a:lumMod val="75000"/>
                    <a:lumOff val="25000"/>
                  </a:schemeClr>
                </a:solidFill>
              </a:rPr>
              <a:t>VPRAŠANJA?</a:t>
            </a:r>
          </a:p>
        </p:txBody>
      </p:sp>
      <p:sp>
        <p:nvSpPr>
          <p:cNvPr id="8" name="PoljeZBesedilom 7">
            <a:extLst>
              <a:ext uri="{FF2B5EF4-FFF2-40B4-BE49-F238E27FC236}">
                <a16:creationId xmlns:a16="http://schemas.microsoft.com/office/drawing/2014/main" id="{2E7AF827-53B9-47FE-B1EB-7BDA11766A67}"/>
              </a:ext>
            </a:extLst>
          </p:cNvPr>
          <p:cNvSpPr txBox="1"/>
          <p:nvPr/>
        </p:nvSpPr>
        <p:spPr>
          <a:xfrm>
            <a:off x="4760911" y="4780746"/>
            <a:ext cx="2667000" cy="954107"/>
          </a:xfrm>
          <a:prstGeom prst="rect">
            <a:avLst/>
          </a:prstGeom>
          <a:noFill/>
        </p:spPr>
        <p:txBody>
          <a:bodyPr wrap="square" rtlCol="0">
            <a:spAutoFit/>
          </a:bodyPr>
          <a:lstStyle/>
          <a:p>
            <a:pPr algn="ctr"/>
            <a:r>
              <a:rPr lang="sl-SI" sz="2400" dirty="0">
                <a:solidFill>
                  <a:schemeClr val="tx1">
                    <a:lumMod val="75000"/>
                    <a:lumOff val="25000"/>
                  </a:schemeClr>
                </a:solidFill>
              </a:rPr>
              <a:t>Ksenija Prosen</a:t>
            </a:r>
          </a:p>
          <a:p>
            <a:pPr algn="ctr"/>
            <a:r>
              <a:rPr lang="sl-SI" sz="1600" dirty="0">
                <a:solidFill>
                  <a:schemeClr val="tx1">
                    <a:lumMod val="75000"/>
                    <a:lumOff val="25000"/>
                  </a:schemeClr>
                </a:solidFill>
                <a:hlinkClick r:id="rId4"/>
              </a:rPr>
              <a:t>ksenija.prosen@rocon.si</a:t>
            </a:r>
            <a:endParaRPr lang="sl-SI" sz="1600" dirty="0">
              <a:solidFill>
                <a:schemeClr val="tx1">
                  <a:lumMod val="75000"/>
                  <a:lumOff val="25000"/>
                </a:schemeClr>
              </a:solidFill>
            </a:endParaRPr>
          </a:p>
          <a:p>
            <a:pPr algn="ctr"/>
            <a:r>
              <a:rPr lang="sl-SI" sz="1600" dirty="0">
                <a:solidFill>
                  <a:schemeClr val="tx1">
                    <a:lumMod val="75000"/>
                    <a:lumOff val="25000"/>
                  </a:schemeClr>
                </a:solidFill>
              </a:rPr>
              <a:t>041 351 654</a:t>
            </a:r>
          </a:p>
        </p:txBody>
      </p:sp>
      <p:pic>
        <p:nvPicPr>
          <p:cNvPr id="9" name="Slika 8">
            <a:extLst>
              <a:ext uri="{FF2B5EF4-FFF2-40B4-BE49-F238E27FC236}">
                <a16:creationId xmlns:a16="http://schemas.microsoft.com/office/drawing/2014/main" id="{14DED27F-0950-4A5F-9348-1EAEC36A7B6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81268" y="6019800"/>
            <a:ext cx="2026287" cy="626090"/>
          </a:xfrm>
          <a:prstGeom prst="rect">
            <a:avLst/>
          </a:prstGeom>
          <a:noFill/>
          <a:ln>
            <a:noFill/>
          </a:ln>
        </p:spPr>
      </p:pic>
    </p:spTree>
    <p:extLst>
      <p:ext uri="{BB962C8B-B14F-4D97-AF65-F5344CB8AC3E}">
        <p14:creationId xmlns:p14="http://schemas.microsoft.com/office/powerpoint/2010/main" val="413208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p:txBody>
          <a:bodyPr>
            <a:noAutofit/>
          </a:bodyPr>
          <a:lstStyle/>
          <a:p>
            <a:pPr algn="l"/>
            <a:r>
              <a:rPr lang="sl-SI" sz="3200" dirty="0"/>
              <a:t>Samostojni podjetniki</a:t>
            </a:r>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7"/>
            <a:ext cx="11026050" cy="3976604"/>
          </a:xfrm>
        </p:spPr>
        <p:txBody>
          <a:bodyPr/>
          <a:lstStyle/>
          <a:p>
            <a:pPr marL="0" indent="0">
              <a:buNone/>
            </a:pPr>
            <a:r>
              <a:rPr lang="sl-SI" sz="1799" b="1" dirty="0"/>
              <a:t>Ukrepi:</a:t>
            </a:r>
          </a:p>
          <a:p>
            <a:pPr marL="342900" indent="-342900">
              <a:buAutoNum type="arabicPeriod"/>
            </a:pPr>
            <a:r>
              <a:rPr lang="sl-SI" sz="1799" dirty="0"/>
              <a:t>Odlog plačila prispevkov za mesece marec, april in maj 2020</a:t>
            </a:r>
          </a:p>
          <a:p>
            <a:pPr marL="342900" indent="-342900">
              <a:buFont typeface="Arial" charset="0"/>
              <a:buAutoNum type="arabicPeriod"/>
            </a:pPr>
            <a:r>
              <a:rPr lang="sl-SI" sz="1799" dirty="0"/>
              <a:t>Temeljni mesečni dohodek</a:t>
            </a:r>
          </a:p>
          <a:p>
            <a:pPr marL="342900" indent="-342900">
              <a:buAutoNum type="arabicPeriod"/>
            </a:pPr>
            <a:r>
              <a:rPr lang="sl-SI" sz="1799" dirty="0"/>
              <a:t>Oprostitev plačila prispevkov</a:t>
            </a:r>
          </a:p>
          <a:p>
            <a:pPr marL="342900" indent="-342900">
              <a:buAutoNum type="arabicPeriod"/>
            </a:pPr>
            <a:endParaRPr lang="sl-SI" sz="1799" dirty="0"/>
          </a:p>
          <a:p>
            <a:pPr marL="0" indent="0">
              <a:buNone/>
            </a:pPr>
            <a:endParaRPr lang="sl-SI" dirty="0"/>
          </a:p>
        </p:txBody>
      </p:sp>
    </p:spTree>
    <p:extLst>
      <p:ext uri="{BB962C8B-B14F-4D97-AF65-F5344CB8AC3E}">
        <p14:creationId xmlns:p14="http://schemas.microsoft.com/office/powerpoint/2010/main" val="3501381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odlog plačila prispevkov </a:t>
            </a:r>
            <a:r>
              <a:rPr lang="sl-SI" sz="1800" dirty="0"/>
              <a:t>(ZIUPPP)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7"/>
            <a:ext cx="11026050" cy="3976604"/>
          </a:xfrm>
        </p:spPr>
        <p:txBody>
          <a:bodyPr>
            <a:normAutofit/>
          </a:bodyPr>
          <a:lstStyle/>
          <a:p>
            <a:pPr marL="0" indent="0">
              <a:buNone/>
            </a:pPr>
            <a:r>
              <a:rPr lang="sl-SI" sz="1799" b="1" dirty="0"/>
              <a:t>Upravičenci:</a:t>
            </a:r>
          </a:p>
          <a:p>
            <a:pPr marL="342900" indent="-342900">
              <a:buAutoNum type="arabicPeriod"/>
            </a:pPr>
            <a:r>
              <a:rPr lang="sl-SI" sz="1799" dirty="0"/>
              <a:t>Samozaposlen, zavarovan </a:t>
            </a:r>
            <a:r>
              <a:rPr lang="sl-SI" sz="1799" b="1" dirty="0"/>
              <a:t>izključno </a:t>
            </a:r>
            <a:r>
              <a:rPr lang="sl-SI" sz="1799" dirty="0"/>
              <a:t>na podlagi 15. člena ZPIZ-2 in</a:t>
            </a:r>
          </a:p>
          <a:p>
            <a:pPr marL="342900" indent="-342900">
              <a:buAutoNum type="arabicPeriod"/>
            </a:pPr>
            <a:r>
              <a:rPr lang="sl-SI" sz="1799" dirty="0"/>
              <a:t>ne zaposluje delavcev in</a:t>
            </a:r>
          </a:p>
          <a:p>
            <a:pPr marL="342900" indent="-342900">
              <a:buAutoNum type="arabicPeriod"/>
            </a:pPr>
            <a:r>
              <a:rPr lang="sl-SI" sz="1799" dirty="0"/>
              <a:t>znaša vrednost neplačanih zapadlih davčnih obveznosti na dan 28.2.2020 manj kot 50 eur (upošteva se plačila do 6.4.2020)</a:t>
            </a:r>
          </a:p>
          <a:p>
            <a:pPr marL="342900" indent="-342900">
              <a:buAutoNum type="arabicPeriod"/>
            </a:pPr>
            <a:endParaRPr lang="sl-SI" sz="1799" dirty="0"/>
          </a:p>
          <a:p>
            <a:pPr marL="0" indent="0">
              <a:buNone/>
            </a:pPr>
            <a:r>
              <a:rPr lang="sl-SI" sz="1799" dirty="0"/>
              <a:t>Odlog velja za prispevke, ki zapadejo v plačilo aprila, maja in junija 2020.</a:t>
            </a:r>
          </a:p>
          <a:p>
            <a:pPr marL="0" indent="0">
              <a:buNone/>
            </a:pPr>
            <a:endParaRPr lang="sl-SI" sz="1799" dirty="0"/>
          </a:p>
          <a:p>
            <a:pPr marL="0" indent="0">
              <a:buNone/>
            </a:pPr>
            <a:r>
              <a:rPr lang="sl-SI" sz="1799" dirty="0"/>
              <a:t>Odložene prispevke je treba plačati </a:t>
            </a:r>
            <a:r>
              <a:rPr lang="sl-SI" sz="1799" b="1" dirty="0"/>
              <a:t>najkasneje do 31.3.2022</a:t>
            </a:r>
            <a:r>
              <a:rPr lang="sl-SI" sz="1799" dirty="0"/>
              <a:t>.</a:t>
            </a:r>
          </a:p>
          <a:p>
            <a:pPr marL="0" indent="0">
              <a:buNone/>
            </a:pPr>
            <a:endParaRPr lang="sl-SI" sz="1799" dirty="0"/>
          </a:p>
          <a:p>
            <a:pPr marL="0" indent="0">
              <a:buNone/>
            </a:pPr>
            <a:r>
              <a:rPr lang="sl-SI" sz="1799" dirty="0"/>
              <a:t>Uveljavljanje odloga je </a:t>
            </a:r>
            <a:r>
              <a:rPr lang="sl-SI" sz="1799" b="1" dirty="0"/>
              <a:t>avtomatično – brez kakršnekoli vloge</a:t>
            </a:r>
            <a:r>
              <a:rPr lang="sl-SI" sz="1799" dirty="0"/>
              <a:t>!</a:t>
            </a:r>
          </a:p>
          <a:p>
            <a:pPr marL="0" indent="0">
              <a:buNone/>
            </a:pPr>
            <a:endParaRPr lang="sl-SI" sz="1799" dirty="0"/>
          </a:p>
        </p:txBody>
      </p:sp>
    </p:spTree>
    <p:extLst>
      <p:ext uri="{BB962C8B-B14F-4D97-AF65-F5344CB8AC3E}">
        <p14:creationId xmlns:p14="http://schemas.microsoft.com/office/powerpoint/2010/main" val="160006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temeljni dohodek </a:t>
            </a:r>
            <a:r>
              <a:rPr lang="sl-SI" sz="1800" dirty="0"/>
              <a:t>(34. – 37.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3"/>
          </a:xfrm>
        </p:spPr>
        <p:txBody>
          <a:bodyPr>
            <a:normAutofit/>
          </a:bodyPr>
          <a:lstStyle/>
          <a:p>
            <a:pPr marL="0" indent="0">
              <a:buNone/>
            </a:pPr>
            <a:r>
              <a:rPr lang="sl-SI" sz="1799" b="1" dirty="0"/>
              <a:t>Upravičenci:</a:t>
            </a:r>
          </a:p>
          <a:p>
            <a:pPr marL="342900" indent="-342900">
              <a:buAutoNum type="arabicPeriod"/>
            </a:pPr>
            <a:r>
              <a:rPr lang="sl-SI" sz="1799" dirty="0"/>
              <a:t>Samozaposlen, zavarovan na podlagi 15. člena ZPIZ-2,</a:t>
            </a:r>
          </a:p>
          <a:p>
            <a:pPr marL="342900" indent="-342900">
              <a:buAutoNum type="arabicPeriod"/>
            </a:pPr>
            <a:r>
              <a:rPr lang="sl-SI" sz="1799" dirty="0"/>
              <a:t>Verski uslužbenec, v zavarovanje vključen na podlagi 6. odst. 19. člena ZPIZ-2,</a:t>
            </a:r>
          </a:p>
          <a:p>
            <a:pPr marL="342900" indent="-342900">
              <a:buAutoNum type="arabicPeriod"/>
            </a:pPr>
            <a:r>
              <a:rPr lang="sl-SI" sz="1799" dirty="0"/>
              <a:t>Kmet, v zavarovanje vključen na podlagi 17. člen ZPIZ-2 ali 5. odst. 25. člena ZPIZ-2, </a:t>
            </a:r>
          </a:p>
          <a:p>
            <a:pPr marL="342900" indent="-342900">
              <a:buAutoNum type="arabicPeriod"/>
            </a:pPr>
            <a:r>
              <a:rPr lang="sl-SI" sz="1799" dirty="0"/>
              <a:t>Poslovodna oseba </a:t>
            </a:r>
            <a:r>
              <a:rPr lang="sl-SI" sz="1799" strike="sngStrike" dirty="0">
                <a:solidFill>
                  <a:srgbClr val="FF0000"/>
                </a:solidFill>
              </a:rPr>
              <a:t>v gospodarski družbi</a:t>
            </a:r>
            <a:r>
              <a:rPr lang="sl-SI" sz="1799" dirty="0"/>
              <a:t>, zavarovana na podlagi 16. člena ZPIZ-2,</a:t>
            </a:r>
          </a:p>
          <a:p>
            <a:pPr marL="0" indent="0">
              <a:buNone/>
            </a:pPr>
            <a:r>
              <a:rPr lang="sl-SI" sz="1799" dirty="0"/>
              <a:t>… ki ima na dan </a:t>
            </a:r>
            <a:r>
              <a:rPr lang="sl-SI" sz="1799" dirty="0">
                <a:solidFill>
                  <a:srgbClr val="FF0000"/>
                </a:solidFill>
              </a:rPr>
              <a:t>vložitve vloge </a:t>
            </a:r>
            <a:r>
              <a:rPr lang="sl-SI" sz="1799" dirty="0"/>
              <a:t>plačane zapadle davčne obveznosti.</a:t>
            </a:r>
          </a:p>
          <a:p>
            <a:pPr marL="342900" indent="-342900">
              <a:buAutoNum type="arabicPeriod"/>
            </a:pPr>
            <a:endParaRPr lang="sl-SI" sz="1799" dirty="0"/>
          </a:p>
          <a:p>
            <a:pPr marL="0" indent="0">
              <a:buNone/>
            </a:pPr>
            <a:r>
              <a:rPr lang="sl-SI" sz="1799" dirty="0"/>
              <a:t>Višina temeljnega dohodka – 350 EUR za marec in 700 EUR za april in maj.</a:t>
            </a:r>
          </a:p>
          <a:p>
            <a:pPr marL="0" indent="0">
              <a:buNone/>
            </a:pPr>
            <a:endParaRPr lang="sl-SI" sz="1799" strike="sngStrike" dirty="0"/>
          </a:p>
          <a:p>
            <a:pPr marL="0" indent="0">
              <a:buNone/>
            </a:pPr>
            <a:r>
              <a:rPr lang="sl-SI" sz="1799" dirty="0">
                <a:solidFill>
                  <a:srgbClr val="FF0000"/>
                </a:solidFill>
              </a:rPr>
              <a:t>Če upravičenci niso vključeni za celotni mesec ali za polni zavarovalni čas, so upravičeni do </a:t>
            </a:r>
            <a:r>
              <a:rPr lang="sl-SI" sz="1799" b="1" dirty="0">
                <a:solidFill>
                  <a:srgbClr val="FF0000"/>
                </a:solidFill>
              </a:rPr>
              <a:t>sorazmernega dela </a:t>
            </a:r>
            <a:r>
              <a:rPr lang="sl-SI" sz="1799" dirty="0">
                <a:solidFill>
                  <a:srgbClr val="FF0000"/>
                </a:solidFill>
              </a:rPr>
              <a:t>temeljnega dohodka</a:t>
            </a:r>
            <a:r>
              <a:rPr lang="sl-SI" sz="1799" b="1" dirty="0">
                <a:solidFill>
                  <a:srgbClr val="FF0000"/>
                </a:solidFill>
              </a:rPr>
              <a:t>.</a:t>
            </a:r>
          </a:p>
          <a:p>
            <a:pPr marL="0" indent="0">
              <a:buNone/>
            </a:pPr>
            <a:endParaRPr lang="sl-SI" sz="1799" strike="sngStrike" dirty="0"/>
          </a:p>
          <a:p>
            <a:pPr marL="0" indent="0">
              <a:buNone/>
            </a:pPr>
            <a:r>
              <a:rPr lang="sl-SI" sz="1799" dirty="0">
                <a:solidFill>
                  <a:srgbClr val="FF0000"/>
                </a:solidFill>
              </a:rPr>
              <a:t>Temeljni dohodek je oproščen plačila vseh davkov in prispevkov.</a:t>
            </a:r>
          </a:p>
          <a:p>
            <a:pPr marL="0" indent="0">
              <a:buNone/>
            </a:pPr>
            <a:endParaRPr lang="sl-SI" sz="1799" dirty="0"/>
          </a:p>
          <a:p>
            <a:pPr marL="0" indent="0">
              <a:buNone/>
            </a:pPr>
            <a:endParaRPr lang="sl-SI" sz="1799" dirty="0"/>
          </a:p>
        </p:txBody>
      </p:sp>
    </p:spTree>
    <p:extLst>
      <p:ext uri="{BB962C8B-B14F-4D97-AF65-F5344CB8AC3E}">
        <p14:creationId xmlns:p14="http://schemas.microsoft.com/office/powerpoint/2010/main" val="818378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temeljni dohodek </a:t>
            </a:r>
            <a:r>
              <a:rPr lang="sl-SI" sz="1800" dirty="0"/>
              <a:t>(34. – 37.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4"/>
          </a:xfrm>
        </p:spPr>
        <p:txBody>
          <a:bodyPr>
            <a:normAutofit/>
          </a:bodyPr>
          <a:lstStyle/>
          <a:p>
            <a:pPr marL="0" indent="0">
              <a:buNone/>
            </a:pPr>
            <a:r>
              <a:rPr lang="sl-SI" sz="1799" b="1" dirty="0"/>
              <a:t>Pogoj:</a:t>
            </a:r>
          </a:p>
          <a:p>
            <a:pPr>
              <a:buFontTx/>
              <a:buChar char="-"/>
            </a:pPr>
            <a:r>
              <a:rPr lang="sl-SI" sz="1400" strike="sngStrike" dirty="0">
                <a:solidFill>
                  <a:srgbClr val="FF0000"/>
                </a:solidFill>
              </a:rPr>
              <a:t>25% zmanjšanje prihodkov v marcu 2020 glede na februar 2020</a:t>
            </a:r>
          </a:p>
          <a:p>
            <a:pPr>
              <a:buFontTx/>
              <a:buChar char="-"/>
            </a:pPr>
            <a:r>
              <a:rPr lang="sl-SI" sz="1400" strike="sngStrike" dirty="0">
                <a:solidFill>
                  <a:srgbClr val="FF0000"/>
                </a:solidFill>
              </a:rPr>
              <a:t>50% zmanjšanje prihodkov v aprilu ali maju 2020 glede na februar 2020</a:t>
            </a:r>
          </a:p>
          <a:p>
            <a:pPr marL="0" indent="0">
              <a:buNone/>
            </a:pPr>
            <a:endParaRPr lang="sl-SI" sz="1799" strike="sngStrike" dirty="0">
              <a:solidFill>
                <a:srgbClr val="FF0000"/>
              </a:solidFill>
            </a:endParaRPr>
          </a:p>
          <a:p>
            <a:pPr marL="0" indent="0">
              <a:buNone/>
            </a:pPr>
            <a:r>
              <a:rPr lang="sl-SI" sz="1799" b="1" dirty="0">
                <a:solidFill>
                  <a:srgbClr val="FF0000"/>
                </a:solidFill>
              </a:rPr>
              <a:t>Upad prihodkov v letu 2020 za več kot 10% glede na leto 2019.</a:t>
            </a:r>
          </a:p>
          <a:p>
            <a:pPr marL="0" indent="0">
              <a:buNone/>
            </a:pPr>
            <a:r>
              <a:rPr lang="sl-SI" sz="1600" dirty="0">
                <a:solidFill>
                  <a:srgbClr val="FF0000"/>
                </a:solidFill>
              </a:rPr>
              <a:t>Če niso poslovali celo leto 2019 oz. 2020 – upad povprečnih mesečnih prihodkov leta 2020 za več kot 10% glede na povprečne mesečne prihodke leta 2019.</a:t>
            </a:r>
          </a:p>
          <a:p>
            <a:pPr marL="0" indent="0">
              <a:buNone/>
            </a:pPr>
            <a:r>
              <a:rPr lang="sl-SI" sz="1600" dirty="0">
                <a:solidFill>
                  <a:srgbClr val="FF0000"/>
                </a:solidFill>
              </a:rPr>
              <a:t>Če v letu 2019 niso poslovali – upad povprečnih mesečnih prihodkov leta 2020 za več kot 10% glede na povprečne mesečne prihodke v letu 2020 do 12.3.2020.</a:t>
            </a:r>
          </a:p>
          <a:p>
            <a:pPr marL="0" indent="0">
              <a:buNone/>
            </a:pPr>
            <a:endParaRPr lang="sl-SI" sz="1799" dirty="0">
              <a:solidFill>
                <a:srgbClr val="FF0000"/>
              </a:solidFill>
            </a:endParaRPr>
          </a:p>
          <a:p>
            <a:pPr marL="0" indent="0">
              <a:buNone/>
            </a:pPr>
            <a:r>
              <a:rPr lang="sl-SI" sz="1799" b="1" dirty="0">
                <a:solidFill>
                  <a:srgbClr val="FF0000"/>
                </a:solidFill>
              </a:rPr>
              <a:t>Prihodki </a:t>
            </a:r>
            <a:r>
              <a:rPr lang="sl-SI" sz="1799" dirty="0">
                <a:solidFill>
                  <a:srgbClr val="FF0000"/>
                </a:solidFill>
              </a:rPr>
              <a:t>so </a:t>
            </a:r>
            <a:r>
              <a:rPr lang="sl-SI" sz="1799" b="1" dirty="0">
                <a:solidFill>
                  <a:srgbClr val="FF0000"/>
                </a:solidFill>
              </a:rPr>
              <a:t>čisti prihodki od prodaje, </a:t>
            </a:r>
            <a:r>
              <a:rPr lang="sl-SI" sz="1799" dirty="0">
                <a:solidFill>
                  <a:srgbClr val="FF0000"/>
                </a:solidFill>
              </a:rPr>
              <a:t>ugotovljeni po pravilih o </a:t>
            </a:r>
            <a:r>
              <a:rPr lang="sl-SI" sz="1799" dirty="0" err="1">
                <a:solidFill>
                  <a:srgbClr val="FF0000"/>
                </a:solidFill>
              </a:rPr>
              <a:t>računovodenju</a:t>
            </a:r>
            <a:r>
              <a:rPr lang="sl-SI" sz="1799" dirty="0">
                <a:solidFill>
                  <a:srgbClr val="FF0000"/>
                </a:solidFill>
              </a:rPr>
              <a:t>, ter </a:t>
            </a:r>
            <a:r>
              <a:rPr lang="sl-SI" sz="1799" b="1" dirty="0">
                <a:solidFill>
                  <a:srgbClr val="FF0000"/>
                </a:solidFill>
              </a:rPr>
              <a:t>nadomestila iz zavarovanja za starševsko varstvo</a:t>
            </a:r>
            <a:r>
              <a:rPr lang="sl-SI" sz="1799" dirty="0">
                <a:solidFill>
                  <a:srgbClr val="FF0000"/>
                </a:solidFill>
              </a:rPr>
              <a:t>.</a:t>
            </a:r>
            <a:endParaRPr lang="sl-SI" sz="1799" b="1" dirty="0">
              <a:solidFill>
                <a:srgbClr val="FF0000"/>
              </a:solidFill>
            </a:endParaRPr>
          </a:p>
          <a:p>
            <a:pPr marL="0" indent="0">
              <a:buNone/>
            </a:pPr>
            <a:endParaRPr lang="sl-SI" sz="1799" dirty="0">
              <a:solidFill>
                <a:srgbClr val="FF0000"/>
              </a:solidFill>
            </a:endParaRPr>
          </a:p>
          <a:p>
            <a:pPr marL="0" indent="0">
              <a:buNone/>
            </a:pPr>
            <a:r>
              <a:rPr lang="sl-SI" sz="1799" dirty="0"/>
              <a:t>Če pogoj ni dosežen, mora upravičenec vrniti celotno pomoč (</a:t>
            </a:r>
            <a:r>
              <a:rPr lang="sl-SI" sz="1600" dirty="0"/>
              <a:t>brez kakršnikoli obresti).</a:t>
            </a:r>
            <a:endParaRPr lang="sl-SI" sz="1799" dirty="0"/>
          </a:p>
        </p:txBody>
      </p:sp>
    </p:spTree>
    <p:extLst>
      <p:ext uri="{BB962C8B-B14F-4D97-AF65-F5344CB8AC3E}">
        <p14:creationId xmlns:p14="http://schemas.microsoft.com/office/powerpoint/2010/main" val="1295422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temeljni dohodek </a:t>
            </a:r>
            <a:r>
              <a:rPr lang="sl-SI" sz="1800" dirty="0"/>
              <a:t>(34. – 37.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4"/>
          </a:xfrm>
        </p:spPr>
        <p:txBody>
          <a:bodyPr>
            <a:normAutofit/>
          </a:bodyPr>
          <a:lstStyle/>
          <a:p>
            <a:pPr marL="0" indent="0">
              <a:buNone/>
            </a:pPr>
            <a:r>
              <a:rPr lang="sl-SI" sz="1799" b="1" dirty="0"/>
              <a:t>Uveljavljanje izplačila:</a:t>
            </a:r>
          </a:p>
          <a:p>
            <a:pPr marL="0" indent="0">
              <a:buNone/>
            </a:pPr>
            <a:r>
              <a:rPr lang="sl-SI" sz="1799" dirty="0"/>
              <a:t>Upravičenec preko </a:t>
            </a:r>
            <a:r>
              <a:rPr lang="sl-SI" sz="1799" dirty="0" err="1"/>
              <a:t>eDavkov</a:t>
            </a:r>
            <a:r>
              <a:rPr lang="sl-SI" sz="1799" dirty="0"/>
              <a:t> predloži izjavo, s katero izjavlja, da zaradi epidemije ne more opravljati dejavnosti ali jo opravlja v bistveno zmanjšanem obsegu.</a:t>
            </a:r>
          </a:p>
          <a:p>
            <a:pPr marL="0" indent="0">
              <a:buNone/>
            </a:pPr>
            <a:endParaRPr lang="sl-SI" sz="1799" dirty="0"/>
          </a:p>
          <a:p>
            <a:pPr marL="0" indent="0">
              <a:buNone/>
            </a:pPr>
            <a:r>
              <a:rPr lang="sl-SI" sz="1799" b="1" dirty="0"/>
              <a:t>Roki za izplačilo:</a:t>
            </a:r>
          </a:p>
          <a:p>
            <a:pPr>
              <a:buFontTx/>
              <a:buChar char="-"/>
            </a:pPr>
            <a:r>
              <a:rPr lang="sl-SI" sz="1799" dirty="0"/>
              <a:t>Izjava vložena do 18.4.2020 – izplačilo 25.4.2020 </a:t>
            </a:r>
            <a:r>
              <a:rPr lang="sl-SI" sz="1600" dirty="0"/>
              <a:t>(za marec)</a:t>
            </a:r>
          </a:p>
          <a:p>
            <a:pPr>
              <a:buFontTx/>
              <a:buChar char="-"/>
            </a:pPr>
            <a:r>
              <a:rPr lang="sl-SI" sz="1799" dirty="0"/>
              <a:t>Izjava vložena od 19.4. do 30.4.2020 – izplačilo 10.5.2020 </a:t>
            </a:r>
            <a:r>
              <a:rPr lang="sl-SI" sz="1600" dirty="0"/>
              <a:t>(za marec in/ali april)</a:t>
            </a:r>
          </a:p>
          <a:p>
            <a:pPr>
              <a:buFontTx/>
              <a:buChar char="-"/>
            </a:pPr>
            <a:r>
              <a:rPr lang="sl-SI" sz="1799" dirty="0"/>
              <a:t>Izjava vložena od 1.5. do 31.5.2020 – izplačilo 10.6.2020 </a:t>
            </a:r>
            <a:r>
              <a:rPr lang="sl-SI" sz="1600" dirty="0"/>
              <a:t>(za marec in/ali april in/ali maj)</a:t>
            </a:r>
          </a:p>
          <a:p>
            <a:pPr>
              <a:buFontTx/>
              <a:buChar char="-"/>
            </a:pPr>
            <a:endParaRPr lang="sl-SI" sz="1799" dirty="0"/>
          </a:p>
        </p:txBody>
      </p:sp>
    </p:spTree>
    <p:extLst>
      <p:ext uri="{BB962C8B-B14F-4D97-AF65-F5344CB8AC3E}">
        <p14:creationId xmlns:p14="http://schemas.microsoft.com/office/powerpoint/2010/main" val="1858441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oprostitev plačila prispevkov </a:t>
            </a:r>
            <a:r>
              <a:rPr lang="sl-SI" sz="1800" dirty="0"/>
              <a:t>(38.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4"/>
          </a:xfrm>
        </p:spPr>
        <p:txBody>
          <a:bodyPr>
            <a:normAutofit/>
          </a:bodyPr>
          <a:lstStyle/>
          <a:p>
            <a:pPr marL="0" indent="0">
              <a:buNone/>
            </a:pPr>
            <a:r>
              <a:rPr lang="sl-SI" sz="1799" b="1" dirty="0"/>
              <a:t>Upravičenci:</a:t>
            </a:r>
          </a:p>
          <a:p>
            <a:pPr marL="342900" indent="-342900">
              <a:buAutoNum type="arabicPeriod"/>
            </a:pPr>
            <a:r>
              <a:rPr lang="sl-SI" sz="1799" dirty="0"/>
              <a:t>Samozaposlen, zavarovan na podlagi 15. člena ZPIZ-2,</a:t>
            </a:r>
          </a:p>
          <a:p>
            <a:pPr marL="342900" indent="-342900">
              <a:buAutoNum type="arabicPeriod"/>
            </a:pPr>
            <a:r>
              <a:rPr lang="sl-SI" sz="1799" dirty="0"/>
              <a:t>Verski uslužbenec, v zavarovanje vključen na podlagi 6. odst. 19. člena ZPIZ-2,</a:t>
            </a:r>
          </a:p>
          <a:p>
            <a:pPr marL="342900" indent="-342900">
              <a:buAutoNum type="arabicPeriod"/>
            </a:pPr>
            <a:r>
              <a:rPr lang="sl-SI" sz="1799" dirty="0"/>
              <a:t>Kmet, v zavarovanje vključen na podlagi 17. člen ZPIZ-2 ali 5. odst. 25. člena ZPIZ-2, </a:t>
            </a:r>
          </a:p>
          <a:p>
            <a:pPr marL="342900" indent="-342900">
              <a:buAutoNum type="arabicPeriod"/>
            </a:pPr>
            <a:r>
              <a:rPr lang="sl-SI" sz="1799" dirty="0"/>
              <a:t>Poslovodna oseba, zavarovana na podlagi 16. člena ZPIZ-2,</a:t>
            </a:r>
          </a:p>
          <a:p>
            <a:pPr marL="0" indent="0">
              <a:buNone/>
            </a:pPr>
            <a:r>
              <a:rPr lang="sl-SI" sz="1799" dirty="0"/>
              <a:t>… ki ima na dan </a:t>
            </a:r>
            <a:r>
              <a:rPr lang="sl-SI" sz="1799" dirty="0">
                <a:solidFill>
                  <a:srgbClr val="FF0000"/>
                </a:solidFill>
              </a:rPr>
              <a:t>vložitve vloge </a:t>
            </a:r>
            <a:r>
              <a:rPr lang="sl-SI" sz="1799" dirty="0"/>
              <a:t>plačane zapadle davčne obveznosti.</a:t>
            </a:r>
          </a:p>
          <a:p>
            <a:pPr marL="0" indent="0">
              <a:buNone/>
            </a:pPr>
            <a:endParaRPr lang="sl-SI" sz="1799" dirty="0"/>
          </a:p>
          <a:p>
            <a:pPr marL="0" indent="0">
              <a:buNone/>
            </a:pPr>
            <a:r>
              <a:rPr lang="sl-SI" sz="1799" dirty="0"/>
              <a:t>Oprostitev plačila prispevkov velja za </a:t>
            </a:r>
            <a:r>
              <a:rPr lang="sl-SI" sz="1799" strike="sngStrike" dirty="0">
                <a:solidFill>
                  <a:srgbClr val="FF0000"/>
                </a:solidFill>
              </a:rPr>
              <a:t>april in maj</a:t>
            </a:r>
            <a:r>
              <a:rPr lang="sl-SI" sz="1799" dirty="0">
                <a:solidFill>
                  <a:srgbClr val="FF0000"/>
                </a:solidFill>
              </a:rPr>
              <a:t> obdobje veljavnosti ukrepov iz tega zakona</a:t>
            </a:r>
            <a:r>
              <a:rPr lang="sl-SI" sz="1799" dirty="0"/>
              <a:t> in velja za vsa obvezna zavarovanja v celoti. </a:t>
            </a:r>
            <a:endParaRPr lang="sl-SI" sz="1799" dirty="0">
              <a:solidFill>
                <a:srgbClr val="FF0000"/>
              </a:solidFill>
            </a:endParaRPr>
          </a:p>
          <a:p>
            <a:pPr marL="0" indent="0">
              <a:buNone/>
            </a:pPr>
            <a:endParaRPr lang="sl-SI" sz="1799" strike="sngStrike" dirty="0"/>
          </a:p>
          <a:p>
            <a:pPr marL="0" indent="0">
              <a:buNone/>
            </a:pPr>
            <a:r>
              <a:rPr lang="sl-SI" sz="1799" dirty="0">
                <a:solidFill>
                  <a:srgbClr val="FF0000"/>
                </a:solidFill>
              </a:rPr>
              <a:t>Upravičenci do oprostitve prispevkov so tudi tiste osebe, ki so do polnega zavarovalnega časa vključeni v zavarovanje tudi na drugi podlagi!</a:t>
            </a:r>
          </a:p>
        </p:txBody>
      </p:sp>
    </p:spTree>
    <p:extLst>
      <p:ext uri="{BB962C8B-B14F-4D97-AF65-F5344CB8AC3E}">
        <p14:creationId xmlns:p14="http://schemas.microsoft.com/office/powerpoint/2010/main" val="592629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7377C6-AE54-4515-991A-CE5CA138453E}"/>
              </a:ext>
            </a:extLst>
          </p:cNvPr>
          <p:cNvSpPr>
            <a:spLocks noGrp="1"/>
          </p:cNvSpPr>
          <p:nvPr>
            <p:ph type="title"/>
          </p:nvPr>
        </p:nvSpPr>
        <p:spPr>
          <a:xfrm>
            <a:off x="521072" y="448056"/>
            <a:ext cx="10907340" cy="640080"/>
          </a:xfrm>
        </p:spPr>
        <p:txBody>
          <a:bodyPr>
            <a:noAutofit/>
          </a:bodyPr>
          <a:lstStyle/>
          <a:p>
            <a:pPr algn="l"/>
            <a:r>
              <a:rPr lang="sl-SI" sz="3200" dirty="0"/>
              <a:t>Samostojni podjetniki – oprostitev plačila prispevkov </a:t>
            </a:r>
            <a:r>
              <a:rPr lang="sl-SI" sz="1800" dirty="0"/>
              <a:t>(38. člen ZIUZEOP)</a:t>
            </a:r>
            <a:endParaRPr lang="sl-SI" sz="3200" dirty="0"/>
          </a:p>
        </p:txBody>
      </p:sp>
      <p:sp>
        <p:nvSpPr>
          <p:cNvPr id="3" name="Označba mesta vsebine 2">
            <a:extLst>
              <a:ext uri="{FF2B5EF4-FFF2-40B4-BE49-F238E27FC236}">
                <a16:creationId xmlns:a16="http://schemas.microsoft.com/office/drawing/2014/main" id="{6B212620-F1F4-4D38-B1AE-65E667E93506}"/>
              </a:ext>
            </a:extLst>
          </p:cNvPr>
          <p:cNvSpPr>
            <a:spLocks noGrp="1"/>
          </p:cNvSpPr>
          <p:nvPr>
            <p:ph sz="quarter" idx="10"/>
          </p:nvPr>
        </p:nvSpPr>
        <p:spPr>
          <a:xfrm>
            <a:off x="539355" y="1436126"/>
            <a:ext cx="11026050" cy="4812274"/>
          </a:xfrm>
        </p:spPr>
        <p:txBody>
          <a:bodyPr>
            <a:normAutofit/>
          </a:bodyPr>
          <a:lstStyle/>
          <a:p>
            <a:pPr marL="0" indent="0">
              <a:buNone/>
            </a:pPr>
            <a:r>
              <a:rPr lang="sl-SI" sz="1799" b="1" dirty="0"/>
              <a:t>Pogoj:</a:t>
            </a:r>
          </a:p>
          <a:p>
            <a:pPr>
              <a:buFontTx/>
              <a:buChar char="-"/>
            </a:pPr>
            <a:r>
              <a:rPr lang="sl-SI" sz="1400" strike="sngStrike" dirty="0">
                <a:solidFill>
                  <a:srgbClr val="FF0000"/>
                </a:solidFill>
              </a:rPr>
              <a:t>25% zmanjšanje prihodkov v marcu 2020 glede na februar 2020</a:t>
            </a:r>
          </a:p>
          <a:p>
            <a:pPr>
              <a:buFontTx/>
              <a:buChar char="-"/>
            </a:pPr>
            <a:r>
              <a:rPr lang="sl-SI" sz="1400" strike="sngStrike" dirty="0">
                <a:solidFill>
                  <a:srgbClr val="FF0000"/>
                </a:solidFill>
              </a:rPr>
              <a:t>50% zmanjšanje prihodkov v aprilu ali maju 2020 glede na februar 2020</a:t>
            </a:r>
          </a:p>
          <a:p>
            <a:pPr marL="0" indent="0">
              <a:buNone/>
            </a:pPr>
            <a:endParaRPr lang="sl-SI" sz="1799" strike="sngStrike" dirty="0">
              <a:solidFill>
                <a:srgbClr val="FF0000"/>
              </a:solidFill>
            </a:endParaRPr>
          </a:p>
          <a:p>
            <a:pPr marL="0" indent="0">
              <a:buNone/>
            </a:pPr>
            <a:r>
              <a:rPr lang="sl-SI" sz="1799" b="1" dirty="0">
                <a:solidFill>
                  <a:srgbClr val="FF0000"/>
                </a:solidFill>
              </a:rPr>
              <a:t>Upad prihodkov v letu 2020 za več kot 10% glede na leto 2019.</a:t>
            </a:r>
          </a:p>
          <a:p>
            <a:pPr marL="0" indent="0">
              <a:buNone/>
            </a:pPr>
            <a:r>
              <a:rPr lang="sl-SI" sz="1600" dirty="0">
                <a:solidFill>
                  <a:srgbClr val="FF0000"/>
                </a:solidFill>
              </a:rPr>
              <a:t>Če niso poslovali celo leto 2019 oz. 2020 – upad povprečnih mesečnih prihodkov leta 2020 za več kot 10% glede na povprečne mesečne prihodke leta 2019.</a:t>
            </a:r>
          </a:p>
          <a:p>
            <a:pPr marL="0" indent="0">
              <a:buNone/>
            </a:pPr>
            <a:r>
              <a:rPr lang="sl-SI" sz="1600" dirty="0">
                <a:solidFill>
                  <a:srgbClr val="FF0000"/>
                </a:solidFill>
              </a:rPr>
              <a:t>Če v letu 2019 niso poslovali – upad povprečnih mesečnih prihodkov leta 2020 za več kot 10% glede na povprečne mesečne prihodke v letu 2020 do 12.3.2020.</a:t>
            </a:r>
          </a:p>
          <a:p>
            <a:pPr marL="0" indent="0">
              <a:buNone/>
            </a:pPr>
            <a:endParaRPr lang="sl-SI" sz="1799" dirty="0">
              <a:solidFill>
                <a:srgbClr val="FF0000"/>
              </a:solidFill>
            </a:endParaRPr>
          </a:p>
          <a:p>
            <a:pPr marL="0" indent="0">
              <a:buNone/>
            </a:pPr>
            <a:r>
              <a:rPr lang="sl-SI" sz="1799" b="1" dirty="0">
                <a:solidFill>
                  <a:srgbClr val="FF0000"/>
                </a:solidFill>
              </a:rPr>
              <a:t>Prihodki </a:t>
            </a:r>
            <a:r>
              <a:rPr lang="sl-SI" sz="1799" dirty="0">
                <a:solidFill>
                  <a:srgbClr val="FF0000"/>
                </a:solidFill>
              </a:rPr>
              <a:t>so </a:t>
            </a:r>
            <a:r>
              <a:rPr lang="sl-SI" sz="1799" b="1" dirty="0">
                <a:solidFill>
                  <a:srgbClr val="FF0000"/>
                </a:solidFill>
              </a:rPr>
              <a:t>čisti prihodki od prodaje, </a:t>
            </a:r>
            <a:r>
              <a:rPr lang="sl-SI" sz="1799" dirty="0">
                <a:solidFill>
                  <a:srgbClr val="FF0000"/>
                </a:solidFill>
              </a:rPr>
              <a:t>ugotovljeni po pravilih o </a:t>
            </a:r>
            <a:r>
              <a:rPr lang="sl-SI" sz="1799" dirty="0" err="1">
                <a:solidFill>
                  <a:srgbClr val="FF0000"/>
                </a:solidFill>
              </a:rPr>
              <a:t>računovodenju</a:t>
            </a:r>
            <a:r>
              <a:rPr lang="sl-SI" sz="1799" dirty="0">
                <a:solidFill>
                  <a:srgbClr val="FF0000"/>
                </a:solidFill>
              </a:rPr>
              <a:t>, ter </a:t>
            </a:r>
            <a:r>
              <a:rPr lang="sl-SI" sz="1799" b="1" dirty="0">
                <a:solidFill>
                  <a:srgbClr val="FF0000"/>
                </a:solidFill>
              </a:rPr>
              <a:t>nadomestila iz zavarovanja za starševsko varstvo</a:t>
            </a:r>
            <a:r>
              <a:rPr lang="sl-SI" sz="1799" dirty="0">
                <a:solidFill>
                  <a:srgbClr val="FF0000"/>
                </a:solidFill>
              </a:rPr>
              <a:t>.</a:t>
            </a:r>
            <a:endParaRPr lang="sl-SI" sz="1799" b="1" dirty="0">
              <a:solidFill>
                <a:srgbClr val="FF0000"/>
              </a:solidFill>
            </a:endParaRPr>
          </a:p>
          <a:p>
            <a:pPr marL="0" indent="0">
              <a:buNone/>
            </a:pPr>
            <a:endParaRPr lang="sl-SI" sz="1799" dirty="0">
              <a:solidFill>
                <a:srgbClr val="FF0000"/>
              </a:solidFill>
            </a:endParaRPr>
          </a:p>
          <a:p>
            <a:pPr marL="0" indent="0">
              <a:buNone/>
            </a:pPr>
            <a:r>
              <a:rPr lang="sl-SI" sz="1799" dirty="0"/>
              <a:t>Če pogoj ni dosežen, mora upravičenec vrniti celotno pomoč </a:t>
            </a:r>
            <a:r>
              <a:rPr lang="sl-SI" sz="1799" dirty="0">
                <a:solidFill>
                  <a:srgbClr val="FF0000"/>
                </a:solidFill>
              </a:rPr>
              <a:t>(</a:t>
            </a:r>
            <a:r>
              <a:rPr lang="sl-SI" sz="1600" dirty="0">
                <a:solidFill>
                  <a:srgbClr val="FF0000"/>
                </a:solidFill>
              </a:rPr>
              <a:t>brez kakršnikoli obresti).</a:t>
            </a:r>
            <a:endParaRPr lang="sl-SI" sz="1799" dirty="0">
              <a:solidFill>
                <a:srgbClr val="FF0000"/>
              </a:solidFill>
            </a:endParaRPr>
          </a:p>
        </p:txBody>
      </p:sp>
    </p:spTree>
    <p:extLst>
      <p:ext uri="{BB962C8B-B14F-4D97-AF65-F5344CB8AC3E}">
        <p14:creationId xmlns:p14="http://schemas.microsoft.com/office/powerpoint/2010/main" val="352916571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7B8C76465AD4240911179E0F6BD4E17" ma:contentTypeVersion="13" ma:contentTypeDescription="Create a new document." ma:contentTypeScope="" ma:versionID="905710bd8d71c32dccb91172e81e508d">
  <xsd:schema xmlns:xsd="http://www.w3.org/2001/XMLSchema" xmlns:xs="http://www.w3.org/2001/XMLSchema" xmlns:p="http://schemas.microsoft.com/office/2006/metadata/properties" xmlns:ns3="4f0ca560-16d4-418a-afeb-0c72feacba53" xmlns:ns4="cb1ac3a2-97d9-4aeb-9b3b-43189404377c" targetNamespace="http://schemas.microsoft.com/office/2006/metadata/properties" ma:root="true" ma:fieldsID="52d8ef84b131c6ae6c3537ec09f8314a" ns3:_="" ns4:_="">
    <xsd:import namespace="4f0ca560-16d4-418a-afeb-0c72feacba53"/>
    <xsd:import namespace="cb1ac3a2-97d9-4aeb-9b3b-43189404377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0ca560-16d4-418a-afeb-0c72feacba5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1ac3a2-97d9-4aeb-9b3b-43189404377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155C80-55CD-4E73-B6C7-A040450FAD0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A3028F4-34CD-4EC1-8334-5C6F78F6C9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0ca560-16d4-418a-afeb-0c72feacba53"/>
    <ds:schemaRef ds:uri="cb1ac3a2-97d9-4aeb-9b3b-4318940437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DD1B81-71A4-44B8-AB6F-6E0D162E8D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74569</TotalTime>
  <Words>2408</Words>
  <Application>Microsoft Office PowerPoint</Application>
  <PresentationFormat>Po meri</PresentationFormat>
  <Paragraphs>237</Paragraphs>
  <Slides>22</Slides>
  <Notes>2</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22</vt:i4>
      </vt:variant>
    </vt:vector>
  </HeadingPairs>
  <TitlesOfParts>
    <vt:vector size="25" baseType="lpstr">
      <vt:lpstr>Arial</vt:lpstr>
      <vt:lpstr>Calibri</vt:lpstr>
      <vt:lpstr>1_Office Theme</vt:lpstr>
      <vt:lpstr>PowerPointova predstavitev</vt:lpstr>
      <vt:lpstr>Zakonodaja</vt:lpstr>
      <vt:lpstr>Samostojni podjetniki</vt:lpstr>
      <vt:lpstr>Samostojni podjetniki – odlog plačila prispevkov (ZIUPPP)</vt:lpstr>
      <vt:lpstr>Samostojni podjetniki – temeljni dohodek (34. – 37. člen ZIUZEOP)</vt:lpstr>
      <vt:lpstr>Samostojni podjetniki – temeljni dohodek (34. – 37. člen ZIUZEOP)</vt:lpstr>
      <vt:lpstr>Samostojni podjetniki – temeljni dohodek (34. – 37. člen ZIUZEOP)</vt:lpstr>
      <vt:lpstr>Samostojni podjetniki – oprostitev plačila prispevkov (38. člen ZIUZEOP)</vt:lpstr>
      <vt:lpstr>Samostojni podjetniki – oprostitev plačila prispevkov (38. člen ZIUZEOP)</vt:lpstr>
      <vt:lpstr>Samostojni podjetniki – oprostitev plačila prispevkov (38. člen ZIUZEOP)</vt:lpstr>
      <vt:lpstr>Delodajalci (21. – 33. člen ZIUZEOP) </vt:lpstr>
      <vt:lpstr>Čakanje na delo doma in višja sila</vt:lpstr>
      <vt:lpstr>Čakanje na delo doma in višja sila (22. člen ZIUZEOP)</vt:lpstr>
      <vt:lpstr>Čakanje na delo doma in višja sila (24. člen ZIUZEOP)</vt:lpstr>
      <vt:lpstr>Čakanje na delo doma in višja sila (28. člen ZIUZEOP)</vt:lpstr>
      <vt:lpstr>Čakanje na delo doma in višja sila (29. člen ZIUZEOP)</vt:lpstr>
      <vt:lpstr>Čakanje na delo doma in višja sila (31. člen ZIUZEOP)</vt:lpstr>
      <vt:lpstr>Čakanje na delo doma in višja sila (31. člen ZIUZEOP)</vt:lpstr>
      <vt:lpstr>Odsotnost zaradi odrejene karantene (5. člen ZIUPPP)</vt:lpstr>
      <vt:lpstr>Delna oprostitev prispevkov in krizni dodatek (33. člen ZIUZEOP)</vt:lpstr>
      <vt:lpstr>Vračilo sredstev (99. člen ZIUZEOP)</vt:lpstr>
      <vt:lpstr>PowerPointova predstavitev</vt:lpstr>
    </vt:vector>
  </TitlesOfParts>
  <Company>TurnKey-Technology,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Networking</dc:title>
  <dc:creator>Alice M. Pallum</dc:creator>
  <cp:lastModifiedBy>Ksenija Prosen</cp:lastModifiedBy>
  <cp:revision>4277</cp:revision>
  <dcterms:created xsi:type="dcterms:W3CDTF">2012-12-10T19:18:11Z</dcterms:created>
  <dcterms:modified xsi:type="dcterms:W3CDTF">2020-04-24T09:06:26Z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0x01010087B8C76465AD4240911179E0F6BD4E17</vt:lpwstr>
  </property>
</Properties>
</file>