
<file path=[Content_Types].xml><?xml version="1.0" encoding="utf-8"?>
<Types xmlns="http://schemas.openxmlformats.org/package/2006/content-types">
  <Default Extension="emf" ContentType="image/x-emf"/>
  <Default Extension="jpg" ContentType="image/jpeg"/>
  <Default Extension="png" ContentType="image/png"/>
  <Default Extension="rels" ContentType="application/vnd.openxmlformats-package.relationships+xml"/>
  <Default Extension="vml" ContentType="application/vnd.openxmlformats-officedocument.vmlDrawing"/>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667" r:id="rId3"/>
    <p:sldId id="669" r:id="rId4"/>
    <p:sldId id="670" r:id="rId5"/>
    <p:sldId id="633" r:id="rId6"/>
    <p:sldId id="642" r:id="rId7"/>
    <p:sldId id="644" r:id="rId8"/>
    <p:sldId id="674" r:id="rId9"/>
    <p:sldId id="668" r:id="rId10"/>
    <p:sldId id="664" r:id="rId11"/>
    <p:sldId id="665" r:id="rId12"/>
    <p:sldId id="675" r:id="rId13"/>
    <p:sldId id="666" r:id="rId14"/>
    <p:sldId id="671" r:id="rId15"/>
    <p:sldId id="672" r:id="rId16"/>
    <p:sldId id="673" r:id="rId17"/>
  </p:sldIdLst>
  <p:sldSz cx="9144000" cy="6858000" type="screen4x3"/>
  <p:notesSz cx="7099300" cy="10234613"/>
  <p:defaultTextStyle>
    <a:defPPr>
      <a:defRPr lang="sl-SI"/>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vetka Furlan" initials="CF" lastIdx="1" clrIdx="0">
    <p:extLst>
      <p:ext uri="{19B8F6BF-5375-455C-9EA6-DF929625EA0E}">
        <p15:presenceInfo xmlns:p15="http://schemas.microsoft.com/office/powerpoint/2012/main" userId="S-1-5-21-2498087-1986874275-336618761-1713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CEEA00"/>
    <a:srgbClr val="586D8E"/>
    <a:srgbClr val="ED5F33"/>
    <a:srgbClr val="F65E1A"/>
    <a:srgbClr val="EC5424"/>
    <a:srgbClr val="EE6A5C"/>
    <a:srgbClr val="5B7093"/>
    <a:srgbClr val="CCFFFF"/>
    <a:srgbClr val="BED600"/>
    <a:srgbClr val="66F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rednji slog 2 – poudare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45" autoAdjust="0"/>
    <p:restoredTop sz="96242" autoAdjust="0"/>
  </p:normalViewPr>
  <p:slideViewPr>
    <p:cSldViewPr>
      <p:cViewPr varScale="1">
        <p:scale>
          <a:sx n="110" d="100"/>
          <a:sy n="110" d="100"/>
        </p:scale>
        <p:origin x="1002" y="96"/>
      </p:cViewPr>
      <p:guideLst>
        <p:guide orient="horz" pos="2160"/>
        <p:guide pos="2880"/>
      </p:guideLst>
    </p:cSldViewPr>
  </p:slideViewPr>
  <p:notesTextViewPr>
    <p:cViewPr>
      <p:scale>
        <a:sx n="1" d="1"/>
        <a:sy n="1" d="1"/>
      </p:scale>
      <p:origin x="0" y="0"/>
    </p:cViewPr>
  </p:notesTextViewPr>
  <p:notesViewPr>
    <p:cSldViewPr>
      <p:cViewPr varScale="1">
        <p:scale>
          <a:sx n="86" d="100"/>
          <a:sy n="86" d="100"/>
        </p:scale>
        <p:origin x="3786"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image" Target="../media/image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Označba mesta glave 1">
            <a:extLst>
              <a:ext uri="{FF2B5EF4-FFF2-40B4-BE49-F238E27FC236}">
                <a16:creationId xmlns:a16="http://schemas.microsoft.com/office/drawing/2014/main" id="{E4C4EA29-274C-4E63-A614-A9337B9490C8}"/>
              </a:ext>
            </a:extLst>
          </p:cNvPr>
          <p:cNvSpPr>
            <a:spLocks noGrp="1"/>
          </p:cNvSpPr>
          <p:nvPr>
            <p:ph type="hdr" sz="quarter"/>
          </p:nvPr>
        </p:nvSpPr>
        <p:spPr>
          <a:xfrm>
            <a:off x="0" y="5"/>
            <a:ext cx="3077137" cy="513940"/>
          </a:xfrm>
          <a:prstGeom prst="rect">
            <a:avLst/>
          </a:prstGeom>
        </p:spPr>
        <p:txBody>
          <a:bodyPr vert="horz" wrap="square" lIns="91432" tIns="45717" rIns="91432" bIns="45717" numCol="1" anchor="t" anchorCtr="0" compatLnSpc="1">
            <a:prstTxWarp prst="textNoShape">
              <a:avLst/>
            </a:prstTxWarp>
          </a:bodyPr>
          <a:lstStyle>
            <a:lvl1pPr eaLnBrk="1" hangingPunct="1">
              <a:defRPr sz="1200">
                <a:latin typeface="Arial" charset="0"/>
              </a:defRPr>
            </a:lvl1pPr>
          </a:lstStyle>
          <a:p>
            <a:pPr>
              <a:defRPr/>
            </a:pPr>
            <a:endParaRPr lang="sl-SI" altLang="sl-SI"/>
          </a:p>
        </p:txBody>
      </p:sp>
      <p:sp>
        <p:nvSpPr>
          <p:cNvPr id="3" name="Označba mesta datuma 2">
            <a:extLst>
              <a:ext uri="{FF2B5EF4-FFF2-40B4-BE49-F238E27FC236}">
                <a16:creationId xmlns:a16="http://schemas.microsoft.com/office/drawing/2014/main" id="{D97B0894-EF0D-4F08-8820-F8357370A3B7}"/>
              </a:ext>
            </a:extLst>
          </p:cNvPr>
          <p:cNvSpPr>
            <a:spLocks noGrp="1"/>
          </p:cNvSpPr>
          <p:nvPr>
            <p:ph type="dt" sz="quarter" idx="1"/>
          </p:nvPr>
        </p:nvSpPr>
        <p:spPr>
          <a:xfrm>
            <a:off x="4020507" y="5"/>
            <a:ext cx="3077137" cy="513940"/>
          </a:xfrm>
          <a:prstGeom prst="rect">
            <a:avLst/>
          </a:prstGeom>
        </p:spPr>
        <p:txBody>
          <a:bodyPr vert="horz" wrap="square" lIns="91432" tIns="45717" rIns="91432" bIns="45717" numCol="1" anchor="t" anchorCtr="0" compatLnSpc="1">
            <a:prstTxWarp prst="textNoShape">
              <a:avLst/>
            </a:prstTxWarp>
          </a:bodyPr>
          <a:lstStyle>
            <a:lvl1pPr algn="r" eaLnBrk="1" hangingPunct="1">
              <a:defRPr sz="1200">
                <a:latin typeface="Arial" charset="0"/>
              </a:defRPr>
            </a:lvl1pPr>
          </a:lstStyle>
          <a:p>
            <a:pPr>
              <a:defRPr/>
            </a:pPr>
            <a:endParaRPr lang="sl-SI" altLang="sl-SI"/>
          </a:p>
        </p:txBody>
      </p:sp>
      <p:sp>
        <p:nvSpPr>
          <p:cNvPr id="4" name="Označba mesta noge 3">
            <a:extLst>
              <a:ext uri="{FF2B5EF4-FFF2-40B4-BE49-F238E27FC236}">
                <a16:creationId xmlns:a16="http://schemas.microsoft.com/office/drawing/2014/main" id="{EDBEBBDA-9AD5-473E-B6AD-9E74FF2A3B58}"/>
              </a:ext>
            </a:extLst>
          </p:cNvPr>
          <p:cNvSpPr>
            <a:spLocks noGrp="1"/>
          </p:cNvSpPr>
          <p:nvPr>
            <p:ph type="ftr" sz="quarter" idx="2"/>
          </p:nvPr>
        </p:nvSpPr>
        <p:spPr>
          <a:xfrm>
            <a:off x="0" y="9720679"/>
            <a:ext cx="3077137" cy="513940"/>
          </a:xfrm>
          <a:prstGeom prst="rect">
            <a:avLst/>
          </a:prstGeom>
        </p:spPr>
        <p:txBody>
          <a:bodyPr vert="horz" wrap="square" lIns="91432" tIns="45717" rIns="91432" bIns="45717" numCol="1" anchor="b" anchorCtr="0" compatLnSpc="1">
            <a:prstTxWarp prst="textNoShape">
              <a:avLst/>
            </a:prstTxWarp>
          </a:bodyPr>
          <a:lstStyle>
            <a:lvl1pPr eaLnBrk="1" hangingPunct="1">
              <a:defRPr sz="1200">
                <a:latin typeface="Arial" charset="0"/>
              </a:defRPr>
            </a:lvl1pPr>
          </a:lstStyle>
          <a:p>
            <a:pPr>
              <a:defRPr/>
            </a:pPr>
            <a:endParaRPr lang="sl-SI" altLang="sl-SI"/>
          </a:p>
        </p:txBody>
      </p:sp>
      <p:sp>
        <p:nvSpPr>
          <p:cNvPr id="5" name="Označba mesta številke diapozitiva 4">
            <a:extLst>
              <a:ext uri="{FF2B5EF4-FFF2-40B4-BE49-F238E27FC236}">
                <a16:creationId xmlns:a16="http://schemas.microsoft.com/office/drawing/2014/main" id="{ACB4AAC8-D5CC-42B7-9AB1-69A874DAE296}"/>
              </a:ext>
            </a:extLst>
          </p:cNvPr>
          <p:cNvSpPr>
            <a:spLocks noGrp="1"/>
          </p:cNvSpPr>
          <p:nvPr>
            <p:ph type="sldNum" sz="quarter" idx="3"/>
          </p:nvPr>
        </p:nvSpPr>
        <p:spPr>
          <a:xfrm>
            <a:off x="4020507" y="9720679"/>
            <a:ext cx="3077137" cy="513940"/>
          </a:xfrm>
          <a:prstGeom prst="rect">
            <a:avLst/>
          </a:prstGeom>
        </p:spPr>
        <p:txBody>
          <a:bodyPr vert="horz" wrap="square" lIns="91432" tIns="45717" rIns="91432" bIns="45717" numCol="1" anchor="b" anchorCtr="0" compatLnSpc="1">
            <a:prstTxWarp prst="textNoShape">
              <a:avLst/>
            </a:prstTxWarp>
          </a:bodyPr>
          <a:lstStyle>
            <a:lvl1pPr algn="r" eaLnBrk="1" hangingPunct="1">
              <a:defRPr sz="1200"/>
            </a:lvl1pPr>
          </a:lstStyle>
          <a:p>
            <a:pPr>
              <a:defRPr/>
            </a:pPr>
            <a:fld id="{0FAFCF0A-4C5C-496C-A137-EB9EEAAD5674}" type="slidenum">
              <a:rPr lang="sl-SI" altLang="sl-SI"/>
              <a:pPr>
                <a:defRPr/>
              </a:pPr>
              <a:t>‹#›</a:t>
            </a:fld>
            <a:endParaRPr lang="sl-SI" altLang="sl-SI"/>
          </a:p>
        </p:txBody>
      </p:sp>
    </p:spTree>
  </p:cSld>
  <p:clrMap bg1="lt1" tx1="dk1" bg2="lt2" tx2="dk2" accent1="accent1" accent2="accent2" accent3="accent3" accent4="accent4" accent5="accent5" accent6="accent6" hlink="hlink" folHlink="folHlink"/>
  <p:hf sldNum="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Označba mesta glave 1">
            <a:extLst>
              <a:ext uri="{FF2B5EF4-FFF2-40B4-BE49-F238E27FC236}">
                <a16:creationId xmlns:a16="http://schemas.microsoft.com/office/drawing/2014/main" id="{74117FB6-4E29-49F9-A6CD-44ED9C4C0D39}"/>
              </a:ext>
            </a:extLst>
          </p:cNvPr>
          <p:cNvSpPr>
            <a:spLocks noGrp="1"/>
          </p:cNvSpPr>
          <p:nvPr>
            <p:ph type="hdr" sz="quarter"/>
          </p:nvPr>
        </p:nvSpPr>
        <p:spPr>
          <a:xfrm>
            <a:off x="0" y="5"/>
            <a:ext cx="3077137" cy="513940"/>
          </a:xfrm>
          <a:prstGeom prst="rect">
            <a:avLst/>
          </a:prstGeom>
        </p:spPr>
        <p:txBody>
          <a:bodyPr vert="horz" wrap="square" lIns="91432" tIns="45717" rIns="91432" bIns="45717" numCol="1" anchor="t" anchorCtr="0" compatLnSpc="1">
            <a:prstTxWarp prst="textNoShape">
              <a:avLst/>
            </a:prstTxWarp>
          </a:bodyPr>
          <a:lstStyle>
            <a:lvl1pPr eaLnBrk="1" hangingPunct="1">
              <a:defRPr sz="1200">
                <a:latin typeface="Arial" charset="0"/>
              </a:defRPr>
            </a:lvl1pPr>
          </a:lstStyle>
          <a:p>
            <a:pPr>
              <a:defRPr/>
            </a:pPr>
            <a:endParaRPr lang="sl-SI" altLang="sl-SI"/>
          </a:p>
        </p:txBody>
      </p:sp>
      <p:sp>
        <p:nvSpPr>
          <p:cNvPr id="3" name="Označba mesta datuma 2">
            <a:extLst>
              <a:ext uri="{FF2B5EF4-FFF2-40B4-BE49-F238E27FC236}">
                <a16:creationId xmlns:a16="http://schemas.microsoft.com/office/drawing/2014/main" id="{2E8F0E31-5171-469C-9E7B-20BEBF4D523A}"/>
              </a:ext>
            </a:extLst>
          </p:cNvPr>
          <p:cNvSpPr>
            <a:spLocks noGrp="1"/>
          </p:cNvSpPr>
          <p:nvPr>
            <p:ph type="dt" idx="1"/>
          </p:nvPr>
        </p:nvSpPr>
        <p:spPr>
          <a:xfrm>
            <a:off x="4020507" y="5"/>
            <a:ext cx="3077137" cy="513940"/>
          </a:xfrm>
          <a:prstGeom prst="rect">
            <a:avLst/>
          </a:prstGeom>
        </p:spPr>
        <p:txBody>
          <a:bodyPr vert="horz" wrap="square" lIns="91432" tIns="45717" rIns="91432" bIns="45717" numCol="1" anchor="t" anchorCtr="0" compatLnSpc="1">
            <a:prstTxWarp prst="textNoShape">
              <a:avLst/>
            </a:prstTxWarp>
          </a:bodyPr>
          <a:lstStyle>
            <a:lvl1pPr algn="r" eaLnBrk="1" hangingPunct="1">
              <a:defRPr sz="1200">
                <a:latin typeface="Arial" charset="0"/>
              </a:defRPr>
            </a:lvl1pPr>
          </a:lstStyle>
          <a:p>
            <a:pPr>
              <a:defRPr/>
            </a:pPr>
            <a:endParaRPr lang="sl-SI" altLang="sl-SI"/>
          </a:p>
        </p:txBody>
      </p:sp>
      <p:sp>
        <p:nvSpPr>
          <p:cNvPr id="4" name="Označba mesta stranske slike 3">
            <a:extLst>
              <a:ext uri="{FF2B5EF4-FFF2-40B4-BE49-F238E27FC236}">
                <a16:creationId xmlns:a16="http://schemas.microsoft.com/office/drawing/2014/main" id="{F10F22B4-E926-4D23-AF29-1D697210145F}"/>
              </a:ext>
            </a:extLst>
          </p:cNvPr>
          <p:cNvSpPr>
            <a:spLocks noGrp="1" noRot="1" noChangeAspect="1"/>
          </p:cNvSpPr>
          <p:nvPr>
            <p:ph type="sldImg" idx="2"/>
          </p:nvPr>
        </p:nvSpPr>
        <p:spPr>
          <a:xfrm>
            <a:off x="1246188" y="1279525"/>
            <a:ext cx="4606925" cy="3454400"/>
          </a:xfrm>
          <a:prstGeom prst="rect">
            <a:avLst/>
          </a:prstGeom>
          <a:noFill/>
          <a:ln w="12700">
            <a:solidFill>
              <a:prstClr val="black"/>
            </a:solidFill>
          </a:ln>
        </p:spPr>
        <p:txBody>
          <a:bodyPr vert="horz" lIns="91432" tIns="45717" rIns="91432" bIns="45717" rtlCol="0" anchor="ctr"/>
          <a:lstStyle/>
          <a:p>
            <a:pPr lvl="0"/>
            <a:endParaRPr lang="sl-SI" noProof="0"/>
          </a:p>
        </p:txBody>
      </p:sp>
      <p:sp>
        <p:nvSpPr>
          <p:cNvPr id="5" name="Označba mesta opomb 4">
            <a:extLst>
              <a:ext uri="{FF2B5EF4-FFF2-40B4-BE49-F238E27FC236}">
                <a16:creationId xmlns:a16="http://schemas.microsoft.com/office/drawing/2014/main" id="{70B34C4D-E975-4941-B07D-518586B99AF2}"/>
              </a:ext>
            </a:extLst>
          </p:cNvPr>
          <p:cNvSpPr>
            <a:spLocks noGrp="1"/>
          </p:cNvSpPr>
          <p:nvPr>
            <p:ph type="body" sz="quarter" idx="3"/>
          </p:nvPr>
        </p:nvSpPr>
        <p:spPr>
          <a:xfrm>
            <a:off x="709603" y="4924992"/>
            <a:ext cx="5680103" cy="4029684"/>
          </a:xfrm>
          <a:prstGeom prst="rect">
            <a:avLst/>
          </a:prstGeom>
        </p:spPr>
        <p:txBody>
          <a:bodyPr vert="horz" lIns="91432" tIns="45717" rIns="91432" bIns="45717" rtlCol="0"/>
          <a:lstStyle/>
          <a:p>
            <a:pPr lvl="0"/>
            <a:r>
              <a:rPr lang="sl-SI" noProof="0"/>
              <a:t>Uredite sloge besedila matrice</a:t>
            </a:r>
          </a:p>
          <a:p>
            <a:pPr lvl="1"/>
            <a:r>
              <a:rPr lang="sl-SI" noProof="0"/>
              <a:t>Druga raven</a:t>
            </a:r>
          </a:p>
          <a:p>
            <a:pPr lvl="2"/>
            <a:r>
              <a:rPr lang="sl-SI" noProof="0"/>
              <a:t>Tretja raven</a:t>
            </a:r>
          </a:p>
          <a:p>
            <a:pPr lvl="3"/>
            <a:r>
              <a:rPr lang="sl-SI" noProof="0"/>
              <a:t>Četrta raven</a:t>
            </a:r>
          </a:p>
          <a:p>
            <a:pPr lvl="4"/>
            <a:r>
              <a:rPr lang="sl-SI" noProof="0"/>
              <a:t>Peta raven</a:t>
            </a:r>
          </a:p>
        </p:txBody>
      </p:sp>
      <p:sp>
        <p:nvSpPr>
          <p:cNvPr id="6" name="Označba mesta noge 5">
            <a:extLst>
              <a:ext uri="{FF2B5EF4-FFF2-40B4-BE49-F238E27FC236}">
                <a16:creationId xmlns:a16="http://schemas.microsoft.com/office/drawing/2014/main" id="{F34103A9-05CE-44F2-B15A-587E588EF2A1}"/>
              </a:ext>
            </a:extLst>
          </p:cNvPr>
          <p:cNvSpPr>
            <a:spLocks noGrp="1"/>
          </p:cNvSpPr>
          <p:nvPr>
            <p:ph type="ftr" sz="quarter" idx="4"/>
          </p:nvPr>
        </p:nvSpPr>
        <p:spPr>
          <a:xfrm>
            <a:off x="0" y="9720679"/>
            <a:ext cx="3077137" cy="513940"/>
          </a:xfrm>
          <a:prstGeom prst="rect">
            <a:avLst/>
          </a:prstGeom>
        </p:spPr>
        <p:txBody>
          <a:bodyPr vert="horz" wrap="square" lIns="91432" tIns="45717" rIns="91432" bIns="45717" numCol="1" anchor="b" anchorCtr="0" compatLnSpc="1">
            <a:prstTxWarp prst="textNoShape">
              <a:avLst/>
            </a:prstTxWarp>
          </a:bodyPr>
          <a:lstStyle>
            <a:lvl1pPr eaLnBrk="1" hangingPunct="1">
              <a:defRPr sz="1200">
                <a:latin typeface="Arial" charset="0"/>
              </a:defRPr>
            </a:lvl1pPr>
          </a:lstStyle>
          <a:p>
            <a:pPr>
              <a:defRPr/>
            </a:pPr>
            <a:endParaRPr lang="sl-SI" altLang="sl-SI"/>
          </a:p>
        </p:txBody>
      </p:sp>
      <p:sp>
        <p:nvSpPr>
          <p:cNvPr id="7" name="Označba mesta številke diapozitiva 6">
            <a:extLst>
              <a:ext uri="{FF2B5EF4-FFF2-40B4-BE49-F238E27FC236}">
                <a16:creationId xmlns:a16="http://schemas.microsoft.com/office/drawing/2014/main" id="{EE641CE3-2433-45CB-86A2-9D9832BF288E}"/>
              </a:ext>
            </a:extLst>
          </p:cNvPr>
          <p:cNvSpPr>
            <a:spLocks noGrp="1"/>
          </p:cNvSpPr>
          <p:nvPr>
            <p:ph type="sldNum" sz="quarter" idx="5"/>
          </p:nvPr>
        </p:nvSpPr>
        <p:spPr>
          <a:xfrm>
            <a:off x="4020507" y="9720679"/>
            <a:ext cx="3077137" cy="513940"/>
          </a:xfrm>
          <a:prstGeom prst="rect">
            <a:avLst/>
          </a:prstGeom>
        </p:spPr>
        <p:txBody>
          <a:bodyPr vert="horz" wrap="square" lIns="91432" tIns="45717" rIns="91432" bIns="45717" numCol="1" anchor="b" anchorCtr="0" compatLnSpc="1">
            <a:prstTxWarp prst="textNoShape">
              <a:avLst/>
            </a:prstTxWarp>
          </a:bodyPr>
          <a:lstStyle>
            <a:lvl1pPr algn="r" eaLnBrk="1" hangingPunct="1">
              <a:defRPr sz="1200"/>
            </a:lvl1pPr>
          </a:lstStyle>
          <a:p>
            <a:pPr>
              <a:defRPr/>
            </a:pPr>
            <a:fld id="{CF2A4C1A-5D3C-49DC-AE29-34BFF62131B1}" type="slidenum">
              <a:rPr lang="sl-SI" altLang="sl-SI"/>
              <a:pPr>
                <a:defRPr/>
              </a:pPr>
              <a:t>‹#›</a:t>
            </a:fld>
            <a:endParaRPr lang="sl-SI" altLang="sl-SI"/>
          </a:p>
        </p:txBody>
      </p:sp>
    </p:spTree>
  </p:cSld>
  <p:clrMap bg1="lt1" tx1="dk1" bg2="lt2" tx2="dk2" accent1="accent1" accent2="accent2" accent3="accent3" accent4="accent4" accent5="accent5" accent6="accent6" hlink="hlink" folHlink="folHlink"/>
  <p:hf sldNum="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glave 3">
            <a:extLst>
              <a:ext uri="{FF2B5EF4-FFF2-40B4-BE49-F238E27FC236}">
                <a16:creationId xmlns:a16="http://schemas.microsoft.com/office/drawing/2014/main" id="{1078581A-83BF-4E5F-ABBB-806306FECD97}"/>
              </a:ext>
            </a:extLst>
          </p:cNvPr>
          <p:cNvSpPr>
            <a:spLocks noGrp="1"/>
          </p:cNvSpPr>
          <p:nvPr>
            <p:ph type="hdr" sz="quarter"/>
          </p:nvPr>
        </p:nvSpPr>
        <p:spPr/>
        <p:txBody>
          <a:bodyPr/>
          <a:lstStyle/>
          <a:p>
            <a:pPr>
              <a:defRPr/>
            </a:pPr>
            <a:endParaRPr lang="sl-SI" altLang="sl-SI"/>
          </a:p>
        </p:txBody>
      </p:sp>
    </p:spTree>
    <p:extLst>
      <p:ext uri="{BB962C8B-B14F-4D97-AF65-F5344CB8AC3E}">
        <p14:creationId xmlns:p14="http://schemas.microsoft.com/office/powerpoint/2010/main" val="18488095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glave 3">
            <a:extLst>
              <a:ext uri="{FF2B5EF4-FFF2-40B4-BE49-F238E27FC236}">
                <a16:creationId xmlns:a16="http://schemas.microsoft.com/office/drawing/2014/main" id="{0356AACA-92F1-4397-9BAC-67C05DC26EE8}"/>
              </a:ext>
            </a:extLst>
          </p:cNvPr>
          <p:cNvSpPr>
            <a:spLocks noGrp="1"/>
          </p:cNvSpPr>
          <p:nvPr>
            <p:ph type="hdr" sz="quarter"/>
          </p:nvPr>
        </p:nvSpPr>
        <p:spPr/>
        <p:txBody>
          <a:bodyPr/>
          <a:lstStyle/>
          <a:p>
            <a:pPr>
              <a:defRPr/>
            </a:pPr>
            <a:endParaRPr lang="sl-SI" altLang="sl-SI"/>
          </a:p>
        </p:txBody>
      </p:sp>
    </p:spTree>
    <p:extLst>
      <p:ext uri="{BB962C8B-B14F-4D97-AF65-F5344CB8AC3E}">
        <p14:creationId xmlns:p14="http://schemas.microsoft.com/office/powerpoint/2010/main" val="11972412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glave 3">
            <a:extLst>
              <a:ext uri="{FF2B5EF4-FFF2-40B4-BE49-F238E27FC236}">
                <a16:creationId xmlns:a16="http://schemas.microsoft.com/office/drawing/2014/main" id="{0356AACA-92F1-4397-9BAC-67C05DC26EE8}"/>
              </a:ext>
            </a:extLst>
          </p:cNvPr>
          <p:cNvSpPr>
            <a:spLocks noGrp="1"/>
          </p:cNvSpPr>
          <p:nvPr>
            <p:ph type="hdr" sz="quarter"/>
          </p:nvPr>
        </p:nvSpPr>
        <p:spPr/>
        <p:txBody>
          <a:bodyPr/>
          <a:lstStyle/>
          <a:p>
            <a:pPr>
              <a:defRPr/>
            </a:pPr>
            <a:endParaRPr lang="sl-SI" altLang="sl-SI"/>
          </a:p>
        </p:txBody>
      </p:sp>
    </p:spTree>
    <p:extLst>
      <p:ext uri="{BB962C8B-B14F-4D97-AF65-F5344CB8AC3E}">
        <p14:creationId xmlns:p14="http://schemas.microsoft.com/office/powerpoint/2010/main" val="26358298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glave 3">
            <a:extLst>
              <a:ext uri="{FF2B5EF4-FFF2-40B4-BE49-F238E27FC236}">
                <a16:creationId xmlns:a16="http://schemas.microsoft.com/office/drawing/2014/main" id="{0356AACA-92F1-4397-9BAC-67C05DC26EE8}"/>
              </a:ext>
            </a:extLst>
          </p:cNvPr>
          <p:cNvSpPr>
            <a:spLocks noGrp="1"/>
          </p:cNvSpPr>
          <p:nvPr>
            <p:ph type="hdr" sz="quarter"/>
          </p:nvPr>
        </p:nvSpPr>
        <p:spPr/>
        <p:txBody>
          <a:bodyPr/>
          <a:lstStyle/>
          <a:p>
            <a:pPr>
              <a:defRPr/>
            </a:pPr>
            <a:endParaRPr lang="sl-SI" altLang="sl-SI"/>
          </a:p>
        </p:txBody>
      </p:sp>
    </p:spTree>
    <p:extLst>
      <p:ext uri="{BB962C8B-B14F-4D97-AF65-F5344CB8AC3E}">
        <p14:creationId xmlns:p14="http://schemas.microsoft.com/office/powerpoint/2010/main" val="10419133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glave 3">
            <a:extLst>
              <a:ext uri="{FF2B5EF4-FFF2-40B4-BE49-F238E27FC236}">
                <a16:creationId xmlns:a16="http://schemas.microsoft.com/office/drawing/2014/main" id="{0356AACA-92F1-4397-9BAC-67C05DC26EE8}"/>
              </a:ext>
            </a:extLst>
          </p:cNvPr>
          <p:cNvSpPr>
            <a:spLocks noGrp="1"/>
          </p:cNvSpPr>
          <p:nvPr>
            <p:ph type="hdr" sz="quarter"/>
          </p:nvPr>
        </p:nvSpPr>
        <p:spPr/>
        <p:txBody>
          <a:bodyPr/>
          <a:lstStyle/>
          <a:p>
            <a:pPr>
              <a:defRPr/>
            </a:pPr>
            <a:endParaRPr lang="sl-SI" altLang="sl-SI"/>
          </a:p>
        </p:txBody>
      </p:sp>
    </p:spTree>
    <p:extLst>
      <p:ext uri="{BB962C8B-B14F-4D97-AF65-F5344CB8AC3E}">
        <p14:creationId xmlns:p14="http://schemas.microsoft.com/office/powerpoint/2010/main" val="2970030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glave 3">
            <a:extLst>
              <a:ext uri="{FF2B5EF4-FFF2-40B4-BE49-F238E27FC236}">
                <a16:creationId xmlns:a16="http://schemas.microsoft.com/office/drawing/2014/main" id="{0356AACA-92F1-4397-9BAC-67C05DC26EE8}"/>
              </a:ext>
            </a:extLst>
          </p:cNvPr>
          <p:cNvSpPr>
            <a:spLocks noGrp="1"/>
          </p:cNvSpPr>
          <p:nvPr>
            <p:ph type="hdr" sz="quarter"/>
          </p:nvPr>
        </p:nvSpPr>
        <p:spPr/>
        <p:txBody>
          <a:bodyPr/>
          <a:lstStyle/>
          <a:p>
            <a:pPr>
              <a:defRPr/>
            </a:pPr>
            <a:endParaRPr lang="sl-SI" altLang="sl-SI"/>
          </a:p>
        </p:txBody>
      </p:sp>
    </p:spTree>
    <p:extLst>
      <p:ext uri="{BB962C8B-B14F-4D97-AF65-F5344CB8AC3E}">
        <p14:creationId xmlns:p14="http://schemas.microsoft.com/office/powerpoint/2010/main" val="10581869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glave 3">
            <a:extLst>
              <a:ext uri="{FF2B5EF4-FFF2-40B4-BE49-F238E27FC236}">
                <a16:creationId xmlns:a16="http://schemas.microsoft.com/office/drawing/2014/main" id="{0356AACA-92F1-4397-9BAC-67C05DC26EE8}"/>
              </a:ext>
            </a:extLst>
          </p:cNvPr>
          <p:cNvSpPr>
            <a:spLocks noGrp="1"/>
          </p:cNvSpPr>
          <p:nvPr>
            <p:ph type="hdr" sz="quarter"/>
          </p:nvPr>
        </p:nvSpPr>
        <p:spPr/>
        <p:txBody>
          <a:bodyPr/>
          <a:lstStyle/>
          <a:p>
            <a:pPr>
              <a:defRPr/>
            </a:pPr>
            <a:endParaRPr lang="sl-SI" altLang="sl-SI"/>
          </a:p>
        </p:txBody>
      </p:sp>
    </p:spTree>
    <p:extLst>
      <p:ext uri="{BB962C8B-B14F-4D97-AF65-F5344CB8AC3E}">
        <p14:creationId xmlns:p14="http://schemas.microsoft.com/office/powerpoint/2010/main" val="24790131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glave 3">
            <a:extLst>
              <a:ext uri="{FF2B5EF4-FFF2-40B4-BE49-F238E27FC236}">
                <a16:creationId xmlns:a16="http://schemas.microsoft.com/office/drawing/2014/main" id="{0356AACA-92F1-4397-9BAC-67C05DC26EE8}"/>
              </a:ext>
            </a:extLst>
          </p:cNvPr>
          <p:cNvSpPr>
            <a:spLocks noGrp="1"/>
          </p:cNvSpPr>
          <p:nvPr>
            <p:ph type="hdr" sz="quarter"/>
          </p:nvPr>
        </p:nvSpPr>
        <p:spPr/>
        <p:txBody>
          <a:bodyPr/>
          <a:lstStyle/>
          <a:p>
            <a:pPr>
              <a:defRPr/>
            </a:pPr>
            <a:endParaRPr lang="sl-SI" altLang="sl-SI"/>
          </a:p>
        </p:txBody>
      </p:sp>
    </p:spTree>
    <p:extLst>
      <p:ext uri="{BB962C8B-B14F-4D97-AF65-F5344CB8AC3E}">
        <p14:creationId xmlns:p14="http://schemas.microsoft.com/office/powerpoint/2010/main" val="3039816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glave 3">
            <a:extLst>
              <a:ext uri="{FF2B5EF4-FFF2-40B4-BE49-F238E27FC236}">
                <a16:creationId xmlns:a16="http://schemas.microsoft.com/office/drawing/2014/main" id="{0356AACA-92F1-4397-9BAC-67C05DC26EE8}"/>
              </a:ext>
            </a:extLst>
          </p:cNvPr>
          <p:cNvSpPr>
            <a:spLocks noGrp="1"/>
          </p:cNvSpPr>
          <p:nvPr>
            <p:ph type="hdr" sz="quarter"/>
          </p:nvPr>
        </p:nvSpPr>
        <p:spPr/>
        <p:txBody>
          <a:bodyPr/>
          <a:lstStyle/>
          <a:p>
            <a:pPr>
              <a:defRPr/>
            </a:pPr>
            <a:endParaRPr lang="sl-SI" altLang="sl-SI"/>
          </a:p>
        </p:txBody>
      </p:sp>
    </p:spTree>
    <p:extLst>
      <p:ext uri="{BB962C8B-B14F-4D97-AF65-F5344CB8AC3E}">
        <p14:creationId xmlns:p14="http://schemas.microsoft.com/office/powerpoint/2010/main" val="36549593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glave 3">
            <a:extLst>
              <a:ext uri="{FF2B5EF4-FFF2-40B4-BE49-F238E27FC236}">
                <a16:creationId xmlns:a16="http://schemas.microsoft.com/office/drawing/2014/main" id="{0356AACA-92F1-4397-9BAC-67C05DC26EE8}"/>
              </a:ext>
            </a:extLst>
          </p:cNvPr>
          <p:cNvSpPr>
            <a:spLocks noGrp="1"/>
          </p:cNvSpPr>
          <p:nvPr>
            <p:ph type="hdr" sz="quarter"/>
          </p:nvPr>
        </p:nvSpPr>
        <p:spPr/>
        <p:txBody>
          <a:bodyPr/>
          <a:lstStyle/>
          <a:p>
            <a:pPr>
              <a:defRPr/>
            </a:pPr>
            <a:endParaRPr lang="sl-SI" altLang="sl-SI"/>
          </a:p>
        </p:txBody>
      </p:sp>
    </p:spTree>
    <p:extLst>
      <p:ext uri="{BB962C8B-B14F-4D97-AF65-F5344CB8AC3E}">
        <p14:creationId xmlns:p14="http://schemas.microsoft.com/office/powerpoint/2010/main" val="13079588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glave 3">
            <a:extLst>
              <a:ext uri="{FF2B5EF4-FFF2-40B4-BE49-F238E27FC236}">
                <a16:creationId xmlns:a16="http://schemas.microsoft.com/office/drawing/2014/main" id="{0356AACA-92F1-4397-9BAC-67C05DC26EE8}"/>
              </a:ext>
            </a:extLst>
          </p:cNvPr>
          <p:cNvSpPr>
            <a:spLocks noGrp="1"/>
          </p:cNvSpPr>
          <p:nvPr>
            <p:ph type="hdr" sz="quarter"/>
          </p:nvPr>
        </p:nvSpPr>
        <p:spPr/>
        <p:txBody>
          <a:bodyPr/>
          <a:lstStyle/>
          <a:p>
            <a:pPr>
              <a:defRPr/>
            </a:pPr>
            <a:endParaRPr lang="sl-SI" altLang="sl-SI"/>
          </a:p>
        </p:txBody>
      </p:sp>
    </p:spTree>
    <p:extLst>
      <p:ext uri="{BB962C8B-B14F-4D97-AF65-F5344CB8AC3E}">
        <p14:creationId xmlns:p14="http://schemas.microsoft.com/office/powerpoint/2010/main" val="28925107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glave 3">
            <a:extLst>
              <a:ext uri="{FF2B5EF4-FFF2-40B4-BE49-F238E27FC236}">
                <a16:creationId xmlns:a16="http://schemas.microsoft.com/office/drawing/2014/main" id="{0356AACA-92F1-4397-9BAC-67C05DC26EE8}"/>
              </a:ext>
            </a:extLst>
          </p:cNvPr>
          <p:cNvSpPr>
            <a:spLocks noGrp="1"/>
          </p:cNvSpPr>
          <p:nvPr>
            <p:ph type="hdr" sz="quarter"/>
          </p:nvPr>
        </p:nvSpPr>
        <p:spPr/>
        <p:txBody>
          <a:bodyPr/>
          <a:lstStyle/>
          <a:p>
            <a:pPr>
              <a:defRPr/>
            </a:pPr>
            <a:endParaRPr lang="sl-SI" altLang="sl-SI"/>
          </a:p>
        </p:txBody>
      </p:sp>
    </p:spTree>
    <p:extLst>
      <p:ext uri="{BB962C8B-B14F-4D97-AF65-F5344CB8AC3E}">
        <p14:creationId xmlns:p14="http://schemas.microsoft.com/office/powerpoint/2010/main" val="28451746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glave 3">
            <a:extLst>
              <a:ext uri="{FF2B5EF4-FFF2-40B4-BE49-F238E27FC236}">
                <a16:creationId xmlns:a16="http://schemas.microsoft.com/office/drawing/2014/main" id="{0356AACA-92F1-4397-9BAC-67C05DC26EE8}"/>
              </a:ext>
            </a:extLst>
          </p:cNvPr>
          <p:cNvSpPr>
            <a:spLocks noGrp="1"/>
          </p:cNvSpPr>
          <p:nvPr>
            <p:ph type="hdr" sz="quarter"/>
          </p:nvPr>
        </p:nvSpPr>
        <p:spPr/>
        <p:txBody>
          <a:bodyPr/>
          <a:lstStyle/>
          <a:p>
            <a:pPr>
              <a:defRPr/>
            </a:pPr>
            <a:endParaRPr lang="sl-SI" altLang="sl-SI"/>
          </a:p>
        </p:txBody>
      </p:sp>
    </p:spTree>
    <p:extLst>
      <p:ext uri="{BB962C8B-B14F-4D97-AF65-F5344CB8AC3E}">
        <p14:creationId xmlns:p14="http://schemas.microsoft.com/office/powerpoint/2010/main" val="27886708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glave 3">
            <a:extLst>
              <a:ext uri="{FF2B5EF4-FFF2-40B4-BE49-F238E27FC236}">
                <a16:creationId xmlns:a16="http://schemas.microsoft.com/office/drawing/2014/main" id="{0356AACA-92F1-4397-9BAC-67C05DC26EE8}"/>
              </a:ext>
            </a:extLst>
          </p:cNvPr>
          <p:cNvSpPr>
            <a:spLocks noGrp="1"/>
          </p:cNvSpPr>
          <p:nvPr>
            <p:ph type="hdr" sz="quarter"/>
          </p:nvPr>
        </p:nvSpPr>
        <p:spPr/>
        <p:txBody>
          <a:bodyPr/>
          <a:lstStyle/>
          <a:p>
            <a:pPr>
              <a:defRPr/>
            </a:pPr>
            <a:endParaRPr lang="sl-SI" altLang="sl-SI"/>
          </a:p>
        </p:txBody>
      </p:sp>
    </p:spTree>
    <p:extLst>
      <p:ext uri="{BB962C8B-B14F-4D97-AF65-F5344CB8AC3E}">
        <p14:creationId xmlns:p14="http://schemas.microsoft.com/office/powerpoint/2010/main" val="8595504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glave 3">
            <a:extLst>
              <a:ext uri="{FF2B5EF4-FFF2-40B4-BE49-F238E27FC236}">
                <a16:creationId xmlns:a16="http://schemas.microsoft.com/office/drawing/2014/main" id="{0356AACA-92F1-4397-9BAC-67C05DC26EE8}"/>
              </a:ext>
            </a:extLst>
          </p:cNvPr>
          <p:cNvSpPr>
            <a:spLocks noGrp="1"/>
          </p:cNvSpPr>
          <p:nvPr>
            <p:ph type="hdr" sz="quarter"/>
          </p:nvPr>
        </p:nvSpPr>
        <p:spPr/>
        <p:txBody>
          <a:bodyPr/>
          <a:lstStyle/>
          <a:p>
            <a:pPr>
              <a:defRPr/>
            </a:pPr>
            <a:endParaRPr lang="sl-SI" altLang="sl-SI"/>
          </a:p>
        </p:txBody>
      </p:sp>
    </p:spTree>
    <p:extLst>
      <p:ext uri="{BB962C8B-B14F-4D97-AF65-F5344CB8AC3E}">
        <p14:creationId xmlns:p14="http://schemas.microsoft.com/office/powerpoint/2010/main" val="6459489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glave 3">
            <a:extLst>
              <a:ext uri="{FF2B5EF4-FFF2-40B4-BE49-F238E27FC236}">
                <a16:creationId xmlns:a16="http://schemas.microsoft.com/office/drawing/2014/main" id="{0356AACA-92F1-4397-9BAC-67C05DC26EE8}"/>
              </a:ext>
            </a:extLst>
          </p:cNvPr>
          <p:cNvSpPr>
            <a:spLocks noGrp="1"/>
          </p:cNvSpPr>
          <p:nvPr>
            <p:ph type="hdr" sz="quarter"/>
          </p:nvPr>
        </p:nvSpPr>
        <p:spPr/>
        <p:txBody>
          <a:bodyPr/>
          <a:lstStyle/>
          <a:p>
            <a:pPr>
              <a:defRPr/>
            </a:pPr>
            <a:endParaRPr lang="sl-SI" altLang="sl-SI"/>
          </a:p>
        </p:txBody>
      </p:sp>
    </p:spTree>
    <p:extLst>
      <p:ext uri="{BB962C8B-B14F-4D97-AF65-F5344CB8AC3E}">
        <p14:creationId xmlns:p14="http://schemas.microsoft.com/office/powerpoint/2010/main" val="340165206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Naslovni diapozitiv">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id="{95D3E0FF-D49C-4C63-B7C0-484AE91B13B4}"/>
              </a:ext>
            </a:extLst>
          </p:cNvPr>
          <p:cNvSpPr>
            <a:spLocks noChangeArrowheads="1"/>
          </p:cNvSpPr>
          <p:nvPr/>
        </p:nvSpPr>
        <p:spPr bwMode="auto">
          <a:xfrm>
            <a:off x="-3175" y="3429000"/>
            <a:ext cx="9144000" cy="3429000"/>
          </a:xfrm>
          <a:prstGeom prst="rect">
            <a:avLst/>
          </a:prstGeom>
          <a:solidFill>
            <a:srgbClr val="A6CE3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endParaRPr lang="sl-SI" altLang="sl-SI"/>
          </a:p>
        </p:txBody>
      </p:sp>
      <p:pic>
        <p:nvPicPr>
          <p:cNvPr id="3" name="Slika 9">
            <a:extLst>
              <a:ext uri="{FF2B5EF4-FFF2-40B4-BE49-F238E27FC236}">
                <a16:creationId xmlns:a16="http://schemas.microsoft.com/office/drawing/2014/main" id="{3A4A9C4C-F8E7-48E4-9855-AE45E0B6CCC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95288" y="404813"/>
            <a:ext cx="1439862"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622280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značba mesta navpičnega besedila 2"/>
          <p:cNvSpPr>
            <a:spLocks noGrp="1"/>
          </p:cNvSpPr>
          <p:nvPr>
            <p:ph type="body" orient="vert" idx="1"/>
          </p:nvPr>
        </p:nvSpPr>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Rectangle 4">
            <a:extLst>
              <a:ext uri="{FF2B5EF4-FFF2-40B4-BE49-F238E27FC236}">
                <a16:creationId xmlns:a16="http://schemas.microsoft.com/office/drawing/2014/main" id="{081DD45F-DE0F-4A37-87B8-98099BF09C1A}"/>
              </a:ext>
            </a:extLst>
          </p:cNvPr>
          <p:cNvSpPr>
            <a:spLocks noGrp="1" noChangeArrowheads="1"/>
          </p:cNvSpPr>
          <p:nvPr>
            <p:ph type="dt" sz="half" idx="10"/>
          </p:nvPr>
        </p:nvSpPr>
        <p:spPr>
          <a:ln/>
        </p:spPr>
        <p:txBody>
          <a:bodyPr/>
          <a:lstStyle>
            <a:lvl1pPr>
              <a:defRPr/>
            </a:lvl1pPr>
          </a:lstStyle>
          <a:p>
            <a:pPr>
              <a:defRPr/>
            </a:pPr>
            <a:endParaRPr lang="sl-SI" altLang="sl-SI"/>
          </a:p>
        </p:txBody>
      </p:sp>
      <p:sp>
        <p:nvSpPr>
          <p:cNvPr id="5" name="Rectangle 5">
            <a:extLst>
              <a:ext uri="{FF2B5EF4-FFF2-40B4-BE49-F238E27FC236}">
                <a16:creationId xmlns:a16="http://schemas.microsoft.com/office/drawing/2014/main" id="{D1354BA4-4E0E-4FE8-B4DA-3784C4B64FC3}"/>
              </a:ext>
            </a:extLst>
          </p:cNvPr>
          <p:cNvSpPr>
            <a:spLocks noGrp="1" noChangeArrowheads="1"/>
          </p:cNvSpPr>
          <p:nvPr>
            <p:ph type="ftr" sz="quarter" idx="11"/>
          </p:nvPr>
        </p:nvSpPr>
        <p:spPr>
          <a:ln/>
        </p:spPr>
        <p:txBody>
          <a:bodyPr/>
          <a:lstStyle>
            <a:lvl1pPr>
              <a:defRPr/>
            </a:lvl1pPr>
          </a:lstStyle>
          <a:p>
            <a:pPr>
              <a:defRPr/>
            </a:pPr>
            <a:endParaRPr lang="sl-SI" altLang="sl-SI"/>
          </a:p>
        </p:txBody>
      </p:sp>
      <p:sp>
        <p:nvSpPr>
          <p:cNvPr id="6" name="Rectangle 6">
            <a:extLst>
              <a:ext uri="{FF2B5EF4-FFF2-40B4-BE49-F238E27FC236}">
                <a16:creationId xmlns:a16="http://schemas.microsoft.com/office/drawing/2014/main" id="{C9A66938-F48B-43D2-9926-3094FB7F11C4}"/>
              </a:ext>
            </a:extLst>
          </p:cNvPr>
          <p:cNvSpPr>
            <a:spLocks noGrp="1" noChangeArrowheads="1"/>
          </p:cNvSpPr>
          <p:nvPr>
            <p:ph type="sldNum" sz="quarter" idx="12"/>
          </p:nvPr>
        </p:nvSpPr>
        <p:spPr>
          <a:ln/>
        </p:spPr>
        <p:txBody>
          <a:bodyPr/>
          <a:lstStyle>
            <a:lvl1pPr>
              <a:defRPr/>
            </a:lvl1pPr>
          </a:lstStyle>
          <a:p>
            <a:pPr>
              <a:defRPr/>
            </a:pPr>
            <a:fld id="{C581C0A6-822B-4574-8835-9A5A95CBD6EF}" type="slidenum">
              <a:rPr lang="sl-SI" altLang="sl-SI"/>
              <a:pPr>
                <a:defRPr/>
              </a:pPr>
              <a:t>‹#›</a:t>
            </a:fld>
            <a:endParaRPr lang="sl-SI" altLang="sl-SI"/>
          </a:p>
        </p:txBody>
      </p:sp>
    </p:spTree>
    <p:extLst>
      <p:ext uri="{BB962C8B-B14F-4D97-AF65-F5344CB8AC3E}">
        <p14:creationId xmlns:p14="http://schemas.microsoft.com/office/powerpoint/2010/main" val="30348998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7129463" y="115888"/>
            <a:ext cx="1763712" cy="6408737"/>
          </a:xfrm>
        </p:spPr>
        <p:txBody>
          <a:bodyPr vert="eaVert"/>
          <a:lstStyle/>
          <a:p>
            <a:r>
              <a:rPr lang="sl-SI"/>
              <a:t>Uredite slog naslova matrice</a:t>
            </a:r>
          </a:p>
        </p:txBody>
      </p:sp>
      <p:sp>
        <p:nvSpPr>
          <p:cNvPr id="3" name="Označba mesta navpičnega besedila 2"/>
          <p:cNvSpPr>
            <a:spLocks noGrp="1"/>
          </p:cNvSpPr>
          <p:nvPr>
            <p:ph type="body" orient="vert" idx="1"/>
          </p:nvPr>
        </p:nvSpPr>
        <p:spPr>
          <a:xfrm>
            <a:off x="1835150" y="115888"/>
            <a:ext cx="5141913" cy="6408737"/>
          </a:xfrm>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Rectangle 4">
            <a:extLst>
              <a:ext uri="{FF2B5EF4-FFF2-40B4-BE49-F238E27FC236}">
                <a16:creationId xmlns:a16="http://schemas.microsoft.com/office/drawing/2014/main" id="{90FFF3AF-56A5-47F1-A5FE-0C3AEB1EB57F}"/>
              </a:ext>
            </a:extLst>
          </p:cNvPr>
          <p:cNvSpPr>
            <a:spLocks noGrp="1" noChangeArrowheads="1"/>
          </p:cNvSpPr>
          <p:nvPr>
            <p:ph type="dt" sz="half" idx="10"/>
          </p:nvPr>
        </p:nvSpPr>
        <p:spPr>
          <a:ln/>
        </p:spPr>
        <p:txBody>
          <a:bodyPr/>
          <a:lstStyle>
            <a:lvl1pPr>
              <a:defRPr/>
            </a:lvl1pPr>
          </a:lstStyle>
          <a:p>
            <a:pPr>
              <a:defRPr/>
            </a:pPr>
            <a:endParaRPr lang="sl-SI" altLang="sl-SI"/>
          </a:p>
        </p:txBody>
      </p:sp>
      <p:sp>
        <p:nvSpPr>
          <p:cNvPr id="5" name="Rectangle 5">
            <a:extLst>
              <a:ext uri="{FF2B5EF4-FFF2-40B4-BE49-F238E27FC236}">
                <a16:creationId xmlns:a16="http://schemas.microsoft.com/office/drawing/2014/main" id="{F20B2FF3-610B-4658-AEEF-981866B415DD}"/>
              </a:ext>
            </a:extLst>
          </p:cNvPr>
          <p:cNvSpPr>
            <a:spLocks noGrp="1" noChangeArrowheads="1"/>
          </p:cNvSpPr>
          <p:nvPr>
            <p:ph type="ftr" sz="quarter" idx="11"/>
          </p:nvPr>
        </p:nvSpPr>
        <p:spPr>
          <a:ln/>
        </p:spPr>
        <p:txBody>
          <a:bodyPr/>
          <a:lstStyle>
            <a:lvl1pPr>
              <a:defRPr/>
            </a:lvl1pPr>
          </a:lstStyle>
          <a:p>
            <a:pPr>
              <a:defRPr/>
            </a:pPr>
            <a:endParaRPr lang="sl-SI" altLang="sl-SI"/>
          </a:p>
        </p:txBody>
      </p:sp>
      <p:sp>
        <p:nvSpPr>
          <p:cNvPr id="6" name="Rectangle 6">
            <a:extLst>
              <a:ext uri="{FF2B5EF4-FFF2-40B4-BE49-F238E27FC236}">
                <a16:creationId xmlns:a16="http://schemas.microsoft.com/office/drawing/2014/main" id="{697F0BA9-48CB-4433-9E44-C17D4AB57A73}"/>
              </a:ext>
            </a:extLst>
          </p:cNvPr>
          <p:cNvSpPr>
            <a:spLocks noGrp="1" noChangeArrowheads="1"/>
          </p:cNvSpPr>
          <p:nvPr>
            <p:ph type="sldNum" sz="quarter" idx="12"/>
          </p:nvPr>
        </p:nvSpPr>
        <p:spPr>
          <a:ln/>
        </p:spPr>
        <p:txBody>
          <a:bodyPr/>
          <a:lstStyle>
            <a:lvl1pPr>
              <a:defRPr/>
            </a:lvl1pPr>
          </a:lstStyle>
          <a:p>
            <a:pPr>
              <a:defRPr/>
            </a:pPr>
            <a:fld id="{68C4C74C-2AF3-4491-BCFB-715F7543DA9E}" type="slidenum">
              <a:rPr lang="sl-SI" altLang="sl-SI"/>
              <a:pPr>
                <a:defRPr/>
              </a:pPr>
              <a:t>‹#›</a:t>
            </a:fld>
            <a:endParaRPr lang="sl-SI" altLang="sl-SI"/>
          </a:p>
        </p:txBody>
      </p:sp>
    </p:spTree>
    <p:extLst>
      <p:ext uri="{BB962C8B-B14F-4D97-AF65-F5344CB8AC3E}">
        <p14:creationId xmlns:p14="http://schemas.microsoft.com/office/powerpoint/2010/main" val="26748241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251520" y="115888"/>
            <a:ext cx="8641655" cy="649287"/>
          </a:xfrm>
        </p:spPr>
        <p:txBody>
          <a:bodyPr/>
          <a:lstStyle/>
          <a:p>
            <a:r>
              <a:rPr lang="sl-SI"/>
              <a:t>Uredite slog naslova matrice</a:t>
            </a:r>
          </a:p>
        </p:txBody>
      </p:sp>
      <p:sp>
        <p:nvSpPr>
          <p:cNvPr id="3" name="Označba mesta vsebine 2"/>
          <p:cNvSpPr>
            <a:spLocks noGrp="1"/>
          </p:cNvSpPr>
          <p:nvPr>
            <p:ph idx="1"/>
          </p:nvPr>
        </p:nvSpPr>
        <p:spPr>
          <a:xfrm>
            <a:off x="251520" y="1052513"/>
            <a:ext cx="8641655" cy="4976267"/>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Rectangle 4">
            <a:extLst>
              <a:ext uri="{FF2B5EF4-FFF2-40B4-BE49-F238E27FC236}">
                <a16:creationId xmlns:a16="http://schemas.microsoft.com/office/drawing/2014/main" id="{12DEA6EA-37D2-48B0-8B95-1F9200BAA45D}"/>
              </a:ext>
            </a:extLst>
          </p:cNvPr>
          <p:cNvSpPr>
            <a:spLocks noGrp="1" noChangeArrowheads="1"/>
          </p:cNvSpPr>
          <p:nvPr>
            <p:ph type="dt" sz="half" idx="10"/>
          </p:nvPr>
        </p:nvSpPr>
        <p:spPr>
          <a:ln/>
        </p:spPr>
        <p:txBody>
          <a:bodyPr/>
          <a:lstStyle>
            <a:lvl1pPr>
              <a:defRPr/>
            </a:lvl1pPr>
          </a:lstStyle>
          <a:p>
            <a:pPr>
              <a:defRPr/>
            </a:pPr>
            <a:endParaRPr lang="sl-SI" altLang="sl-SI"/>
          </a:p>
        </p:txBody>
      </p:sp>
      <p:sp>
        <p:nvSpPr>
          <p:cNvPr id="5" name="Rectangle 5">
            <a:extLst>
              <a:ext uri="{FF2B5EF4-FFF2-40B4-BE49-F238E27FC236}">
                <a16:creationId xmlns:a16="http://schemas.microsoft.com/office/drawing/2014/main" id="{E8EB7E81-0869-44F0-AA6D-03656F2C3541}"/>
              </a:ext>
            </a:extLst>
          </p:cNvPr>
          <p:cNvSpPr>
            <a:spLocks noGrp="1" noChangeArrowheads="1"/>
          </p:cNvSpPr>
          <p:nvPr>
            <p:ph type="ftr" sz="quarter" idx="11"/>
          </p:nvPr>
        </p:nvSpPr>
        <p:spPr>
          <a:ln/>
        </p:spPr>
        <p:txBody>
          <a:bodyPr/>
          <a:lstStyle>
            <a:lvl1pPr>
              <a:defRPr/>
            </a:lvl1pPr>
          </a:lstStyle>
          <a:p>
            <a:pPr>
              <a:defRPr/>
            </a:pPr>
            <a:endParaRPr lang="sl-SI" altLang="sl-SI"/>
          </a:p>
        </p:txBody>
      </p:sp>
      <p:sp>
        <p:nvSpPr>
          <p:cNvPr id="6" name="Rectangle 6">
            <a:extLst>
              <a:ext uri="{FF2B5EF4-FFF2-40B4-BE49-F238E27FC236}">
                <a16:creationId xmlns:a16="http://schemas.microsoft.com/office/drawing/2014/main" id="{97A4FEE2-B047-401B-A24A-8E4CABE8F1E7}"/>
              </a:ext>
            </a:extLst>
          </p:cNvPr>
          <p:cNvSpPr>
            <a:spLocks noGrp="1" noChangeArrowheads="1"/>
          </p:cNvSpPr>
          <p:nvPr>
            <p:ph type="sldNum" sz="quarter" idx="12"/>
          </p:nvPr>
        </p:nvSpPr>
        <p:spPr>
          <a:ln/>
        </p:spPr>
        <p:txBody>
          <a:bodyPr/>
          <a:lstStyle>
            <a:lvl1pPr>
              <a:defRPr/>
            </a:lvl1pPr>
          </a:lstStyle>
          <a:p>
            <a:pPr>
              <a:defRPr/>
            </a:pPr>
            <a:fld id="{E2BED718-9B38-48C8-BD59-DF7E2B16D925}" type="slidenum">
              <a:rPr lang="sl-SI" altLang="sl-SI"/>
              <a:pPr>
                <a:defRPr/>
              </a:pPr>
              <a:t>‹#›</a:t>
            </a:fld>
            <a:endParaRPr lang="sl-SI" altLang="sl-SI"/>
          </a:p>
        </p:txBody>
      </p:sp>
    </p:spTree>
    <p:extLst>
      <p:ext uri="{BB962C8B-B14F-4D97-AF65-F5344CB8AC3E}">
        <p14:creationId xmlns:p14="http://schemas.microsoft.com/office/powerpoint/2010/main" val="32888531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1835150" y="1709738"/>
            <a:ext cx="6675438" cy="2852737"/>
          </a:xfrm>
        </p:spPr>
        <p:txBody>
          <a:bodyPr anchor="b"/>
          <a:lstStyle>
            <a:lvl1pPr>
              <a:defRPr sz="6000"/>
            </a:lvl1pPr>
          </a:lstStyle>
          <a:p>
            <a:r>
              <a:rPr lang="sl-SI"/>
              <a:t>Uredite slog naslova matrice</a:t>
            </a:r>
          </a:p>
        </p:txBody>
      </p:sp>
      <p:sp>
        <p:nvSpPr>
          <p:cNvPr id="3" name="Označba mesta besedila 2"/>
          <p:cNvSpPr>
            <a:spLocks noGrp="1"/>
          </p:cNvSpPr>
          <p:nvPr>
            <p:ph type="body" idx="1"/>
          </p:nvPr>
        </p:nvSpPr>
        <p:spPr>
          <a:xfrm>
            <a:off x="1835150" y="4589463"/>
            <a:ext cx="6675438"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sl-SI"/>
              <a:t>Uredite sloge besedila matrice</a:t>
            </a:r>
          </a:p>
        </p:txBody>
      </p:sp>
      <p:sp>
        <p:nvSpPr>
          <p:cNvPr id="4" name="Rectangle 4">
            <a:extLst>
              <a:ext uri="{FF2B5EF4-FFF2-40B4-BE49-F238E27FC236}">
                <a16:creationId xmlns:a16="http://schemas.microsoft.com/office/drawing/2014/main" id="{CE602BE5-ECC3-407E-B740-034B50E96363}"/>
              </a:ext>
            </a:extLst>
          </p:cNvPr>
          <p:cNvSpPr>
            <a:spLocks noGrp="1" noChangeArrowheads="1"/>
          </p:cNvSpPr>
          <p:nvPr>
            <p:ph type="dt" sz="half" idx="10"/>
          </p:nvPr>
        </p:nvSpPr>
        <p:spPr>
          <a:ln/>
        </p:spPr>
        <p:txBody>
          <a:bodyPr/>
          <a:lstStyle>
            <a:lvl1pPr>
              <a:defRPr/>
            </a:lvl1pPr>
          </a:lstStyle>
          <a:p>
            <a:pPr>
              <a:defRPr/>
            </a:pPr>
            <a:endParaRPr lang="sl-SI" altLang="sl-SI"/>
          </a:p>
        </p:txBody>
      </p:sp>
      <p:sp>
        <p:nvSpPr>
          <p:cNvPr id="5" name="Rectangle 5">
            <a:extLst>
              <a:ext uri="{FF2B5EF4-FFF2-40B4-BE49-F238E27FC236}">
                <a16:creationId xmlns:a16="http://schemas.microsoft.com/office/drawing/2014/main" id="{9CD2BD8A-5CD1-45D9-BFF2-AC1BD285D1DC}"/>
              </a:ext>
            </a:extLst>
          </p:cNvPr>
          <p:cNvSpPr>
            <a:spLocks noGrp="1" noChangeArrowheads="1"/>
          </p:cNvSpPr>
          <p:nvPr>
            <p:ph type="ftr" sz="quarter" idx="11"/>
          </p:nvPr>
        </p:nvSpPr>
        <p:spPr>
          <a:ln/>
        </p:spPr>
        <p:txBody>
          <a:bodyPr/>
          <a:lstStyle>
            <a:lvl1pPr>
              <a:defRPr/>
            </a:lvl1pPr>
          </a:lstStyle>
          <a:p>
            <a:pPr>
              <a:defRPr/>
            </a:pPr>
            <a:endParaRPr lang="sl-SI" altLang="sl-SI"/>
          </a:p>
        </p:txBody>
      </p:sp>
      <p:sp>
        <p:nvSpPr>
          <p:cNvPr id="6" name="Rectangle 6">
            <a:extLst>
              <a:ext uri="{FF2B5EF4-FFF2-40B4-BE49-F238E27FC236}">
                <a16:creationId xmlns:a16="http://schemas.microsoft.com/office/drawing/2014/main" id="{09D829C4-3ED5-4A89-8CE4-DC7ED9099582}"/>
              </a:ext>
            </a:extLst>
          </p:cNvPr>
          <p:cNvSpPr>
            <a:spLocks noGrp="1" noChangeArrowheads="1"/>
          </p:cNvSpPr>
          <p:nvPr>
            <p:ph type="sldNum" sz="quarter" idx="12"/>
          </p:nvPr>
        </p:nvSpPr>
        <p:spPr>
          <a:ln/>
        </p:spPr>
        <p:txBody>
          <a:bodyPr/>
          <a:lstStyle>
            <a:lvl1pPr>
              <a:defRPr/>
            </a:lvl1pPr>
          </a:lstStyle>
          <a:p>
            <a:pPr>
              <a:defRPr/>
            </a:pPr>
            <a:fld id="{0332F360-5DDB-480D-9C44-1986E6ED6066}" type="slidenum">
              <a:rPr lang="sl-SI" altLang="sl-SI"/>
              <a:pPr>
                <a:defRPr/>
              </a:pPr>
              <a:t>‹#›</a:t>
            </a:fld>
            <a:endParaRPr lang="sl-SI" altLang="sl-SI"/>
          </a:p>
        </p:txBody>
      </p:sp>
    </p:spTree>
    <p:extLst>
      <p:ext uri="{BB962C8B-B14F-4D97-AF65-F5344CB8AC3E}">
        <p14:creationId xmlns:p14="http://schemas.microsoft.com/office/powerpoint/2010/main" val="1595325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značba mesta vsebine 2"/>
          <p:cNvSpPr>
            <a:spLocks noGrp="1"/>
          </p:cNvSpPr>
          <p:nvPr>
            <p:ph sz="half" idx="1"/>
          </p:nvPr>
        </p:nvSpPr>
        <p:spPr>
          <a:xfrm>
            <a:off x="251520" y="1052513"/>
            <a:ext cx="4176464" cy="4896767"/>
          </a:xfrm>
        </p:spPr>
        <p:txBody>
          <a:bodyPr/>
          <a:lstStyle/>
          <a:p>
            <a:pPr lvl="0"/>
            <a:r>
              <a:rPr lang="sl-SI" dirty="0"/>
              <a:t>Uredite sloge besedila matrice</a:t>
            </a:r>
          </a:p>
          <a:p>
            <a:pPr lvl="1"/>
            <a:r>
              <a:rPr lang="sl-SI" dirty="0"/>
              <a:t>Druga raven</a:t>
            </a:r>
          </a:p>
          <a:p>
            <a:pPr lvl="2"/>
            <a:r>
              <a:rPr lang="sl-SI" dirty="0"/>
              <a:t>Tretja raven</a:t>
            </a:r>
          </a:p>
          <a:p>
            <a:pPr lvl="3"/>
            <a:r>
              <a:rPr lang="sl-SI" dirty="0"/>
              <a:t>Četrta raven</a:t>
            </a:r>
          </a:p>
          <a:p>
            <a:pPr lvl="4"/>
            <a:r>
              <a:rPr lang="sl-SI" dirty="0"/>
              <a:t>Peta raven</a:t>
            </a:r>
          </a:p>
        </p:txBody>
      </p:sp>
      <p:sp>
        <p:nvSpPr>
          <p:cNvPr id="4" name="Označba mesta vsebine 3"/>
          <p:cNvSpPr>
            <a:spLocks noGrp="1"/>
          </p:cNvSpPr>
          <p:nvPr>
            <p:ph sz="half" idx="2"/>
          </p:nvPr>
        </p:nvSpPr>
        <p:spPr>
          <a:xfrm>
            <a:off x="4788024" y="1052513"/>
            <a:ext cx="4105151" cy="4896767"/>
          </a:xfrm>
        </p:spPr>
        <p:txBody>
          <a:bodyPr/>
          <a:lstStyle/>
          <a:p>
            <a:pPr lvl="0"/>
            <a:r>
              <a:rPr lang="sl-SI" dirty="0"/>
              <a:t>Uredite sloge besedila matrice</a:t>
            </a:r>
          </a:p>
          <a:p>
            <a:pPr lvl="1"/>
            <a:r>
              <a:rPr lang="sl-SI" dirty="0"/>
              <a:t>Druga raven</a:t>
            </a:r>
          </a:p>
          <a:p>
            <a:pPr lvl="2"/>
            <a:r>
              <a:rPr lang="sl-SI" dirty="0"/>
              <a:t>Tretja raven</a:t>
            </a:r>
          </a:p>
          <a:p>
            <a:pPr lvl="3"/>
            <a:r>
              <a:rPr lang="sl-SI" dirty="0"/>
              <a:t>Četrta raven</a:t>
            </a:r>
          </a:p>
          <a:p>
            <a:pPr lvl="4"/>
            <a:r>
              <a:rPr lang="sl-SI" dirty="0"/>
              <a:t>Peta raven</a:t>
            </a:r>
          </a:p>
        </p:txBody>
      </p:sp>
      <p:sp>
        <p:nvSpPr>
          <p:cNvPr id="5" name="Rectangle 4">
            <a:extLst>
              <a:ext uri="{FF2B5EF4-FFF2-40B4-BE49-F238E27FC236}">
                <a16:creationId xmlns:a16="http://schemas.microsoft.com/office/drawing/2014/main" id="{BC0D3A99-C154-4ABB-A315-65450A5CD8B1}"/>
              </a:ext>
            </a:extLst>
          </p:cNvPr>
          <p:cNvSpPr>
            <a:spLocks noGrp="1" noChangeArrowheads="1"/>
          </p:cNvSpPr>
          <p:nvPr>
            <p:ph type="dt" sz="half" idx="10"/>
          </p:nvPr>
        </p:nvSpPr>
        <p:spPr>
          <a:ln/>
        </p:spPr>
        <p:txBody>
          <a:bodyPr/>
          <a:lstStyle>
            <a:lvl1pPr>
              <a:defRPr/>
            </a:lvl1pPr>
          </a:lstStyle>
          <a:p>
            <a:pPr>
              <a:defRPr/>
            </a:pPr>
            <a:endParaRPr lang="sl-SI" altLang="sl-SI"/>
          </a:p>
        </p:txBody>
      </p:sp>
      <p:sp>
        <p:nvSpPr>
          <p:cNvPr id="6" name="Rectangle 5">
            <a:extLst>
              <a:ext uri="{FF2B5EF4-FFF2-40B4-BE49-F238E27FC236}">
                <a16:creationId xmlns:a16="http://schemas.microsoft.com/office/drawing/2014/main" id="{0646DE61-E2CE-4FA3-9325-EC3DD6C2D44D}"/>
              </a:ext>
            </a:extLst>
          </p:cNvPr>
          <p:cNvSpPr>
            <a:spLocks noGrp="1" noChangeArrowheads="1"/>
          </p:cNvSpPr>
          <p:nvPr>
            <p:ph type="ftr" sz="quarter" idx="11"/>
          </p:nvPr>
        </p:nvSpPr>
        <p:spPr>
          <a:ln/>
        </p:spPr>
        <p:txBody>
          <a:bodyPr/>
          <a:lstStyle>
            <a:lvl1pPr>
              <a:defRPr/>
            </a:lvl1pPr>
          </a:lstStyle>
          <a:p>
            <a:pPr>
              <a:defRPr/>
            </a:pPr>
            <a:endParaRPr lang="sl-SI" altLang="sl-SI"/>
          </a:p>
        </p:txBody>
      </p:sp>
      <p:sp>
        <p:nvSpPr>
          <p:cNvPr id="7" name="Rectangle 6">
            <a:extLst>
              <a:ext uri="{FF2B5EF4-FFF2-40B4-BE49-F238E27FC236}">
                <a16:creationId xmlns:a16="http://schemas.microsoft.com/office/drawing/2014/main" id="{3EF790CC-C34C-4AC3-8914-B7FB4A7673A4}"/>
              </a:ext>
            </a:extLst>
          </p:cNvPr>
          <p:cNvSpPr>
            <a:spLocks noGrp="1" noChangeArrowheads="1"/>
          </p:cNvSpPr>
          <p:nvPr>
            <p:ph type="sldNum" sz="quarter" idx="12"/>
          </p:nvPr>
        </p:nvSpPr>
        <p:spPr>
          <a:ln/>
        </p:spPr>
        <p:txBody>
          <a:bodyPr/>
          <a:lstStyle>
            <a:lvl1pPr>
              <a:defRPr/>
            </a:lvl1pPr>
          </a:lstStyle>
          <a:p>
            <a:pPr>
              <a:defRPr/>
            </a:pPr>
            <a:fld id="{FF23FC79-51C9-4921-93C1-77F5B8B548DF}" type="slidenum">
              <a:rPr lang="sl-SI" altLang="sl-SI"/>
              <a:pPr>
                <a:defRPr/>
              </a:pPr>
              <a:t>‹#›</a:t>
            </a:fld>
            <a:endParaRPr lang="sl-SI" altLang="sl-SI"/>
          </a:p>
        </p:txBody>
      </p:sp>
    </p:spTree>
    <p:extLst>
      <p:ext uri="{BB962C8B-B14F-4D97-AF65-F5344CB8AC3E}">
        <p14:creationId xmlns:p14="http://schemas.microsoft.com/office/powerpoint/2010/main" val="1912168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a:xfrm>
            <a:off x="251521" y="365125"/>
            <a:ext cx="8641653" cy="1325563"/>
          </a:xfrm>
        </p:spPr>
        <p:txBody>
          <a:bodyPr/>
          <a:lstStyle/>
          <a:p>
            <a:r>
              <a:rPr lang="sl-SI" dirty="0"/>
              <a:t>Uredite slog naslova matrice</a:t>
            </a:r>
          </a:p>
        </p:txBody>
      </p:sp>
      <p:sp>
        <p:nvSpPr>
          <p:cNvPr id="3" name="Označba mesta besedila 2"/>
          <p:cNvSpPr>
            <a:spLocks noGrp="1"/>
          </p:cNvSpPr>
          <p:nvPr>
            <p:ph type="body" idx="1"/>
          </p:nvPr>
        </p:nvSpPr>
        <p:spPr>
          <a:xfrm>
            <a:off x="251521" y="1681163"/>
            <a:ext cx="417646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dirty="0"/>
              <a:t>Uredite sloge besedila matrice</a:t>
            </a:r>
          </a:p>
        </p:txBody>
      </p:sp>
      <p:sp>
        <p:nvSpPr>
          <p:cNvPr id="4" name="Označba mesta vsebine 3"/>
          <p:cNvSpPr>
            <a:spLocks noGrp="1"/>
          </p:cNvSpPr>
          <p:nvPr>
            <p:ph sz="half" idx="2"/>
          </p:nvPr>
        </p:nvSpPr>
        <p:spPr>
          <a:xfrm>
            <a:off x="251521" y="2505075"/>
            <a:ext cx="4176463" cy="3516213"/>
          </a:xfrm>
        </p:spPr>
        <p:txBody>
          <a:bodyPr/>
          <a:lstStyle/>
          <a:p>
            <a:pPr lvl="0"/>
            <a:r>
              <a:rPr lang="sl-SI" dirty="0"/>
              <a:t>Uredite sloge besedila matrice</a:t>
            </a:r>
          </a:p>
          <a:p>
            <a:pPr lvl="1"/>
            <a:r>
              <a:rPr lang="sl-SI" dirty="0"/>
              <a:t>Druga raven</a:t>
            </a:r>
          </a:p>
          <a:p>
            <a:pPr lvl="2"/>
            <a:r>
              <a:rPr lang="sl-SI" dirty="0"/>
              <a:t>Tretja raven</a:t>
            </a:r>
          </a:p>
          <a:p>
            <a:pPr lvl="3"/>
            <a:r>
              <a:rPr lang="sl-SI" dirty="0"/>
              <a:t>Četrta raven</a:t>
            </a:r>
          </a:p>
          <a:p>
            <a:pPr lvl="4"/>
            <a:r>
              <a:rPr lang="sl-SI" dirty="0"/>
              <a:t>Peta raven</a:t>
            </a:r>
          </a:p>
        </p:txBody>
      </p:sp>
      <p:sp>
        <p:nvSpPr>
          <p:cNvPr id="5" name="Označba mesta besedila 4"/>
          <p:cNvSpPr>
            <a:spLocks noGrp="1"/>
          </p:cNvSpPr>
          <p:nvPr>
            <p:ph type="body" sz="quarter" idx="3"/>
          </p:nvPr>
        </p:nvSpPr>
        <p:spPr>
          <a:xfrm>
            <a:off x="4788024" y="1681163"/>
            <a:ext cx="410515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dirty="0"/>
              <a:t>Uredite sloge besedila matrice</a:t>
            </a:r>
          </a:p>
        </p:txBody>
      </p:sp>
      <p:sp>
        <p:nvSpPr>
          <p:cNvPr id="6" name="Označba mesta vsebine 5"/>
          <p:cNvSpPr>
            <a:spLocks noGrp="1"/>
          </p:cNvSpPr>
          <p:nvPr>
            <p:ph sz="quarter" idx="4"/>
          </p:nvPr>
        </p:nvSpPr>
        <p:spPr>
          <a:xfrm>
            <a:off x="4788024" y="2505075"/>
            <a:ext cx="4105150" cy="3516213"/>
          </a:xfrm>
        </p:spPr>
        <p:txBody>
          <a:bodyPr/>
          <a:lstStyle/>
          <a:p>
            <a:pPr lvl="0"/>
            <a:r>
              <a:rPr lang="sl-SI" dirty="0"/>
              <a:t>Uredite sloge besedila matrice</a:t>
            </a:r>
          </a:p>
          <a:p>
            <a:pPr lvl="1"/>
            <a:r>
              <a:rPr lang="sl-SI" dirty="0"/>
              <a:t>Druga raven</a:t>
            </a:r>
          </a:p>
          <a:p>
            <a:pPr lvl="2"/>
            <a:r>
              <a:rPr lang="sl-SI" dirty="0"/>
              <a:t>Tretja raven</a:t>
            </a:r>
          </a:p>
          <a:p>
            <a:pPr lvl="3"/>
            <a:r>
              <a:rPr lang="sl-SI" dirty="0"/>
              <a:t>Četrta raven</a:t>
            </a:r>
          </a:p>
          <a:p>
            <a:pPr lvl="4"/>
            <a:r>
              <a:rPr lang="sl-SI" dirty="0"/>
              <a:t>Peta raven</a:t>
            </a:r>
          </a:p>
        </p:txBody>
      </p:sp>
      <p:sp>
        <p:nvSpPr>
          <p:cNvPr id="7" name="Rectangle 4">
            <a:extLst>
              <a:ext uri="{FF2B5EF4-FFF2-40B4-BE49-F238E27FC236}">
                <a16:creationId xmlns:a16="http://schemas.microsoft.com/office/drawing/2014/main" id="{510A137C-13FC-4DF8-A511-4053A61878C9}"/>
              </a:ext>
            </a:extLst>
          </p:cNvPr>
          <p:cNvSpPr>
            <a:spLocks noGrp="1" noChangeArrowheads="1"/>
          </p:cNvSpPr>
          <p:nvPr>
            <p:ph type="dt" sz="half" idx="10"/>
          </p:nvPr>
        </p:nvSpPr>
        <p:spPr>
          <a:ln/>
        </p:spPr>
        <p:txBody>
          <a:bodyPr/>
          <a:lstStyle>
            <a:lvl1pPr>
              <a:defRPr/>
            </a:lvl1pPr>
          </a:lstStyle>
          <a:p>
            <a:pPr>
              <a:defRPr/>
            </a:pPr>
            <a:endParaRPr lang="sl-SI" altLang="sl-SI"/>
          </a:p>
        </p:txBody>
      </p:sp>
      <p:sp>
        <p:nvSpPr>
          <p:cNvPr id="8" name="Rectangle 5">
            <a:extLst>
              <a:ext uri="{FF2B5EF4-FFF2-40B4-BE49-F238E27FC236}">
                <a16:creationId xmlns:a16="http://schemas.microsoft.com/office/drawing/2014/main" id="{4973891A-F3FA-4A44-9BE7-CB778830976D}"/>
              </a:ext>
            </a:extLst>
          </p:cNvPr>
          <p:cNvSpPr>
            <a:spLocks noGrp="1" noChangeArrowheads="1"/>
          </p:cNvSpPr>
          <p:nvPr>
            <p:ph type="ftr" sz="quarter" idx="11"/>
          </p:nvPr>
        </p:nvSpPr>
        <p:spPr>
          <a:ln/>
        </p:spPr>
        <p:txBody>
          <a:bodyPr/>
          <a:lstStyle>
            <a:lvl1pPr>
              <a:defRPr/>
            </a:lvl1pPr>
          </a:lstStyle>
          <a:p>
            <a:pPr>
              <a:defRPr/>
            </a:pPr>
            <a:endParaRPr lang="sl-SI" altLang="sl-SI"/>
          </a:p>
        </p:txBody>
      </p:sp>
      <p:sp>
        <p:nvSpPr>
          <p:cNvPr id="9" name="Rectangle 6">
            <a:extLst>
              <a:ext uri="{FF2B5EF4-FFF2-40B4-BE49-F238E27FC236}">
                <a16:creationId xmlns:a16="http://schemas.microsoft.com/office/drawing/2014/main" id="{BEAEAD67-D9B9-4711-9C0B-24C02973228A}"/>
              </a:ext>
            </a:extLst>
          </p:cNvPr>
          <p:cNvSpPr>
            <a:spLocks noGrp="1" noChangeArrowheads="1"/>
          </p:cNvSpPr>
          <p:nvPr>
            <p:ph type="sldNum" sz="quarter" idx="12"/>
          </p:nvPr>
        </p:nvSpPr>
        <p:spPr>
          <a:ln/>
        </p:spPr>
        <p:txBody>
          <a:bodyPr/>
          <a:lstStyle>
            <a:lvl1pPr>
              <a:defRPr/>
            </a:lvl1pPr>
          </a:lstStyle>
          <a:p>
            <a:pPr>
              <a:defRPr/>
            </a:pPr>
            <a:fld id="{BE54E54A-7A3A-4B6F-A0B2-7F6CB5491232}" type="slidenum">
              <a:rPr lang="sl-SI" altLang="sl-SI"/>
              <a:pPr>
                <a:defRPr/>
              </a:pPr>
              <a:t>‹#›</a:t>
            </a:fld>
            <a:endParaRPr lang="sl-SI" altLang="sl-SI"/>
          </a:p>
        </p:txBody>
      </p:sp>
    </p:spTree>
    <p:extLst>
      <p:ext uri="{BB962C8B-B14F-4D97-AF65-F5344CB8AC3E}">
        <p14:creationId xmlns:p14="http://schemas.microsoft.com/office/powerpoint/2010/main" val="28813718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3" name="Rectangle 5">
            <a:extLst>
              <a:ext uri="{FF2B5EF4-FFF2-40B4-BE49-F238E27FC236}">
                <a16:creationId xmlns:a16="http://schemas.microsoft.com/office/drawing/2014/main" id="{00498377-2E61-4F33-B2B4-C42A216FB995}"/>
              </a:ext>
            </a:extLst>
          </p:cNvPr>
          <p:cNvSpPr>
            <a:spLocks noChangeArrowheads="1"/>
          </p:cNvSpPr>
          <p:nvPr/>
        </p:nvSpPr>
        <p:spPr bwMode="auto">
          <a:xfrm>
            <a:off x="-3175" y="0"/>
            <a:ext cx="9144000" cy="1268413"/>
          </a:xfrm>
          <a:prstGeom prst="rect">
            <a:avLst/>
          </a:prstGeom>
          <a:solidFill>
            <a:srgbClr val="A6CE3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endParaRPr lang="sl-SI" altLang="sl-SI"/>
          </a:p>
        </p:txBody>
      </p:sp>
      <p:sp>
        <p:nvSpPr>
          <p:cNvPr id="2" name="Naslov 1"/>
          <p:cNvSpPr>
            <a:spLocks noGrp="1"/>
          </p:cNvSpPr>
          <p:nvPr>
            <p:ph type="title"/>
          </p:nvPr>
        </p:nvSpPr>
        <p:spPr>
          <a:xfrm>
            <a:off x="251520" y="115888"/>
            <a:ext cx="8641655" cy="1080864"/>
          </a:xfrm>
        </p:spPr>
        <p:txBody>
          <a:bodyPr/>
          <a:lstStyle>
            <a:lvl1pPr algn="ctr">
              <a:defRPr>
                <a:solidFill>
                  <a:schemeClr val="bg1"/>
                </a:solidFill>
              </a:defRPr>
            </a:lvl1pPr>
          </a:lstStyle>
          <a:p>
            <a:r>
              <a:rPr lang="sl-SI" dirty="0"/>
              <a:t>Uredite slog naslova matrice</a:t>
            </a:r>
          </a:p>
        </p:txBody>
      </p:sp>
      <p:sp>
        <p:nvSpPr>
          <p:cNvPr id="4" name="Označba mesta datuma 2">
            <a:extLst>
              <a:ext uri="{FF2B5EF4-FFF2-40B4-BE49-F238E27FC236}">
                <a16:creationId xmlns:a16="http://schemas.microsoft.com/office/drawing/2014/main" id="{FDC8E692-1432-437E-8045-2FA3C91AA9C1}"/>
              </a:ext>
            </a:extLst>
          </p:cNvPr>
          <p:cNvSpPr>
            <a:spLocks noGrp="1"/>
          </p:cNvSpPr>
          <p:nvPr>
            <p:ph type="dt" sz="half" idx="10"/>
          </p:nvPr>
        </p:nvSpPr>
        <p:spPr/>
        <p:txBody>
          <a:bodyPr/>
          <a:lstStyle>
            <a:lvl1pPr>
              <a:defRPr/>
            </a:lvl1pPr>
          </a:lstStyle>
          <a:p>
            <a:pPr>
              <a:defRPr/>
            </a:pPr>
            <a:endParaRPr lang="sl-SI" altLang="sl-SI"/>
          </a:p>
        </p:txBody>
      </p:sp>
      <p:sp>
        <p:nvSpPr>
          <p:cNvPr id="5" name="Označba mesta noge 3">
            <a:extLst>
              <a:ext uri="{FF2B5EF4-FFF2-40B4-BE49-F238E27FC236}">
                <a16:creationId xmlns:a16="http://schemas.microsoft.com/office/drawing/2014/main" id="{82449915-F332-43F4-B496-287D16EA7057}"/>
              </a:ext>
            </a:extLst>
          </p:cNvPr>
          <p:cNvSpPr>
            <a:spLocks noGrp="1"/>
          </p:cNvSpPr>
          <p:nvPr>
            <p:ph type="ftr" sz="quarter" idx="11"/>
          </p:nvPr>
        </p:nvSpPr>
        <p:spPr/>
        <p:txBody>
          <a:bodyPr/>
          <a:lstStyle>
            <a:lvl1pPr>
              <a:defRPr/>
            </a:lvl1pPr>
          </a:lstStyle>
          <a:p>
            <a:pPr>
              <a:defRPr/>
            </a:pPr>
            <a:endParaRPr lang="sl-SI" altLang="sl-SI"/>
          </a:p>
        </p:txBody>
      </p:sp>
      <p:sp>
        <p:nvSpPr>
          <p:cNvPr id="6" name="Označba mesta številke diapozitiva 4">
            <a:extLst>
              <a:ext uri="{FF2B5EF4-FFF2-40B4-BE49-F238E27FC236}">
                <a16:creationId xmlns:a16="http://schemas.microsoft.com/office/drawing/2014/main" id="{720B3488-8115-42A5-B974-1EFF8C7F5322}"/>
              </a:ext>
            </a:extLst>
          </p:cNvPr>
          <p:cNvSpPr>
            <a:spLocks noGrp="1"/>
          </p:cNvSpPr>
          <p:nvPr>
            <p:ph type="sldNum" sz="quarter" idx="12"/>
          </p:nvPr>
        </p:nvSpPr>
        <p:spPr/>
        <p:txBody>
          <a:bodyPr/>
          <a:lstStyle>
            <a:lvl1pPr>
              <a:defRPr/>
            </a:lvl1pPr>
          </a:lstStyle>
          <a:p>
            <a:pPr>
              <a:defRPr/>
            </a:pPr>
            <a:fld id="{432E8F67-802F-4DFA-BDAD-41C362716F73}" type="slidenum">
              <a:rPr lang="sl-SI" altLang="sl-SI"/>
              <a:pPr>
                <a:defRPr/>
              </a:pPr>
              <a:t>‹#›</a:t>
            </a:fld>
            <a:endParaRPr lang="sl-SI" altLang="sl-SI"/>
          </a:p>
        </p:txBody>
      </p:sp>
    </p:spTree>
    <p:extLst>
      <p:ext uri="{BB962C8B-B14F-4D97-AF65-F5344CB8AC3E}">
        <p14:creationId xmlns:p14="http://schemas.microsoft.com/office/powerpoint/2010/main" val="27315988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Prazen">
    <p:spTree>
      <p:nvGrpSpPr>
        <p:cNvPr id="1" name=""/>
        <p:cNvGrpSpPr/>
        <p:nvPr/>
      </p:nvGrpSpPr>
      <p:grpSpPr>
        <a:xfrm>
          <a:off x="0" y="0"/>
          <a:ext cx="0" cy="0"/>
          <a:chOff x="0" y="0"/>
          <a:chExt cx="0" cy="0"/>
        </a:xfrm>
      </p:grpSpPr>
      <p:sp>
        <p:nvSpPr>
          <p:cNvPr id="4" name="Rectangle 5">
            <a:extLst>
              <a:ext uri="{FF2B5EF4-FFF2-40B4-BE49-F238E27FC236}">
                <a16:creationId xmlns:a16="http://schemas.microsoft.com/office/drawing/2014/main" id="{6F7851DB-B91F-4AB8-A537-41419F60BC23}"/>
              </a:ext>
            </a:extLst>
          </p:cNvPr>
          <p:cNvSpPr>
            <a:spLocks noChangeArrowheads="1"/>
          </p:cNvSpPr>
          <p:nvPr/>
        </p:nvSpPr>
        <p:spPr bwMode="auto">
          <a:xfrm>
            <a:off x="-3175" y="0"/>
            <a:ext cx="9144000" cy="6858000"/>
          </a:xfrm>
          <a:prstGeom prst="rect">
            <a:avLst/>
          </a:prstGeom>
          <a:solidFill>
            <a:srgbClr val="A6CE3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endParaRPr lang="sl-SI" altLang="sl-SI"/>
          </a:p>
        </p:txBody>
      </p:sp>
      <p:sp>
        <p:nvSpPr>
          <p:cNvPr id="7" name="Naslov 1"/>
          <p:cNvSpPr>
            <a:spLocks noGrp="1"/>
          </p:cNvSpPr>
          <p:nvPr>
            <p:ph type="title"/>
          </p:nvPr>
        </p:nvSpPr>
        <p:spPr>
          <a:xfrm>
            <a:off x="1835150" y="1709738"/>
            <a:ext cx="6675438" cy="2852737"/>
          </a:xfrm>
        </p:spPr>
        <p:txBody>
          <a:bodyPr anchor="b"/>
          <a:lstStyle>
            <a:lvl1pPr>
              <a:defRPr sz="6000">
                <a:solidFill>
                  <a:schemeClr val="bg1"/>
                </a:solidFill>
              </a:defRPr>
            </a:lvl1pPr>
          </a:lstStyle>
          <a:p>
            <a:r>
              <a:rPr lang="sl-SI" dirty="0"/>
              <a:t>Uredite slog naslova matrice</a:t>
            </a:r>
          </a:p>
        </p:txBody>
      </p:sp>
      <p:sp>
        <p:nvSpPr>
          <p:cNvPr id="8" name="Označba mesta besedila 2"/>
          <p:cNvSpPr>
            <a:spLocks noGrp="1"/>
          </p:cNvSpPr>
          <p:nvPr>
            <p:ph type="body" idx="1"/>
          </p:nvPr>
        </p:nvSpPr>
        <p:spPr>
          <a:xfrm>
            <a:off x="1835150" y="4589463"/>
            <a:ext cx="6675438" cy="1500187"/>
          </a:xfrm>
        </p:spPr>
        <p:txBody>
          <a:bodyPr/>
          <a:lstStyle>
            <a:lvl1pPr marL="0" indent="0">
              <a:buNone/>
              <a:defRPr sz="2400">
                <a:solidFill>
                  <a:schemeClr val="bg1"/>
                </a:solidFill>
              </a:defRPr>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sl-SI" dirty="0"/>
              <a:t>Uredite sloge besedila matrice</a:t>
            </a:r>
          </a:p>
        </p:txBody>
      </p:sp>
      <p:sp>
        <p:nvSpPr>
          <p:cNvPr id="5" name="Označba mesta datuma 1">
            <a:extLst>
              <a:ext uri="{FF2B5EF4-FFF2-40B4-BE49-F238E27FC236}">
                <a16:creationId xmlns:a16="http://schemas.microsoft.com/office/drawing/2014/main" id="{31D7A635-69C4-428F-8329-B2594F07A1BF}"/>
              </a:ext>
            </a:extLst>
          </p:cNvPr>
          <p:cNvSpPr>
            <a:spLocks noGrp="1"/>
          </p:cNvSpPr>
          <p:nvPr>
            <p:ph type="dt" sz="half" idx="10"/>
          </p:nvPr>
        </p:nvSpPr>
        <p:spPr/>
        <p:txBody>
          <a:bodyPr/>
          <a:lstStyle>
            <a:lvl1pPr>
              <a:defRPr/>
            </a:lvl1pPr>
          </a:lstStyle>
          <a:p>
            <a:pPr>
              <a:defRPr/>
            </a:pPr>
            <a:endParaRPr lang="sl-SI" altLang="sl-SI"/>
          </a:p>
        </p:txBody>
      </p:sp>
      <p:sp>
        <p:nvSpPr>
          <p:cNvPr id="6" name="Označba mesta noge 2">
            <a:extLst>
              <a:ext uri="{FF2B5EF4-FFF2-40B4-BE49-F238E27FC236}">
                <a16:creationId xmlns:a16="http://schemas.microsoft.com/office/drawing/2014/main" id="{C4EB175F-4748-4DD8-8AD0-392037F011BA}"/>
              </a:ext>
            </a:extLst>
          </p:cNvPr>
          <p:cNvSpPr>
            <a:spLocks noGrp="1"/>
          </p:cNvSpPr>
          <p:nvPr>
            <p:ph type="ftr" sz="quarter" idx="11"/>
          </p:nvPr>
        </p:nvSpPr>
        <p:spPr/>
        <p:txBody>
          <a:bodyPr/>
          <a:lstStyle>
            <a:lvl1pPr>
              <a:defRPr/>
            </a:lvl1pPr>
          </a:lstStyle>
          <a:p>
            <a:pPr>
              <a:defRPr/>
            </a:pPr>
            <a:endParaRPr lang="sl-SI" altLang="sl-SI"/>
          </a:p>
        </p:txBody>
      </p:sp>
      <p:sp>
        <p:nvSpPr>
          <p:cNvPr id="9" name="Označba mesta številke diapozitiva 3">
            <a:extLst>
              <a:ext uri="{FF2B5EF4-FFF2-40B4-BE49-F238E27FC236}">
                <a16:creationId xmlns:a16="http://schemas.microsoft.com/office/drawing/2014/main" id="{9C7CDCA3-FB61-43D7-AB64-7A322D5026E8}"/>
              </a:ext>
            </a:extLst>
          </p:cNvPr>
          <p:cNvSpPr>
            <a:spLocks noGrp="1"/>
          </p:cNvSpPr>
          <p:nvPr>
            <p:ph type="sldNum" sz="quarter" idx="12"/>
          </p:nvPr>
        </p:nvSpPr>
        <p:spPr/>
        <p:txBody>
          <a:bodyPr/>
          <a:lstStyle>
            <a:lvl1pPr>
              <a:defRPr/>
            </a:lvl1pPr>
          </a:lstStyle>
          <a:p>
            <a:pPr>
              <a:defRPr/>
            </a:pPr>
            <a:fld id="{5ADE5C75-1F6B-4D53-BF58-CD769EF312DA}" type="slidenum">
              <a:rPr lang="sl-SI" altLang="sl-SI"/>
              <a:pPr>
                <a:defRPr/>
              </a:pPr>
              <a:t>‹#›</a:t>
            </a:fld>
            <a:endParaRPr lang="sl-SI" altLang="sl-SI"/>
          </a:p>
        </p:txBody>
      </p:sp>
    </p:spTree>
    <p:extLst>
      <p:ext uri="{BB962C8B-B14F-4D97-AF65-F5344CB8AC3E}">
        <p14:creationId xmlns:p14="http://schemas.microsoft.com/office/powerpoint/2010/main" val="2726533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1_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630238" y="457200"/>
            <a:ext cx="2949575" cy="1600200"/>
          </a:xfrm>
        </p:spPr>
        <p:txBody>
          <a:bodyPr anchor="b"/>
          <a:lstStyle>
            <a:lvl1pPr>
              <a:defRPr sz="3200"/>
            </a:lvl1pPr>
          </a:lstStyle>
          <a:p>
            <a:r>
              <a:rPr lang="sl-SI"/>
              <a:t>Uredite slog naslova matrice</a:t>
            </a:r>
          </a:p>
        </p:txBody>
      </p:sp>
      <p:sp>
        <p:nvSpPr>
          <p:cNvPr id="3" name="Označba mesta vsebine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besedila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Uredite sloge besedila matrice</a:t>
            </a:r>
          </a:p>
        </p:txBody>
      </p:sp>
      <p:sp>
        <p:nvSpPr>
          <p:cNvPr id="5" name="Rectangle 4">
            <a:extLst>
              <a:ext uri="{FF2B5EF4-FFF2-40B4-BE49-F238E27FC236}">
                <a16:creationId xmlns:a16="http://schemas.microsoft.com/office/drawing/2014/main" id="{6C9987CD-B8CB-4048-99EC-09D180A65488}"/>
              </a:ext>
            </a:extLst>
          </p:cNvPr>
          <p:cNvSpPr>
            <a:spLocks noGrp="1" noChangeArrowheads="1"/>
          </p:cNvSpPr>
          <p:nvPr>
            <p:ph type="dt" sz="half" idx="10"/>
          </p:nvPr>
        </p:nvSpPr>
        <p:spPr>
          <a:ln/>
        </p:spPr>
        <p:txBody>
          <a:bodyPr/>
          <a:lstStyle>
            <a:lvl1pPr>
              <a:defRPr/>
            </a:lvl1pPr>
          </a:lstStyle>
          <a:p>
            <a:pPr>
              <a:defRPr/>
            </a:pPr>
            <a:endParaRPr lang="sl-SI" altLang="sl-SI"/>
          </a:p>
        </p:txBody>
      </p:sp>
      <p:sp>
        <p:nvSpPr>
          <p:cNvPr id="6" name="Rectangle 5">
            <a:extLst>
              <a:ext uri="{FF2B5EF4-FFF2-40B4-BE49-F238E27FC236}">
                <a16:creationId xmlns:a16="http://schemas.microsoft.com/office/drawing/2014/main" id="{1043D6BD-0D0B-47E3-B82B-37229AEA3D83}"/>
              </a:ext>
            </a:extLst>
          </p:cNvPr>
          <p:cNvSpPr>
            <a:spLocks noGrp="1" noChangeArrowheads="1"/>
          </p:cNvSpPr>
          <p:nvPr>
            <p:ph type="ftr" sz="quarter" idx="11"/>
          </p:nvPr>
        </p:nvSpPr>
        <p:spPr>
          <a:ln/>
        </p:spPr>
        <p:txBody>
          <a:bodyPr/>
          <a:lstStyle>
            <a:lvl1pPr>
              <a:defRPr/>
            </a:lvl1pPr>
          </a:lstStyle>
          <a:p>
            <a:pPr>
              <a:defRPr/>
            </a:pPr>
            <a:endParaRPr lang="sl-SI" altLang="sl-SI"/>
          </a:p>
        </p:txBody>
      </p:sp>
      <p:sp>
        <p:nvSpPr>
          <p:cNvPr id="7" name="Rectangle 6">
            <a:extLst>
              <a:ext uri="{FF2B5EF4-FFF2-40B4-BE49-F238E27FC236}">
                <a16:creationId xmlns:a16="http://schemas.microsoft.com/office/drawing/2014/main" id="{E2F45048-7C34-4166-9AF0-00FB19AD6FB6}"/>
              </a:ext>
            </a:extLst>
          </p:cNvPr>
          <p:cNvSpPr>
            <a:spLocks noGrp="1" noChangeArrowheads="1"/>
          </p:cNvSpPr>
          <p:nvPr>
            <p:ph type="sldNum" sz="quarter" idx="12"/>
          </p:nvPr>
        </p:nvSpPr>
        <p:spPr>
          <a:ln/>
        </p:spPr>
        <p:txBody>
          <a:bodyPr/>
          <a:lstStyle>
            <a:lvl1pPr>
              <a:defRPr/>
            </a:lvl1pPr>
          </a:lstStyle>
          <a:p>
            <a:pPr>
              <a:defRPr/>
            </a:pPr>
            <a:fld id="{5ACCDEB0-5A44-499F-B44A-DCCA25E42A39}" type="slidenum">
              <a:rPr lang="sl-SI" altLang="sl-SI"/>
              <a:pPr>
                <a:defRPr/>
              </a:pPr>
              <a:t>‹#›</a:t>
            </a:fld>
            <a:endParaRPr lang="sl-SI" altLang="sl-SI"/>
          </a:p>
        </p:txBody>
      </p:sp>
    </p:spTree>
    <p:extLst>
      <p:ext uri="{BB962C8B-B14F-4D97-AF65-F5344CB8AC3E}">
        <p14:creationId xmlns:p14="http://schemas.microsoft.com/office/powerpoint/2010/main" val="34849078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630238" y="457200"/>
            <a:ext cx="2949575" cy="1600200"/>
          </a:xfrm>
        </p:spPr>
        <p:txBody>
          <a:bodyPr anchor="b"/>
          <a:lstStyle>
            <a:lvl1pPr>
              <a:defRPr sz="3200"/>
            </a:lvl1pPr>
          </a:lstStyle>
          <a:p>
            <a:r>
              <a:rPr lang="sl-SI"/>
              <a:t>Uredite slog naslova matrice</a:t>
            </a:r>
          </a:p>
        </p:txBody>
      </p:sp>
      <p:sp>
        <p:nvSpPr>
          <p:cNvPr id="3" name="Označba mesta slike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sl-SI" noProof="0"/>
              <a:t>Kliknite ikono, če želite dodati sliko</a:t>
            </a:r>
          </a:p>
        </p:txBody>
      </p:sp>
      <p:sp>
        <p:nvSpPr>
          <p:cNvPr id="4" name="Označba mesta besedila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Uredite sloge besedila matrice</a:t>
            </a:r>
          </a:p>
        </p:txBody>
      </p:sp>
      <p:sp>
        <p:nvSpPr>
          <p:cNvPr id="5" name="Rectangle 4">
            <a:extLst>
              <a:ext uri="{FF2B5EF4-FFF2-40B4-BE49-F238E27FC236}">
                <a16:creationId xmlns:a16="http://schemas.microsoft.com/office/drawing/2014/main" id="{B4D39C7C-C014-47A3-BCAD-1BB6189403B3}"/>
              </a:ext>
            </a:extLst>
          </p:cNvPr>
          <p:cNvSpPr>
            <a:spLocks noGrp="1" noChangeArrowheads="1"/>
          </p:cNvSpPr>
          <p:nvPr>
            <p:ph type="dt" sz="half" idx="10"/>
          </p:nvPr>
        </p:nvSpPr>
        <p:spPr>
          <a:ln/>
        </p:spPr>
        <p:txBody>
          <a:bodyPr/>
          <a:lstStyle>
            <a:lvl1pPr>
              <a:defRPr/>
            </a:lvl1pPr>
          </a:lstStyle>
          <a:p>
            <a:pPr>
              <a:defRPr/>
            </a:pPr>
            <a:endParaRPr lang="sl-SI" altLang="sl-SI"/>
          </a:p>
        </p:txBody>
      </p:sp>
      <p:sp>
        <p:nvSpPr>
          <p:cNvPr id="6" name="Rectangle 5">
            <a:extLst>
              <a:ext uri="{FF2B5EF4-FFF2-40B4-BE49-F238E27FC236}">
                <a16:creationId xmlns:a16="http://schemas.microsoft.com/office/drawing/2014/main" id="{831554B9-F9A6-478B-BEF0-75A4D1FFD0FD}"/>
              </a:ext>
            </a:extLst>
          </p:cNvPr>
          <p:cNvSpPr>
            <a:spLocks noGrp="1" noChangeArrowheads="1"/>
          </p:cNvSpPr>
          <p:nvPr>
            <p:ph type="ftr" sz="quarter" idx="11"/>
          </p:nvPr>
        </p:nvSpPr>
        <p:spPr>
          <a:ln/>
        </p:spPr>
        <p:txBody>
          <a:bodyPr/>
          <a:lstStyle>
            <a:lvl1pPr>
              <a:defRPr/>
            </a:lvl1pPr>
          </a:lstStyle>
          <a:p>
            <a:pPr>
              <a:defRPr/>
            </a:pPr>
            <a:endParaRPr lang="sl-SI" altLang="sl-SI"/>
          </a:p>
        </p:txBody>
      </p:sp>
      <p:sp>
        <p:nvSpPr>
          <p:cNvPr id="7" name="Rectangle 6">
            <a:extLst>
              <a:ext uri="{FF2B5EF4-FFF2-40B4-BE49-F238E27FC236}">
                <a16:creationId xmlns:a16="http://schemas.microsoft.com/office/drawing/2014/main" id="{A8E503A0-F4D6-4568-B075-CC51F9DC5E39}"/>
              </a:ext>
            </a:extLst>
          </p:cNvPr>
          <p:cNvSpPr>
            <a:spLocks noGrp="1" noChangeArrowheads="1"/>
          </p:cNvSpPr>
          <p:nvPr>
            <p:ph type="sldNum" sz="quarter" idx="12"/>
          </p:nvPr>
        </p:nvSpPr>
        <p:spPr>
          <a:ln/>
        </p:spPr>
        <p:txBody>
          <a:bodyPr/>
          <a:lstStyle>
            <a:lvl1pPr>
              <a:defRPr/>
            </a:lvl1pPr>
          </a:lstStyle>
          <a:p>
            <a:pPr>
              <a:defRPr/>
            </a:pPr>
            <a:fld id="{EB12AE35-0471-4109-BF19-71F12A6E9EA4}" type="slidenum">
              <a:rPr lang="sl-SI" altLang="sl-SI"/>
              <a:pPr>
                <a:defRPr/>
              </a:pPr>
              <a:t>‹#›</a:t>
            </a:fld>
            <a:endParaRPr lang="sl-SI" altLang="sl-SI"/>
          </a:p>
        </p:txBody>
      </p:sp>
    </p:spTree>
    <p:extLst>
      <p:ext uri="{BB962C8B-B14F-4D97-AF65-F5344CB8AC3E}">
        <p14:creationId xmlns:p14="http://schemas.microsoft.com/office/powerpoint/2010/main" val="16406638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8" name="Rectangle 4">
            <a:extLst>
              <a:ext uri="{FF2B5EF4-FFF2-40B4-BE49-F238E27FC236}">
                <a16:creationId xmlns:a16="http://schemas.microsoft.com/office/drawing/2014/main" id="{8CE0DF47-FE04-423B-9E8E-3ADCF4613236}"/>
              </a:ext>
            </a:extLst>
          </p:cNvPr>
          <p:cNvSpPr>
            <a:spLocks noGrp="1" noChangeArrowheads="1"/>
          </p:cNvSpPr>
          <p:nvPr>
            <p:ph type="dt" sz="half" idx="2"/>
          </p:nvPr>
        </p:nvSpPr>
        <p:spPr bwMode="auto">
          <a:xfrm>
            <a:off x="1835150" y="6524625"/>
            <a:ext cx="2133600" cy="196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solidFill>
                  <a:srgbClr val="606060"/>
                </a:solidFill>
                <a:latin typeface="Arial" charset="0"/>
              </a:defRPr>
            </a:lvl1pPr>
          </a:lstStyle>
          <a:p>
            <a:pPr>
              <a:defRPr/>
            </a:pPr>
            <a:endParaRPr lang="sl-SI" altLang="sl-SI"/>
          </a:p>
        </p:txBody>
      </p:sp>
      <p:sp>
        <p:nvSpPr>
          <p:cNvPr id="1029" name="Rectangle 5">
            <a:extLst>
              <a:ext uri="{FF2B5EF4-FFF2-40B4-BE49-F238E27FC236}">
                <a16:creationId xmlns:a16="http://schemas.microsoft.com/office/drawing/2014/main" id="{E616B01E-B5AB-4DA7-9810-8B1CDE4CA021}"/>
              </a:ext>
            </a:extLst>
          </p:cNvPr>
          <p:cNvSpPr>
            <a:spLocks noGrp="1" noChangeArrowheads="1"/>
          </p:cNvSpPr>
          <p:nvPr>
            <p:ph type="ftr" sz="quarter" idx="3"/>
          </p:nvPr>
        </p:nvSpPr>
        <p:spPr bwMode="auto">
          <a:xfrm>
            <a:off x="3851275" y="6524625"/>
            <a:ext cx="2895600" cy="196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solidFill>
                  <a:srgbClr val="606060"/>
                </a:solidFill>
                <a:latin typeface="Arial" charset="0"/>
              </a:defRPr>
            </a:lvl1pPr>
          </a:lstStyle>
          <a:p>
            <a:pPr>
              <a:defRPr/>
            </a:pPr>
            <a:endParaRPr lang="sl-SI" altLang="sl-SI"/>
          </a:p>
        </p:txBody>
      </p:sp>
      <p:sp>
        <p:nvSpPr>
          <p:cNvPr id="1030" name="Rectangle 6">
            <a:extLst>
              <a:ext uri="{FF2B5EF4-FFF2-40B4-BE49-F238E27FC236}">
                <a16:creationId xmlns:a16="http://schemas.microsoft.com/office/drawing/2014/main" id="{B562CECC-B655-41E3-8385-9AC0E35FD30B}"/>
              </a:ext>
            </a:extLst>
          </p:cNvPr>
          <p:cNvSpPr>
            <a:spLocks noGrp="1" noChangeArrowheads="1"/>
          </p:cNvSpPr>
          <p:nvPr>
            <p:ph type="sldNum" sz="quarter" idx="4"/>
          </p:nvPr>
        </p:nvSpPr>
        <p:spPr bwMode="auto">
          <a:xfrm>
            <a:off x="6759575" y="6524625"/>
            <a:ext cx="2133600" cy="196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solidFill>
                  <a:srgbClr val="606060"/>
                </a:solidFill>
              </a:defRPr>
            </a:lvl1pPr>
          </a:lstStyle>
          <a:p>
            <a:pPr>
              <a:defRPr/>
            </a:pPr>
            <a:fld id="{0800A16C-7867-4396-B5B3-9894DBF61DF3}" type="slidenum">
              <a:rPr lang="sl-SI" altLang="sl-SI"/>
              <a:pPr>
                <a:defRPr/>
              </a:pPr>
              <a:t>‹#›</a:t>
            </a:fld>
            <a:endParaRPr lang="sl-SI" altLang="sl-SI"/>
          </a:p>
        </p:txBody>
      </p:sp>
      <p:sp>
        <p:nvSpPr>
          <p:cNvPr id="2" name="Rectangle 2">
            <a:extLst>
              <a:ext uri="{FF2B5EF4-FFF2-40B4-BE49-F238E27FC236}">
                <a16:creationId xmlns:a16="http://schemas.microsoft.com/office/drawing/2014/main" id="{88CDC2B2-5E6C-4CAD-9AA5-6C2F1A16241D}"/>
              </a:ext>
            </a:extLst>
          </p:cNvPr>
          <p:cNvSpPr>
            <a:spLocks noGrp="1" noChangeArrowheads="1"/>
          </p:cNvSpPr>
          <p:nvPr>
            <p:ph type="title"/>
          </p:nvPr>
        </p:nvSpPr>
        <p:spPr bwMode="auto">
          <a:xfrm>
            <a:off x="250825" y="115888"/>
            <a:ext cx="8642350" cy="649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ctr" anchorCtr="0" compatLnSpc="1">
            <a:prstTxWarp prst="textNoShape">
              <a:avLst/>
            </a:prstTxWarp>
          </a:bodyPr>
          <a:lstStyle/>
          <a:p>
            <a:pPr lvl="0"/>
            <a:r>
              <a:rPr lang="sl-SI" altLang="sl-SI"/>
              <a:t>Uredite slog naslova matrice</a:t>
            </a:r>
          </a:p>
        </p:txBody>
      </p:sp>
      <p:sp>
        <p:nvSpPr>
          <p:cNvPr id="3" name="Rectangle 3">
            <a:extLst>
              <a:ext uri="{FF2B5EF4-FFF2-40B4-BE49-F238E27FC236}">
                <a16:creationId xmlns:a16="http://schemas.microsoft.com/office/drawing/2014/main" id="{CE7B0E9A-7752-4568-9BC5-04F96B59396F}"/>
              </a:ext>
            </a:extLst>
          </p:cNvPr>
          <p:cNvSpPr>
            <a:spLocks noGrp="1" noChangeArrowheads="1"/>
          </p:cNvSpPr>
          <p:nvPr>
            <p:ph type="body" idx="1"/>
          </p:nvPr>
        </p:nvSpPr>
        <p:spPr bwMode="auto">
          <a:xfrm>
            <a:off x="250825" y="1052513"/>
            <a:ext cx="8642350" cy="49768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p>
            <a:pPr lvl="0"/>
            <a:r>
              <a:rPr lang="sl-SI" altLang="sl-SI"/>
              <a:t>Uredite sloge besedila matrice</a:t>
            </a:r>
          </a:p>
          <a:p>
            <a:pPr lvl="1"/>
            <a:r>
              <a:rPr lang="sl-SI" altLang="sl-SI"/>
              <a:t>Druga raven</a:t>
            </a:r>
          </a:p>
          <a:p>
            <a:pPr lvl="2"/>
            <a:r>
              <a:rPr lang="sl-SI" altLang="sl-SI"/>
              <a:t>Tretja raven</a:t>
            </a:r>
          </a:p>
          <a:p>
            <a:pPr lvl="3"/>
            <a:r>
              <a:rPr lang="sl-SI" altLang="sl-SI"/>
              <a:t>Četrta raven</a:t>
            </a:r>
          </a:p>
          <a:p>
            <a:pPr lvl="4"/>
            <a:r>
              <a:rPr lang="sl-SI" altLang="sl-SI"/>
              <a:t>Peta raven</a:t>
            </a:r>
          </a:p>
        </p:txBody>
      </p:sp>
      <p:sp>
        <p:nvSpPr>
          <p:cNvPr id="1031" name="Rectangle 5">
            <a:extLst>
              <a:ext uri="{FF2B5EF4-FFF2-40B4-BE49-F238E27FC236}">
                <a16:creationId xmlns:a16="http://schemas.microsoft.com/office/drawing/2014/main" id="{A4924BB6-F2A1-419E-BD9F-D7496CB85F62}"/>
              </a:ext>
            </a:extLst>
          </p:cNvPr>
          <p:cNvSpPr>
            <a:spLocks noChangeArrowheads="1"/>
          </p:cNvSpPr>
          <p:nvPr/>
        </p:nvSpPr>
        <p:spPr bwMode="auto">
          <a:xfrm>
            <a:off x="-3175" y="6165850"/>
            <a:ext cx="9144000" cy="692150"/>
          </a:xfrm>
          <a:prstGeom prst="rect">
            <a:avLst/>
          </a:prstGeom>
          <a:solidFill>
            <a:srgbClr val="A6CE3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endParaRPr lang="sl-SI" altLang="sl-SI"/>
          </a:p>
        </p:txBody>
      </p:sp>
      <p:pic>
        <p:nvPicPr>
          <p:cNvPr id="1032" name="Slika 1">
            <a:extLst>
              <a:ext uri="{FF2B5EF4-FFF2-40B4-BE49-F238E27FC236}">
                <a16:creationId xmlns:a16="http://schemas.microsoft.com/office/drawing/2014/main" id="{A946CECF-2178-4A8A-A71A-A1DA1B6A7F5B}"/>
              </a:ext>
            </a:extLst>
          </p:cNvPr>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250825" y="6297613"/>
            <a:ext cx="865188"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895" r:id="rId1"/>
    <p:sldLayoutId id="2147483887" r:id="rId2"/>
    <p:sldLayoutId id="2147483888" r:id="rId3"/>
    <p:sldLayoutId id="2147483889" r:id="rId4"/>
    <p:sldLayoutId id="2147483890" r:id="rId5"/>
    <p:sldLayoutId id="2147483896" r:id="rId6"/>
    <p:sldLayoutId id="2147483897" r:id="rId7"/>
    <p:sldLayoutId id="2147483891" r:id="rId8"/>
    <p:sldLayoutId id="2147483892" r:id="rId9"/>
    <p:sldLayoutId id="2147483893" r:id="rId10"/>
    <p:sldLayoutId id="2147483894" r:id="rId11"/>
  </p:sldLayoutIdLst>
  <p:txStyles>
    <p:titleStyle>
      <a:lvl1pPr algn="l" rtl="0" eaLnBrk="0" fontAlgn="base" hangingPunct="0">
        <a:spcBef>
          <a:spcPct val="0"/>
        </a:spcBef>
        <a:spcAft>
          <a:spcPct val="0"/>
        </a:spcAft>
        <a:defRPr sz="2800" b="1" kern="1200">
          <a:solidFill>
            <a:srgbClr val="606060"/>
          </a:solidFill>
          <a:latin typeface="+mj-lt"/>
          <a:ea typeface="+mj-ea"/>
          <a:cs typeface="+mj-cs"/>
        </a:defRPr>
      </a:lvl1pPr>
      <a:lvl2pPr algn="l" rtl="0" eaLnBrk="0" fontAlgn="base" hangingPunct="0">
        <a:spcBef>
          <a:spcPct val="0"/>
        </a:spcBef>
        <a:spcAft>
          <a:spcPct val="0"/>
        </a:spcAft>
        <a:defRPr sz="2800" b="1">
          <a:solidFill>
            <a:srgbClr val="606060"/>
          </a:solidFill>
          <a:latin typeface="Arial" panose="020B0604020202020204" pitchFamily="34" charset="0"/>
        </a:defRPr>
      </a:lvl2pPr>
      <a:lvl3pPr algn="l" rtl="0" eaLnBrk="0" fontAlgn="base" hangingPunct="0">
        <a:spcBef>
          <a:spcPct val="0"/>
        </a:spcBef>
        <a:spcAft>
          <a:spcPct val="0"/>
        </a:spcAft>
        <a:defRPr sz="2800" b="1">
          <a:solidFill>
            <a:srgbClr val="606060"/>
          </a:solidFill>
          <a:latin typeface="Arial" panose="020B0604020202020204" pitchFamily="34" charset="0"/>
        </a:defRPr>
      </a:lvl3pPr>
      <a:lvl4pPr algn="l" rtl="0" eaLnBrk="0" fontAlgn="base" hangingPunct="0">
        <a:spcBef>
          <a:spcPct val="0"/>
        </a:spcBef>
        <a:spcAft>
          <a:spcPct val="0"/>
        </a:spcAft>
        <a:defRPr sz="2800" b="1">
          <a:solidFill>
            <a:srgbClr val="606060"/>
          </a:solidFill>
          <a:latin typeface="Arial" panose="020B0604020202020204" pitchFamily="34" charset="0"/>
        </a:defRPr>
      </a:lvl4pPr>
      <a:lvl5pPr algn="l" rtl="0" eaLnBrk="0" fontAlgn="base" hangingPunct="0">
        <a:spcBef>
          <a:spcPct val="0"/>
        </a:spcBef>
        <a:spcAft>
          <a:spcPct val="0"/>
        </a:spcAft>
        <a:defRPr sz="2800" b="1">
          <a:solidFill>
            <a:srgbClr val="606060"/>
          </a:solidFill>
          <a:latin typeface="Arial" panose="020B0604020202020204" pitchFamily="34" charset="0"/>
        </a:defRPr>
      </a:lvl5pPr>
      <a:lvl6pPr marL="457200" algn="l" rtl="0" eaLnBrk="1" fontAlgn="base" hangingPunct="1">
        <a:spcBef>
          <a:spcPct val="0"/>
        </a:spcBef>
        <a:spcAft>
          <a:spcPct val="0"/>
        </a:spcAft>
        <a:defRPr sz="2800" b="1">
          <a:solidFill>
            <a:srgbClr val="586D8E"/>
          </a:solidFill>
          <a:latin typeface="Arial" panose="020B0604020202020204" pitchFamily="34" charset="0"/>
        </a:defRPr>
      </a:lvl6pPr>
      <a:lvl7pPr marL="914400" algn="l" rtl="0" eaLnBrk="1" fontAlgn="base" hangingPunct="1">
        <a:spcBef>
          <a:spcPct val="0"/>
        </a:spcBef>
        <a:spcAft>
          <a:spcPct val="0"/>
        </a:spcAft>
        <a:defRPr sz="2800" b="1">
          <a:solidFill>
            <a:srgbClr val="586D8E"/>
          </a:solidFill>
          <a:latin typeface="Arial" panose="020B0604020202020204" pitchFamily="34" charset="0"/>
        </a:defRPr>
      </a:lvl7pPr>
      <a:lvl8pPr marL="1371600" algn="l" rtl="0" eaLnBrk="1" fontAlgn="base" hangingPunct="1">
        <a:spcBef>
          <a:spcPct val="0"/>
        </a:spcBef>
        <a:spcAft>
          <a:spcPct val="0"/>
        </a:spcAft>
        <a:defRPr sz="2800" b="1">
          <a:solidFill>
            <a:srgbClr val="586D8E"/>
          </a:solidFill>
          <a:latin typeface="Arial" panose="020B0604020202020204" pitchFamily="34" charset="0"/>
        </a:defRPr>
      </a:lvl8pPr>
      <a:lvl9pPr marL="1828800" algn="l" rtl="0" eaLnBrk="1" fontAlgn="base" hangingPunct="1">
        <a:spcBef>
          <a:spcPct val="0"/>
        </a:spcBef>
        <a:spcAft>
          <a:spcPct val="0"/>
        </a:spcAft>
        <a:defRPr sz="2800" b="1">
          <a:solidFill>
            <a:srgbClr val="586D8E"/>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2800" kern="1200">
          <a:solidFill>
            <a:srgbClr val="606060"/>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400" kern="1200">
          <a:solidFill>
            <a:srgbClr val="606060"/>
          </a:solidFill>
          <a:latin typeface="+mn-lt"/>
          <a:ea typeface="+mn-ea"/>
          <a:cs typeface="+mn-cs"/>
        </a:defRPr>
      </a:lvl2pPr>
      <a:lvl3pPr marL="1143000" indent="-228600" algn="l" rtl="0" eaLnBrk="0" fontAlgn="base" hangingPunct="0">
        <a:spcBef>
          <a:spcPct val="20000"/>
        </a:spcBef>
        <a:spcAft>
          <a:spcPct val="0"/>
        </a:spcAft>
        <a:buChar char="•"/>
        <a:defRPr sz="2000" kern="1200">
          <a:solidFill>
            <a:srgbClr val="606060"/>
          </a:solidFill>
          <a:latin typeface="+mn-lt"/>
          <a:ea typeface="+mn-ea"/>
          <a:cs typeface="+mn-cs"/>
        </a:defRPr>
      </a:lvl3pPr>
      <a:lvl4pPr marL="1600200" indent="-228600" algn="l" rtl="0" eaLnBrk="0" fontAlgn="base" hangingPunct="0">
        <a:spcBef>
          <a:spcPct val="20000"/>
        </a:spcBef>
        <a:spcAft>
          <a:spcPct val="0"/>
        </a:spcAft>
        <a:buChar char="–"/>
        <a:defRPr kern="1200">
          <a:solidFill>
            <a:srgbClr val="606060"/>
          </a:solidFill>
          <a:latin typeface="+mn-lt"/>
          <a:ea typeface="+mn-ea"/>
          <a:cs typeface="+mn-cs"/>
        </a:defRPr>
      </a:lvl4pPr>
      <a:lvl5pPr marL="2057400" indent="-228600" algn="l" rtl="0" eaLnBrk="0" fontAlgn="base" hangingPunct="0">
        <a:spcBef>
          <a:spcPct val="20000"/>
        </a:spcBef>
        <a:spcAft>
          <a:spcPct val="0"/>
        </a:spcAft>
        <a:buChar char="»"/>
        <a:defRPr kern="1200">
          <a:solidFill>
            <a:srgbClr val="60606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package" Target="../embeddings/Microsoft_Excel_Worksheet2.xlsx"/><Relationship Id="rId3" Type="http://schemas.openxmlformats.org/officeDocument/2006/relationships/notesSlide" Target="../notesSlides/notesSlide10.xml"/><Relationship Id="rId7" Type="http://schemas.openxmlformats.org/officeDocument/2006/relationships/image" Target="../media/image7.e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package" Target="../embeddings/Microsoft_Excel_Worksheet1.xlsx"/><Relationship Id="rId5" Type="http://schemas.openxmlformats.org/officeDocument/2006/relationships/image" Target="../media/image6.emf"/><Relationship Id="rId4" Type="http://schemas.openxmlformats.org/officeDocument/2006/relationships/package" Target="../embeddings/Microsoft_Excel_Worksheet.xlsx"/><Relationship Id="rId9" Type="http://schemas.openxmlformats.org/officeDocument/2006/relationships/image" Target="../media/image8.emf"/></Relationships>
</file>

<file path=ppt/slides/_rels/slide1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fu.gov.si/davki_in_druge_dajatve/poslovanje_z_nami/e_davki/novica/porocanje_podatkov_na_obracunu_rek_1_po_ziuoope_10239/"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Naslov 1">
            <a:extLst>
              <a:ext uri="{FF2B5EF4-FFF2-40B4-BE49-F238E27FC236}">
                <a16:creationId xmlns:a16="http://schemas.microsoft.com/office/drawing/2014/main" id="{6078CAB8-E806-45D3-9915-3945DB1B432B}"/>
              </a:ext>
            </a:extLst>
          </p:cNvPr>
          <p:cNvSpPr>
            <a:spLocks noGrp="1"/>
          </p:cNvSpPr>
          <p:nvPr>
            <p:ph type="ctrTitle" idx="4294967295"/>
          </p:nvPr>
        </p:nvSpPr>
        <p:spPr>
          <a:xfrm>
            <a:off x="683568" y="868760"/>
            <a:ext cx="7200900" cy="2448271"/>
          </a:xfrm>
        </p:spPr>
        <p:txBody>
          <a:bodyPr/>
          <a:lstStyle/>
          <a:p>
            <a:pPr eaLnBrk="1" hangingPunct="1">
              <a:defRPr/>
            </a:pPr>
            <a:r>
              <a:rPr lang="pl-PL" altLang="sl-SI" sz="3600" dirty="0">
                <a:solidFill>
                  <a:srgbClr val="BED600"/>
                </a:solidFill>
                <a:latin typeface="Arial Narrow" panose="020B0606020202030204" pitchFamily="34" charset="0"/>
              </a:rPr>
              <a:t>#PKP3 – najpogostejša vprašanja in odgovori</a:t>
            </a:r>
            <a:endParaRPr lang="sl-SI" altLang="sl-SI" sz="3600" dirty="0">
              <a:solidFill>
                <a:srgbClr val="BED600"/>
              </a:solidFill>
              <a:latin typeface="Arial Narrow" panose="020B0606020202030204" pitchFamily="34" charset="0"/>
            </a:endParaRPr>
          </a:p>
        </p:txBody>
      </p:sp>
      <p:sp>
        <p:nvSpPr>
          <p:cNvPr id="7171" name="Podnaslov 2">
            <a:extLst>
              <a:ext uri="{FF2B5EF4-FFF2-40B4-BE49-F238E27FC236}">
                <a16:creationId xmlns:a16="http://schemas.microsoft.com/office/drawing/2014/main" id="{20160C09-79C3-4EAD-B40D-005147324B69}"/>
              </a:ext>
            </a:extLst>
          </p:cNvPr>
          <p:cNvSpPr>
            <a:spLocks noGrp="1"/>
          </p:cNvSpPr>
          <p:nvPr>
            <p:ph type="subTitle" idx="4294967295"/>
          </p:nvPr>
        </p:nvSpPr>
        <p:spPr>
          <a:xfrm>
            <a:off x="539552" y="3644900"/>
            <a:ext cx="7632898" cy="2376388"/>
          </a:xfrm>
        </p:spPr>
        <p:txBody>
          <a:bodyPr/>
          <a:lstStyle/>
          <a:p>
            <a:pPr marL="0" indent="0" eaLnBrk="1" hangingPunct="1">
              <a:buFontTx/>
              <a:buNone/>
              <a:defRPr/>
            </a:pPr>
            <a:r>
              <a:rPr lang="sl-SI" altLang="sl-SI" b="1" dirty="0">
                <a:solidFill>
                  <a:schemeClr val="bg1"/>
                </a:solidFill>
                <a:latin typeface="Arial Narrow" panose="020B0606020202030204" pitchFamily="34" charset="0"/>
              </a:rPr>
              <a:t>Cvetka Furlan</a:t>
            </a:r>
          </a:p>
          <a:p>
            <a:pPr marL="0" indent="0" eaLnBrk="1" hangingPunct="1">
              <a:buFontTx/>
              <a:buNone/>
              <a:defRPr/>
            </a:pPr>
            <a:r>
              <a:rPr lang="sl-SI" altLang="sl-SI" b="1" dirty="0">
                <a:solidFill>
                  <a:schemeClr val="bg1"/>
                </a:solidFill>
                <a:latin typeface="Arial Narrow" panose="020B0606020202030204" pitchFamily="34" charset="0"/>
              </a:rPr>
              <a:t>Pravna služba GZS</a:t>
            </a:r>
          </a:p>
          <a:p>
            <a:pPr marL="0" indent="0" eaLnBrk="1" hangingPunct="1">
              <a:buFontTx/>
              <a:buNone/>
              <a:defRPr/>
            </a:pPr>
            <a:endParaRPr lang="sl-SI" altLang="sl-SI" b="1" dirty="0">
              <a:solidFill>
                <a:schemeClr val="bg1"/>
              </a:solidFill>
              <a:latin typeface="Arial Narrow" panose="020B0606020202030204" pitchFamily="34" charset="0"/>
            </a:endParaRPr>
          </a:p>
          <a:p>
            <a:pPr marL="0" indent="0" eaLnBrk="1" hangingPunct="1">
              <a:buFontTx/>
              <a:buNone/>
              <a:defRPr/>
            </a:pPr>
            <a:r>
              <a:rPr lang="sl-SI" altLang="sl-SI" b="1" dirty="0">
                <a:solidFill>
                  <a:schemeClr val="bg1"/>
                </a:solidFill>
                <a:latin typeface="Arial Narrow" panose="020B0606020202030204" pitchFamily="34" charset="0"/>
              </a:rPr>
              <a:t>Ljubljana, 12.06. 2020</a:t>
            </a:r>
          </a:p>
        </p:txBody>
      </p:sp>
      <p:pic>
        <p:nvPicPr>
          <p:cNvPr id="4" name="Slika 3" descr="podpis mail">
            <a:extLst>
              <a:ext uri="{FF2B5EF4-FFF2-40B4-BE49-F238E27FC236}">
                <a16:creationId xmlns:a16="http://schemas.microsoft.com/office/drawing/2014/main" id="{3630B19C-3446-41A6-9EA6-44407900D15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5364088" y="2633241"/>
            <a:ext cx="3390900" cy="169545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Naslov 1">
            <a:extLst>
              <a:ext uri="{FF2B5EF4-FFF2-40B4-BE49-F238E27FC236}">
                <a16:creationId xmlns:a16="http://schemas.microsoft.com/office/drawing/2014/main" id="{641A55A5-0A58-4F77-894A-077C5415A5E0}"/>
              </a:ext>
            </a:extLst>
          </p:cNvPr>
          <p:cNvSpPr>
            <a:spLocks noGrp="1"/>
          </p:cNvSpPr>
          <p:nvPr>
            <p:ph type="title"/>
          </p:nvPr>
        </p:nvSpPr>
        <p:spPr>
          <a:xfrm>
            <a:off x="250825" y="115888"/>
            <a:ext cx="8642350" cy="649287"/>
          </a:xfrm>
        </p:spPr>
        <p:txBody>
          <a:bodyPr/>
          <a:lstStyle/>
          <a:p>
            <a:pPr algn="ctr" eaLnBrk="1" hangingPunct="1">
              <a:defRPr/>
            </a:pPr>
            <a:r>
              <a:rPr lang="sl-SI" altLang="en-US" dirty="0">
                <a:solidFill>
                  <a:srgbClr val="BED600"/>
                </a:solidFill>
                <a:latin typeface="Arial Narrow" panose="020B0606020202030204" pitchFamily="34" charset="0"/>
              </a:rPr>
              <a:t>OBRAČUN SPDČ - ure</a:t>
            </a:r>
          </a:p>
        </p:txBody>
      </p:sp>
      <p:sp>
        <p:nvSpPr>
          <p:cNvPr id="2" name="Pravokotnik 1">
            <a:extLst>
              <a:ext uri="{FF2B5EF4-FFF2-40B4-BE49-F238E27FC236}">
                <a16:creationId xmlns:a16="http://schemas.microsoft.com/office/drawing/2014/main" id="{75F89517-C290-4D36-BAA8-8339499935B9}"/>
              </a:ext>
            </a:extLst>
          </p:cNvPr>
          <p:cNvSpPr/>
          <p:nvPr/>
        </p:nvSpPr>
        <p:spPr>
          <a:xfrm>
            <a:off x="1043608" y="908720"/>
            <a:ext cx="7056784" cy="1200329"/>
          </a:xfrm>
          <a:prstGeom prst="rect">
            <a:avLst/>
          </a:prstGeom>
        </p:spPr>
        <p:txBody>
          <a:bodyPr wrap="square">
            <a:spAutoFit/>
          </a:bodyPr>
          <a:lstStyle/>
          <a:p>
            <a:pPr marL="285750" indent="-285750">
              <a:buFont typeface="Wingdings" panose="05000000000000000000" pitchFamily="2" charset="2"/>
              <a:buChar char="Ø"/>
            </a:pPr>
            <a:endParaRPr lang="sl-SI" dirty="0">
              <a:solidFill>
                <a:srgbClr val="5B7093"/>
              </a:solidFill>
            </a:endParaRPr>
          </a:p>
          <a:p>
            <a:pPr marL="285750" indent="-285750">
              <a:buFont typeface="Wingdings" panose="05000000000000000000" pitchFamily="2" charset="2"/>
              <a:buChar char="Ø"/>
            </a:pPr>
            <a:endParaRPr lang="sl-SI" dirty="0">
              <a:solidFill>
                <a:srgbClr val="5B7093"/>
              </a:solidFill>
            </a:endParaRPr>
          </a:p>
          <a:p>
            <a:endParaRPr lang="sl-SI" dirty="0">
              <a:solidFill>
                <a:srgbClr val="5B7093"/>
              </a:solidFill>
            </a:endParaRPr>
          </a:p>
          <a:p>
            <a:endParaRPr lang="sl-SI" dirty="0"/>
          </a:p>
        </p:txBody>
      </p:sp>
      <p:sp>
        <p:nvSpPr>
          <p:cNvPr id="5" name="Označba mesta vsebine 2">
            <a:extLst>
              <a:ext uri="{FF2B5EF4-FFF2-40B4-BE49-F238E27FC236}">
                <a16:creationId xmlns:a16="http://schemas.microsoft.com/office/drawing/2014/main" id="{3EF845FB-CC56-4F87-9F1A-021D187125DC}"/>
              </a:ext>
            </a:extLst>
          </p:cNvPr>
          <p:cNvSpPr>
            <a:spLocks noGrp="1"/>
          </p:cNvSpPr>
          <p:nvPr>
            <p:ph idx="1"/>
          </p:nvPr>
        </p:nvSpPr>
        <p:spPr>
          <a:xfrm>
            <a:off x="251520" y="797943"/>
            <a:ext cx="8641655" cy="5333899"/>
          </a:xfrm>
        </p:spPr>
        <p:txBody>
          <a:bodyPr/>
          <a:lstStyle/>
          <a:p>
            <a:pPr marL="0" indent="0">
              <a:buNone/>
            </a:pPr>
            <a:endParaRPr lang="sl-SI" sz="2000" dirty="0">
              <a:solidFill>
                <a:srgbClr val="5B7093"/>
              </a:solidFill>
              <a:latin typeface="Arial Narrow" panose="020B0606020202030204" pitchFamily="34" charset="0"/>
            </a:endParaRPr>
          </a:p>
          <a:p>
            <a:pPr>
              <a:buFont typeface="Wingdings" panose="05000000000000000000" pitchFamily="2" charset="2"/>
              <a:buChar char="Ø"/>
            </a:pPr>
            <a:endParaRPr lang="sl-SI" sz="2000" dirty="0">
              <a:latin typeface="Arial Narrow" panose="020B0606020202030204" pitchFamily="34" charset="0"/>
            </a:endParaRPr>
          </a:p>
          <a:p>
            <a:pPr marL="0" indent="0" algn="ctr">
              <a:buNone/>
            </a:pPr>
            <a:endParaRPr lang="sl-SI" sz="2000" dirty="0">
              <a:latin typeface="Arial Narrow" panose="020B0606020202030204" pitchFamily="34" charset="0"/>
            </a:endParaRPr>
          </a:p>
        </p:txBody>
      </p:sp>
      <p:graphicFrame>
        <p:nvGraphicFramePr>
          <p:cNvPr id="7" name="Predmet 6">
            <a:extLst>
              <a:ext uri="{FF2B5EF4-FFF2-40B4-BE49-F238E27FC236}">
                <a16:creationId xmlns:a16="http://schemas.microsoft.com/office/drawing/2014/main" id="{80660612-129F-413D-B016-CF2D6409171C}"/>
              </a:ext>
            </a:extLst>
          </p:cNvPr>
          <p:cNvGraphicFramePr>
            <a:graphicFrameLocks noChangeAspect="1"/>
          </p:cNvGraphicFramePr>
          <p:nvPr>
            <p:extLst>
              <p:ext uri="{D42A27DB-BD31-4B8C-83A1-F6EECF244321}">
                <p14:modId xmlns:p14="http://schemas.microsoft.com/office/powerpoint/2010/main" val="1732571695"/>
              </p:ext>
            </p:extLst>
          </p:nvPr>
        </p:nvGraphicFramePr>
        <p:xfrm>
          <a:off x="332821" y="1143756"/>
          <a:ext cx="8415643" cy="1370348"/>
        </p:xfrm>
        <a:graphic>
          <a:graphicData uri="http://schemas.openxmlformats.org/presentationml/2006/ole">
            <mc:AlternateContent xmlns:mc="http://schemas.openxmlformats.org/markup-compatibility/2006">
              <mc:Choice xmlns:v="urn:schemas-microsoft-com:vml" Requires="v">
                <p:oleObj spid="_x0000_s12325" name="Worksheet" r:id="rId4" imgW="10534513" imgH="1409597" progId="Excel.Sheet.12">
                  <p:embed/>
                </p:oleObj>
              </mc:Choice>
              <mc:Fallback>
                <p:oleObj name="Worksheet" r:id="rId4" imgW="10534513" imgH="1409597" progId="Excel.Sheet.12">
                  <p:embed/>
                  <p:pic>
                    <p:nvPicPr>
                      <p:cNvPr id="0" name=""/>
                      <p:cNvPicPr/>
                      <p:nvPr/>
                    </p:nvPicPr>
                    <p:blipFill>
                      <a:blip r:embed="rId5"/>
                      <a:stretch>
                        <a:fillRect/>
                      </a:stretch>
                    </p:blipFill>
                    <p:spPr>
                      <a:xfrm>
                        <a:off x="332821" y="1143756"/>
                        <a:ext cx="8415643" cy="1370348"/>
                      </a:xfrm>
                      <a:prstGeom prst="rect">
                        <a:avLst/>
                      </a:prstGeom>
                    </p:spPr>
                  </p:pic>
                </p:oleObj>
              </mc:Fallback>
            </mc:AlternateContent>
          </a:graphicData>
        </a:graphic>
      </p:graphicFrame>
      <p:graphicFrame>
        <p:nvGraphicFramePr>
          <p:cNvPr id="8" name="Predmet 7">
            <a:extLst>
              <a:ext uri="{FF2B5EF4-FFF2-40B4-BE49-F238E27FC236}">
                <a16:creationId xmlns:a16="http://schemas.microsoft.com/office/drawing/2014/main" id="{8283B345-4AF1-41C6-A00C-0EE425FA058C}"/>
              </a:ext>
            </a:extLst>
          </p:cNvPr>
          <p:cNvGraphicFramePr>
            <a:graphicFrameLocks noChangeAspect="1"/>
          </p:cNvGraphicFramePr>
          <p:nvPr>
            <p:extLst>
              <p:ext uri="{D42A27DB-BD31-4B8C-83A1-F6EECF244321}">
                <p14:modId xmlns:p14="http://schemas.microsoft.com/office/powerpoint/2010/main" val="3215517898"/>
              </p:ext>
            </p:extLst>
          </p:nvPr>
        </p:nvGraphicFramePr>
        <p:xfrm>
          <a:off x="332820" y="2675254"/>
          <a:ext cx="8415644" cy="1370348"/>
        </p:xfrm>
        <a:graphic>
          <a:graphicData uri="http://schemas.openxmlformats.org/presentationml/2006/ole">
            <mc:AlternateContent xmlns:mc="http://schemas.openxmlformats.org/markup-compatibility/2006">
              <mc:Choice xmlns:v="urn:schemas-microsoft-com:vml" Requires="v">
                <p:oleObj spid="_x0000_s12326" name="Worksheet" r:id="rId6" imgW="10534513" imgH="1409597" progId="Excel.Sheet.12">
                  <p:embed/>
                </p:oleObj>
              </mc:Choice>
              <mc:Fallback>
                <p:oleObj name="Worksheet" r:id="rId6" imgW="10534513" imgH="1409597" progId="Excel.Sheet.12">
                  <p:embed/>
                  <p:pic>
                    <p:nvPicPr>
                      <p:cNvPr id="0" name=""/>
                      <p:cNvPicPr/>
                      <p:nvPr/>
                    </p:nvPicPr>
                    <p:blipFill>
                      <a:blip r:embed="rId7"/>
                      <a:stretch>
                        <a:fillRect/>
                      </a:stretch>
                    </p:blipFill>
                    <p:spPr>
                      <a:xfrm>
                        <a:off x="332820" y="2675254"/>
                        <a:ext cx="8415644" cy="1370348"/>
                      </a:xfrm>
                      <a:prstGeom prst="rect">
                        <a:avLst/>
                      </a:prstGeom>
                    </p:spPr>
                  </p:pic>
                </p:oleObj>
              </mc:Fallback>
            </mc:AlternateContent>
          </a:graphicData>
        </a:graphic>
      </p:graphicFrame>
      <p:graphicFrame>
        <p:nvGraphicFramePr>
          <p:cNvPr id="10" name="Predmet 9">
            <a:extLst>
              <a:ext uri="{FF2B5EF4-FFF2-40B4-BE49-F238E27FC236}">
                <a16:creationId xmlns:a16="http://schemas.microsoft.com/office/drawing/2014/main" id="{7CB66A63-C8E1-464B-850D-49BB3361B480}"/>
              </a:ext>
            </a:extLst>
          </p:cNvPr>
          <p:cNvGraphicFramePr>
            <a:graphicFrameLocks noChangeAspect="1"/>
          </p:cNvGraphicFramePr>
          <p:nvPr>
            <p:extLst>
              <p:ext uri="{D42A27DB-BD31-4B8C-83A1-F6EECF244321}">
                <p14:modId xmlns:p14="http://schemas.microsoft.com/office/powerpoint/2010/main" val="1059707967"/>
              </p:ext>
            </p:extLst>
          </p:nvPr>
        </p:nvGraphicFramePr>
        <p:xfrm>
          <a:off x="332818" y="4374500"/>
          <a:ext cx="8415645" cy="1225278"/>
        </p:xfrm>
        <a:graphic>
          <a:graphicData uri="http://schemas.openxmlformats.org/presentationml/2006/ole">
            <mc:AlternateContent xmlns:mc="http://schemas.openxmlformats.org/markup-compatibility/2006">
              <mc:Choice xmlns:v="urn:schemas-microsoft-com:vml" Requires="v">
                <p:oleObj spid="_x0000_s12327" name="Worksheet" r:id="rId8" imgW="10534513" imgH="1409597" progId="Excel.Sheet.12">
                  <p:embed/>
                </p:oleObj>
              </mc:Choice>
              <mc:Fallback>
                <p:oleObj name="Worksheet" r:id="rId8" imgW="10534513" imgH="1409597" progId="Excel.Sheet.12">
                  <p:embed/>
                  <p:pic>
                    <p:nvPicPr>
                      <p:cNvPr id="0" name=""/>
                      <p:cNvPicPr/>
                      <p:nvPr/>
                    </p:nvPicPr>
                    <p:blipFill>
                      <a:blip r:embed="rId9"/>
                      <a:stretch>
                        <a:fillRect/>
                      </a:stretch>
                    </p:blipFill>
                    <p:spPr>
                      <a:xfrm>
                        <a:off x="332818" y="4374500"/>
                        <a:ext cx="8415645" cy="1225278"/>
                      </a:xfrm>
                      <a:prstGeom prst="rect">
                        <a:avLst/>
                      </a:prstGeom>
                    </p:spPr>
                  </p:pic>
                </p:oleObj>
              </mc:Fallback>
            </mc:AlternateContent>
          </a:graphicData>
        </a:graphic>
      </p:graphicFrame>
    </p:spTree>
    <p:extLst>
      <p:ext uri="{BB962C8B-B14F-4D97-AF65-F5344CB8AC3E}">
        <p14:creationId xmlns:p14="http://schemas.microsoft.com/office/powerpoint/2010/main" val="38310006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Naslov 1">
            <a:extLst>
              <a:ext uri="{FF2B5EF4-FFF2-40B4-BE49-F238E27FC236}">
                <a16:creationId xmlns:a16="http://schemas.microsoft.com/office/drawing/2014/main" id="{641A55A5-0A58-4F77-894A-077C5415A5E0}"/>
              </a:ext>
            </a:extLst>
          </p:cNvPr>
          <p:cNvSpPr>
            <a:spLocks noGrp="1"/>
          </p:cNvSpPr>
          <p:nvPr>
            <p:ph type="title"/>
          </p:nvPr>
        </p:nvSpPr>
        <p:spPr>
          <a:xfrm>
            <a:off x="250825" y="115888"/>
            <a:ext cx="8642350" cy="649287"/>
          </a:xfrm>
        </p:spPr>
        <p:txBody>
          <a:bodyPr/>
          <a:lstStyle/>
          <a:p>
            <a:pPr algn="ctr" eaLnBrk="1" hangingPunct="1">
              <a:defRPr/>
            </a:pPr>
            <a:r>
              <a:rPr lang="sl-SI" altLang="en-US" dirty="0">
                <a:solidFill>
                  <a:srgbClr val="BED600"/>
                </a:solidFill>
                <a:latin typeface="Arial Narrow" panose="020B0606020202030204" pitchFamily="34" charset="0"/>
              </a:rPr>
              <a:t>Primer 1 izračun nadomestila za SPDČ</a:t>
            </a:r>
          </a:p>
        </p:txBody>
      </p:sp>
      <p:sp>
        <p:nvSpPr>
          <p:cNvPr id="2" name="Pravokotnik 1">
            <a:extLst>
              <a:ext uri="{FF2B5EF4-FFF2-40B4-BE49-F238E27FC236}">
                <a16:creationId xmlns:a16="http://schemas.microsoft.com/office/drawing/2014/main" id="{75F89517-C290-4D36-BAA8-8339499935B9}"/>
              </a:ext>
            </a:extLst>
          </p:cNvPr>
          <p:cNvSpPr/>
          <p:nvPr/>
        </p:nvSpPr>
        <p:spPr>
          <a:xfrm>
            <a:off x="1043608" y="908720"/>
            <a:ext cx="7056784" cy="1200329"/>
          </a:xfrm>
          <a:prstGeom prst="rect">
            <a:avLst/>
          </a:prstGeom>
        </p:spPr>
        <p:txBody>
          <a:bodyPr wrap="square">
            <a:spAutoFit/>
          </a:bodyPr>
          <a:lstStyle/>
          <a:p>
            <a:pPr marL="285750" indent="-285750">
              <a:buFont typeface="Wingdings" panose="05000000000000000000" pitchFamily="2" charset="2"/>
              <a:buChar char="Ø"/>
            </a:pPr>
            <a:endParaRPr lang="sl-SI" dirty="0">
              <a:solidFill>
                <a:srgbClr val="5B7093"/>
              </a:solidFill>
            </a:endParaRPr>
          </a:p>
          <a:p>
            <a:pPr marL="285750" indent="-285750">
              <a:buFont typeface="Wingdings" panose="05000000000000000000" pitchFamily="2" charset="2"/>
              <a:buChar char="Ø"/>
            </a:pPr>
            <a:endParaRPr lang="sl-SI" dirty="0">
              <a:solidFill>
                <a:srgbClr val="5B7093"/>
              </a:solidFill>
            </a:endParaRPr>
          </a:p>
          <a:p>
            <a:endParaRPr lang="sl-SI" dirty="0">
              <a:solidFill>
                <a:srgbClr val="5B7093"/>
              </a:solidFill>
            </a:endParaRPr>
          </a:p>
          <a:p>
            <a:endParaRPr lang="sl-SI" dirty="0"/>
          </a:p>
        </p:txBody>
      </p:sp>
      <p:sp>
        <p:nvSpPr>
          <p:cNvPr id="5" name="Označba mesta vsebine 2">
            <a:extLst>
              <a:ext uri="{FF2B5EF4-FFF2-40B4-BE49-F238E27FC236}">
                <a16:creationId xmlns:a16="http://schemas.microsoft.com/office/drawing/2014/main" id="{3EF845FB-CC56-4F87-9F1A-021D187125DC}"/>
              </a:ext>
            </a:extLst>
          </p:cNvPr>
          <p:cNvSpPr>
            <a:spLocks noGrp="1"/>
          </p:cNvSpPr>
          <p:nvPr>
            <p:ph idx="1"/>
          </p:nvPr>
        </p:nvSpPr>
        <p:spPr>
          <a:xfrm>
            <a:off x="107504" y="908721"/>
            <a:ext cx="8785671" cy="4896544"/>
          </a:xfrm>
        </p:spPr>
        <p:txBody>
          <a:bodyPr/>
          <a:lstStyle/>
          <a:p>
            <a:pPr marL="0" indent="0">
              <a:buNone/>
            </a:pPr>
            <a:endParaRPr lang="sl-SI" sz="2000" dirty="0">
              <a:solidFill>
                <a:srgbClr val="5B7093"/>
              </a:solidFill>
              <a:latin typeface="Arial Narrow" panose="020B0606020202030204" pitchFamily="34" charset="0"/>
            </a:endParaRPr>
          </a:p>
          <a:p>
            <a:pPr>
              <a:buFont typeface="Wingdings" panose="05000000000000000000" pitchFamily="2" charset="2"/>
              <a:buChar char="Ø"/>
            </a:pPr>
            <a:endParaRPr lang="sl-SI" sz="2000" dirty="0">
              <a:latin typeface="Arial Narrow" panose="020B0606020202030204" pitchFamily="34" charset="0"/>
            </a:endParaRPr>
          </a:p>
          <a:p>
            <a:pPr marL="0" indent="0" algn="ctr">
              <a:buNone/>
            </a:pPr>
            <a:endParaRPr lang="sl-SI" sz="2000" dirty="0">
              <a:latin typeface="Arial Narrow" panose="020B0606020202030204" pitchFamily="34" charset="0"/>
            </a:endParaRPr>
          </a:p>
        </p:txBody>
      </p:sp>
      <p:pic>
        <p:nvPicPr>
          <p:cNvPr id="7" name="Slika 6">
            <a:extLst>
              <a:ext uri="{FF2B5EF4-FFF2-40B4-BE49-F238E27FC236}">
                <a16:creationId xmlns:a16="http://schemas.microsoft.com/office/drawing/2014/main" id="{61D8A1E2-932A-413D-946F-B6D409A45DB4}"/>
              </a:ext>
            </a:extLst>
          </p:cNvPr>
          <p:cNvPicPr>
            <a:picLocks noChangeAspect="1"/>
          </p:cNvPicPr>
          <p:nvPr/>
        </p:nvPicPr>
        <p:blipFill>
          <a:blip r:embed="rId3"/>
          <a:stretch>
            <a:fillRect/>
          </a:stretch>
        </p:blipFill>
        <p:spPr>
          <a:xfrm>
            <a:off x="1029571" y="769933"/>
            <a:ext cx="7084857" cy="5318134"/>
          </a:xfrm>
          <a:prstGeom prst="rect">
            <a:avLst/>
          </a:prstGeom>
        </p:spPr>
      </p:pic>
    </p:spTree>
    <p:extLst>
      <p:ext uri="{BB962C8B-B14F-4D97-AF65-F5344CB8AC3E}">
        <p14:creationId xmlns:p14="http://schemas.microsoft.com/office/powerpoint/2010/main" val="5902353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Naslov 1">
            <a:extLst>
              <a:ext uri="{FF2B5EF4-FFF2-40B4-BE49-F238E27FC236}">
                <a16:creationId xmlns:a16="http://schemas.microsoft.com/office/drawing/2014/main" id="{641A55A5-0A58-4F77-894A-077C5415A5E0}"/>
              </a:ext>
            </a:extLst>
          </p:cNvPr>
          <p:cNvSpPr>
            <a:spLocks noGrp="1"/>
          </p:cNvSpPr>
          <p:nvPr>
            <p:ph type="title"/>
          </p:nvPr>
        </p:nvSpPr>
        <p:spPr>
          <a:xfrm>
            <a:off x="250825" y="115888"/>
            <a:ext cx="8642350" cy="649287"/>
          </a:xfrm>
        </p:spPr>
        <p:txBody>
          <a:bodyPr/>
          <a:lstStyle/>
          <a:p>
            <a:pPr algn="ctr" eaLnBrk="1" hangingPunct="1">
              <a:defRPr/>
            </a:pPr>
            <a:r>
              <a:rPr lang="sl-SI" altLang="en-US" dirty="0">
                <a:solidFill>
                  <a:srgbClr val="BED600"/>
                </a:solidFill>
                <a:latin typeface="Arial Narrow" panose="020B0606020202030204" pitchFamily="34" charset="0"/>
              </a:rPr>
              <a:t>Primer 2 izračun nadomestila za SPDČ</a:t>
            </a:r>
          </a:p>
        </p:txBody>
      </p:sp>
      <p:sp>
        <p:nvSpPr>
          <p:cNvPr id="2" name="Pravokotnik 1">
            <a:extLst>
              <a:ext uri="{FF2B5EF4-FFF2-40B4-BE49-F238E27FC236}">
                <a16:creationId xmlns:a16="http://schemas.microsoft.com/office/drawing/2014/main" id="{75F89517-C290-4D36-BAA8-8339499935B9}"/>
              </a:ext>
            </a:extLst>
          </p:cNvPr>
          <p:cNvSpPr/>
          <p:nvPr/>
        </p:nvSpPr>
        <p:spPr>
          <a:xfrm>
            <a:off x="1043608" y="908720"/>
            <a:ext cx="7056784" cy="1200329"/>
          </a:xfrm>
          <a:prstGeom prst="rect">
            <a:avLst/>
          </a:prstGeom>
        </p:spPr>
        <p:txBody>
          <a:bodyPr wrap="square">
            <a:spAutoFit/>
          </a:bodyPr>
          <a:lstStyle/>
          <a:p>
            <a:pPr marL="285750" indent="-285750">
              <a:buFont typeface="Wingdings" panose="05000000000000000000" pitchFamily="2" charset="2"/>
              <a:buChar char="Ø"/>
            </a:pPr>
            <a:endParaRPr lang="sl-SI" dirty="0">
              <a:solidFill>
                <a:srgbClr val="5B7093"/>
              </a:solidFill>
            </a:endParaRPr>
          </a:p>
          <a:p>
            <a:pPr marL="285750" indent="-285750">
              <a:buFont typeface="Wingdings" panose="05000000000000000000" pitchFamily="2" charset="2"/>
              <a:buChar char="Ø"/>
            </a:pPr>
            <a:endParaRPr lang="sl-SI" dirty="0">
              <a:solidFill>
                <a:srgbClr val="5B7093"/>
              </a:solidFill>
            </a:endParaRPr>
          </a:p>
          <a:p>
            <a:endParaRPr lang="sl-SI" dirty="0">
              <a:solidFill>
                <a:srgbClr val="5B7093"/>
              </a:solidFill>
            </a:endParaRPr>
          </a:p>
          <a:p>
            <a:endParaRPr lang="sl-SI" dirty="0"/>
          </a:p>
        </p:txBody>
      </p:sp>
      <p:sp>
        <p:nvSpPr>
          <p:cNvPr id="5" name="Označba mesta vsebine 2">
            <a:extLst>
              <a:ext uri="{FF2B5EF4-FFF2-40B4-BE49-F238E27FC236}">
                <a16:creationId xmlns:a16="http://schemas.microsoft.com/office/drawing/2014/main" id="{3EF845FB-CC56-4F87-9F1A-021D187125DC}"/>
              </a:ext>
            </a:extLst>
          </p:cNvPr>
          <p:cNvSpPr>
            <a:spLocks noGrp="1"/>
          </p:cNvSpPr>
          <p:nvPr>
            <p:ph idx="1"/>
          </p:nvPr>
        </p:nvSpPr>
        <p:spPr>
          <a:xfrm>
            <a:off x="107504" y="908721"/>
            <a:ext cx="8785671" cy="4896544"/>
          </a:xfrm>
        </p:spPr>
        <p:txBody>
          <a:bodyPr/>
          <a:lstStyle/>
          <a:p>
            <a:pPr marL="0" indent="0">
              <a:buNone/>
            </a:pPr>
            <a:endParaRPr lang="sl-SI" sz="2000" dirty="0">
              <a:solidFill>
                <a:srgbClr val="5B7093"/>
              </a:solidFill>
              <a:latin typeface="Arial Narrow" panose="020B0606020202030204" pitchFamily="34" charset="0"/>
            </a:endParaRPr>
          </a:p>
          <a:p>
            <a:pPr>
              <a:buFont typeface="Wingdings" panose="05000000000000000000" pitchFamily="2" charset="2"/>
              <a:buChar char="Ø"/>
            </a:pPr>
            <a:endParaRPr lang="sl-SI" sz="2000" dirty="0">
              <a:latin typeface="Arial Narrow" panose="020B0606020202030204" pitchFamily="34" charset="0"/>
            </a:endParaRPr>
          </a:p>
          <a:p>
            <a:pPr marL="0" indent="0" algn="ctr">
              <a:buNone/>
            </a:pPr>
            <a:endParaRPr lang="sl-SI" sz="2000" dirty="0">
              <a:latin typeface="Arial Narrow" panose="020B0606020202030204" pitchFamily="34" charset="0"/>
            </a:endParaRPr>
          </a:p>
        </p:txBody>
      </p:sp>
      <p:pic>
        <p:nvPicPr>
          <p:cNvPr id="3" name="Slika 2">
            <a:extLst>
              <a:ext uri="{FF2B5EF4-FFF2-40B4-BE49-F238E27FC236}">
                <a16:creationId xmlns:a16="http://schemas.microsoft.com/office/drawing/2014/main" id="{AA4FC113-303E-4091-BF5D-DCF86B4A4FDB}"/>
              </a:ext>
            </a:extLst>
          </p:cNvPr>
          <p:cNvPicPr>
            <a:picLocks noChangeAspect="1"/>
          </p:cNvPicPr>
          <p:nvPr/>
        </p:nvPicPr>
        <p:blipFill>
          <a:blip r:embed="rId3"/>
          <a:stretch>
            <a:fillRect/>
          </a:stretch>
        </p:blipFill>
        <p:spPr>
          <a:xfrm>
            <a:off x="1029571" y="769933"/>
            <a:ext cx="7084857" cy="5318134"/>
          </a:xfrm>
          <a:prstGeom prst="rect">
            <a:avLst/>
          </a:prstGeom>
        </p:spPr>
      </p:pic>
    </p:spTree>
    <p:extLst>
      <p:ext uri="{BB962C8B-B14F-4D97-AF65-F5344CB8AC3E}">
        <p14:creationId xmlns:p14="http://schemas.microsoft.com/office/powerpoint/2010/main" val="7171609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Naslov 1">
            <a:extLst>
              <a:ext uri="{FF2B5EF4-FFF2-40B4-BE49-F238E27FC236}">
                <a16:creationId xmlns:a16="http://schemas.microsoft.com/office/drawing/2014/main" id="{641A55A5-0A58-4F77-894A-077C5415A5E0}"/>
              </a:ext>
            </a:extLst>
          </p:cNvPr>
          <p:cNvSpPr>
            <a:spLocks noGrp="1"/>
          </p:cNvSpPr>
          <p:nvPr>
            <p:ph type="title"/>
          </p:nvPr>
        </p:nvSpPr>
        <p:spPr>
          <a:xfrm>
            <a:off x="250825" y="115888"/>
            <a:ext cx="8642350" cy="649287"/>
          </a:xfrm>
        </p:spPr>
        <p:txBody>
          <a:bodyPr/>
          <a:lstStyle/>
          <a:p>
            <a:pPr algn="ctr" eaLnBrk="1" hangingPunct="1">
              <a:defRPr/>
            </a:pPr>
            <a:r>
              <a:rPr lang="sl-SI" altLang="en-US" dirty="0">
                <a:solidFill>
                  <a:srgbClr val="BED600"/>
                </a:solidFill>
                <a:latin typeface="Arial Narrow" panose="020B0606020202030204" pitchFamily="34" charset="0"/>
              </a:rPr>
              <a:t>Primer 3 izračun nadomestila za SPDČ</a:t>
            </a:r>
          </a:p>
        </p:txBody>
      </p:sp>
      <p:sp>
        <p:nvSpPr>
          <p:cNvPr id="2" name="Pravokotnik 1">
            <a:extLst>
              <a:ext uri="{FF2B5EF4-FFF2-40B4-BE49-F238E27FC236}">
                <a16:creationId xmlns:a16="http://schemas.microsoft.com/office/drawing/2014/main" id="{75F89517-C290-4D36-BAA8-8339499935B9}"/>
              </a:ext>
            </a:extLst>
          </p:cNvPr>
          <p:cNvSpPr/>
          <p:nvPr/>
        </p:nvSpPr>
        <p:spPr>
          <a:xfrm>
            <a:off x="1043608" y="908720"/>
            <a:ext cx="7056784" cy="1200329"/>
          </a:xfrm>
          <a:prstGeom prst="rect">
            <a:avLst/>
          </a:prstGeom>
        </p:spPr>
        <p:txBody>
          <a:bodyPr wrap="square">
            <a:spAutoFit/>
          </a:bodyPr>
          <a:lstStyle/>
          <a:p>
            <a:pPr marL="285750" indent="-285750">
              <a:buFont typeface="Wingdings" panose="05000000000000000000" pitchFamily="2" charset="2"/>
              <a:buChar char="Ø"/>
            </a:pPr>
            <a:endParaRPr lang="sl-SI" dirty="0">
              <a:solidFill>
                <a:srgbClr val="5B7093"/>
              </a:solidFill>
            </a:endParaRPr>
          </a:p>
          <a:p>
            <a:pPr marL="285750" indent="-285750">
              <a:buFont typeface="Wingdings" panose="05000000000000000000" pitchFamily="2" charset="2"/>
              <a:buChar char="Ø"/>
            </a:pPr>
            <a:endParaRPr lang="sl-SI" dirty="0">
              <a:solidFill>
                <a:srgbClr val="5B7093"/>
              </a:solidFill>
            </a:endParaRPr>
          </a:p>
          <a:p>
            <a:endParaRPr lang="sl-SI" dirty="0">
              <a:solidFill>
                <a:srgbClr val="5B7093"/>
              </a:solidFill>
            </a:endParaRPr>
          </a:p>
          <a:p>
            <a:endParaRPr lang="sl-SI" dirty="0"/>
          </a:p>
        </p:txBody>
      </p:sp>
      <p:sp>
        <p:nvSpPr>
          <p:cNvPr id="5" name="Označba mesta vsebine 2">
            <a:extLst>
              <a:ext uri="{FF2B5EF4-FFF2-40B4-BE49-F238E27FC236}">
                <a16:creationId xmlns:a16="http://schemas.microsoft.com/office/drawing/2014/main" id="{3EF845FB-CC56-4F87-9F1A-021D187125DC}"/>
              </a:ext>
            </a:extLst>
          </p:cNvPr>
          <p:cNvSpPr>
            <a:spLocks noGrp="1"/>
          </p:cNvSpPr>
          <p:nvPr>
            <p:ph idx="1"/>
          </p:nvPr>
        </p:nvSpPr>
        <p:spPr>
          <a:xfrm>
            <a:off x="107504" y="908721"/>
            <a:ext cx="8785671" cy="4896544"/>
          </a:xfrm>
        </p:spPr>
        <p:txBody>
          <a:bodyPr/>
          <a:lstStyle/>
          <a:p>
            <a:pPr marL="0" indent="0">
              <a:buNone/>
            </a:pPr>
            <a:endParaRPr lang="sl-SI" sz="2000" dirty="0">
              <a:solidFill>
                <a:srgbClr val="5B7093"/>
              </a:solidFill>
              <a:latin typeface="Arial Narrow" panose="020B0606020202030204" pitchFamily="34" charset="0"/>
            </a:endParaRPr>
          </a:p>
          <a:p>
            <a:pPr>
              <a:buFont typeface="Wingdings" panose="05000000000000000000" pitchFamily="2" charset="2"/>
              <a:buChar char="Ø"/>
            </a:pPr>
            <a:endParaRPr lang="sl-SI" sz="2000" dirty="0">
              <a:latin typeface="Arial Narrow" panose="020B0606020202030204" pitchFamily="34" charset="0"/>
            </a:endParaRPr>
          </a:p>
          <a:p>
            <a:pPr marL="0" indent="0" algn="ctr">
              <a:buNone/>
            </a:pPr>
            <a:endParaRPr lang="sl-SI" sz="2000" dirty="0">
              <a:latin typeface="Arial Narrow" panose="020B0606020202030204" pitchFamily="34" charset="0"/>
            </a:endParaRPr>
          </a:p>
        </p:txBody>
      </p:sp>
      <p:pic>
        <p:nvPicPr>
          <p:cNvPr id="6" name="Slika 5">
            <a:extLst>
              <a:ext uri="{FF2B5EF4-FFF2-40B4-BE49-F238E27FC236}">
                <a16:creationId xmlns:a16="http://schemas.microsoft.com/office/drawing/2014/main" id="{D6689F78-0B48-4201-8400-EE5F39C64E50}"/>
              </a:ext>
            </a:extLst>
          </p:cNvPr>
          <p:cNvPicPr>
            <a:picLocks noChangeAspect="1"/>
          </p:cNvPicPr>
          <p:nvPr/>
        </p:nvPicPr>
        <p:blipFill>
          <a:blip r:embed="rId3"/>
          <a:stretch>
            <a:fillRect/>
          </a:stretch>
        </p:blipFill>
        <p:spPr>
          <a:xfrm>
            <a:off x="1044393" y="769933"/>
            <a:ext cx="7055213" cy="5318134"/>
          </a:xfrm>
          <a:prstGeom prst="rect">
            <a:avLst/>
          </a:prstGeom>
        </p:spPr>
      </p:pic>
    </p:spTree>
    <p:extLst>
      <p:ext uri="{BB962C8B-B14F-4D97-AF65-F5344CB8AC3E}">
        <p14:creationId xmlns:p14="http://schemas.microsoft.com/office/powerpoint/2010/main" val="28415311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Naslov 1">
            <a:extLst>
              <a:ext uri="{FF2B5EF4-FFF2-40B4-BE49-F238E27FC236}">
                <a16:creationId xmlns:a16="http://schemas.microsoft.com/office/drawing/2014/main" id="{641A55A5-0A58-4F77-894A-077C5415A5E0}"/>
              </a:ext>
            </a:extLst>
          </p:cNvPr>
          <p:cNvSpPr>
            <a:spLocks noGrp="1"/>
          </p:cNvSpPr>
          <p:nvPr>
            <p:ph type="title"/>
          </p:nvPr>
        </p:nvSpPr>
        <p:spPr>
          <a:xfrm>
            <a:off x="250825" y="115888"/>
            <a:ext cx="8642350" cy="649287"/>
          </a:xfrm>
        </p:spPr>
        <p:txBody>
          <a:bodyPr/>
          <a:lstStyle/>
          <a:p>
            <a:pPr algn="ctr" eaLnBrk="1" hangingPunct="1">
              <a:defRPr/>
            </a:pPr>
            <a:r>
              <a:rPr lang="sl-SI" altLang="en-US" dirty="0">
                <a:solidFill>
                  <a:srgbClr val="BED600"/>
                </a:solidFill>
                <a:latin typeface="Arial Narrow" panose="020B0606020202030204" pitchFamily="34" charset="0"/>
              </a:rPr>
              <a:t>NAVODILA FURS - ZIUOOPE</a:t>
            </a:r>
          </a:p>
        </p:txBody>
      </p:sp>
      <p:sp>
        <p:nvSpPr>
          <p:cNvPr id="2" name="Pravokotnik 1">
            <a:extLst>
              <a:ext uri="{FF2B5EF4-FFF2-40B4-BE49-F238E27FC236}">
                <a16:creationId xmlns:a16="http://schemas.microsoft.com/office/drawing/2014/main" id="{75F89517-C290-4D36-BAA8-8339499935B9}"/>
              </a:ext>
            </a:extLst>
          </p:cNvPr>
          <p:cNvSpPr/>
          <p:nvPr/>
        </p:nvSpPr>
        <p:spPr>
          <a:xfrm>
            <a:off x="1043608" y="908720"/>
            <a:ext cx="7056784" cy="1200329"/>
          </a:xfrm>
          <a:prstGeom prst="rect">
            <a:avLst/>
          </a:prstGeom>
        </p:spPr>
        <p:txBody>
          <a:bodyPr wrap="square">
            <a:spAutoFit/>
          </a:bodyPr>
          <a:lstStyle/>
          <a:p>
            <a:pPr marL="285750" indent="-285750">
              <a:buFont typeface="Wingdings" panose="05000000000000000000" pitchFamily="2" charset="2"/>
              <a:buChar char="Ø"/>
            </a:pPr>
            <a:endParaRPr lang="sl-SI" dirty="0">
              <a:solidFill>
                <a:srgbClr val="5B7093"/>
              </a:solidFill>
            </a:endParaRPr>
          </a:p>
          <a:p>
            <a:pPr marL="285750" indent="-285750">
              <a:buFont typeface="Wingdings" panose="05000000000000000000" pitchFamily="2" charset="2"/>
              <a:buChar char="Ø"/>
            </a:pPr>
            <a:endParaRPr lang="sl-SI" dirty="0">
              <a:solidFill>
                <a:srgbClr val="5B7093"/>
              </a:solidFill>
            </a:endParaRPr>
          </a:p>
          <a:p>
            <a:endParaRPr lang="sl-SI" dirty="0">
              <a:solidFill>
                <a:srgbClr val="5B7093"/>
              </a:solidFill>
            </a:endParaRPr>
          </a:p>
          <a:p>
            <a:endParaRPr lang="sl-SI" dirty="0"/>
          </a:p>
        </p:txBody>
      </p:sp>
      <p:sp>
        <p:nvSpPr>
          <p:cNvPr id="5" name="Označba mesta vsebine 2">
            <a:extLst>
              <a:ext uri="{FF2B5EF4-FFF2-40B4-BE49-F238E27FC236}">
                <a16:creationId xmlns:a16="http://schemas.microsoft.com/office/drawing/2014/main" id="{3EF845FB-CC56-4F87-9F1A-021D187125DC}"/>
              </a:ext>
            </a:extLst>
          </p:cNvPr>
          <p:cNvSpPr>
            <a:spLocks noGrp="1"/>
          </p:cNvSpPr>
          <p:nvPr>
            <p:ph idx="1"/>
          </p:nvPr>
        </p:nvSpPr>
        <p:spPr>
          <a:xfrm>
            <a:off x="107504" y="908721"/>
            <a:ext cx="8785671" cy="4896544"/>
          </a:xfrm>
        </p:spPr>
        <p:txBody>
          <a:bodyPr/>
          <a:lstStyle/>
          <a:p>
            <a:pPr marL="0" indent="0">
              <a:buNone/>
            </a:pPr>
            <a:endParaRPr lang="sl-SI" sz="2000" dirty="0">
              <a:solidFill>
                <a:srgbClr val="5B7093"/>
              </a:solidFill>
              <a:latin typeface="Arial Narrow" panose="020B0606020202030204" pitchFamily="34" charset="0"/>
            </a:endParaRPr>
          </a:p>
          <a:p>
            <a:pPr marL="0" indent="0">
              <a:buNone/>
            </a:pPr>
            <a:endParaRPr lang="sl-SI" sz="2000" dirty="0">
              <a:latin typeface="Arial Narrow" panose="020B0606020202030204" pitchFamily="34" charset="0"/>
            </a:endParaRPr>
          </a:p>
          <a:p>
            <a:pPr marL="0" indent="0">
              <a:buNone/>
            </a:pPr>
            <a:endParaRPr lang="sl-SI" sz="2400" dirty="0">
              <a:latin typeface="Arial Narrow" panose="020B0606020202030204" pitchFamily="34" charset="0"/>
            </a:endParaRPr>
          </a:p>
          <a:p>
            <a:pPr marL="0" indent="0">
              <a:buNone/>
            </a:pPr>
            <a:endParaRPr lang="sl-SI" sz="2400" dirty="0">
              <a:latin typeface="Arial Narrow" panose="020B0606020202030204" pitchFamily="34" charset="0"/>
            </a:endParaRPr>
          </a:p>
          <a:p>
            <a:pPr marL="0" indent="0">
              <a:buNone/>
            </a:pPr>
            <a:r>
              <a:rPr lang="sl-SI" sz="2400" dirty="0">
                <a:latin typeface="Arial Narrow" panose="020B0606020202030204" pitchFamily="34" charset="0"/>
              </a:rPr>
              <a:t>Zakon o interventnih ukrepih za omilitev in odpravo posledic epidemije COVID-19 – ZIUOOPE v 11. členu ureja možnost delnega subvencioniranja skrajšanega polnega delovnega časa in v 24. členu povračilo nadomestila plače delavcem na začasnem čakanju na delo. </a:t>
            </a:r>
            <a:r>
              <a:rPr lang="sl-SI" sz="2400" dirty="0">
                <a:solidFill>
                  <a:srgbClr val="FF0000"/>
                </a:solidFill>
                <a:latin typeface="Arial Narrow" panose="020B0606020202030204" pitchFamily="34" charset="0"/>
              </a:rPr>
              <a:t>Oba ukrepa delodajalec uveljavlja pri Zavodu Republike Slovenije za zaposlovanje. FURS bo Zavodu za potrebe vodenja postopka posredoval podatke iz predloženih REK-1 obrazcev.</a:t>
            </a:r>
          </a:p>
          <a:p>
            <a:pPr marL="0" indent="0" algn="ctr">
              <a:buNone/>
            </a:pPr>
            <a:endParaRPr lang="sl-SI" sz="2000" dirty="0">
              <a:latin typeface="Arial Narrow" panose="020B0606020202030204" pitchFamily="34" charset="0"/>
            </a:endParaRPr>
          </a:p>
        </p:txBody>
      </p:sp>
      <p:sp>
        <p:nvSpPr>
          <p:cNvPr id="7" name="Pravokotnik 6">
            <a:extLst>
              <a:ext uri="{FF2B5EF4-FFF2-40B4-BE49-F238E27FC236}">
                <a16:creationId xmlns:a16="http://schemas.microsoft.com/office/drawing/2014/main" id="{6999455F-A683-43F0-B1D2-E9D0E1DCBD77}"/>
              </a:ext>
            </a:extLst>
          </p:cNvPr>
          <p:cNvSpPr/>
          <p:nvPr/>
        </p:nvSpPr>
        <p:spPr>
          <a:xfrm>
            <a:off x="107504" y="937604"/>
            <a:ext cx="8676456" cy="923330"/>
          </a:xfrm>
          <a:prstGeom prst="rect">
            <a:avLst/>
          </a:prstGeom>
        </p:spPr>
        <p:txBody>
          <a:bodyPr wrap="square">
            <a:spAutoFit/>
          </a:bodyPr>
          <a:lstStyle/>
          <a:p>
            <a:pPr marL="0" indent="0" algn="ctr">
              <a:buNone/>
            </a:pPr>
            <a:endParaRPr lang="sl-SI" dirty="0">
              <a:latin typeface="Arial Narrow" panose="020B0606020202030204" pitchFamily="34" charset="0"/>
            </a:endParaRPr>
          </a:p>
          <a:p>
            <a:pPr marL="0" indent="0" algn="ctr">
              <a:buNone/>
            </a:pPr>
            <a:r>
              <a:rPr lang="sl-SI" dirty="0">
                <a:latin typeface="Arial Narrow" panose="020B0606020202030204" pitchFamily="34" charset="0"/>
                <a:hlinkClick r:id="rId3"/>
              </a:rPr>
              <a:t>https://www.fu.gov.si/davki_in_druge_dajatve/poslovanje_z_nami/e_davki/novica/porocanje_podatkov_na_obracunu_rek_1_po_ziuoope_10239/</a:t>
            </a:r>
            <a:endParaRPr lang="sl-SI" dirty="0">
              <a:latin typeface="Arial Narrow" panose="020B0606020202030204" pitchFamily="34" charset="0"/>
            </a:endParaRPr>
          </a:p>
        </p:txBody>
      </p:sp>
    </p:spTree>
    <p:extLst>
      <p:ext uri="{BB962C8B-B14F-4D97-AF65-F5344CB8AC3E}">
        <p14:creationId xmlns:p14="http://schemas.microsoft.com/office/powerpoint/2010/main" val="841540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Naslov 1">
            <a:extLst>
              <a:ext uri="{FF2B5EF4-FFF2-40B4-BE49-F238E27FC236}">
                <a16:creationId xmlns:a16="http://schemas.microsoft.com/office/drawing/2014/main" id="{641A55A5-0A58-4F77-894A-077C5415A5E0}"/>
              </a:ext>
            </a:extLst>
          </p:cNvPr>
          <p:cNvSpPr>
            <a:spLocks noGrp="1"/>
          </p:cNvSpPr>
          <p:nvPr>
            <p:ph type="title"/>
          </p:nvPr>
        </p:nvSpPr>
        <p:spPr>
          <a:xfrm>
            <a:off x="250825" y="115888"/>
            <a:ext cx="8642350" cy="649287"/>
          </a:xfrm>
        </p:spPr>
        <p:txBody>
          <a:bodyPr/>
          <a:lstStyle/>
          <a:p>
            <a:pPr algn="ctr" eaLnBrk="1" hangingPunct="1">
              <a:defRPr/>
            </a:pPr>
            <a:r>
              <a:rPr lang="sl-SI" altLang="en-US" dirty="0">
                <a:solidFill>
                  <a:srgbClr val="BED600"/>
                </a:solidFill>
                <a:latin typeface="Arial Narrow" panose="020B0606020202030204" pitchFamily="34" charset="0"/>
              </a:rPr>
              <a:t>NAVODILA FURS REK OBRAZCI</a:t>
            </a:r>
          </a:p>
        </p:txBody>
      </p:sp>
      <p:sp>
        <p:nvSpPr>
          <p:cNvPr id="2" name="Pravokotnik 1">
            <a:extLst>
              <a:ext uri="{FF2B5EF4-FFF2-40B4-BE49-F238E27FC236}">
                <a16:creationId xmlns:a16="http://schemas.microsoft.com/office/drawing/2014/main" id="{75F89517-C290-4D36-BAA8-8339499935B9}"/>
              </a:ext>
            </a:extLst>
          </p:cNvPr>
          <p:cNvSpPr/>
          <p:nvPr/>
        </p:nvSpPr>
        <p:spPr>
          <a:xfrm>
            <a:off x="1043608" y="908720"/>
            <a:ext cx="7056784" cy="1200329"/>
          </a:xfrm>
          <a:prstGeom prst="rect">
            <a:avLst/>
          </a:prstGeom>
        </p:spPr>
        <p:txBody>
          <a:bodyPr wrap="square">
            <a:spAutoFit/>
          </a:bodyPr>
          <a:lstStyle/>
          <a:p>
            <a:pPr marL="285750" indent="-285750">
              <a:buFont typeface="Wingdings" panose="05000000000000000000" pitchFamily="2" charset="2"/>
              <a:buChar char="Ø"/>
            </a:pPr>
            <a:endParaRPr lang="sl-SI" dirty="0">
              <a:solidFill>
                <a:srgbClr val="5B7093"/>
              </a:solidFill>
            </a:endParaRPr>
          </a:p>
          <a:p>
            <a:pPr marL="285750" indent="-285750">
              <a:buFont typeface="Wingdings" panose="05000000000000000000" pitchFamily="2" charset="2"/>
              <a:buChar char="Ø"/>
            </a:pPr>
            <a:endParaRPr lang="sl-SI" dirty="0">
              <a:solidFill>
                <a:srgbClr val="5B7093"/>
              </a:solidFill>
            </a:endParaRPr>
          </a:p>
          <a:p>
            <a:endParaRPr lang="sl-SI" dirty="0">
              <a:solidFill>
                <a:srgbClr val="5B7093"/>
              </a:solidFill>
            </a:endParaRPr>
          </a:p>
          <a:p>
            <a:endParaRPr lang="sl-SI" dirty="0"/>
          </a:p>
        </p:txBody>
      </p:sp>
      <p:sp>
        <p:nvSpPr>
          <p:cNvPr id="5" name="Označba mesta vsebine 2">
            <a:extLst>
              <a:ext uri="{FF2B5EF4-FFF2-40B4-BE49-F238E27FC236}">
                <a16:creationId xmlns:a16="http://schemas.microsoft.com/office/drawing/2014/main" id="{3EF845FB-CC56-4F87-9F1A-021D187125DC}"/>
              </a:ext>
            </a:extLst>
          </p:cNvPr>
          <p:cNvSpPr>
            <a:spLocks noGrp="1"/>
          </p:cNvSpPr>
          <p:nvPr>
            <p:ph idx="1"/>
          </p:nvPr>
        </p:nvSpPr>
        <p:spPr>
          <a:xfrm>
            <a:off x="107504" y="908720"/>
            <a:ext cx="8785671" cy="5184575"/>
          </a:xfrm>
        </p:spPr>
        <p:txBody>
          <a:bodyPr/>
          <a:lstStyle/>
          <a:p>
            <a:pPr marL="0" indent="0">
              <a:buNone/>
            </a:pPr>
            <a:r>
              <a:rPr lang="sl-SI" sz="1600" dirty="0">
                <a:latin typeface="Arial Narrow" panose="020B0606020202030204" pitchFamily="34" charset="0"/>
              </a:rPr>
              <a:t>Predlaganje REK-1 obrazcev v primeru </a:t>
            </a:r>
            <a:r>
              <a:rPr lang="sl-SI" sz="1600" dirty="0">
                <a:solidFill>
                  <a:srgbClr val="FF0000"/>
                </a:solidFill>
                <a:latin typeface="Arial Narrow" panose="020B0606020202030204" pitchFamily="34" charset="0"/>
              </a:rPr>
              <a:t>uveljavljanja subvencije za skrajšani delovni čas in uveljavljanje pravice do povračila nadomestila plače delavcem na začasnem čakanju na delo </a:t>
            </a:r>
            <a:r>
              <a:rPr lang="sl-SI" sz="1600" dirty="0">
                <a:latin typeface="Arial Narrow" panose="020B0606020202030204" pitchFamily="34" charset="0"/>
              </a:rPr>
              <a:t>je opisano v nadaljevanju:</a:t>
            </a:r>
          </a:p>
          <a:p>
            <a:pPr>
              <a:buFont typeface="Wingdings" panose="05000000000000000000" pitchFamily="2" charset="2"/>
              <a:buChar char="Ø"/>
            </a:pPr>
            <a:endParaRPr lang="sl-SI" sz="1600" dirty="0">
              <a:latin typeface="Arial Narrow" panose="020B0606020202030204" pitchFamily="34" charset="0"/>
            </a:endParaRPr>
          </a:p>
          <a:p>
            <a:pPr>
              <a:buFont typeface="Wingdings" panose="05000000000000000000" pitchFamily="2" charset="2"/>
              <a:buChar char="Ø"/>
            </a:pPr>
            <a:r>
              <a:rPr lang="sl-SI" sz="1600" dirty="0">
                <a:latin typeface="Arial Narrow" panose="020B0606020202030204" pitchFamily="34" charset="0"/>
              </a:rPr>
              <a:t>delodajalec, ki je plačnik davka, najkasneje na dan izplačila prek sistema </a:t>
            </a:r>
            <a:r>
              <a:rPr lang="sl-SI" sz="1600" dirty="0" err="1">
                <a:latin typeface="Arial Narrow" panose="020B0606020202030204" pitchFamily="34" charset="0"/>
              </a:rPr>
              <a:t>eDavki</a:t>
            </a:r>
            <a:r>
              <a:rPr lang="sl-SI" sz="1600" dirty="0">
                <a:latin typeface="Arial Narrow" panose="020B0606020202030204" pitchFamily="34" charset="0"/>
              </a:rPr>
              <a:t> predloži REK obrazec za izplačilo plače in nadomestila plače z oznako vrste dohodka 1001;</a:t>
            </a:r>
          </a:p>
          <a:p>
            <a:pPr>
              <a:buFont typeface="Wingdings" panose="05000000000000000000" pitchFamily="2" charset="2"/>
              <a:buChar char="Ø"/>
            </a:pPr>
            <a:r>
              <a:rPr lang="sl-SI" sz="1600" dirty="0">
                <a:latin typeface="Arial Narrow" panose="020B0606020202030204" pitchFamily="34" charset="0"/>
              </a:rPr>
              <a:t>znesek nadomestila, ki bo delodajalcu povrnjen s strani Zavoda poroča na REK-1 v polju 105 (nadomestila plače, ki ne bremenijo pravnih oseb);</a:t>
            </a:r>
          </a:p>
          <a:p>
            <a:pPr>
              <a:buFont typeface="Wingdings" panose="05000000000000000000" pitchFamily="2" charset="2"/>
              <a:buChar char="Ø"/>
            </a:pPr>
            <a:r>
              <a:rPr lang="sl-SI" sz="1600" dirty="0">
                <a:latin typeface="Arial Narrow" panose="020B0606020202030204" pitchFamily="34" charset="0"/>
              </a:rPr>
              <a:t>na predloženem REK obrazcu o izplačani plači in nadomestilu plače poroča v skupnem znesku za vse zaposlene (za zaposlene, ki prejmejo plačo,  za zaposlene, za katere delodajalec uveljavlja subvencije, in tiste zaposlene, za katere je delodajalec upravičen do povračila nadomestila) - ni potrebno predlagati ločenih REK obrazcev;</a:t>
            </a:r>
          </a:p>
          <a:p>
            <a:pPr>
              <a:buFont typeface="Wingdings" panose="05000000000000000000" pitchFamily="2" charset="2"/>
              <a:buChar char="Ø"/>
            </a:pPr>
            <a:r>
              <a:rPr lang="sl-SI" sz="1600" dirty="0">
                <a:latin typeface="Arial Narrow" panose="020B0606020202030204" pitchFamily="34" charset="0"/>
              </a:rPr>
              <a:t>spremeni se poročanje podatkov v B01 in B02 poljih na individualnem REK obrazcu, in sicer v času veljavnosti ukrepov po ZIUOOPE se v polje B02 vpisuje samo nadomestila, ki jih delodajalec izplačuje na podlagi ZIUOOPE. Ne vpisuje se podatkov o izplačilih ostalih nadomestil, ki jih delodajalec refundira oz. mu sredstva povrnejo iz proračuna ali Zavoda (ZZZS,ZPIZ);</a:t>
            </a:r>
          </a:p>
          <a:p>
            <a:pPr>
              <a:buFont typeface="Wingdings" panose="05000000000000000000" pitchFamily="2" charset="2"/>
              <a:buChar char="Ø"/>
            </a:pPr>
            <a:r>
              <a:rPr lang="sl-SI" sz="1600" dirty="0">
                <a:latin typeface="Arial Narrow" panose="020B0606020202030204" pitchFamily="34" charset="0"/>
              </a:rPr>
              <a:t>delavec, ki ima v času začasno odrejenega dela s skrajšanim delovnim časom za čas do polnega delovnega časa, ko v okviru odrejenega skrajšanega delovnega časa ne dela, pravico do nadomestila plače, se to nadomestilo na obračunu davčnega odtegljaja (obrazec REK-1) sporoči v rubriki M01 (plača in nadomestilo plače).  Obdobja v RUBRIKI M se ne delijo, ampak morajo slediti prijavi in odjavi za posameznega zavarovanca.</a:t>
            </a:r>
          </a:p>
          <a:p>
            <a:pPr>
              <a:buFont typeface="Wingdings" panose="05000000000000000000" pitchFamily="2" charset="2"/>
              <a:buChar char="Ø"/>
            </a:pPr>
            <a:endParaRPr lang="sl-SI" sz="1600" dirty="0">
              <a:latin typeface="Arial Narrow" panose="020B0606020202030204" pitchFamily="34" charset="0"/>
            </a:endParaRPr>
          </a:p>
          <a:p>
            <a:pPr marL="0" indent="0" algn="ctr">
              <a:buNone/>
            </a:pPr>
            <a:endParaRPr lang="sl-SI" sz="2000" dirty="0">
              <a:latin typeface="Arial Narrow" panose="020B0606020202030204" pitchFamily="34" charset="0"/>
            </a:endParaRPr>
          </a:p>
        </p:txBody>
      </p:sp>
    </p:spTree>
    <p:extLst>
      <p:ext uri="{BB962C8B-B14F-4D97-AF65-F5344CB8AC3E}">
        <p14:creationId xmlns:p14="http://schemas.microsoft.com/office/powerpoint/2010/main" val="14628530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Naslov 1">
            <a:extLst>
              <a:ext uri="{FF2B5EF4-FFF2-40B4-BE49-F238E27FC236}">
                <a16:creationId xmlns:a16="http://schemas.microsoft.com/office/drawing/2014/main" id="{641A55A5-0A58-4F77-894A-077C5415A5E0}"/>
              </a:ext>
            </a:extLst>
          </p:cNvPr>
          <p:cNvSpPr>
            <a:spLocks noGrp="1"/>
          </p:cNvSpPr>
          <p:nvPr>
            <p:ph type="title"/>
          </p:nvPr>
        </p:nvSpPr>
        <p:spPr>
          <a:xfrm>
            <a:off x="250825" y="115888"/>
            <a:ext cx="8642350" cy="649287"/>
          </a:xfrm>
        </p:spPr>
        <p:txBody>
          <a:bodyPr/>
          <a:lstStyle/>
          <a:p>
            <a:pPr algn="ctr" eaLnBrk="1" hangingPunct="1">
              <a:defRPr/>
            </a:pPr>
            <a:r>
              <a:rPr lang="sl-SI" altLang="en-US" dirty="0">
                <a:solidFill>
                  <a:srgbClr val="CEEA00"/>
                </a:solidFill>
                <a:latin typeface="Arial Narrow" panose="020B0606020202030204" pitchFamily="34" charset="0"/>
              </a:rPr>
              <a:t>NAVODILA FURS </a:t>
            </a:r>
            <a:br>
              <a:rPr lang="sl-SI" altLang="en-US" dirty="0">
                <a:solidFill>
                  <a:srgbClr val="CEEA00"/>
                </a:solidFill>
                <a:latin typeface="Arial Narrow" panose="020B0606020202030204" pitchFamily="34" charset="0"/>
              </a:rPr>
            </a:br>
            <a:r>
              <a:rPr lang="sl-SI" altLang="en-US" dirty="0">
                <a:solidFill>
                  <a:srgbClr val="CEEA00"/>
                </a:solidFill>
                <a:latin typeface="Arial Narrow" panose="020B0606020202030204" pitchFamily="34" charset="0"/>
              </a:rPr>
              <a:t>U</a:t>
            </a:r>
            <a:r>
              <a:rPr lang="sl-SI" dirty="0">
                <a:solidFill>
                  <a:srgbClr val="CEEA00"/>
                </a:solidFill>
                <a:latin typeface="Arial Narrow" panose="020B0606020202030204" pitchFamily="34" charset="0"/>
              </a:rPr>
              <a:t>veljavljanja subvencije</a:t>
            </a:r>
            <a:endParaRPr lang="sl-SI" altLang="en-US" dirty="0">
              <a:solidFill>
                <a:srgbClr val="CEEA00"/>
              </a:solidFill>
              <a:latin typeface="Arial Narrow" panose="020B0606020202030204" pitchFamily="34" charset="0"/>
            </a:endParaRPr>
          </a:p>
        </p:txBody>
      </p:sp>
      <p:sp>
        <p:nvSpPr>
          <p:cNvPr id="2" name="Pravokotnik 1">
            <a:extLst>
              <a:ext uri="{FF2B5EF4-FFF2-40B4-BE49-F238E27FC236}">
                <a16:creationId xmlns:a16="http://schemas.microsoft.com/office/drawing/2014/main" id="{75F89517-C290-4D36-BAA8-8339499935B9}"/>
              </a:ext>
            </a:extLst>
          </p:cNvPr>
          <p:cNvSpPr/>
          <p:nvPr/>
        </p:nvSpPr>
        <p:spPr>
          <a:xfrm>
            <a:off x="1043608" y="908720"/>
            <a:ext cx="7056784" cy="1200329"/>
          </a:xfrm>
          <a:prstGeom prst="rect">
            <a:avLst/>
          </a:prstGeom>
        </p:spPr>
        <p:txBody>
          <a:bodyPr wrap="square">
            <a:spAutoFit/>
          </a:bodyPr>
          <a:lstStyle/>
          <a:p>
            <a:pPr marL="285750" indent="-285750">
              <a:buFont typeface="Wingdings" panose="05000000000000000000" pitchFamily="2" charset="2"/>
              <a:buChar char="Ø"/>
            </a:pPr>
            <a:endParaRPr lang="sl-SI" dirty="0">
              <a:solidFill>
                <a:srgbClr val="5B7093"/>
              </a:solidFill>
            </a:endParaRPr>
          </a:p>
          <a:p>
            <a:pPr marL="285750" indent="-285750">
              <a:buFont typeface="Wingdings" panose="05000000000000000000" pitchFamily="2" charset="2"/>
              <a:buChar char="Ø"/>
            </a:pPr>
            <a:endParaRPr lang="sl-SI" dirty="0">
              <a:solidFill>
                <a:srgbClr val="5B7093"/>
              </a:solidFill>
            </a:endParaRPr>
          </a:p>
          <a:p>
            <a:endParaRPr lang="sl-SI" dirty="0">
              <a:solidFill>
                <a:srgbClr val="5B7093"/>
              </a:solidFill>
            </a:endParaRPr>
          </a:p>
          <a:p>
            <a:endParaRPr lang="sl-SI" dirty="0"/>
          </a:p>
        </p:txBody>
      </p:sp>
      <p:sp>
        <p:nvSpPr>
          <p:cNvPr id="5" name="Označba mesta vsebine 2">
            <a:extLst>
              <a:ext uri="{FF2B5EF4-FFF2-40B4-BE49-F238E27FC236}">
                <a16:creationId xmlns:a16="http://schemas.microsoft.com/office/drawing/2014/main" id="{3EF845FB-CC56-4F87-9F1A-021D187125DC}"/>
              </a:ext>
            </a:extLst>
          </p:cNvPr>
          <p:cNvSpPr>
            <a:spLocks noGrp="1"/>
          </p:cNvSpPr>
          <p:nvPr>
            <p:ph idx="1"/>
          </p:nvPr>
        </p:nvSpPr>
        <p:spPr>
          <a:xfrm>
            <a:off x="107504" y="908721"/>
            <a:ext cx="8785671" cy="4896544"/>
          </a:xfrm>
        </p:spPr>
        <p:txBody>
          <a:bodyPr/>
          <a:lstStyle/>
          <a:p>
            <a:pPr marL="0" indent="0">
              <a:buNone/>
            </a:pPr>
            <a:r>
              <a:rPr lang="sl-SI" sz="1600" u="sng" dirty="0">
                <a:latin typeface="Arial Narrow" panose="020B0606020202030204" pitchFamily="34" charset="0"/>
              </a:rPr>
              <a:t>Poročanje v primeru </a:t>
            </a:r>
            <a:r>
              <a:rPr lang="sl-SI" sz="1600" u="sng" dirty="0">
                <a:solidFill>
                  <a:srgbClr val="FF0000"/>
                </a:solidFill>
                <a:latin typeface="Arial Narrow" panose="020B0606020202030204" pitchFamily="34" charset="0"/>
              </a:rPr>
              <a:t>uveljavljanja subvencije za skrajšani delovni čas</a:t>
            </a:r>
            <a:r>
              <a:rPr lang="sl-SI" sz="1600" u="sng" dirty="0">
                <a:latin typeface="Arial Narrow" panose="020B0606020202030204" pitchFamily="34" charset="0"/>
              </a:rPr>
              <a:t>:</a:t>
            </a:r>
          </a:p>
          <a:p>
            <a:r>
              <a:rPr lang="sl-SI" sz="1600" dirty="0">
                <a:latin typeface="Arial Narrow" panose="020B0606020202030204" pitchFamily="34" charset="0"/>
              </a:rPr>
              <a:t>v polje B01 se vpiše podatek o številu dejansko opravljenih ur in znesek izplačane plače (primer: delavec dela skrajšani delovni čas 6 ur/dnevno (za mesec junij 132 ur), za katerega prejme plačo 800,00 €) </a:t>
            </a:r>
          </a:p>
          <a:p>
            <a:pPr marL="0" indent="0">
              <a:buNone/>
            </a:pPr>
            <a:r>
              <a:rPr lang="sl-SI" sz="1600" dirty="0">
                <a:latin typeface="Arial Narrow" panose="020B0606020202030204" pitchFamily="34" charset="0"/>
              </a:rPr>
              <a:t>	B01U: 132 ur  B01Z: 800,00 €</a:t>
            </a:r>
          </a:p>
          <a:p>
            <a:r>
              <a:rPr lang="sl-SI" sz="1600" dirty="0">
                <a:latin typeface="Arial Narrow" panose="020B0606020202030204" pitchFamily="34" charset="0"/>
              </a:rPr>
              <a:t>v polje B02 se vpiše podatek o številu ur in znesek nadomestila plače v sorazmernem delu glede na odrejeni delež dela oziroma delnega začasnega čakanja na delo, za katerega delodajalec uveljavlja subvencijo za skrajšani delovni čas; </a:t>
            </a:r>
          </a:p>
          <a:p>
            <a:pPr marL="0" lvl="4" indent="0">
              <a:buNone/>
            </a:pPr>
            <a:r>
              <a:rPr lang="sl-SI" sz="1600" dirty="0">
                <a:latin typeface="Arial Narrow" panose="020B0606020202030204" pitchFamily="34" charset="0"/>
              </a:rPr>
              <a:t>	B02U: 44 ur  B02Z: 200,00 €.</a:t>
            </a:r>
          </a:p>
          <a:p>
            <a:pPr marL="0" indent="0">
              <a:buNone/>
            </a:pPr>
            <a:endParaRPr lang="sl-SI" sz="1600" dirty="0">
              <a:latin typeface="Arial Narrow" panose="020B0606020202030204" pitchFamily="34" charset="0"/>
            </a:endParaRPr>
          </a:p>
          <a:p>
            <a:pPr marL="0" indent="0">
              <a:buNone/>
            </a:pPr>
            <a:r>
              <a:rPr lang="sl-SI" sz="1600" u="sng" dirty="0">
                <a:latin typeface="Arial Narrow" panose="020B0606020202030204" pitchFamily="34" charset="0"/>
              </a:rPr>
              <a:t>Poročanje o izplačilu </a:t>
            </a:r>
            <a:r>
              <a:rPr lang="sl-SI" sz="1600" u="sng" dirty="0">
                <a:solidFill>
                  <a:srgbClr val="FF0000"/>
                </a:solidFill>
                <a:latin typeface="Arial Narrow" panose="020B0606020202030204" pitchFamily="34" charset="0"/>
              </a:rPr>
              <a:t>nadomestila plače delavcem na začasnem čakanju na delo </a:t>
            </a:r>
            <a:r>
              <a:rPr lang="sl-SI" sz="1600" u="sng" dirty="0">
                <a:latin typeface="Arial Narrow" panose="020B0606020202030204" pitchFamily="34" charset="0"/>
              </a:rPr>
              <a:t>(velja za obdobje od 1.6. do 30.6.2020):</a:t>
            </a:r>
          </a:p>
          <a:p>
            <a:pPr marL="0" indent="0">
              <a:buNone/>
            </a:pPr>
            <a:r>
              <a:rPr lang="sl-SI" sz="1600" dirty="0">
                <a:latin typeface="Arial Narrow" panose="020B0606020202030204" pitchFamily="34" charset="0"/>
              </a:rPr>
              <a:t>•    v polje B02 se vpiše številu ur, ko je bil zaposleni na čakanju na delo, in znesek izplačanega nadomestila</a:t>
            </a:r>
          </a:p>
          <a:p>
            <a:pPr marL="0" indent="0">
              <a:buNone/>
            </a:pPr>
            <a:r>
              <a:rPr lang="sl-SI" sz="1600" dirty="0">
                <a:latin typeface="Arial Narrow" panose="020B0606020202030204" pitchFamily="34" charset="0"/>
              </a:rPr>
              <a:t>	B02U: 176 ur (junij 2020)  B02Z: 960,00 €</a:t>
            </a:r>
          </a:p>
          <a:p>
            <a:pPr marL="0" indent="0">
              <a:buNone/>
            </a:pPr>
            <a:r>
              <a:rPr lang="sl-SI" sz="1600" dirty="0">
                <a:latin typeface="Arial Narrow" panose="020B0606020202030204" pitchFamily="34" charset="0"/>
              </a:rPr>
              <a:t>•    Nadomestilo plače v skladu s 138. členom ZDR-1, zaradi začasne nezmožnosti zagotavljanja dela iz poslovnega razloga, ki ga prejema oseba , kateri se na obračunu davčnega odtegljaja (obrazec REK-1) sporoči v rubriki M01 (plača in nadomestilo plače).  Obdobja v RUBRIKI M se ne delijo, ampak morajo slediti prijavi in odjavi za posameznega zavarovanca.</a:t>
            </a:r>
          </a:p>
        </p:txBody>
      </p:sp>
    </p:spTree>
    <p:extLst>
      <p:ext uri="{BB962C8B-B14F-4D97-AF65-F5344CB8AC3E}">
        <p14:creationId xmlns:p14="http://schemas.microsoft.com/office/powerpoint/2010/main" val="22005446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Naslov 1">
            <a:extLst>
              <a:ext uri="{FF2B5EF4-FFF2-40B4-BE49-F238E27FC236}">
                <a16:creationId xmlns:a16="http://schemas.microsoft.com/office/drawing/2014/main" id="{641A55A5-0A58-4F77-894A-077C5415A5E0}"/>
              </a:ext>
            </a:extLst>
          </p:cNvPr>
          <p:cNvSpPr>
            <a:spLocks noGrp="1"/>
          </p:cNvSpPr>
          <p:nvPr>
            <p:ph type="title"/>
          </p:nvPr>
        </p:nvSpPr>
        <p:spPr>
          <a:xfrm>
            <a:off x="250825" y="115888"/>
            <a:ext cx="8642350" cy="1080864"/>
          </a:xfrm>
        </p:spPr>
        <p:txBody>
          <a:bodyPr/>
          <a:lstStyle/>
          <a:p>
            <a:pPr algn="ctr" eaLnBrk="1" hangingPunct="1">
              <a:defRPr/>
            </a:pPr>
            <a:r>
              <a:rPr lang="sl-SI" altLang="en-US" dirty="0">
                <a:solidFill>
                  <a:srgbClr val="BED600"/>
                </a:solidFill>
                <a:latin typeface="Arial Narrow" panose="020B0606020202030204" pitchFamily="34" charset="0"/>
              </a:rPr>
              <a:t>ZNAČILNOSTI OBRAČUNA ČAKANJA NA DELO</a:t>
            </a:r>
          </a:p>
        </p:txBody>
      </p:sp>
      <p:sp>
        <p:nvSpPr>
          <p:cNvPr id="5" name="Označba mesta vsebine 2">
            <a:extLst>
              <a:ext uri="{FF2B5EF4-FFF2-40B4-BE49-F238E27FC236}">
                <a16:creationId xmlns:a16="http://schemas.microsoft.com/office/drawing/2014/main" id="{3EF845FB-CC56-4F87-9F1A-021D187125DC}"/>
              </a:ext>
            </a:extLst>
          </p:cNvPr>
          <p:cNvSpPr>
            <a:spLocks noGrp="1"/>
          </p:cNvSpPr>
          <p:nvPr>
            <p:ph idx="1"/>
          </p:nvPr>
        </p:nvSpPr>
        <p:spPr>
          <a:xfrm>
            <a:off x="251520" y="1052513"/>
            <a:ext cx="8641655" cy="4752751"/>
          </a:xfrm>
        </p:spPr>
        <p:txBody>
          <a:bodyPr/>
          <a:lstStyle/>
          <a:p>
            <a:pPr>
              <a:buFont typeface="Wingdings" panose="05000000000000000000" pitchFamily="2" charset="2"/>
              <a:buChar char="Ø"/>
            </a:pPr>
            <a:endParaRPr lang="sl-SI" sz="2000" dirty="0">
              <a:latin typeface="Arial Narrow" panose="020B0606020202030204" pitchFamily="34" charset="0"/>
            </a:endParaRPr>
          </a:p>
          <a:p>
            <a:pPr>
              <a:buFont typeface="Wingdings" panose="05000000000000000000" pitchFamily="2" charset="2"/>
              <a:buChar char="Ø"/>
            </a:pPr>
            <a:r>
              <a:rPr lang="sl-SI" sz="2000" dirty="0">
                <a:solidFill>
                  <a:srgbClr val="5B7093"/>
                </a:solidFill>
                <a:latin typeface="Arial Narrow" panose="020B0606020202030204" pitchFamily="34" charset="0"/>
              </a:rPr>
              <a:t>Čas trajanja čakanja je omejen </a:t>
            </a:r>
            <a:r>
              <a:rPr lang="sl-SI" sz="2000" dirty="0">
                <a:solidFill>
                  <a:srgbClr val="FF0000"/>
                </a:solidFill>
                <a:latin typeface="Arial Narrow" panose="020B0606020202030204" pitchFamily="34" charset="0"/>
              </a:rPr>
              <a:t>od 01.06. do 30.06. 2020</a:t>
            </a:r>
          </a:p>
          <a:p>
            <a:pPr>
              <a:buFont typeface="Wingdings" panose="05000000000000000000" pitchFamily="2" charset="2"/>
              <a:buChar char="Ø"/>
            </a:pPr>
            <a:r>
              <a:rPr lang="sl-SI" sz="2000" dirty="0">
                <a:solidFill>
                  <a:srgbClr val="5B7093"/>
                </a:solidFill>
                <a:latin typeface="Arial Narrow" panose="020B0606020202030204" pitchFamily="34" charset="0"/>
              </a:rPr>
              <a:t>Za čas čakanja je delavec upravičen do obračuna </a:t>
            </a:r>
            <a:r>
              <a:rPr lang="sl-SI" sz="2000" dirty="0">
                <a:solidFill>
                  <a:srgbClr val="FF0000"/>
                </a:solidFill>
                <a:latin typeface="Arial Narrow" panose="020B0606020202030204" pitchFamily="34" charset="0"/>
              </a:rPr>
              <a:t>nadomestila v višini 80 % </a:t>
            </a:r>
            <a:r>
              <a:rPr lang="sl-SI" sz="2000" dirty="0">
                <a:solidFill>
                  <a:srgbClr val="5B7093"/>
                </a:solidFill>
                <a:latin typeface="Arial Narrow" panose="020B0606020202030204" pitchFamily="34" charset="0"/>
              </a:rPr>
              <a:t>(povprečje zadnjih treh plač delavca za polni delovni čas ob upoštevanju postavk obračuna: redno delo, dodatki, delovna uspešnost); delavec lahko dela do 7 delovnih dni v mesecu, kar predstavlja 56 ur rednega dela.</a:t>
            </a:r>
          </a:p>
          <a:p>
            <a:pPr>
              <a:buFont typeface="Wingdings" panose="05000000000000000000" pitchFamily="2" charset="2"/>
              <a:buChar char="Ø"/>
            </a:pPr>
            <a:r>
              <a:rPr lang="sl-SI" sz="2000" dirty="0">
                <a:solidFill>
                  <a:srgbClr val="5B7093"/>
                </a:solidFill>
                <a:latin typeface="Arial Narrow" panose="020B0606020202030204" pitchFamily="34" charset="0"/>
              </a:rPr>
              <a:t>Obračun </a:t>
            </a:r>
            <a:r>
              <a:rPr lang="sl-SI" sz="2000" dirty="0">
                <a:solidFill>
                  <a:srgbClr val="FF0000"/>
                </a:solidFill>
                <a:latin typeface="Arial Narrow" panose="020B0606020202030204" pitchFamily="34" charset="0"/>
              </a:rPr>
              <a:t>nadomestila za čakanje ne sme biti manjši kot je minimalna plača</a:t>
            </a:r>
            <a:r>
              <a:rPr lang="sl-SI" sz="2000" dirty="0">
                <a:solidFill>
                  <a:srgbClr val="5B7093"/>
                </a:solidFill>
                <a:latin typeface="Arial Narrow" panose="020B0606020202030204" pitchFamily="34" charset="0"/>
              </a:rPr>
              <a:t>, ki znaša 940,58 €. Vsoto rednega dela in nadomestil primerjate z višino minimalne plače;</a:t>
            </a:r>
          </a:p>
          <a:p>
            <a:pPr>
              <a:buFont typeface="Wingdings" panose="05000000000000000000" pitchFamily="2" charset="2"/>
              <a:buChar char="Ø"/>
            </a:pPr>
            <a:r>
              <a:rPr lang="sl-SI" sz="2000" dirty="0">
                <a:solidFill>
                  <a:srgbClr val="5B7093"/>
                </a:solidFill>
                <a:latin typeface="Arial Narrow" panose="020B0606020202030204" pitchFamily="34" charset="0"/>
              </a:rPr>
              <a:t>BTO 1 ne sme biti nižji od </a:t>
            </a:r>
            <a:r>
              <a:rPr lang="sl-SI" sz="2000" dirty="0">
                <a:solidFill>
                  <a:srgbClr val="FF0000"/>
                </a:solidFill>
                <a:latin typeface="Arial Narrow" panose="020B0606020202030204" pitchFamily="34" charset="0"/>
              </a:rPr>
              <a:t>najnižje osnove za obračun prispevkov za socialno varnost</a:t>
            </a:r>
            <a:r>
              <a:rPr lang="sl-SI" sz="2000" dirty="0">
                <a:solidFill>
                  <a:srgbClr val="5B7093"/>
                </a:solidFill>
                <a:latin typeface="Arial Narrow" panose="020B0606020202030204" pitchFamily="34" charset="0"/>
              </a:rPr>
              <a:t>, ki od 01.03. 2020 znaša 1.017,23 €;</a:t>
            </a:r>
          </a:p>
          <a:p>
            <a:pPr>
              <a:buFont typeface="Wingdings" panose="05000000000000000000" pitchFamily="2" charset="2"/>
              <a:buChar char="Ø"/>
            </a:pPr>
            <a:r>
              <a:rPr lang="sl-SI" sz="2000" dirty="0">
                <a:solidFill>
                  <a:srgbClr val="5B7093"/>
                </a:solidFill>
                <a:latin typeface="Arial Narrow" panose="020B0606020202030204" pitchFamily="34" charset="0"/>
              </a:rPr>
              <a:t>Če delavec koristi v času čakanja na delo letni dopust ima 100 % nadomestilo. </a:t>
            </a:r>
          </a:p>
          <a:p>
            <a:pPr>
              <a:buFont typeface="Wingdings" panose="05000000000000000000" pitchFamily="2" charset="2"/>
              <a:buChar char="Ø"/>
            </a:pPr>
            <a:r>
              <a:rPr lang="sl-SI" sz="2000" dirty="0">
                <a:solidFill>
                  <a:srgbClr val="5B7093"/>
                </a:solidFill>
                <a:latin typeface="Arial Narrow" panose="020B0606020202030204" pitchFamily="34" charset="0"/>
              </a:rPr>
              <a:t>Subvencija države za čakanje na delo je omejena na nadomestilo za čakanje na delo bto 1 in jo delodajalec lahko uveljavlja samo </a:t>
            </a:r>
            <a:r>
              <a:rPr lang="sl-SI" sz="2000" dirty="0">
                <a:solidFill>
                  <a:srgbClr val="FF0000"/>
                </a:solidFill>
                <a:latin typeface="Arial Narrow" panose="020B0606020202030204" pitchFamily="34" charset="0"/>
              </a:rPr>
              <a:t>do višini 892,50 €. </a:t>
            </a:r>
          </a:p>
          <a:p>
            <a:pPr marL="0" indent="0">
              <a:buNone/>
            </a:pPr>
            <a:endParaRPr lang="sl-SI" sz="2000" dirty="0">
              <a:latin typeface="Arial Narrow" panose="020B0606020202030204" pitchFamily="34" charset="0"/>
            </a:endParaRPr>
          </a:p>
        </p:txBody>
      </p:sp>
    </p:spTree>
    <p:extLst>
      <p:ext uri="{BB962C8B-B14F-4D97-AF65-F5344CB8AC3E}">
        <p14:creationId xmlns:p14="http://schemas.microsoft.com/office/powerpoint/2010/main" val="8165876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Naslov 1">
            <a:extLst>
              <a:ext uri="{FF2B5EF4-FFF2-40B4-BE49-F238E27FC236}">
                <a16:creationId xmlns:a16="http://schemas.microsoft.com/office/drawing/2014/main" id="{641A55A5-0A58-4F77-894A-077C5415A5E0}"/>
              </a:ext>
            </a:extLst>
          </p:cNvPr>
          <p:cNvSpPr>
            <a:spLocks noGrp="1"/>
          </p:cNvSpPr>
          <p:nvPr>
            <p:ph type="title"/>
          </p:nvPr>
        </p:nvSpPr>
        <p:spPr>
          <a:xfrm>
            <a:off x="250825" y="115888"/>
            <a:ext cx="8642350" cy="1080864"/>
          </a:xfrm>
        </p:spPr>
        <p:txBody>
          <a:bodyPr/>
          <a:lstStyle/>
          <a:p>
            <a:pPr algn="ctr" eaLnBrk="1" hangingPunct="1">
              <a:defRPr/>
            </a:pPr>
            <a:r>
              <a:rPr lang="sl-SI" altLang="en-US" dirty="0">
                <a:solidFill>
                  <a:srgbClr val="BED600"/>
                </a:solidFill>
                <a:latin typeface="Arial Narrow" panose="020B0606020202030204" pitchFamily="34" charset="0"/>
              </a:rPr>
              <a:t>ČAKANJA NA DELO MDDSZ</a:t>
            </a:r>
          </a:p>
        </p:txBody>
      </p:sp>
      <p:sp>
        <p:nvSpPr>
          <p:cNvPr id="5" name="Označba mesta vsebine 2">
            <a:extLst>
              <a:ext uri="{FF2B5EF4-FFF2-40B4-BE49-F238E27FC236}">
                <a16:creationId xmlns:a16="http://schemas.microsoft.com/office/drawing/2014/main" id="{3EF845FB-CC56-4F87-9F1A-021D187125DC}"/>
              </a:ext>
            </a:extLst>
          </p:cNvPr>
          <p:cNvSpPr>
            <a:spLocks noGrp="1"/>
          </p:cNvSpPr>
          <p:nvPr>
            <p:ph idx="1"/>
          </p:nvPr>
        </p:nvSpPr>
        <p:spPr>
          <a:xfrm>
            <a:off x="323528" y="908720"/>
            <a:ext cx="8641655" cy="4752751"/>
          </a:xfrm>
        </p:spPr>
        <p:txBody>
          <a:bodyPr/>
          <a:lstStyle/>
          <a:p>
            <a:pPr marL="0" indent="0">
              <a:buNone/>
            </a:pPr>
            <a:r>
              <a:rPr lang="sl-SI" sz="2000" dirty="0">
                <a:solidFill>
                  <a:srgbClr val="FF0000"/>
                </a:solidFill>
                <a:latin typeface="Arial Narrow" panose="020B0606020202030204" pitchFamily="34" charset="0"/>
              </a:rPr>
              <a:t>MDDSZ:</a:t>
            </a:r>
          </a:p>
          <a:p>
            <a:pPr marL="0" indent="0">
              <a:spcBef>
                <a:spcPts val="0"/>
              </a:spcBef>
              <a:buNone/>
            </a:pPr>
            <a:r>
              <a:rPr lang="sl-SI" sz="2000" dirty="0">
                <a:solidFill>
                  <a:srgbClr val="FF0000"/>
                </a:solidFill>
                <a:latin typeface="Arial Narrow" panose="020B0606020202030204" pitchFamily="34" charset="0"/>
              </a:rPr>
              <a:t>Ali zadošča, če pokličemo delavca na delo za več kot 7 delovnih dni v mesecu, nova odredba in obvestilo Zavodu (kot po ZIUZEOP in ZIUZEOP-A) ali je potrebna nova vloga?</a:t>
            </a:r>
          </a:p>
          <a:p>
            <a:pPr marL="0" indent="0">
              <a:spcBef>
                <a:spcPts val="0"/>
              </a:spcBef>
              <a:buNone/>
            </a:pPr>
            <a:r>
              <a:rPr lang="sl-SI" sz="2000" dirty="0">
                <a:solidFill>
                  <a:srgbClr val="5B7093"/>
                </a:solidFill>
                <a:latin typeface="Arial Narrow" panose="020B0606020202030204" pitchFamily="34" charset="0"/>
              </a:rPr>
              <a:t>Zadoščata nova odredba in obvestilo Zavodu.</a:t>
            </a:r>
          </a:p>
          <a:p>
            <a:pPr marL="0" indent="0">
              <a:spcBef>
                <a:spcPts val="0"/>
              </a:spcBef>
              <a:buNone/>
            </a:pPr>
            <a:endParaRPr lang="sl-SI" sz="2000" dirty="0">
              <a:solidFill>
                <a:srgbClr val="FF0000"/>
              </a:solidFill>
              <a:latin typeface="Arial Narrow" panose="020B0606020202030204" pitchFamily="34" charset="0"/>
            </a:endParaRPr>
          </a:p>
          <a:p>
            <a:pPr marL="0" indent="0">
              <a:spcBef>
                <a:spcPts val="0"/>
              </a:spcBef>
              <a:buNone/>
            </a:pPr>
            <a:r>
              <a:rPr lang="sl-SI" sz="2000" dirty="0">
                <a:solidFill>
                  <a:srgbClr val="FF0000"/>
                </a:solidFill>
                <a:latin typeface="Arial Narrow" panose="020B0606020202030204" pitchFamily="34" charset="0"/>
              </a:rPr>
              <a:t>Kakšna je višina izplačanega nadomestila plače s strani Zavoda?</a:t>
            </a:r>
          </a:p>
          <a:p>
            <a:pPr marL="0" indent="0">
              <a:spcBef>
                <a:spcPts val="0"/>
              </a:spcBef>
              <a:buNone/>
            </a:pPr>
            <a:r>
              <a:rPr lang="sl-SI" sz="2000" dirty="0">
                <a:solidFill>
                  <a:srgbClr val="5B7093"/>
                </a:solidFill>
                <a:latin typeface="Arial Narrow" panose="020B0606020202030204" pitchFamily="34" charset="0"/>
              </a:rPr>
              <a:t>Višina delnega povračila izplačanega nadomestila plače s strani Zavoda znaša 80 % nadomestila plače in je omejena z višino najvišjega zneska denarnega nadomestila za primer brezposelnosti, ki znaša 892,50 EUR.</a:t>
            </a:r>
          </a:p>
          <a:p>
            <a:pPr marL="0" indent="0">
              <a:spcBef>
                <a:spcPts val="0"/>
              </a:spcBef>
              <a:buNone/>
            </a:pPr>
            <a:endParaRPr lang="sl-SI" sz="2000" dirty="0">
              <a:solidFill>
                <a:srgbClr val="FF0000"/>
              </a:solidFill>
              <a:latin typeface="Arial Narrow" panose="020B0606020202030204" pitchFamily="34" charset="0"/>
            </a:endParaRPr>
          </a:p>
          <a:p>
            <a:pPr marL="0" indent="0">
              <a:spcBef>
                <a:spcPts val="0"/>
              </a:spcBef>
              <a:buNone/>
            </a:pPr>
            <a:r>
              <a:rPr lang="sl-SI" sz="2000" dirty="0">
                <a:solidFill>
                  <a:srgbClr val="FF0000"/>
                </a:solidFill>
                <a:latin typeface="Arial Narrow" panose="020B0606020202030204" pitchFamily="34" charset="0"/>
              </a:rPr>
              <a:t>Od katerega bruto se izračuna višina delnega povračila nadomestila plače? </a:t>
            </a:r>
          </a:p>
          <a:p>
            <a:pPr marL="0" indent="0">
              <a:spcBef>
                <a:spcPts val="0"/>
              </a:spcBef>
              <a:buNone/>
            </a:pPr>
            <a:r>
              <a:rPr lang="sl-SI" sz="2000" dirty="0">
                <a:solidFill>
                  <a:srgbClr val="5B7093"/>
                </a:solidFill>
                <a:latin typeface="Arial Narrow" panose="020B0606020202030204" pitchFamily="34" charset="0"/>
              </a:rPr>
              <a:t>Izračuna se od bruto plače delavca (</a:t>
            </a:r>
            <a:r>
              <a:rPr lang="sl-SI" sz="2000" dirty="0" err="1">
                <a:solidFill>
                  <a:srgbClr val="5B7093"/>
                </a:solidFill>
                <a:latin typeface="Arial Narrow" panose="020B0606020202030204" pitchFamily="34" charset="0"/>
              </a:rPr>
              <a:t>t.i</a:t>
            </a:r>
            <a:r>
              <a:rPr lang="sl-SI" sz="2000" dirty="0">
                <a:solidFill>
                  <a:srgbClr val="5B7093"/>
                </a:solidFill>
                <a:latin typeface="Arial Narrow" panose="020B0606020202030204" pitchFamily="34" charset="0"/>
              </a:rPr>
              <a:t>. I. bruto ). Zavod bo povrnil 80% nadomestila plače, pri čemer pa izplačano nadomestilo plače delavcu s strani delodajalca ne sme biti nižje od minimalne plače v RS. Najvišji znesek delnega povračila nadomestila je lahko v višini najvišjega zneska denarnega nadomestila za brezposelne (892,50 €).</a:t>
            </a:r>
          </a:p>
          <a:p>
            <a:pPr marL="0" indent="0">
              <a:buNone/>
            </a:pPr>
            <a:endParaRPr lang="sl-SI" sz="2000" dirty="0">
              <a:latin typeface="Arial Narrow" panose="020B0606020202030204" pitchFamily="34" charset="0"/>
            </a:endParaRPr>
          </a:p>
        </p:txBody>
      </p:sp>
    </p:spTree>
    <p:extLst>
      <p:ext uri="{BB962C8B-B14F-4D97-AF65-F5344CB8AC3E}">
        <p14:creationId xmlns:p14="http://schemas.microsoft.com/office/powerpoint/2010/main" val="20566449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Naslov 1">
            <a:extLst>
              <a:ext uri="{FF2B5EF4-FFF2-40B4-BE49-F238E27FC236}">
                <a16:creationId xmlns:a16="http://schemas.microsoft.com/office/drawing/2014/main" id="{641A55A5-0A58-4F77-894A-077C5415A5E0}"/>
              </a:ext>
            </a:extLst>
          </p:cNvPr>
          <p:cNvSpPr>
            <a:spLocks noGrp="1"/>
          </p:cNvSpPr>
          <p:nvPr>
            <p:ph type="title"/>
          </p:nvPr>
        </p:nvSpPr>
        <p:spPr>
          <a:xfrm>
            <a:off x="250825" y="115888"/>
            <a:ext cx="8642350" cy="1080864"/>
          </a:xfrm>
        </p:spPr>
        <p:txBody>
          <a:bodyPr/>
          <a:lstStyle/>
          <a:p>
            <a:pPr algn="ctr" eaLnBrk="1" hangingPunct="1">
              <a:defRPr/>
            </a:pPr>
            <a:r>
              <a:rPr lang="sl-SI" altLang="en-US" dirty="0">
                <a:solidFill>
                  <a:srgbClr val="BED600"/>
                </a:solidFill>
                <a:latin typeface="Arial Narrow" panose="020B0606020202030204" pitchFamily="34" charset="0"/>
              </a:rPr>
              <a:t>OBRAČUN ČAKANJA NA DELO</a:t>
            </a:r>
          </a:p>
        </p:txBody>
      </p:sp>
      <p:pic>
        <p:nvPicPr>
          <p:cNvPr id="5" name="Označba mesta vsebine 4">
            <a:extLst>
              <a:ext uri="{FF2B5EF4-FFF2-40B4-BE49-F238E27FC236}">
                <a16:creationId xmlns:a16="http://schemas.microsoft.com/office/drawing/2014/main" id="{C1D2CC33-3FA5-45CD-9352-96FE8E91C337}"/>
              </a:ext>
            </a:extLst>
          </p:cNvPr>
          <p:cNvPicPr>
            <a:picLocks noGrp="1" noChangeAspect="1"/>
          </p:cNvPicPr>
          <p:nvPr>
            <p:ph idx="1"/>
          </p:nvPr>
        </p:nvPicPr>
        <p:blipFill>
          <a:blip r:embed="rId3"/>
          <a:stretch>
            <a:fillRect/>
          </a:stretch>
        </p:blipFill>
        <p:spPr>
          <a:xfrm>
            <a:off x="1083918" y="1098919"/>
            <a:ext cx="6976163" cy="4884000"/>
          </a:xfrm>
          <a:prstGeom prst="rect">
            <a:avLst/>
          </a:prstGeom>
        </p:spPr>
      </p:pic>
    </p:spTree>
    <p:extLst>
      <p:ext uri="{BB962C8B-B14F-4D97-AF65-F5344CB8AC3E}">
        <p14:creationId xmlns:p14="http://schemas.microsoft.com/office/powerpoint/2010/main" val="9349767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Naslov 1">
            <a:extLst>
              <a:ext uri="{FF2B5EF4-FFF2-40B4-BE49-F238E27FC236}">
                <a16:creationId xmlns:a16="http://schemas.microsoft.com/office/drawing/2014/main" id="{641A55A5-0A58-4F77-894A-077C5415A5E0}"/>
              </a:ext>
            </a:extLst>
          </p:cNvPr>
          <p:cNvSpPr>
            <a:spLocks noGrp="1"/>
          </p:cNvSpPr>
          <p:nvPr>
            <p:ph type="title"/>
          </p:nvPr>
        </p:nvSpPr>
        <p:spPr>
          <a:xfrm>
            <a:off x="250825" y="115888"/>
            <a:ext cx="8642350" cy="1080864"/>
          </a:xfrm>
        </p:spPr>
        <p:txBody>
          <a:bodyPr/>
          <a:lstStyle/>
          <a:p>
            <a:pPr algn="ctr" eaLnBrk="1" hangingPunct="1">
              <a:defRPr/>
            </a:pPr>
            <a:r>
              <a:rPr lang="sl-SI" altLang="en-US" dirty="0">
                <a:solidFill>
                  <a:srgbClr val="BED600"/>
                </a:solidFill>
                <a:latin typeface="Arial Narrow" panose="020B0606020202030204" pitchFamily="34" charset="0"/>
              </a:rPr>
              <a:t>DELNO SUBVENCIONIRANJE SKRAJŠANJA POLNEGA DELOVNEGA ČASA</a:t>
            </a:r>
          </a:p>
        </p:txBody>
      </p:sp>
      <p:sp>
        <p:nvSpPr>
          <p:cNvPr id="2" name="Pravokotnik 1">
            <a:extLst>
              <a:ext uri="{FF2B5EF4-FFF2-40B4-BE49-F238E27FC236}">
                <a16:creationId xmlns:a16="http://schemas.microsoft.com/office/drawing/2014/main" id="{75F89517-C290-4D36-BAA8-8339499935B9}"/>
              </a:ext>
            </a:extLst>
          </p:cNvPr>
          <p:cNvSpPr/>
          <p:nvPr/>
        </p:nvSpPr>
        <p:spPr>
          <a:xfrm>
            <a:off x="1043608" y="908720"/>
            <a:ext cx="7056784" cy="1200329"/>
          </a:xfrm>
          <a:prstGeom prst="rect">
            <a:avLst/>
          </a:prstGeom>
        </p:spPr>
        <p:txBody>
          <a:bodyPr wrap="square">
            <a:spAutoFit/>
          </a:bodyPr>
          <a:lstStyle/>
          <a:p>
            <a:pPr marL="285750" indent="-285750">
              <a:buFont typeface="Wingdings" panose="05000000000000000000" pitchFamily="2" charset="2"/>
              <a:buChar char="Ø"/>
            </a:pPr>
            <a:endParaRPr lang="sl-SI" dirty="0">
              <a:solidFill>
                <a:srgbClr val="5B7093"/>
              </a:solidFill>
            </a:endParaRPr>
          </a:p>
          <a:p>
            <a:pPr marL="285750" indent="-285750">
              <a:buFont typeface="Wingdings" panose="05000000000000000000" pitchFamily="2" charset="2"/>
              <a:buChar char="Ø"/>
            </a:pPr>
            <a:endParaRPr lang="sl-SI" dirty="0">
              <a:solidFill>
                <a:srgbClr val="5B7093"/>
              </a:solidFill>
            </a:endParaRPr>
          </a:p>
          <a:p>
            <a:endParaRPr lang="sl-SI" dirty="0">
              <a:solidFill>
                <a:srgbClr val="5B7093"/>
              </a:solidFill>
            </a:endParaRPr>
          </a:p>
          <a:p>
            <a:endParaRPr lang="sl-SI" dirty="0"/>
          </a:p>
        </p:txBody>
      </p:sp>
      <p:sp>
        <p:nvSpPr>
          <p:cNvPr id="5" name="Označba mesta vsebine 2">
            <a:extLst>
              <a:ext uri="{FF2B5EF4-FFF2-40B4-BE49-F238E27FC236}">
                <a16:creationId xmlns:a16="http://schemas.microsoft.com/office/drawing/2014/main" id="{3EF845FB-CC56-4F87-9F1A-021D187125DC}"/>
              </a:ext>
            </a:extLst>
          </p:cNvPr>
          <p:cNvSpPr>
            <a:spLocks noGrp="1"/>
          </p:cNvSpPr>
          <p:nvPr>
            <p:ph idx="1"/>
          </p:nvPr>
        </p:nvSpPr>
        <p:spPr>
          <a:xfrm>
            <a:off x="251520" y="1052513"/>
            <a:ext cx="8641655" cy="4752751"/>
          </a:xfrm>
        </p:spPr>
        <p:txBody>
          <a:bodyPr/>
          <a:lstStyle/>
          <a:p>
            <a:pPr>
              <a:buFont typeface="Wingdings" panose="05000000000000000000" pitchFamily="2" charset="2"/>
              <a:buChar char="Ø"/>
            </a:pPr>
            <a:endParaRPr lang="sl-SI" sz="2000" dirty="0">
              <a:latin typeface="Arial Narrow" panose="020B0606020202030204" pitchFamily="34" charset="0"/>
            </a:endParaRPr>
          </a:p>
          <a:p>
            <a:pPr marL="0" indent="0" algn="ctr">
              <a:buNone/>
            </a:pPr>
            <a:r>
              <a:rPr lang="sl-SI" sz="2400" dirty="0">
                <a:solidFill>
                  <a:srgbClr val="5B7093"/>
                </a:solidFill>
                <a:latin typeface="Arial Narrow" panose="020B0606020202030204" pitchFamily="34" charset="0"/>
              </a:rPr>
              <a:t>Delodajalec, ki delavcu zagotavlja delo za vsaj polovični delovni čas, lahko zaradi povračila izplačanega nadomestila plače za preostali del delovnega časa do polnega delovnega časa, za katerega je delavcu odrejeno čakanje na delo v deležu od 5 do 20 ur tedensko, uveljavlja delno povračilo nadomestila plače zaradi odreditve dela s skrajšanim delovnim časom, določeno s tem zakonom (v nadaljnjem besedilu: subvencija).</a:t>
            </a:r>
          </a:p>
          <a:p>
            <a:pPr marL="0" indent="0" algn="ctr">
              <a:buNone/>
            </a:pPr>
            <a:endParaRPr lang="sl-SI" sz="2000" dirty="0">
              <a:latin typeface="Arial Narrow" panose="020B0606020202030204" pitchFamily="34" charset="0"/>
            </a:endParaRPr>
          </a:p>
        </p:txBody>
      </p:sp>
      <p:sp>
        <p:nvSpPr>
          <p:cNvPr id="4" name="Pravokotnik 3">
            <a:extLst>
              <a:ext uri="{FF2B5EF4-FFF2-40B4-BE49-F238E27FC236}">
                <a16:creationId xmlns:a16="http://schemas.microsoft.com/office/drawing/2014/main" id="{D83E632C-6B84-4CDA-87AD-8569A4947DD6}"/>
              </a:ext>
            </a:extLst>
          </p:cNvPr>
          <p:cNvSpPr/>
          <p:nvPr/>
        </p:nvSpPr>
        <p:spPr>
          <a:xfrm>
            <a:off x="827584" y="1508884"/>
            <a:ext cx="7920880" cy="477631"/>
          </a:xfrm>
          <a:prstGeom prst="rect">
            <a:avLst/>
          </a:prstGeom>
        </p:spPr>
        <p:txBody>
          <a:bodyPr wrap="square">
            <a:spAutoFit/>
          </a:bodyPr>
          <a:lstStyle/>
          <a:p>
            <a:pPr>
              <a:lnSpc>
                <a:spcPct val="107000"/>
              </a:lnSpc>
              <a:spcAft>
                <a:spcPts val="0"/>
              </a:spcAft>
            </a:pPr>
            <a:endParaRPr lang="sl-SI" sz="1200" dirty="0">
              <a:solidFill>
                <a:srgbClr val="000000"/>
              </a:solidFill>
              <a:ea typeface="Times New Roman" panose="02020603050405020304" pitchFamily="18" charset="0"/>
              <a:cs typeface="Times New Roman" panose="02020603050405020304" pitchFamily="18" charset="0"/>
            </a:endParaRPr>
          </a:p>
          <a:p>
            <a:pPr>
              <a:lnSpc>
                <a:spcPct val="107000"/>
              </a:lnSpc>
              <a:spcAft>
                <a:spcPts val="0"/>
              </a:spcAft>
            </a:pPr>
            <a:r>
              <a:rPr lang="sl-SI" sz="1200" dirty="0">
                <a:solidFill>
                  <a:srgbClr val="000000"/>
                </a:solidFill>
                <a:ea typeface="Times New Roman" panose="02020603050405020304" pitchFamily="18" charset="0"/>
                <a:cs typeface="Times New Roman" panose="02020603050405020304" pitchFamily="18" charset="0"/>
              </a:rPr>
              <a:t> </a:t>
            </a:r>
            <a:endParaRPr lang="sl-SI" sz="1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956285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Naslov 1">
            <a:extLst>
              <a:ext uri="{FF2B5EF4-FFF2-40B4-BE49-F238E27FC236}">
                <a16:creationId xmlns:a16="http://schemas.microsoft.com/office/drawing/2014/main" id="{641A55A5-0A58-4F77-894A-077C5415A5E0}"/>
              </a:ext>
            </a:extLst>
          </p:cNvPr>
          <p:cNvSpPr>
            <a:spLocks noGrp="1"/>
          </p:cNvSpPr>
          <p:nvPr>
            <p:ph type="title"/>
          </p:nvPr>
        </p:nvSpPr>
        <p:spPr>
          <a:xfrm>
            <a:off x="250825" y="115888"/>
            <a:ext cx="8642350" cy="649287"/>
          </a:xfrm>
        </p:spPr>
        <p:txBody>
          <a:bodyPr/>
          <a:lstStyle/>
          <a:p>
            <a:pPr algn="ctr" eaLnBrk="1" hangingPunct="1">
              <a:defRPr/>
            </a:pPr>
            <a:r>
              <a:rPr lang="sl-SI" altLang="en-US" dirty="0">
                <a:solidFill>
                  <a:srgbClr val="BED600"/>
                </a:solidFill>
                <a:latin typeface="Arial Narrow" panose="020B0606020202030204" pitchFamily="34" charset="0"/>
              </a:rPr>
              <a:t>Glavne značilnosti SPDČ</a:t>
            </a:r>
          </a:p>
        </p:txBody>
      </p:sp>
      <p:sp>
        <p:nvSpPr>
          <p:cNvPr id="2" name="Pravokotnik 1">
            <a:extLst>
              <a:ext uri="{FF2B5EF4-FFF2-40B4-BE49-F238E27FC236}">
                <a16:creationId xmlns:a16="http://schemas.microsoft.com/office/drawing/2014/main" id="{75F89517-C290-4D36-BAA8-8339499935B9}"/>
              </a:ext>
            </a:extLst>
          </p:cNvPr>
          <p:cNvSpPr/>
          <p:nvPr/>
        </p:nvSpPr>
        <p:spPr>
          <a:xfrm>
            <a:off x="1043608" y="908720"/>
            <a:ext cx="7056784" cy="1200329"/>
          </a:xfrm>
          <a:prstGeom prst="rect">
            <a:avLst/>
          </a:prstGeom>
        </p:spPr>
        <p:txBody>
          <a:bodyPr wrap="square">
            <a:spAutoFit/>
          </a:bodyPr>
          <a:lstStyle/>
          <a:p>
            <a:pPr marL="285750" indent="-285750">
              <a:buFont typeface="Wingdings" panose="05000000000000000000" pitchFamily="2" charset="2"/>
              <a:buChar char="Ø"/>
            </a:pPr>
            <a:endParaRPr lang="sl-SI" dirty="0">
              <a:solidFill>
                <a:srgbClr val="5B7093"/>
              </a:solidFill>
            </a:endParaRPr>
          </a:p>
          <a:p>
            <a:pPr marL="285750" indent="-285750">
              <a:buFont typeface="Wingdings" panose="05000000000000000000" pitchFamily="2" charset="2"/>
              <a:buChar char="Ø"/>
            </a:pPr>
            <a:endParaRPr lang="sl-SI" dirty="0">
              <a:solidFill>
                <a:srgbClr val="5B7093"/>
              </a:solidFill>
            </a:endParaRPr>
          </a:p>
          <a:p>
            <a:endParaRPr lang="sl-SI" dirty="0">
              <a:solidFill>
                <a:srgbClr val="5B7093"/>
              </a:solidFill>
            </a:endParaRPr>
          </a:p>
          <a:p>
            <a:endParaRPr lang="sl-SI" dirty="0"/>
          </a:p>
        </p:txBody>
      </p:sp>
      <p:sp>
        <p:nvSpPr>
          <p:cNvPr id="5" name="Označba mesta vsebine 2">
            <a:extLst>
              <a:ext uri="{FF2B5EF4-FFF2-40B4-BE49-F238E27FC236}">
                <a16:creationId xmlns:a16="http://schemas.microsoft.com/office/drawing/2014/main" id="{3EF845FB-CC56-4F87-9F1A-021D187125DC}"/>
              </a:ext>
            </a:extLst>
          </p:cNvPr>
          <p:cNvSpPr>
            <a:spLocks noGrp="1"/>
          </p:cNvSpPr>
          <p:nvPr>
            <p:ph idx="1"/>
          </p:nvPr>
        </p:nvSpPr>
        <p:spPr>
          <a:xfrm>
            <a:off x="251520" y="836713"/>
            <a:ext cx="8641655" cy="5256584"/>
          </a:xfrm>
        </p:spPr>
        <p:txBody>
          <a:bodyPr/>
          <a:lstStyle/>
          <a:p>
            <a:pPr>
              <a:buFont typeface="Wingdings" panose="05000000000000000000" pitchFamily="2" charset="2"/>
              <a:buChar char="Ø"/>
            </a:pPr>
            <a:r>
              <a:rPr lang="sl-SI" sz="2000" dirty="0">
                <a:solidFill>
                  <a:srgbClr val="5B7093"/>
                </a:solidFill>
                <a:latin typeface="Arial Narrow" panose="020B0606020202030204" pitchFamily="34" charset="0"/>
              </a:rPr>
              <a:t>Možna odreditev od </a:t>
            </a:r>
            <a:r>
              <a:rPr lang="sl-SI" sz="2000" dirty="0">
                <a:solidFill>
                  <a:srgbClr val="FF0000"/>
                </a:solidFill>
                <a:latin typeface="Arial Narrow" panose="020B0606020202030204" pitchFamily="34" charset="0"/>
              </a:rPr>
              <a:t>01.06. 2020 do 31.12.2020;</a:t>
            </a:r>
          </a:p>
          <a:p>
            <a:pPr>
              <a:buFont typeface="Wingdings" panose="05000000000000000000" pitchFamily="2" charset="2"/>
              <a:buChar char="Ø"/>
            </a:pPr>
            <a:r>
              <a:rPr lang="sl-SI" sz="2000" dirty="0">
                <a:solidFill>
                  <a:srgbClr val="5B7093"/>
                </a:solidFill>
                <a:latin typeface="Arial Narrow" panose="020B0606020202030204" pitchFamily="34" charset="0"/>
              </a:rPr>
              <a:t>Za čas do polnega  delovnega časa, ko v okviru odrejenega skrajšanega delovnega časa ne dela, ima delavec pravico </a:t>
            </a:r>
            <a:r>
              <a:rPr lang="sl-SI" sz="2000" dirty="0">
                <a:solidFill>
                  <a:srgbClr val="FF0000"/>
                </a:solidFill>
                <a:latin typeface="Arial Narrow" panose="020B0606020202030204" pitchFamily="34" charset="0"/>
              </a:rPr>
              <a:t>do nadomestila plače</a:t>
            </a:r>
            <a:r>
              <a:rPr lang="sl-SI" sz="2000" dirty="0">
                <a:solidFill>
                  <a:srgbClr val="5B7093"/>
                </a:solidFill>
                <a:latin typeface="Arial Narrow" panose="020B0606020202030204" pitchFamily="34" charset="0"/>
              </a:rPr>
              <a:t>, kot je določena z zakonom, ki ureja delovna razmerja, za primer začasne nezmožnosti zagotavljanja dela iz poslovnega razloga t.j</a:t>
            </a:r>
            <a:r>
              <a:rPr lang="sl-SI" sz="2000" dirty="0">
                <a:solidFill>
                  <a:srgbClr val="FF0000"/>
                </a:solidFill>
                <a:latin typeface="Arial Narrow" panose="020B0606020202030204" pitchFamily="34" charset="0"/>
              </a:rPr>
              <a:t>. v višini 80 % </a:t>
            </a:r>
            <a:r>
              <a:rPr lang="sl-SI" sz="2000" dirty="0">
                <a:solidFill>
                  <a:srgbClr val="5B7093"/>
                </a:solidFill>
                <a:latin typeface="Arial Narrow" panose="020B0606020202030204" pitchFamily="34" charset="0"/>
              </a:rPr>
              <a:t>(ppd3 = delavcu pripada nadomestilo plače v višini njegove povprečne mesečne plače za polni delovni čas iz zadnjih treh mesecev oziroma iz obdobja dela v zadnjih treh mesecih pred začetkom odsotnosti);</a:t>
            </a:r>
          </a:p>
          <a:p>
            <a:pPr>
              <a:buFont typeface="Wingdings" panose="05000000000000000000" pitchFamily="2" charset="2"/>
              <a:buChar char="Ø"/>
            </a:pPr>
            <a:r>
              <a:rPr lang="sl-SI" sz="2000" dirty="0">
                <a:solidFill>
                  <a:srgbClr val="5B7093"/>
                </a:solidFill>
                <a:latin typeface="Arial Narrow" panose="020B0606020202030204" pitchFamily="34" charset="0"/>
              </a:rPr>
              <a:t>Če je delavec v času začasno odrejenega dela s skrajšanim delovnim  časom </a:t>
            </a:r>
            <a:r>
              <a:rPr lang="sl-SI" sz="2000" dirty="0">
                <a:solidFill>
                  <a:srgbClr val="FF0000"/>
                </a:solidFill>
                <a:latin typeface="Arial Narrow" panose="020B0606020202030204" pitchFamily="34" charset="0"/>
              </a:rPr>
              <a:t>odsoten z dela </a:t>
            </a:r>
            <a:r>
              <a:rPr lang="sl-SI" sz="2000" dirty="0">
                <a:solidFill>
                  <a:srgbClr val="5B7093"/>
                </a:solidFill>
                <a:latin typeface="Arial Narrow" panose="020B0606020202030204" pitchFamily="34" charset="0"/>
              </a:rPr>
              <a:t>v primerih, določenih z zakonom, ki ureja delovna razmerja, ima mesečno pravico do nadomestila plače v višini, kot je določena z zakonom, pri čemer se upošteva delovna obveznost delavca, kot je določena s pogodbo o zaposlitvi za polni delovni čas. Osnova za višino nadomestila plače se določi glede na plačo, ki bi jo delavec prejel, kot če bi delal polni delovni čas. </a:t>
            </a:r>
            <a:r>
              <a:rPr lang="sl-SI" sz="2000" dirty="0">
                <a:solidFill>
                  <a:srgbClr val="FF0000"/>
                </a:solidFill>
                <a:latin typeface="Arial Narrow" panose="020B0606020202030204" pitchFamily="34" charset="0"/>
              </a:rPr>
              <a:t>(praznik 100 % nadomestilo; letni dopust 100 % nadomestilo; izredni dopust 100 % nadomestilo; bolniška odsotnost do 30 dni 80 % nadomestilo);</a:t>
            </a:r>
          </a:p>
          <a:p>
            <a:pPr>
              <a:buFont typeface="Wingdings" panose="05000000000000000000" pitchFamily="2" charset="2"/>
              <a:buChar char="Ø"/>
            </a:pPr>
            <a:r>
              <a:rPr lang="sl-SI" sz="2000" dirty="0">
                <a:solidFill>
                  <a:srgbClr val="FF0000"/>
                </a:solidFill>
                <a:latin typeface="Arial Narrow" panose="020B0606020202030204" pitchFamily="34" charset="0"/>
              </a:rPr>
              <a:t>Celotne stroške dela plača delodajalec, nato vloži vlogo za subvencioniranje SPDČ</a:t>
            </a:r>
            <a:r>
              <a:rPr lang="sl-SI" sz="2000" dirty="0">
                <a:solidFill>
                  <a:srgbClr val="5B7093"/>
                </a:solidFill>
                <a:latin typeface="Arial Narrow" panose="020B0606020202030204" pitchFamily="34" charset="0"/>
              </a:rPr>
              <a:t>.</a:t>
            </a:r>
          </a:p>
          <a:p>
            <a:pPr marL="0" indent="0" algn="ctr">
              <a:buNone/>
            </a:pPr>
            <a:endParaRPr lang="sl-SI" sz="2000" dirty="0">
              <a:latin typeface="Arial Narrow" panose="020B0606020202030204" pitchFamily="34" charset="0"/>
            </a:endParaRPr>
          </a:p>
        </p:txBody>
      </p:sp>
    </p:spTree>
    <p:extLst>
      <p:ext uri="{BB962C8B-B14F-4D97-AF65-F5344CB8AC3E}">
        <p14:creationId xmlns:p14="http://schemas.microsoft.com/office/powerpoint/2010/main" val="29419855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Naslov 1">
            <a:extLst>
              <a:ext uri="{FF2B5EF4-FFF2-40B4-BE49-F238E27FC236}">
                <a16:creationId xmlns:a16="http://schemas.microsoft.com/office/drawing/2014/main" id="{641A55A5-0A58-4F77-894A-077C5415A5E0}"/>
              </a:ext>
            </a:extLst>
          </p:cNvPr>
          <p:cNvSpPr>
            <a:spLocks noGrp="1"/>
          </p:cNvSpPr>
          <p:nvPr>
            <p:ph type="title"/>
          </p:nvPr>
        </p:nvSpPr>
        <p:spPr>
          <a:xfrm>
            <a:off x="250825" y="115888"/>
            <a:ext cx="8642350" cy="1152872"/>
          </a:xfrm>
        </p:spPr>
        <p:txBody>
          <a:bodyPr/>
          <a:lstStyle/>
          <a:p>
            <a:pPr algn="ctr">
              <a:lnSpc>
                <a:spcPct val="107000"/>
              </a:lnSpc>
              <a:spcAft>
                <a:spcPts val="0"/>
              </a:spcAft>
            </a:pPr>
            <a:br>
              <a:rPr lang="fi-FI" altLang="en-US" dirty="0">
                <a:solidFill>
                  <a:srgbClr val="BED600"/>
                </a:solidFill>
                <a:latin typeface="Arial Narrow" panose="020B0606020202030204" pitchFamily="34" charset="0"/>
              </a:rPr>
            </a:br>
            <a:r>
              <a:rPr lang="sl-SI" dirty="0">
                <a:solidFill>
                  <a:srgbClr val="BED600"/>
                </a:solidFill>
                <a:latin typeface="Arial Narrow" panose="020B0606020202030204" pitchFamily="34" charset="0"/>
              </a:rPr>
              <a:t>17. člen</a:t>
            </a:r>
            <a:br>
              <a:rPr lang="sl-SI" dirty="0">
                <a:solidFill>
                  <a:srgbClr val="BED600"/>
                </a:solidFill>
                <a:latin typeface="Arial Narrow" panose="020B0606020202030204" pitchFamily="34" charset="0"/>
              </a:rPr>
            </a:br>
            <a:r>
              <a:rPr lang="sl-SI" dirty="0">
                <a:solidFill>
                  <a:srgbClr val="BED600"/>
                </a:solidFill>
                <a:latin typeface="Arial Narrow" panose="020B0606020202030204" pitchFamily="34" charset="0"/>
              </a:rPr>
              <a:t>(višina in izplačilo subvencije )</a:t>
            </a:r>
            <a:br>
              <a:rPr lang="sl-SI" dirty="0">
                <a:solidFill>
                  <a:srgbClr val="BED600"/>
                </a:solidFill>
                <a:latin typeface="Arial Narrow" panose="020B0606020202030204" pitchFamily="34" charset="0"/>
              </a:rPr>
            </a:br>
            <a:br>
              <a:rPr lang="fi-FI" altLang="en-US" dirty="0">
                <a:solidFill>
                  <a:srgbClr val="BED600"/>
                </a:solidFill>
                <a:latin typeface="Arial Narrow" panose="020B0606020202030204" pitchFamily="34" charset="0"/>
              </a:rPr>
            </a:br>
            <a:endParaRPr lang="fi-FI" altLang="en-US" dirty="0">
              <a:solidFill>
                <a:srgbClr val="BED600"/>
              </a:solidFill>
              <a:latin typeface="Arial Narrow" panose="020B0606020202030204" pitchFamily="34" charset="0"/>
            </a:endParaRPr>
          </a:p>
        </p:txBody>
      </p:sp>
      <p:sp>
        <p:nvSpPr>
          <p:cNvPr id="2" name="Pravokotnik 1">
            <a:extLst>
              <a:ext uri="{FF2B5EF4-FFF2-40B4-BE49-F238E27FC236}">
                <a16:creationId xmlns:a16="http://schemas.microsoft.com/office/drawing/2014/main" id="{75F89517-C290-4D36-BAA8-8339499935B9}"/>
              </a:ext>
            </a:extLst>
          </p:cNvPr>
          <p:cNvSpPr/>
          <p:nvPr/>
        </p:nvSpPr>
        <p:spPr>
          <a:xfrm>
            <a:off x="1043608" y="908720"/>
            <a:ext cx="7056784" cy="1200329"/>
          </a:xfrm>
          <a:prstGeom prst="rect">
            <a:avLst/>
          </a:prstGeom>
        </p:spPr>
        <p:txBody>
          <a:bodyPr wrap="square">
            <a:spAutoFit/>
          </a:bodyPr>
          <a:lstStyle/>
          <a:p>
            <a:pPr marL="285750" indent="-285750">
              <a:buFont typeface="Wingdings" panose="05000000000000000000" pitchFamily="2" charset="2"/>
              <a:buChar char="Ø"/>
            </a:pPr>
            <a:endParaRPr lang="sl-SI" dirty="0">
              <a:solidFill>
                <a:srgbClr val="5B7093"/>
              </a:solidFill>
            </a:endParaRPr>
          </a:p>
          <a:p>
            <a:pPr marL="285750" indent="-285750">
              <a:buFont typeface="Wingdings" panose="05000000000000000000" pitchFamily="2" charset="2"/>
              <a:buChar char="Ø"/>
            </a:pPr>
            <a:endParaRPr lang="sl-SI" dirty="0">
              <a:solidFill>
                <a:srgbClr val="5B7093"/>
              </a:solidFill>
            </a:endParaRPr>
          </a:p>
          <a:p>
            <a:endParaRPr lang="sl-SI" dirty="0">
              <a:solidFill>
                <a:srgbClr val="5B7093"/>
              </a:solidFill>
            </a:endParaRPr>
          </a:p>
          <a:p>
            <a:endParaRPr lang="sl-SI" dirty="0"/>
          </a:p>
        </p:txBody>
      </p:sp>
      <p:sp>
        <p:nvSpPr>
          <p:cNvPr id="5" name="Označba mesta vsebine 2">
            <a:extLst>
              <a:ext uri="{FF2B5EF4-FFF2-40B4-BE49-F238E27FC236}">
                <a16:creationId xmlns:a16="http://schemas.microsoft.com/office/drawing/2014/main" id="{3EF845FB-CC56-4F87-9F1A-021D187125DC}"/>
              </a:ext>
            </a:extLst>
          </p:cNvPr>
          <p:cNvSpPr>
            <a:spLocks noGrp="1"/>
          </p:cNvSpPr>
          <p:nvPr>
            <p:ph idx="1"/>
          </p:nvPr>
        </p:nvSpPr>
        <p:spPr>
          <a:xfrm>
            <a:off x="251520" y="1052513"/>
            <a:ext cx="8641655" cy="4752751"/>
          </a:xfrm>
        </p:spPr>
        <p:txBody>
          <a:bodyPr/>
          <a:lstStyle/>
          <a:p>
            <a:pPr marL="0" indent="0">
              <a:buNone/>
            </a:pPr>
            <a:endParaRPr lang="sl-SI" sz="2000" dirty="0">
              <a:latin typeface="Arial Narrow" panose="020B0606020202030204" pitchFamily="34" charset="0"/>
            </a:endParaRPr>
          </a:p>
          <a:p>
            <a:pPr>
              <a:buFont typeface="Wingdings" panose="05000000000000000000" pitchFamily="2" charset="2"/>
              <a:buChar char="Ø"/>
            </a:pPr>
            <a:endParaRPr lang="sl-SI" sz="2000" dirty="0">
              <a:latin typeface="Arial Narrow" panose="020B0606020202030204" pitchFamily="34" charset="0"/>
            </a:endParaRPr>
          </a:p>
          <a:p>
            <a:pPr marL="0" indent="0" algn="ctr">
              <a:buNone/>
            </a:pPr>
            <a:endParaRPr lang="sl-SI" sz="2000" dirty="0">
              <a:latin typeface="Arial Narrow" panose="020B0606020202030204" pitchFamily="34" charset="0"/>
            </a:endParaRPr>
          </a:p>
        </p:txBody>
      </p:sp>
      <p:sp>
        <p:nvSpPr>
          <p:cNvPr id="3" name="Pravokotnik 2">
            <a:extLst>
              <a:ext uri="{FF2B5EF4-FFF2-40B4-BE49-F238E27FC236}">
                <a16:creationId xmlns:a16="http://schemas.microsoft.com/office/drawing/2014/main" id="{A339D6FB-2171-4074-A9EE-06F6466E5CDB}"/>
              </a:ext>
            </a:extLst>
          </p:cNvPr>
          <p:cNvSpPr/>
          <p:nvPr/>
        </p:nvSpPr>
        <p:spPr>
          <a:xfrm>
            <a:off x="827584" y="821498"/>
            <a:ext cx="7560840" cy="5293757"/>
          </a:xfrm>
          <a:prstGeom prst="rect">
            <a:avLst/>
          </a:prstGeom>
        </p:spPr>
        <p:txBody>
          <a:bodyPr wrap="square">
            <a:spAutoFit/>
          </a:bodyPr>
          <a:lstStyle/>
          <a:p>
            <a:pPr>
              <a:spcAft>
                <a:spcPts val="0"/>
              </a:spcAft>
            </a:pPr>
            <a:endParaRPr lang="sl-SI" dirty="0">
              <a:solidFill>
                <a:srgbClr val="000000"/>
              </a:solidFill>
              <a:ea typeface="Times New Roman" panose="02020603050405020304" pitchFamily="18" charset="0"/>
              <a:cs typeface="Times New Roman" panose="02020603050405020304" pitchFamily="18" charset="0"/>
            </a:endParaRPr>
          </a:p>
          <a:p>
            <a:pPr>
              <a:spcAft>
                <a:spcPts val="0"/>
              </a:spcAft>
            </a:pPr>
            <a:r>
              <a:rPr lang="sl-SI" sz="2000" dirty="0">
                <a:solidFill>
                  <a:srgbClr val="5B7093"/>
                </a:solidFill>
                <a:latin typeface="Arial Narrow" panose="020B0606020202030204" pitchFamily="34" charset="0"/>
              </a:rPr>
              <a:t>(1) Subvencija za ohranitev zaposlitve znaša: </a:t>
            </a:r>
          </a:p>
          <a:p>
            <a:pPr marL="285750" indent="-285750">
              <a:spcAft>
                <a:spcPts val="0"/>
              </a:spcAft>
              <a:buFont typeface="Wingdings" panose="05000000000000000000" pitchFamily="2" charset="2"/>
              <a:buChar char="Ø"/>
            </a:pPr>
            <a:r>
              <a:rPr lang="sl-SI" sz="2000" dirty="0">
                <a:solidFill>
                  <a:srgbClr val="5B7093"/>
                </a:solidFill>
                <a:latin typeface="Arial Narrow" panose="020B0606020202030204" pitchFamily="34" charset="0"/>
              </a:rPr>
              <a:t>448 eura na delavca mesečno ob zagotavljanju dela za skrajšani delovni čas v obsegu od 20 do vključno 24 ur tedensko,</a:t>
            </a:r>
          </a:p>
          <a:p>
            <a:pPr marL="285750" indent="-285750">
              <a:spcAft>
                <a:spcPts val="0"/>
              </a:spcAft>
              <a:buFont typeface="Wingdings" panose="05000000000000000000" pitchFamily="2" charset="2"/>
              <a:buChar char="Ø"/>
            </a:pPr>
            <a:r>
              <a:rPr lang="sl-SI" sz="2000" dirty="0">
                <a:solidFill>
                  <a:srgbClr val="5B7093"/>
                </a:solidFill>
                <a:latin typeface="Arial Narrow" panose="020B0606020202030204" pitchFamily="34" charset="0"/>
              </a:rPr>
              <a:t>336 eura na delavca mesečno ob zagotavljanju dela za skrajšani delovni čas v obsegu od 25 do vključno 29 ur tedensko,</a:t>
            </a:r>
          </a:p>
          <a:p>
            <a:pPr marL="285750" indent="-285750">
              <a:spcAft>
                <a:spcPts val="0"/>
              </a:spcAft>
              <a:buFont typeface="Wingdings" panose="05000000000000000000" pitchFamily="2" charset="2"/>
              <a:buChar char="Ø"/>
            </a:pPr>
            <a:r>
              <a:rPr lang="sl-SI" sz="2000" dirty="0">
                <a:solidFill>
                  <a:srgbClr val="5B7093"/>
                </a:solidFill>
                <a:latin typeface="Arial Narrow" panose="020B0606020202030204" pitchFamily="34" charset="0"/>
              </a:rPr>
              <a:t>224 eura na delavca mesečno ob zagotavljanju dela za skrajšani delovni čas v obsegu od 30 do vključno 34 ur tedensko,</a:t>
            </a:r>
          </a:p>
          <a:p>
            <a:pPr marL="285750" indent="-285750">
              <a:spcAft>
                <a:spcPts val="0"/>
              </a:spcAft>
              <a:buFont typeface="Wingdings" panose="05000000000000000000" pitchFamily="2" charset="2"/>
              <a:buChar char="Ø"/>
            </a:pPr>
            <a:r>
              <a:rPr lang="sl-SI" sz="2000" dirty="0">
                <a:solidFill>
                  <a:srgbClr val="5B7093"/>
                </a:solidFill>
                <a:latin typeface="Arial Narrow" panose="020B0606020202030204" pitchFamily="34" charset="0"/>
              </a:rPr>
              <a:t>112 eura na delavca mesečno ob zagotavljanju dela za skrajšani delovni čas v obsegu 35 ur tedensko.</a:t>
            </a:r>
          </a:p>
          <a:p>
            <a:pPr>
              <a:spcAft>
                <a:spcPts val="0"/>
              </a:spcAft>
            </a:pPr>
            <a:endParaRPr lang="sl-SI" sz="2000" dirty="0">
              <a:solidFill>
                <a:srgbClr val="5B7093"/>
              </a:solidFill>
              <a:latin typeface="Arial Narrow" panose="020B0606020202030204" pitchFamily="34" charset="0"/>
            </a:endParaRPr>
          </a:p>
          <a:p>
            <a:pPr>
              <a:spcAft>
                <a:spcPts val="0"/>
              </a:spcAft>
            </a:pPr>
            <a:r>
              <a:rPr lang="sl-SI" sz="2000" dirty="0">
                <a:solidFill>
                  <a:srgbClr val="5B7093"/>
                </a:solidFill>
                <a:latin typeface="Arial Narrow" panose="020B0606020202030204" pitchFamily="34" charset="0"/>
              </a:rPr>
              <a:t>(2) </a:t>
            </a:r>
            <a:r>
              <a:rPr lang="sl-SI" sz="2000" dirty="0">
                <a:solidFill>
                  <a:srgbClr val="FF0000"/>
                </a:solidFill>
                <a:latin typeface="Arial Narrow" panose="020B0606020202030204" pitchFamily="34" charset="0"/>
              </a:rPr>
              <a:t>Subvencija se sorazmerno zmanjša za čas odsotnosti z dela iz tretjega odstavka 14. člena tega zakona.</a:t>
            </a:r>
          </a:p>
          <a:p>
            <a:pPr>
              <a:spcAft>
                <a:spcPts val="0"/>
              </a:spcAft>
            </a:pPr>
            <a:endParaRPr lang="sl-SI" sz="2000" dirty="0">
              <a:solidFill>
                <a:srgbClr val="5B7093"/>
              </a:solidFill>
              <a:latin typeface="Arial Narrow" panose="020B0606020202030204" pitchFamily="34" charset="0"/>
            </a:endParaRPr>
          </a:p>
          <a:p>
            <a:pPr>
              <a:spcAft>
                <a:spcPts val="0"/>
              </a:spcAft>
            </a:pPr>
            <a:r>
              <a:rPr lang="sl-SI" sz="2000" dirty="0">
                <a:solidFill>
                  <a:srgbClr val="5B7093"/>
                </a:solidFill>
                <a:latin typeface="Arial Narrow" panose="020B0606020202030204" pitchFamily="34" charset="0"/>
              </a:rPr>
              <a:t>(3) Subvencija se delodajalcu izplačuje mesečno, v sorazmernem deležu ali v celoti, najpozneje v 30 dneh po podpisu pogodbe iz četrtega odstavka prejšnjega člena.</a:t>
            </a:r>
          </a:p>
        </p:txBody>
      </p:sp>
    </p:spTree>
    <p:extLst>
      <p:ext uri="{BB962C8B-B14F-4D97-AF65-F5344CB8AC3E}">
        <p14:creationId xmlns:p14="http://schemas.microsoft.com/office/powerpoint/2010/main" val="39585383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Naslov 1">
            <a:extLst>
              <a:ext uri="{FF2B5EF4-FFF2-40B4-BE49-F238E27FC236}">
                <a16:creationId xmlns:a16="http://schemas.microsoft.com/office/drawing/2014/main" id="{641A55A5-0A58-4F77-894A-077C5415A5E0}"/>
              </a:ext>
            </a:extLst>
          </p:cNvPr>
          <p:cNvSpPr>
            <a:spLocks noGrp="1"/>
          </p:cNvSpPr>
          <p:nvPr>
            <p:ph type="title"/>
          </p:nvPr>
        </p:nvSpPr>
        <p:spPr>
          <a:xfrm>
            <a:off x="250825" y="115888"/>
            <a:ext cx="8642350" cy="1152872"/>
          </a:xfrm>
        </p:spPr>
        <p:txBody>
          <a:bodyPr/>
          <a:lstStyle/>
          <a:p>
            <a:pPr algn="ctr">
              <a:lnSpc>
                <a:spcPct val="107000"/>
              </a:lnSpc>
              <a:spcAft>
                <a:spcPts val="0"/>
              </a:spcAft>
            </a:pPr>
            <a:br>
              <a:rPr lang="fi-FI" altLang="en-US" dirty="0">
                <a:solidFill>
                  <a:srgbClr val="BED600"/>
                </a:solidFill>
                <a:latin typeface="Arial Narrow" panose="020B0606020202030204" pitchFamily="34" charset="0"/>
              </a:rPr>
            </a:br>
            <a:r>
              <a:rPr lang="sl-SI" altLang="en-US" dirty="0">
                <a:solidFill>
                  <a:srgbClr val="BED600"/>
                </a:solidFill>
                <a:latin typeface="Arial Narrow" panose="020B0606020202030204" pitchFamily="34" charset="0"/>
              </a:rPr>
              <a:t>IZRAČUN </a:t>
            </a:r>
            <a:r>
              <a:rPr lang="sl-SI" dirty="0">
                <a:solidFill>
                  <a:srgbClr val="BED600"/>
                </a:solidFill>
                <a:latin typeface="Arial Narrow" panose="020B0606020202030204" pitchFamily="34" charset="0"/>
              </a:rPr>
              <a:t>SUBVENCIJE ZA SPDČ??</a:t>
            </a:r>
            <a:endParaRPr lang="fi-FI" altLang="en-US" dirty="0">
              <a:solidFill>
                <a:srgbClr val="BED600"/>
              </a:solidFill>
              <a:latin typeface="Arial Narrow" panose="020B0606020202030204" pitchFamily="34" charset="0"/>
            </a:endParaRPr>
          </a:p>
        </p:txBody>
      </p:sp>
      <p:sp>
        <p:nvSpPr>
          <p:cNvPr id="2" name="Pravokotnik 1">
            <a:extLst>
              <a:ext uri="{FF2B5EF4-FFF2-40B4-BE49-F238E27FC236}">
                <a16:creationId xmlns:a16="http://schemas.microsoft.com/office/drawing/2014/main" id="{75F89517-C290-4D36-BAA8-8339499935B9}"/>
              </a:ext>
            </a:extLst>
          </p:cNvPr>
          <p:cNvSpPr/>
          <p:nvPr/>
        </p:nvSpPr>
        <p:spPr>
          <a:xfrm>
            <a:off x="1043608" y="452348"/>
            <a:ext cx="7056784" cy="1200329"/>
          </a:xfrm>
          <a:prstGeom prst="rect">
            <a:avLst/>
          </a:prstGeom>
        </p:spPr>
        <p:txBody>
          <a:bodyPr wrap="square">
            <a:spAutoFit/>
          </a:bodyPr>
          <a:lstStyle/>
          <a:p>
            <a:pPr marL="285750" indent="-285750">
              <a:buFont typeface="Wingdings" panose="05000000000000000000" pitchFamily="2" charset="2"/>
              <a:buChar char="Ø"/>
            </a:pPr>
            <a:endParaRPr lang="sl-SI" dirty="0">
              <a:solidFill>
                <a:srgbClr val="5B7093"/>
              </a:solidFill>
            </a:endParaRPr>
          </a:p>
          <a:p>
            <a:pPr marL="285750" indent="-285750">
              <a:buFont typeface="Wingdings" panose="05000000000000000000" pitchFamily="2" charset="2"/>
              <a:buChar char="Ø"/>
            </a:pPr>
            <a:endParaRPr lang="sl-SI" dirty="0">
              <a:solidFill>
                <a:srgbClr val="5B7093"/>
              </a:solidFill>
            </a:endParaRPr>
          </a:p>
          <a:p>
            <a:endParaRPr lang="sl-SI" dirty="0">
              <a:solidFill>
                <a:srgbClr val="5B7093"/>
              </a:solidFill>
            </a:endParaRPr>
          </a:p>
          <a:p>
            <a:endParaRPr lang="sl-SI" dirty="0"/>
          </a:p>
        </p:txBody>
      </p:sp>
      <p:sp>
        <p:nvSpPr>
          <p:cNvPr id="5" name="Označba mesta vsebine 2">
            <a:extLst>
              <a:ext uri="{FF2B5EF4-FFF2-40B4-BE49-F238E27FC236}">
                <a16:creationId xmlns:a16="http://schemas.microsoft.com/office/drawing/2014/main" id="{3EF845FB-CC56-4F87-9F1A-021D187125DC}"/>
              </a:ext>
            </a:extLst>
          </p:cNvPr>
          <p:cNvSpPr>
            <a:spLocks noGrp="1"/>
          </p:cNvSpPr>
          <p:nvPr>
            <p:ph idx="1"/>
          </p:nvPr>
        </p:nvSpPr>
        <p:spPr>
          <a:xfrm>
            <a:off x="251520" y="1052513"/>
            <a:ext cx="8641655" cy="4752751"/>
          </a:xfrm>
        </p:spPr>
        <p:txBody>
          <a:bodyPr/>
          <a:lstStyle/>
          <a:p>
            <a:pPr marL="0" indent="0">
              <a:buNone/>
            </a:pPr>
            <a:endParaRPr lang="sl-SI" sz="2000" dirty="0">
              <a:latin typeface="Arial Narrow" panose="020B0606020202030204" pitchFamily="34" charset="0"/>
            </a:endParaRPr>
          </a:p>
          <a:p>
            <a:pPr>
              <a:buFont typeface="Wingdings" panose="05000000000000000000" pitchFamily="2" charset="2"/>
              <a:buChar char="Ø"/>
            </a:pPr>
            <a:endParaRPr lang="sl-SI" sz="2000" dirty="0">
              <a:latin typeface="Arial Narrow" panose="020B0606020202030204" pitchFamily="34" charset="0"/>
            </a:endParaRPr>
          </a:p>
          <a:p>
            <a:pPr marL="0" indent="0" algn="ctr">
              <a:buNone/>
            </a:pPr>
            <a:endParaRPr lang="sl-SI" sz="2000" dirty="0">
              <a:latin typeface="Arial Narrow" panose="020B0606020202030204" pitchFamily="34" charset="0"/>
            </a:endParaRPr>
          </a:p>
        </p:txBody>
      </p:sp>
      <p:pic>
        <p:nvPicPr>
          <p:cNvPr id="4" name="Slika 3">
            <a:extLst>
              <a:ext uri="{FF2B5EF4-FFF2-40B4-BE49-F238E27FC236}">
                <a16:creationId xmlns:a16="http://schemas.microsoft.com/office/drawing/2014/main" id="{B8E6D36B-05DE-49A6-9C53-2B8C778902D5}"/>
              </a:ext>
            </a:extLst>
          </p:cNvPr>
          <p:cNvPicPr>
            <a:picLocks noChangeAspect="1"/>
          </p:cNvPicPr>
          <p:nvPr/>
        </p:nvPicPr>
        <p:blipFill>
          <a:blip r:embed="rId3"/>
          <a:stretch>
            <a:fillRect/>
          </a:stretch>
        </p:blipFill>
        <p:spPr>
          <a:xfrm>
            <a:off x="539552" y="1748176"/>
            <a:ext cx="8244408" cy="3048976"/>
          </a:xfrm>
          <a:prstGeom prst="rect">
            <a:avLst/>
          </a:prstGeom>
        </p:spPr>
      </p:pic>
    </p:spTree>
    <p:extLst>
      <p:ext uri="{BB962C8B-B14F-4D97-AF65-F5344CB8AC3E}">
        <p14:creationId xmlns:p14="http://schemas.microsoft.com/office/powerpoint/2010/main" val="2771309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Naslov 1">
            <a:extLst>
              <a:ext uri="{FF2B5EF4-FFF2-40B4-BE49-F238E27FC236}">
                <a16:creationId xmlns:a16="http://schemas.microsoft.com/office/drawing/2014/main" id="{641A55A5-0A58-4F77-894A-077C5415A5E0}"/>
              </a:ext>
            </a:extLst>
          </p:cNvPr>
          <p:cNvSpPr>
            <a:spLocks noGrp="1"/>
          </p:cNvSpPr>
          <p:nvPr>
            <p:ph type="title"/>
          </p:nvPr>
        </p:nvSpPr>
        <p:spPr>
          <a:xfrm>
            <a:off x="250825" y="115888"/>
            <a:ext cx="8642350" cy="792832"/>
          </a:xfrm>
        </p:spPr>
        <p:txBody>
          <a:bodyPr/>
          <a:lstStyle/>
          <a:p>
            <a:pPr algn="ctr">
              <a:lnSpc>
                <a:spcPct val="107000"/>
              </a:lnSpc>
              <a:spcAft>
                <a:spcPts val="0"/>
              </a:spcAft>
            </a:pPr>
            <a:br>
              <a:rPr lang="fi-FI" altLang="en-US" dirty="0">
                <a:solidFill>
                  <a:srgbClr val="BED600"/>
                </a:solidFill>
                <a:latin typeface="Arial Narrow" panose="020B0606020202030204" pitchFamily="34" charset="0"/>
              </a:rPr>
            </a:br>
            <a:r>
              <a:rPr lang="sl-SI" altLang="en-US" dirty="0">
                <a:solidFill>
                  <a:srgbClr val="BED600"/>
                </a:solidFill>
                <a:latin typeface="Arial Narrow" panose="020B0606020202030204" pitchFamily="34" charset="0"/>
              </a:rPr>
              <a:t>KOMBINACIJE SPDČ V TEDNU - MDDSZ</a:t>
            </a:r>
            <a:endParaRPr lang="fi-FI" altLang="en-US" dirty="0">
              <a:solidFill>
                <a:srgbClr val="BED600"/>
              </a:solidFill>
              <a:latin typeface="Arial Narrow" panose="020B0606020202030204" pitchFamily="34" charset="0"/>
            </a:endParaRPr>
          </a:p>
        </p:txBody>
      </p:sp>
      <p:sp>
        <p:nvSpPr>
          <p:cNvPr id="2" name="Pravokotnik 1">
            <a:extLst>
              <a:ext uri="{FF2B5EF4-FFF2-40B4-BE49-F238E27FC236}">
                <a16:creationId xmlns:a16="http://schemas.microsoft.com/office/drawing/2014/main" id="{75F89517-C290-4D36-BAA8-8339499935B9}"/>
              </a:ext>
            </a:extLst>
          </p:cNvPr>
          <p:cNvSpPr/>
          <p:nvPr/>
        </p:nvSpPr>
        <p:spPr>
          <a:xfrm>
            <a:off x="1043608" y="908720"/>
            <a:ext cx="7056784" cy="1200329"/>
          </a:xfrm>
          <a:prstGeom prst="rect">
            <a:avLst/>
          </a:prstGeom>
        </p:spPr>
        <p:txBody>
          <a:bodyPr wrap="square">
            <a:spAutoFit/>
          </a:bodyPr>
          <a:lstStyle/>
          <a:p>
            <a:pPr marL="285750" indent="-285750">
              <a:buFont typeface="Wingdings" panose="05000000000000000000" pitchFamily="2" charset="2"/>
              <a:buChar char="Ø"/>
            </a:pPr>
            <a:endParaRPr lang="sl-SI" dirty="0">
              <a:solidFill>
                <a:srgbClr val="5B7093"/>
              </a:solidFill>
            </a:endParaRPr>
          </a:p>
          <a:p>
            <a:pPr marL="285750" indent="-285750">
              <a:buFont typeface="Wingdings" panose="05000000000000000000" pitchFamily="2" charset="2"/>
              <a:buChar char="Ø"/>
            </a:pPr>
            <a:endParaRPr lang="sl-SI" dirty="0">
              <a:solidFill>
                <a:srgbClr val="5B7093"/>
              </a:solidFill>
            </a:endParaRPr>
          </a:p>
          <a:p>
            <a:endParaRPr lang="sl-SI" dirty="0">
              <a:solidFill>
                <a:srgbClr val="5B7093"/>
              </a:solidFill>
            </a:endParaRPr>
          </a:p>
          <a:p>
            <a:endParaRPr lang="sl-SI" dirty="0"/>
          </a:p>
        </p:txBody>
      </p:sp>
      <p:sp>
        <p:nvSpPr>
          <p:cNvPr id="5" name="Označba mesta vsebine 2">
            <a:extLst>
              <a:ext uri="{FF2B5EF4-FFF2-40B4-BE49-F238E27FC236}">
                <a16:creationId xmlns:a16="http://schemas.microsoft.com/office/drawing/2014/main" id="{3EF845FB-CC56-4F87-9F1A-021D187125DC}"/>
              </a:ext>
            </a:extLst>
          </p:cNvPr>
          <p:cNvSpPr>
            <a:spLocks noGrp="1"/>
          </p:cNvSpPr>
          <p:nvPr>
            <p:ph idx="1"/>
          </p:nvPr>
        </p:nvSpPr>
        <p:spPr>
          <a:xfrm>
            <a:off x="251520" y="1340768"/>
            <a:ext cx="8641655" cy="4464496"/>
          </a:xfrm>
        </p:spPr>
        <p:txBody>
          <a:bodyPr/>
          <a:lstStyle/>
          <a:p>
            <a:pPr marL="0" indent="0">
              <a:buNone/>
            </a:pPr>
            <a:endParaRPr lang="sl-SI" sz="2000" dirty="0">
              <a:latin typeface="Arial Narrow" panose="020B0606020202030204" pitchFamily="34" charset="0"/>
            </a:endParaRPr>
          </a:p>
          <a:p>
            <a:pPr>
              <a:buFont typeface="Wingdings" panose="05000000000000000000" pitchFamily="2" charset="2"/>
              <a:buChar char="Ø"/>
            </a:pPr>
            <a:r>
              <a:rPr lang="sl-SI" sz="2000" dirty="0">
                <a:latin typeface="Arial Narrow" panose="020B0606020202030204" pitchFamily="34" charset="0"/>
              </a:rPr>
              <a:t>Pri obsegu skrajšanega delovnega časa npr. 20 ur tedensko, lahko delodajalec kombinira delovne ure tako, kot je določen delovni čas v odredbi (ni potrebno 5 x 4 ure dnevno, lahko npr. 2 dni x 8 ur +2 dni x 2 uri</a:t>
            </a:r>
            <a:r>
              <a:rPr lang="sl-SI" sz="2000" dirty="0">
                <a:solidFill>
                  <a:srgbClr val="FF0000"/>
                </a:solidFill>
                <a:latin typeface="Arial Narrow" panose="020B0606020202030204" pitchFamily="34" charset="0"/>
              </a:rPr>
              <a:t>). Ni pa možna izravnava na mesečni ravni, saj ZIUOOPE izrecno prepoveduje neenakomerno razporeditev ali začasno prerazporeditev delovnega časa.</a:t>
            </a:r>
          </a:p>
          <a:p>
            <a:pPr>
              <a:buFont typeface="Wingdings" panose="05000000000000000000" pitchFamily="2" charset="2"/>
              <a:buChar char="Ø"/>
            </a:pPr>
            <a:endParaRPr lang="sl-SI" sz="2000" dirty="0">
              <a:latin typeface="Arial Narrow" panose="020B0606020202030204" pitchFamily="34" charset="0"/>
            </a:endParaRPr>
          </a:p>
          <a:p>
            <a:pPr>
              <a:buFont typeface="Wingdings" panose="05000000000000000000" pitchFamily="2" charset="2"/>
              <a:buChar char="Ø"/>
            </a:pPr>
            <a:r>
              <a:rPr lang="sl-SI" sz="2000" dirty="0">
                <a:latin typeface="Arial Narrow" panose="020B0606020202030204" pitchFamily="34" charset="0"/>
              </a:rPr>
              <a:t>Dolžnost delodajalca je, da vodi </a:t>
            </a:r>
            <a:r>
              <a:rPr lang="sl-SI" sz="2000" dirty="0">
                <a:solidFill>
                  <a:srgbClr val="FF0000"/>
                </a:solidFill>
                <a:latin typeface="Arial Narrow" panose="020B0606020202030204" pitchFamily="34" charset="0"/>
              </a:rPr>
              <a:t>evidenco o izrabi delovnega časa, in sicer na način, da je iz nje razviden čas prihoda in odhoda z dela</a:t>
            </a:r>
            <a:r>
              <a:rPr lang="sl-SI" sz="2000" dirty="0">
                <a:latin typeface="Arial Narrow" panose="020B0606020202030204" pitchFamily="34" charset="0"/>
              </a:rPr>
              <a:t>. Evidenco mora za namen nadzora hraniti še </a:t>
            </a:r>
            <a:r>
              <a:rPr lang="sl-SI" sz="2000" dirty="0">
                <a:solidFill>
                  <a:srgbClr val="FF0000"/>
                </a:solidFill>
                <a:latin typeface="Arial Narrow" panose="020B0606020202030204" pitchFamily="34" charset="0"/>
              </a:rPr>
              <a:t>10 let.</a:t>
            </a:r>
          </a:p>
          <a:p>
            <a:pPr>
              <a:buFont typeface="Wingdings" panose="05000000000000000000" pitchFamily="2" charset="2"/>
              <a:buChar char="Ø"/>
            </a:pPr>
            <a:endParaRPr lang="sl-SI" sz="2000" dirty="0">
              <a:latin typeface="Arial Narrow" panose="020B0606020202030204" pitchFamily="34" charset="0"/>
            </a:endParaRPr>
          </a:p>
          <a:p>
            <a:pPr>
              <a:buFont typeface="Wingdings" panose="05000000000000000000" pitchFamily="2" charset="2"/>
              <a:buChar char="Ø"/>
            </a:pPr>
            <a:endParaRPr lang="sl-SI" sz="2000" dirty="0">
              <a:latin typeface="Arial Narrow" panose="020B0606020202030204" pitchFamily="34" charset="0"/>
            </a:endParaRPr>
          </a:p>
          <a:p>
            <a:pPr marL="0" indent="0" algn="ctr">
              <a:buNone/>
            </a:pPr>
            <a:endParaRPr lang="sl-SI" sz="2000" dirty="0">
              <a:latin typeface="Arial Narrow" panose="020B0606020202030204" pitchFamily="34" charset="0"/>
            </a:endParaRPr>
          </a:p>
        </p:txBody>
      </p:sp>
      <p:sp>
        <p:nvSpPr>
          <p:cNvPr id="3" name="Pravokotnik 2">
            <a:extLst>
              <a:ext uri="{FF2B5EF4-FFF2-40B4-BE49-F238E27FC236}">
                <a16:creationId xmlns:a16="http://schemas.microsoft.com/office/drawing/2014/main" id="{A339D6FB-2171-4074-A9EE-06F6466E5CDB}"/>
              </a:ext>
            </a:extLst>
          </p:cNvPr>
          <p:cNvSpPr/>
          <p:nvPr/>
        </p:nvSpPr>
        <p:spPr>
          <a:xfrm>
            <a:off x="827584" y="821498"/>
            <a:ext cx="7560840" cy="677108"/>
          </a:xfrm>
          <a:prstGeom prst="rect">
            <a:avLst/>
          </a:prstGeom>
        </p:spPr>
        <p:txBody>
          <a:bodyPr wrap="square">
            <a:spAutoFit/>
          </a:bodyPr>
          <a:lstStyle/>
          <a:p>
            <a:pPr>
              <a:spcAft>
                <a:spcPts val="0"/>
              </a:spcAft>
            </a:pPr>
            <a:endParaRPr lang="sl-SI" dirty="0">
              <a:solidFill>
                <a:srgbClr val="000000"/>
              </a:solidFill>
              <a:ea typeface="Times New Roman" panose="02020603050405020304" pitchFamily="18" charset="0"/>
              <a:cs typeface="Times New Roman" panose="02020603050405020304" pitchFamily="18" charset="0"/>
            </a:endParaRPr>
          </a:p>
          <a:p>
            <a:pPr>
              <a:spcAft>
                <a:spcPts val="0"/>
              </a:spcAft>
            </a:pPr>
            <a:endParaRPr lang="sl-SI" sz="2000" dirty="0">
              <a:solidFill>
                <a:srgbClr val="606060"/>
              </a:solidFill>
              <a:latin typeface="Arial Narrow" panose="020B0606020202030204" pitchFamily="34" charset="0"/>
            </a:endParaRPr>
          </a:p>
        </p:txBody>
      </p:sp>
    </p:spTree>
    <p:extLst>
      <p:ext uri="{BB962C8B-B14F-4D97-AF65-F5344CB8AC3E}">
        <p14:creationId xmlns:p14="http://schemas.microsoft.com/office/powerpoint/2010/main" val="1855871758"/>
      </p:ext>
    </p:extLst>
  </p:cSld>
  <p:clrMapOvr>
    <a:masterClrMapping/>
  </p:clrMapOvr>
</p:sld>
</file>

<file path=ppt/theme/theme1.xml><?xml version="1.0" encoding="utf-8"?>
<a:theme xmlns:a="http://schemas.openxmlformats.org/drawingml/2006/main" name="osnovna_prezentacija">
  <a:themeElements>
    <a:clrScheme name="Po meri 5">
      <a:dk1>
        <a:srgbClr val="000000"/>
      </a:dk1>
      <a:lt1>
        <a:srgbClr val="FFFFFF"/>
      </a:lt1>
      <a:dk2>
        <a:srgbClr val="000000"/>
      </a:dk2>
      <a:lt2>
        <a:srgbClr val="808080"/>
      </a:lt2>
      <a:accent1>
        <a:srgbClr val="BBE0E3"/>
      </a:accent1>
      <a:accent2>
        <a:srgbClr val="3F3F3F"/>
      </a:accent2>
      <a:accent3>
        <a:srgbClr val="FFFFFF"/>
      </a:accent3>
      <a:accent4>
        <a:srgbClr val="000000"/>
      </a:accent4>
      <a:accent5>
        <a:srgbClr val="DAEDEF"/>
      </a:accent5>
      <a:accent6>
        <a:srgbClr val="2D2D8A"/>
      </a:accent6>
      <a:hlink>
        <a:srgbClr val="009999"/>
      </a:hlink>
      <a:folHlink>
        <a:srgbClr val="99CC00"/>
      </a:folHlink>
    </a:clrScheme>
    <a:fontScheme name="osnovna_prezentacija">
      <a:majorFont>
        <a:latin typeface="Arial"/>
        <a:ea typeface=""/>
        <a:cs typeface=""/>
      </a:majorFont>
      <a:minorFont>
        <a:latin typeface="Arial"/>
        <a:ea typeface=""/>
        <a:cs typeface=""/>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osnovna_prezentacij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snovna_prezentacij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snovna_prezentacij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snovna_prezentacij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snovna_prezentacij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snovna_prezentacij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snovna_prezentacija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snovna_prezentacij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snovna_prezentacij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snovna_prezentacij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snovna_prezentacij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snovna_prezentacij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isarna">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isarna">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3733</TotalTime>
  <Words>1374</Words>
  <Application>Microsoft Office PowerPoint</Application>
  <PresentationFormat>Diaprojekcija na zaslonu (4:3)</PresentationFormat>
  <Paragraphs>113</Paragraphs>
  <Slides>16</Slides>
  <Notes>16</Notes>
  <HiddenSlides>0</HiddenSlides>
  <MMClips>0</MMClips>
  <ScaleCrop>false</ScaleCrop>
  <HeadingPairs>
    <vt:vector size="8" baseType="variant">
      <vt:variant>
        <vt:lpstr>Uporabljene pisave</vt:lpstr>
      </vt:variant>
      <vt:variant>
        <vt:i4>4</vt:i4>
      </vt:variant>
      <vt:variant>
        <vt:lpstr>Tema</vt:lpstr>
      </vt:variant>
      <vt:variant>
        <vt:i4>1</vt:i4>
      </vt:variant>
      <vt:variant>
        <vt:lpstr>Vdelani OLE strežniki</vt:lpstr>
      </vt:variant>
      <vt:variant>
        <vt:i4>1</vt:i4>
      </vt:variant>
      <vt:variant>
        <vt:lpstr>Naslovi diapozitivov</vt:lpstr>
      </vt:variant>
      <vt:variant>
        <vt:i4>16</vt:i4>
      </vt:variant>
    </vt:vector>
  </HeadingPairs>
  <TitlesOfParts>
    <vt:vector size="22" baseType="lpstr">
      <vt:lpstr>Arial</vt:lpstr>
      <vt:lpstr>Arial Narrow</vt:lpstr>
      <vt:lpstr>Calibri</vt:lpstr>
      <vt:lpstr>Wingdings</vt:lpstr>
      <vt:lpstr>osnovna_prezentacija</vt:lpstr>
      <vt:lpstr>Microsoft Excelov delovni list</vt:lpstr>
      <vt:lpstr>#PKP3 – najpogostejša vprašanja in odgovori</vt:lpstr>
      <vt:lpstr>ZNAČILNOSTI OBRAČUNA ČAKANJA NA DELO</vt:lpstr>
      <vt:lpstr>ČAKANJA NA DELO MDDSZ</vt:lpstr>
      <vt:lpstr>OBRAČUN ČAKANJA NA DELO</vt:lpstr>
      <vt:lpstr>DELNO SUBVENCIONIRANJE SKRAJŠANJA POLNEGA DELOVNEGA ČASA</vt:lpstr>
      <vt:lpstr>Glavne značilnosti SPDČ</vt:lpstr>
      <vt:lpstr> 17. člen (višina in izplačilo subvencije )  </vt:lpstr>
      <vt:lpstr> IZRAČUN SUBVENCIJE ZA SPDČ??</vt:lpstr>
      <vt:lpstr> KOMBINACIJE SPDČ V TEDNU - MDDSZ</vt:lpstr>
      <vt:lpstr>OBRAČUN SPDČ - ure</vt:lpstr>
      <vt:lpstr>Primer 1 izračun nadomestila za SPDČ</vt:lpstr>
      <vt:lpstr>Primer 2 izračun nadomestila za SPDČ</vt:lpstr>
      <vt:lpstr>Primer 3 izračun nadomestila za SPDČ</vt:lpstr>
      <vt:lpstr>NAVODILA FURS - ZIUOOPE</vt:lpstr>
      <vt:lpstr>NAVODILA FURS REK OBRAZCI</vt:lpstr>
      <vt:lpstr>NAVODILA FURS  Uveljavljanja subvencije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Informativna delavnica za dejavnosti KP trgovine, drobnega gospodarstva, zasebnega varovanja in tekstilne industrije</dc:title>
  <dc:creator>Cvetka Furlan</dc:creator>
  <cp:lastModifiedBy>Cvetka Furlan</cp:lastModifiedBy>
  <cp:revision>120</cp:revision>
  <cp:lastPrinted>2020-06-12T09:34:07Z</cp:lastPrinted>
  <dcterms:created xsi:type="dcterms:W3CDTF">2019-10-01T06:56:18Z</dcterms:created>
  <dcterms:modified xsi:type="dcterms:W3CDTF">2020-06-12T09:35:57Z</dcterms:modified>
</cp:coreProperties>
</file>