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74" r:id="rId15"/>
    <p:sldId id="275" r:id="rId16"/>
    <p:sldId id="269" r:id="rId17"/>
    <p:sldId id="270" r:id="rId18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A00"/>
    <a:srgbClr val="C4DE00"/>
    <a:srgbClr val="BED600"/>
    <a:srgbClr val="586D8E"/>
    <a:srgbClr val="5B7093"/>
    <a:srgbClr val="62799E"/>
    <a:srgbClr val="5D7295"/>
    <a:srgbClr val="B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36" autoAdjust="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F6989-7C0D-469D-B042-A5BBE1EAA2AC}" type="datetimeFigureOut">
              <a:rPr lang="sl-SI" smtClean="0"/>
              <a:t>26.3.2015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15855-368D-42D2-827A-F9E89714EB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847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700">
                <a:solidFill>
                  <a:schemeClr val="tx1"/>
                </a:solidFill>
                <a:latin typeface="Arial" charset="0"/>
              </a:defRPr>
            </a:lvl1pPr>
            <a:lvl2pPr marL="685817" indent="-263776" defTabSz="914423">
              <a:defRPr sz="700">
                <a:solidFill>
                  <a:schemeClr val="tx1"/>
                </a:solidFill>
                <a:latin typeface="Arial" charset="0"/>
              </a:defRPr>
            </a:lvl2pPr>
            <a:lvl3pPr marL="1055103" indent="-211021" defTabSz="914423">
              <a:defRPr sz="700">
                <a:solidFill>
                  <a:schemeClr val="tx1"/>
                </a:solidFill>
                <a:latin typeface="Arial" charset="0"/>
              </a:defRPr>
            </a:lvl3pPr>
            <a:lvl4pPr marL="1477145" indent="-211021" defTabSz="914423">
              <a:defRPr sz="700">
                <a:solidFill>
                  <a:schemeClr val="tx1"/>
                </a:solidFill>
                <a:latin typeface="Arial" charset="0"/>
              </a:defRPr>
            </a:lvl4pPr>
            <a:lvl5pPr marL="1899186" indent="-211021" defTabSz="914423">
              <a:defRPr sz="700">
                <a:solidFill>
                  <a:schemeClr val="tx1"/>
                </a:solidFill>
                <a:latin typeface="Arial" charset="0"/>
              </a:defRPr>
            </a:lvl5pPr>
            <a:lvl6pPr marL="2321227" indent="-211021" algn="ctr" defTabSz="914423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6pPr>
            <a:lvl7pPr marL="2743269" indent="-211021" algn="ctr" defTabSz="914423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7pPr>
            <a:lvl8pPr marL="3165310" indent="-211021" algn="ctr" defTabSz="914423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8pPr>
            <a:lvl9pPr marL="3587351" indent="-211021" algn="ctr" defTabSz="914423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92DEC3-1C9A-4DA9-843A-C5C8A07CAC06}" type="slidenum">
              <a:rPr lang="sl-SI" altLang="sl-SI" sz="1100"/>
              <a:pPr eaLnBrk="1" hangingPunct="1"/>
              <a:t>13</a:t>
            </a:fld>
            <a:endParaRPr lang="sl-SI" altLang="sl-SI" sz="1100"/>
          </a:p>
        </p:txBody>
      </p:sp>
      <p:sp>
        <p:nvSpPr>
          <p:cNvPr id="3072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altLang="sl-SI" smtClean="0">
              <a:latin typeface="Times" pitchFamily="18" charset="0"/>
            </a:endParaRPr>
          </a:p>
        </p:txBody>
      </p:sp>
      <p:sp>
        <p:nvSpPr>
          <p:cNvPr id="30725" name="Slide Number Placeholder 3"/>
          <p:cNvSpPr txBox="1">
            <a:spLocks noGrp="1"/>
          </p:cNvSpPr>
          <p:nvPr/>
        </p:nvSpPr>
        <p:spPr bwMode="auto">
          <a:xfrm>
            <a:off x="3884463" y="8685878"/>
            <a:ext cx="2972004" cy="45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479" tIns="43740" rIns="87479" bIns="43740" anchor="b"/>
          <a:lstStyle>
            <a:lvl1pPr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975B5EB-9103-4760-87E2-322402B8F517}" type="slidenum">
              <a:rPr lang="sl-SI" altLang="sl-SI" sz="1100"/>
              <a:pPr algn="r" eaLnBrk="1" hangingPunct="1"/>
              <a:t>13</a:t>
            </a:fld>
            <a:endParaRPr lang="sl-SI" altLang="sl-SI" sz="1100"/>
          </a:p>
        </p:txBody>
      </p:sp>
    </p:spTree>
    <p:extLst>
      <p:ext uri="{BB962C8B-B14F-4D97-AF65-F5344CB8AC3E}">
        <p14:creationId xmlns:p14="http://schemas.microsoft.com/office/powerpoint/2010/main" val="383599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1547813" cy="6858000"/>
          </a:xfrm>
          <a:prstGeom prst="rect">
            <a:avLst/>
          </a:prstGeom>
          <a:solidFill>
            <a:srgbClr val="586D8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35150" y="2130425"/>
            <a:ext cx="7058025" cy="1298575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en-US" altLang="sl-SI" noProof="0" smtClean="0"/>
              <a:t>Click to edit Master title style</a:t>
            </a:r>
            <a:endParaRPr lang="sl-SI" altLang="sl-SI" noProof="0" smtClean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835150" y="3644900"/>
            <a:ext cx="7058025" cy="132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sl-SI" noProof="0" smtClean="0"/>
              <a:t>Click to edit Master subtitle style</a:t>
            </a:r>
            <a:endParaRPr lang="sl-SI" altLang="sl-SI" noProof="0" smtClean="0"/>
          </a:p>
        </p:txBody>
      </p:sp>
      <p:pic>
        <p:nvPicPr>
          <p:cNvPr id="15368" name="Picture 8" descr="logo_gzs_neg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566F8D"/>
              </a:clrFrom>
              <a:clrTo>
                <a:srgbClr val="566F8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0"/>
          <a:stretch>
            <a:fillRect/>
          </a:stretch>
        </p:blipFill>
        <p:spPr bwMode="auto">
          <a:xfrm>
            <a:off x="107950" y="115888"/>
            <a:ext cx="1360488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96D038"/>
                </a:solidFill>
              </a14:hiddenFill>
            </a:ext>
          </a:extLst>
        </p:spPr>
      </p:pic>
      <p:sp>
        <p:nvSpPr>
          <p:cNvPr id="1536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C1E9F17-2251-4D4F-B9EA-A7000F9FD11C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9F90-6D32-438B-8282-4D5175795A2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650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9463" y="115888"/>
            <a:ext cx="1763712" cy="6408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35150" y="115888"/>
            <a:ext cx="5141913" cy="6408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4BCE9-3407-43EF-A03E-5BECC1D695A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2134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E39D5-8239-4BF2-A7AA-5CC8E3EE811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31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68B23-FFB8-41C6-9452-7BA564781E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2772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5150" y="1052513"/>
            <a:ext cx="3452813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0363" y="1052513"/>
            <a:ext cx="3452812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C8D44-085D-493D-8B8B-E6ADBE58735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5806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B5366-30A6-4794-8A52-B1950C31D28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1744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377C9-95EE-4BCA-9371-44BEF13432B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9708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05663-CBB1-4E5F-9552-0EB7282FB7F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6311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8BEEF-7286-4EB4-901D-28ECE9BF4BF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258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B82CA-270E-4238-9993-16ECA456761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0617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35150" y="6524625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9D200"/>
                </a:solidFill>
              </a:defRPr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51275" y="6524625"/>
            <a:ext cx="2895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9D200"/>
                </a:solidFill>
              </a:defRPr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524625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9D200"/>
                </a:solidFill>
              </a:defRPr>
            </a:lvl1pPr>
          </a:lstStyle>
          <a:p>
            <a:fld id="{A4123659-6DB7-4ECF-9904-DE4DF9BE05E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1547813" cy="6858000"/>
          </a:xfrm>
          <a:prstGeom prst="rect">
            <a:avLst/>
          </a:prstGeom>
          <a:solidFill>
            <a:srgbClr val="586D8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115888"/>
            <a:ext cx="7058025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5150" y="1052513"/>
            <a:ext cx="7058025" cy="547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pic>
        <p:nvPicPr>
          <p:cNvPr id="1034" name="Picture 10" descr="logo_gzs_neg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1368425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96D038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9D2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86D8E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400">
          <a:solidFill>
            <a:srgbClr val="586D8E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86D8E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586D8E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86D8E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86D8E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86D8E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86D8E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586D8E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1556792"/>
            <a:ext cx="7058025" cy="1872208"/>
          </a:xfrm>
        </p:spPr>
        <p:txBody>
          <a:bodyPr/>
          <a:lstStyle/>
          <a:p>
            <a:r>
              <a:rPr lang="sl-SI" altLang="sl-SI" sz="2800" dirty="0" smtClean="0"/>
              <a:t>Pomen inženiringov za razvoj tehnološke ponudbe in višji tehnološki izvoz slovenskega gospodarstva </a:t>
            </a:r>
            <a:endParaRPr lang="sl-SI" altLang="sl-SI" sz="28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4293096"/>
            <a:ext cx="7058025" cy="1320800"/>
          </a:xfrm>
        </p:spPr>
        <p:txBody>
          <a:bodyPr/>
          <a:lstStyle/>
          <a:p>
            <a:r>
              <a:rPr lang="sl-SI" altLang="sl-SI" sz="2000" dirty="0"/>
              <a:t>L</a:t>
            </a:r>
            <a:r>
              <a:rPr lang="sl-SI" altLang="sl-SI" sz="2000" dirty="0" smtClean="0"/>
              <a:t>etna konferenca ZING in podelitev nagrade za najboljše inženiring projekte</a:t>
            </a:r>
          </a:p>
          <a:p>
            <a:r>
              <a:rPr lang="sl-SI" altLang="sl-SI" sz="2000" dirty="0" smtClean="0"/>
              <a:t>Ljubljana, 26.03.2015</a:t>
            </a:r>
            <a:endParaRPr lang="sl-SI" altLang="sl-SI" sz="2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916087" y="3573016"/>
            <a:ext cx="705802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r>
              <a:rPr lang="sl-SI" altLang="sl-SI" sz="2000" kern="0" dirty="0" smtClean="0"/>
              <a:t>Dr. Zoran Marinšek, predsednik ZING</a:t>
            </a:r>
            <a:endParaRPr lang="sl-SI" altLang="sl-SI" sz="20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857375" y="304800"/>
            <a:ext cx="7058025" cy="755650"/>
          </a:xfrm>
        </p:spPr>
        <p:txBody>
          <a:bodyPr/>
          <a:lstStyle/>
          <a:p>
            <a:r>
              <a:rPr lang="sl-SI" altLang="sl-SI" smtClean="0"/>
              <a:t>Sistemske naloge za izhod iz krize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857375" y="1066800"/>
            <a:ext cx="7058025" cy="5257800"/>
          </a:xfrm>
        </p:spPr>
        <p:txBody>
          <a:bodyPr/>
          <a:lstStyle/>
          <a:p>
            <a:r>
              <a:rPr lang="sl-SI" altLang="sl-SI" sz="2400" b="0" u="sng" dirty="0" smtClean="0"/>
              <a:t>2 sistemski nalogi </a:t>
            </a:r>
            <a:r>
              <a:rPr lang="sl-SI" altLang="sl-SI" sz="2400" b="0" dirty="0" smtClean="0"/>
              <a:t>v naši državi, najbolj pomembni za vzpostavitev objektivnih okvirov in možnosti za razvoj slovenskega gospodarstva (in družbe) v tehnološko uspešno in konkurenčno državo:</a:t>
            </a:r>
            <a:endParaRPr lang="sl-SI" altLang="sl-SI" sz="2400" dirty="0" smtClean="0"/>
          </a:p>
          <a:p>
            <a:pPr lvl="1"/>
            <a:r>
              <a:rPr lang="sl-SI" altLang="sl-SI" sz="2000" dirty="0" smtClean="0"/>
              <a:t>bitka za tehnološki razvoj, inovativnost in novo dodano vrednost </a:t>
            </a:r>
          </a:p>
          <a:p>
            <a:pPr lvl="1"/>
            <a:r>
              <a:rPr lang="sl-SI" altLang="sl-SI" sz="2000" dirty="0" smtClean="0"/>
              <a:t>bitka – “mobilizacija sil” za debirokratizacijo državne uprave in vzpostavitev države kot proaktivnega partnerja v programih tehnološkega razvoja Slovenije</a:t>
            </a:r>
          </a:p>
          <a:p>
            <a:r>
              <a:rPr lang="sl-SI" altLang="sl-SI" sz="2400" dirty="0" smtClean="0"/>
              <a:t>To so tudi naše bitke, v njih je inženiring deležnik in akter</a:t>
            </a:r>
          </a:p>
          <a:p>
            <a:pPr>
              <a:buFont typeface="Monotype Sorts" pitchFamily="2" charset="2"/>
              <a:buNone/>
            </a:pPr>
            <a:endParaRPr lang="sl-SI" altLang="sl-SI" sz="2400" dirty="0" smtClean="0"/>
          </a:p>
          <a:p>
            <a:endParaRPr lang="sl-SI" altLang="sl-SI" sz="2400" dirty="0" smtClean="0"/>
          </a:p>
        </p:txBody>
      </p:sp>
    </p:spTree>
    <p:extLst>
      <p:ext uri="{BB962C8B-B14F-4D97-AF65-F5344CB8AC3E}">
        <p14:creationId xmlns:p14="http://schemas.microsoft.com/office/powerpoint/2010/main" val="37041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6"/>
          <p:cNvSpPr>
            <a:spLocks noGrp="1"/>
          </p:cNvSpPr>
          <p:nvPr>
            <p:ph type="title"/>
          </p:nvPr>
        </p:nvSpPr>
        <p:spPr>
          <a:xfrm>
            <a:off x="1691680" y="428625"/>
            <a:ext cx="7152283" cy="755650"/>
          </a:xfrm>
        </p:spPr>
        <p:txBody>
          <a:bodyPr/>
          <a:lstStyle/>
          <a:p>
            <a:r>
              <a:rPr lang="sl-SI" altLang="sl-SI" dirty="0" smtClean="0"/>
              <a:t>Bitka za tehnološki razvoj, inovativnost in novo dodano vrednost </a:t>
            </a:r>
            <a:endParaRPr lang="sl-SI" altLang="sl-SI" sz="2400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691680" y="1428750"/>
            <a:ext cx="7452320" cy="4592537"/>
          </a:xfrm>
        </p:spPr>
        <p:txBody>
          <a:bodyPr/>
          <a:lstStyle/>
          <a:p>
            <a:r>
              <a:rPr lang="sl-SI" altLang="sl-SI" sz="2000" b="0" dirty="0" smtClean="0"/>
              <a:t>Gradnja platforme </a:t>
            </a:r>
            <a:r>
              <a:rPr lang="sl-SI" altLang="sl-SI" sz="2000" b="0" u="sng" dirty="0" smtClean="0"/>
              <a:t>potreb in smeri </a:t>
            </a:r>
            <a:r>
              <a:rPr lang="sl-SI" altLang="sl-SI" sz="2000" b="0" dirty="0" smtClean="0"/>
              <a:t>tehnološkega razvoja slovenskega gospodarstva na osnovi kompetenc in kapacitet</a:t>
            </a:r>
          </a:p>
          <a:p>
            <a:r>
              <a:rPr lang="sl-SI" altLang="sl-SI" sz="2000" dirty="0" smtClean="0"/>
              <a:t>Vzpostaviti in zagotoviti potrebni </a:t>
            </a:r>
            <a:r>
              <a:rPr lang="sl-SI" altLang="sl-SI" sz="2000" dirty="0" err="1" smtClean="0"/>
              <a:t>instrumentarij</a:t>
            </a:r>
            <a:r>
              <a:rPr lang="sl-SI" altLang="sl-SI" sz="2000" dirty="0" smtClean="0"/>
              <a:t> ukrepov za </a:t>
            </a:r>
            <a:r>
              <a:rPr lang="sl-SI" altLang="sl-SI" sz="2000" u="sng" dirty="0" smtClean="0"/>
              <a:t>delovanje razvojno-inovacijskega sistema</a:t>
            </a:r>
            <a:r>
              <a:rPr lang="sl-SI" altLang="sl-SI" sz="2000" dirty="0" smtClean="0"/>
              <a:t>, z: </a:t>
            </a:r>
          </a:p>
          <a:p>
            <a:pPr marL="457200" lvl="1" indent="0">
              <a:buNone/>
            </a:pPr>
            <a:r>
              <a:rPr lang="sl-SI" altLang="sl-SI" sz="1600" dirty="0" smtClean="0"/>
              <a:t>i) </a:t>
            </a:r>
            <a:r>
              <a:rPr lang="sl-SI" altLang="sl-SI" sz="1800" u="sng" dirty="0" smtClean="0"/>
              <a:t>odpravo ozkih grl in blokad </a:t>
            </a:r>
            <a:r>
              <a:rPr lang="sl-SI" altLang="sl-SI" sz="1800" dirty="0" smtClean="0"/>
              <a:t>v verigi vrednosti, predvsem  z odpravo dveh dolin smrti, klasične   med JRO in raziskavami za potrebe gospodarstva in »inovacijske« med industrijski raziskavami in uvedbo rešitev na trg, in </a:t>
            </a:r>
          </a:p>
          <a:p>
            <a:pPr marL="457200" lvl="1" indent="0">
              <a:buNone/>
            </a:pPr>
            <a:r>
              <a:rPr lang="sl-SI" altLang="sl-SI" sz="1800" dirty="0" err="1" smtClean="0"/>
              <a:t>ii</a:t>
            </a:r>
            <a:r>
              <a:rPr lang="sl-SI" altLang="sl-SI" sz="1800" dirty="0" smtClean="0"/>
              <a:t>) </a:t>
            </a:r>
            <a:r>
              <a:rPr lang="sl-SI" altLang="sl-SI" sz="1800" u="sng" dirty="0" smtClean="0"/>
              <a:t>izboljšanjem delovanja vseh procesov </a:t>
            </a:r>
            <a:r>
              <a:rPr lang="sl-SI" altLang="sl-SI" sz="1800" dirty="0" smtClean="0"/>
              <a:t>v verigi vrednosti z ukrepi za aktiviranje raziskovalnih, razvojnih in inovacijskih potencialov v JRI in v podjetjih ter spodbujanjem sodelovanja za doseganje kritične mase v tehnologiji  in poslovanju na globalnih trgih </a:t>
            </a:r>
          </a:p>
          <a:p>
            <a:pPr marL="457200" lvl="1" indent="0">
              <a:buNone/>
            </a:pPr>
            <a:r>
              <a:rPr lang="sl-SI" altLang="sl-SI" sz="1800" dirty="0" err="1" smtClean="0"/>
              <a:t>iii</a:t>
            </a:r>
            <a:r>
              <a:rPr lang="sl-SI" altLang="sl-SI" sz="1800" dirty="0" smtClean="0"/>
              <a:t>) </a:t>
            </a:r>
            <a:r>
              <a:rPr lang="sl-SI" altLang="sl-SI" sz="1800" u="sng" dirty="0" smtClean="0"/>
              <a:t>Boljšim upravljanjem in vodenjem </a:t>
            </a:r>
            <a:r>
              <a:rPr lang="sl-SI" altLang="sl-SI" sz="1800" dirty="0" smtClean="0"/>
              <a:t>procesov v verigi vrednosti (vzpostavitev tehnološko-inovacijske agencije) </a:t>
            </a:r>
          </a:p>
          <a:p>
            <a:pPr lvl="2"/>
            <a:endParaRPr lang="sl-SI" altLang="sl-SI" sz="1200" dirty="0" smtClean="0"/>
          </a:p>
        </p:txBody>
      </p:sp>
    </p:spTree>
    <p:extLst>
      <p:ext uri="{BB962C8B-B14F-4D97-AF65-F5344CB8AC3E}">
        <p14:creationId xmlns:p14="http://schemas.microsoft.com/office/powerpoint/2010/main" val="255811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6"/>
          <p:cNvSpPr>
            <a:spLocks noGrp="1"/>
          </p:cNvSpPr>
          <p:nvPr>
            <p:ph type="title"/>
          </p:nvPr>
        </p:nvSpPr>
        <p:spPr>
          <a:xfrm>
            <a:off x="1763688" y="428625"/>
            <a:ext cx="7151712" cy="755650"/>
          </a:xfrm>
        </p:spPr>
        <p:txBody>
          <a:bodyPr/>
          <a:lstStyle/>
          <a:p>
            <a:r>
              <a:rPr lang="sl-SI" altLang="sl-SI" dirty="0" smtClean="0"/>
              <a:t>Bitka za tehnološki razvoj, inovativnost in novo dodano vrednost (2) </a:t>
            </a:r>
            <a:endParaRPr lang="sl-SI" altLang="sl-SI" sz="2400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691680" y="1268760"/>
            <a:ext cx="7223720" cy="5110162"/>
          </a:xfrm>
        </p:spPr>
        <p:txBody>
          <a:bodyPr/>
          <a:lstStyle/>
          <a:p>
            <a:r>
              <a:rPr lang="sl-SI" altLang="sl-SI" sz="2000" b="0" dirty="0" smtClean="0"/>
              <a:t>Premoščanje 2 dolin smrti v </a:t>
            </a:r>
            <a:r>
              <a:rPr lang="sl-SI" altLang="sl-SI" sz="2000" dirty="0" smtClean="0"/>
              <a:t>procesih v verigi vrednosti</a:t>
            </a:r>
          </a:p>
          <a:p>
            <a:pPr lvl="1"/>
            <a:r>
              <a:rPr lang="sl-SI" altLang="sl-SI" sz="1800" b="0" dirty="0" smtClean="0"/>
              <a:t>Instrumenti inovativnega mreženja med JRI in podjetji (CO, KC, RS) – za premoščanje </a:t>
            </a:r>
            <a:r>
              <a:rPr lang="sl-SI" altLang="sl-SI" sz="1800" b="0" dirty="0" err="1" smtClean="0"/>
              <a:t>1.doline</a:t>
            </a:r>
            <a:r>
              <a:rPr lang="sl-SI" altLang="sl-SI" sz="1800" b="0" dirty="0" smtClean="0"/>
              <a:t> smrti </a:t>
            </a:r>
          </a:p>
          <a:p>
            <a:pPr lvl="1"/>
            <a:r>
              <a:rPr lang="it-IT" altLang="sl-SI" sz="1800" b="0" dirty="0" err="1" smtClean="0"/>
              <a:t>Inovativno</a:t>
            </a:r>
            <a:r>
              <a:rPr lang="it-IT" altLang="sl-SI" sz="1800" b="0" dirty="0" smtClean="0"/>
              <a:t> </a:t>
            </a:r>
            <a:r>
              <a:rPr lang="it-IT" altLang="sl-SI" sz="1800" b="0" dirty="0" err="1" smtClean="0"/>
              <a:t>javno</a:t>
            </a:r>
            <a:r>
              <a:rPr lang="it-IT" altLang="sl-SI" sz="1800" b="0" dirty="0" smtClean="0"/>
              <a:t> </a:t>
            </a:r>
            <a:r>
              <a:rPr lang="it-IT" altLang="sl-SI" sz="1800" b="0" dirty="0" err="1" smtClean="0"/>
              <a:t>naročilo</a:t>
            </a:r>
            <a:r>
              <a:rPr lang="it-IT" altLang="sl-SI" sz="1800" b="0" dirty="0" smtClean="0"/>
              <a:t> – za </a:t>
            </a:r>
            <a:r>
              <a:rPr lang="it-IT" altLang="sl-SI" sz="1800" b="0" dirty="0" err="1" smtClean="0"/>
              <a:t>premoščanje</a:t>
            </a:r>
            <a:r>
              <a:rPr lang="it-IT" altLang="sl-SI" sz="1800" b="0" dirty="0" smtClean="0"/>
              <a:t> 2.doline </a:t>
            </a:r>
            <a:r>
              <a:rPr lang="it-IT" altLang="sl-SI" sz="1800" b="0" dirty="0" err="1" smtClean="0"/>
              <a:t>smrti</a:t>
            </a:r>
            <a:endParaRPr lang="sl-SI" altLang="sl-SI" sz="1600" b="0" dirty="0" smtClean="0"/>
          </a:p>
          <a:p>
            <a:r>
              <a:rPr lang="sl-SI" altLang="sl-SI" sz="2000" b="0" dirty="0" smtClean="0"/>
              <a:t>Spodbujanje poslovnih in drugih ne-tehničnih inovacij za hitrejši prenos in uspešnejše uveljavljanje tehnoloških rezultatov na globalne trge</a:t>
            </a:r>
          </a:p>
          <a:p>
            <a:pPr>
              <a:buFont typeface="Monotype Sorts" pitchFamily="2" charset="2"/>
              <a:buNone/>
            </a:pPr>
            <a:endParaRPr lang="sl-SI" altLang="sl-SI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183147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spect="1" noChangeArrowheads="1"/>
          </p:cNvSpPr>
          <p:nvPr>
            <p:ph type="body" idx="4294967295"/>
          </p:nvPr>
        </p:nvSpPr>
        <p:spPr>
          <a:xfrm>
            <a:off x="1691680" y="1196752"/>
            <a:ext cx="7298333" cy="32403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sl-SI" sz="1800" dirty="0"/>
              <a:t>Kaj so </a:t>
            </a:r>
            <a:r>
              <a:rPr lang="sl-SI" sz="1800" dirty="0" smtClean="0"/>
              <a:t>poti za doseganje ciljev razvojnega modela:</a:t>
            </a:r>
            <a:endParaRPr lang="sl-SI" sz="1800" dirty="0"/>
          </a:p>
          <a:p>
            <a:pPr marL="661987"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l-SI" sz="1600" dirty="0"/>
              <a:t>Razvoj domačih tehnologij</a:t>
            </a:r>
          </a:p>
          <a:p>
            <a:pPr marL="661987"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l-SI" sz="1600" dirty="0"/>
              <a:t>Vlaganje v ustvarjanje dodane vrednosti in v kvalitetna delovna mesta</a:t>
            </a:r>
          </a:p>
          <a:p>
            <a:pPr marL="661987"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l-SI" sz="1600" dirty="0"/>
              <a:t>Vzpostavitev </a:t>
            </a:r>
            <a:r>
              <a:rPr lang="sl-SI" sz="1600" u="sng" dirty="0" smtClean="0"/>
              <a:t>razvojnih </a:t>
            </a:r>
            <a:r>
              <a:rPr lang="sl-SI" sz="1600" u="sng" dirty="0"/>
              <a:t>PPP </a:t>
            </a:r>
            <a:r>
              <a:rPr lang="sl-SI" sz="1600" dirty="0"/>
              <a:t>partnerstev v trikotniku </a:t>
            </a:r>
            <a:r>
              <a:rPr lang="sl-SI" sz="1600" dirty="0" smtClean="0"/>
              <a:t>z </a:t>
            </a:r>
            <a:r>
              <a:rPr lang="sl-SI" sz="1600" dirty="0"/>
              <a:t>državo </a:t>
            </a:r>
            <a:r>
              <a:rPr lang="sl-SI" sz="1600" dirty="0" smtClean="0"/>
              <a:t>(</a:t>
            </a:r>
            <a:r>
              <a:rPr lang="sl-SI" sz="1600" dirty="0" err="1" smtClean="0"/>
              <a:t>Triple</a:t>
            </a:r>
            <a:r>
              <a:rPr lang="sl-SI" sz="1600" dirty="0" smtClean="0"/>
              <a:t> </a:t>
            </a:r>
            <a:r>
              <a:rPr lang="sl-SI" sz="1600" dirty="0" err="1" smtClean="0"/>
              <a:t>Helix</a:t>
            </a:r>
            <a:r>
              <a:rPr lang="sl-SI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sl-SI" sz="1800" dirty="0" smtClean="0"/>
              <a:t>Infrastrukturni </a:t>
            </a:r>
            <a:r>
              <a:rPr lang="sl-SI" sz="1800" dirty="0"/>
              <a:t>projekti kot referenčni projekti domačih tehnoloških ponudnikov</a:t>
            </a:r>
          </a:p>
          <a:p>
            <a:pPr marL="661987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l-SI" sz="1600" dirty="0" smtClean="0"/>
              <a:t>Vlaganje </a:t>
            </a:r>
            <a:r>
              <a:rPr lang="sl-SI" sz="1600" dirty="0"/>
              <a:t>v napredno infrastrukturo</a:t>
            </a:r>
          </a:p>
          <a:p>
            <a:pPr marL="661987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l-SI" sz="1600" dirty="0" smtClean="0"/>
              <a:t>Vlaganja </a:t>
            </a:r>
            <a:r>
              <a:rPr lang="sl-SI" sz="1600" dirty="0"/>
              <a:t>v demonstracijo razvitih rešitev domačih tehnoloških ponudnikov – postavitev prve reference za prodajo na mednarodnih trgih</a:t>
            </a:r>
          </a:p>
          <a:p>
            <a:pPr marL="376237" lvl="1" indent="0">
              <a:spcBef>
                <a:spcPts val="0"/>
              </a:spcBef>
              <a:buNone/>
              <a:defRPr/>
            </a:pPr>
            <a:r>
              <a:rPr lang="sl-SI" sz="1600" dirty="0" smtClean="0"/>
              <a:t>Primer</a:t>
            </a:r>
            <a:r>
              <a:rPr lang="sl-SI" sz="1600" dirty="0"/>
              <a:t>: demonstracijski projekt </a:t>
            </a:r>
            <a:r>
              <a:rPr lang="sl-SI" sz="1600" dirty="0" smtClean="0"/>
              <a:t>NEDO</a:t>
            </a:r>
            <a:endParaRPr lang="sl-SI" sz="1200" dirty="0"/>
          </a:p>
          <a:p>
            <a:pPr marL="0" indent="0">
              <a:defRPr/>
            </a:pPr>
            <a:endParaRPr lang="sl-SI" sz="1200" dirty="0"/>
          </a:p>
          <a:p>
            <a:pPr marL="0" indent="0">
              <a:defRPr/>
            </a:pPr>
            <a:endParaRPr lang="sl-SI" sz="1200" dirty="0"/>
          </a:p>
        </p:txBody>
      </p:sp>
      <p:sp>
        <p:nvSpPr>
          <p:cNvPr id="15363" name="Date Placeholder 1"/>
          <p:cNvSpPr>
            <a:spLocks noGrp="1"/>
          </p:cNvSpPr>
          <p:nvPr>
            <p:ph type="dt" sz="quarter" idx="4294967295"/>
          </p:nvPr>
        </p:nvSpPr>
        <p:spPr bwMode="auto">
          <a:xfrm>
            <a:off x="8561388" y="6500813"/>
            <a:ext cx="354012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CC0000"/>
              </a:buClr>
              <a:buSzPct val="125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CC0000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lr>
                <a:srgbClr val="CC0000"/>
              </a:buClr>
              <a:buChar char="•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2A691BAF-24EF-4AE3-A734-397533352D21}" type="datetime1">
              <a:rPr lang="sl-SI" altLang="sl-SI" sz="1200">
                <a:solidFill>
                  <a:srgbClr val="003399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</a:pPr>
              <a:t>26.3.2015</a:t>
            </a:fld>
            <a:endParaRPr lang="sl-SI" altLang="sl-SI" sz="1200">
              <a:solidFill>
                <a:srgbClr val="003399"/>
              </a:solidFill>
              <a:latin typeface="Arial Narrow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7088" y="6381750"/>
            <a:ext cx="4318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CC0000"/>
              </a:buClr>
              <a:buSzPct val="125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CC0000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lr>
                <a:srgbClr val="CC0000"/>
              </a:buClr>
              <a:buChar char="•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1E034A88-6BFF-4E1D-B528-E1E1BCF550DC}" type="slidenum">
              <a:rPr lang="sl-SI" altLang="sl-SI" sz="1200" smtClean="0">
                <a:solidFill>
                  <a:srgbClr val="003399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</a:pPr>
              <a:t>13</a:t>
            </a:fld>
            <a:endParaRPr lang="sl-SI" altLang="sl-SI" sz="1200" smtClean="0">
              <a:solidFill>
                <a:srgbClr val="003399"/>
              </a:solidFill>
              <a:latin typeface="Arial Narrow" pitchFamily="34" charset="0"/>
            </a:endParaRPr>
          </a:p>
        </p:txBody>
      </p:sp>
      <p:sp>
        <p:nvSpPr>
          <p:cNvPr id="15365" name="Slide Number Placeholder 5"/>
          <p:cNvSpPr txBox="1">
            <a:spLocks noGrp="1"/>
          </p:cNvSpPr>
          <p:nvPr/>
        </p:nvSpPr>
        <p:spPr bwMode="auto">
          <a:xfrm>
            <a:off x="827088" y="6381750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CC0000"/>
              </a:buClr>
              <a:buSzPct val="125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CC0000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lr>
                <a:srgbClr val="CC0000"/>
              </a:buClr>
              <a:buChar char="•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FA530AF2-E444-4173-BA45-BA3776601A14}" type="slidenum">
              <a:rPr lang="sl-SI" altLang="sl-SI" sz="1200" b="1">
                <a:solidFill>
                  <a:srgbClr val="003399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</a:pPr>
              <a:t>13</a:t>
            </a:fld>
            <a:endParaRPr lang="sl-SI" altLang="sl-SI" sz="1200" b="1">
              <a:solidFill>
                <a:srgbClr val="003399"/>
              </a:solidFill>
              <a:latin typeface="Arial Narrow" pitchFamily="34" charset="0"/>
            </a:endParaRPr>
          </a:p>
        </p:txBody>
      </p:sp>
      <p:sp>
        <p:nvSpPr>
          <p:cNvPr id="153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19672" y="206375"/>
            <a:ext cx="7273503" cy="871538"/>
          </a:xfrm>
        </p:spPr>
        <p:txBody>
          <a:bodyPr/>
          <a:lstStyle/>
          <a:p>
            <a:r>
              <a:rPr lang="sl-SI" dirty="0" smtClean="0"/>
              <a:t>Investicije </a:t>
            </a:r>
            <a:r>
              <a:rPr lang="sl-SI" dirty="0"/>
              <a:t>v infrastrukturo kot del celotnega razvojnega modela </a:t>
            </a:r>
            <a:r>
              <a:rPr lang="sl-SI" dirty="0" smtClean="0"/>
              <a:t>družbe</a:t>
            </a:r>
            <a:r>
              <a:rPr lang="sl-SI" altLang="sl-SI" dirty="0" smtClean="0"/>
              <a:t> </a:t>
            </a:r>
            <a:endParaRPr lang="sl-SI" altLang="sl-SI" sz="2800" dirty="0" smtClean="0"/>
          </a:p>
        </p:txBody>
      </p:sp>
      <p:sp>
        <p:nvSpPr>
          <p:cNvPr id="15367" name="Rectangle 3"/>
          <p:cNvSpPr txBox="1">
            <a:spLocks noChangeAspect="1" noChangeArrowheads="1"/>
          </p:cNvSpPr>
          <p:nvPr/>
        </p:nvSpPr>
        <p:spPr bwMode="auto">
          <a:xfrm>
            <a:off x="1776738" y="4624996"/>
            <a:ext cx="7115741" cy="1728192"/>
          </a:xfrm>
          <a:prstGeom prst="rect">
            <a:avLst/>
          </a:prstGeom>
          <a:solidFill>
            <a:srgbClr val="CEEA00"/>
          </a:solidFill>
          <a:ln w="15875" cmpd="dbl">
            <a:solidFill>
              <a:srgbClr val="FF0066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eaLnBrk="1" hangingPunct="1">
              <a:spcBef>
                <a:spcPts val="0"/>
              </a:spcBef>
              <a:buFontTx/>
              <a:buNone/>
              <a:defRPr sz="1600">
                <a:solidFill>
                  <a:srgbClr val="586D8E"/>
                </a:solidFill>
                <a:latin typeface="+mn-lt"/>
              </a:defRPr>
            </a:lvl1pPr>
            <a:lvl2pPr marL="742950" indent="-285750" eaLnBrk="1" hangingPunct="1">
              <a:spcBef>
                <a:spcPct val="20000"/>
              </a:spcBef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eaLnBrk="1" hangingPunct="1">
              <a:spcBef>
                <a:spcPct val="20000"/>
              </a:spcBef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eaLnBrk="1" hangingPunct="1">
              <a:spcBef>
                <a:spcPct val="20000"/>
              </a:spcBef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eaLnBrk="1" hangingPunct="1">
              <a:spcBef>
                <a:spcPct val="20000"/>
              </a:spcBef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r>
              <a:rPr lang="sl-SI" altLang="sl-SI" sz="1800" b="1" dirty="0" smtClean="0"/>
              <a:t>Pobuda GZS/ZING za minimalno udeležbo domačih izvajalcev =</a:t>
            </a:r>
          </a:p>
          <a:p>
            <a:endParaRPr lang="sl-SI" altLang="sl-SI" sz="1800" b="1" dirty="0" smtClean="0"/>
          </a:p>
          <a:p>
            <a:r>
              <a:rPr lang="sl-SI" altLang="sl-SI" sz="1800" b="1" dirty="0" smtClean="0"/>
              <a:t>= Kriterij </a:t>
            </a:r>
            <a:r>
              <a:rPr lang="sl-SI" altLang="sl-SI" sz="1800" b="1" dirty="0"/>
              <a:t>za sinergijo </a:t>
            </a:r>
            <a:r>
              <a:rPr lang="sl-SI" altLang="sl-SI" sz="1800" b="1" dirty="0" smtClean="0"/>
              <a:t>[investiranja </a:t>
            </a:r>
            <a:r>
              <a:rPr lang="sl-SI" altLang="sl-SI" sz="1800" b="1" dirty="0"/>
              <a:t>v </a:t>
            </a:r>
            <a:r>
              <a:rPr lang="sl-SI" altLang="sl-SI" sz="1800" b="1" dirty="0" smtClean="0"/>
              <a:t>infrastrukturo] </a:t>
            </a:r>
            <a:r>
              <a:rPr lang="sl-SI" altLang="sl-SI" sz="1800" b="1" dirty="0"/>
              <a:t>in </a:t>
            </a:r>
            <a:r>
              <a:rPr lang="sl-SI" altLang="sl-SI" sz="1800" b="1" dirty="0" smtClean="0"/>
              <a:t>[investiranja </a:t>
            </a:r>
            <a:r>
              <a:rPr lang="sl-SI" altLang="sl-SI" sz="1800" b="1" dirty="0"/>
              <a:t>v razvoj domače tehnološke </a:t>
            </a:r>
            <a:r>
              <a:rPr lang="sl-SI" altLang="sl-SI" sz="1800" b="1" dirty="0" smtClean="0"/>
              <a:t>ponudbe]</a:t>
            </a:r>
            <a:endParaRPr lang="sl-SI" altLang="sl-SI" sz="1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sz="1800" dirty="0"/>
              <a:t>vsaj </a:t>
            </a:r>
            <a:r>
              <a:rPr lang="sl-SI" altLang="sl-SI" sz="1800" b="1" dirty="0"/>
              <a:t>55%</a:t>
            </a:r>
            <a:r>
              <a:rPr lang="sl-SI" altLang="sl-SI" sz="1800" dirty="0"/>
              <a:t> </a:t>
            </a:r>
            <a:r>
              <a:rPr lang="sl-SI" altLang="sl-SI" sz="1800" dirty="0" smtClean="0"/>
              <a:t>udeležba domačih izvajalcev, in vsaj </a:t>
            </a:r>
            <a:r>
              <a:rPr lang="sl-SI" altLang="sl-SI" sz="1800" b="1" dirty="0"/>
              <a:t>50.000 </a:t>
            </a:r>
            <a:r>
              <a:rPr lang="sl-SI" altLang="sl-SI" sz="1800" b="1" dirty="0" smtClean="0"/>
              <a:t>EUR </a:t>
            </a:r>
            <a:r>
              <a:rPr lang="sl-SI" altLang="sl-SI" sz="1800" dirty="0" smtClean="0"/>
              <a:t>povprečna BDV/</a:t>
            </a:r>
            <a:r>
              <a:rPr lang="sl-SI" altLang="sl-SI" sz="1800" dirty="0" err="1" smtClean="0"/>
              <a:t>zap</a:t>
            </a:r>
            <a:endParaRPr lang="sl-SI" altLang="sl-SI" sz="1800" dirty="0"/>
          </a:p>
        </p:txBody>
      </p:sp>
    </p:spTree>
    <p:extLst>
      <p:ext uri="{BB962C8B-B14F-4D97-AF65-F5344CB8AC3E}">
        <p14:creationId xmlns:p14="http://schemas.microsoft.com/office/powerpoint/2010/main" val="80521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  <p:bldP spid="1536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857375" y="304800"/>
            <a:ext cx="7058025" cy="755650"/>
          </a:xfrm>
        </p:spPr>
        <p:txBody>
          <a:bodyPr/>
          <a:lstStyle/>
          <a:p>
            <a:endParaRPr lang="sl-SI" altLang="sl-SI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857375" y="1066800"/>
            <a:ext cx="7058025" cy="5257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sl-SI" altLang="sl-SI" dirty="0" smtClean="0"/>
          </a:p>
          <a:p>
            <a:pPr>
              <a:buFont typeface="Monotype Sorts" pitchFamily="2" charset="2"/>
              <a:buNone/>
            </a:pPr>
            <a:endParaRPr lang="sl-SI" altLang="sl-SI" dirty="0" smtClean="0"/>
          </a:p>
          <a:p>
            <a:pPr>
              <a:buFont typeface="Monotype Sorts" pitchFamily="2" charset="2"/>
              <a:buNone/>
            </a:pPr>
            <a:r>
              <a:rPr lang="sl-SI" altLang="sl-SI" dirty="0" smtClean="0"/>
              <a:t>		</a:t>
            </a:r>
          </a:p>
          <a:p>
            <a:pPr>
              <a:buFont typeface="Monotype Sorts" pitchFamily="2" charset="2"/>
              <a:buNone/>
            </a:pPr>
            <a:endParaRPr lang="sl-SI" altLang="sl-SI" dirty="0" smtClean="0"/>
          </a:p>
          <a:p>
            <a:pPr algn="ctr">
              <a:buFont typeface="Monotype Sorts" pitchFamily="2" charset="2"/>
              <a:buNone/>
            </a:pPr>
            <a:r>
              <a:rPr lang="sl-SI" altLang="sl-SI" dirty="0" smtClean="0"/>
              <a:t>Hvala za pozornost!</a:t>
            </a:r>
          </a:p>
          <a:p>
            <a:pPr>
              <a:buFont typeface="Monotype Sorts" pitchFamily="2" charset="2"/>
              <a:buNone/>
            </a:pPr>
            <a:endParaRPr lang="sl-SI" altLang="sl-SI" dirty="0" smtClean="0"/>
          </a:p>
          <a:p>
            <a:pPr algn="ctr">
              <a:spcBef>
                <a:spcPts val="0"/>
              </a:spcBef>
              <a:buFont typeface="Monotype Sorts" pitchFamily="2" charset="2"/>
              <a:buNone/>
            </a:pPr>
            <a:r>
              <a:rPr lang="sl-SI" altLang="sl-SI" dirty="0" smtClean="0"/>
              <a:t>Zoran Marinšek</a:t>
            </a:r>
          </a:p>
          <a:p>
            <a:pPr algn="ctr">
              <a:spcBef>
                <a:spcPts val="0"/>
              </a:spcBef>
              <a:buFont typeface="Monotype Sorts" pitchFamily="2" charset="2"/>
              <a:buNone/>
            </a:pPr>
            <a:r>
              <a:rPr lang="sl-SI" altLang="sl-SI" dirty="0" smtClean="0"/>
              <a:t>	Združenje za inženiring</a:t>
            </a:r>
          </a:p>
        </p:txBody>
      </p:sp>
    </p:spTree>
    <p:extLst>
      <p:ext uri="{BB962C8B-B14F-4D97-AF65-F5344CB8AC3E}">
        <p14:creationId xmlns:p14="http://schemas.microsoft.com/office/powerpoint/2010/main" val="217003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527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6"/>
          <p:cNvSpPr>
            <a:spLocks noGrp="1"/>
          </p:cNvSpPr>
          <p:nvPr>
            <p:ph type="title"/>
          </p:nvPr>
        </p:nvSpPr>
        <p:spPr>
          <a:xfrm>
            <a:off x="1619672" y="304800"/>
            <a:ext cx="7295728" cy="755650"/>
          </a:xfrm>
        </p:spPr>
        <p:txBody>
          <a:bodyPr/>
          <a:lstStyle/>
          <a:p>
            <a:r>
              <a:rPr lang="sl-SI" altLang="sl-SI" dirty="0" smtClean="0"/>
              <a:t>Mobilizacija sil za debirokratizacijo državne uprave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691680" y="1196752"/>
            <a:ext cx="7223720" cy="4968552"/>
          </a:xfrm>
        </p:spPr>
        <p:txBody>
          <a:bodyPr/>
          <a:lstStyle/>
          <a:p>
            <a:r>
              <a:rPr lang="sl-SI" altLang="sl-SI" sz="2000" b="0" dirty="0" smtClean="0"/>
              <a:t>V zadnjih 10 letih je prišlo do izredne birokratizacije državne uprave</a:t>
            </a:r>
          </a:p>
          <a:p>
            <a:pPr lvl="1"/>
            <a:r>
              <a:rPr lang="sl-SI" altLang="sl-SI" sz="1800" dirty="0" smtClean="0"/>
              <a:t>Preprečuje, da bi država odigrala svojo vlogo proaktivnega partnerja v programih tehnološkega preboja</a:t>
            </a:r>
          </a:p>
          <a:p>
            <a:r>
              <a:rPr lang="sl-SI" altLang="sl-SI" sz="2000" b="0" dirty="0" smtClean="0"/>
              <a:t>Največja ovira </a:t>
            </a:r>
            <a:r>
              <a:rPr lang="sl-SI" altLang="sl-SI" sz="2000" dirty="0" smtClean="0"/>
              <a:t>pri implementaciji </a:t>
            </a:r>
            <a:r>
              <a:rPr lang="sl-SI" altLang="sl-SI" sz="2000" b="0" dirty="0" smtClean="0"/>
              <a:t>sistemskih aspektov strategije izhoda iz krize</a:t>
            </a:r>
          </a:p>
          <a:p>
            <a:r>
              <a:rPr lang="sl-SI" altLang="sl-SI" sz="2000" b="0" dirty="0" err="1" smtClean="0"/>
              <a:t>Izrinja</a:t>
            </a:r>
            <a:r>
              <a:rPr lang="sl-SI" altLang="sl-SI" sz="2000" b="0" dirty="0" smtClean="0"/>
              <a:t> iz sistema </a:t>
            </a:r>
            <a:r>
              <a:rPr lang="sl-SI" altLang="sl-SI" sz="2000" dirty="0" smtClean="0"/>
              <a:t>zdravo pamet </a:t>
            </a:r>
            <a:r>
              <a:rPr lang="sl-SI" altLang="sl-SI" sz="2000" b="0" dirty="0" smtClean="0"/>
              <a:t>kot osnovo za inovativnost, podjetnost in </a:t>
            </a:r>
            <a:r>
              <a:rPr lang="sl-SI" altLang="sl-SI" sz="2000" b="0" u="sng" dirty="0" smtClean="0"/>
              <a:t>sprejemanje odgovornosti</a:t>
            </a:r>
          </a:p>
          <a:p>
            <a:r>
              <a:rPr lang="sl-SI" altLang="sl-SI" sz="2000" b="0" dirty="0" smtClean="0"/>
              <a:t>Pronica v vsa področja poslovanja državne uprave in je skupni imenovalec za </a:t>
            </a:r>
          </a:p>
          <a:p>
            <a:pPr lvl="1"/>
            <a:r>
              <a:rPr lang="sl-SI" altLang="sl-SI" sz="1800" dirty="0" smtClean="0"/>
              <a:t>komplicirane postopke za črpanje  sredstev strukturnih skladov</a:t>
            </a:r>
          </a:p>
          <a:p>
            <a:pPr lvl="1"/>
            <a:r>
              <a:rPr lang="sl-SI" altLang="sl-SI" sz="1800" dirty="0" smtClean="0"/>
              <a:t>Krizo na področju javnih naročil</a:t>
            </a:r>
          </a:p>
          <a:p>
            <a:pPr lvl="1"/>
            <a:r>
              <a:rPr lang="sl-SI" altLang="sl-SI" sz="1800" dirty="0" smtClean="0"/>
              <a:t>Zapletenost postopkov umeščanja v prostor,  itd</a:t>
            </a:r>
          </a:p>
        </p:txBody>
      </p:sp>
    </p:spTree>
    <p:extLst>
      <p:ext uri="{BB962C8B-B14F-4D97-AF65-F5344CB8AC3E}">
        <p14:creationId xmlns:p14="http://schemas.microsoft.com/office/powerpoint/2010/main" val="245735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/>
          </p:cNvSpPr>
          <p:nvPr>
            <p:ph type="title"/>
          </p:nvPr>
        </p:nvSpPr>
        <p:spPr>
          <a:xfrm>
            <a:off x="1691680" y="304800"/>
            <a:ext cx="7223720" cy="838200"/>
          </a:xfrm>
        </p:spPr>
        <p:txBody>
          <a:bodyPr/>
          <a:lstStyle/>
          <a:p>
            <a:r>
              <a:rPr lang="sl-SI" altLang="sl-SI" dirty="0" smtClean="0"/>
              <a:t>Mobilizacija sil za debirokratizacijo državne uprave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691680" y="1214438"/>
            <a:ext cx="7223720" cy="5110162"/>
          </a:xfrm>
        </p:spPr>
        <p:txBody>
          <a:bodyPr/>
          <a:lstStyle/>
          <a:p>
            <a:r>
              <a:rPr lang="sl-SI" altLang="sl-SI" sz="2000" b="0" dirty="0" smtClean="0"/>
              <a:t>grozi, da bo postala </a:t>
            </a:r>
            <a:r>
              <a:rPr lang="sl-SI" altLang="sl-SI" sz="2000" dirty="0" smtClean="0"/>
              <a:t>kulturna in civilizacijska norma </a:t>
            </a:r>
            <a:r>
              <a:rPr lang="sl-SI" altLang="sl-SI" sz="2000" b="0" dirty="0" smtClean="0"/>
              <a:t>komuniciranja v družbeno-ekonomskih odnosih</a:t>
            </a:r>
          </a:p>
          <a:p>
            <a:pPr lvl="1"/>
            <a:r>
              <a:rPr lang="sl-SI" altLang="sl-SI" sz="2000" b="1" dirty="0" smtClean="0"/>
              <a:t>Največja sistemska grožnja za razvoj slovenske družbe kot tehnološko (in družbeno) inovativne in napredne družbe</a:t>
            </a:r>
          </a:p>
        </p:txBody>
      </p:sp>
    </p:spTree>
    <p:extLst>
      <p:ext uri="{BB962C8B-B14F-4D97-AF65-F5344CB8AC3E}">
        <p14:creationId xmlns:p14="http://schemas.microsoft.com/office/powerpoint/2010/main" val="28483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672" y="116632"/>
            <a:ext cx="7058025" cy="720080"/>
          </a:xfrm>
        </p:spPr>
        <p:txBody>
          <a:bodyPr/>
          <a:lstStyle/>
          <a:p>
            <a:r>
              <a:rPr lang="sl-SI" altLang="sl-SI" sz="2800" dirty="0" smtClean="0"/>
              <a:t>Struktura prispevka</a:t>
            </a:r>
            <a:endParaRPr lang="sl-SI" altLang="sl-SI" sz="28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63688" y="1268760"/>
            <a:ext cx="6840761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Inženiring in tehnološki inženiring 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Tehnološki inženiring – SWOT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Vloga inženiringa in tehnološkega inženiringa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Vloga Združenja za inženiring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Sistemske naloge za izhod iz krize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altLang="sl-SI" sz="2400" b="1" kern="0" dirty="0" smtClean="0"/>
              <a:t>Investicije v infrastrukturo kot del celotnega razvojnega modela družbe </a:t>
            </a:r>
            <a:endParaRPr lang="sl-SI" altLang="sl-SI" sz="2400" b="1" kern="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2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304800"/>
            <a:ext cx="7007696" cy="685800"/>
          </a:xfrm>
        </p:spPr>
        <p:txBody>
          <a:bodyPr/>
          <a:lstStyle/>
          <a:p>
            <a:r>
              <a:rPr lang="sl-SI" altLang="sl-SI" dirty="0" smtClean="0"/>
              <a:t>Kaj je inženiring</a:t>
            </a:r>
            <a:endParaRPr lang="en-GB" altLang="sl-SI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006352" y="1052736"/>
            <a:ext cx="6935688" cy="532859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l-SI" altLang="sl-S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inženiring je integriranje oz. povezovanje več aktivnosti iz življenjskega cikla objekta ali sistema </a:t>
            </a:r>
          </a:p>
          <a:p>
            <a:pPr>
              <a:spcBef>
                <a:spcPts val="0"/>
              </a:spcBef>
            </a:pPr>
            <a:r>
              <a:rPr lang="sl-SI" altLang="sl-SI" sz="2000" dirty="0" smtClean="0"/>
              <a:t>sestavine inženiringa = </a:t>
            </a:r>
          </a:p>
          <a:p>
            <a:pPr lvl="1">
              <a:spcBef>
                <a:spcPts val="0"/>
              </a:spcBef>
              <a:buFont typeface="Monotype Sorts" pitchFamily="2" charset="2"/>
              <a:buNone/>
            </a:pPr>
            <a:r>
              <a:rPr lang="sl-SI" altLang="sl-SI" sz="1800" dirty="0" smtClean="0"/>
              <a:t>= aktivnosti iz življenjskega cikla objekta ali sistema 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endParaRPr lang="sl-SI" altLang="sl-SI" sz="2000" dirty="0" smtClean="0"/>
          </a:p>
          <a:p>
            <a:pPr marL="0" indent="0">
              <a:spcBef>
                <a:spcPts val="0"/>
              </a:spcBef>
              <a:buNone/>
            </a:pPr>
            <a:endParaRPr lang="sl-SI" altLang="sl-SI" sz="20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139953" y="2348880"/>
            <a:ext cx="4536504" cy="2016224"/>
          </a:xfrm>
          <a:prstGeom prst="rect">
            <a:avLst/>
          </a:prstGeom>
          <a:noFill/>
          <a:ln cmpd="sng">
            <a:solidFill>
              <a:srgbClr val="FF0066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sl-SI" altLang="sl-SI" sz="1800" kern="0" dirty="0" smtClean="0"/>
              <a:t>življenjski cikel objekta ali sistema obsega</a:t>
            </a:r>
            <a:r>
              <a:rPr lang="sl-SI" altLang="sl-SI" sz="2000" kern="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sl-SI" altLang="sl-SI" sz="1800" kern="0" dirty="0" smtClean="0"/>
              <a:t>opredelitev zahtev </a:t>
            </a:r>
          </a:p>
          <a:p>
            <a:pPr>
              <a:spcBef>
                <a:spcPts val="0"/>
              </a:spcBef>
            </a:pPr>
            <a:r>
              <a:rPr lang="sl-SI" altLang="sl-SI" sz="1800" kern="0" dirty="0" smtClean="0"/>
              <a:t>konceptualno načrtovanje, detajlno načrtovanje (in razvoj), </a:t>
            </a:r>
          </a:p>
          <a:p>
            <a:pPr>
              <a:spcBef>
                <a:spcPts val="0"/>
              </a:spcBef>
            </a:pPr>
            <a:r>
              <a:rPr lang="sl-SI" altLang="sl-SI" sz="1800" kern="0" dirty="0" smtClean="0"/>
              <a:t>izvedbo, </a:t>
            </a:r>
          </a:p>
          <a:p>
            <a:pPr>
              <a:spcBef>
                <a:spcPts val="0"/>
              </a:spcBef>
            </a:pPr>
            <a:r>
              <a:rPr lang="sl-SI" altLang="sl-SI" sz="1800" kern="0" dirty="0" smtClean="0"/>
              <a:t>obratovanje in </a:t>
            </a:r>
          </a:p>
          <a:p>
            <a:pPr>
              <a:spcBef>
                <a:spcPts val="0"/>
              </a:spcBef>
            </a:pPr>
            <a:r>
              <a:rPr lang="sl-SI" altLang="sl-SI" sz="1800" kern="0" dirty="0" smtClean="0"/>
              <a:t>razgradnjo </a:t>
            </a:r>
          </a:p>
          <a:p>
            <a:pPr>
              <a:spcBef>
                <a:spcPts val="0"/>
              </a:spcBef>
            </a:pPr>
            <a:endParaRPr lang="sl-SI" altLang="sl-SI" sz="2400" kern="0" dirty="0" smtClean="0"/>
          </a:p>
          <a:p>
            <a:pPr>
              <a:spcBef>
                <a:spcPts val="0"/>
              </a:spcBef>
            </a:pPr>
            <a:endParaRPr lang="sl-SI" altLang="sl-SI" sz="2400" kern="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79713" y="4581128"/>
            <a:ext cx="6696744" cy="1584176"/>
          </a:xfrm>
          <a:prstGeom prst="rect">
            <a:avLst/>
          </a:prstGeom>
          <a:solidFill>
            <a:srgbClr val="CEEA00"/>
          </a:solidFill>
          <a:ln w="15875" cmpd="dbl">
            <a:solidFill>
              <a:srgbClr val="FF0066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</a:pPr>
            <a:r>
              <a:rPr lang="sl-SI" altLang="sl-SI" sz="1600" b="1" kern="0" dirty="0" smtClean="0"/>
              <a:t>Teze za inženiring </a:t>
            </a:r>
            <a:r>
              <a:rPr lang="sl-SI" altLang="sl-SI" sz="1600" kern="0" dirty="0" smtClean="0"/>
              <a:t>(ZING </a:t>
            </a:r>
            <a:r>
              <a:rPr lang="sl-SI" altLang="sl-SI" sz="1600" b="1" kern="0" dirty="0" smtClean="0"/>
              <a:t>2005</a:t>
            </a:r>
            <a:r>
              <a:rPr lang="sl-SI" altLang="sl-SI" sz="1600" kern="0" dirty="0" smtClean="0"/>
              <a:t>): …. </a:t>
            </a:r>
            <a:r>
              <a:rPr lang="sl-SI" altLang="sl-SI" sz="1600" b="1" kern="0" dirty="0" smtClean="0"/>
              <a:t>Inženiring je en sam</a:t>
            </a:r>
            <a:r>
              <a:rPr lang="sl-SI" altLang="sl-SI" sz="1600" kern="0" dirty="0"/>
              <a:t>;</a:t>
            </a:r>
            <a:r>
              <a:rPr lang="sl-SI" altLang="sl-SI" sz="1600" kern="0" dirty="0" smtClean="0"/>
              <a:t> glede na to, v kakšnem poslovnem odnosu je izvajalec inženiringa do investitorja, pa imamo </a:t>
            </a:r>
            <a:r>
              <a:rPr lang="sl-SI" altLang="sl-SI" sz="1600" u="sng" kern="0" dirty="0" smtClean="0"/>
              <a:t>dve pojavni obliki</a:t>
            </a:r>
            <a:r>
              <a:rPr lang="sl-SI" altLang="sl-SI" sz="1600" kern="0" dirty="0" smtClean="0"/>
              <a:t> inženiringa: svetovalni inženiring, izvedbeni inženiring</a:t>
            </a:r>
          </a:p>
          <a:p>
            <a:pPr>
              <a:spcBef>
                <a:spcPts val="0"/>
              </a:spcBef>
            </a:pPr>
            <a:r>
              <a:rPr lang="sl-SI" sz="1600" b="1" kern="0" dirty="0" smtClean="0"/>
              <a:t>UE standard CEN 16310 </a:t>
            </a:r>
            <a:r>
              <a:rPr lang="sl-SI" sz="1600" kern="0" dirty="0" smtClean="0"/>
              <a:t>(</a:t>
            </a:r>
            <a:r>
              <a:rPr lang="sl-SI" sz="1600" b="1" kern="0" dirty="0" smtClean="0"/>
              <a:t>2012</a:t>
            </a:r>
            <a:r>
              <a:rPr lang="sl-SI" sz="1600" kern="0" dirty="0" smtClean="0"/>
              <a:t>): inženirske storitve (inženiring) </a:t>
            </a:r>
            <a:r>
              <a:rPr lang="sl-SI" sz="1600" u="sng" kern="0" dirty="0" smtClean="0"/>
              <a:t>se ne ločijo več na svetovalne storitve in izvedbene storitve</a:t>
            </a:r>
            <a:r>
              <a:rPr lang="sl-SI" sz="1600" kern="0" dirty="0" smtClean="0"/>
              <a:t>.</a:t>
            </a:r>
            <a:endParaRPr lang="sl-SI" altLang="sl-SI" sz="1600" kern="0" dirty="0"/>
          </a:p>
        </p:txBody>
      </p:sp>
    </p:spTree>
    <p:extLst>
      <p:ext uri="{BB962C8B-B14F-4D97-AF65-F5344CB8AC3E}">
        <p14:creationId xmlns:p14="http://schemas.microsoft.com/office/powerpoint/2010/main" val="65999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75" y="304800"/>
            <a:ext cx="7058025" cy="755650"/>
          </a:xfrm>
        </p:spPr>
        <p:txBody>
          <a:bodyPr/>
          <a:lstStyle/>
          <a:p>
            <a:r>
              <a:rPr lang="sl-SI" altLang="sl-SI" dirty="0" smtClean="0"/>
              <a:t>Kaj je tehnološki inženiring</a:t>
            </a:r>
            <a:endParaRPr lang="en-GB" altLang="sl-SI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857375" y="1066800"/>
            <a:ext cx="7058025" cy="5257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 altLang="sl-SI" sz="2400" dirty="0" smtClean="0"/>
              <a:t>= Inženiring tehnoloških sistemov</a:t>
            </a:r>
          </a:p>
          <a:p>
            <a:r>
              <a:rPr lang="sl-SI" altLang="sl-SI" sz="2400" dirty="0" smtClean="0"/>
              <a:t>Novi tipi vključujejo razvojno komponento aktivnosti in temeljijo na </a:t>
            </a:r>
            <a:r>
              <a:rPr lang="sl-SI" altLang="sl-SI" sz="2400" u="sng" dirty="0" smtClean="0"/>
              <a:t>integraciji znanja in tehnologij</a:t>
            </a:r>
            <a:r>
              <a:rPr lang="sl-SI" altLang="sl-SI" sz="2400" dirty="0" smtClean="0"/>
              <a:t>,</a:t>
            </a:r>
          </a:p>
          <a:p>
            <a:pPr lvl="1"/>
            <a:r>
              <a:rPr lang="sl-SI" altLang="sl-SI" sz="2000" dirty="0" smtClean="0"/>
              <a:t> po možnosti domačega znanja in domačih tehnologij </a:t>
            </a:r>
          </a:p>
          <a:p>
            <a:r>
              <a:rPr lang="sl-SI" altLang="sl-SI" sz="2400" dirty="0" smtClean="0"/>
              <a:t>na področjih srednjih in visokih tehnologij kot so </a:t>
            </a:r>
          </a:p>
          <a:p>
            <a:pPr lvl="1"/>
            <a:r>
              <a:rPr lang="sl-SI" altLang="sl-SI" sz="2000" dirty="0" smtClean="0"/>
              <a:t>informacijsko-komunikacijske tehnologije, </a:t>
            </a:r>
          </a:p>
          <a:p>
            <a:pPr lvl="1"/>
            <a:r>
              <a:rPr lang="sl-SI" altLang="sl-SI" sz="2000" dirty="0" smtClean="0"/>
              <a:t>tehnologije vodenja procesov, </a:t>
            </a:r>
          </a:p>
          <a:p>
            <a:pPr lvl="1"/>
            <a:r>
              <a:rPr lang="sl-SI" altLang="sl-SI" sz="2000" dirty="0" smtClean="0"/>
              <a:t>Napredne energetske tehnologije</a:t>
            </a:r>
          </a:p>
          <a:p>
            <a:pPr lvl="1"/>
            <a:r>
              <a:rPr lang="sl-SI" altLang="sl-SI" sz="2000" dirty="0" smtClean="0"/>
              <a:t>okoljske tehnologije, </a:t>
            </a:r>
          </a:p>
          <a:p>
            <a:pPr lvl="1"/>
            <a:r>
              <a:rPr lang="sl-SI" altLang="sl-SI" sz="2000" dirty="0" smtClean="0"/>
              <a:t>novi materiali, itd.</a:t>
            </a:r>
          </a:p>
          <a:p>
            <a:endParaRPr lang="sl-SI" altLang="sl-SI" sz="2400" dirty="0" smtClean="0"/>
          </a:p>
        </p:txBody>
      </p:sp>
    </p:spTree>
    <p:extLst>
      <p:ext uri="{BB962C8B-B14F-4D97-AF65-F5344CB8AC3E}">
        <p14:creationId xmlns:p14="http://schemas.microsoft.com/office/powerpoint/2010/main" val="388267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932041" y="304800"/>
            <a:ext cx="3983360" cy="552450"/>
          </a:xfrm>
        </p:spPr>
        <p:txBody>
          <a:bodyPr/>
          <a:lstStyle/>
          <a:p>
            <a:r>
              <a:rPr lang="sl-SI" altLang="sl-SI" sz="2800" dirty="0" smtClean="0"/>
              <a:t>Tehnološki inženiring</a:t>
            </a:r>
            <a:endParaRPr lang="en-GB" altLang="sl-SI" sz="2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857375" y="1066800"/>
            <a:ext cx="7058025" cy="5257800"/>
          </a:xfrm>
        </p:spPr>
        <p:txBody>
          <a:bodyPr/>
          <a:lstStyle/>
          <a:p>
            <a:r>
              <a:rPr lang="sl-SI" altLang="sl-SI" sz="2400" dirty="0" smtClean="0"/>
              <a:t>Konkurenčnost tehnološkega inženiringa je odvisna od količine naprednih tehnologij, ki jih integrira in ponuja</a:t>
            </a:r>
          </a:p>
          <a:p>
            <a:r>
              <a:rPr lang="sl-SI" altLang="sl-SI" sz="2400" dirty="0" smtClean="0"/>
              <a:t>Na globalnem trgu naš inženiring lahko konkurenčno nastopa v prvi vrsti s tehnološko ponudbo gospodarstva, ki stoji za njim</a:t>
            </a:r>
          </a:p>
          <a:p>
            <a:endParaRPr lang="sl-SI" altLang="sl-SI" sz="2400" dirty="0" smtClean="0"/>
          </a:p>
        </p:txBody>
      </p:sp>
    </p:spTree>
    <p:extLst>
      <p:ext uri="{BB962C8B-B14F-4D97-AF65-F5344CB8AC3E}">
        <p14:creationId xmlns:p14="http://schemas.microsoft.com/office/powerpoint/2010/main" val="350363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88024" y="304800"/>
            <a:ext cx="4127377" cy="755650"/>
          </a:xfrm>
        </p:spPr>
        <p:txBody>
          <a:bodyPr/>
          <a:lstStyle/>
          <a:p>
            <a:r>
              <a:rPr lang="sl-SI" altLang="sl-SI" sz="2800" dirty="0" smtClean="0"/>
              <a:t>Tehnološki inženiring</a:t>
            </a:r>
            <a:endParaRPr lang="en-GB" altLang="sl-SI" sz="28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763689" y="1066800"/>
            <a:ext cx="6765898" cy="5257800"/>
          </a:xfrm>
        </p:spPr>
        <p:txBody>
          <a:bodyPr/>
          <a:lstStyle/>
          <a:p>
            <a:r>
              <a:rPr lang="sl-SI" altLang="sl-SI" sz="2400" dirty="0" smtClean="0"/>
              <a:t>Tehnološki inženiring je merilo za tehnološko konkurenčnost domačega gospodarstva na svetovnem trgu:</a:t>
            </a:r>
          </a:p>
          <a:p>
            <a:pPr lvl="1"/>
            <a:r>
              <a:rPr lang="sl-SI" altLang="sl-SI" sz="2000" dirty="0" smtClean="0"/>
              <a:t>kaže obseg slovenske avtohtone tehnološke ponudbe na trgu,</a:t>
            </a:r>
          </a:p>
          <a:p>
            <a:pPr lvl="1"/>
            <a:r>
              <a:rPr lang="sl-SI" altLang="sl-SI" sz="2000" dirty="0" smtClean="0"/>
              <a:t>je najbolj izpostavljen del gospodarstva, deluje na najbolj odprtem trgu; je dejavnost, ki najprej občuti notranjo in zunanjo krizo.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483768" y="4293096"/>
            <a:ext cx="5688632" cy="1296144"/>
          </a:xfrm>
          <a:prstGeom prst="rect">
            <a:avLst/>
          </a:prstGeom>
          <a:solidFill>
            <a:srgbClr val="C4DE00"/>
          </a:solidFill>
          <a:ln w="15875" cmpd="dbl">
            <a:solidFill>
              <a:srgbClr val="FF0066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Kazalci izvedbeni inženiring </a:t>
            </a:r>
            <a:r>
              <a:rPr lang="sl-SI" sz="1600" b="1" kern="0" dirty="0" smtClean="0"/>
              <a:t>2013/2008</a:t>
            </a:r>
            <a:r>
              <a:rPr lang="sl-SI" sz="1600" kern="0" dirty="0" smtClean="0"/>
              <a:t> (7 družb ZING)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600" kern="0" dirty="0" smtClean="0"/>
              <a:t>Zaposleni: -3%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600" kern="0" dirty="0" smtClean="0"/>
              <a:t>Čisti prihodki: povečanje +50%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600" kern="0" dirty="0" smtClean="0"/>
              <a:t>Delež tujega trga: povečanje +36%, &lt;delež&gt; = 44%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1600" kern="0" dirty="0" smtClean="0"/>
              <a:t>BDV/zaposleni, 2013:  72.744 EUR</a:t>
            </a:r>
            <a:endParaRPr lang="sl-SI" sz="1600" kern="0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628800"/>
            <a:ext cx="93610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533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304800"/>
            <a:ext cx="7272337" cy="755650"/>
          </a:xfrm>
        </p:spPr>
        <p:txBody>
          <a:bodyPr/>
          <a:lstStyle/>
          <a:p>
            <a:r>
              <a:rPr lang="sl-SI" altLang="sl-SI" dirty="0" smtClean="0"/>
              <a:t>Tehnološki inženiring - SWOT</a:t>
            </a:r>
            <a:endParaRPr lang="en-GB" altLang="sl-SI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619672" y="1066800"/>
            <a:ext cx="7272808" cy="5257800"/>
          </a:xfrm>
        </p:spPr>
        <p:txBody>
          <a:bodyPr/>
          <a:lstStyle/>
          <a:p>
            <a:r>
              <a:rPr lang="sl-SI" altLang="sl-SI" sz="2400" dirty="0" smtClean="0"/>
              <a:t>Moči</a:t>
            </a:r>
          </a:p>
          <a:p>
            <a:pPr lvl="1"/>
            <a:r>
              <a:rPr lang="sl-SI" altLang="sl-SI" sz="2000" dirty="0" smtClean="0"/>
              <a:t>velik delež tehnološko inovativnih malih in srednjih podjetij v inženiring dejavnosti</a:t>
            </a:r>
          </a:p>
          <a:p>
            <a:r>
              <a:rPr lang="sl-SI" altLang="sl-SI" sz="2400" dirty="0" smtClean="0"/>
              <a:t>Šibkosti</a:t>
            </a:r>
          </a:p>
          <a:p>
            <a:pPr lvl="1"/>
            <a:r>
              <a:rPr lang="en-GB" altLang="sl-SI" sz="2000" dirty="0" err="1" smtClean="0"/>
              <a:t>tehnološka</a:t>
            </a:r>
            <a:r>
              <a:rPr lang="en-GB" altLang="sl-SI" sz="2000" dirty="0" smtClean="0"/>
              <a:t> in </a:t>
            </a:r>
            <a:r>
              <a:rPr lang="en-GB" altLang="sl-SI" sz="2000" dirty="0" err="1" smtClean="0"/>
              <a:t>poslovna</a:t>
            </a:r>
            <a:r>
              <a:rPr lang="en-GB" altLang="sl-SI" sz="2000" dirty="0" smtClean="0"/>
              <a:t> </a:t>
            </a:r>
            <a:r>
              <a:rPr lang="en-GB" altLang="sl-SI" sz="2000" dirty="0" err="1" smtClean="0"/>
              <a:t>podkritičnost</a:t>
            </a:r>
            <a:r>
              <a:rPr lang="sl-SI" altLang="sl-SI" sz="2000" dirty="0" smtClean="0"/>
              <a:t> podjetij</a:t>
            </a:r>
            <a:r>
              <a:rPr lang="en-GB" altLang="sl-SI" sz="2000" dirty="0" smtClean="0"/>
              <a:t> </a:t>
            </a:r>
            <a:endParaRPr lang="sl-SI" altLang="sl-SI" sz="2000" dirty="0" smtClean="0"/>
          </a:p>
          <a:p>
            <a:r>
              <a:rPr lang="sl-SI" altLang="sl-SI" sz="2400" dirty="0" smtClean="0"/>
              <a:t>Priložnosti</a:t>
            </a:r>
          </a:p>
          <a:p>
            <a:pPr lvl="1"/>
            <a:r>
              <a:rPr lang="sl-SI" altLang="sl-SI" sz="2000" dirty="0" smtClean="0"/>
              <a:t>Procesi povezovanja med podjetji ter med gospodarstvom in JRI </a:t>
            </a:r>
            <a:r>
              <a:rPr lang="sl-SI" altLang="sl-SI" sz="2000" b="1" dirty="0" smtClean="0"/>
              <a:t>v </a:t>
            </a:r>
            <a:r>
              <a:rPr lang="sl-SI" altLang="sl-SI" sz="2000" b="1" dirty="0" err="1" smtClean="0"/>
              <a:t>nišnih</a:t>
            </a:r>
            <a:r>
              <a:rPr lang="sl-SI" altLang="sl-SI" sz="2000" b="1" dirty="0" smtClean="0"/>
              <a:t> področjih </a:t>
            </a:r>
            <a:r>
              <a:rPr lang="sl-SI" altLang="sl-SI" sz="2000" dirty="0" smtClean="0"/>
              <a:t>z zadostnimi kompetencami in kapacitetami</a:t>
            </a:r>
          </a:p>
          <a:p>
            <a:pPr lvl="1"/>
            <a:r>
              <a:rPr lang="sl-SI" altLang="sl-SI" sz="2000" dirty="0" smtClean="0"/>
              <a:t>nove energetske in okoljske tehnologije v preseku z  IKT/TVP</a:t>
            </a:r>
          </a:p>
          <a:p>
            <a:r>
              <a:rPr lang="sl-SI" altLang="sl-SI" sz="2400" dirty="0" smtClean="0"/>
              <a:t>Grožnje</a:t>
            </a:r>
          </a:p>
          <a:p>
            <a:pPr lvl="1"/>
            <a:r>
              <a:rPr lang="sl-SI" altLang="sl-SI" sz="2000" dirty="0" smtClean="0"/>
              <a:t>Birokratizacija državne uprave ter z difuzijo ogrozitev tehnološke kulture celotne družbe in zmanjšanje inovativnosti</a:t>
            </a:r>
          </a:p>
        </p:txBody>
      </p:sp>
    </p:spTree>
    <p:extLst>
      <p:ext uri="{BB962C8B-B14F-4D97-AF65-F5344CB8AC3E}">
        <p14:creationId xmlns:p14="http://schemas.microsoft.com/office/powerpoint/2010/main" val="47904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>
          <a:xfrm>
            <a:off x="1619672" y="304800"/>
            <a:ext cx="7295728" cy="755650"/>
          </a:xfrm>
        </p:spPr>
        <p:txBody>
          <a:bodyPr/>
          <a:lstStyle/>
          <a:p>
            <a:r>
              <a:rPr lang="sl-SI" altLang="sl-SI" dirty="0" smtClean="0"/>
              <a:t>Vloga inženiringa in tehnološkega inženiringa </a:t>
            </a:r>
            <a:endParaRPr lang="en-GB" altLang="sl-SI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1619672" y="1196752"/>
            <a:ext cx="7295728" cy="5127848"/>
          </a:xfrm>
        </p:spPr>
        <p:txBody>
          <a:bodyPr/>
          <a:lstStyle/>
          <a:p>
            <a:r>
              <a:rPr lang="sl-SI" altLang="sl-SI" sz="2000" dirty="0" smtClean="0"/>
              <a:t>Inženiring je storitvena dejavnost in je naravni nosilec ali deležnik procesov prehoda v storitveno gospodarstvo</a:t>
            </a:r>
          </a:p>
          <a:p>
            <a:r>
              <a:rPr lang="sl-SI" altLang="sl-SI" sz="2000" dirty="0" smtClean="0"/>
              <a:t>Tehnološki razvoj in prehod v storitveno gospodarstvo je močno povezan z razvojem raziskovalnih, razvojnih in tehnoloških storitev </a:t>
            </a:r>
          </a:p>
          <a:p>
            <a:pPr lvl="1"/>
            <a:r>
              <a:rPr lang="sl-SI" altLang="sl-SI" sz="1800" dirty="0" smtClean="0"/>
              <a:t>tehnološki inženiring mora zato igrati pomembno vlogo pri tehnoloških prebojih slovenskega gospodarstva.</a:t>
            </a:r>
          </a:p>
        </p:txBody>
      </p:sp>
    </p:spTree>
    <p:extLst>
      <p:ext uri="{BB962C8B-B14F-4D97-AF65-F5344CB8AC3E}">
        <p14:creationId xmlns:p14="http://schemas.microsoft.com/office/powerpoint/2010/main" val="38872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title"/>
          </p:nvPr>
        </p:nvSpPr>
        <p:spPr>
          <a:xfrm>
            <a:off x="1857375" y="304800"/>
            <a:ext cx="7058025" cy="755650"/>
          </a:xfrm>
        </p:spPr>
        <p:txBody>
          <a:bodyPr/>
          <a:lstStyle/>
          <a:p>
            <a:r>
              <a:rPr lang="sl-SI" altLang="sl-SI" dirty="0" smtClean="0"/>
              <a:t>Vloga Združenja za inženiring</a:t>
            </a:r>
            <a:endParaRPr lang="en-GB" altLang="sl-SI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1857375" y="1066800"/>
            <a:ext cx="7058025" cy="5257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l-SI" altLang="sl-SI" sz="2000" dirty="0" smtClean="0"/>
              <a:t>Te naravne specifike inženiringa zahtevajo od Združenja za inženiring aktivno in kreativno vlogo:</a:t>
            </a:r>
          </a:p>
          <a:p>
            <a:pPr lvl="1">
              <a:spcBef>
                <a:spcPts val="0"/>
              </a:spcBef>
            </a:pPr>
            <a:r>
              <a:rPr lang="sl-SI" altLang="sl-SI" sz="1800" dirty="0" smtClean="0"/>
              <a:t>v povezovalnih procesih,</a:t>
            </a:r>
          </a:p>
          <a:p>
            <a:pPr lvl="1">
              <a:spcBef>
                <a:spcPts val="0"/>
              </a:spcBef>
            </a:pPr>
            <a:r>
              <a:rPr lang="sl-SI" altLang="sl-SI" sz="1800" dirty="0" smtClean="0"/>
              <a:t>v kreiranju skupnega »interesnega gospodarskega prostora« inženiring podjetij, </a:t>
            </a:r>
          </a:p>
          <a:p>
            <a:pPr lvl="1">
              <a:spcBef>
                <a:spcPts val="0"/>
              </a:spcBef>
            </a:pPr>
            <a:r>
              <a:rPr lang="sl-SI" altLang="sl-SI" sz="1800" dirty="0" smtClean="0"/>
              <a:t>v oblikovanju identitete, poslanstva in statusa tega segmenta, </a:t>
            </a:r>
          </a:p>
          <a:p>
            <a:pPr lvl="1">
              <a:spcBef>
                <a:spcPts val="0"/>
              </a:spcBef>
            </a:pPr>
            <a:r>
              <a:rPr lang="sl-SI" altLang="sl-SI" sz="1800" dirty="0" smtClean="0"/>
              <a:t>v vzpostavljanju kritičnega obsega ponudbe in trženjskih spodbudah, predvsem na mednarodnem trgu.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195736" y="5949280"/>
            <a:ext cx="6648131" cy="432048"/>
          </a:xfrm>
          <a:prstGeom prst="rect">
            <a:avLst/>
          </a:prstGeom>
          <a:solidFill>
            <a:srgbClr val="CEEA00"/>
          </a:solidFill>
          <a:ln w="15875" cmpd="dbl">
            <a:solidFill>
              <a:srgbClr val="FF0066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Tudi Nagrada za najboljše inženiring projekte se umešča v te naloge!</a:t>
            </a:r>
            <a:endParaRPr lang="sl-SI" sz="1600" kern="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195736" y="3717032"/>
            <a:ext cx="6648132" cy="2098752"/>
          </a:xfrm>
          <a:prstGeom prst="rect">
            <a:avLst/>
          </a:prstGeom>
          <a:solidFill>
            <a:srgbClr val="CEEA00"/>
          </a:solidFill>
          <a:ln w="15875" cmpd="dbl">
            <a:solidFill>
              <a:srgbClr val="FF0066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586D8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400">
                <a:solidFill>
                  <a:srgbClr val="586D8E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586D8E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586D8E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86D8E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sl-SI" sz="1600" b="1" kern="0" dirty="0" smtClean="0"/>
              <a:t>Strategija razvoja inženiringa (2007, 2011) </a:t>
            </a:r>
            <a:r>
              <a:rPr lang="sl-SI" sz="1600" kern="0" dirty="0" smtClean="0"/>
              <a:t>zajema 5 točk: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1. usmeritev za delo na drugih trgih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2. uveljavljanje aktivne vloge in partnerstva z državo pri urejanju sektorja JN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3. spodbujanje razvoja novih tipov inženiringa tehnoloških sistemov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4. spodbujanje, podpora in vključevanje v procese povezovanja (razvoj, inženiring ponudba)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kern="0" dirty="0" smtClean="0"/>
              <a:t>5. Vzpostavitev pogojev za oblikovanje in delovanje ZING  </a:t>
            </a:r>
            <a:endParaRPr lang="sl-SI" sz="1600" kern="0" dirty="0"/>
          </a:p>
        </p:txBody>
      </p:sp>
    </p:spTree>
    <p:extLst>
      <p:ext uri="{BB962C8B-B14F-4D97-AF65-F5344CB8AC3E}">
        <p14:creationId xmlns:p14="http://schemas.microsoft.com/office/powerpoint/2010/main" val="284919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Predstavitev1">
  <a:themeElements>
    <a:clrScheme name="osnovna_prezentacija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novna_prezentacija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snovna_prezentacija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novna_prezentacija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novna_prezentacija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novna_prezentacija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novna_prezentacija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novna_prezentacija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novna_prezentacija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Predstavitev1</Template>
  <TotalTime>1269</TotalTime>
  <Words>1130</Words>
  <Application>Microsoft Office PowerPoint</Application>
  <PresentationFormat>Diaprojekcija na zaslonu (4:3)</PresentationFormat>
  <Paragraphs>126</Paragraphs>
  <Slides>17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Calibri</vt:lpstr>
      <vt:lpstr>Monotype Sorts</vt:lpstr>
      <vt:lpstr>Tahoma</vt:lpstr>
      <vt:lpstr>Times</vt:lpstr>
      <vt:lpstr>Predstavitev1</vt:lpstr>
      <vt:lpstr>Pomen inženiringov za razvoj tehnološke ponudbe in višji tehnološki izvoz slovenskega gospodarstva </vt:lpstr>
      <vt:lpstr>Struktura prispevka</vt:lpstr>
      <vt:lpstr>Kaj je inženiring</vt:lpstr>
      <vt:lpstr>Kaj je tehnološki inženiring</vt:lpstr>
      <vt:lpstr>Tehnološki inženiring</vt:lpstr>
      <vt:lpstr>Tehnološki inženiring</vt:lpstr>
      <vt:lpstr>Tehnološki inženiring - SWOT</vt:lpstr>
      <vt:lpstr>Vloga inženiringa in tehnološkega inženiringa </vt:lpstr>
      <vt:lpstr>Vloga Združenja za inženiring</vt:lpstr>
      <vt:lpstr>Sistemske naloge za izhod iz krize </vt:lpstr>
      <vt:lpstr>Bitka za tehnološki razvoj, inovativnost in novo dodano vrednost </vt:lpstr>
      <vt:lpstr>Bitka za tehnološki razvoj, inovativnost in novo dodano vrednost (2) </vt:lpstr>
      <vt:lpstr>Investicije v infrastrukturo kot del celotnega razvojnega modela družbe </vt:lpstr>
      <vt:lpstr>PowerPointova predstavitev</vt:lpstr>
      <vt:lpstr>PowerPointova predstavitev</vt:lpstr>
      <vt:lpstr>Mobilizacija sil za debirokratizacijo državne uprave</vt:lpstr>
      <vt:lpstr>Mobilizacija sil za debirokratizacijo državne uprave</vt:lpstr>
    </vt:vector>
  </TitlesOfParts>
  <Company>INEA d.o.o.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Pomen inženiringov za razvoj tehnološke ponudbe in višji tehnološki izvoz slovenskega gospodarstva</dc:title>
  <dc:creator>Marinšek Zoran</dc:creator>
  <cp:lastModifiedBy>Silva Rantasa</cp:lastModifiedBy>
  <cp:revision>31</cp:revision>
  <dcterms:created xsi:type="dcterms:W3CDTF">2015-03-25T13:35:14Z</dcterms:created>
  <dcterms:modified xsi:type="dcterms:W3CDTF">2015-03-26T12:00:38Z</dcterms:modified>
</cp:coreProperties>
</file>