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diagrams/data1.xml" ContentType="application/vnd.openxmlformats-officedocument.drawingml.diagramData+xml"/>
  <Override PartName="/ppt/slides/slide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608" r:id="rId2"/>
    <p:sldId id="263" r:id="rId3"/>
    <p:sldId id="271" r:id="rId4"/>
    <p:sldId id="607" r:id="rId5"/>
    <p:sldId id="618" r:id="rId6"/>
    <p:sldId id="268" r:id="rId7"/>
    <p:sldId id="611" r:id="rId8"/>
    <p:sldId id="620" r:id="rId9"/>
    <p:sldId id="621" r:id="rId10"/>
    <p:sldId id="619" r:id="rId11"/>
    <p:sldId id="617" r:id="rId12"/>
    <p:sldId id="616" r:id="rId13"/>
    <p:sldId id="614" r:id="rId14"/>
    <p:sldId id="264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6F30"/>
    <a:srgbClr val="5B5B5B"/>
    <a:srgbClr val="8C8C8C"/>
    <a:srgbClr val="C76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452" autoAdjust="0"/>
  </p:normalViewPr>
  <p:slideViewPr>
    <p:cSldViewPr snapToGrid="0">
      <p:cViewPr varScale="1">
        <p:scale>
          <a:sx n="72" d="100"/>
          <a:sy n="72" d="100"/>
        </p:scale>
        <p:origin x="107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516F82-ACA7-42A6-829D-0CC37EE47764}" type="doc">
      <dgm:prSet loTypeId="urn:microsoft.com/office/officeart/2005/8/layout/hProcess1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46D96388-FF07-40F8-B71F-D19A1E17D8A9}">
      <dgm:prSet phldrT="[Text]" custT="1"/>
      <dgm:spPr>
        <a:xfrm>
          <a:off x="994" y="0"/>
          <a:ext cx="1500359" cy="1908966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sz="1600" b="1" dirty="0">
              <a:latin typeface="Calibri"/>
              <a:ea typeface="+mn-ea"/>
              <a:cs typeface="+mn-cs"/>
            </a:rPr>
            <a:t>10 Nov 2020 </a:t>
          </a:r>
        </a:p>
        <a:p>
          <a:pPr>
            <a:buNone/>
          </a:pPr>
          <a:r>
            <a:rPr lang="en-US" sz="1600" dirty="0">
              <a:latin typeface="Calibri"/>
              <a:ea typeface="+mn-ea"/>
              <a:cs typeface="+mn-cs"/>
            </a:rPr>
            <a:t>EC launches Pact for Skills</a:t>
          </a:r>
          <a:endParaRPr lang="en-GB" sz="1600" dirty="0">
            <a:latin typeface="Calibri"/>
            <a:ea typeface="+mn-ea"/>
            <a:cs typeface="+mn-cs"/>
          </a:endParaRPr>
        </a:p>
      </dgm:t>
    </dgm:pt>
    <dgm:pt modelId="{C23EB268-C994-4018-A496-576F75302103}" type="parTrans" cxnId="{8C2D5B02-7D17-4F1B-B1AA-982D54BCDE75}">
      <dgm:prSet/>
      <dgm:spPr/>
      <dgm:t>
        <a:bodyPr/>
        <a:lstStyle/>
        <a:p>
          <a:endParaRPr lang="en-GB" sz="1600"/>
        </a:p>
      </dgm:t>
    </dgm:pt>
    <dgm:pt modelId="{4E0BC21D-977A-47A1-9C91-85937E7093DC}" type="sibTrans" cxnId="{8C2D5B02-7D17-4F1B-B1AA-982D54BCDE75}">
      <dgm:prSet/>
      <dgm:spPr/>
      <dgm:t>
        <a:bodyPr/>
        <a:lstStyle/>
        <a:p>
          <a:endParaRPr lang="en-GB" sz="1600"/>
        </a:p>
      </dgm:t>
    </dgm:pt>
    <dgm:pt modelId="{D8219440-8E71-4C01-8EC3-A2D6BB0158BE}">
      <dgm:prSet phldrT="[Text]" custT="1"/>
      <dgm:spPr>
        <a:xfrm>
          <a:off x="1526742" y="2863450"/>
          <a:ext cx="1378579" cy="1908966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sz="1600" b="1" dirty="0">
              <a:latin typeface="Calibri"/>
              <a:ea typeface="+mn-ea"/>
              <a:cs typeface="+mn-cs"/>
            </a:rPr>
            <a:t>18 Feb 2021 </a:t>
          </a:r>
        </a:p>
        <a:p>
          <a:pPr>
            <a:buNone/>
          </a:pPr>
          <a:r>
            <a:rPr lang="en-US" sz="1600" dirty="0">
              <a:latin typeface="Calibri"/>
              <a:ea typeface="+mn-ea"/>
              <a:cs typeface="+mn-cs"/>
            </a:rPr>
            <a:t>Agri-Food Roundtable</a:t>
          </a:r>
          <a:endParaRPr lang="en-GB" sz="1600" dirty="0">
            <a:latin typeface="Calibri"/>
            <a:ea typeface="+mn-ea"/>
            <a:cs typeface="+mn-cs"/>
          </a:endParaRPr>
        </a:p>
      </dgm:t>
    </dgm:pt>
    <dgm:pt modelId="{A52359D7-1BB6-4617-8704-E853134BC2FB}" type="parTrans" cxnId="{5FD4E63D-1647-48CE-8432-DC4AED5829DA}">
      <dgm:prSet/>
      <dgm:spPr/>
      <dgm:t>
        <a:bodyPr/>
        <a:lstStyle/>
        <a:p>
          <a:endParaRPr lang="en-GB" sz="1600"/>
        </a:p>
      </dgm:t>
    </dgm:pt>
    <dgm:pt modelId="{28ACC323-7080-4CAD-9BE2-C1DD424DD03D}" type="sibTrans" cxnId="{5FD4E63D-1647-48CE-8432-DC4AED5829DA}">
      <dgm:prSet/>
      <dgm:spPr/>
      <dgm:t>
        <a:bodyPr/>
        <a:lstStyle/>
        <a:p>
          <a:endParaRPr lang="en-GB" sz="1600"/>
        </a:p>
      </dgm:t>
    </dgm:pt>
    <dgm:pt modelId="{A13305BE-F01D-44A6-8B01-F534645C5D4A}">
      <dgm:prSet phldrT="[Text]" custT="1"/>
      <dgm:spPr>
        <a:xfrm>
          <a:off x="2930710" y="0"/>
          <a:ext cx="1379122" cy="1908966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sz="1600" b="1" dirty="0">
              <a:latin typeface="Calibri"/>
              <a:ea typeface="+mn-ea"/>
              <a:cs typeface="+mn-cs"/>
            </a:rPr>
            <a:t>18 Oct 2021 </a:t>
          </a:r>
        </a:p>
        <a:p>
          <a:pPr>
            <a:buNone/>
          </a:pPr>
          <a:r>
            <a:rPr lang="en-US" sz="1600" b="0" dirty="0">
              <a:latin typeface="Calibri"/>
              <a:ea typeface="+mn-ea"/>
              <a:cs typeface="+mn-cs"/>
            </a:rPr>
            <a:t>Stakeholder’s meeting</a:t>
          </a:r>
        </a:p>
      </dgm:t>
    </dgm:pt>
    <dgm:pt modelId="{BDDC6CBC-7D0D-4626-8848-70B4856DE54C}" type="parTrans" cxnId="{F643CCFF-AA80-403E-B25F-E8106EAADC48}">
      <dgm:prSet/>
      <dgm:spPr/>
      <dgm:t>
        <a:bodyPr/>
        <a:lstStyle/>
        <a:p>
          <a:endParaRPr lang="en-GB" sz="1600"/>
        </a:p>
      </dgm:t>
    </dgm:pt>
    <dgm:pt modelId="{A141DDDA-AB96-42EC-8772-0DE1348CA6D2}" type="sibTrans" cxnId="{F643CCFF-AA80-403E-B25F-E8106EAADC48}">
      <dgm:prSet/>
      <dgm:spPr/>
      <dgm:t>
        <a:bodyPr/>
        <a:lstStyle/>
        <a:p>
          <a:endParaRPr lang="en-GB" sz="1600"/>
        </a:p>
      </dgm:t>
    </dgm:pt>
    <dgm:pt modelId="{40E2597C-C16D-4BC7-8A75-1FB1451A567E}">
      <dgm:prSet phldrT="[Text]" custT="1"/>
      <dgm:spPr>
        <a:xfrm>
          <a:off x="4335221" y="2863450"/>
          <a:ext cx="1111035" cy="1908966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sz="1600" b="1" dirty="0">
              <a:solidFill>
                <a:srgbClr val="FF0000"/>
              </a:solidFill>
              <a:latin typeface="Calibri"/>
              <a:ea typeface="+mn-ea"/>
              <a:cs typeface="+mn-cs"/>
            </a:rPr>
            <a:t>18 Feb 2022 </a:t>
          </a:r>
        </a:p>
        <a:p>
          <a:pPr>
            <a:buNone/>
          </a:pPr>
          <a:r>
            <a:rPr lang="en-US" sz="1600" b="0" dirty="0">
              <a:solidFill>
                <a:srgbClr val="FF0000"/>
              </a:solidFill>
              <a:latin typeface="Calibri"/>
              <a:ea typeface="+mn-ea"/>
              <a:cs typeface="+mn-cs"/>
            </a:rPr>
            <a:t>Launch</a:t>
          </a:r>
        </a:p>
      </dgm:t>
    </dgm:pt>
    <dgm:pt modelId="{5AACEAF4-6A84-4105-A9DA-C60AAAC0D10B}" type="parTrans" cxnId="{CCC2EED1-52CC-4196-A2FD-89415FCD81E4}">
      <dgm:prSet/>
      <dgm:spPr/>
      <dgm:t>
        <a:bodyPr/>
        <a:lstStyle/>
        <a:p>
          <a:endParaRPr lang="en-GB" sz="1600"/>
        </a:p>
      </dgm:t>
    </dgm:pt>
    <dgm:pt modelId="{031A8AE9-5E88-4F16-B5C2-DCBEA42DE373}" type="sibTrans" cxnId="{CCC2EED1-52CC-4196-A2FD-89415FCD81E4}">
      <dgm:prSet/>
      <dgm:spPr/>
      <dgm:t>
        <a:bodyPr/>
        <a:lstStyle/>
        <a:p>
          <a:endParaRPr lang="en-GB" sz="1600"/>
        </a:p>
      </dgm:t>
    </dgm:pt>
    <dgm:pt modelId="{12258098-41E4-403C-897C-5B59C25E257A}">
      <dgm:prSet phldrT="[Text]" custT="1"/>
      <dgm:spPr>
        <a:xfrm>
          <a:off x="5471646" y="0"/>
          <a:ext cx="1428448" cy="1908966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sz="1600" b="1">
              <a:latin typeface="Calibri"/>
              <a:ea typeface="+mn-ea"/>
              <a:cs typeface="+mn-cs"/>
            </a:rPr>
            <a:t>18 Jul 2022</a:t>
          </a:r>
        </a:p>
        <a:p>
          <a:pPr>
            <a:buNone/>
          </a:pPr>
          <a:r>
            <a:rPr lang="en-GB" sz="1600">
              <a:latin typeface="Calibri"/>
              <a:ea typeface="+mn-ea"/>
              <a:cs typeface="+mn-cs"/>
            </a:rPr>
            <a:t>1</a:t>
          </a:r>
          <a:r>
            <a:rPr lang="en-GB" sz="1600" baseline="30000">
              <a:latin typeface="Calibri"/>
              <a:ea typeface="+mn-ea"/>
              <a:cs typeface="+mn-cs"/>
            </a:rPr>
            <a:t>st</a:t>
          </a:r>
          <a:r>
            <a:rPr lang="en-GB" sz="1600">
              <a:latin typeface="Calibri"/>
              <a:ea typeface="+mn-ea"/>
              <a:cs typeface="+mn-cs"/>
            </a:rPr>
            <a:t> meeting Steering</a:t>
          </a:r>
          <a:endParaRPr lang="en-GB" sz="1600" dirty="0">
            <a:latin typeface="Calibri"/>
            <a:ea typeface="+mn-ea"/>
            <a:cs typeface="+mn-cs"/>
          </a:endParaRPr>
        </a:p>
      </dgm:t>
    </dgm:pt>
    <dgm:pt modelId="{85D4250F-D5CA-4E19-9A40-84FB156BD92D}" type="parTrans" cxnId="{F15E85B1-23F3-4727-BD16-E12161289B97}">
      <dgm:prSet/>
      <dgm:spPr/>
      <dgm:t>
        <a:bodyPr/>
        <a:lstStyle/>
        <a:p>
          <a:endParaRPr lang="en-GB" sz="1600"/>
        </a:p>
      </dgm:t>
    </dgm:pt>
    <dgm:pt modelId="{3F9636A6-DE4C-4CD2-8B7B-9DC9FF55BE2D}" type="sibTrans" cxnId="{F15E85B1-23F3-4727-BD16-E12161289B97}">
      <dgm:prSet/>
      <dgm:spPr/>
      <dgm:t>
        <a:bodyPr/>
        <a:lstStyle/>
        <a:p>
          <a:endParaRPr lang="en-GB" sz="1600"/>
        </a:p>
      </dgm:t>
    </dgm:pt>
    <dgm:pt modelId="{F4141901-5823-43A4-A42F-9A6BAE73647E}">
      <dgm:prSet phldrT="[Text]" custT="1"/>
      <dgm:spPr>
        <a:xfrm>
          <a:off x="6925483" y="2863450"/>
          <a:ext cx="1229845" cy="1908966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GB" sz="1600" b="1" dirty="0">
              <a:latin typeface="Calibri"/>
              <a:ea typeface="+mn-ea"/>
              <a:cs typeface="+mn-cs"/>
            </a:rPr>
            <a:t>1-2 Sep 2022</a:t>
          </a:r>
          <a:br>
            <a:rPr lang="en-GB" sz="1600" dirty="0">
              <a:latin typeface="Calibri"/>
              <a:ea typeface="+mn-ea"/>
              <a:cs typeface="+mn-cs"/>
            </a:rPr>
          </a:br>
          <a:r>
            <a:rPr lang="en-GB" sz="1600" dirty="0">
              <a:latin typeface="Calibri"/>
              <a:ea typeface="+mn-ea"/>
              <a:cs typeface="+mn-cs"/>
            </a:rPr>
            <a:t>I-RESTART project KOM</a:t>
          </a:r>
        </a:p>
      </dgm:t>
    </dgm:pt>
    <dgm:pt modelId="{2772009C-D573-4F9B-8663-34E77CF19180}" type="parTrans" cxnId="{D0ACAAB9-60E2-47CE-9962-CBCF27F8C6F1}">
      <dgm:prSet/>
      <dgm:spPr/>
      <dgm:t>
        <a:bodyPr/>
        <a:lstStyle/>
        <a:p>
          <a:endParaRPr lang="en-GB"/>
        </a:p>
      </dgm:t>
    </dgm:pt>
    <dgm:pt modelId="{111FBBBD-184C-4538-A900-65BB059DE297}" type="sibTrans" cxnId="{D0ACAAB9-60E2-47CE-9962-CBCF27F8C6F1}">
      <dgm:prSet/>
      <dgm:spPr/>
      <dgm:t>
        <a:bodyPr/>
        <a:lstStyle/>
        <a:p>
          <a:endParaRPr lang="en-GB"/>
        </a:p>
      </dgm:t>
    </dgm:pt>
    <dgm:pt modelId="{87E12A1A-DF8A-4549-A41A-394309419E56}">
      <dgm:prSet phldrT="[Text]" custT="1"/>
      <dgm:spPr>
        <a:xfrm>
          <a:off x="6925483" y="2863450"/>
          <a:ext cx="1229845" cy="1908966"/>
        </a:xfrm>
      </dgm:spPr>
      <dgm:t>
        <a:bodyPr/>
        <a:lstStyle/>
        <a:p>
          <a:pPr>
            <a:buNone/>
          </a:pPr>
          <a:r>
            <a:rPr lang="en-GB" sz="1600" b="1" dirty="0">
              <a:latin typeface="Calibri"/>
              <a:ea typeface="+mn-ea"/>
              <a:cs typeface="+mn-cs"/>
            </a:rPr>
            <a:t>16 Dec 2022           </a:t>
          </a:r>
          <a:r>
            <a:rPr lang="en-GB" sz="1600" b="0" dirty="0">
              <a:latin typeface="Calibri"/>
              <a:ea typeface="+mn-ea"/>
              <a:cs typeface="+mn-cs"/>
            </a:rPr>
            <a:t>Annual meeting</a:t>
          </a:r>
        </a:p>
      </dgm:t>
    </dgm:pt>
    <dgm:pt modelId="{A3763017-DA47-4240-807D-84D8F325452A}" type="parTrans" cxnId="{99C1B63B-ABE6-4978-B6C4-7609EB2D6884}">
      <dgm:prSet/>
      <dgm:spPr/>
      <dgm:t>
        <a:bodyPr/>
        <a:lstStyle/>
        <a:p>
          <a:endParaRPr lang="en-GB"/>
        </a:p>
      </dgm:t>
    </dgm:pt>
    <dgm:pt modelId="{3FE9F765-5EF3-4196-B9C6-39DCB181678F}" type="sibTrans" cxnId="{99C1B63B-ABE6-4978-B6C4-7609EB2D6884}">
      <dgm:prSet/>
      <dgm:spPr/>
      <dgm:t>
        <a:bodyPr/>
        <a:lstStyle/>
        <a:p>
          <a:endParaRPr lang="en-GB"/>
        </a:p>
      </dgm:t>
    </dgm:pt>
    <dgm:pt modelId="{7BE87858-9BEE-4D8D-ACB1-C97E1EC76873}" type="pres">
      <dgm:prSet presAssocID="{89516F82-ACA7-42A6-829D-0CC37EE47764}" presName="Name0" presStyleCnt="0">
        <dgm:presLayoutVars>
          <dgm:dir/>
          <dgm:resizeHandles val="exact"/>
        </dgm:presLayoutVars>
      </dgm:prSet>
      <dgm:spPr/>
    </dgm:pt>
    <dgm:pt modelId="{5F46B2F1-DCD6-4752-B4BA-6B292B691451}" type="pres">
      <dgm:prSet presAssocID="{89516F82-ACA7-42A6-829D-0CC37EE47764}" presName="arrow" presStyleLbl="bgShp" presStyleIdx="0" presStyleCnt="1" custScaleX="100000" custScaleY="54883"/>
      <dgm:spPr>
        <a:xfrm>
          <a:off x="0" y="1862359"/>
          <a:ext cx="9062581" cy="1047698"/>
        </a:xfrm>
        <a:prstGeom prst="notchedRightArrow">
          <a:avLst/>
        </a:prstGeom>
      </dgm:spPr>
    </dgm:pt>
    <dgm:pt modelId="{A396A465-D475-40F5-809F-DEF6B198CCDA}" type="pres">
      <dgm:prSet presAssocID="{89516F82-ACA7-42A6-829D-0CC37EE47764}" presName="points" presStyleCnt="0"/>
      <dgm:spPr/>
    </dgm:pt>
    <dgm:pt modelId="{C9CD588F-E342-48D0-A722-FEC7DA992029}" type="pres">
      <dgm:prSet presAssocID="{46D96388-FF07-40F8-B71F-D19A1E17D8A9}" presName="compositeA" presStyleCnt="0"/>
      <dgm:spPr/>
    </dgm:pt>
    <dgm:pt modelId="{1164AC79-84DB-4B03-AFE5-80C11EC56C11}" type="pres">
      <dgm:prSet presAssocID="{46D96388-FF07-40F8-B71F-D19A1E17D8A9}" presName="textA" presStyleLbl="revTx" presStyleIdx="0" presStyleCnt="7" custScaleX="416263">
        <dgm:presLayoutVars>
          <dgm:bulletEnabled val="1"/>
        </dgm:presLayoutVars>
      </dgm:prSet>
      <dgm:spPr/>
    </dgm:pt>
    <dgm:pt modelId="{52554B3F-923E-4B39-AE19-C94E633B0619}" type="pres">
      <dgm:prSet presAssocID="{46D96388-FF07-40F8-B71F-D19A1E17D8A9}" presName="circleA" presStyleLbl="node1" presStyleIdx="0" presStyleCnt="7"/>
      <dgm:spPr>
        <a:xfrm>
          <a:off x="512552" y="2147587"/>
          <a:ext cx="477241" cy="477241"/>
        </a:xfrm>
        <a:prstGeom prst="ellipse">
          <a:avLst/>
        </a:prstGeom>
      </dgm:spPr>
    </dgm:pt>
    <dgm:pt modelId="{847F9250-8781-4C79-B403-CF4E2D02C883}" type="pres">
      <dgm:prSet presAssocID="{46D96388-FF07-40F8-B71F-D19A1E17D8A9}" presName="spaceA" presStyleCnt="0"/>
      <dgm:spPr/>
    </dgm:pt>
    <dgm:pt modelId="{69E57F4E-E59E-4365-A8F9-191445C48F25}" type="pres">
      <dgm:prSet presAssocID="{4E0BC21D-977A-47A1-9C91-85937E7093DC}" presName="space" presStyleCnt="0"/>
      <dgm:spPr/>
    </dgm:pt>
    <dgm:pt modelId="{EECC9D69-47EF-46DD-AB0F-BA63ADDBF9DF}" type="pres">
      <dgm:prSet presAssocID="{D8219440-8E71-4C01-8EC3-A2D6BB0158BE}" presName="compositeB" presStyleCnt="0"/>
      <dgm:spPr/>
    </dgm:pt>
    <dgm:pt modelId="{0501A2AA-10B3-4C88-92F5-A85A477A0C72}" type="pres">
      <dgm:prSet presAssocID="{D8219440-8E71-4C01-8EC3-A2D6BB0158BE}" presName="textB" presStyleLbl="revTx" presStyleIdx="1" presStyleCnt="7" custScaleX="416858">
        <dgm:presLayoutVars>
          <dgm:bulletEnabled val="1"/>
        </dgm:presLayoutVars>
      </dgm:prSet>
      <dgm:spPr/>
    </dgm:pt>
    <dgm:pt modelId="{122E02D6-033F-406B-9D3C-01B0C0959A32}" type="pres">
      <dgm:prSet presAssocID="{D8219440-8E71-4C01-8EC3-A2D6BB0158BE}" presName="circleB" presStyleLbl="node1" presStyleIdx="1" presStyleCnt="7"/>
      <dgm:spPr>
        <a:xfrm>
          <a:off x="1977411" y="2147587"/>
          <a:ext cx="477241" cy="477241"/>
        </a:xfrm>
        <a:prstGeom prst="ellipse">
          <a:avLst/>
        </a:prstGeom>
      </dgm:spPr>
    </dgm:pt>
    <dgm:pt modelId="{A4C9023F-9EC1-4004-B16C-88CAF62F9834}" type="pres">
      <dgm:prSet presAssocID="{D8219440-8E71-4C01-8EC3-A2D6BB0158BE}" presName="spaceB" presStyleCnt="0"/>
      <dgm:spPr/>
    </dgm:pt>
    <dgm:pt modelId="{7CF8D5B0-CCAB-43BC-9959-66E74064A553}" type="pres">
      <dgm:prSet presAssocID="{28ACC323-7080-4CAD-9BE2-C1DD424DD03D}" presName="space" presStyleCnt="0"/>
      <dgm:spPr/>
    </dgm:pt>
    <dgm:pt modelId="{BAD424C7-41B5-4CFD-A75C-FA11D04DB575}" type="pres">
      <dgm:prSet presAssocID="{A13305BE-F01D-44A6-8B01-F534645C5D4A}" presName="compositeA" presStyleCnt="0"/>
      <dgm:spPr/>
    </dgm:pt>
    <dgm:pt modelId="{F5BE0231-7C14-4B0D-9AA7-A067F607BD3A}" type="pres">
      <dgm:prSet presAssocID="{A13305BE-F01D-44A6-8B01-F534645C5D4A}" presName="textA" presStyleLbl="revTx" presStyleIdx="2" presStyleCnt="7" custScaleX="390049">
        <dgm:presLayoutVars>
          <dgm:bulletEnabled val="1"/>
        </dgm:presLayoutVars>
      </dgm:prSet>
      <dgm:spPr/>
    </dgm:pt>
    <dgm:pt modelId="{9463EE50-46F0-4EEF-BB6E-4D78CA7CF3D4}" type="pres">
      <dgm:prSet presAssocID="{A13305BE-F01D-44A6-8B01-F534645C5D4A}" presName="circleA" presStyleLbl="node1" presStyleIdx="2" presStyleCnt="7"/>
      <dgm:spPr>
        <a:xfrm>
          <a:off x="3381650" y="2147587"/>
          <a:ext cx="477241" cy="477241"/>
        </a:xfrm>
        <a:prstGeom prst="ellipse">
          <a:avLst/>
        </a:prstGeom>
      </dgm:spPr>
    </dgm:pt>
    <dgm:pt modelId="{8C324315-03EE-4750-BBD4-331A3EFA7FC2}" type="pres">
      <dgm:prSet presAssocID="{A13305BE-F01D-44A6-8B01-F534645C5D4A}" presName="spaceA" presStyleCnt="0"/>
      <dgm:spPr/>
    </dgm:pt>
    <dgm:pt modelId="{3301D776-658D-43B0-9BAD-6FBD7F24465B}" type="pres">
      <dgm:prSet presAssocID="{A141DDDA-AB96-42EC-8772-0DE1348CA6D2}" presName="space" presStyleCnt="0"/>
      <dgm:spPr/>
    </dgm:pt>
    <dgm:pt modelId="{2C4635FB-5328-46E8-B821-E6DAC53C3B0F}" type="pres">
      <dgm:prSet presAssocID="{40E2597C-C16D-4BC7-8A75-1FB1451A567E}" presName="compositeB" presStyleCnt="0"/>
      <dgm:spPr/>
    </dgm:pt>
    <dgm:pt modelId="{315B6A0B-F6D8-4644-BB3F-BD56B7CB0AE9}" type="pres">
      <dgm:prSet presAssocID="{40E2597C-C16D-4BC7-8A75-1FB1451A567E}" presName="textB" presStyleLbl="revTx" presStyleIdx="3" presStyleCnt="7" custScaleX="315486">
        <dgm:presLayoutVars>
          <dgm:bulletEnabled val="1"/>
        </dgm:presLayoutVars>
      </dgm:prSet>
      <dgm:spPr/>
    </dgm:pt>
    <dgm:pt modelId="{2C2DC84F-795A-4CDF-8161-6BF2F02021E3}" type="pres">
      <dgm:prSet presAssocID="{40E2597C-C16D-4BC7-8A75-1FB1451A567E}" presName="circleB" presStyleLbl="node1" presStyleIdx="3" presStyleCnt="7"/>
      <dgm:spPr>
        <a:xfrm>
          <a:off x="4652118" y="2147587"/>
          <a:ext cx="477241" cy="477241"/>
        </a:xfrm>
        <a:prstGeom prst="flowChartConnector">
          <a:avLst/>
        </a:prstGeom>
      </dgm:spPr>
    </dgm:pt>
    <dgm:pt modelId="{A367D650-0DFB-461A-8BF2-255CFEE5E863}" type="pres">
      <dgm:prSet presAssocID="{40E2597C-C16D-4BC7-8A75-1FB1451A567E}" presName="spaceB" presStyleCnt="0"/>
      <dgm:spPr/>
    </dgm:pt>
    <dgm:pt modelId="{8BC3FF8E-1292-4CCB-B445-1B04CD994DDC}" type="pres">
      <dgm:prSet presAssocID="{031A8AE9-5E88-4F16-B5C2-DCBEA42DE373}" presName="space" presStyleCnt="0"/>
      <dgm:spPr/>
    </dgm:pt>
    <dgm:pt modelId="{DE0D1441-4FD5-4A82-BF2B-A53C40E5BCC6}" type="pres">
      <dgm:prSet presAssocID="{12258098-41E4-403C-897C-5B59C25E257A}" presName="compositeA" presStyleCnt="0"/>
      <dgm:spPr/>
    </dgm:pt>
    <dgm:pt modelId="{46D4A343-E495-483B-A668-B177D723A64F}" type="pres">
      <dgm:prSet presAssocID="{12258098-41E4-403C-897C-5B59C25E257A}" presName="textA" presStyleLbl="revTx" presStyleIdx="4" presStyleCnt="7" custScaleX="281313">
        <dgm:presLayoutVars>
          <dgm:bulletEnabled val="1"/>
        </dgm:presLayoutVars>
      </dgm:prSet>
      <dgm:spPr/>
    </dgm:pt>
    <dgm:pt modelId="{E808D84F-EA19-4E4D-AB89-FD3B6BF01241}" type="pres">
      <dgm:prSet presAssocID="{12258098-41E4-403C-897C-5B59C25E257A}" presName="circleA" presStyleLbl="node1" presStyleIdx="4" presStyleCnt="7"/>
      <dgm:spPr>
        <a:xfrm>
          <a:off x="5947249" y="2147587"/>
          <a:ext cx="477241" cy="477241"/>
        </a:xfrm>
        <a:prstGeom prst="flowChartConnector">
          <a:avLst/>
        </a:prstGeom>
      </dgm:spPr>
    </dgm:pt>
    <dgm:pt modelId="{2555ED30-761B-4D78-9364-E593613CAC4C}" type="pres">
      <dgm:prSet presAssocID="{12258098-41E4-403C-897C-5B59C25E257A}" presName="spaceA" presStyleCnt="0"/>
      <dgm:spPr/>
    </dgm:pt>
    <dgm:pt modelId="{845A8FDE-00DD-4A90-BAD9-D3CA57BB1D94}" type="pres">
      <dgm:prSet presAssocID="{3F9636A6-DE4C-4CD2-8B7B-9DC9FF55BE2D}" presName="space" presStyleCnt="0"/>
      <dgm:spPr/>
    </dgm:pt>
    <dgm:pt modelId="{8DCB6579-0255-4591-9F3F-9F6E8FE5083E}" type="pres">
      <dgm:prSet presAssocID="{F4141901-5823-43A4-A42F-9A6BAE73647E}" presName="compositeB" presStyleCnt="0"/>
      <dgm:spPr/>
    </dgm:pt>
    <dgm:pt modelId="{3F042FF0-5344-4BA5-A2AD-FE194F7E841F}" type="pres">
      <dgm:prSet presAssocID="{F4141901-5823-43A4-A42F-9A6BAE73647E}" presName="textB" presStyleLbl="revTx" presStyleIdx="5" presStyleCnt="7" custScaleX="328852">
        <dgm:presLayoutVars>
          <dgm:bulletEnabled val="1"/>
        </dgm:presLayoutVars>
      </dgm:prSet>
      <dgm:spPr/>
    </dgm:pt>
    <dgm:pt modelId="{D89D38D1-EBD4-499D-BDCD-07717AB7FABF}" type="pres">
      <dgm:prSet presAssocID="{F4141901-5823-43A4-A42F-9A6BAE73647E}" presName="circleB" presStyleLbl="node1" presStyleIdx="5" presStyleCnt="7"/>
      <dgm:spPr>
        <a:xfrm>
          <a:off x="7301785" y="2147587"/>
          <a:ext cx="477241" cy="477241"/>
        </a:xfrm>
        <a:prstGeom prst="ellipse">
          <a:avLst/>
        </a:prstGeom>
      </dgm:spPr>
    </dgm:pt>
    <dgm:pt modelId="{13E473F2-4F47-469F-A19D-46D29BFE83F2}" type="pres">
      <dgm:prSet presAssocID="{F4141901-5823-43A4-A42F-9A6BAE73647E}" presName="spaceB" presStyleCnt="0"/>
      <dgm:spPr/>
    </dgm:pt>
    <dgm:pt modelId="{F5FA0553-FC4F-498D-AE0C-DDC8CA51E4B1}" type="pres">
      <dgm:prSet presAssocID="{111FBBBD-184C-4538-A900-65BB059DE297}" presName="space" presStyleCnt="0"/>
      <dgm:spPr/>
    </dgm:pt>
    <dgm:pt modelId="{21C436D3-A084-4120-B954-D80C4B80B028}" type="pres">
      <dgm:prSet presAssocID="{87E12A1A-DF8A-4549-A41A-394309419E56}" presName="compositeA" presStyleCnt="0"/>
      <dgm:spPr/>
    </dgm:pt>
    <dgm:pt modelId="{59296940-10C9-47AF-B8C3-387A9331A697}" type="pres">
      <dgm:prSet presAssocID="{87E12A1A-DF8A-4549-A41A-394309419E56}" presName="textA" presStyleLbl="revTx" presStyleIdx="6" presStyleCnt="7" custScaleX="238955">
        <dgm:presLayoutVars>
          <dgm:bulletEnabled val="1"/>
        </dgm:presLayoutVars>
      </dgm:prSet>
      <dgm:spPr>
        <a:prstGeom prst="rect">
          <a:avLst/>
        </a:prstGeom>
      </dgm:spPr>
    </dgm:pt>
    <dgm:pt modelId="{8FFEDDE5-08EB-4CD2-A29A-7677EF207DCC}" type="pres">
      <dgm:prSet presAssocID="{87E12A1A-DF8A-4549-A41A-394309419E56}" presName="circleA" presStyleLbl="node1" presStyleIdx="6" presStyleCnt="7"/>
      <dgm:spPr>
        <a:prstGeom prst="flowChartProcess">
          <a:avLst/>
        </a:prstGeom>
      </dgm:spPr>
    </dgm:pt>
    <dgm:pt modelId="{4C605855-756B-4D8B-87DB-1A39523D6C88}" type="pres">
      <dgm:prSet presAssocID="{87E12A1A-DF8A-4549-A41A-394309419E56}" presName="spaceA" presStyleCnt="0"/>
      <dgm:spPr/>
    </dgm:pt>
  </dgm:ptLst>
  <dgm:cxnLst>
    <dgm:cxn modelId="{8C2D5B02-7D17-4F1B-B1AA-982D54BCDE75}" srcId="{89516F82-ACA7-42A6-829D-0CC37EE47764}" destId="{46D96388-FF07-40F8-B71F-D19A1E17D8A9}" srcOrd="0" destOrd="0" parTransId="{C23EB268-C994-4018-A496-576F75302103}" sibTransId="{4E0BC21D-977A-47A1-9C91-85937E7093DC}"/>
    <dgm:cxn modelId="{1CE0190F-0BAC-4523-B438-81AAE65356E3}" type="presOf" srcId="{F4141901-5823-43A4-A42F-9A6BAE73647E}" destId="{3F042FF0-5344-4BA5-A2AD-FE194F7E841F}" srcOrd="0" destOrd="0" presId="urn:microsoft.com/office/officeart/2005/8/layout/hProcess11"/>
    <dgm:cxn modelId="{0970FC25-3377-43AD-8E15-64422B02C54B}" type="presOf" srcId="{46D96388-FF07-40F8-B71F-D19A1E17D8A9}" destId="{1164AC79-84DB-4B03-AFE5-80C11EC56C11}" srcOrd="0" destOrd="0" presId="urn:microsoft.com/office/officeart/2005/8/layout/hProcess11"/>
    <dgm:cxn modelId="{676E973A-3A75-43EB-9F87-93158B6600AF}" type="presOf" srcId="{12258098-41E4-403C-897C-5B59C25E257A}" destId="{46D4A343-E495-483B-A668-B177D723A64F}" srcOrd="0" destOrd="0" presId="urn:microsoft.com/office/officeart/2005/8/layout/hProcess11"/>
    <dgm:cxn modelId="{99C1B63B-ABE6-4978-B6C4-7609EB2D6884}" srcId="{89516F82-ACA7-42A6-829D-0CC37EE47764}" destId="{87E12A1A-DF8A-4549-A41A-394309419E56}" srcOrd="6" destOrd="0" parTransId="{A3763017-DA47-4240-807D-84D8F325452A}" sibTransId="{3FE9F765-5EF3-4196-B9C6-39DCB181678F}"/>
    <dgm:cxn modelId="{5FD4E63D-1647-48CE-8432-DC4AED5829DA}" srcId="{89516F82-ACA7-42A6-829D-0CC37EE47764}" destId="{D8219440-8E71-4C01-8EC3-A2D6BB0158BE}" srcOrd="1" destOrd="0" parTransId="{A52359D7-1BB6-4617-8704-E853134BC2FB}" sibTransId="{28ACC323-7080-4CAD-9BE2-C1DD424DD03D}"/>
    <dgm:cxn modelId="{5C97175B-1656-4FAA-ADFB-269CCE1ED96D}" type="presOf" srcId="{87E12A1A-DF8A-4549-A41A-394309419E56}" destId="{59296940-10C9-47AF-B8C3-387A9331A697}" srcOrd="0" destOrd="0" presId="urn:microsoft.com/office/officeart/2005/8/layout/hProcess11"/>
    <dgm:cxn modelId="{5309407E-F8BB-408B-932F-BAE9E2A21A92}" type="presOf" srcId="{40E2597C-C16D-4BC7-8A75-1FB1451A567E}" destId="{315B6A0B-F6D8-4644-BB3F-BD56B7CB0AE9}" srcOrd="0" destOrd="0" presId="urn:microsoft.com/office/officeart/2005/8/layout/hProcess11"/>
    <dgm:cxn modelId="{EF76259F-B8B1-41FF-924E-0111B6F3BD0F}" type="presOf" srcId="{89516F82-ACA7-42A6-829D-0CC37EE47764}" destId="{7BE87858-9BEE-4D8D-ACB1-C97E1EC76873}" srcOrd="0" destOrd="0" presId="urn:microsoft.com/office/officeart/2005/8/layout/hProcess11"/>
    <dgm:cxn modelId="{F15E85B1-23F3-4727-BD16-E12161289B97}" srcId="{89516F82-ACA7-42A6-829D-0CC37EE47764}" destId="{12258098-41E4-403C-897C-5B59C25E257A}" srcOrd="4" destOrd="0" parTransId="{85D4250F-D5CA-4E19-9A40-84FB156BD92D}" sibTransId="{3F9636A6-DE4C-4CD2-8B7B-9DC9FF55BE2D}"/>
    <dgm:cxn modelId="{D0ACAAB9-60E2-47CE-9962-CBCF27F8C6F1}" srcId="{89516F82-ACA7-42A6-829D-0CC37EE47764}" destId="{F4141901-5823-43A4-A42F-9A6BAE73647E}" srcOrd="5" destOrd="0" parTransId="{2772009C-D573-4F9B-8663-34E77CF19180}" sibTransId="{111FBBBD-184C-4538-A900-65BB059DE297}"/>
    <dgm:cxn modelId="{8447B8BB-E901-4C21-A4A1-F952264CF85E}" type="presOf" srcId="{A13305BE-F01D-44A6-8B01-F534645C5D4A}" destId="{F5BE0231-7C14-4B0D-9AA7-A067F607BD3A}" srcOrd="0" destOrd="0" presId="urn:microsoft.com/office/officeart/2005/8/layout/hProcess11"/>
    <dgm:cxn modelId="{CCC2EED1-52CC-4196-A2FD-89415FCD81E4}" srcId="{89516F82-ACA7-42A6-829D-0CC37EE47764}" destId="{40E2597C-C16D-4BC7-8A75-1FB1451A567E}" srcOrd="3" destOrd="0" parTransId="{5AACEAF4-6A84-4105-A9DA-C60AAAC0D10B}" sibTransId="{031A8AE9-5E88-4F16-B5C2-DCBEA42DE373}"/>
    <dgm:cxn modelId="{EA426BDB-9A15-4F0B-A2AF-60C31F6C4046}" type="presOf" srcId="{D8219440-8E71-4C01-8EC3-A2D6BB0158BE}" destId="{0501A2AA-10B3-4C88-92F5-A85A477A0C72}" srcOrd="0" destOrd="0" presId="urn:microsoft.com/office/officeart/2005/8/layout/hProcess11"/>
    <dgm:cxn modelId="{F643CCFF-AA80-403E-B25F-E8106EAADC48}" srcId="{89516F82-ACA7-42A6-829D-0CC37EE47764}" destId="{A13305BE-F01D-44A6-8B01-F534645C5D4A}" srcOrd="2" destOrd="0" parTransId="{BDDC6CBC-7D0D-4626-8848-70B4856DE54C}" sibTransId="{A141DDDA-AB96-42EC-8772-0DE1348CA6D2}"/>
    <dgm:cxn modelId="{9DBD60BA-5A86-4A0E-87D4-527DC023BAF3}" type="presParOf" srcId="{7BE87858-9BEE-4D8D-ACB1-C97E1EC76873}" destId="{5F46B2F1-DCD6-4752-B4BA-6B292B691451}" srcOrd="0" destOrd="0" presId="urn:microsoft.com/office/officeart/2005/8/layout/hProcess11"/>
    <dgm:cxn modelId="{8B2F6C31-8BAA-4874-B5CD-0A01CA5F88AD}" type="presParOf" srcId="{7BE87858-9BEE-4D8D-ACB1-C97E1EC76873}" destId="{A396A465-D475-40F5-809F-DEF6B198CCDA}" srcOrd="1" destOrd="0" presId="urn:microsoft.com/office/officeart/2005/8/layout/hProcess11"/>
    <dgm:cxn modelId="{8DB158B4-2E65-4511-B163-9DF1CC70B82B}" type="presParOf" srcId="{A396A465-D475-40F5-809F-DEF6B198CCDA}" destId="{C9CD588F-E342-48D0-A722-FEC7DA992029}" srcOrd="0" destOrd="0" presId="urn:microsoft.com/office/officeart/2005/8/layout/hProcess11"/>
    <dgm:cxn modelId="{56DDCEA4-C573-49E6-ACC0-1EF3565A7DDF}" type="presParOf" srcId="{C9CD588F-E342-48D0-A722-FEC7DA992029}" destId="{1164AC79-84DB-4B03-AFE5-80C11EC56C11}" srcOrd="0" destOrd="0" presId="urn:microsoft.com/office/officeart/2005/8/layout/hProcess11"/>
    <dgm:cxn modelId="{F1CE215C-D59C-421F-BDC7-1C98CBEAA331}" type="presParOf" srcId="{C9CD588F-E342-48D0-A722-FEC7DA992029}" destId="{52554B3F-923E-4B39-AE19-C94E633B0619}" srcOrd="1" destOrd="0" presId="urn:microsoft.com/office/officeart/2005/8/layout/hProcess11"/>
    <dgm:cxn modelId="{B5A26AC1-D000-4CAC-A072-32A0245B5E02}" type="presParOf" srcId="{C9CD588F-E342-48D0-A722-FEC7DA992029}" destId="{847F9250-8781-4C79-B403-CF4E2D02C883}" srcOrd="2" destOrd="0" presId="urn:microsoft.com/office/officeart/2005/8/layout/hProcess11"/>
    <dgm:cxn modelId="{C1073229-A0CA-41F7-AA23-003A012942DD}" type="presParOf" srcId="{A396A465-D475-40F5-809F-DEF6B198CCDA}" destId="{69E57F4E-E59E-4365-A8F9-191445C48F25}" srcOrd="1" destOrd="0" presId="urn:microsoft.com/office/officeart/2005/8/layout/hProcess11"/>
    <dgm:cxn modelId="{9CE228EA-7C7F-467C-9641-B062C0A0A804}" type="presParOf" srcId="{A396A465-D475-40F5-809F-DEF6B198CCDA}" destId="{EECC9D69-47EF-46DD-AB0F-BA63ADDBF9DF}" srcOrd="2" destOrd="0" presId="urn:microsoft.com/office/officeart/2005/8/layout/hProcess11"/>
    <dgm:cxn modelId="{219544EA-FE87-47D8-85D9-37C8F348B081}" type="presParOf" srcId="{EECC9D69-47EF-46DD-AB0F-BA63ADDBF9DF}" destId="{0501A2AA-10B3-4C88-92F5-A85A477A0C72}" srcOrd="0" destOrd="0" presId="urn:microsoft.com/office/officeart/2005/8/layout/hProcess11"/>
    <dgm:cxn modelId="{6313490C-A9C0-4C4D-AA7C-D81E34004403}" type="presParOf" srcId="{EECC9D69-47EF-46DD-AB0F-BA63ADDBF9DF}" destId="{122E02D6-033F-406B-9D3C-01B0C0959A32}" srcOrd="1" destOrd="0" presId="urn:microsoft.com/office/officeart/2005/8/layout/hProcess11"/>
    <dgm:cxn modelId="{331B4735-D967-4585-A0CB-BCA106D636C3}" type="presParOf" srcId="{EECC9D69-47EF-46DD-AB0F-BA63ADDBF9DF}" destId="{A4C9023F-9EC1-4004-B16C-88CAF62F9834}" srcOrd="2" destOrd="0" presId="urn:microsoft.com/office/officeart/2005/8/layout/hProcess11"/>
    <dgm:cxn modelId="{E106349F-3975-49FF-AD34-2DE1C7DD5FA8}" type="presParOf" srcId="{A396A465-D475-40F5-809F-DEF6B198CCDA}" destId="{7CF8D5B0-CCAB-43BC-9959-66E74064A553}" srcOrd="3" destOrd="0" presId="urn:microsoft.com/office/officeart/2005/8/layout/hProcess11"/>
    <dgm:cxn modelId="{6168601D-F3E5-4F3E-847D-371D7A8603D4}" type="presParOf" srcId="{A396A465-D475-40F5-809F-DEF6B198CCDA}" destId="{BAD424C7-41B5-4CFD-A75C-FA11D04DB575}" srcOrd="4" destOrd="0" presId="urn:microsoft.com/office/officeart/2005/8/layout/hProcess11"/>
    <dgm:cxn modelId="{DE5AEC77-5D77-4DE5-8DFF-B23240404F59}" type="presParOf" srcId="{BAD424C7-41B5-4CFD-A75C-FA11D04DB575}" destId="{F5BE0231-7C14-4B0D-9AA7-A067F607BD3A}" srcOrd="0" destOrd="0" presId="urn:microsoft.com/office/officeart/2005/8/layout/hProcess11"/>
    <dgm:cxn modelId="{F9BFD433-EB6C-48FA-99C4-B3BD96EDECE9}" type="presParOf" srcId="{BAD424C7-41B5-4CFD-A75C-FA11D04DB575}" destId="{9463EE50-46F0-4EEF-BB6E-4D78CA7CF3D4}" srcOrd="1" destOrd="0" presId="urn:microsoft.com/office/officeart/2005/8/layout/hProcess11"/>
    <dgm:cxn modelId="{E6F77B76-FEB9-4C26-9173-2B58C2ADE8FC}" type="presParOf" srcId="{BAD424C7-41B5-4CFD-A75C-FA11D04DB575}" destId="{8C324315-03EE-4750-BBD4-331A3EFA7FC2}" srcOrd="2" destOrd="0" presId="urn:microsoft.com/office/officeart/2005/8/layout/hProcess11"/>
    <dgm:cxn modelId="{4A991696-A7EC-4408-BAD6-9D5A60190F08}" type="presParOf" srcId="{A396A465-D475-40F5-809F-DEF6B198CCDA}" destId="{3301D776-658D-43B0-9BAD-6FBD7F24465B}" srcOrd="5" destOrd="0" presId="urn:microsoft.com/office/officeart/2005/8/layout/hProcess11"/>
    <dgm:cxn modelId="{A5F5F57B-ECA0-42D9-9C91-36F0B83EF387}" type="presParOf" srcId="{A396A465-D475-40F5-809F-DEF6B198CCDA}" destId="{2C4635FB-5328-46E8-B821-E6DAC53C3B0F}" srcOrd="6" destOrd="0" presId="urn:microsoft.com/office/officeart/2005/8/layout/hProcess11"/>
    <dgm:cxn modelId="{B6A78198-7AFA-4933-BBB8-87634DE98EE7}" type="presParOf" srcId="{2C4635FB-5328-46E8-B821-E6DAC53C3B0F}" destId="{315B6A0B-F6D8-4644-BB3F-BD56B7CB0AE9}" srcOrd="0" destOrd="0" presId="urn:microsoft.com/office/officeart/2005/8/layout/hProcess11"/>
    <dgm:cxn modelId="{9B00EAFE-C593-416D-8509-AEACD4CF0AF6}" type="presParOf" srcId="{2C4635FB-5328-46E8-B821-E6DAC53C3B0F}" destId="{2C2DC84F-795A-4CDF-8161-6BF2F02021E3}" srcOrd="1" destOrd="0" presId="urn:microsoft.com/office/officeart/2005/8/layout/hProcess11"/>
    <dgm:cxn modelId="{81B8E362-6F82-49EF-AB33-D2FDC0B4E60F}" type="presParOf" srcId="{2C4635FB-5328-46E8-B821-E6DAC53C3B0F}" destId="{A367D650-0DFB-461A-8BF2-255CFEE5E863}" srcOrd="2" destOrd="0" presId="urn:microsoft.com/office/officeart/2005/8/layout/hProcess11"/>
    <dgm:cxn modelId="{F453AEEB-552B-46AB-ACB0-35742FB3583D}" type="presParOf" srcId="{A396A465-D475-40F5-809F-DEF6B198CCDA}" destId="{8BC3FF8E-1292-4CCB-B445-1B04CD994DDC}" srcOrd="7" destOrd="0" presId="urn:microsoft.com/office/officeart/2005/8/layout/hProcess11"/>
    <dgm:cxn modelId="{FDEAFF7D-ADAD-471B-AE1C-5F1B19C54BAC}" type="presParOf" srcId="{A396A465-D475-40F5-809F-DEF6B198CCDA}" destId="{DE0D1441-4FD5-4A82-BF2B-A53C40E5BCC6}" srcOrd="8" destOrd="0" presId="urn:microsoft.com/office/officeart/2005/8/layout/hProcess11"/>
    <dgm:cxn modelId="{78D3A89A-E7EB-4F78-BBA1-6CC495E59465}" type="presParOf" srcId="{DE0D1441-4FD5-4A82-BF2B-A53C40E5BCC6}" destId="{46D4A343-E495-483B-A668-B177D723A64F}" srcOrd="0" destOrd="0" presId="urn:microsoft.com/office/officeart/2005/8/layout/hProcess11"/>
    <dgm:cxn modelId="{B81D3BE2-61AE-4A6E-86D1-C83AB1285011}" type="presParOf" srcId="{DE0D1441-4FD5-4A82-BF2B-A53C40E5BCC6}" destId="{E808D84F-EA19-4E4D-AB89-FD3B6BF01241}" srcOrd="1" destOrd="0" presId="urn:microsoft.com/office/officeart/2005/8/layout/hProcess11"/>
    <dgm:cxn modelId="{2ADBC58C-5601-454D-8C78-E4412DE6D333}" type="presParOf" srcId="{DE0D1441-4FD5-4A82-BF2B-A53C40E5BCC6}" destId="{2555ED30-761B-4D78-9364-E593613CAC4C}" srcOrd="2" destOrd="0" presId="urn:microsoft.com/office/officeart/2005/8/layout/hProcess11"/>
    <dgm:cxn modelId="{6ADFAFC1-EB88-4354-B1DF-74B5B625193A}" type="presParOf" srcId="{A396A465-D475-40F5-809F-DEF6B198CCDA}" destId="{845A8FDE-00DD-4A90-BAD9-D3CA57BB1D94}" srcOrd="9" destOrd="0" presId="urn:microsoft.com/office/officeart/2005/8/layout/hProcess11"/>
    <dgm:cxn modelId="{0E389B59-4D8E-42BD-B5D0-A55F43ACFBEC}" type="presParOf" srcId="{A396A465-D475-40F5-809F-DEF6B198CCDA}" destId="{8DCB6579-0255-4591-9F3F-9F6E8FE5083E}" srcOrd="10" destOrd="0" presId="urn:microsoft.com/office/officeart/2005/8/layout/hProcess11"/>
    <dgm:cxn modelId="{A73E5EEB-59A7-48A8-8D02-5F1674021B4A}" type="presParOf" srcId="{8DCB6579-0255-4591-9F3F-9F6E8FE5083E}" destId="{3F042FF0-5344-4BA5-A2AD-FE194F7E841F}" srcOrd="0" destOrd="0" presId="urn:microsoft.com/office/officeart/2005/8/layout/hProcess11"/>
    <dgm:cxn modelId="{82DC4AF6-07DE-4FB4-9D47-CB9F375198CD}" type="presParOf" srcId="{8DCB6579-0255-4591-9F3F-9F6E8FE5083E}" destId="{D89D38D1-EBD4-499D-BDCD-07717AB7FABF}" srcOrd="1" destOrd="0" presId="urn:microsoft.com/office/officeart/2005/8/layout/hProcess11"/>
    <dgm:cxn modelId="{BFA0C7DB-3C68-4731-9779-1C31E6DBDE0F}" type="presParOf" srcId="{8DCB6579-0255-4591-9F3F-9F6E8FE5083E}" destId="{13E473F2-4F47-469F-A19D-46D29BFE83F2}" srcOrd="2" destOrd="0" presId="urn:microsoft.com/office/officeart/2005/8/layout/hProcess11"/>
    <dgm:cxn modelId="{6E9360BD-7CDD-4362-8CC7-40D264F78F9C}" type="presParOf" srcId="{A396A465-D475-40F5-809F-DEF6B198CCDA}" destId="{F5FA0553-FC4F-498D-AE0C-DDC8CA51E4B1}" srcOrd="11" destOrd="0" presId="urn:microsoft.com/office/officeart/2005/8/layout/hProcess11"/>
    <dgm:cxn modelId="{F7F35D81-6F81-46D3-B404-9412CACA3611}" type="presParOf" srcId="{A396A465-D475-40F5-809F-DEF6B198CCDA}" destId="{21C436D3-A084-4120-B954-D80C4B80B028}" srcOrd="12" destOrd="0" presId="urn:microsoft.com/office/officeart/2005/8/layout/hProcess11"/>
    <dgm:cxn modelId="{57338ED3-FA74-45E9-B64B-FFE0549DA4FA}" type="presParOf" srcId="{21C436D3-A084-4120-B954-D80C4B80B028}" destId="{59296940-10C9-47AF-B8C3-387A9331A697}" srcOrd="0" destOrd="0" presId="urn:microsoft.com/office/officeart/2005/8/layout/hProcess11"/>
    <dgm:cxn modelId="{CCBC0800-3DA8-4CBD-8B45-77104ADBC0E9}" type="presParOf" srcId="{21C436D3-A084-4120-B954-D80C4B80B028}" destId="{8FFEDDE5-08EB-4CD2-A29A-7677EF207DCC}" srcOrd="1" destOrd="0" presId="urn:microsoft.com/office/officeart/2005/8/layout/hProcess11"/>
    <dgm:cxn modelId="{A7CA47D6-E0DF-42C9-8DD8-D4442B8BAF09}" type="presParOf" srcId="{21C436D3-A084-4120-B954-D80C4B80B028}" destId="{4C605855-756B-4D8B-87DB-1A39523D6C8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6B2F1-DCD6-4752-B4BA-6B292B691451}">
      <dsp:nvSpPr>
        <dsp:cNvPr id="0" name=""/>
        <dsp:cNvSpPr/>
      </dsp:nvSpPr>
      <dsp:spPr>
        <a:xfrm>
          <a:off x="0" y="1698040"/>
          <a:ext cx="10991850" cy="955257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4AC79-84DB-4B03-AFE5-80C11EC56C11}">
      <dsp:nvSpPr>
        <dsp:cNvPr id="0" name=""/>
        <dsp:cNvSpPr/>
      </dsp:nvSpPr>
      <dsp:spPr>
        <a:xfrm>
          <a:off x="300380" y="0"/>
          <a:ext cx="1598486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/>
              <a:ea typeface="+mn-ea"/>
              <a:cs typeface="+mn-cs"/>
            </a:rPr>
            <a:t>10 Nov 2020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/>
              <a:ea typeface="+mn-ea"/>
              <a:cs typeface="+mn-cs"/>
            </a:rPr>
            <a:t>EC launches Pact for Skills</a:t>
          </a:r>
          <a:endParaRPr lang="en-GB" sz="1600" kern="1200" dirty="0">
            <a:latin typeface="Calibri"/>
            <a:ea typeface="+mn-ea"/>
            <a:cs typeface="+mn-cs"/>
          </a:endParaRPr>
        </a:p>
      </dsp:txBody>
      <dsp:txXfrm>
        <a:off x="300380" y="0"/>
        <a:ext cx="1598486" cy="1740535"/>
      </dsp:txXfrm>
    </dsp:sp>
    <dsp:sp modelId="{52554B3F-923E-4B39-AE19-C94E633B0619}">
      <dsp:nvSpPr>
        <dsp:cNvPr id="0" name=""/>
        <dsp:cNvSpPr/>
      </dsp:nvSpPr>
      <dsp:spPr>
        <a:xfrm>
          <a:off x="895237" y="1971282"/>
          <a:ext cx="408772" cy="4087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1A2AA-10B3-4C88-92F5-A85A477A0C72}">
      <dsp:nvSpPr>
        <dsp:cNvPr id="0" name=""/>
        <dsp:cNvSpPr/>
      </dsp:nvSpPr>
      <dsp:spPr>
        <a:xfrm>
          <a:off x="1919306" y="2610802"/>
          <a:ext cx="1600771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/>
              <a:ea typeface="+mn-ea"/>
              <a:cs typeface="+mn-cs"/>
            </a:rPr>
            <a:t>18 Feb 2021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/>
              <a:ea typeface="+mn-ea"/>
              <a:cs typeface="+mn-cs"/>
            </a:rPr>
            <a:t>Agri-Food Roundtable</a:t>
          </a:r>
          <a:endParaRPr lang="en-GB" sz="1600" kern="1200" dirty="0">
            <a:latin typeface="Calibri"/>
            <a:ea typeface="+mn-ea"/>
            <a:cs typeface="+mn-cs"/>
          </a:endParaRPr>
        </a:p>
      </dsp:txBody>
      <dsp:txXfrm>
        <a:off x="1919306" y="2610802"/>
        <a:ext cx="1600771" cy="1740535"/>
      </dsp:txXfrm>
    </dsp:sp>
    <dsp:sp modelId="{122E02D6-033F-406B-9D3C-01B0C0959A32}">
      <dsp:nvSpPr>
        <dsp:cNvPr id="0" name=""/>
        <dsp:cNvSpPr/>
      </dsp:nvSpPr>
      <dsp:spPr>
        <a:xfrm>
          <a:off x="2515305" y="1971282"/>
          <a:ext cx="408772" cy="408772"/>
        </a:xfrm>
        <a:prstGeom prst="ellipse">
          <a:avLst/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BE0231-7C14-4B0D-9AA7-A067F607BD3A}">
      <dsp:nvSpPr>
        <dsp:cNvPr id="0" name=""/>
        <dsp:cNvSpPr/>
      </dsp:nvSpPr>
      <dsp:spPr>
        <a:xfrm>
          <a:off x="3540516" y="0"/>
          <a:ext cx="1497822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/>
              <a:ea typeface="+mn-ea"/>
              <a:cs typeface="+mn-cs"/>
            </a:rPr>
            <a:t>18 Oct 2021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Calibri"/>
              <a:ea typeface="+mn-ea"/>
              <a:cs typeface="+mn-cs"/>
            </a:rPr>
            <a:t>Stakeholder’s meeting</a:t>
          </a:r>
        </a:p>
      </dsp:txBody>
      <dsp:txXfrm>
        <a:off x="3540516" y="0"/>
        <a:ext cx="1497822" cy="1740535"/>
      </dsp:txXfrm>
    </dsp:sp>
    <dsp:sp modelId="{9463EE50-46F0-4EEF-BB6E-4D78CA7CF3D4}">
      <dsp:nvSpPr>
        <dsp:cNvPr id="0" name=""/>
        <dsp:cNvSpPr/>
      </dsp:nvSpPr>
      <dsp:spPr>
        <a:xfrm>
          <a:off x="4085041" y="1971282"/>
          <a:ext cx="408772" cy="408772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B6A0B-F6D8-4644-BB3F-BD56B7CB0AE9}">
      <dsp:nvSpPr>
        <dsp:cNvPr id="0" name=""/>
        <dsp:cNvSpPr/>
      </dsp:nvSpPr>
      <dsp:spPr>
        <a:xfrm>
          <a:off x="5058777" y="2610802"/>
          <a:ext cx="121149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  <a:latin typeface="Calibri"/>
              <a:ea typeface="+mn-ea"/>
              <a:cs typeface="+mn-cs"/>
            </a:rPr>
            <a:t>18 Feb 2022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FF0000"/>
              </a:solidFill>
              <a:latin typeface="Calibri"/>
              <a:ea typeface="+mn-ea"/>
              <a:cs typeface="+mn-cs"/>
            </a:rPr>
            <a:t>Launch</a:t>
          </a:r>
        </a:p>
      </dsp:txBody>
      <dsp:txXfrm>
        <a:off x="5058777" y="2610802"/>
        <a:ext cx="1211494" cy="1740535"/>
      </dsp:txXfrm>
    </dsp:sp>
    <dsp:sp modelId="{2C2DC84F-795A-4CDF-8161-6BF2F02021E3}">
      <dsp:nvSpPr>
        <dsp:cNvPr id="0" name=""/>
        <dsp:cNvSpPr/>
      </dsp:nvSpPr>
      <dsp:spPr>
        <a:xfrm>
          <a:off x="5460138" y="1971282"/>
          <a:ext cx="408772" cy="408772"/>
        </a:xfrm>
        <a:prstGeom prst="flowChartConnector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4A343-E495-483B-A668-B177D723A64F}">
      <dsp:nvSpPr>
        <dsp:cNvPr id="0" name=""/>
        <dsp:cNvSpPr/>
      </dsp:nvSpPr>
      <dsp:spPr>
        <a:xfrm>
          <a:off x="6290710" y="0"/>
          <a:ext cx="1080266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Calibri"/>
              <a:ea typeface="+mn-ea"/>
              <a:cs typeface="+mn-cs"/>
            </a:rPr>
            <a:t>18 Jul 2022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Calibri"/>
              <a:ea typeface="+mn-ea"/>
              <a:cs typeface="+mn-cs"/>
            </a:rPr>
            <a:t>1</a:t>
          </a:r>
          <a:r>
            <a:rPr lang="en-GB" sz="1600" kern="1200" baseline="30000">
              <a:latin typeface="Calibri"/>
              <a:ea typeface="+mn-ea"/>
              <a:cs typeface="+mn-cs"/>
            </a:rPr>
            <a:t>st</a:t>
          </a:r>
          <a:r>
            <a:rPr lang="en-GB" sz="1600" kern="1200">
              <a:latin typeface="Calibri"/>
              <a:ea typeface="+mn-ea"/>
              <a:cs typeface="+mn-cs"/>
            </a:rPr>
            <a:t> meeting Steering</a:t>
          </a:r>
          <a:endParaRPr lang="en-GB" sz="1600" kern="1200" dirty="0">
            <a:latin typeface="Calibri"/>
            <a:ea typeface="+mn-ea"/>
            <a:cs typeface="+mn-cs"/>
          </a:endParaRPr>
        </a:p>
      </dsp:txBody>
      <dsp:txXfrm>
        <a:off x="6290710" y="0"/>
        <a:ext cx="1080266" cy="1740535"/>
      </dsp:txXfrm>
    </dsp:sp>
    <dsp:sp modelId="{E808D84F-EA19-4E4D-AB89-FD3B6BF01241}">
      <dsp:nvSpPr>
        <dsp:cNvPr id="0" name=""/>
        <dsp:cNvSpPr/>
      </dsp:nvSpPr>
      <dsp:spPr>
        <a:xfrm>
          <a:off x="6626457" y="1971282"/>
          <a:ext cx="408772" cy="408772"/>
        </a:xfrm>
        <a:prstGeom prst="flowChartConnector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042FF0-5344-4BA5-A2AD-FE194F7E841F}">
      <dsp:nvSpPr>
        <dsp:cNvPr id="0" name=""/>
        <dsp:cNvSpPr/>
      </dsp:nvSpPr>
      <dsp:spPr>
        <a:xfrm>
          <a:off x="7391416" y="2610802"/>
          <a:ext cx="1262820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Calibri"/>
              <a:ea typeface="+mn-ea"/>
              <a:cs typeface="+mn-cs"/>
            </a:rPr>
            <a:t>1-2 Sep 2022</a:t>
          </a:r>
          <a:br>
            <a:rPr lang="en-GB" sz="1600" kern="1200" dirty="0">
              <a:latin typeface="Calibri"/>
              <a:ea typeface="+mn-ea"/>
              <a:cs typeface="+mn-cs"/>
            </a:rPr>
          </a:br>
          <a:r>
            <a:rPr lang="en-GB" sz="1600" kern="1200" dirty="0">
              <a:latin typeface="Calibri"/>
              <a:ea typeface="+mn-ea"/>
              <a:cs typeface="+mn-cs"/>
            </a:rPr>
            <a:t>I-RESTART project KOM</a:t>
          </a:r>
        </a:p>
      </dsp:txBody>
      <dsp:txXfrm>
        <a:off x="7391416" y="2610802"/>
        <a:ext cx="1262820" cy="1740535"/>
      </dsp:txXfrm>
    </dsp:sp>
    <dsp:sp modelId="{D89D38D1-EBD4-499D-BDCD-07717AB7FABF}">
      <dsp:nvSpPr>
        <dsp:cNvPr id="0" name=""/>
        <dsp:cNvSpPr/>
      </dsp:nvSpPr>
      <dsp:spPr>
        <a:xfrm>
          <a:off x="7818440" y="1971282"/>
          <a:ext cx="408772" cy="408772"/>
        </a:xfrm>
        <a:prstGeom prst="ellipse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96940-10C9-47AF-B8C3-387A9331A697}">
      <dsp:nvSpPr>
        <dsp:cNvPr id="0" name=""/>
        <dsp:cNvSpPr/>
      </dsp:nvSpPr>
      <dsp:spPr>
        <a:xfrm>
          <a:off x="8674675" y="0"/>
          <a:ext cx="917608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Calibri"/>
              <a:ea typeface="+mn-ea"/>
              <a:cs typeface="+mn-cs"/>
            </a:rPr>
            <a:t>16 Dec 2022           </a:t>
          </a:r>
          <a:r>
            <a:rPr lang="en-GB" sz="1600" b="0" kern="1200" dirty="0">
              <a:latin typeface="Calibri"/>
              <a:ea typeface="+mn-ea"/>
              <a:cs typeface="+mn-cs"/>
            </a:rPr>
            <a:t>Annual meeting</a:t>
          </a:r>
        </a:p>
      </dsp:txBody>
      <dsp:txXfrm>
        <a:off x="8674675" y="0"/>
        <a:ext cx="917608" cy="1740535"/>
      </dsp:txXfrm>
    </dsp:sp>
    <dsp:sp modelId="{8FFEDDE5-08EB-4CD2-A29A-7677EF207DCC}">
      <dsp:nvSpPr>
        <dsp:cNvPr id="0" name=""/>
        <dsp:cNvSpPr/>
      </dsp:nvSpPr>
      <dsp:spPr>
        <a:xfrm>
          <a:off x="8929093" y="1971282"/>
          <a:ext cx="408772" cy="408772"/>
        </a:xfrm>
        <a:prstGeom prst="flowChartProcess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FE49B-AB58-44A1-B007-58446D6F0CAC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E9CA1-02E9-4ECE-8274-F3BE3F3CA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73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E9CA1-02E9-4ECE-8274-F3BE3F3CA28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616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agriculture and food industry is the largest producing and manufacturing sector in Europe. More than 10 million farms and 22.000 agri-food cooperatives in the EU create jobs for a </a:t>
            </a:r>
          </a:p>
          <a:p>
            <a:r>
              <a:rPr lang="en-US" dirty="0"/>
              <a:t>workforce of 20 million employees, especially in rural areas, and more than 294.000 food processing companies provide jobs for 4.8 million people. Overall, the agri-food ecosystem is </a:t>
            </a:r>
          </a:p>
          <a:p>
            <a:r>
              <a:rPr lang="en-US" dirty="0"/>
              <a:t>by far the biggest employment sector in Europe; it has a significant impact on rural and urban communities, as an aggregated ecosystem that includes more than 99% of small and medium-sized enterprises (SMEs).</a:t>
            </a:r>
          </a:p>
          <a:p>
            <a:endParaRPr lang="en-US" dirty="0"/>
          </a:p>
          <a:p>
            <a:r>
              <a:rPr lang="en-US" dirty="0"/>
              <a:t>According to Eurostat, farms covered 191.9 million hectares of land in the EU in 2016, equivalent to 47 % of the total land area. More than four fifths (81.6 %) of the farm area in the EU was used for agricultural production in 2016, a total of 156.7 million hectares.</a:t>
            </a:r>
          </a:p>
          <a:p>
            <a:endParaRPr lang="en-US" dirty="0"/>
          </a:p>
          <a:p>
            <a:r>
              <a:rPr lang="en-US" dirty="0"/>
              <a:t>The vast majority of the EU’s F&amp;B processors were micro or small enterprises that employed fewer than 50 persons. By contrast, large enterprises — employing 250 or more persons — accounted for 55.8 % of the total value added in food processing, and for an even higher share (67.0 %) of the added value in beverage processing.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E9CA1-02E9-4ECE-8274-F3BE3F3CA2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337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E9CA1-02E9-4ECE-8274-F3BE3F3CA28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205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E9CA1-02E9-4ECE-8274-F3BE3F3CA28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531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E9CA1-02E9-4ECE-8274-F3BE3F3CA28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913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E9CA1-02E9-4ECE-8274-F3BE3F3CA28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451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E9CA1-02E9-4ECE-8274-F3BE3F3CA28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620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E9CA1-02E9-4ECE-8274-F3BE3F3CA28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331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3538" marR="0" lvl="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 members of the Pact sign up to the Charter and agree to uphold its four key principles: </a:t>
            </a:r>
          </a:p>
          <a:p>
            <a:pPr marL="706438" marR="0" lvl="0" indent="-25400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Promoting a culture of lifelong learning for all </a:t>
            </a:r>
          </a:p>
          <a:p>
            <a:pPr marL="706438" marR="0" lvl="0" indent="-25400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Building strong skill partnerships </a:t>
            </a:r>
          </a:p>
          <a:p>
            <a:pPr marL="706438" marR="0" lvl="0" indent="-25400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Monitoring skill supply/demand and anticipating skill needs </a:t>
            </a:r>
          </a:p>
          <a:p>
            <a:pPr marL="706438" marR="0" lvl="0" indent="-25400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Working against discrimination and for gender equality and equal opportunities.</a:t>
            </a:r>
            <a:endParaRPr lang="en-US" sz="1200" dirty="0">
              <a:solidFill>
                <a:srgbClr val="5B5B5B"/>
              </a:solidFill>
              <a:latin typeface="Georgia" panose="02040502050405020303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E9CA1-02E9-4ECE-8274-F3BE3F3CA28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515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FF5E-0015-43B6-AE76-FC44FEA4E5EF}" type="datetimeFigureOut">
              <a:rPr lang="fr-BE" smtClean="0"/>
              <a:t>23-01-23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444C-2964-4B68-B6ED-F31C5D5CFCF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826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FF5E-0015-43B6-AE76-FC44FEA4E5EF}" type="datetimeFigureOut">
              <a:rPr lang="fr-BE" smtClean="0"/>
              <a:t>23-01-23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444C-2964-4B68-B6ED-F31C5D5CFCF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7099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FF5E-0015-43B6-AE76-FC44FEA4E5EF}" type="datetimeFigureOut">
              <a:rPr lang="fr-BE" smtClean="0"/>
              <a:t>23-01-23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444C-2964-4B68-B6ED-F31C5D5CFCF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6647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FF5E-0015-43B6-AE76-FC44FEA4E5EF}" type="datetimeFigureOut">
              <a:rPr lang="fr-BE" smtClean="0"/>
              <a:t>23-01-23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444C-2964-4B68-B6ED-F31C5D5CFCF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24299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FF5E-0015-43B6-AE76-FC44FEA4E5EF}" type="datetimeFigureOut">
              <a:rPr lang="fr-BE" smtClean="0"/>
              <a:t>23-01-23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444C-2964-4B68-B6ED-F31C5D5CFCF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1756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FF5E-0015-43B6-AE76-FC44FEA4E5EF}" type="datetimeFigureOut">
              <a:rPr lang="fr-BE" smtClean="0"/>
              <a:t>23-01-23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444C-2964-4B68-B6ED-F31C5D5CFCF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8310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FF5E-0015-43B6-AE76-FC44FEA4E5EF}" type="datetimeFigureOut">
              <a:rPr lang="fr-BE" smtClean="0"/>
              <a:t>23-01-23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444C-2964-4B68-B6ED-F31C5D5CFCF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75994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FF5E-0015-43B6-AE76-FC44FEA4E5EF}" type="datetimeFigureOut">
              <a:rPr lang="fr-BE" smtClean="0"/>
              <a:t>23-01-23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444C-2964-4B68-B6ED-F31C5D5CFCF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6318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FF5E-0015-43B6-AE76-FC44FEA4E5EF}" type="datetimeFigureOut">
              <a:rPr lang="fr-BE" smtClean="0"/>
              <a:t>23-01-23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444C-2964-4B68-B6ED-F31C5D5CFCF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4286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FF5E-0015-43B6-AE76-FC44FEA4E5EF}" type="datetimeFigureOut">
              <a:rPr lang="fr-BE" smtClean="0"/>
              <a:t>23-01-23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444C-2964-4B68-B6ED-F31C5D5CFCF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0805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FF5E-0015-43B6-AE76-FC44FEA4E5EF}" type="datetimeFigureOut">
              <a:rPr lang="fr-BE" smtClean="0"/>
              <a:t>23-01-23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444C-2964-4B68-B6ED-F31C5D5CFCF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34669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1FF5E-0015-43B6-AE76-FC44FEA4E5EF}" type="datetimeFigureOut">
              <a:rPr lang="fr-BE" smtClean="0"/>
              <a:t>23-01-23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5444C-2964-4B68-B6ED-F31C5D5CFCF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243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5.png"/><Relationship Id="rId21" Type="http://schemas.openxmlformats.org/officeDocument/2006/relationships/image" Target="../media/image33.jpe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17" Type="http://schemas.openxmlformats.org/officeDocument/2006/relationships/image" Target="../media/image29.png"/><Relationship Id="rId25" Type="http://schemas.openxmlformats.org/officeDocument/2006/relationships/image" Target="../media/image37.jp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17.png"/><Relationship Id="rId15" Type="http://schemas.openxmlformats.org/officeDocument/2006/relationships/image" Target="../media/image27.jpeg"/><Relationship Id="rId23" Type="http://schemas.openxmlformats.org/officeDocument/2006/relationships/image" Target="../media/image35.jpeg"/><Relationship Id="rId28" Type="http://schemas.openxmlformats.org/officeDocument/2006/relationships/image" Target="../media/image40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survey/runner/Pact_for_Skills_FORM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14DA9DA-1BDA-4B58-AF1E-CEB64A7E3C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95" y="766595"/>
            <a:ext cx="3709575" cy="9255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8FAF88-52EA-2F18-1B19-6FDD17BDB908}"/>
              </a:ext>
            </a:extLst>
          </p:cNvPr>
          <p:cNvSpPr txBox="1"/>
          <p:nvPr/>
        </p:nvSpPr>
        <p:spPr>
          <a:xfrm>
            <a:off x="658860" y="2127840"/>
            <a:ext cx="61657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5B5B5B"/>
                </a:solidFill>
                <a:latin typeface="Georgia" panose="02040502050405020303" pitchFamily="18" charset="0"/>
              </a:rPr>
              <a:t>A Pact for Skills for the </a:t>
            </a:r>
            <a:r>
              <a:rPr lang="en-US" sz="6000" dirty="0">
                <a:solidFill>
                  <a:srgbClr val="5F6F30"/>
                </a:solidFill>
                <a:latin typeface="Georgia" panose="02040502050405020303" pitchFamily="18" charset="0"/>
              </a:rPr>
              <a:t>Agri-Food</a:t>
            </a:r>
            <a:r>
              <a:rPr lang="en-US" sz="6000" dirty="0">
                <a:solidFill>
                  <a:srgbClr val="5B5B5B"/>
                </a:solidFill>
                <a:latin typeface="Georgia" panose="02040502050405020303" pitchFamily="18" charset="0"/>
              </a:rPr>
              <a:t> Ecosystem</a:t>
            </a:r>
            <a:endParaRPr lang="fr-BE" sz="6000" dirty="0">
              <a:solidFill>
                <a:srgbClr val="5B5B5B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 descr="A picture containing person, outdoor, grass, hand&#10;&#10;Description automatically generated">
            <a:extLst>
              <a:ext uri="{FF2B5EF4-FFF2-40B4-BE49-F238E27FC236}">
                <a16:creationId xmlns:a16="http://schemas.microsoft.com/office/drawing/2014/main" id="{D1C47881-3DF2-DCB1-86EB-3FE2CF191D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4" r="19645"/>
          <a:stretch/>
        </p:blipFill>
        <p:spPr>
          <a:xfrm>
            <a:off x="7401304" y="0"/>
            <a:ext cx="4790696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F031A0F-ABDC-E799-C146-9D1C5674E9C3}"/>
              </a:ext>
            </a:extLst>
          </p:cNvPr>
          <p:cNvSpPr/>
          <p:nvPr/>
        </p:nvSpPr>
        <p:spPr>
          <a:xfrm>
            <a:off x="7249193" y="0"/>
            <a:ext cx="4283947" cy="6858000"/>
          </a:xfrm>
          <a:prstGeom prst="rect">
            <a:avLst/>
          </a:prstGeom>
          <a:gradFill flip="none" rotWithShape="1">
            <a:gsLst>
              <a:gs pos="96000">
                <a:schemeClr val="bg1"/>
              </a:gs>
              <a:gs pos="50000">
                <a:schemeClr val="bg1">
                  <a:shade val="100000"/>
                  <a:satMod val="11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EF40C55-C82B-43EF-99EF-24FA35EE7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570" y="348866"/>
            <a:ext cx="2902375" cy="179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5C81580-7D81-2297-8A63-E3120002D7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95" y="5866074"/>
            <a:ext cx="1114817" cy="773405"/>
          </a:xfrm>
          <a:prstGeom prst="rect">
            <a:avLst/>
          </a:prstGeom>
        </p:spPr>
      </p:pic>
      <p:pic>
        <p:nvPicPr>
          <p:cNvPr id="11" name="Picture 10" descr="Shape, logo&#10;&#10;Description automatically generated">
            <a:extLst>
              <a:ext uri="{FF2B5EF4-FFF2-40B4-BE49-F238E27FC236}">
                <a16:creationId xmlns:a16="http://schemas.microsoft.com/office/drawing/2014/main" id="{5BEEF139-66A4-56EE-D652-BAB8D1F0B16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7" b="26923"/>
          <a:stretch/>
        </p:blipFill>
        <p:spPr>
          <a:xfrm>
            <a:off x="2168865" y="6008741"/>
            <a:ext cx="1114817" cy="4880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ECC968-0D9F-3075-5C6D-F2EE4C4374EA}"/>
              </a:ext>
            </a:extLst>
          </p:cNvPr>
          <p:cNvSpPr txBox="1"/>
          <p:nvPr/>
        </p:nvSpPr>
        <p:spPr>
          <a:xfrm>
            <a:off x="574471" y="5527520"/>
            <a:ext cx="1941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>
                <a:solidFill>
                  <a:srgbClr val="5B5B5B"/>
                </a:solidFill>
              </a:rPr>
              <a:t>With the support of</a:t>
            </a:r>
          </a:p>
        </p:txBody>
      </p:sp>
    </p:spTree>
    <p:extLst>
      <p:ext uri="{BB962C8B-B14F-4D97-AF65-F5344CB8AC3E}">
        <p14:creationId xmlns:p14="http://schemas.microsoft.com/office/powerpoint/2010/main" val="3029734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sket, indoor, container, cooking">
            <a:extLst>
              <a:ext uri="{FF2B5EF4-FFF2-40B4-BE49-F238E27FC236}">
                <a16:creationId xmlns:a16="http://schemas.microsoft.com/office/drawing/2014/main" id="{F94405D9-12D1-6144-A50E-D152607582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7" r="6554"/>
          <a:stretch/>
        </p:blipFill>
        <p:spPr>
          <a:xfrm>
            <a:off x="6150015" y="0"/>
            <a:ext cx="6041985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293B2D-5F71-AC16-EAB0-60D2482F8FAD}"/>
              </a:ext>
            </a:extLst>
          </p:cNvPr>
          <p:cNvSpPr/>
          <p:nvPr/>
        </p:nvSpPr>
        <p:spPr>
          <a:xfrm>
            <a:off x="6150016" y="0"/>
            <a:ext cx="5670196" cy="6858000"/>
          </a:xfrm>
          <a:prstGeom prst="rect">
            <a:avLst/>
          </a:prstGeom>
          <a:gradFill flip="none" rotWithShape="1">
            <a:gsLst>
              <a:gs pos="84000">
                <a:schemeClr val="bg1"/>
              </a:gs>
              <a:gs pos="50000">
                <a:schemeClr val="bg1">
                  <a:shade val="100000"/>
                  <a:satMod val="11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814860" y="521007"/>
            <a:ext cx="6935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Pact in 2023</a:t>
            </a:r>
          </a:p>
          <a:p>
            <a:endParaRPr lang="en-GB" sz="2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892DCA-6E00-4544-8110-1EA9A3D45D9A}"/>
              </a:ext>
            </a:extLst>
          </p:cNvPr>
          <p:cNvSpPr/>
          <p:nvPr/>
        </p:nvSpPr>
        <p:spPr>
          <a:xfrm>
            <a:off x="622222" y="1374631"/>
            <a:ext cx="8158318" cy="4855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marR="0" lvl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tabLst/>
              <a:defRPr/>
            </a:pPr>
            <a:r>
              <a:rPr lang="en-GB" sz="2400" dirty="0">
                <a:solidFill>
                  <a:srgbClr val="5B5B5B"/>
                </a:solidFill>
                <a:latin typeface="Georgia" panose="02040502050405020303" pitchFamily="18" charset="0"/>
              </a:rPr>
              <a:t>EU Year of Skills</a:t>
            </a:r>
          </a:p>
          <a:p>
            <a:pPr marL="452438" marR="0" lvl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tabLst/>
              <a:defRPr/>
            </a:pPr>
            <a:r>
              <a:rPr lang="en-GB" sz="2400" dirty="0">
                <a:solidFill>
                  <a:srgbClr val="5B5B5B"/>
                </a:solidFill>
                <a:latin typeface="Georgia" panose="02040502050405020303" pitchFamily="18" charset="0"/>
              </a:rPr>
              <a:t>Activation of working groups</a:t>
            </a:r>
          </a:p>
          <a:p>
            <a:pPr marL="452438" marR="0" lvl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FIELDS activities</a:t>
            </a:r>
          </a:p>
          <a:p>
            <a:pPr marL="452438" marR="0" lvl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I-RESTART activities</a:t>
            </a:r>
          </a:p>
          <a:p>
            <a:pPr marL="795338" marR="0" lvl="0" indent="-34290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200" dirty="0">
                <a:solidFill>
                  <a:srgbClr val="5B5B5B"/>
                </a:solidFill>
                <a:latin typeface="Georgia" panose="02040502050405020303" pitchFamily="18" charset="0"/>
              </a:rPr>
              <a:t>P</a:t>
            </a:r>
            <a:r>
              <a:rPr kumimoji="0" lang="en-GB" sz="2200" i="0" strike="noStrike" kern="1200" cap="none" spc="0" normalizeH="0" baseline="0" noProof="0" dirty="0" err="1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olicy</a:t>
            </a:r>
            <a:r>
              <a:rPr kumimoji="0" lang="en-GB" sz="2200" i="0" strike="noStrike" kern="1200" cap="none" spc="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making event in Rome on 27-28 June 2023</a:t>
            </a:r>
          </a:p>
          <a:p>
            <a:pPr marL="795338" marR="0" lvl="0" indent="-34290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i="0" strike="noStrike" kern="1200" cap="none" spc="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Assembly of I -Restart/Fields summer 2023</a:t>
            </a:r>
          </a:p>
          <a:p>
            <a:pPr marL="795338" marR="0" lvl="0" indent="-34290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i="0" strike="noStrike" kern="1200" cap="none" spc="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Annual event December 2023</a:t>
            </a:r>
          </a:p>
          <a:p>
            <a:pPr marL="452438" marR="0" lvl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tabLst/>
              <a:defRPr/>
            </a:pPr>
            <a:r>
              <a:rPr lang="en-GB" sz="2400" dirty="0" err="1">
                <a:solidFill>
                  <a:srgbClr val="5B5B5B"/>
                </a:solidFill>
                <a:latin typeface="Georgia" panose="02040502050405020303" pitchFamily="18" charset="0"/>
              </a:rPr>
              <a:t>EIT</a:t>
            </a:r>
            <a:r>
              <a:rPr lang="en-GB" sz="2400" dirty="0">
                <a:solidFill>
                  <a:srgbClr val="5B5B5B"/>
                </a:solidFill>
                <a:latin typeface="Georgia" panose="02040502050405020303" pitchFamily="18" charset="0"/>
              </a:rPr>
              <a:t>-Food activities</a:t>
            </a:r>
          </a:p>
          <a:p>
            <a:pPr marL="452438" marR="0" lvl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en-GB" sz="2400" i="0" strike="noStrike" kern="1200" cap="none" spc="0" normalizeH="0" baseline="0" noProof="0" dirty="0" err="1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EQVEGAN</a:t>
            </a: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activities</a:t>
            </a:r>
          </a:p>
          <a:p>
            <a:pPr marL="452438" marR="0" lvl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GEEK4FOOD activities</a:t>
            </a:r>
          </a:p>
        </p:txBody>
      </p:sp>
    </p:spTree>
    <p:extLst>
      <p:ext uri="{BB962C8B-B14F-4D97-AF65-F5344CB8AC3E}">
        <p14:creationId xmlns:p14="http://schemas.microsoft.com/office/powerpoint/2010/main" val="2656845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14D5EC8-328D-B902-6F13-BBB7F1DA50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1" r="11852"/>
          <a:stretch/>
        </p:blipFill>
        <p:spPr bwMode="auto">
          <a:xfrm>
            <a:off x="6675454" y="0"/>
            <a:ext cx="55165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D96209-1AAB-068E-206D-8DEBD6CAC063}"/>
              </a:ext>
            </a:extLst>
          </p:cNvPr>
          <p:cNvSpPr/>
          <p:nvPr/>
        </p:nvSpPr>
        <p:spPr>
          <a:xfrm>
            <a:off x="6675453" y="0"/>
            <a:ext cx="5422761" cy="6858000"/>
          </a:xfrm>
          <a:prstGeom prst="rect">
            <a:avLst/>
          </a:prstGeom>
          <a:gradFill flip="none" rotWithShape="1">
            <a:gsLst>
              <a:gs pos="96000">
                <a:schemeClr val="bg1"/>
              </a:gs>
              <a:gs pos="50000">
                <a:schemeClr val="bg1">
                  <a:shade val="100000"/>
                  <a:satMod val="11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19FDD8-3B33-DE1C-8193-188437E036F8}"/>
              </a:ext>
            </a:extLst>
          </p:cNvPr>
          <p:cNvSpPr/>
          <p:nvPr/>
        </p:nvSpPr>
        <p:spPr>
          <a:xfrm>
            <a:off x="754570" y="460751"/>
            <a:ext cx="8158318" cy="581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dirty="0">
                <a:solidFill>
                  <a:srgbClr val="5F6F3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the Pact offer</a:t>
            </a:r>
          </a:p>
          <a:p>
            <a:pPr marL="452438" marR="0" lvl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en-US" sz="2400" i="0" strike="noStrike" kern="1200" cap="none" spc="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Networking Hub:</a:t>
            </a:r>
          </a:p>
          <a:p>
            <a:pPr marL="893763" marR="0" lvl="0" indent="-271463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5B5B5B"/>
                </a:solidFill>
                <a:latin typeface="Georgia" panose="02040502050405020303" pitchFamily="18" charset="0"/>
              </a:rPr>
              <a:t>Finding partners</a:t>
            </a:r>
          </a:p>
          <a:p>
            <a:pPr marL="893763" marR="0" lvl="0" indent="-271463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Link to existing EU tools </a:t>
            </a:r>
          </a:p>
          <a:p>
            <a:pPr marL="452438" marR="0" lvl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tabLst/>
              <a:defRPr/>
            </a:pPr>
            <a:r>
              <a:rPr lang="en-US" sz="2400" dirty="0">
                <a:solidFill>
                  <a:srgbClr val="5B5B5B"/>
                </a:solidFill>
                <a:latin typeface="Georgia" panose="02040502050405020303" pitchFamily="18" charset="0"/>
              </a:rPr>
              <a:t>Knowledge Hub: </a:t>
            </a:r>
          </a:p>
          <a:p>
            <a:pPr marL="893763" marR="0" lvl="0" indent="-271463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5B5B5B"/>
                </a:solidFill>
                <a:latin typeface="Georgia" panose="02040502050405020303" pitchFamily="18" charset="0"/>
              </a:rPr>
              <a:t>Access to best practices and tools</a:t>
            </a:r>
            <a:br>
              <a:rPr lang="en-US" sz="2000" dirty="0">
                <a:solidFill>
                  <a:srgbClr val="5B5B5B"/>
                </a:solidFill>
                <a:latin typeface="Georgia" panose="02040502050405020303" pitchFamily="18" charset="0"/>
              </a:rPr>
            </a:br>
            <a:r>
              <a:rPr lang="en-US" sz="2000" dirty="0">
                <a:solidFill>
                  <a:srgbClr val="5B5B5B"/>
                </a:solidFill>
                <a:latin typeface="Georgia" panose="02040502050405020303" pitchFamily="18" charset="0"/>
              </a:rPr>
              <a:t>Online events: webinars, seminars, peer learning</a:t>
            </a:r>
          </a:p>
          <a:p>
            <a:pPr marL="893763" marR="0" lvl="0" indent="-271463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5B5B5B"/>
                </a:solidFill>
                <a:latin typeface="Georgia" panose="02040502050405020303" pitchFamily="18" charset="0"/>
              </a:rPr>
              <a:t>Updates on EU policies and instruments</a:t>
            </a:r>
          </a:p>
          <a:p>
            <a:pPr marL="893763" marR="0" lvl="0" indent="-271463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5B5B5B"/>
                </a:solidFill>
                <a:latin typeface="Georgia" panose="02040502050405020303" pitchFamily="18" charset="0"/>
              </a:rPr>
              <a:t>Information on ongoing projects </a:t>
            </a:r>
          </a:p>
          <a:p>
            <a:pPr marL="452438" marR="0" lvl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Guidance Hub</a:t>
            </a:r>
            <a:r>
              <a:rPr lang="en-US" sz="2400" dirty="0">
                <a:solidFill>
                  <a:srgbClr val="5B5B5B"/>
                </a:solidFill>
                <a:latin typeface="Georgia" panose="02040502050405020303" pitchFamily="18" charset="0"/>
              </a:rPr>
              <a:t>:</a:t>
            </a:r>
          </a:p>
          <a:p>
            <a:pPr marL="893763" marR="0" lvl="0" indent="-271463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5B5B5B"/>
                </a:solidFill>
                <a:latin typeface="Georgia" panose="02040502050405020303" pitchFamily="18" charset="0"/>
              </a:rPr>
              <a:t>Finding partners</a:t>
            </a:r>
          </a:p>
          <a:p>
            <a:pPr marL="893763" marR="0" lvl="0" indent="-271463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Link to existing </a:t>
            </a:r>
            <a:r>
              <a:rPr kumimoji="0" lang="en-US" sz="2400" b="0" i="0" strike="noStrike" kern="1200" cap="none" spc="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EU tools </a:t>
            </a:r>
          </a:p>
        </p:txBody>
      </p:sp>
    </p:spTree>
    <p:extLst>
      <p:ext uri="{BB962C8B-B14F-4D97-AF65-F5344CB8AC3E}">
        <p14:creationId xmlns:p14="http://schemas.microsoft.com/office/powerpoint/2010/main" val="3220087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14D5EC8-328D-B902-6F13-BBB7F1DA50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1" r="11852"/>
          <a:stretch/>
        </p:blipFill>
        <p:spPr bwMode="auto">
          <a:xfrm>
            <a:off x="6675454" y="0"/>
            <a:ext cx="55165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D96209-1AAB-068E-206D-8DEBD6CAC063}"/>
              </a:ext>
            </a:extLst>
          </p:cNvPr>
          <p:cNvSpPr/>
          <p:nvPr/>
        </p:nvSpPr>
        <p:spPr>
          <a:xfrm>
            <a:off x="6675453" y="0"/>
            <a:ext cx="5422761" cy="6858000"/>
          </a:xfrm>
          <a:prstGeom prst="rect">
            <a:avLst/>
          </a:prstGeom>
          <a:gradFill flip="none" rotWithShape="1">
            <a:gsLst>
              <a:gs pos="96000">
                <a:schemeClr val="bg1"/>
              </a:gs>
              <a:gs pos="50000">
                <a:schemeClr val="bg1">
                  <a:shade val="100000"/>
                  <a:satMod val="11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19FDD8-3B33-DE1C-8193-188437E036F8}"/>
              </a:ext>
            </a:extLst>
          </p:cNvPr>
          <p:cNvSpPr/>
          <p:nvPr/>
        </p:nvSpPr>
        <p:spPr>
          <a:xfrm>
            <a:off x="754570" y="460751"/>
            <a:ext cx="7967400" cy="523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Join the Pact</a:t>
            </a:r>
          </a:p>
          <a:p>
            <a:pPr marL="363538" marR="0" lvl="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Who can join?</a:t>
            </a:r>
          </a:p>
          <a:p>
            <a:pPr marL="712788" marR="0" lvl="0" indent="-26035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National, </a:t>
            </a:r>
            <a:r>
              <a:rPr lang="en-GB" sz="2400" dirty="0">
                <a:solidFill>
                  <a:srgbClr val="5B5B5B"/>
                </a:solidFill>
                <a:latin typeface="Georgia" panose="02040502050405020303" pitchFamily="18" charset="0"/>
              </a:rPr>
              <a:t>r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egional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and local authorities</a:t>
            </a:r>
          </a:p>
          <a:p>
            <a:pPr marL="712788" marR="0" lvl="0" indent="-26035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Social partners </a:t>
            </a:r>
          </a:p>
          <a:p>
            <a:pPr marL="712788" marR="0" lvl="0" indent="-26035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rgbClr val="5B5B5B"/>
                </a:solidFill>
                <a:latin typeface="Georgia" panose="02040502050405020303" pitchFamily="18" charset="0"/>
              </a:rPr>
              <a:t>C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ross-industry and sectoral organisations</a:t>
            </a:r>
            <a:endParaRPr lang="en-GB" sz="2400" dirty="0">
              <a:solidFill>
                <a:srgbClr val="5B5B5B"/>
              </a:solidFill>
              <a:latin typeface="Georgia" panose="02040502050405020303" pitchFamily="18" charset="0"/>
            </a:endParaRPr>
          </a:p>
          <a:p>
            <a:pPr marL="712788" marR="0" lvl="0" indent="-26035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rgbClr val="5B5B5B"/>
                </a:solidFill>
                <a:latin typeface="Georgia" panose="02040502050405020303" pitchFamily="18" charset="0"/>
              </a:rPr>
              <a:t>C</a:t>
            </a:r>
            <a:r>
              <a:rPr kumimoji="0" lang="en-GB" sz="2400" b="0" i="0" u="none" strike="noStrike" kern="1200" cap="none" spc="0" normalizeH="0" baseline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ompanies</a:t>
            </a:r>
          </a:p>
          <a:p>
            <a:pPr marL="712788" marR="0" lvl="0" indent="-26035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Chambers of commerce</a:t>
            </a:r>
          </a:p>
          <a:p>
            <a:pPr marL="712788" marR="0" lvl="0" indent="-26035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rgbClr val="5B5B5B"/>
                </a:solidFill>
                <a:latin typeface="Georgia" panose="02040502050405020303" pitchFamily="18" charset="0"/>
              </a:rPr>
              <a:t>E</a:t>
            </a:r>
            <a:r>
              <a:rPr kumimoji="0" lang="en-GB" sz="2400" b="0" i="0" u="none" strike="noStrike" kern="1200" cap="none" spc="0" normalizeH="0" baseline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ducation and training providers</a:t>
            </a:r>
          </a:p>
          <a:p>
            <a:pPr marL="712788" marR="0" lvl="0" indent="-26035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rgbClr val="5B5B5B"/>
                </a:solidFill>
                <a:latin typeface="Georgia" panose="02040502050405020303" pitchFamily="18" charset="0"/>
              </a:rPr>
              <a:t>E</a:t>
            </a:r>
            <a:r>
              <a:rPr kumimoji="0" lang="en-GB" sz="2400" b="0" i="0" u="none" strike="noStrike" kern="1200" cap="none" spc="0" normalizeH="0" baseline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mployment services</a:t>
            </a:r>
          </a:p>
        </p:txBody>
      </p:sp>
    </p:spTree>
    <p:extLst>
      <p:ext uri="{BB962C8B-B14F-4D97-AF65-F5344CB8AC3E}">
        <p14:creationId xmlns:p14="http://schemas.microsoft.com/office/powerpoint/2010/main" val="3041223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14D5EC8-328D-B902-6F13-BBB7F1DA50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1" r="11852"/>
          <a:stretch/>
        </p:blipFill>
        <p:spPr bwMode="auto">
          <a:xfrm>
            <a:off x="6675454" y="0"/>
            <a:ext cx="55165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D96209-1AAB-068E-206D-8DEBD6CAC063}"/>
              </a:ext>
            </a:extLst>
          </p:cNvPr>
          <p:cNvSpPr/>
          <p:nvPr/>
        </p:nvSpPr>
        <p:spPr>
          <a:xfrm>
            <a:off x="6675453" y="0"/>
            <a:ext cx="5422761" cy="6858000"/>
          </a:xfrm>
          <a:prstGeom prst="rect">
            <a:avLst/>
          </a:prstGeom>
          <a:gradFill flip="none" rotWithShape="1">
            <a:gsLst>
              <a:gs pos="96000">
                <a:schemeClr val="bg1"/>
              </a:gs>
              <a:gs pos="50000">
                <a:schemeClr val="bg1">
                  <a:shade val="100000"/>
                  <a:satMod val="11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19FDD8-3B33-DE1C-8193-188437E036F8}"/>
              </a:ext>
            </a:extLst>
          </p:cNvPr>
          <p:cNvSpPr/>
          <p:nvPr/>
        </p:nvSpPr>
        <p:spPr>
          <a:xfrm>
            <a:off x="754570" y="460751"/>
            <a:ext cx="8158318" cy="4658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Join the Pact</a:t>
            </a:r>
          </a:p>
          <a:p>
            <a:pPr marL="363538" marR="0" lvl="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Charter: </a:t>
            </a:r>
          </a:p>
          <a:p>
            <a:pPr marL="706438" marR="0" lvl="0" indent="-25400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Promoting a culture of lifelong learning for all </a:t>
            </a:r>
          </a:p>
          <a:p>
            <a:pPr marL="706438" marR="0" lvl="0" indent="-25400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Building strong skill partnerships </a:t>
            </a:r>
          </a:p>
          <a:p>
            <a:pPr marL="706438" marR="0" lvl="0" indent="-25400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Monitoring skill supply/demand and anticipating skill needs </a:t>
            </a:r>
          </a:p>
          <a:p>
            <a:pPr marL="706438" marR="0" lvl="0" indent="-25400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Working against discrimination and for gender equality and equal opportunities.</a:t>
            </a:r>
            <a:endParaRPr lang="en-US" sz="2400" dirty="0">
              <a:solidFill>
                <a:srgbClr val="5B5B5B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036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ss, outdoor, sky, farm machine&#10;&#10;Description automatically generated">
            <a:extLst>
              <a:ext uri="{FF2B5EF4-FFF2-40B4-BE49-F238E27FC236}">
                <a16:creationId xmlns:a16="http://schemas.microsoft.com/office/drawing/2014/main" id="{B5DEB856-EC5D-A397-41F1-5F3BDAC757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3" b="44617"/>
          <a:stretch/>
        </p:blipFill>
        <p:spPr>
          <a:xfrm>
            <a:off x="0" y="3260690"/>
            <a:ext cx="12192000" cy="35973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99588" y="1937251"/>
            <a:ext cx="539282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rgbClr val="5F6F30"/>
                </a:solidFill>
                <a:latin typeface="Georgia" panose="02040502050405020303" pitchFamily="18" charset="0"/>
              </a:rPr>
              <a:t>Thank </a:t>
            </a:r>
            <a:r>
              <a:rPr lang="en-US" sz="8000" i="1" dirty="0">
                <a:solidFill>
                  <a:srgbClr val="5F6F30"/>
                </a:solidFill>
                <a:latin typeface="Georgia" panose="02040502050405020303" pitchFamily="18" charset="0"/>
              </a:rPr>
              <a:t>you</a:t>
            </a:r>
            <a:r>
              <a:rPr lang="en-US" sz="8000" dirty="0">
                <a:solidFill>
                  <a:srgbClr val="5F6F30"/>
                </a:solidFill>
                <a:latin typeface="Georgia" panose="02040502050405020303" pitchFamily="18" charset="0"/>
              </a:rPr>
              <a:t>!</a:t>
            </a: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C5F950B-90EB-4EDB-8F7F-B2C15A4139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804" y="692229"/>
            <a:ext cx="3369607" cy="840693"/>
          </a:xfrm>
          <a:prstGeom prst="rect">
            <a:avLst/>
          </a:prstGeom>
        </p:spPr>
      </p:pic>
      <p:pic>
        <p:nvPicPr>
          <p:cNvPr id="11" name="Picture 2" descr="See the source image">
            <a:extLst>
              <a:ext uri="{FF2B5EF4-FFF2-40B4-BE49-F238E27FC236}">
                <a16:creationId xmlns:a16="http://schemas.microsoft.com/office/drawing/2014/main" id="{00E10AF7-FDA5-4E18-9BEE-FB9BC71DE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762" y="410766"/>
            <a:ext cx="2267042" cy="140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44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rd of sheep on green field during daytime">
            <a:extLst>
              <a:ext uri="{FF2B5EF4-FFF2-40B4-BE49-F238E27FC236}">
                <a16:creationId xmlns:a16="http://schemas.microsoft.com/office/drawing/2014/main" id="{FF228DFD-C31B-49AA-DAE7-0758161B0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70585" y="498385"/>
            <a:ext cx="619101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/>
            <a:r>
              <a:rPr lang="en-US" sz="3600" dirty="0">
                <a:solidFill>
                  <a:srgbClr val="5F6F30"/>
                </a:solidFill>
                <a:latin typeface="Georgia" panose="02040502050405020303" pitchFamily="18" charset="0"/>
              </a:rPr>
              <a:t>The Agri-food Ecosystem</a:t>
            </a:r>
          </a:p>
          <a:p>
            <a:endParaRPr lang="en-US" sz="3600" dirty="0">
              <a:solidFill>
                <a:srgbClr val="5B5B5B"/>
              </a:solidFill>
              <a:latin typeface="Georgia" panose="02040502050405020303" pitchFamily="18" charset="0"/>
            </a:endParaRPr>
          </a:p>
          <a:p>
            <a:pPr marL="627063" indent="-3619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B5B5B"/>
                </a:solidFill>
                <a:latin typeface="Georgia" panose="02040502050405020303" pitchFamily="18" charset="0"/>
              </a:rPr>
              <a:t>10 million farms and 22.000 agri-food cooperatives</a:t>
            </a:r>
          </a:p>
          <a:p>
            <a:pPr marL="627063" indent="-3619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marL="623888">
              <a:buClr>
                <a:schemeClr val="accent2"/>
              </a:buClr>
            </a:pPr>
            <a:r>
              <a:rPr lang="en-US" sz="2400" dirty="0">
                <a:solidFill>
                  <a:schemeClr val="accent2"/>
                </a:solidFill>
                <a:latin typeface="Georgia" panose="02040502050405020303" pitchFamily="18" charset="0"/>
              </a:rPr>
              <a:t>20 million professionals</a:t>
            </a:r>
          </a:p>
          <a:p>
            <a:pPr marL="623888">
              <a:buClr>
                <a:schemeClr val="accent2"/>
              </a:buClr>
            </a:pPr>
            <a:r>
              <a:rPr lang="en-US" sz="2400" i="1" dirty="0">
                <a:solidFill>
                  <a:srgbClr val="5B5B5B"/>
                </a:solidFill>
                <a:latin typeface="Georgia" panose="02040502050405020303" pitchFamily="18" charset="0"/>
              </a:rPr>
              <a:t>47 % of the total EU land area</a:t>
            </a:r>
          </a:p>
          <a:p>
            <a:pPr marL="627063" indent="-3619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B5B5B"/>
              </a:solidFill>
              <a:latin typeface="Georgia" panose="02040502050405020303" pitchFamily="18" charset="0"/>
            </a:endParaRPr>
          </a:p>
          <a:p>
            <a:pPr marL="627063" indent="-3619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B5B5B"/>
              </a:solidFill>
              <a:latin typeface="Georgia" panose="02040502050405020303" pitchFamily="18" charset="0"/>
            </a:endParaRPr>
          </a:p>
          <a:p>
            <a:pPr marL="627063" indent="-3619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B5B5B"/>
                </a:solidFill>
                <a:latin typeface="Georgia" panose="02040502050405020303" pitchFamily="18" charset="0"/>
              </a:rPr>
              <a:t>289.000  food processing companies </a:t>
            </a:r>
          </a:p>
          <a:p>
            <a:pPr marL="627063" indent="-3619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marL="623888">
              <a:buClr>
                <a:schemeClr val="accent2"/>
              </a:buClr>
            </a:pPr>
            <a:r>
              <a:rPr lang="en-US" sz="2400" dirty="0">
                <a:solidFill>
                  <a:schemeClr val="accent2"/>
                </a:solidFill>
                <a:latin typeface="Georgia" panose="02040502050405020303" pitchFamily="18" charset="0"/>
              </a:rPr>
              <a:t>4.5 million professionals</a:t>
            </a:r>
          </a:p>
          <a:p>
            <a:pPr marL="985838" indent="-361950"/>
            <a:r>
              <a:rPr lang="en-US" sz="2400" i="1" dirty="0">
                <a:solidFill>
                  <a:srgbClr val="5B5B5B"/>
                </a:solidFill>
                <a:latin typeface="Georgia" panose="02040502050405020303" pitchFamily="18" charset="0"/>
              </a:rPr>
              <a:t>15.1 % of the total manufacturing</a:t>
            </a:r>
          </a:p>
          <a:p>
            <a:pPr marL="715963" indent="355600"/>
            <a:endParaRPr lang="en-US" sz="2000" dirty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marL="715963"/>
            <a:endParaRPr lang="en-US" sz="2000" dirty="0">
              <a:solidFill>
                <a:srgbClr val="5B5B5B"/>
              </a:solidFill>
              <a:latin typeface="Georgia" panose="02040502050405020303" pitchFamily="18" charset="0"/>
            </a:endParaRPr>
          </a:p>
          <a:p>
            <a:pPr marL="1077913" indent="-361950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5B5B5B"/>
              </a:solidFill>
              <a:latin typeface="Georgia" panose="0204050205040502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94E09F-B4CC-C33E-241F-183DD7E878CC}"/>
              </a:ext>
            </a:extLst>
          </p:cNvPr>
          <p:cNvSpPr/>
          <p:nvPr/>
        </p:nvSpPr>
        <p:spPr>
          <a:xfrm rot="10800000">
            <a:off x="661516" y="0"/>
            <a:ext cx="4109777" cy="6858000"/>
          </a:xfrm>
          <a:prstGeom prst="rect">
            <a:avLst/>
          </a:prstGeom>
          <a:gradFill flip="none" rotWithShape="1">
            <a:gsLst>
              <a:gs pos="95000">
                <a:schemeClr val="bg1"/>
              </a:gs>
              <a:gs pos="63000">
                <a:schemeClr val="bg1">
                  <a:shade val="100000"/>
                  <a:satMod val="11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051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close&#10;&#10;Description automatically generated">
            <a:extLst>
              <a:ext uri="{FF2B5EF4-FFF2-40B4-BE49-F238E27FC236}">
                <a16:creationId xmlns:a16="http://schemas.microsoft.com/office/drawing/2014/main" id="{54A3AC59-385E-C820-C298-18FC565325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6508"/>
          <a:stretch/>
        </p:blipFill>
        <p:spPr>
          <a:xfrm>
            <a:off x="6407140" y="0"/>
            <a:ext cx="578485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154847-2A18-F4C3-AE9D-4F95FEDF7132}"/>
              </a:ext>
            </a:extLst>
          </p:cNvPr>
          <p:cNvSpPr/>
          <p:nvPr/>
        </p:nvSpPr>
        <p:spPr>
          <a:xfrm>
            <a:off x="6327113" y="0"/>
            <a:ext cx="4444720" cy="6858000"/>
          </a:xfrm>
          <a:prstGeom prst="rect">
            <a:avLst/>
          </a:prstGeom>
          <a:gradFill flip="none" rotWithShape="1">
            <a:gsLst>
              <a:gs pos="91000">
                <a:schemeClr val="bg1"/>
              </a:gs>
              <a:gs pos="38000">
                <a:schemeClr val="bg1">
                  <a:shade val="100000"/>
                  <a:satMod val="11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43095" y="533613"/>
            <a:ext cx="6623061" cy="6981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Objectives of the Pact</a:t>
            </a:r>
          </a:p>
          <a:p>
            <a:endParaRPr lang="en-GB" sz="2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06438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rgia" panose="02040502050405020303" pitchFamily="18" charset="0"/>
              </a:rPr>
              <a:t>Upskilling to promote:</a:t>
            </a:r>
          </a:p>
          <a:p>
            <a:pPr marL="1074738" marR="0" lvl="0" indent="-3492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eorgia" panose="02040502050405020303" pitchFamily="18" charset="0"/>
              </a:rPr>
              <a:t>Generational renewal</a:t>
            </a:r>
          </a:p>
          <a:p>
            <a:pPr marL="1074738" marR="0" lvl="0" indent="-3492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eorgia" panose="02040502050405020303" pitchFamily="18" charset="0"/>
              </a:rPr>
              <a:t>Ecosystem attractiveness</a:t>
            </a:r>
          </a:p>
          <a:p>
            <a:pPr marL="1074738" marR="0" lvl="0" indent="-3492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400" dirty="0">
                <a:solidFill>
                  <a:schemeClr val="accent2"/>
                </a:solidFill>
                <a:latin typeface="Georgia" panose="02040502050405020303" pitchFamily="18" charset="0"/>
              </a:rPr>
              <a:t>Employment in rural areas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eorgia" panose="02040502050405020303" pitchFamily="18" charset="0"/>
            </a:endParaRPr>
          </a:p>
          <a:p>
            <a:pPr marL="363538"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eorgia" panose="02040502050405020303" pitchFamily="18" charset="0"/>
            </a:endParaRPr>
          </a:p>
          <a:p>
            <a:pPr marL="706438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Georgia" panose="02040502050405020303" pitchFamily="18" charset="0"/>
              </a:rPr>
              <a:t>Reskilling to safeguard: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eorgia" panose="02040502050405020303" pitchFamily="18" charset="0"/>
            </a:endParaRPr>
          </a:p>
          <a:p>
            <a:pPr marL="1074738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400" dirty="0">
                <a:solidFill>
                  <a:schemeClr val="accent2"/>
                </a:solidFill>
                <a:latin typeface="Georgia" panose="02040502050405020303" pitchFamily="18" charset="0"/>
              </a:rPr>
              <a:t> Micro, small and medium companies</a:t>
            </a:r>
          </a:p>
          <a:p>
            <a:pPr marL="1074738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2400" dirty="0">
                <a:solidFill>
                  <a:schemeClr val="accent2"/>
                </a:solidFill>
                <a:latin typeface="Georgia" panose="02040502050405020303" pitchFamily="18" charset="0"/>
              </a:rPr>
              <a:t> Progressive technological transition</a:t>
            </a:r>
          </a:p>
          <a:p>
            <a:pPr marL="1074738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eorgia" panose="02040502050405020303" pitchFamily="18" charset="0"/>
              </a:rPr>
              <a:t> Traditional sustainable practices</a:t>
            </a:r>
          </a:p>
          <a:p>
            <a:pPr marL="363538"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marL="363538"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eorgia" panose="02040502050405020303" pitchFamily="18" charset="0"/>
            </a:endParaRPr>
          </a:p>
          <a:p>
            <a:endParaRPr lang="fr-BE" sz="2000" dirty="0">
              <a:solidFill>
                <a:srgbClr val="5B5B5B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80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30687" y="238004"/>
            <a:ext cx="59360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4000" dirty="0">
                <a:solidFill>
                  <a:srgbClr val="5F6F3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Pact for Skills</a:t>
            </a:r>
          </a:p>
        </p:txBody>
      </p:sp>
      <p:pic>
        <p:nvPicPr>
          <p:cNvPr id="18" name="Picture 17" descr="A picture containing text, outdoor, flag&#10;&#10;Description automatically generated">
            <a:extLst>
              <a:ext uri="{FF2B5EF4-FFF2-40B4-BE49-F238E27FC236}">
                <a16:creationId xmlns:a16="http://schemas.microsoft.com/office/drawing/2014/main" id="{EF8C5AB5-66DE-5DFF-7B11-7291CB574D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6"/>
          <a:stretch/>
        </p:blipFill>
        <p:spPr>
          <a:xfrm>
            <a:off x="0" y="0"/>
            <a:ext cx="4488344" cy="68712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E053A6D-D3DA-66B1-C7AB-4BB4CAE7F824}"/>
              </a:ext>
            </a:extLst>
          </p:cNvPr>
          <p:cNvSpPr/>
          <p:nvPr/>
        </p:nvSpPr>
        <p:spPr>
          <a:xfrm rot="10800000">
            <a:off x="773722" y="13290"/>
            <a:ext cx="3714621" cy="6858000"/>
          </a:xfrm>
          <a:prstGeom prst="rect">
            <a:avLst/>
          </a:prstGeom>
          <a:gradFill flip="none" rotWithShape="1">
            <a:gsLst>
              <a:gs pos="91000">
                <a:schemeClr val="bg1"/>
              </a:gs>
              <a:gs pos="38000">
                <a:schemeClr val="bg1">
                  <a:shade val="100000"/>
                  <a:satMod val="11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06C8AF-C188-1DBF-4829-C879C270E8E0}"/>
              </a:ext>
            </a:extLst>
          </p:cNvPr>
          <p:cNvGrpSpPr/>
          <p:nvPr/>
        </p:nvGrpSpPr>
        <p:grpSpPr>
          <a:xfrm>
            <a:off x="5230186" y="3669880"/>
            <a:ext cx="6067513" cy="2031325"/>
            <a:chOff x="5350766" y="2644169"/>
            <a:chExt cx="6067513" cy="203132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D8437F7-FBE2-4D4A-B829-B8F8D5E7FB43}"/>
                </a:ext>
              </a:extLst>
            </p:cNvPr>
            <p:cNvSpPr txBox="1"/>
            <p:nvPr/>
          </p:nvSpPr>
          <p:spPr>
            <a:xfrm>
              <a:off x="6691968" y="2644169"/>
              <a:ext cx="4726311" cy="2031325"/>
            </a:xfrm>
            <a:prstGeom prst="rect">
              <a:avLst/>
            </a:prstGeom>
            <a:noFill/>
            <a:ln w="190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Agri-Food ecosystem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D195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D195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D195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D195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D195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D195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58F578A-36FE-4D2E-AD8B-FB7E56E9E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2665" y="3208752"/>
              <a:ext cx="1338718" cy="831415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D519114-4881-44BE-90E6-5AF269B33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69130" y="3367092"/>
              <a:ext cx="2096046" cy="514737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4B8D0B-B60B-422E-8750-8E6A05C66D5D}"/>
                </a:ext>
              </a:extLst>
            </p:cNvPr>
            <p:cNvSpPr txBox="1"/>
            <p:nvPr/>
          </p:nvSpPr>
          <p:spPr>
            <a:xfrm>
              <a:off x="5350766" y="3901700"/>
              <a:ext cx="2091846" cy="461665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2755A6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 dirty="0">
                  <a:ln w="0"/>
                  <a:solidFill>
                    <a:srgbClr val="0D1957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DG AGRI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7E463A-EAC0-4403-A11D-B51A8CA8F5DB}"/>
                </a:ext>
              </a:extLst>
            </p:cNvPr>
            <p:cNvSpPr txBox="1"/>
            <p:nvPr/>
          </p:nvSpPr>
          <p:spPr>
            <a:xfrm>
              <a:off x="5350766" y="3348009"/>
              <a:ext cx="2091846" cy="461665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2755A6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 dirty="0">
                  <a:ln w="0"/>
                  <a:solidFill>
                    <a:srgbClr val="0D1957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DG EMPL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4E953D-D76D-469A-BB55-A08C1DECEFF2}"/>
                </a:ext>
              </a:extLst>
            </p:cNvPr>
            <p:cNvSpPr txBox="1"/>
            <p:nvPr/>
          </p:nvSpPr>
          <p:spPr>
            <a:xfrm>
              <a:off x="5367230" y="2794318"/>
              <a:ext cx="2091846" cy="461665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2755A6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 dirty="0">
                  <a:ln w="0"/>
                  <a:solidFill>
                    <a:srgbClr val="0D1957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DG GROW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A955B2DB-8D5D-7448-F2CE-3CE30A9FA3C2}"/>
              </a:ext>
            </a:extLst>
          </p:cNvPr>
          <p:cNvSpPr/>
          <p:nvPr/>
        </p:nvSpPr>
        <p:spPr>
          <a:xfrm>
            <a:off x="6292573" y="1322502"/>
            <a:ext cx="4332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dirty="0">
                <a:solidFill>
                  <a:srgbClr val="C76F27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Large-scale partnerships</a:t>
            </a:r>
          </a:p>
        </p:txBody>
      </p:sp>
      <p:pic>
        <p:nvPicPr>
          <p:cNvPr id="27" name="Picture 2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826EFF51-9407-B1E6-D33F-AFFE076DB4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713" y="1489020"/>
            <a:ext cx="1928963" cy="133821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3BEDF5B-34D3-B935-A461-433E71BB12EF}"/>
              </a:ext>
            </a:extLst>
          </p:cNvPr>
          <p:cNvSpPr txBox="1"/>
          <p:nvPr/>
        </p:nvSpPr>
        <p:spPr>
          <a:xfrm>
            <a:off x="6571388" y="2867087"/>
            <a:ext cx="4726311" cy="307777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</a:rPr>
              <a:t>Automotive skills alliance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D6CC13-3E97-A7CD-6BA2-F9A08D55A353}"/>
              </a:ext>
            </a:extLst>
          </p:cNvPr>
          <p:cNvSpPr txBox="1"/>
          <p:nvPr/>
        </p:nvSpPr>
        <p:spPr>
          <a:xfrm>
            <a:off x="6571388" y="2417669"/>
            <a:ext cx="4726311" cy="307777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</a:rPr>
              <a:t>Aerospace &amp; defence skills partnership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61DC37-7AD0-4C1D-3CAA-9A61CDDC1EB1}"/>
              </a:ext>
            </a:extLst>
          </p:cNvPr>
          <p:cNvSpPr txBox="1"/>
          <p:nvPr/>
        </p:nvSpPr>
        <p:spPr>
          <a:xfrm>
            <a:off x="6571388" y="1972819"/>
            <a:ext cx="4726311" cy="307777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</a:rPr>
              <a:t>Pact for skills in construction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242929E-90BB-E63C-B518-D00541C87762}"/>
              </a:ext>
            </a:extLst>
          </p:cNvPr>
          <p:cNvSpPr/>
          <p:nvPr/>
        </p:nvSpPr>
        <p:spPr>
          <a:xfrm>
            <a:off x="4146699" y="1217084"/>
            <a:ext cx="7420604" cy="498274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7E5310-F994-DBB5-44A4-598DA97C3A1D}"/>
              </a:ext>
            </a:extLst>
          </p:cNvPr>
          <p:cNvSpPr txBox="1"/>
          <p:nvPr/>
        </p:nvSpPr>
        <p:spPr>
          <a:xfrm>
            <a:off x="6473444" y="3138523"/>
            <a:ext cx="500113" cy="53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es-ES" dirty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ts val="800"/>
              </a:lnSpc>
            </a:pPr>
            <a:r>
              <a:rPr lang="es-ES" dirty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ts val="800"/>
              </a:lnSpc>
            </a:pPr>
            <a:r>
              <a:rPr lang="es-ES" dirty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ts val="800"/>
              </a:lnSpc>
            </a:pPr>
            <a:r>
              <a:rPr lang="es-ES" dirty="0">
                <a:solidFill>
                  <a:srgbClr val="0070C0"/>
                </a:solidFill>
              </a:rPr>
              <a:t>.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77C123-591C-F2E7-80D3-0BFF5B654E5A}"/>
              </a:ext>
            </a:extLst>
          </p:cNvPr>
          <p:cNvSpPr txBox="1"/>
          <p:nvPr/>
        </p:nvSpPr>
        <p:spPr>
          <a:xfrm>
            <a:off x="11145586" y="3145169"/>
            <a:ext cx="500113" cy="53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es-ES" dirty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ts val="800"/>
              </a:lnSpc>
            </a:pPr>
            <a:r>
              <a:rPr lang="es-ES" dirty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ts val="800"/>
              </a:lnSpc>
            </a:pPr>
            <a:r>
              <a:rPr lang="es-ES" dirty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ts val="800"/>
              </a:lnSpc>
            </a:pPr>
            <a:r>
              <a:rPr lang="es-ES" dirty="0">
                <a:solidFill>
                  <a:srgbClr val="0070C0"/>
                </a:solidFill>
              </a:rPr>
              <a:t>.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9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EE6BD3-0EAF-B115-A3C5-6EC4CBFA7A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3" t="39382" r="1870" b="26845"/>
          <a:stretch/>
        </p:blipFill>
        <p:spPr>
          <a:xfrm>
            <a:off x="0" y="4541854"/>
            <a:ext cx="12192000" cy="231614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351B31-7316-33B9-E407-5334B57721BE}"/>
              </a:ext>
            </a:extLst>
          </p:cNvPr>
          <p:cNvSpPr/>
          <p:nvPr/>
        </p:nvSpPr>
        <p:spPr>
          <a:xfrm>
            <a:off x="842807" y="436329"/>
            <a:ext cx="6256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Summary of activities 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7D2DF694-8065-8A0F-3B6C-6C15E5FC80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351189"/>
              </p:ext>
            </p:extLst>
          </p:nvPr>
        </p:nvGraphicFramePr>
        <p:xfrm>
          <a:off x="600075" y="667366"/>
          <a:ext cx="109918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2855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ky, outdoor, windmill, outdoor object&#10;&#10;Description automatically generated">
            <a:extLst>
              <a:ext uri="{FF2B5EF4-FFF2-40B4-BE49-F238E27FC236}">
                <a16:creationId xmlns:a16="http://schemas.microsoft.com/office/drawing/2014/main" id="{F801DD66-12E1-5513-34F0-9408BF57BA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3" r="6843"/>
          <a:stretch/>
        </p:blipFill>
        <p:spPr>
          <a:xfrm>
            <a:off x="0" y="0"/>
            <a:ext cx="3999244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887BF8C-EBF8-0D82-0105-5C83C45BFB1A}"/>
              </a:ext>
            </a:extLst>
          </p:cNvPr>
          <p:cNvSpPr/>
          <p:nvPr/>
        </p:nvSpPr>
        <p:spPr>
          <a:xfrm rot="10800000">
            <a:off x="329914" y="0"/>
            <a:ext cx="3738180" cy="6858000"/>
          </a:xfrm>
          <a:prstGeom prst="rect">
            <a:avLst/>
          </a:prstGeom>
          <a:gradFill flip="none" rotWithShape="1">
            <a:gsLst>
              <a:gs pos="96000">
                <a:schemeClr val="bg1"/>
              </a:gs>
              <a:gs pos="55000">
                <a:schemeClr val="bg1">
                  <a:shade val="100000"/>
                  <a:satMod val="115000"/>
                  <a:alpha val="0"/>
                </a:schemeClr>
              </a:gs>
              <a:gs pos="72000">
                <a:schemeClr val="bg1">
                  <a:shade val="100000"/>
                  <a:satMod val="115000"/>
                  <a:alpha val="2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322627" y="422932"/>
            <a:ext cx="6256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4000" dirty="0">
                <a:solidFill>
                  <a:srgbClr val="5F6F3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Governance structure</a:t>
            </a: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8A6F1AD9-8D4E-0F89-1052-9C91670C58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4"/>
          <a:stretch/>
        </p:blipFill>
        <p:spPr>
          <a:xfrm>
            <a:off x="4155599" y="1371600"/>
            <a:ext cx="7423099" cy="411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EAA735-BE89-D6AD-6524-430CAAC85FA8}"/>
              </a:ext>
            </a:extLst>
          </p:cNvPr>
          <p:cNvSpPr txBox="1"/>
          <p:nvPr/>
        </p:nvSpPr>
        <p:spPr>
          <a:xfrm>
            <a:off x="3911449" y="2046270"/>
            <a:ext cx="1597687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Dissemination and Communication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F6856D-73F3-55BA-3430-480E0FC0138E}"/>
              </a:ext>
            </a:extLst>
          </p:cNvPr>
          <p:cNvSpPr txBox="1"/>
          <p:nvPr/>
        </p:nvSpPr>
        <p:spPr>
          <a:xfrm>
            <a:off x="3911448" y="3029694"/>
            <a:ext cx="1597687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Promotion and networking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6C0748-DF4E-4083-954F-566698513356}"/>
              </a:ext>
            </a:extLst>
          </p:cNvPr>
          <p:cNvSpPr txBox="1"/>
          <p:nvPr/>
        </p:nvSpPr>
        <p:spPr>
          <a:xfrm>
            <a:off x="3913191" y="4013118"/>
            <a:ext cx="159594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Forecasting, KPIs and monitoring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AF5CC1-720B-13DD-0354-42686D097ED1}"/>
              </a:ext>
            </a:extLst>
          </p:cNvPr>
          <p:cNvSpPr txBox="1"/>
          <p:nvPr/>
        </p:nvSpPr>
        <p:spPr>
          <a:xfrm>
            <a:off x="3913191" y="4864993"/>
            <a:ext cx="159594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Social Dialogue</a:t>
            </a:r>
          </a:p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88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>
            <a:extLst>
              <a:ext uri="{FF2B5EF4-FFF2-40B4-BE49-F238E27FC236}">
                <a16:creationId xmlns:a16="http://schemas.microsoft.com/office/drawing/2014/main" id="{BD395EC6-9A1B-4D8A-9254-A7D36E7F7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43" t="-10667" r="-3555" b="-18224"/>
          <a:stretch>
            <a:fillRect/>
          </a:stretch>
        </p:blipFill>
        <p:spPr bwMode="auto">
          <a:xfrm>
            <a:off x="1214726" y="1037602"/>
            <a:ext cx="2268292" cy="134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C4547872-223E-4056-AE92-FEDF53FE8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325"/>
          <a:stretch>
            <a:fillRect/>
          </a:stretch>
        </p:blipFill>
        <p:spPr bwMode="auto">
          <a:xfrm>
            <a:off x="5769369" y="1074867"/>
            <a:ext cx="1472965" cy="96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4A406D6E-42B5-43B7-BBDD-1DF0F5A18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333" t="-20000" r="-5556" b="-11427"/>
          <a:stretch>
            <a:fillRect/>
          </a:stretch>
        </p:blipFill>
        <p:spPr bwMode="auto">
          <a:xfrm>
            <a:off x="3293841" y="805488"/>
            <a:ext cx="2060140" cy="115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9">
            <a:extLst>
              <a:ext uri="{FF2B5EF4-FFF2-40B4-BE49-F238E27FC236}">
                <a16:creationId xmlns:a16="http://schemas.microsoft.com/office/drawing/2014/main" id="{A95EC9D1-22A4-F8F4-37BF-1628C4D50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7428" y="3087795"/>
            <a:ext cx="745092" cy="74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2562AB-37C6-4E49-3E20-0C8DF946C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79" t="19469" r="-2841" b="19469"/>
          <a:stretch>
            <a:fillRect/>
          </a:stretch>
        </p:blipFill>
        <p:spPr bwMode="auto">
          <a:xfrm>
            <a:off x="8944862" y="1074867"/>
            <a:ext cx="1474337" cy="84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FFAT - European Federation of Food, Agriculture and Tourism Trade Unions">
            <a:extLst>
              <a:ext uri="{FF2B5EF4-FFF2-40B4-BE49-F238E27FC236}">
                <a16:creationId xmlns:a16="http://schemas.microsoft.com/office/drawing/2014/main" id="{450642E1-7EDC-152F-DE80-C59EE26DA6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4" r="80043"/>
          <a:stretch/>
        </p:blipFill>
        <p:spPr bwMode="auto">
          <a:xfrm>
            <a:off x="7646240" y="963776"/>
            <a:ext cx="929014" cy="108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B7C488-6FEC-80FB-FD99-00F189C671B7}"/>
              </a:ext>
            </a:extLst>
          </p:cNvPr>
          <p:cNvSpPr txBox="1"/>
          <p:nvPr/>
        </p:nvSpPr>
        <p:spPr>
          <a:xfrm>
            <a:off x="1189351" y="857829"/>
            <a:ext cx="2012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Coordination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50CE24-B1B8-CDB0-7D6A-E98C49C3E395}"/>
              </a:ext>
            </a:extLst>
          </p:cNvPr>
          <p:cNvSpPr txBox="1"/>
          <p:nvPr/>
        </p:nvSpPr>
        <p:spPr>
          <a:xfrm>
            <a:off x="9647544" y="765109"/>
            <a:ext cx="17370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>
                <a:ln>
                  <a:noFill/>
                </a:ln>
                <a:solidFill>
                  <a:srgbClr val="5F6F3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Core group</a:t>
            </a:r>
          </a:p>
        </p:txBody>
      </p:sp>
      <p:pic>
        <p:nvPicPr>
          <p:cNvPr id="52" name="Picture 5">
            <a:extLst>
              <a:ext uri="{FF2B5EF4-FFF2-40B4-BE49-F238E27FC236}">
                <a16:creationId xmlns:a16="http://schemas.microsoft.com/office/drawing/2014/main" id="{15663B0B-55DA-9A8A-BF32-EB97BCD7B8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5" t="24382" r="7188" b="22349"/>
          <a:stretch/>
        </p:blipFill>
        <p:spPr bwMode="auto">
          <a:xfrm>
            <a:off x="3378048" y="3250303"/>
            <a:ext cx="1527107" cy="6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80EED9C-3FDD-7C4D-94F6-586E3F9785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6075" y="3298240"/>
            <a:ext cx="1213947" cy="435391"/>
          </a:xfrm>
          <a:prstGeom prst="rect">
            <a:avLst/>
          </a:prstGeom>
        </p:spPr>
      </p:pic>
      <p:pic>
        <p:nvPicPr>
          <p:cNvPr id="56" name="Picture 55" descr="Logo&#10;&#10;Description automatically generated">
            <a:extLst>
              <a:ext uri="{FF2B5EF4-FFF2-40B4-BE49-F238E27FC236}">
                <a16:creationId xmlns:a16="http://schemas.microsoft.com/office/drawing/2014/main" id="{6D741700-FEF0-F413-8DCC-1C2CD7A3CBD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23"/>
          <a:stretch/>
        </p:blipFill>
        <p:spPr>
          <a:xfrm>
            <a:off x="3192327" y="1933671"/>
            <a:ext cx="1611647" cy="856075"/>
          </a:xfrm>
          <a:prstGeom prst="rect">
            <a:avLst/>
          </a:prstGeom>
        </p:spPr>
      </p:pic>
      <p:pic>
        <p:nvPicPr>
          <p:cNvPr id="57" name="Picture 4" descr="See the source image">
            <a:extLst>
              <a:ext uri="{FF2B5EF4-FFF2-40B4-BE49-F238E27FC236}">
                <a16:creationId xmlns:a16="http://schemas.microsoft.com/office/drawing/2014/main" id="{0E47242D-0167-5529-8939-C4E49E37D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54" y="1929418"/>
            <a:ext cx="926031" cy="92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See the source image">
            <a:extLst>
              <a:ext uri="{FF2B5EF4-FFF2-40B4-BE49-F238E27FC236}">
                <a16:creationId xmlns:a16="http://schemas.microsoft.com/office/drawing/2014/main" id="{73F7757A-BE08-4452-D4CE-8959075B5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28" y="2130154"/>
            <a:ext cx="1905706" cy="69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8" descr="Text&#10;&#10;Description automatically generated">
            <a:extLst>
              <a:ext uri="{FF2B5EF4-FFF2-40B4-BE49-F238E27FC236}">
                <a16:creationId xmlns:a16="http://schemas.microsoft.com/office/drawing/2014/main" id="{67924280-E4CD-C38C-A9DD-6AE777412A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4" t="17246" r="6116" b="8223"/>
          <a:stretch/>
        </p:blipFill>
        <p:spPr bwMode="auto">
          <a:xfrm>
            <a:off x="1207824" y="4222260"/>
            <a:ext cx="2124076" cy="51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3202D5B6-B983-075D-E134-017419A4E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2925" y="3161923"/>
            <a:ext cx="800034" cy="80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6" descr="Logo&#10;&#10;Description automatically generated">
            <a:extLst>
              <a:ext uri="{FF2B5EF4-FFF2-40B4-BE49-F238E27FC236}">
                <a16:creationId xmlns:a16="http://schemas.microsoft.com/office/drawing/2014/main" id="{59E016A5-75BC-2A9E-4733-9C0176F47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4786" y="2070099"/>
            <a:ext cx="855294" cy="7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7">
            <a:extLst>
              <a:ext uri="{FF2B5EF4-FFF2-40B4-BE49-F238E27FC236}">
                <a16:creationId xmlns:a16="http://schemas.microsoft.com/office/drawing/2014/main" id="{48327DE3-457C-DBBE-FD05-704B2D92B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350"/>
          <a:stretch>
            <a:fillRect/>
          </a:stretch>
        </p:blipFill>
        <p:spPr bwMode="auto">
          <a:xfrm>
            <a:off x="6791273" y="3236054"/>
            <a:ext cx="1190421" cy="79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1">
            <a:extLst>
              <a:ext uri="{FF2B5EF4-FFF2-40B4-BE49-F238E27FC236}">
                <a16:creationId xmlns:a16="http://schemas.microsoft.com/office/drawing/2014/main" id="{FC1AB505-CB68-86EC-CAA5-7BA3F82F3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8215" y="1991194"/>
            <a:ext cx="1195402" cy="87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" name="Picture 21">
            <a:extLst>
              <a:ext uri="{FF2B5EF4-FFF2-40B4-BE49-F238E27FC236}">
                <a16:creationId xmlns:a16="http://schemas.microsoft.com/office/drawing/2014/main" id="{8E6C6BD1-7384-4FB9-1B21-6A5A87466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5806" y="4083405"/>
            <a:ext cx="1234328" cy="78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0">
            <a:extLst>
              <a:ext uri="{FF2B5EF4-FFF2-40B4-BE49-F238E27FC236}">
                <a16:creationId xmlns:a16="http://schemas.microsoft.com/office/drawing/2014/main" id="{6B3C093F-33CE-8F31-F9E1-1955870E4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7821" y="4074367"/>
            <a:ext cx="921288" cy="93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 1">
            <a:extLst>
              <a:ext uri="{FF2B5EF4-FFF2-40B4-BE49-F238E27FC236}">
                <a16:creationId xmlns:a16="http://schemas.microsoft.com/office/drawing/2014/main" id="{8CC6B7F5-A8B5-5FB4-9A16-C220E5855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306"/>
          <a:stretch>
            <a:fillRect/>
          </a:stretch>
        </p:blipFill>
        <p:spPr bwMode="auto">
          <a:xfrm>
            <a:off x="5866402" y="3146837"/>
            <a:ext cx="791209" cy="84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81BBDBC0-782D-CE69-5634-7E56B47D0AFC}"/>
              </a:ext>
            </a:extLst>
          </p:cNvPr>
          <p:cNvGrpSpPr/>
          <p:nvPr/>
        </p:nvGrpSpPr>
        <p:grpSpPr>
          <a:xfrm>
            <a:off x="2462894" y="5254549"/>
            <a:ext cx="443750" cy="397381"/>
            <a:chOff x="621019" y="1562100"/>
            <a:chExt cx="443750" cy="397381"/>
          </a:xfrm>
        </p:grpSpPr>
        <p:sp>
          <p:nvSpPr>
            <p:cNvPr id="1029" name="Oval 1028">
              <a:extLst>
                <a:ext uri="{FF2B5EF4-FFF2-40B4-BE49-F238E27FC236}">
                  <a16:creationId xmlns:a16="http://schemas.microsoft.com/office/drawing/2014/main" id="{5BDED1C1-B5E2-8BBF-9EB2-C085691AAA5E}"/>
                </a:ext>
              </a:extLst>
            </p:cNvPr>
            <p:cNvSpPr/>
            <p:nvPr/>
          </p:nvSpPr>
          <p:spPr>
            <a:xfrm>
              <a:off x="647700" y="1562100"/>
              <a:ext cx="395161" cy="397381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180975" algn="l"/>
                </a:tabLst>
              </a:pPr>
              <a:endParaRPr lang="en-GB" sz="1100" dirty="0"/>
            </a:p>
          </p:txBody>
        </p:sp>
        <p:sp>
          <p:nvSpPr>
            <p:cNvPr id="1030" name="TextBox 1029">
              <a:extLst>
                <a:ext uri="{FF2B5EF4-FFF2-40B4-BE49-F238E27FC236}">
                  <a16:creationId xmlns:a16="http://schemas.microsoft.com/office/drawing/2014/main" id="{D401B347-84FD-DBBB-FC47-F74B782AE482}"/>
                </a:ext>
              </a:extLst>
            </p:cNvPr>
            <p:cNvSpPr txBox="1"/>
            <p:nvPr/>
          </p:nvSpPr>
          <p:spPr>
            <a:xfrm>
              <a:off x="621019" y="1622290"/>
              <a:ext cx="443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/>
                <a:t>+95</a:t>
              </a:r>
              <a:endParaRPr lang="en-GB" sz="1200" b="1" dirty="0"/>
            </a:p>
          </p:txBody>
        </p:sp>
      </p:grpSp>
      <p:pic>
        <p:nvPicPr>
          <p:cNvPr id="1032" name="Picture 10">
            <a:extLst>
              <a:ext uri="{FF2B5EF4-FFF2-40B4-BE49-F238E27FC236}">
                <a16:creationId xmlns:a16="http://schemas.microsoft.com/office/drawing/2014/main" id="{9F6BD882-828C-41D3-2141-E0ECAFBBF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43" t="-10667" r="-3555" b="-18224"/>
          <a:stretch>
            <a:fillRect/>
          </a:stretch>
        </p:blipFill>
        <p:spPr bwMode="auto">
          <a:xfrm>
            <a:off x="1212581" y="5141117"/>
            <a:ext cx="1316183" cy="78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0D5558F9-CF70-BF22-3B78-9769EEC6A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333" t="-20000" r="-5556" b="-11427"/>
          <a:stretch>
            <a:fillRect/>
          </a:stretch>
        </p:blipFill>
        <p:spPr bwMode="auto">
          <a:xfrm>
            <a:off x="3006566" y="5122717"/>
            <a:ext cx="1195402" cy="66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84DCC344-3E68-BDD9-4695-60AB0D76434E}"/>
              </a:ext>
            </a:extLst>
          </p:cNvPr>
          <p:cNvGrpSpPr/>
          <p:nvPr/>
        </p:nvGrpSpPr>
        <p:grpSpPr>
          <a:xfrm>
            <a:off x="4092136" y="5263300"/>
            <a:ext cx="443750" cy="397381"/>
            <a:chOff x="621019" y="1562100"/>
            <a:chExt cx="443750" cy="397381"/>
          </a:xfrm>
        </p:grpSpPr>
        <p:sp>
          <p:nvSpPr>
            <p:cNvPr id="1035" name="Oval 1034">
              <a:extLst>
                <a:ext uri="{FF2B5EF4-FFF2-40B4-BE49-F238E27FC236}">
                  <a16:creationId xmlns:a16="http://schemas.microsoft.com/office/drawing/2014/main" id="{A589EA34-81E4-BFD4-7355-EBDE24E67993}"/>
                </a:ext>
              </a:extLst>
            </p:cNvPr>
            <p:cNvSpPr/>
            <p:nvPr/>
          </p:nvSpPr>
          <p:spPr>
            <a:xfrm>
              <a:off x="647700" y="1562100"/>
              <a:ext cx="395161" cy="397381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180975" algn="l"/>
                </a:tabLst>
              </a:pPr>
              <a:endParaRPr lang="en-GB" sz="1100" dirty="0"/>
            </a:p>
          </p:txBody>
        </p:sp>
        <p:sp>
          <p:nvSpPr>
            <p:cNvPr id="1036" name="TextBox 1035">
              <a:extLst>
                <a:ext uri="{FF2B5EF4-FFF2-40B4-BE49-F238E27FC236}">
                  <a16:creationId xmlns:a16="http://schemas.microsoft.com/office/drawing/2014/main" id="{B8917D8F-8918-59C6-6EF0-E47D04C47353}"/>
                </a:ext>
              </a:extLst>
            </p:cNvPr>
            <p:cNvSpPr txBox="1"/>
            <p:nvPr/>
          </p:nvSpPr>
          <p:spPr>
            <a:xfrm>
              <a:off x="621019" y="1622290"/>
              <a:ext cx="443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/>
                <a:t>+78</a:t>
              </a:r>
              <a:endParaRPr lang="en-GB" sz="1200" b="1" dirty="0"/>
            </a:p>
          </p:txBody>
        </p:sp>
      </p:grpSp>
      <p:pic>
        <p:nvPicPr>
          <p:cNvPr id="1037" name="Imagen 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BB448637-4902-A232-D02D-D2C382CA2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325"/>
          <a:stretch>
            <a:fillRect/>
          </a:stretch>
        </p:blipFill>
        <p:spPr bwMode="auto">
          <a:xfrm>
            <a:off x="4770134" y="5252911"/>
            <a:ext cx="972201" cy="63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8" name="Group 1037">
            <a:extLst>
              <a:ext uri="{FF2B5EF4-FFF2-40B4-BE49-F238E27FC236}">
                <a16:creationId xmlns:a16="http://schemas.microsoft.com/office/drawing/2014/main" id="{FECEC410-B012-C16E-95C9-5575A8035DFF}"/>
              </a:ext>
            </a:extLst>
          </p:cNvPr>
          <p:cNvGrpSpPr/>
          <p:nvPr/>
        </p:nvGrpSpPr>
        <p:grpSpPr>
          <a:xfrm>
            <a:off x="5682308" y="5263300"/>
            <a:ext cx="443750" cy="397381"/>
            <a:chOff x="621019" y="1562100"/>
            <a:chExt cx="443750" cy="397381"/>
          </a:xfrm>
        </p:grpSpPr>
        <p:sp>
          <p:nvSpPr>
            <p:cNvPr id="1039" name="Oval 1038">
              <a:extLst>
                <a:ext uri="{FF2B5EF4-FFF2-40B4-BE49-F238E27FC236}">
                  <a16:creationId xmlns:a16="http://schemas.microsoft.com/office/drawing/2014/main" id="{EFBDE429-AEE3-904A-F3B9-7059B08CBBA1}"/>
                </a:ext>
              </a:extLst>
            </p:cNvPr>
            <p:cNvSpPr/>
            <p:nvPr/>
          </p:nvSpPr>
          <p:spPr>
            <a:xfrm>
              <a:off x="647700" y="1562100"/>
              <a:ext cx="395161" cy="397381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180975" algn="l"/>
                </a:tabLst>
              </a:pPr>
              <a:endParaRPr lang="en-GB" sz="1100" dirty="0"/>
            </a:p>
          </p:txBody>
        </p:sp>
        <p:sp>
          <p:nvSpPr>
            <p:cNvPr id="1040" name="TextBox 1039">
              <a:extLst>
                <a:ext uri="{FF2B5EF4-FFF2-40B4-BE49-F238E27FC236}">
                  <a16:creationId xmlns:a16="http://schemas.microsoft.com/office/drawing/2014/main" id="{6DE9A9E6-1ED1-610E-C3BA-E3722A995298}"/>
                </a:ext>
              </a:extLst>
            </p:cNvPr>
            <p:cNvSpPr txBox="1"/>
            <p:nvPr/>
          </p:nvSpPr>
          <p:spPr>
            <a:xfrm>
              <a:off x="621019" y="1622290"/>
              <a:ext cx="443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/>
                <a:t>+22</a:t>
              </a:r>
              <a:endParaRPr lang="en-GB" sz="1200" b="1" dirty="0"/>
            </a:p>
          </p:txBody>
        </p:sp>
      </p:grpSp>
      <p:pic>
        <p:nvPicPr>
          <p:cNvPr id="1044" name="Picture 12" descr="A picture containing text, clock, gauge, sign&#10;&#10;Description automatically generated">
            <a:extLst>
              <a:ext uri="{FF2B5EF4-FFF2-40B4-BE49-F238E27FC236}">
                <a16:creationId xmlns:a16="http://schemas.microsoft.com/office/drawing/2014/main" id="{2E24D247-F302-2C26-EE75-0682EF780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0229" b="-87651"/>
          <a:stretch>
            <a:fillRect/>
          </a:stretch>
        </p:blipFill>
        <p:spPr bwMode="auto">
          <a:xfrm>
            <a:off x="6350143" y="5088117"/>
            <a:ext cx="1465904" cy="8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2434F108-9413-EC48-5342-1CDEE5D632AB}"/>
              </a:ext>
            </a:extLst>
          </p:cNvPr>
          <p:cNvGrpSpPr/>
          <p:nvPr/>
        </p:nvGrpSpPr>
        <p:grpSpPr>
          <a:xfrm>
            <a:off x="7793786" y="5270768"/>
            <a:ext cx="443750" cy="397381"/>
            <a:chOff x="621019" y="1562100"/>
            <a:chExt cx="443750" cy="397381"/>
          </a:xfrm>
        </p:grpSpPr>
        <p:sp>
          <p:nvSpPr>
            <p:cNvPr id="1046" name="Oval 1045">
              <a:extLst>
                <a:ext uri="{FF2B5EF4-FFF2-40B4-BE49-F238E27FC236}">
                  <a16:creationId xmlns:a16="http://schemas.microsoft.com/office/drawing/2014/main" id="{02A939E5-C802-00E9-5B91-BB537DCC6F6E}"/>
                </a:ext>
              </a:extLst>
            </p:cNvPr>
            <p:cNvSpPr/>
            <p:nvPr/>
          </p:nvSpPr>
          <p:spPr>
            <a:xfrm>
              <a:off x="647700" y="1562100"/>
              <a:ext cx="395161" cy="397381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180975" algn="l"/>
                </a:tabLst>
              </a:pPr>
              <a:endParaRPr lang="en-GB" sz="1100" dirty="0"/>
            </a:p>
          </p:txBody>
        </p:sp>
        <p:sp>
          <p:nvSpPr>
            <p:cNvPr id="1047" name="TextBox 1046">
              <a:extLst>
                <a:ext uri="{FF2B5EF4-FFF2-40B4-BE49-F238E27FC236}">
                  <a16:creationId xmlns:a16="http://schemas.microsoft.com/office/drawing/2014/main" id="{0429F76F-F34E-A335-5031-FEC3095E674C}"/>
                </a:ext>
              </a:extLst>
            </p:cNvPr>
            <p:cNvSpPr txBox="1"/>
            <p:nvPr/>
          </p:nvSpPr>
          <p:spPr>
            <a:xfrm>
              <a:off x="621019" y="1622290"/>
              <a:ext cx="443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/>
                <a:t>+11</a:t>
              </a:r>
              <a:endParaRPr lang="en-GB" sz="1200" b="1" dirty="0"/>
            </a:p>
          </p:txBody>
        </p:sp>
      </p:grp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B7D23B5F-A0F1-F4B3-E11F-09931A22EEF3}"/>
              </a:ext>
            </a:extLst>
          </p:cNvPr>
          <p:cNvSpPr/>
          <p:nvPr/>
        </p:nvSpPr>
        <p:spPr>
          <a:xfrm>
            <a:off x="1224636" y="857829"/>
            <a:ext cx="4123090" cy="115882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51" name="Picture 1050" descr="Text&#10;&#10;Description automatically generated with medium confidence">
            <a:extLst>
              <a:ext uri="{FF2B5EF4-FFF2-40B4-BE49-F238E27FC236}">
                <a16:creationId xmlns:a16="http://schemas.microsoft.com/office/drawing/2014/main" id="{B9D9A8D8-2449-BF79-7DE0-F786638A140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99" y="2005684"/>
            <a:ext cx="1815444" cy="874693"/>
          </a:xfrm>
          <a:prstGeom prst="rect">
            <a:avLst/>
          </a:prstGeom>
        </p:spPr>
      </p:pic>
      <p:sp>
        <p:nvSpPr>
          <p:cNvPr id="1052" name="Rectangle 1051">
            <a:extLst>
              <a:ext uri="{FF2B5EF4-FFF2-40B4-BE49-F238E27FC236}">
                <a16:creationId xmlns:a16="http://schemas.microsoft.com/office/drawing/2014/main" id="{6FD864C4-3F31-A708-7D26-28A67607E405}"/>
              </a:ext>
            </a:extLst>
          </p:cNvPr>
          <p:cNvSpPr/>
          <p:nvPr/>
        </p:nvSpPr>
        <p:spPr>
          <a:xfrm>
            <a:off x="1122315" y="722237"/>
            <a:ext cx="10307685" cy="2247809"/>
          </a:xfrm>
          <a:prstGeom prst="rect">
            <a:avLst/>
          </a:prstGeom>
          <a:noFill/>
          <a:ln w="19050">
            <a:solidFill>
              <a:srgbClr val="5F6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53" name="Picture 1">
            <a:extLst>
              <a:ext uri="{FF2B5EF4-FFF2-40B4-BE49-F238E27FC236}">
                <a16:creationId xmlns:a16="http://schemas.microsoft.com/office/drawing/2014/main" id="{8C7C27C5-E551-8F9F-4671-2FD5CDBAF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9109" y="4155527"/>
            <a:ext cx="935188" cy="82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1053" descr="Logo&#10;&#10;Description automatically generated">
            <a:extLst>
              <a:ext uri="{FF2B5EF4-FFF2-40B4-BE49-F238E27FC236}">
                <a16:creationId xmlns:a16="http://schemas.microsoft.com/office/drawing/2014/main" id="{BD2FF116-6EA0-96E4-E44E-375203299F3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695585" y="4306452"/>
            <a:ext cx="1611647" cy="371860"/>
          </a:xfrm>
          <a:prstGeom prst="rect">
            <a:avLst/>
          </a:prstGeom>
        </p:spPr>
      </p:pic>
      <p:pic>
        <p:nvPicPr>
          <p:cNvPr id="1055" name="Picture 6">
            <a:extLst>
              <a:ext uri="{FF2B5EF4-FFF2-40B4-BE49-F238E27FC236}">
                <a16:creationId xmlns:a16="http://schemas.microsoft.com/office/drawing/2014/main" id="{8AF82F57-8920-8880-F4DA-C341E24B3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1273" y="4061826"/>
            <a:ext cx="844688" cy="98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7">
            <a:extLst>
              <a:ext uri="{FF2B5EF4-FFF2-40B4-BE49-F238E27FC236}">
                <a16:creationId xmlns:a16="http://schemas.microsoft.com/office/drawing/2014/main" id="{26770346-6906-DC51-47BB-6DDEFD9B7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2836" y="4089514"/>
            <a:ext cx="1539012" cy="92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1056">
            <a:extLst>
              <a:ext uri="{FF2B5EF4-FFF2-40B4-BE49-F238E27FC236}">
                <a16:creationId xmlns:a16="http://schemas.microsoft.com/office/drawing/2014/main" id="{C5EAA63D-C4B6-1B0C-6993-5CEFEFF2D33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157802" y="3230683"/>
            <a:ext cx="1743951" cy="744234"/>
          </a:xfrm>
          <a:prstGeom prst="rect">
            <a:avLst/>
          </a:prstGeom>
        </p:spPr>
      </p:pic>
      <p:pic>
        <p:nvPicPr>
          <p:cNvPr id="1058" name="Picture 2">
            <a:extLst>
              <a:ext uri="{FF2B5EF4-FFF2-40B4-BE49-F238E27FC236}">
                <a16:creationId xmlns:a16="http://schemas.microsoft.com/office/drawing/2014/main" id="{22E4A3F2-25FE-8F8B-0407-EC07195E7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1753" y="3209443"/>
            <a:ext cx="1400508" cy="7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1058">
            <a:extLst>
              <a:ext uri="{FF2B5EF4-FFF2-40B4-BE49-F238E27FC236}">
                <a16:creationId xmlns:a16="http://schemas.microsoft.com/office/drawing/2014/main" id="{4997F10A-351D-9B93-F354-2C94ED4F2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79" t="19469" r="-2841" b="19469"/>
          <a:stretch>
            <a:fillRect/>
          </a:stretch>
        </p:blipFill>
        <p:spPr bwMode="auto">
          <a:xfrm>
            <a:off x="8505170" y="5211135"/>
            <a:ext cx="879384" cy="50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0" name="Group 1059">
            <a:extLst>
              <a:ext uri="{FF2B5EF4-FFF2-40B4-BE49-F238E27FC236}">
                <a16:creationId xmlns:a16="http://schemas.microsoft.com/office/drawing/2014/main" id="{69712917-69A4-AF4D-AD20-CC37AE30B6A4}"/>
              </a:ext>
            </a:extLst>
          </p:cNvPr>
          <p:cNvGrpSpPr/>
          <p:nvPr/>
        </p:nvGrpSpPr>
        <p:grpSpPr>
          <a:xfrm>
            <a:off x="9337989" y="5275569"/>
            <a:ext cx="587539" cy="521855"/>
            <a:chOff x="621019" y="1562100"/>
            <a:chExt cx="443750" cy="521855"/>
          </a:xfrm>
        </p:grpSpPr>
        <p:sp>
          <p:nvSpPr>
            <p:cNvPr id="1061" name="Oval 1060">
              <a:extLst>
                <a:ext uri="{FF2B5EF4-FFF2-40B4-BE49-F238E27FC236}">
                  <a16:creationId xmlns:a16="http://schemas.microsoft.com/office/drawing/2014/main" id="{060F4AD6-4F3E-A3D8-8F92-D6470C9B84B1}"/>
                </a:ext>
              </a:extLst>
            </p:cNvPr>
            <p:cNvSpPr/>
            <p:nvPr/>
          </p:nvSpPr>
          <p:spPr>
            <a:xfrm>
              <a:off x="647700" y="1562100"/>
              <a:ext cx="395161" cy="397381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180975" algn="l"/>
                </a:tabLst>
              </a:pPr>
              <a:endParaRPr lang="en-GB" sz="1100" dirty="0"/>
            </a:p>
          </p:txBody>
        </p:sp>
        <p:sp>
          <p:nvSpPr>
            <p:cNvPr id="1062" name="TextBox 1061">
              <a:extLst>
                <a:ext uri="{FF2B5EF4-FFF2-40B4-BE49-F238E27FC236}">
                  <a16:creationId xmlns:a16="http://schemas.microsoft.com/office/drawing/2014/main" id="{AB8353D2-6089-032E-8F06-821DB441721A}"/>
                </a:ext>
              </a:extLst>
            </p:cNvPr>
            <p:cNvSpPr txBox="1"/>
            <p:nvPr/>
          </p:nvSpPr>
          <p:spPr>
            <a:xfrm>
              <a:off x="621019" y="1622290"/>
              <a:ext cx="443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/>
                <a:t>+138</a:t>
              </a:r>
              <a:endParaRPr lang="en-GB" sz="1200" b="1" dirty="0"/>
            </a:p>
          </p:txBody>
        </p:sp>
      </p:grpSp>
      <p:pic>
        <p:nvPicPr>
          <p:cNvPr id="1064" name="Picture 20">
            <a:extLst>
              <a:ext uri="{FF2B5EF4-FFF2-40B4-BE49-F238E27FC236}">
                <a16:creationId xmlns:a16="http://schemas.microsoft.com/office/drawing/2014/main" id="{ED7F4475-1450-B1A2-8735-8F54BBD19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8148" y="5130142"/>
            <a:ext cx="668320" cy="67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5" name="Group 1064">
            <a:extLst>
              <a:ext uri="{FF2B5EF4-FFF2-40B4-BE49-F238E27FC236}">
                <a16:creationId xmlns:a16="http://schemas.microsoft.com/office/drawing/2014/main" id="{7FF2BC12-2D6D-44C6-7253-468233735633}"/>
              </a:ext>
            </a:extLst>
          </p:cNvPr>
          <p:cNvGrpSpPr/>
          <p:nvPr/>
        </p:nvGrpSpPr>
        <p:grpSpPr>
          <a:xfrm>
            <a:off x="10629484" y="5273602"/>
            <a:ext cx="443750" cy="397381"/>
            <a:chOff x="621019" y="1562100"/>
            <a:chExt cx="443750" cy="397381"/>
          </a:xfrm>
        </p:grpSpPr>
        <p:sp>
          <p:nvSpPr>
            <p:cNvPr id="1066" name="Oval 1065">
              <a:extLst>
                <a:ext uri="{FF2B5EF4-FFF2-40B4-BE49-F238E27FC236}">
                  <a16:creationId xmlns:a16="http://schemas.microsoft.com/office/drawing/2014/main" id="{3675919C-6F99-1CD1-9347-2766DEEFC7BF}"/>
                </a:ext>
              </a:extLst>
            </p:cNvPr>
            <p:cNvSpPr/>
            <p:nvPr/>
          </p:nvSpPr>
          <p:spPr>
            <a:xfrm>
              <a:off x="647700" y="1562100"/>
              <a:ext cx="395161" cy="397381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180975" algn="l"/>
                </a:tabLst>
              </a:pPr>
              <a:endParaRPr lang="en-GB" sz="1100" dirty="0"/>
            </a:p>
          </p:txBody>
        </p:sp>
        <p:sp>
          <p:nvSpPr>
            <p:cNvPr id="1067" name="TextBox 1066">
              <a:extLst>
                <a:ext uri="{FF2B5EF4-FFF2-40B4-BE49-F238E27FC236}">
                  <a16:creationId xmlns:a16="http://schemas.microsoft.com/office/drawing/2014/main" id="{B38D97DE-2C74-04FD-2154-F614A940C2C0}"/>
                </a:ext>
              </a:extLst>
            </p:cNvPr>
            <p:cNvSpPr txBox="1"/>
            <p:nvPr/>
          </p:nvSpPr>
          <p:spPr>
            <a:xfrm>
              <a:off x="621019" y="1622290"/>
              <a:ext cx="443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/>
                <a:t>+23</a:t>
              </a:r>
              <a:endParaRPr lang="en-GB" sz="1200" b="1" dirty="0"/>
            </a:p>
          </p:txBody>
        </p:sp>
      </p:grpSp>
      <p:sp>
        <p:nvSpPr>
          <p:cNvPr id="1068" name="Rectangle 1067">
            <a:extLst>
              <a:ext uri="{FF2B5EF4-FFF2-40B4-BE49-F238E27FC236}">
                <a16:creationId xmlns:a16="http://schemas.microsoft.com/office/drawing/2014/main" id="{E6699E49-AF91-A2F1-6B90-C405872FD6D7}"/>
              </a:ext>
            </a:extLst>
          </p:cNvPr>
          <p:cNvSpPr/>
          <p:nvPr/>
        </p:nvSpPr>
        <p:spPr>
          <a:xfrm>
            <a:off x="1047750" y="609600"/>
            <a:ext cx="10458450" cy="5695950"/>
          </a:xfrm>
          <a:prstGeom prst="rect">
            <a:avLst/>
          </a:prstGeom>
          <a:noFill/>
          <a:ln w="19050">
            <a:solidFill>
              <a:srgbClr val="5B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9" name="TextBox 1068">
            <a:extLst>
              <a:ext uri="{FF2B5EF4-FFF2-40B4-BE49-F238E27FC236}">
                <a16:creationId xmlns:a16="http://schemas.microsoft.com/office/drawing/2014/main" id="{99E77529-00FC-B9DF-5AA3-1551AC89E450}"/>
              </a:ext>
            </a:extLst>
          </p:cNvPr>
          <p:cNvSpPr txBox="1"/>
          <p:nvPr/>
        </p:nvSpPr>
        <p:spPr>
          <a:xfrm>
            <a:off x="9417472" y="5795316"/>
            <a:ext cx="2012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Assembly</a:t>
            </a:r>
          </a:p>
        </p:txBody>
      </p:sp>
    </p:spTree>
    <p:extLst>
      <p:ext uri="{BB962C8B-B14F-4D97-AF65-F5344CB8AC3E}">
        <p14:creationId xmlns:p14="http://schemas.microsoft.com/office/powerpoint/2010/main" val="2240875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4860" y="521007"/>
            <a:ext cx="6935664" cy="5211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Roadmap</a:t>
            </a:r>
          </a:p>
          <a:p>
            <a:endParaRPr lang="en-GB" sz="2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06438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Support services</a:t>
            </a:r>
          </a:p>
          <a:p>
            <a:pPr marL="712788"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tabLst/>
              <a:defRPr/>
            </a:pPr>
            <a:r>
              <a:rPr lang="en-US" sz="2000" dirty="0" err="1">
                <a:solidFill>
                  <a:schemeClr val="accent2"/>
                </a:solidFill>
                <a:latin typeface="Georgia" panose="02040502050405020303" pitchFamily="18" charset="0"/>
              </a:rPr>
              <a:t>Ecorys</a:t>
            </a:r>
            <a:endParaRPr lang="en-US" sz="2000" dirty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marL="7127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Georgia" panose="02040502050405020303" pitchFamily="18" charset="0"/>
              </a:rPr>
              <a:t>Funding opportunities</a:t>
            </a:r>
          </a:p>
          <a:p>
            <a:pPr marL="714375"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Erasmus+, Social Dialogue, Horizon, ESF+</a:t>
            </a:r>
          </a:p>
          <a:p>
            <a:pPr marL="7127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Key Performance Indicators</a:t>
            </a:r>
          </a:p>
          <a:p>
            <a:pPr marL="712788"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Tx/>
              <a:tabLst/>
              <a:defRPr/>
            </a:pPr>
            <a:r>
              <a:rPr lang="en-US" sz="2000" dirty="0">
                <a:solidFill>
                  <a:schemeClr val="accent2"/>
                </a:solidFill>
                <a:latin typeface="Georgia" panose="02040502050405020303" pitchFamily="18" charset="0"/>
              </a:rPr>
              <a:t>Under development</a:t>
            </a:r>
          </a:p>
          <a:p>
            <a:pPr marL="7127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5B5B5B"/>
                </a:solidFill>
                <a:latin typeface="Georgia" panose="02040502050405020303" pitchFamily="18" charset="0"/>
              </a:rPr>
              <a:t>Governance structure</a:t>
            </a:r>
          </a:p>
          <a:p>
            <a:pPr marL="7127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5B5B5B"/>
                </a:solidFill>
                <a:latin typeface="Georgia" panose="02040502050405020303" pitchFamily="18" charset="0"/>
              </a:rPr>
              <a:t>Communication &amp; outreach</a:t>
            </a:r>
          </a:p>
        </p:txBody>
      </p:sp>
      <p:pic>
        <p:nvPicPr>
          <p:cNvPr id="6" name="Picture 5" descr="A tractor on a road&#10;&#10;Description automatically generated with medium confidence">
            <a:extLst>
              <a:ext uri="{FF2B5EF4-FFF2-40B4-BE49-F238E27FC236}">
                <a16:creationId xmlns:a16="http://schemas.microsoft.com/office/drawing/2014/main" id="{E57AA1CD-D4B2-A5A2-92C1-9DE23AA9C4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8" r="28999"/>
          <a:stretch/>
        </p:blipFill>
        <p:spPr>
          <a:xfrm>
            <a:off x="7181849" y="0"/>
            <a:ext cx="5010151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293B2D-5F71-AC16-EAB0-60D2482F8FAD}"/>
              </a:ext>
            </a:extLst>
          </p:cNvPr>
          <p:cNvSpPr/>
          <p:nvPr/>
        </p:nvSpPr>
        <p:spPr>
          <a:xfrm>
            <a:off x="6810060" y="0"/>
            <a:ext cx="5010151" cy="6858000"/>
          </a:xfrm>
          <a:prstGeom prst="rect">
            <a:avLst/>
          </a:prstGeom>
          <a:gradFill flip="none" rotWithShape="1">
            <a:gsLst>
              <a:gs pos="92000">
                <a:schemeClr val="bg1"/>
              </a:gs>
              <a:gs pos="84000">
                <a:schemeClr val="bg1">
                  <a:shade val="100000"/>
                  <a:satMod val="11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542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9867EE-0C84-FAC1-F98C-8C7ADFE4B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848" y="1820007"/>
            <a:ext cx="6750817" cy="35619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95F493-6202-81A5-D728-44146A6E1026}"/>
              </a:ext>
            </a:extLst>
          </p:cNvPr>
          <p:cNvSpPr txBox="1"/>
          <p:nvPr/>
        </p:nvSpPr>
        <p:spPr>
          <a:xfrm>
            <a:off x="464736" y="480648"/>
            <a:ext cx="72624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>
                <a:srgbClr val="0070C0"/>
              </a:buClr>
              <a:buSzTx/>
              <a:tabLst/>
              <a:defRPr/>
            </a:pPr>
            <a:r>
              <a:rPr lang="en-US" sz="3600" dirty="0">
                <a:solidFill>
                  <a:srgbClr val="5F6F30"/>
                </a:solidFill>
                <a:latin typeface="Georgia" panose="02040502050405020303" pitchFamily="18" charset="0"/>
              </a:rPr>
              <a:t>Communication &amp; outreach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432FD4-F428-5B03-4132-0889B326B2F6}"/>
              </a:ext>
            </a:extLst>
          </p:cNvPr>
          <p:cNvSpPr/>
          <p:nvPr/>
        </p:nvSpPr>
        <p:spPr>
          <a:xfrm>
            <a:off x="976365" y="5529430"/>
            <a:ext cx="8690149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tabLst/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Georgia" panose="02040502050405020303" pitchFamily="18" charset="0"/>
              </a:rPr>
              <a:t>Members and new members will have to upload their profile in the new EC Website: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tabLst/>
              <a:defRPr/>
            </a:pPr>
            <a:r>
              <a:rPr lang="en-US" dirty="0">
                <a:solidFill>
                  <a:srgbClr val="5B5B5B"/>
                </a:solidFill>
                <a:latin typeface="Georgia" panose="02040502050405020303" pitchFamily="18" charset="0"/>
                <a:hlinkClick r:id="rId3"/>
              </a:rPr>
              <a:t>https://ec.europa.eu/eusurvey/runner/Pact_for_Skills_FORM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Georgia" panose="02040502050405020303" pitchFamily="18" charset="0"/>
              </a:rPr>
              <a:t> </a:t>
            </a:r>
            <a:endParaRPr lang="en-US" dirty="0">
              <a:solidFill>
                <a:srgbClr val="5B5B5B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CE549-A0A5-1B1F-9AB9-070FE5840880}"/>
              </a:ext>
            </a:extLst>
          </p:cNvPr>
          <p:cNvSpPr txBox="1"/>
          <p:nvPr/>
        </p:nvSpPr>
        <p:spPr>
          <a:xfrm>
            <a:off x="976365" y="1476072"/>
            <a:ext cx="1919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  <a:latin typeface="Georgia" panose="02040502050405020303" pitchFamily="18" charset="0"/>
              </a:rPr>
              <a:t>New website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37D5A8C-84D9-BCD4-AD83-72773038329B}"/>
              </a:ext>
            </a:extLst>
          </p:cNvPr>
          <p:cNvGrpSpPr/>
          <p:nvPr/>
        </p:nvGrpSpPr>
        <p:grpSpPr>
          <a:xfrm>
            <a:off x="8082224" y="1818232"/>
            <a:ext cx="3423139" cy="677108"/>
            <a:chOff x="8082224" y="1818232"/>
            <a:chExt cx="3423139" cy="6771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5674BBE-DF14-4C64-7FA4-5628AC0C0EA2}"/>
                </a:ext>
              </a:extLst>
            </p:cNvPr>
            <p:cNvSpPr/>
            <p:nvPr/>
          </p:nvSpPr>
          <p:spPr>
            <a:xfrm>
              <a:off x="8219552" y="1818232"/>
              <a:ext cx="3285811" cy="677108"/>
            </a:xfrm>
            <a:prstGeom prst="rect">
              <a:avLst/>
            </a:prstGeom>
            <a:noFill/>
            <a:ln>
              <a:solidFill>
                <a:srgbClr val="5F6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DDDC166-AE22-A0AA-5FAE-E22618471369}"/>
                </a:ext>
              </a:extLst>
            </p:cNvPr>
            <p:cNvSpPr/>
            <p:nvPr/>
          </p:nvSpPr>
          <p:spPr>
            <a:xfrm>
              <a:off x="8082224" y="2023298"/>
              <a:ext cx="281355" cy="300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214E71-AD25-98B9-EF0A-1482AF7D1BC1}"/>
                </a:ext>
              </a:extLst>
            </p:cNvPr>
            <p:cNvSpPr txBox="1"/>
            <p:nvPr/>
          </p:nvSpPr>
          <p:spPr>
            <a:xfrm>
              <a:off x="8363579" y="1818232"/>
              <a:ext cx="26092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accent2"/>
                  </a:solidFill>
                  <a:latin typeface="Georgia" panose="02040502050405020303" pitchFamily="18" charset="0"/>
                </a:rPr>
                <a:t>New LSP icon</a:t>
              </a:r>
            </a:p>
            <a:p>
              <a:r>
                <a:rPr lang="en-GB" i="1" dirty="0">
                  <a:solidFill>
                    <a:srgbClr val="5B5B5B"/>
                  </a:solidFill>
                  <a:latin typeface="Georgia" panose="02040502050405020303" pitchFamily="18" charset="0"/>
                </a:rPr>
                <a:t>Under development</a:t>
              </a:r>
            </a:p>
          </p:txBody>
        </p:sp>
        <p:sp>
          <p:nvSpPr>
            <p:cNvPr id="9" name="Plus Sign 8">
              <a:extLst>
                <a:ext uri="{FF2B5EF4-FFF2-40B4-BE49-F238E27FC236}">
                  <a16:creationId xmlns:a16="http://schemas.microsoft.com/office/drawing/2014/main" id="{C66F394C-1585-D9DF-D672-5563B76DCB41}"/>
                </a:ext>
              </a:extLst>
            </p:cNvPr>
            <p:cNvSpPr/>
            <p:nvPr/>
          </p:nvSpPr>
          <p:spPr>
            <a:xfrm>
              <a:off x="8082224" y="2023298"/>
              <a:ext cx="281355" cy="300432"/>
            </a:xfrm>
            <a:prstGeom prst="mathPlus">
              <a:avLst/>
            </a:prstGeom>
            <a:noFill/>
            <a:ln>
              <a:solidFill>
                <a:srgbClr val="5F6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D504AA6-5835-24FA-183D-914DA5247836}"/>
              </a:ext>
            </a:extLst>
          </p:cNvPr>
          <p:cNvGrpSpPr/>
          <p:nvPr/>
        </p:nvGrpSpPr>
        <p:grpSpPr>
          <a:xfrm>
            <a:off x="8082224" y="2776080"/>
            <a:ext cx="3423139" cy="685577"/>
            <a:chOff x="8082224" y="2776080"/>
            <a:chExt cx="3423139" cy="68557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09E5EE0-925E-4C66-8478-1E451F523EEA}"/>
                </a:ext>
              </a:extLst>
            </p:cNvPr>
            <p:cNvSpPr/>
            <p:nvPr/>
          </p:nvSpPr>
          <p:spPr>
            <a:xfrm>
              <a:off x="8219552" y="2776080"/>
              <a:ext cx="3285811" cy="677108"/>
            </a:xfrm>
            <a:prstGeom prst="rect">
              <a:avLst/>
            </a:prstGeom>
            <a:noFill/>
            <a:ln>
              <a:solidFill>
                <a:srgbClr val="5F6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040D711-AD21-5526-9FF9-8E62A929F4DB}"/>
                </a:ext>
              </a:extLst>
            </p:cNvPr>
            <p:cNvSpPr/>
            <p:nvPr/>
          </p:nvSpPr>
          <p:spPr>
            <a:xfrm>
              <a:off x="8093946" y="2972887"/>
              <a:ext cx="281355" cy="300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29B0CF5-8025-09CE-6629-C57244D3FA19}"/>
                </a:ext>
              </a:extLst>
            </p:cNvPr>
            <p:cNvSpPr txBox="1"/>
            <p:nvPr/>
          </p:nvSpPr>
          <p:spPr>
            <a:xfrm>
              <a:off x="8363579" y="2784549"/>
              <a:ext cx="314178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accent2"/>
                  </a:solidFill>
                  <a:latin typeface="Georgia" panose="02040502050405020303" pitchFamily="18" charset="0"/>
                </a:rPr>
                <a:t>Dedicated LinkedIn group</a:t>
              </a:r>
            </a:p>
            <a:p>
              <a:r>
                <a:rPr lang="en-GB" i="1" dirty="0">
                  <a:solidFill>
                    <a:srgbClr val="5B5B5B"/>
                  </a:solidFill>
                  <a:latin typeface="Georgia" panose="02040502050405020303" pitchFamily="18" charset="0"/>
                </a:rPr>
                <a:t>Under development</a:t>
              </a:r>
            </a:p>
          </p:txBody>
        </p:sp>
        <p:sp>
          <p:nvSpPr>
            <p:cNvPr id="10" name="Plus Sign 9">
              <a:extLst>
                <a:ext uri="{FF2B5EF4-FFF2-40B4-BE49-F238E27FC236}">
                  <a16:creationId xmlns:a16="http://schemas.microsoft.com/office/drawing/2014/main" id="{914AA380-4F78-5FB1-E676-6F19FCAF36CA}"/>
                </a:ext>
              </a:extLst>
            </p:cNvPr>
            <p:cNvSpPr/>
            <p:nvPr/>
          </p:nvSpPr>
          <p:spPr>
            <a:xfrm>
              <a:off x="8082224" y="2964418"/>
              <a:ext cx="281355" cy="300432"/>
            </a:xfrm>
            <a:prstGeom prst="mathPlus">
              <a:avLst/>
            </a:prstGeom>
            <a:noFill/>
            <a:ln>
              <a:solidFill>
                <a:srgbClr val="5F6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62555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D093CA6EE9724F9D59C7B4BDDB6CF3" ma:contentTypeVersion="15" ma:contentTypeDescription="Ustvari nov dokument." ma:contentTypeScope="" ma:versionID="ed80cf22ceb283f6b226f0d3b4f51fb0">
  <xsd:schema xmlns:xsd="http://www.w3.org/2001/XMLSchema" xmlns:xs="http://www.w3.org/2001/XMLSchema" xmlns:p="http://schemas.microsoft.com/office/2006/metadata/properties" xmlns:ns2="703cdf61-9bdb-4ab1-bf99-aabb6c694d24" xmlns:ns3="e0c4cf2c-1396-48e0-9fb8-701f9c1f262a" targetNamespace="http://schemas.microsoft.com/office/2006/metadata/properties" ma:root="true" ma:fieldsID="4c68f0fa0e3419dd89357434dc39a82b" ns2:_="" ns3:_="">
    <xsd:import namespace="703cdf61-9bdb-4ab1-bf99-aabb6c694d24"/>
    <xsd:import namespace="e0c4cf2c-1396-48e0-9fb8-701f9c1f262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cdf61-9bdb-4ab1-bf99-aabb6c694d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c045dbe8-36ce-414e-b890-92d4d91653f2}" ma:internalName="TaxCatchAll" ma:showField="CatchAllData" ma:web="703cdf61-9bdb-4ab1-bf99-aabb6c694d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c4cf2c-1396-48e0-9fb8-701f9c1f26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Oznake slike" ma:readOnly="false" ma:fieldId="{5cf76f15-5ced-4ddc-b409-7134ff3c332f}" ma:taxonomyMulti="true" ma:sspId="74e670e0-036f-40c5-a94b-014558db02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D12B3B-7880-44DD-A563-499C77CC9BBD}"/>
</file>

<file path=customXml/itemProps2.xml><?xml version="1.0" encoding="utf-8"?>
<ds:datastoreItem xmlns:ds="http://schemas.openxmlformats.org/officeDocument/2006/customXml" ds:itemID="{27371F6C-AA96-4830-A4DB-174112365787}"/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713</Words>
  <Application>Microsoft Office PowerPoint</Application>
  <PresentationFormat>Widescreen</PresentationFormat>
  <Paragraphs>152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Copa-Cogeca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 Delgado</dc:creator>
  <cp:lastModifiedBy>Jonas Lazaro Mojica</cp:lastModifiedBy>
  <cp:revision>53</cp:revision>
  <dcterms:created xsi:type="dcterms:W3CDTF">2020-09-22T14:48:18Z</dcterms:created>
  <dcterms:modified xsi:type="dcterms:W3CDTF">2023-01-23T11:06:25Z</dcterms:modified>
</cp:coreProperties>
</file>