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312" r:id="rId2"/>
    <p:sldId id="314" r:id="rId3"/>
    <p:sldId id="520" r:id="rId4"/>
    <p:sldId id="305" r:id="rId5"/>
    <p:sldId id="307" r:id="rId6"/>
    <p:sldId id="304" r:id="rId7"/>
    <p:sldId id="522" r:id="rId8"/>
    <p:sldId id="511" r:id="rId9"/>
    <p:sldId id="543" r:id="rId10"/>
    <p:sldId id="506" r:id="rId11"/>
    <p:sldId id="523" r:id="rId12"/>
    <p:sldId id="544" r:id="rId13"/>
    <p:sldId id="257" r:id="rId14"/>
    <p:sldId id="518" r:id="rId15"/>
    <p:sldId id="471" r:id="rId16"/>
    <p:sldId id="515" r:id="rId17"/>
    <p:sldId id="535" r:id="rId18"/>
    <p:sldId id="560" r:id="rId19"/>
    <p:sldId id="546" r:id="rId20"/>
    <p:sldId id="547" r:id="rId21"/>
    <p:sldId id="548" r:id="rId22"/>
    <p:sldId id="549" r:id="rId23"/>
    <p:sldId id="550" r:id="rId24"/>
    <p:sldId id="551"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ECE"/>
    <a:srgbClr val="864033"/>
    <a:srgbClr val="8C5C16"/>
    <a:srgbClr val="2B8ECE"/>
    <a:srgbClr val="2B8FCE"/>
    <a:srgbClr val="87CDD1"/>
    <a:srgbClr val="304A89"/>
    <a:srgbClr val="2C8FCE"/>
    <a:srgbClr val="344F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2344" autoAdjust="0"/>
  </p:normalViewPr>
  <p:slideViewPr>
    <p:cSldViewPr snapToGrid="0">
      <p:cViewPr varScale="1">
        <p:scale>
          <a:sx n="105" d="100"/>
          <a:sy n="105" d="100"/>
        </p:scale>
        <p:origin x="2052" y="51"/>
      </p:cViewPr>
      <p:guideLst/>
    </p:cSldViewPr>
  </p:slideViewPr>
  <p:notesTextViewPr>
    <p:cViewPr>
      <p:scale>
        <a:sx n="1" d="1"/>
        <a:sy n="1" d="1"/>
      </p:scale>
      <p:origin x="0" y="0"/>
    </p:cViewPr>
  </p:notesTextViewPr>
  <p:sorterViewPr>
    <p:cViewPr>
      <p:scale>
        <a:sx n="200" d="100"/>
        <a:sy n="200" d="100"/>
      </p:scale>
      <p:origin x="0" y="-14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lumMod val="60000"/>
                  <a:lumOff val="40000"/>
                </a:schemeClr>
              </a:solidFill>
              <a:ln w="19050">
                <a:solidFill>
                  <a:schemeClr val="bg1"/>
                </a:solidFill>
              </a:ln>
              <a:effectLst/>
            </c:spPr>
            <c:extLst>
              <c:ext xmlns:c16="http://schemas.microsoft.com/office/drawing/2014/chart" uri="{C3380CC4-5D6E-409C-BE32-E72D297353CC}">
                <c16:uniqueId val="{00000001-4545-4AAF-9B42-321457F7BA30}"/>
              </c:ext>
            </c:extLst>
          </c:dPt>
          <c:dPt>
            <c:idx val="1"/>
            <c:bubble3D val="0"/>
            <c:spPr>
              <a:solidFill>
                <a:schemeClr val="accent2">
                  <a:lumMod val="60000"/>
                  <a:lumOff val="40000"/>
                </a:schemeClr>
              </a:solidFill>
              <a:ln w="19050">
                <a:solidFill>
                  <a:schemeClr val="bg1"/>
                </a:solidFill>
              </a:ln>
              <a:effectLst/>
            </c:spPr>
            <c:extLst>
              <c:ext xmlns:c16="http://schemas.microsoft.com/office/drawing/2014/chart" uri="{C3380CC4-5D6E-409C-BE32-E72D297353CC}">
                <c16:uniqueId val="{00000003-4545-4AAF-9B42-321457F7BA30}"/>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4545-4AAF-9B42-321457F7BA30}"/>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4545-4AAF-9B42-321457F7BA30}"/>
              </c:ext>
            </c:extLst>
          </c:dPt>
          <c:dPt>
            <c:idx val="4"/>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9-4545-4AAF-9B42-321457F7BA30}"/>
              </c:ext>
            </c:extLst>
          </c:dPt>
          <c:dPt>
            <c:idx val="5"/>
            <c:bubble3D val="0"/>
            <c:spPr>
              <a:solidFill>
                <a:schemeClr val="accent4">
                  <a:lumMod val="60000"/>
                  <a:lumOff val="40000"/>
                </a:schemeClr>
              </a:solidFill>
              <a:ln w="19050">
                <a:solidFill>
                  <a:schemeClr val="bg1"/>
                </a:solidFill>
              </a:ln>
              <a:effectLst/>
            </c:spPr>
            <c:extLst>
              <c:ext xmlns:c16="http://schemas.microsoft.com/office/drawing/2014/chart" uri="{C3380CC4-5D6E-409C-BE32-E72D297353CC}">
                <c16:uniqueId val="{0000000B-4545-4AAF-9B42-321457F7BA30}"/>
              </c:ext>
            </c:extLst>
          </c:dPt>
          <c:dPt>
            <c:idx val="6"/>
            <c:bubble3D val="0"/>
            <c:spPr>
              <a:solidFill>
                <a:srgbClr val="FF99CC"/>
              </a:solidFill>
              <a:ln w="19050">
                <a:solidFill>
                  <a:schemeClr val="bg1"/>
                </a:solidFill>
              </a:ln>
              <a:effectLst/>
            </c:spPr>
            <c:extLst>
              <c:ext xmlns:c16="http://schemas.microsoft.com/office/drawing/2014/chart" uri="{C3380CC4-5D6E-409C-BE32-E72D297353CC}">
                <c16:uniqueId val="{0000000D-4545-4AAF-9B42-321457F7BA30}"/>
              </c:ext>
            </c:extLst>
          </c:dPt>
          <c:dLbls>
            <c:dLbl>
              <c:idx val="0"/>
              <c:layout>
                <c:manualLayout>
                  <c:x val="5.9536934950385888E-2"/>
                  <c:y val="3.848646164258331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854890657962132"/>
                      <c:h val="0.20917507184597434"/>
                    </c:manualLayout>
                  </c15:layout>
                </c:ext>
                <c:ext xmlns:c16="http://schemas.microsoft.com/office/drawing/2014/chart" uri="{C3380CC4-5D6E-409C-BE32-E72D297353CC}">
                  <c16:uniqueId val="{00000001-4545-4AAF-9B42-321457F7BA30}"/>
                </c:ext>
              </c:extLst>
            </c:dLbl>
            <c:dLbl>
              <c:idx val="1"/>
              <c:layout>
                <c:manualLayout>
                  <c:x val="1.0046910154499707E-2"/>
                  <c:y val="-0.13222441517340333"/>
                </c:manualLayout>
              </c:layout>
              <c:spPr>
                <a:solidFill>
                  <a:sysClr val="window" lastClr="FFFFFF"/>
                </a:solidFill>
                <a:ln w="38100">
                  <a:solidFill>
                    <a:srgbClr val="FFC000"/>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354356752814938"/>
                      <c:h val="0.20917507184597434"/>
                    </c:manualLayout>
                  </c15:layout>
                </c:ext>
                <c:ext xmlns:c16="http://schemas.microsoft.com/office/drawing/2014/chart" uri="{C3380CC4-5D6E-409C-BE32-E72D297353CC}">
                  <c16:uniqueId val="{00000003-4545-4AAF-9B42-321457F7BA30}"/>
                </c:ext>
              </c:extLst>
            </c:dLbl>
            <c:dLbl>
              <c:idx val="2"/>
              <c:layout>
                <c:manualLayout>
                  <c:x val="0.12245745122457452"/>
                  <c:y val="-5.1314692943689934E-2"/>
                </c:manualLayout>
              </c:layout>
              <c:spPr>
                <a:xfrm>
                  <a:off x="2246476" y="1464179"/>
                  <a:ext cx="721133" cy="41415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 xmlns:r="http://schemas.openxmlformats.org/officeDocument/2006/relationships" xmlns:c16r2="http://schemas.microsoft.com/office/drawing/2015/06/chart"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3670"/>
                        <a:gd name="adj2" fmla="val -32157"/>
                      </a:avLst>
                    </a:prstGeom>
                    <a:noFill/>
                    <a:ln>
                      <a:noFill/>
                    </a:ln>
                  </c15:spPr>
                  <c15:layout>
                    <c:manualLayout>
                      <c:w val="0.2357082855303112"/>
                      <c:h val="0.20917507184597434"/>
                    </c:manualLayout>
                  </c15:layout>
                </c:ext>
                <c:ext xmlns:c16="http://schemas.microsoft.com/office/drawing/2014/chart" uri="{C3380CC4-5D6E-409C-BE32-E72D297353CC}">
                  <c16:uniqueId val="{00000005-4545-4AAF-9B42-321457F7BA30}"/>
                </c:ext>
              </c:extLst>
            </c:dLbl>
            <c:dLbl>
              <c:idx val="3"/>
              <c:layout>
                <c:manualLayout>
                  <c:x val="7.0568700705686938E-2"/>
                  <c:y val="-6.414620718914305E-3"/>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 xmlns:r="http://schemas.openxmlformats.org/officeDocument/2006/relationships" xmlns:c16r2="http://schemas.microsoft.com/office/drawing/2015/06/chart"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883"/>
                        <a:gd name="adj2" fmla="val -66531"/>
                      </a:avLst>
                    </a:prstGeom>
                    <a:noFill/>
                    <a:ln>
                      <a:noFill/>
                    </a:ln>
                  </c15:spPr>
                  <c15:layout>
                    <c:manualLayout>
                      <c:w val="0.23155718548880019"/>
                      <c:h val="0.20917507184597434"/>
                    </c:manualLayout>
                  </c15:layout>
                </c:ext>
                <c:ext xmlns:c16="http://schemas.microsoft.com/office/drawing/2014/chart" uri="{C3380CC4-5D6E-409C-BE32-E72D297353CC}">
                  <c16:uniqueId val="{00000007-4545-4AAF-9B42-321457F7BA30}"/>
                </c:ext>
              </c:extLst>
            </c:dLbl>
            <c:dLbl>
              <c:idx val="4"/>
              <c:layout>
                <c:manualLayout>
                  <c:x val="-0.12496740223593888"/>
                  <c:y val="-4.5888713556642258E-2"/>
                </c:manualLayout>
              </c:layout>
              <c:spPr>
                <a:xfrm>
                  <a:off x="9249" y="1388674"/>
                  <a:ext cx="797333" cy="539378"/>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 xmlns:r="http://schemas.openxmlformats.org/officeDocument/2006/relationships" xmlns:c16r2="http://schemas.microsoft.com/office/drawing/2015/06/chart"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2847"/>
                        <a:gd name="adj2" fmla="val -8987"/>
                      </a:avLst>
                    </a:prstGeom>
                    <a:noFill/>
                    <a:ln>
                      <a:noFill/>
                    </a:ln>
                  </c15:spPr>
                  <c15:layout>
                    <c:manualLayout>
                      <c:w val="0.22537920412268736"/>
                      <c:h val="0.23304891107882658"/>
                    </c:manualLayout>
                  </c15:layout>
                </c:ext>
                <c:ext xmlns:c16="http://schemas.microsoft.com/office/drawing/2014/chart" uri="{C3380CC4-5D6E-409C-BE32-E72D297353CC}">
                  <c16:uniqueId val="{00000009-4545-4AAF-9B42-321457F7BA30}"/>
                </c:ext>
              </c:extLst>
            </c:dLbl>
            <c:dLbl>
              <c:idx val="5"/>
              <c:layout>
                <c:manualLayout>
                  <c:x val="-3.6215633929541705E-2"/>
                  <c:y val="-8.3515647053743342E-2"/>
                </c:manualLayout>
              </c:layout>
              <c:spPr>
                <a:solidFill>
                  <a:sysClr val="window" lastClr="FFFFFF"/>
                </a:solidFill>
                <a:ln w="38100">
                  <a:solidFill>
                    <a:srgbClr val="FFC000"/>
                  </a:solidFill>
                </a:ln>
                <a:effectLst/>
              </c:spPr>
              <c:txPr>
                <a:bodyPr rot="0" spcFirstLastPara="1" vertOverflow="clip" horzOverflow="clip" vert="horz" wrap="square" lIns="36576" tIns="18288" rIns="36576" bIns="18288" anchor="ctr" anchorCtr="0">
                  <a:spAutoFit/>
                </a:bodyPr>
                <a:lstStyle/>
                <a:p>
                  <a:pPr algn="ctr" rtl="0">
                    <a:defRPr lang="en-US" sz="1000" b="1" i="0" u="none" strike="noStrike" kern="1200" baseline="0">
                      <a:solidFill>
                        <a:prstClr val="black">
                          <a:lumMod val="65000"/>
                          <a:lumOff val="35000"/>
                        </a:prst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636838789471881"/>
                      <c:h val="0.2108730281266141"/>
                    </c:manualLayout>
                  </c15:layout>
                </c:ext>
                <c:ext xmlns:c16="http://schemas.microsoft.com/office/drawing/2014/chart" uri="{C3380CC4-5D6E-409C-BE32-E72D297353CC}">
                  <c16:uniqueId val="{0000000B-4545-4AAF-9B42-321457F7BA30}"/>
                </c:ext>
              </c:extLst>
            </c:dLbl>
            <c:dLbl>
              <c:idx val="6"/>
              <c:layout>
                <c:manualLayout>
                  <c:x val="-6.3805519151792431E-2"/>
                  <c:y val="3.1499284138886356E-2"/>
                </c:manualLayout>
              </c:layout>
              <c:spPr>
                <a:solidFill>
                  <a:sysClr val="window" lastClr="FFFFFF"/>
                </a:solidFill>
                <a:ln w="38100">
                  <a:solidFill>
                    <a:srgbClr val="FFC000"/>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847670971390093"/>
                      <c:h val="0.27242276242089369"/>
                    </c:manualLayout>
                  </c15:layout>
                </c:ext>
                <c:ext xmlns:c16="http://schemas.microsoft.com/office/drawing/2014/chart" uri="{C3380CC4-5D6E-409C-BE32-E72D297353CC}">
                  <c16:uniqueId val="{0000000D-4545-4AAF-9B42-321457F7BA3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it-IT"/>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(Overall!$C$2,Overall!$C$4,Overall!$C$6,Overall!$C$8,Overall!$C$10,Overall!$C$12,Overall!$C$14)</c:f>
              <c:strCache>
                <c:ptCount val="7"/>
                <c:pt idx="0">
                  <c:v>Sustainability</c:v>
                </c:pt>
                <c:pt idx="1">
                  <c:v>Digitalisation</c:v>
                </c:pt>
                <c:pt idx="2">
                  <c:v>Bioeconomy - Agriculture</c:v>
                </c:pt>
                <c:pt idx="3">
                  <c:v>Bioeconomy - Forestry</c:v>
                </c:pt>
                <c:pt idx="4">
                  <c:v>Bioeconomy - Food Industry</c:v>
                </c:pt>
                <c:pt idx="5">
                  <c:v>Soft Skills</c:v>
                </c:pt>
                <c:pt idx="6">
                  <c:v>Business -
Entrepreneurship</c:v>
                </c:pt>
              </c:strCache>
            </c:strRef>
          </c:cat>
          <c:val>
            <c:numRef>
              <c:f>(Overall!$D$3,Overall!$D$5,Overall!$D$7,Overall!$D$9,Overall!$D$11,Overall!$D$13,Overall!$D$15)</c:f>
              <c:numCache>
                <c:formatCode>General</c:formatCode>
                <c:ptCount val="7"/>
                <c:pt idx="0">
                  <c:v>213</c:v>
                </c:pt>
                <c:pt idx="1">
                  <c:v>131</c:v>
                </c:pt>
                <c:pt idx="2">
                  <c:v>105</c:v>
                </c:pt>
                <c:pt idx="3">
                  <c:v>57</c:v>
                </c:pt>
                <c:pt idx="4">
                  <c:v>53</c:v>
                </c:pt>
                <c:pt idx="5">
                  <c:v>187</c:v>
                </c:pt>
                <c:pt idx="6">
                  <c:v>181</c:v>
                </c:pt>
              </c:numCache>
            </c:numRef>
          </c:val>
          <c:extLst>
            <c:ext xmlns:c16="http://schemas.microsoft.com/office/drawing/2014/chart" uri="{C3380CC4-5D6E-409C-BE32-E72D297353CC}">
              <c16:uniqueId val="{0000000E-4545-4AAF-9B42-321457F7BA3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b="1"/>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t>1/25/2023</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t>‹N›</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defTabSz="964783">
              <a:defRPr/>
            </a:pPr>
            <a:fld id="{1B118FE6-40C8-473F-B032-339087EEDEFB}" type="slidenum">
              <a:rPr lang="en-GB" sz="1400">
                <a:solidFill>
                  <a:prstClr val="black"/>
                </a:solidFill>
                <a:latin typeface="Calibri" panose="020F0502020204030204"/>
              </a:rPr>
              <a:pPr defTabSz="964783">
                <a:defRPr/>
              </a:pPr>
              <a:t>8</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171719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4783">
              <a:defRPr/>
            </a:pPr>
            <a:fld id="{1B118FE6-40C8-473F-B032-339087EEDEFB}" type="slidenum">
              <a:rPr lang="en-GB" sz="1400">
                <a:solidFill>
                  <a:prstClr val="black"/>
                </a:solidFill>
                <a:latin typeface="Calibri" panose="020F0502020204030204"/>
              </a:rPr>
              <a:pPr defTabSz="964783">
                <a:defRPr/>
              </a:pPr>
              <a:t>9</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378141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4783">
              <a:defRPr/>
            </a:pPr>
            <a:fld id="{1B118FE6-40C8-473F-B032-339087EEDEFB}" type="slidenum">
              <a:rPr lang="en-GB" sz="1400">
                <a:solidFill>
                  <a:prstClr val="black"/>
                </a:solidFill>
                <a:latin typeface="Calibri" panose="020F0502020204030204"/>
              </a:rPr>
              <a:pPr defTabSz="964783">
                <a:defRPr/>
              </a:pPr>
              <a:t>11</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83668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4783">
              <a:defRPr/>
            </a:pPr>
            <a:fld id="{1B118FE6-40C8-473F-B032-339087EEDEFB}" type="slidenum">
              <a:rPr lang="en-GB" sz="1400">
                <a:solidFill>
                  <a:prstClr val="black"/>
                </a:solidFill>
                <a:latin typeface="Calibri" panose="020F0502020204030204"/>
              </a:rPr>
              <a:pPr defTabSz="964783">
                <a:defRPr/>
              </a:pPr>
              <a:t>17</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665178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706582" y="2136070"/>
            <a:ext cx="7772400" cy="699626"/>
          </a:xfrm>
          <a:prstGeom prst="rect">
            <a:avLst/>
          </a:prstGeom>
        </p:spPr>
        <p:txBody>
          <a:bodyPr anchor="t">
            <a:normAutofit/>
          </a:bodyPr>
          <a:lstStyle>
            <a:lvl1pPr algn="ctr">
              <a:defRPr sz="4000">
                <a:solidFill>
                  <a:srgbClr val="2C8FCE"/>
                </a:solidFill>
              </a:defRPr>
            </a:lvl1pPr>
          </a:lstStyle>
          <a:p>
            <a:r>
              <a:rPr lang="en-US" dirty="0"/>
              <a:t>Click to edit Master title style</a:t>
            </a:r>
          </a:p>
        </p:txBody>
      </p:sp>
      <p:sp>
        <p:nvSpPr>
          <p:cNvPr id="3" name="Subtitle 2"/>
          <p:cNvSpPr>
            <a:spLocks noGrp="1"/>
          </p:cNvSpPr>
          <p:nvPr>
            <p:ph type="subTitle" idx="1"/>
          </p:nvPr>
        </p:nvSpPr>
        <p:spPr>
          <a:xfrm>
            <a:off x="1151312" y="3184201"/>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Imagen 63">
            <a:extLst>
              <a:ext uri="{FF2B5EF4-FFF2-40B4-BE49-F238E27FC236}">
                <a16:creationId xmlns:a16="http://schemas.microsoft.com/office/drawing/2014/main" id="{9640C764-0693-4692-88CD-79560008EF3B}"/>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6376695" y="602951"/>
            <a:ext cx="2525406" cy="720462"/>
          </a:xfrm>
          <a:prstGeom prst="rect">
            <a:avLst/>
          </a:prstGeom>
          <a:noFill/>
        </p:spPr>
      </p:pic>
      <p:grpSp>
        <p:nvGrpSpPr>
          <p:cNvPr id="10" name="Gruppo 9">
            <a:extLst>
              <a:ext uri="{FF2B5EF4-FFF2-40B4-BE49-F238E27FC236}">
                <a16:creationId xmlns:a16="http://schemas.microsoft.com/office/drawing/2014/main" id="{02C40B21-B539-4F12-961A-C154654FD5BB}"/>
              </a:ext>
            </a:extLst>
          </p:cNvPr>
          <p:cNvGrpSpPr/>
          <p:nvPr userDrawn="1"/>
        </p:nvGrpSpPr>
        <p:grpSpPr>
          <a:xfrm>
            <a:off x="0" y="6236599"/>
            <a:ext cx="9143999" cy="635256"/>
            <a:chOff x="0" y="5126182"/>
            <a:chExt cx="12192000" cy="670976"/>
          </a:xfrm>
        </p:grpSpPr>
        <p:sp>
          <p:nvSpPr>
            <p:cNvPr id="11" name="Rettangolo 10">
              <a:extLst>
                <a:ext uri="{FF2B5EF4-FFF2-40B4-BE49-F238E27FC236}">
                  <a16:creationId xmlns:a16="http://schemas.microsoft.com/office/drawing/2014/main"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2" name="Immagine 11">
              <a:extLst>
                <a:ext uri="{FF2B5EF4-FFF2-40B4-BE49-F238E27FC236}">
                  <a16:creationId xmlns:a16="http://schemas.microsoft.com/office/drawing/2014/main"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a16="http://schemas.microsoft.com/office/drawing/2014/main"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a16="http://schemas.microsoft.com/office/drawing/2014/main"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a16="http://schemas.microsoft.com/office/drawing/2014/main"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241899" y="139392"/>
            <a:ext cx="1818825" cy="1709133"/>
          </a:xfrm>
          <a:prstGeom prst="rect">
            <a:avLst/>
          </a:prstGeom>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248749"/>
            <a:ext cx="7886700" cy="540960"/>
          </a:xfrm>
          <a:prstGeom prst="rect">
            <a:avLst/>
          </a:prstGeom>
        </p:spPr>
        <p:txBody>
          <a:bodyPr/>
          <a:lstStyle>
            <a:lvl1pPr>
              <a:defRPr>
                <a:solidFill>
                  <a:srgbClr val="2B8ECE"/>
                </a:solidFill>
              </a:defRPr>
            </a:lvl1pPr>
          </a:lstStyle>
          <a:p>
            <a:r>
              <a:rPr lang="en-US" dirty="0"/>
              <a:t>Click to edit Master title style</a:t>
            </a:r>
          </a:p>
        </p:txBody>
      </p:sp>
      <p:sp>
        <p:nvSpPr>
          <p:cNvPr id="3" name="Content Placeholder 2"/>
          <p:cNvSpPr>
            <a:spLocks noGrp="1"/>
          </p:cNvSpPr>
          <p:nvPr>
            <p:ph idx="1"/>
          </p:nvPr>
        </p:nvSpPr>
        <p:spPr>
          <a:xfrm>
            <a:off x="628650" y="881150"/>
            <a:ext cx="78867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95793" y="6614616"/>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cxnSp>
        <p:nvCxnSpPr>
          <p:cNvPr id="7" name="Ευθεία γραμμή σύνδεσης 6"/>
          <p:cNvCxnSpPr/>
          <p:nvPr/>
        </p:nvCxnSpPr>
        <p:spPr>
          <a:xfrm>
            <a:off x="628650" y="702148"/>
            <a:ext cx="7886700" cy="0"/>
          </a:xfrm>
          <a:prstGeom prst="line">
            <a:avLst/>
          </a:prstGeom>
          <a:ln w="28575">
            <a:solidFill>
              <a:srgbClr val="2A8ECE"/>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21D46DD2-AB32-4FC0-B24C-6DE6102BB473}"/>
              </a:ext>
            </a:extLst>
          </p:cNvPr>
          <p:cNvGrpSpPr/>
          <p:nvPr userDrawn="1"/>
        </p:nvGrpSpPr>
        <p:grpSpPr>
          <a:xfrm>
            <a:off x="-1" y="6318703"/>
            <a:ext cx="8728365" cy="540960"/>
            <a:chOff x="0" y="5126182"/>
            <a:chExt cx="11819413" cy="670976"/>
          </a:xfrm>
        </p:grpSpPr>
        <p:sp>
          <p:nvSpPr>
            <p:cNvPr id="9" name="Rettangolo 8">
              <a:extLst>
                <a:ext uri="{FF2B5EF4-FFF2-40B4-BE49-F238E27FC236}">
                  <a16:creationId xmlns:a16="http://schemas.microsoft.com/office/drawing/2014/main"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0" name="Immagine 9">
              <a:extLst>
                <a:ext uri="{FF2B5EF4-FFF2-40B4-BE49-F238E27FC236}">
                  <a16:creationId xmlns:a16="http://schemas.microsoft.com/office/drawing/2014/main"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a16="http://schemas.microsoft.com/office/drawing/2014/main"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a16="http://schemas.microsoft.com/office/drawing/2014/main"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normAutofit/>
          </a:bodyPr>
          <a:lstStyle>
            <a:lvl1pPr>
              <a:defRPr sz="4000">
                <a:solidFill>
                  <a:srgbClr val="2A8ECE"/>
                </a:solidFill>
              </a:defRPr>
            </a:lvl1pPr>
          </a:lstStyle>
          <a:p>
            <a:r>
              <a:rPr lang="en-US" dirty="0"/>
              <a:t>Click to edit Master title style</a:t>
            </a:r>
          </a:p>
        </p:txBody>
      </p:sp>
      <p:sp>
        <p:nvSpPr>
          <p:cNvPr id="4" name="Date Placeholder 3"/>
          <p:cNvSpPr>
            <a:spLocks noGrp="1"/>
          </p:cNvSpPr>
          <p:nvPr>
            <p:ph type="dt" sz="half" idx="10"/>
          </p:nvPr>
        </p:nvSpPr>
        <p:spPr>
          <a:xfrm>
            <a:off x="0" y="6483649"/>
            <a:ext cx="1266826" cy="243839"/>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66473"/>
            <a:ext cx="30861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7" name="Gruppo 16">
            <a:extLst>
              <a:ext uri="{FF2B5EF4-FFF2-40B4-BE49-F238E27FC236}">
                <a16:creationId xmlns:a16="http://schemas.microsoft.com/office/drawing/2014/main" id="{6CA81CF2-B7CD-4ED7-9B9F-3BCC1910A869}"/>
              </a:ext>
            </a:extLst>
          </p:cNvPr>
          <p:cNvGrpSpPr/>
          <p:nvPr userDrawn="1"/>
        </p:nvGrpSpPr>
        <p:grpSpPr>
          <a:xfrm>
            <a:off x="-1" y="6318703"/>
            <a:ext cx="8728365" cy="540960"/>
            <a:chOff x="0" y="5126182"/>
            <a:chExt cx="11819413" cy="670976"/>
          </a:xfrm>
        </p:grpSpPr>
        <p:sp>
          <p:nvSpPr>
            <p:cNvPr id="18" name="Rettangolo 17">
              <a:extLst>
                <a:ext uri="{FF2B5EF4-FFF2-40B4-BE49-F238E27FC236}">
                  <a16:creationId xmlns:a16="http://schemas.microsoft.com/office/drawing/2014/main"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9" name="Immagine 18">
              <a:extLst>
                <a:ext uri="{FF2B5EF4-FFF2-40B4-BE49-F238E27FC236}">
                  <a16:creationId xmlns:a16="http://schemas.microsoft.com/office/drawing/2014/main"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a16="http://schemas.microsoft.com/office/drawing/2014/main"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a16="http://schemas.microsoft.com/office/drawing/2014/main"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4" name="Gruppo 13">
            <a:extLst>
              <a:ext uri="{FF2B5EF4-FFF2-40B4-BE49-F238E27FC236}">
                <a16:creationId xmlns:a16="http://schemas.microsoft.com/office/drawing/2014/main" id="{7D6CA9C0-C26E-4AA0-9CFE-E3E66B516B81}"/>
              </a:ext>
            </a:extLst>
          </p:cNvPr>
          <p:cNvGrpSpPr/>
          <p:nvPr userDrawn="1"/>
        </p:nvGrpSpPr>
        <p:grpSpPr>
          <a:xfrm>
            <a:off x="-1" y="6318703"/>
            <a:ext cx="8728365" cy="540960"/>
            <a:chOff x="0" y="5126182"/>
            <a:chExt cx="11819413" cy="670976"/>
          </a:xfrm>
        </p:grpSpPr>
        <p:sp>
          <p:nvSpPr>
            <p:cNvPr id="15" name="Rettangolo 14">
              <a:extLst>
                <a:ext uri="{FF2B5EF4-FFF2-40B4-BE49-F238E27FC236}">
                  <a16:creationId xmlns:a16="http://schemas.microsoft.com/office/drawing/2014/main"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6" name="Immagine 15">
              <a:extLst>
                <a:ext uri="{FF2B5EF4-FFF2-40B4-BE49-F238E27FC236}">
                  <a16:creationId xmlns:a16="http://schemas.microsoft.com/office/drawing/2014/main"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a16="http://schemas.microsoft.com/office/drawing/2014/main"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a16="http://schemas.microsoft.com/office/drawing/2014/main"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75715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3" y="230203"/>
            <a:ext cx="8442796" cy="791650"/>
          </a:xfrm>
        </p:spPr>
        <p:txBody>
          <a:bodyPr/>
          <a:lstStyle/>
          <a:p>
            <a:r>
              <a:rPr lang="en-GB"/>
              <a:t>Klik om de stijl te 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a:t>Klik om de modelstijlen te bewerken</a:t>
            </a:r>
          </a:p>
          <a:p>
            <a:pPr lvl="1"/>
            <a:r>
              <a:rPr lang="en-GB"/>
              <a:t>Tweede niveau</a:t>
            </a:r>
          </a:p>
          <a:p>
            <a:pPr lvl="2"/>
            <a:r>
              <a:rPr lang="en-GB"/>
              <a:t>Derde niveau</a:t>
            </a:r>
          </a:p>
          <a:p>
            <a:pPr lvl="3"/>
            <a:r>
              <a:rPr lang="en-GB"/>
              <a:t>Vierde niveau</a:t>
            </a:r>
          </a:p>
          <a:p>
            <a:pPr lvl="4"/>
            <a:r>
              <a:rPr lang="en-GB"/>
              <a:t>Vijfde niveau</a:t>
            </a:r>
            <a:endParaRPr lang="en-GB" dirty="0"/>
          </a:p>
        </p:txBody>
      </p:sp>
    </p:spTree>
    <p:extLst>
      <p:ext uri="{BB962C8B-B14F-4D97-AF65-F5344CB8AC3E}">
        <p14:creationId xmlns:p14="http://schemas.microsoft.com/office/powerpoint/2010/main" val="246491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Klik om de stijl te bewerken</a:t>
            </a:r>
            <a:endParaRPr lang="en-GB" dirty="0"/>
          </a:p>
        </p:txBody>
      </p:sp>
    </p:spTree>
    <p:extLst>
      <p:ext uri="{BB962C8B-B14F-4D97-AF65-F5344CB8AC3E}">
        <p14:creationId xmlns:p14="http://schemas.microsoft.com/office/powerpoint/2010/main" val="390523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7FAE-F998-4B53-9BFC-A8AED3DC0F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A9592E-A8C9-4465-89A7-89C67DBC8224}"/>
              </a:ext>
            </a:extLst>
          </p:cNvPr>
          <p:cNvSpPr>
            <a:spLocks noGrp="1"/>
          </p:cNvSpPr>
          <p:nvPr>
            <p:ph type="dt" sz="half" idx="10"/>
          </p:nvPr>
        </p:nvSpPr>
        <p:spPr/>
        <p:txBody>
          <a:bodyPr/>
          <a:lstStyle/>
          <a:p>
            <a:fld id="{988BD6F9-7449-414E-AB7A-B46BE1E5D6AA}" type="datetimeFigureOut">
              <a:rPr lang="en-GB" smtClean="0"/>
              <a:t>25/01/2023</a:t>
            </a:fld>
            <a:endParaRPr lang="en-GB"/>
          </a:p>
        </p:txBody>
      </p:sp>
      <p:sp>
        <p:nvSpPr>
          <p:cNvPr id="4" name="Footer Placeholder 3">
            <a:extLst>
              <a:ext uri="{FF2B5EF4-FFF2-40B4-BE49-F238E27FC236}">
                <a16:creationId xmlns:a16="http://schemas.microsoft.com/office/drawing/2014/main" id="{1250A83A-2F51-424F-ABFA-61ADFBC6D5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3E08E1-7AE9-47C0-9287-B1697C834608}"/>
              </a:ext>
            </a:extLst>
          </p:cNvPr>
          <p:cNvSpPr>
            <a:spLocks noGrp="1"/>
          </p:cNvSpPr>
          <p:nvPr>
            <p:ph type="sldNum" sz="quarter" idx="12"/>
          </p:nvPr>
        </p:nvSpPr>
        <p:spPr/>
        <p:txBody>
          <a:bodyPr/>
          <a:lstStyle/>
          <a:p>
            <a:fld id="{E1C081FC-1CE3-49D2-900C-EC5C56D4A52A}" type="slidenum">
              <a:rPr lang="en-GB" smtClean="0"/>
              <a:t>‹N›</a:t>
            </a:fld>
            <a:endParaRPr lang="en-GB"/>
          </a:p>
        </p:txBody>
      </p:sp>
    </p:spTree>
    <p:extLst>
      <p:ext uri="{BB962C8B-B14F-4D97-AF65-F5344CB8AC3E}">
        <p14:creationId xmlns:p14="http://schemas.microsoft.com/office/powerpoint/2010/main" val="248526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3829" y="6614160"/>
            <a:ext cx="20574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thackara.com/food-systems-design/the-high-tech-permaculture-metabolic-engine-greenhouse/"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ublishingarchaeology.blogspot.com/2011/11/how-to-give-bad-conference-talk.html" TargetMode="External"/><Relationship Id="rId5" Type="http://schemas.openxmlformats.org/officeDocument/2006/relationships/image" Target="../media/image23.jpg"/><Relationship Id="rId4" Type="http://schemas.openxmlformats.org/officeDocument/2006/relationships/hyperlink" Target="http://www.salvisjuribus.it/obiettivi-europei-in-materia-di-energia-sostenibil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alvisjuribus.it/obiettivi-europei-in-materia-di-energia-sostenibile/" TargetMode="External"/><Relationship Id="rId7" Type="http://schemas.openxmlformats.org/officeDocument/2006/relationships/hyperlink" Target="http://thackara.com/food-systems-design/the-high-tech-permaculture-metabolic-engine-greenhouse/" TargetMode="External"/><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hyperlink" Target="http://publishingarchaeology.blogspot.com/2011/11/how-to-give-bad-conference-talk.html" TargetMode="Externa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thackara.com/food-systems-design/the-high-tech-permaculture-metabolic-engine-greenhouse/"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publishingarchaeology.blogspot.com/2011/11/how-to-give-bad-conference-talk.html" TargetMode="External"/><Relationship Id="rId5" Type="http://schemas.openxmlformats.org/officeDocument/2006/relationships/image" Target="../media/image23.jpg"/><Relationship Id="rId4" Type="http://schemas.openxmlformats.org/officeDocument/2006/relationships/hyperlink" Target="http://www.salvisjuribus.it/obiettivi-europei-in-materia-di-energia-sostenibil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3" Type="http://schemas.openxmlformats.org/officeDocument/2006/relationships/image" Target="../media/image38.jpeg"/><Relationship Id="rId18" Type="http://schemas.openxmlformats.org/officeDocument/2006/relationships/image" Target="../media/image43.png"/><Relationship Id="rId26" Type="http://schemas.openxmlformats.org/officeDocument/2006/relationships/image" Target="../media/image51.jpe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tiff"/><Relationship Id="rId17" Type="http://schemas.openxmlformats.org/officeDocument/2006/relationships/image" Target="../media/image42.jpeg"/><Relationship Id="rId25" Type="http://schemas.openxmlformats.org/officeDocument/2006/relationships/image" Target="../media/image50.png"/><Relationship Id="rId33" Type="http://schemas.openxmlformats.org/officeDocument/2006/relationships/hyperlink" Target="mailto:remigio.berruto@unito.it" TargetMode="External"/><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jpeg"/><Relationship Id="rId29"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31.jpeg"/><Relationship Id="rId11" Type="http://schemas.openxmlformats.org/officeDocument/2006/relationships/image" Target="../media/image36.jpeg"/><Relationship Id="rId24" Type="http://schemas.openxmlformats.org/officeDocument/2006/relationships/image" Target="../media/image49.png"/><Relationship Id="rId32" Type="http://schemas.openxmlformats.org/officeDocument/2006/relationships/image" Target="../media/image57.png"/><Relationship Id="rId5" Type="http://schemas.openxmlformats.org/officeDocument/2006/relationships/image" Target="../media/image30.png"/><Relationship Id="rId15" Type="http://schemas.openxmlformats.org/officeDocument/2006/relationships/image" Target="../media/image40.jpeg"/><Relationship Id="rId23" Type="http://schemas.openxmlformats.org/officeDocument/2006/relationships/image" Target="../media/image48.jpe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jpeg"/><Relationship Id="rId31" Type="http://schemas.openxmlformats.org/officeDocument/2006/relationships/image" Target="../media/image56.pn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jpeg"/><Relationship Id="rId22" Type="http://schemas.openxmlformats.org/officeDocument/2006/relationships/image" Target="../media/image47.jpeg"/><Relationship Id="rId27" Type="http://schemas.openxmlformats.org/officeDocument/2006/relationships/image" Target="../media/image52.jpeg"/><Relationship Id="rId30" Type="http://schemas.openxmlformats.org/officeDocument/2006/relationships/image" Target="../media/image55.jpeg"/><Relationship Id="rId8"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vimeo.com/149155255" TargetMode="External"/><Relationship Id="rId3" Type="http://schemas.openxmlformats.org/officeDocument/2006/relationships/image" Target="../media/image19.jpeg"/><Relationship Id="rId7"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flickr.com/photos/unido/15011575158" TargetMode="External"/><Relationship Id="rId5" Type="http://schemas.openxmlformats.org/officeDocument/2006/relationships/image" Target="../media/image20.jpeg"/><Relationship Id="rId4" Type="http://schemas.openxmlformats.org/officeDocument/2006/relationships/hyperlink" Target="https://en.wikipedia.org/wiki/Agriculture_in_Vietna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86687" y="1571090"/>
            <a:ext cx="8552597" cy="1371600"/>
          </a:xfrm>
          <a:ln>
            <a:solidFill>
              <a:schemeClr val="bg1"/>
            </a:solidFill>
          </a:ln>
        </p:spPr>
        <p:txBody>
          <a:bodyPr>
            <a:noAutofit/>
          </a:bodyPr>
          <a:lstStyle/>
          <a:p>
            <a:r>
              <a:rPr lang="en-US" sz="3200" dirty="0"/>
              <a:t>Addressing the current and future skill needs for sustainability, digitalization, and the bio-Economy in agriculture: European skills agenda and Strategy – FIELDS project </a:t>
            </a:r>
            <a:endParaRPr lang="it-IT" sz="3200" dirty="0"/>
          </a:p>
        </p:txBody>
      </p:sp>
      <p:sp>
        <p:nvSpPr>
          <p:cNvPr id="3" name="Sottotitolo 2"/>
          <p:cNvSpPr>
            <a:spLocks noGrp="1"/>
          </p:cNvSpPr>
          <p:nvPr>
            <p:ph type="subTitle" idx="1"/>
          </p:nvPr>
        </p:nvSpPr>
        <p:spPr>
          <a:xfrm>
            <a:off x="348973" y="3442355"/>
            <a:ext cx="8454887" cy="1750602"/>
          </a:xfrm>
        </p:spPr>
        <p:txBody>
          <a:bodyPr/>
          <a:lstStyle/>
          <a:p>
            <a:r>
              <a:rPr lang="it-IT" dirty="0"/>
              <a:t>Remigio Berruto(*), Daniele Rossi(**), Patrizia Busato (*)</a:t>
            </a:r>
          </a:p>
          <a:p>
            <a:r>
              <a:rPr lang="it-IT" dirty="0"/>
              <a:t>CONFAGRICOLTURA(**) &amp; DIST (*)</a:t>
            </a:r>
          </a:p>
          <a:p>
            <a:r>
              <a:rPr lang="it-IT" dirty="0"/>
              <a:t>Rome &amp; </a:t>
            </a:r>
            <a:r>
              <a:rPr lang="it-IT" dirty="0" err="1"/>
              <a:t>Turin</a:t>
            </a:r>
            <a:r>
              <a:rPr lang="it-IT" dirty="0"/>
              <a:t>, Italy</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1682" y="516347"/>
            <a:ext cx="3294004" cy="940906"/>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192" y="414107"/>
            <a:ext cx="2432241" cy="940905"/>
          </a:xfrm>
          <a:prstGeom prst="rect">
            <a:avLst/>
          </a:prstGeom>
        </p:spPr>
      </p:pic>
      <p:sp>
        <p:nvSpPr>
          <p:cNvPr id="8" name="CasellaDiTesto 7">
            <a:extLst>
              <a:ext uri="{FF2B5EF4-FFF2-40B4-BE49-F238E27FC236}">
                <a16:creationId xmlns:a16="http://schemas.microsoft.com/office/drawing/2014/main" id="{39569B6D-B0D2-44C5-AF82-49F058E610B1}"/>
              </a:ext>
            </a:extLst>
          </p:cNvPr>
          <p:cNvSpPr txBox="1"/>
          <p:nvPr/>
        </p:nvSpPr>
        <p:spPr>
          <a:xfrm>
            <a:off x="1524271" y="5003637"/>
            <a:ext cx="6277428" cy="1938992"/>
          </a:xfrm>
          <a:prstGeom prst="rect">
            <a:avLst/>
          </a:prstGeom>
          <a:noFill/>
        </p:spPr>
        <p:txBody>
          <a:bodyPr wrap="square">
            <a:spAutoFit/>
          </a:bodyPr>
          <a:lstStyle/>
          <a:p>
            <a:pPr algn="ctr"/>
            <a:r>
              <a:rPr lang="it-IT" sz="2400" b="1" dirty="0">
                <a:solidFill>
                  <a:schemeClr val="accent6">
                    <a:lumMod val="75000"/>
                  </a:schemeClr>
                </a:solidFill>
              </a:rPr>
              <a:t>ENTRECOMP Food MEETING – </a:t>
            </a:r>
            <a:br>
              <a:rPr lang="it-IT" sz="2400" b="1" dirty="0">
                <a:solidFill>
                  <a:schemeClr val="accent6">
                    <a:lumMod val="75000"/>
                  </a:schemeClr>
                </a:solidFill>
              </a:rPr>
            </a:br>
            <a:r>
              <a:rPr lang="it-IT" sz="2400" b="1" dirty="0">
                <a:solidFill>
                  <a:schemeClr val="accent6">
                    <a:lumMod val="75000"/>
                  </a:schemeClr>
                </a:solidFill>
              </a:rPr>
              <a:t>26° of </a:t>
            </a:r>
            <a:r>
              <a:rPr lang="it-IT" sz="2400" b="1" dirty="0" err="1">
                <a:solidFill>
                  <a:schemeClr val="accent6">
                    <a:lumMod val="75000"/>
                  </a:schemeClr>
                </a:solidFill>
              </a:rPr>
              <a:t>January</a:t>
            </a:r>
            <a:r>
              <a:rPr lang="it-IT" sz="2400" b="1" dirty="0">
                <a:solidFill>
                  <a:schemeClr val="accent6">
                    <a:lumMod val="75000"/>
                  </a:schemeClr>
                </a:solidFill>
              </a:rPr>
              <a:t> 2023</a:t>
            </a:r>
            <a:br>
              <a:rPr lang="it-IT" sz="2400" b="1" dirty="0">
                <a:solidFill>
                  <a:schemeClr val="accent6">
                    <a:lumMod val="75000"/>
                  </a:schemeClr>
                </a:solidFill>
              </a:rPr>
            </a:br>
            <a:r>
              <a:rPr lang="it-IT" sz="2400" b="1" dirty="0" err="1">
                <a:solidFill>
                  <a:schemeClr val="accent6">
                    <a:lumMod val="75000"/>
                  </a:schemeClr>
                </a:solidFill>
              </a:rPr>
              <a:t>Grand</a:t>
            </a:r>
            <a:r>
              <a:rPr lang="it-IT" sz="2400" b="1" dirty="0">
                <a:solidFill>
                  <a:schemeClr val="accent6">
                    <a:lumMod val="75000"/>
                  </a:schemeClr>
                </a:solidFill>
              </a:rPr>
              <a:t> </a:t>
            </a:r>
            <a:r>
              <a:rPr lang="it-IT" sz="2400" b="1" dirty="0" err="1">
                <a:solidFill>
                  <a:schemeClr val="accent6">
                    <a:lumMod val="75000"/>
                  </a:schemeClr>
                </a:solidFill>
              </a:rPr>
              <a:t>Sablon</a:t>
            </a:r>
            <a:r>
              <a:rPr lang="it-IT" sz="2400" b="1" dirty="0">
                <a:solidFill>
                  <a:schemeClr val="accent6">
                    <a:lumMod val="75000"/>
                  </a:schemeClr>
                </a:solidFill>
              </a:rPr>
              <a:t>, Bruxelles</a:t>
            </a:r>
            <a:endParaRPr lang="en-US" sz="2400" dirty="0">
              <a:solidFill>
                <a:schemeClr val="accent6">
                  <a:lumMod val="75000"/>
                </a:schemeClr>
              </a:solidFill>
            </a:endParaRPr>
          </a:p>
          <a:p>
            <a:pPr algn="ctr"/>
            <a:br>
              <a:rPr lang="en-US" sz="2400" dirty="0">
                <a:solidFill>
                  <a:schemeClr val="accent6">
                    <a:lumMod val="75000"/>
                  </a:schemeClr>
                </a:solidFill>
              </a:rPr>
            </a:br>
            <a:endParaRPr lang="en-US" sz="2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70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A802-2C72-451D-898D-A75FC3C5D371}"/>
              </a:ext>
            </a:extLst>
          </p:cNvPr>
          <p:cNvSpPr>
            <a:spLocks noGrp="1"/>
          </p:cNvSpPr>
          <p:nvPr>
            <p:ph type="title"/>
          </p:nvPr>
        </p:nvSpPr>
        <p:spPr/>
        <p:txBody>
          <a:bodyPr/>
          <a:lstStyle/>
          <a:p>
            <a:r>
              <a:rPr lang="en-GB" sz="3000" dirty="0">
                <a:solidFill>
                  <a:schemeClr val="accent5">
                    <a:lumMod val="75000"/>
                  </a:schemeClr>
                </a:solidFill>
              </a:rPr>
              <a:t>Definition of scenarios</a:t>
            </a:r>
          </a:p>
        </p:txBody>
      </p:sp>
      <p:sp>
        <p:nvSpPr>
          <p:cNvPr id="5" name="Text Placeholder 4">
            <a:extLst>
              <a:ext uri="{FF2B5EF4-FFF2-40B4-BE49-F238E27FC236}">
                <a16:creationId xmlns:a16="http://schemas.microsoft.com/office/drawing/2014/main" id="{9D2A7F57-A4FA-4502-9F61-DF12C3BD9F5D}"/>
              </a:ext>
            </a:extLst>
          </p:cNvPr>
          <p:cNvSpPr>
            <a:spLocks noGrp="1"/>
          </p:cNvSpPr>
          <p:nvPr>
            <p:ph idx="1"/>
          </p:nvPr>
        </p:nvSpPr>
        <p:spPr/>
        <p:txBody>
          <a:bodyPr/>
          <a:lstStyle/>
          <a:p>
            <a:r>
              <a:rPr lang="en-GB" sz="1500" dirty="0"/>
              <a:t>We aim at a limited number of scenarios representing different roadmaps in sustainability, bio-economy, digitalisation, business models</a:t>
            </a:r>
          </a:p>
          <a:p>
            <a:r>
              <a:rPr lang="en-GB" sz="1500" dirty="0"/>
              <a:t>One of the scenarios represents furthering on historical socio-economic patterns, an </a:t>
            </a:r>
            <a:r>
              <a:rPr lang="en-GB" sz="1500" dirty="0">
                <a:solidFill>
                  <a:srgbClr val="005172"/>
                </a:solidFill>
              </a:rPr>
              <a:t>‘</a:t>
            </a:r>
            <a:r>
              <a:rPr lang="en-GB" sz="1500" b="1" dirty="0">
                <a:solidFill>
                  <a:srgbClr val="005172"/>
                </a:solidFill>
              </a:rPr>
              <a:t>’Established Paths’’ scenario </a:t>
            </a:r>
          </a:p>
          <a:p>
            <a:r>
              <a:rPr lang="en-GB" sz="1500" dirty="0"/>
              <a:t>The elements of the project seem to be best covered by ‘’Sustainable paths’’ and ‘’High Tech paths’’  </a:t>
            </a:r>
          </a:p>
          <a:p>
            <a:pPr lvl="1"/>
            <a:r>
              <a:rPr lang="en-GB" sz="1500" b="1" dirty="0"/>
              <a:t>Sustainable path scenario </a:t>
            </a:r>
            <a:r>
              <a:rPr lang="en-GB" sz="1500" dirty="0"/>
              <a:t>reflects environmental awareness, an active public sector, inclusiveness (Globally)</a:t>
            </a:r>
          </a:p>
          <a:p>
            <a:pPr lvl="1"/>
            <a:r>
              <a:rPr lang="en-GB" sz="1500" dirty="0"/>
              <a:t> </a:t>
            </a:r>
            <a:r>
              <a:rPr lang="en-GB" sz="1500" b="1" dirty="0"/>
              <a:t>High-Tech scenario </a:t>
            </a:r>
            <a:r>
              <a:rPr lang="en-GB" sz="1500" dirty="0"/>
              <a:t>reflects faith in technology, strong role private sector, Globalisation and free trade </a:t>
            </a:r>
          </a:p>
          <a:p>
            <a:r>
              <a:rPr lang="en-GB" sz="1500" dirty="0"/>
              <a:t>Scenarios are described through ‘’narratives’’. The trends identified in the trend study are the elements of the narratives </a:t>
            </a:r>
          </a:p>
          <a:p>
            <a:pPr marL="0" indent="0">
              <a:buNone/>
            </a:pPr>
            <a:endParaRPr lang="en-GB" dirty="0"/>
          </a:p>
        </p:txBody>
      </p:sp>
    </p:spTree>
    <p:extLst>
      <p:ext uri="{BB962C8B-B14F-4D97-AF65-F5344CB8AC3E}">
        <p14:creationId xmlns:p14="http://schemas.microsoft.com/office/powerpoint/2010/main" val="314953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5CDD-0D7A-49C3-914F-4F1D6F77E3E0}"/>
              </a:ext>
            </a:extLst>
          </p:cNvPr>
          <p:cNvSpPr>
            <a:spLocks noGrp="1"/>
          </p:cNvSpPr>
          <p:nvPr>
            <p:ph type="title"/>
          </p:nvPr>
        </p:nvSpPr>
        <p:spPr/>
        <p:txBody>
          <a:bodyPr/>
          <a:lstStyle/>
          <a:p>
            <a:r>
              <a:rPr lang="en-GB" dirty="0"/>
              <a:t>Scenarios for sustainability and bioeconomy: key topics</a:t>
            </a:r>
          </a:p>
        </p:txBody>
      </p:sp>
      <p:sp>
        <p:nvSpPr>
          <p:cNvPr id="3" name="Segnaposto contenuto 2">
            <a:extLst>
              <a:ext uri="{FF2B5EF4-FFF2-40B4-BE49-F238E27FC236}">
                <a16:creationId xmlns:a16="http://schemas.microsoft.com/office/drawing/2014/main" id="{78CB3117-BABF-4075-815F-6EA6A9E6B245}"/>
              </a:ext>
            </a:extLst>
          </p:cNvPr>
          <p:cNvSpPr>
            <a:spLocks noGrp="1"/>
          </p:cNvSpPr>
          <p:nvPr>
            <p:ph idx="1"/>
          </p:nvPr>
        </p:nvSpPr>
        <p:spPr/>
        <p:txBody>
          <a:bodyPr/>
          <a:lstStyle/>
          <a:p>
            <a:endParaRPr lang="it-IT"/>
          </a:p>
        </p:txBody>
      </p:sp>
      <p:sp>
        <p:nvSpPr>
          <p:cNvPr id="4" name="Oval 3">
            <a:extLst>
              <a:ext uri="{FF2B5EF4-FFF2-40B4-BE49-F238E27FC236}">
                <a16:creationId xmlns:a16="http://schemas.microsoft.com/office/drawing/2014/main" id="{C4674279-2EEF-4020-9798-EB5A708F185A}"/>
              </a:ext>
            </a:extLst>
          </p:cNvPr>
          <p:cNvSpPr/>
          <p:nvPr/>
        </p:nvSpPr>
        <p:spPr>
          <a:xfrm>
            <a:off x="629816" y="1526256"/>
            <a:ext cx="1833467" cy="1287624"/>
          </a:xfrm>
          <a:prstGeom prst="ellipse">
            <a:avLst/>
          </a:prstGeom>
          <a:blipFill dpi="0"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Sustainable Paths</a:t>
            </a:r>
          </a:p>
        </p:txBody>
      </p:sp>
      <p:sp>
        <p:nvSpPr>
          <p:cNvPr id="5" name="Oval 4">
            <a:extLst>
              <a:ext uri="{FF2B5EF4-FFF2-40B4-BE49-F238E27FC236}">
                <a16:creationId xmlns:a16="http://schemas.microsoft.com/office/drawing/2014/main" id="{8135D87B-C48F-48D0-A11E-5E2CA11A9F02}"/>
              </a:ext>
            </a:extLst>
          </p:cNvPr>
          <p:cNvSpPr/>
          <p:nvPr/>
        </p:nvSpPr>
        <p:spPr>
          <a:xfrm>
            <a:off x="3589868" y="1526256"/>
            <a:ext cx="1833467" cy="1287624"/>
          </a:xfrm>
          <a:prstGeom prst="ellipse">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a:t>
            </a:r>
            <a:r>
              <a:rPr lang="en-GB" sz="1350" b="1" dirty="0" err="1">
                <a:solidFill>
                  <a:srgbClr val="FFFFFF"/>
                </a:solidFill>
                <a:latin typeface="Verdana"/>
              </a:rPr>
              <a:t>EstablishedPaths</a:t>
            </a:r>
            <a:endParaRPr lang="en-GB" sz="1350" b="1" dirty="0">
              <a:solidFill>
                <a:srgbClr val="FFFFFF"/>
              </a:solidFill>
              <a:latin typeface="Verdana"/>
            </a:endParaRPr>
          </a:p>
        </p:txBody>
      </p:sp>
      <p:sp>
        <p:nvSpPr>
          <p:cNvPr id="6" name="Oval 5">
            <a:extLst>
              <a:ext uri="{FF2B5EF4-FFF2-40B4-BE49-F238E27FC236}">
                <a16:creationId xmlns:a16="http://schemas.microsoft.com/office/drawing/2014/main" id="{50839E84-2AE4-4096-8C49-A3BAFA9F4235}"/>
              </a:ext>
            </a:extLst>
          </p:cNvPr>
          <p:cNvSpPr/>
          <p:nvPr/>
        </p:nvSpPr>
        <p:spPr>
          <a:xfrm>
            <a:off x="6480110" y="1526256"/>
            <a:ext cx="1833467" cy="1287624"/>
          </a:xfrm>
          <a:prstGeom prst="ellipse">
            <a:avLst/>
          </a:prstGeom>
          <a:blipFill dpi="0"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High Tech Paths</a:t>
            </a:r>
          </a:p>
        </p:txBody>
      </p:sp>
      <p:sp>
        <p:nvSpPr>
          <p:cNvPr id="8" name="TextBox 7">
            <a:extLst>
              <a:ext uri="{FF2B5EF4-FFF2-40B4-BE49-F238E27FC236}">
                <a16:creationId xmlns:a16="http://schemas.microsoft.com/office/drawing/2014/main" id="{602759FE-C170-4173-999B-27428B0252CD}"/>
              </a:ext>
            </a:extLst>
          </p:cNvPr>
          <p:cNvSpPr txBox="1"/>
          <p:nvPr/>
        </p:nvSpPr>
        <p:spPr>
          <a:xfrm>
            <a:off x="55984" y="3220635"/>
            <a:ext cx="2796851" cy="973023"/>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Sustainability</a:t>
            </a:r>
          </a:p>
          <a:p>
            <a:pPr defTabSz="685800">
              <a:lnSpc>
                <a:spcPts val="1350"/>
              </a:lnSpc>
              <a:defRPr/>
            </a:pPr>
            <a:r>
              <a:rPr lang="en-GB" sz="1050" dirty="0">
                <a:solidFill>
                  <a:srgbClr val="005172"/>
                </a:solidFill>
                <a:latin typeface="Verdana" pitchFamily="34" charset="0"/>
              </a:rPr>
              <a:t>&gt;focus plant-based consumption </a:t>
            </a:r>
          </a:p>
          <a:p>
            <a:pPr defTabSz="685800">
              <a:lnSpc>
                <a:spcPts val="1350"/>
              </a:lnSpc>
              <a:defRPr/>
            </a:pPr>
            <a:r>
              <a:rPr lang="en-GB" sz="1050" dirty="0">
                <a:solidFill>
                  <a:srgbClr val="005172"/>
                </a:solidFill>
                <a:latin typeface="Verdana" pitchFamily="34" charset="0"/>
              </a:rPr>
              <a:t>&gt;diversified cropping systems (</a:t>
            </a:r>
            <a:r>
              <a:rPr lang="en-GB" sz="1050" dirty="0" err="1">
                <a:solidFill>
                  <a:srgbClr val="005172"/>
                </a:solidFill>
                <a:latin typeface="Verdana" pitchFamily="34" charset="0"/>
              </a:rPr>
              <a:t>sme</a:t>
            </a:r>
            <a:r>
              <a:rPr lang="en-GB" sz="1050" dirty="0">
                <a:solidFill>
                  <a:srgbClr val="005172"/>
                </a:solidFill>
                <a:latin typeface="Verdana" pitchFamily="34" charset="0"/>
              </a:rPr>
              <a:t>) </a:t>
            </a:r>
          </a:p>
          <a:p>
            <a:pPr defTabSz="685800">
              <a:lnSpc>
                <a:spcPts val="1350"/>
              </a:lnSpc>
              <a:defRPr/>
            </a:pPr>
            <a:r>
              <a:rPr lang="en-GB" sz="1050" dirty="0">
                <a:solidFill>
                  <a:srgbClr val="005172"/>
                </a:solidFill>
                <a:latin typeface="Verdana" pitchFamily="34" charset="0"/>
              </a:rPr>
              <a:t>&gt;agroforestry and ecosystem services</a:t>
            </a:r>
          </a:p>
          <a:p>
            <a:pPr defTabSz="685800">
              <a:lnSpc>
                <a:spcPts val="1350"/>
              </a:lnSpc>
              <a:defRPr/>
            </a:pPr>
            <a:endParaRPr lang="en-GB" sz="1050" dirty="0">
              <a:solidFill>
                <a:srgbClr val="005172"/>
              </a:solidFill>
              <a:latin typeface="Verdana" pitchFamily="34" charset="0"/>
            </a:endParaRPr>
          </a:p>
        </p:txBody>
      </p:sp>
      <p:sp>
        <p:nvSpPr>
          <p:cNvPr id="9" name="TextBox 8">
            <a:extLst>
              <a:ext uri="{FF2B5EF4-FFF2-40B4-BE49-F238E27FC236}">
                <a16:creationId xmlns:a16="http://schemas.microsoft.com/office/drawing/2014/main" id="{8B2D0679-4D99-4B5D-BF3C-73ED1DBD73FC}"/>
              </a:ext>
            </a:extLst>
          </p:cNvPr>
          <p:cNvSpPr txBox="1"/>
          <p:nvPr/>
        </p:nvSpPr>
        <p:spPr>
          <a:xfrm>
            <a:off x="55985" y="4370842"/>
            <a:ext cx="2589244" cy="613951"/>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Bioeconomy</a:t>
            </a:r>
          </a:p>
          <a:p>
            <a:pPr defTabSz="685800">
              <a:lnSpc>
                <a:spcPts val="1350"/>
              </a:lnSpc>
              <a:defRPr/>
            </a:pPr>
            <a:r>
              <a:rPr lang="en-GB" sz="1050" dirty="0">
                <a:solidFill>
                  <a:srgbClr val="005172"/>
                </a:solidFill>
                <a:latin typeface="Verdana" pitchFamily="34" charset="0"/>
              </a:rPr>
              <a:t>&gt;decarbonised energy markets</a:t>
            </a:r>
          </a:p>
          <a:p>
            <a:pPr defTabSz="685800">
              <a:lnSpc>
                <a:spcPts val="1350"/>
              </a:lnSpc>
              <a:defRPr/>
            </a:pPr>
            <a:r>
              <a:rPr lang="en-GB" sz="1050" dirty="0">
                <a:solidFill>
                  <a:srgbClr val="005172"/>
                </a:solidFill>
                <a:latin typeface="Verdana" pitchFamily="34" charset="0"/>
              </a:rPr>
              <a:t>&gt;increasing wood consumption</a:t>
            </a:r>
          </a:p>
        </p:txBody>
      </p:sp>
      <p:sp>
        <p:nvSpPr>
          <p:cNvPr id="10" name="TextBox 9">
            <a:extLst>
              <a:ext uri="{FF2B5EF4-FFF2-40B4-BE49-F238E27FC236}">
                <a16:creationId xmlns:a16="http://schemas.microsoft.com/office/drawing/2014/main" id="{5B5597C7-52B8-4890-88C8-97A00DD710F4}"/>
              </a:ext>
            </a:extLst>
          </p:cNvPr>
          <p:cNvSpPr txBox="1"/>
          <p:nvPr/>
        </p:nvSpPr>
        <p:spPr>
          <a:xfrm>
            <a:off x="3176554" y="2988776"/>
            <a:ext cx="2589244" cy="1332096"/>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Sustainability</a:t>
            </a:r>
          </a:p>
          <a:p>
            <a:pPr defTabSz="685800">
              <a:lnSpc>
                <a:spcPts val="1350"/>
              </a:lnSpc>
              <a:defRPr/>
            </a:pPr>
            <a:r>
              <a:rPr lang="en-GB" sz="1050" dirty="0">
                <a:solidFill>
                  <a:srgbClr val="005172"/>
                </a:solidFill>
                <a:latin typeface="Verdana" pitchFamily="34" charset="0"/>
              </a:rPr>
              <a:t>&gt;consumer focus on cost, taste, convenience</a:t>
            </a:r>
          </a:p>
          <a:p>
            <a:pPr defTabSz="685800">
              <a:lnSpc>
                <a:spcPts val="1350"/>
              </a:lnSpc>
              <a:defRPr/>
            </a:pPr>
            <a:r>
              <a:rPr lang="en-GB" sz="1050" dirty="0">
                <a:solidFill>
                  <a:srgbClr val="005172"/>
                </a:solidFill>
                <a:latin typeface="Verdana" pitchFamily="34" charset="0"/>
              </a:rPr>
              <a:t>&gt;Intensive agricultural production</a:t>
            </a:r>
          </a:p>
          <a:p>
            <a:pPr defTabSz="685800">
              <a:lnSpc>
                <a:spcPts val="1350"/>
              </a:lnSpc>
              <a:defRPr/>
            </a:pPr>
            <a:r>
              <a:rPr lang="en-GB" sz="1050" dirty="0">
                <a:solidFill>
                  <a:srgbClr val="005172"/>
                </a:solidFill>
                <a:latin typeface="Verdana" pitchFamily="34" charset="0"/>
              </a:rPr>
              <a:t>&gt;focus on resource efficiency</a:t>
            </a:r>
          </a:p>
          <a:p>
            <a:pPr defTabSz="685800">
              <a:lnSpc>
                <a:spcPts val="1350"/>
              </a:lnSpc>
              <a:defRPr/>
            </a:pPr>
            <a:endParaRPr lang="en-GB" sz="1050" dirty="0">
              <a:solidFill>
                <a:srgbClr val="005172"/>
              </a:solidFill>
              <a:latin typeface="Verdana" pitchFamily="34" charset="0"/>
            </a:endParaRPr>
          </a:p>
        </p:txBody>
      </p:sp>
      <p:sp>
        <p:nvSpPr>
          <p:cNvPr id="11" name="TextBox 10">
            <a:extLst>
              <a:ext uri="{FF2B5EF4-FFF2-40B4-BE49-F238E27FC236}">
                <a16:creationId xmlns:a16="http://schemas.microsoft.com/office/drawing/2014/main" id="{7DE04AA7-C076-4B3D-BE73-02903D8B26C8}"/>
              </a:ext>
            </a:extLst>
          </p:cNvPr>
          <p:cNvSpPr txBox="1"/>
          <p:nvPr/>
        </p:nvSpPr>
        <p:spPr>
          <a:xfrm>
            <a:off x="3184857" y="4210986"/>
            <a:ext cx="2589244" cy="793487"/>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Bioeconomy</a:t>
            </a:r>
          </a:p>
          <a:p>
            <a:pPr defTabSz="685800">
              <a:lnSpc>
                <a:spcPts val="1350"/>
              </a:lnSpc>
              <a:defRPr/>
            </a:pPr>
            <a:r>
              <a:rPr lang="en-GB" sz="1050" dirty="0">
                <a:solidFill>
                  <a:srgbClr val="005172"/>
                </a:solidFill>
                <a:latin typeface="Verdana" pitchFamily="34" charset="0"/>
              </a:rPr>
              <a:t>&gt;fossil fuel based energy markets</a:t>
            </a:r>
          </a:p>
          <a:p>
            <a:pPr defTabSz="685800">
              <a:lnSpc>
                <a:spcPts val="1350"/>
              </a:lnSpc>
              <a:defRPr/>
            </a:pPr>
            <a:r>
              <a:rPr lang="en-GB" sz="1050" dirty="0">
                <a:solidFill>
                  <a:srgbClr val="005172"/>
                </a:solidFill>
                <a:latin typeface="Verdana" pitchFamily="34" charset="0"/>
              </a:rPr>
              <a:t>&gt;biomass supply by forests</a:t>
            </a:r>
          </a:p>
        </p:txBody>
      </p:sp>
      <p:sp>
        <p:nvSpPr>
          <p:cNvPr id="12" name="TextBox 11">
            <a:extLst>
              <a:ext uri="{FF2B5EF4-FFF2-40B4-BE49-F238E27FC236}">
                <a16:creationId xmlns:a16="http://schemas.microsoft.com/office/drawing/2014/main" id="{64694282-3E1D-4FCC-AB6A-FDCA31FD9D8D}"/>
              </a:ext>
            </a:extLst>
          </p:cNvPr>
          <p:cNvSpPr txBox="1"/>
          <p:nvPr/>
        </p:nvSpPr>
        <p:spPr>
          <a:xfrm>
            <a:off x="6291165" y="2988776"/>
            <a:ext cx="2722207" cy="1511632"/>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Sustainability</a:t>
            </a:r>
          </a:p>
          <a:p>
            <a:pPr defTabSz="685800">
              <a:lnSpc>
                <a:spcPts val="1350"/>
              </a:lnSpc>
              <a:defRPr/>
            </a:pPr>
            <a:r>
              <a:rPr lang="en-GB" sz="1050" dirty="0">
                <a:solidFill>
                  <a:srgbClr val="005172"/>
                </a:solidFill>
                <a:latin typeface="Verdana" pitchFamily="34" charset="0"/>
              </a:rPr>
              <a:t>&gt;healthy personalised diets</a:t>
            </a:r>
          </a:p>
          <a:p>
            <a:pPr defTabSz="685800">
              <a:lnSpc>
                <a:spcPts val="1350"/>
              </a:lnSpc>
              <a:defRPr/>
            </a:pPr>
            <a:r>
              <a:rPr lang="en-GB" sz="1050" dirty="0">
                <a:solidFill>
                  <a:srgbClr val="005172"/>
                </a:solidFill>
                <a:latin typeface="Verdana" pitchFamily="34" charset="0"/>
              </a:rPr>
              <a:t>&gt;technology intensive large scale production (agriculture, food industry and forestry)</a:t>
            </a:r>
          </a:p>
          <a:p>
            <a:pPr defTabSz="685800">
              <a:lnSpc>
                <a:spcPts val="1350"/>
              </a:lnSpc>
              <a:defRPr/>
            </a:pPr>
            <a:endParaRPr lang="en-GB" sz="1050" dirty="0">
              <a:solidFill>
                <a:srgbClr val="005172"/>
              </a:solidFill>
              <a:latin typeface="Verdana" pitchFamily="34" charset="0"/>
            </a:endParaRPr>
          </a:p>
          <a:p>
            <a:pPr defTabSz="685800">
              <a:lnSpc>
                <a:spcPts val="1350"/>
              </a:lnSpc>
              <a:defRPr/>
            </a:pPr>
            <a:endParaRPr lang="en-GB" sz="1050" dirty="0">
              <a:solidFill>
                <a:srgbClr val="005172"/>
              </a:solidFill>
              <a:latin typeface="Verdana" pitchFamily="34" charset="0"/>
            </a:endParaRPr>
          </a:p>
        </p:txBody>
      </p:sp>
      <p:sp>
        <p:nvSpPr>
          <p:cNvPr id="13" name="TextBox 12">
            <a:extLst>
              <a:ext uri="{FF2B5EF4-FFF2-40B4-BE49-F238E27FC236}">
                <a16:creationId xmlns:a16="http://schemas.microsoft.com/office/drawing/2014/main" id="{FF994C12-2A36-487F-B08A-10D14B12AA93}"/>
              </a:ext>
            </a:extLst>
          </p:cNvPr>
          <p:cNvSpPr txBox="1"/>
          <p:nvPr/>
        </p:nvSpPr>
        <p:spPr>
          <a:xfrm>
            <a:off x="6291165" y="4239089"/>
            <a:ext cx="2722207" cy="1152560"/>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Bioeconomy</a:t>
            </a:r>
          </a:p>
          <a:p>
            <a:pPr defTabSz="685800">
              <a:lnSpc>
                <a:spcPts val="1350"/>
              </a:lnSpc>
              <a:defRPr/>
            </a:pPr>
            <a:r>
              <a:rPr lang="en-GB" sz="1050" dirty="0">
                <a:solidFill>
                  <a:srgbClr val="005172"/>
                </a:solidFill>
                <a:latin typeface="Verdana" pitchFamily="34" charset="0"/>
              </a:rPr>
              <a:t>&gt;high tech circular production systems</a:t>
            </a:r>
          </a:p>
          <a:p>
            <a:pPr defTabSz="685800">
              <a:lnSpc>
                <a:spcPts val="1350"/>
              </a:lnSpc>
              <a:defRPr/>
            </a:pPr>
            <a:r>
              <a:rPr lang="en-GB" sz="1050" dirty="0">
                <a:solidFill>
                  <a:srgbClr val="005172"/>
                </a:solidFill>
                <a:latin typeface="Verdana" pitchFamily="34" charset="0"/>
              </a:rPr>
              <a:t>&gt;technology driven biobased industries</a:t>
            </a:r>
          </a:p>
        </p:txBody>
      </p:sp>
      <p:sp>
        <p:nvSpPr>
          <p:cNvPr id="14" name="Rectangle 13">
            <a:extLst>
              <a:ext uri="{FF2B5EF4-FFF2-40B4-BE49-F238E27FC236}">
                <a16:creationId xmlns:a16="http://schemas.microsoft.com/office/drawing/2014/main" id="{4C77AD5B-E7A4-4995-8070-5C243FE4BCFD}"/>
              </a:ext>
            </a:extLst>
          </p:cNvPr>
          <p:cNvSpPr/>
          <p:nvPr/>
        </p:nvSpPr>
        <p:spPr>
          <a:xfrm>
            <a:off x="0" y="3131600"/>
            <a:ext cx="2852836" cy="215877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srgbClr val="FFFFFF"/>
              </a:solidFill>
              <a:latin typeface="Verdana"/>
            </a:endParaRPr>
          </a:p>
        </p:txBody>
      </p:sp>
      <p:sp>
        <p:nvSpPr>
          <p:cNvPr id="15" name="Rectangle 14">
            <a:extLst>
              <a:ext uri="{FF2B5EF4-FFF2-40B4-BE49-F238E27FC236}">
                <a16:creationId xmlns:a16="http://schemas.microsoft.com/office/drawing/2014/main" id="{2F90C85A-A81C-41F8-9E02-66B6E64FB330}"/>
              </a:ext>
            </a:extLst>
          </p:cNvPr>
          <p:cNvSpPr/>
          <p:nvPr/>
        </p:nvSpPr>
        <p:spPr>
          <a:xfrm>
            <a:off x="3009368" y="3131599"/>
            <a:ext cx="2989194" cy="215877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srgbClr val="FFFFFF"/>
              </a:solidFill>
              <a:latin typeface="Verdana"/>
            </a:endParaRPr>
          </a:p>
        </p:txBody>
      </p:sp>
      <p:sp>
        <p:nvSpPr>
          <p:cNvPr id="16" name="Rectangle 15">
            <a:extLst>
              <a:ext uri="{FF2B5EF4-FFF2-40B4-BE49-F238E27FC236}">
                <a16:creationId xmlns:a16="http://schemas.microsoft.com/office/drawing/2014/main" id="{40D10E1B-088C-498C-8338-4D8F79496112}"/>
              </a:ext>
            </a:extLst>
          </p:cNvPr>
          <p:cNvSpPr/>
          <p:nvPr/>
        </p:nvSpPr>
        <p:spPr>
          <a:xfrm>
            <a:off x="6154806" y="3110911"/>
            <a:ext cx="2989194" cy="239395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srgbClr val="FFFFFF"/>
              </a:solidFill>
              <a:latin typeface="Verdana"/>
            </a:endParaRPr>
          </a:p>
        </p:txBody>
      </p:sp>
    </p:spTree>
    <p:extLst>
      <p:ext uri="{BB962C8B-B14F-4D97-AF65-F5344CB8AC3E}">
        <p14:creationId xmlns:p14="http://schemas.microsoft.com/office/powerpoint/2010/main" val="12944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5CDD-0D7A-49C3-914F-4F1D6F77E3E0}"/>
              </a:ext>
            </a:extLst>
          </p:cNvPr>
          <p:cNvSpPr>
            <a:spLocks noGrp="1"/>
          </p:cNvSpPr>
          <p:nvPr>
            <p:ph type="title"/>
          </p:nvPr>
        </p:nvSpPr>
        <p:spPr>
          <a:xfrm>
            <a:off x="348185" y="405536"/>
            <a:ext cx="8666353" cy="400979"/>
          </a:xfrm>
        </p:spPr>
        <p:txBody>
          <a:bodyPr/>
          <a:lstStyle/>
          <a:p>
            <a:r>
              <a:rPr lang="en-GB" dirty="0"/>
              <a:t>Scenarios for digitalisation and business models: key topics</a:t>
            </a:r>
          </a:p>
        </p:txBody>
      </p:sp>
      <p:sp>
        <p:nvSpPr>
          <p:cNvPr id="4" name="Oval 3">
            <a:extLst>
              <a:ext uri="{FF2B5EF4-FFF2-40B4-BE49-F238E27FC236}">
                <a16:creationId xmlns:a16="http://schemas.microsoft.com/office/drawing/2014/main" id="{C4674279-2EEF-4020-9798-EB5A708F185A}"/>
              </a:ext>
            </a:extLst>
          </p:cNvPr>
          <p:cNvSpPr/>
          <p:nvPr/>
        </p:nvSpPr>
        <p:spPr>
          <a:xfrm>
            <a:off x="629816" y="1526256"/>
            <a:ext cx="1833467" cy="1287624"/>
          </a:xfrm>
          <a:prstGeom prst="ellipse">
            <a:avLst/>
          </a:prstGeom>
          <a:blipFill dpi="0"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Sustainable Paths</a:t>
            </a:r>
          </a:p>
        </p:txBody>
      </p:sp>
      <p:sp>
        <p:nvSpPr>
          <p:cNvPr id="5" name="Oval 4">
            <a:extLst>
              <a:ext uri="{FF2B5EF4-FFF2-40B4-BE49-F238E27FC236}">
                <a16:creationId xmlns:a16="http://schemas.microsoft.com/office/drawing/2014/main" id="{8135D87B-C48F-48D0-A11E-5E2CA11A9F02}"/>
              </a:ext>
            </a:extLst>
          </p:cNvPr>
          <p:cNvSpPr/>
          <p:nvPr/>
        </p:nvSpPr>
        <p:spPr>
          <a:xfrm>
            <a:off x="3589868" y="1526256"/>
            <a:ext cx="1833467" cy="1287624"/>
          </a:xfrm>
          <a:prstGeom prst="ellipse">
            <a:avLst/>
          </a:prstGeom>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a:t>
            </a:r>
            <a:r>
              <a:rPr lang="en-GB" sz="1350" b="1" dirty="0" err="1">
                <a:solidFill>
                  <a:srgbClr val="FFFFFF"/>
                </a:solidFill>
                <a:latin typeface="Verdana"/>
              </a:rPr>
              <a:t>EstablishedPaths</a:t>
            </a:r>
            <a:endParaRPr lang="en-GB" sz="1350" b="1" dirty="0">
              <a:solidFill>
                <a:srgbClr val="FFFFFF"/>
              </a:solidFill>
              <a:latin typeface="Verdana"/>
            </a:endParaRPr>
          </a:p>
        </p:txBody>
      </p:sp>
      <p:sp>
        <p:nvSpPr>
          <p:cNvPr id="6" name="Oval 5">
            <a:extLst>
              <a:ext uri="{FF2B5EF4-FFF2-40B4-BE49-F238E27FC236}">
                <a16:creationId xmlns:a16="http://schemas.microsoft.com/office/drawing/2014/main" id="{50839E84-2AE4-4096-8C49-A3BAFA9F4235}"/>
              </a:ext>
            </a:extLst>
          </p:cNvPr>
          <p:cNvSpPr/>
          <p:nvPr/>
        </p:nvSpPr>
        <p:spPr>
          <a:xfrm>
            <a:off x="6480110" y="1526256"/>
            <a:ext cx="1833467" cy="1287624"/>
          </a:xfrm>
          <a:prstGeom prst="ellipse">
            <a:avLst/>
          </a:prstGeom>
          <a:blipFill dpi="0"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High Tech Paths</a:t>
            </a:r>
          </a:p>
        </p:txBody>
      </p:sp>
      <p:sp>
        <p:nvSpPr>
          <p:cNvPr id="8" name="TextBox 7">
            <a:extLst>
              <a:ext uri="{FF2B5EF4-FFF2-40B4-BE49-F238E27FC236}">
                <a16:creationId xmlns:a16="http://schemas.microsoft.com/office/drawing/2014/main" id="{602759FE-C170-4173-999B-27428B0252CD}"/>
              </a:ext>
            </a:extLst>
          </p:cNvPr>
          <p:cNvSpPr txBox="1"/>
          <p:nvPr/>
        </p:nvSpPr>
        <p:spPr>
          <a:xfrm>
            <a:off x="55985" y="3005175"/>
            <a:ext cx="2589244" cy="973023"/>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Digitalisation</a:t>
            </a:r>
          </a:p>
          <a:p>
            <a:pPr defTabSz="685800">
              <a:lnSpc>
                <a:spcPts val="1350"/>
              </a:lnSpc>
              <a:defRPr/>
            </a:pPr>
            <a:r>
              <a:rPr lang="en-GB" sz="1050" dirty="0">
                <a:solidFill>
                  <a:srgbClr val="005172"/>
                </a:solidFill>
                <a:latin typeface="Verdana" pitchFamily="34" charset="0"/>
              </a:rPr>
              <a:t>&gt;precision farming for </a:t>
            </a:r>
            <a:r>
              <a:rPr lang="en-GB" sz="1050" dirty="0" err="1">
                <a:solidFill>
                  <a:srgbClr val="005172"/>
                </a:solidFill>
                <a:latin typeface="Verdana" pitchFamily="34" charset="0"/>
              </a:rPr>
              <a:t>sme</a:t>
            </a:r>
            <a:r>
              <a:rPr lang="en-GB" sz="1050" dirty="0">
                <a:solidFill>
                  <a:srgbClr val="005172"/>
                </a:solidFill>
                <a:latin typeface="Verdana" pitchFamily="34" charset="0"/>
              </a:rPr>
              <a:t> sustainable and diverse production</a:t>
            </a:r>
          </a:p>
          <a:p>
            <a:pPr defTabSz="685800">
              <a:lnSpc>
                <a:spcPts val="1350"/>
              </a:lnSpc>
              <a:defRPr/>
            </a:pPr>
            <a:r>
              <a:rPr lang="en-GB" sz="1050" dirty="0">
                <a:solidFill>
                  <a:srgbClr val="005172"/>
                </a:solidFill>
                <a:latin typeface="Verdana" pitchFamily="34" charset="0"/>
              </a:rPr>
              <a:t>&gt;industry 4.0  (incl. SMEs), precision forestry</a:t>
            </a:r>
          </a:p>
        </p:txBody>
      </p:sp>
      <p:sp>
        <p:nvSpPr>
          <p:cNvPr id="9" name="TextBox 8">
            <a:extLst>
              <a:ext uri="{FF2B5EF4-FFF2-40B4-BE49-F238E27FC236}">
                <a16:creationId xmlns:a16="http://schemas.microsoft.com/office/drawing/2014/main" id="{8B2D0679-4D99-4B5D-BF3C-73ED1DBD73FC}"/>
              </a:ext>
            </a:extLst>
          </p:cNvPr>
          <p:cNvSpPr txBox="1"/>
          <p:nvPr/>
        </p:nvSpPr>
        <p:spPr>
          <a:xfrm>
            <a:off x="87476" y="4184733"/>
            <a:ext cx="2589244" cy="1511632"/>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Business models</a:t>
            </a:r>
          </a:p>
          <a:p>
            <a:pPr defTabSz="685800">
              <a:lnSpc>
                <a:spcPts val="1350"/>
              </a:lnSpc>
              <a:defRPr/>
            </a:pPr>
            <a:r>
              <a:rPr lang="en-GB" sz="1050" dirty="0">
                <a:solidFill>
                  <a:srgbClr val="005172"/>
                </a:solidFill>
                <a:latin typeface="Verdana" pitchFamily="34" charset="0"/>
              </a:rPr>
              <a:t>&gt;short, regional, chains</a:t>
            </a:r>
          </a:p>
          <a:p>
            <a:pPr defTabSz="685800">
              <a:lnSpc>
                <a:spcPts val="1350"/>
              </a:lnSpc>
              <a:defRPr/>
            </a:pPr>
            <a:r>
              <a:rPr lang="en-GB" sz="1050" dirty="0">
                <a:solidFill>
                  <a:srgbClr val="005172"/>
                </a:solidFill>
                <a:latin typeface="Verdana" pitchFamily="34" charset="0"/>
              </a:rPr>
              <a:t>&gt;mixed multinationals and medium size food industries </a:t>
            </a:r>
          </a:p>
          <a:p>
            <a:pPr defTabSz="685800">
              <a:lnSpc>
                <a:spcPts val="1350"/>
              </a:lnSpc>
              <a:defRPr/>
            </a:pPr>
            <a:r>
              <a:rPr lang="en-GB" sz="1050" dirty="0">
                <a:solidFill>
                  <a:srgbClr val="005172"/>
                </a:solidFill>
                <a:latin typeface="Verdana" pitchFamily="34" charset="0"/>
              </a:rPr>
              <a:t>&gt;multifunctional forestry businesses</a:t>
            </a:r>
          </a:p>
          <a:p>
            <a:pPr defTabSz="685800">
              <a:lnSpc>
                <a:spcPts val="1350"/>
              </a:lnSpc>
              <a:defRPr/>
            </a:pPr>
            <a:endParaRPr lang="en-GB" sz="1050" dirty="0">
              <a:solidFill>
                <a:srgbClr val="005172"/>
              </a:solidFill>
              <a:latin typeface="Verdana" pitchFamily="34" charset="0"/>
            </a:endParaRPr>
          </a:p>
          <a:p>
            <a:pPr defTabSz="685800">
              <a:lnSpc>
                <a:spcPts val="1350"/>
              </a:lnSpc>
              <a:defRPr/>
            </a:pPr>
            <a:endParaRPr lang="en-GB" sz="1050" dirty="0">
              <a:solidFill>
                <a:srgbClr val="005172"/>
              </a:solidFill>
              <a:latin typeface="Verdana" pitchFamily="34" charset="0"/>
            </a:endParaRPr>
          </a:p>
        </p:txBody>
      </p:sp>
      <p:sp>
        <p:nvSpPr>
          <p:cNvPr id="10" name="TextBox 9">
            <a:extLst>
              <a:ext uri="{FF2B5EF4-FFF2-40B4-BE49-F238E27FC236}">
                <a16:creationId xmlns:a16="http://schemas.microsoft.com/office/drawing/2014/main" id="{5B5597C7-52B8-4890-88C8-97A00DD710F4}"/>
              </a:ext>
            </a:extLst>
          </p:cNvPr>
          <p:cNvSpPr txBox="1"/>
          <p:nvPr/>
        </p:nvSpPr>
        <p:spPr>
          <a:xfrm>
            <a:off x="3081435" y="2839235"/>
            <a:ext cx="2869163" cy="1332096"/>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Digitalisation</a:t>
            </a:r>
          </a:p>
          <a:p>
            <a:pPr defTabSz="685800">
              <a:lnSpc>
                <a:spcPts val="1350"/>
              </a:lnSpc>
              <a:defRPr/>
            </a:pPr>
            <a:r>
              <a:rPr lang="en-GB" sz="1050" dirty="0">
                <a:solidFill>
                  <a:srgbClr val="005172"/>
                </a:solidFill>
                <a:latin typeface="Verdana" pitchFamily="34" charset="0"/>
              </a:rPr>
              <a:t>&gt;precision farming varies across sectors and regions</a:t>
            </a:r>
          </a:p>
          <a:p>
            <a:pPr defTabSz="685800">
              <a:lnSpc>
                <a:spcPts val="1350"/>
              </a:lnSpc>
              <a:defRPr/>
            </a:pPr>
            <a:r>
              <a:rPr lang="en-GB" sz="1050" dirty="0">
                <a:solidFill>
                  <a:srgbClr val="005172"/>
                </a:solidFill>
                <a:latin typeface="Verdana" pitchFamily="34" charset="0"/>
              </a:rPr>
              <a:t>&gt;focus on large scale farms and forestry businesses</a:t>
            </a:r>
          </a:p>
          <a:p>
            <a:pPr defTabSz="685800">
              <a:lnSpc>
                <a:spcPts val="1350"/>
              </a:lnSpc>
              <a:defRPr/>
            </a:pPr>
            <a:r>
              <a:rPr lang="en-GB" sz="1050" dirty="0">
                <a:solidFill>
                  <a:srgbClr val="005172"/>
                </a:solidFill>
                <a:latin typeface="Verdana" pitchFamily="34" charset="0"/>
              </a:rPr>
              <a:t> </a:t>
            </a:r>
          </a:p>
        </p:txBody>
      </p:sp>
      <p:sp>
        <p:nvSpPr>
          <p:cNvPr id="11" name="TextBox 10">
            <a:extLst>
              <a:ext uri="{FF2B5EF4-FFF2-40B4-BE49-F238E27FC236}">
                <a16:creationId xmlns:a16="http://schemas.microsoft.com/office/drawing/2014/main" id="{7DE04AA7-C076-4B3D-BE73-02903D8B26C8}"/>
              </a:ext>
            </a:extLst>
          </p:cNvPr>
          <p:cNvSpPr txBox="1"/>
          <p:nvPr/>
        </p:nvSpPr>
        <p:spPr>
          <a:xfrm>
            <a:off x="3093099" y="4027277"/>
            <a:ext cx="2589244" cy="1332096"/>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Business models</a:t>
            </a:r>
          </a:p>
          <a:p>
            <a:pPr defTabSz="685800">
              <a:lnSpc>
                <a:spcPts val="1350"/>
              </a:lnSpc>
              <a:defRPr/>
            </a:pPr>
            <a:r>
              <a:rPr lang="en-GB" sz="1050" dirty="0">
                <a:solidFill>
                  <a:srgbClr val="005172"/>
                </a:solidFill>
                <a:latin typeface="Verdana" pitchFamily="34" charset="0"/>
              </a:rPr>
              <a:t>&gt;global markets and long chains</a:t>
            </a:r>
          </a:p>
          <a:p>
            <a:pPr defTabSz="685800">
              <a:lnSpc>
                <a:spcPts val="1350"/>
              </a:lnSpc>
              <a:defRPr/>
            </a:pPr>
            <a:r>
              <a:rPr lang="en-GB" sz="1050" dirty="0">
                <a:solidFill>
                  <a:srgbClr val="005172"/>
                </a:solidFill>
                <a:latin typeface="Verdana" pitchFamily="34" charset="0"/>
              </a:rPr>
              <a:t>&gt;multinationals focusing on cost efficiency in global chains</a:t>
            </a:r>
          </a:p>
          <a:p>
            <a:pPr defTabSz="685800">
              <a:lnSpc>
                <a:spcPts val="1350"/>
              </a:lnSpc>
              <a:defRPr/>
            </a:pPr>
            <a:r>
              <a:rPr lang="en-GB" sz="1050" dirty="0">
                <a:solidFill>
                  <a:srgbClr val="005172"/>
                </a:solidFill>
                <a:latin typeface="Verdana" pitchFamily="34" charset="0"/>
              </a:rPr>
              <a:t>&gt;focus on large businesses </a:t>
            </a:r>
          </a:p>
          <a:p>
            <a:pPr defTabSz="685800">
              <a:lnSpc>
                <a:spcPts val="1350"/>
              </a:lnSpc>
              <a:defRPr/>
            </a:pPr>
            <a:endParaRPr lang="en-GB" sz="1050" dirty="0">
              <a:solidFill>
                <a:srgbClr val="005172"/>
              </a:solidFill>
              <a:latin typeface="Verdana" pitchFamily="34" charset="0"/>
            </a:endParaRPr>
          </a:p>
        </p:txBody>
      </p:sp>
      <p:sp>
        <p:nvSpPr>
          <p:cNvPr id="12" name="TextBox 11">
            <a:extLst>
              <a:ext uri="{FF2B5EF4-FFF2-40B4-BE49-F238E27FC236}">
                <a16:creationId xmlns:a16="http://schemas.microsoft.com/office/drawing/2014/main" id="{64694282-3E1D-4FCC-AB6A-FDCA31FD9D8D}"/>
              </a:ext>
            </a:extLst>
          </p:cNvPr>
          <p:cNvSpPr txBox="1"/>
          <p:nvPr/>
        </p:nvSpPr>
        <p:spPr>
          <a:xfrm>
            <a:off x="6292330" y="2839235"/>
            <a:ext cx="2869163" cy="1332096"/>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Digitalisation</a:t>
            </a:r>
          </a:p>
          <a:p>
            <a:pPr defTabSz="685800">
              <a:lnSpc>
                <a:spcPts val="1350"/>
              </a:lnSpc>
              <a:defRPr/>
            </a:pPr>
            <a:r>
              <a:rPr lang="en-GB" sz="1050" dirty="0">
                <a:solidFill>
                  <a:srgbClr val="005172"/>
                </a:solidFill>
                <a:latin typeface="Verdana" pitchFamily="34" charset="0"/>
              </a:rPr>
              <a:t>&gt;precision farming/ large scale prod.</a:t>
            </a:r>
          </a:p>
          <a:p>
            <a:pPr defTabSz="685800">
              <a:lnSpc>
                <a:spcPts val="1350"/>
              </a:lnSpc>
              <a:defRPr/>
            </a:pPr>
            <a:r>
              <a:rPr lang="en-GB" sz="1050" dirty="0">
                <a:solidFill>
                  <a:srgbClr val="005172"/>
                </a:solidFill>
                <a:latin typeface="Verdana" pitchFamily="34" charset="0"/>
              </a:rPr>
              <a:t>&gt;integration of systems across </a:t>
            </a:r>
            <a:r>
              <a:rPr lang="en-GB" sz="1050" dirty="0" err="1">
                <a:solidFill>
                  <a:srgbClr val="005172"/>
                </a:solidFill>
                <a:latin typeface="Verdana" pitchFamily="34" charset="0"/>
              </a:rPr>
              <a:t>FSC</a:t>
            </a:r>
            <a:endParaRPr lang="en-GB" sz="1050" dirty="0">
              <a:solidFill>
                <a:srgbClr val="005172"/>
              </a:solidFill>
              <a:latin typeface="Verdana" pitchFamily="34" charset="0"/>
            </a:endParaRPr>
          </a:p>
          <a:p>
            <a:pPr defTabSz="685800">
              <a:lnSpc>
                <a:spcPts val="1350"/>
              </a:lnSpc>
              <a:defRPr/>
            </a:pPr>
            <a:r>
              <a:rPr lang="en-GB" sz="1050" dirty="0">
                <a:solidFill>
                  <a:srgbClr val="005172"/>
                </a:solidFill>
                <a:latin typeface="Verdana" pitchFamily="34" charset="0"/>
              </a:rPr>
              <a:t>&gt;industry 4.0, precision forestry</a:t>
            </a:r>
          </a:p>
          <a:p>
            <a:pPr defTabSz="685800">
              <a:lnSpc>
                <a:spcPts val="1350"/>
              </a:lnSpc>
              <a:defRPr/>
            </a:pPr>
            <a:r>
              <a:rPr lang="en-GB" sz="1050" dirty="0">
                <a:solidFill>
                  <a:srgbClr val="005172"/>
                </a:solidFill>
                <a:latin typeface="Verdana" pitchFamily="34" charset="0"/>
              </a:rPr>
              <a:t> </a:t>
            </a:r>
          </a:p>
          <a:p>
            <a:pPr defTabSz="685800">
              <a:lnSpc>
                <a:spcPts val="1350"/>
              </a:lnSpc>
              <a:defRPr/>
            </a:pPr>
            <a:endParaRPr lang="en-GB" sz="1050" dirty="0">
              <a:solidFill>
                <a:srgbClr val="005172"/>
              </a:solidFill>
              <a:latin typeface="Verdana" pitchFamily="34" charset="0"/>
            </a:endParaRPr>
          </a:p>
        </p:txBody>
      </p:sp>
      <p:sp>
        <p:nvSpPr>
          <p:cNvPr id="13" name="TextBox 12">
            <a:extLst>
              <a:ext uri="{FF2B5EF4-FFF2-40B4-BE49-F238E27FC236}">
                <a16:creationId xmlns:a16="http://schemas.microsoft.com/office/drawing/2014/main" id="{FF994C12-2A36-487F-B08A-10D14B12AA93}"/>
              </a:ext>
            </a:extLst>
          </p:cNvPr>
          <p:cNvSpPr txBox="1"/>
          <p:nvPr/>
        </p:nvSpPr>
        <p:spPr>
          <a:xfrm>
            <a:off x="6292331" y="4184733"/>
            <a:ext cx="2722207" cy="1511632"/>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Business models</a:t>
            </a:r>
          </a:p>
          <a:p>
            <a:pPr defTabSz="685800">
              <a:lnSpc>
                <a:spcPts val="1350"/>
              </a:lnSpc>
              <a:defRPr/>
            </a:pPr>
            <a:r>
              <a:rPr lang="en-GB" sz="1050" dirty="0">
                <a:solidFill>
                  <a:srgbClr val="005172"/>
                </a:solidFill>
                <a:latin typeface="Verdana" pitchFamily="34" charset="0"/>
              </a:rPr>
              <a:t>&gt;large specialised corporate farms</a:t>
            </a:r>
          </a:p>
          <a:p>
            <a:pPr defTabSz="685800">
              <a:lnSpc>
                <a:spcPts val="1350"/>
              </a:lnSpc>
              <a:defRPr/>
            </a:pPr>
            <a:r>
              <a:rPr lang="en-GB" sz="1050" dirty="0">
                <a:solidFill>
                  <a:srgbClr val="005172"/>
                </a:solidFill>
                <a:latin typeface="Verdana" pitchFamily="34" charset="0"/>
              </a:rPr>
              <a:t>&gt;joint ventures food and health industry, for personalised and healthy food</a:t>
            </a:r>
          </a:p>
          <a:p>
            <a:pPr defTabSz="685800">
              <a:lnSpc>
                <a:spcPts val="1350"/>
              </a:lnSpc>
              <a:defRPr/>
            </a:pPr>
            <a:r>
              <a:rPr lang="en-GB" sz="1050" dirty="0">
                <a:solidFill>
                  <a:srgbClr val="005172"/>
                </a:solidFill>
                <a:latin typeface="Verdana" pitchFamily="34" charset="0"/>
              </a:rPr>
              <a:t>&gt;integration in international value chains</a:t>
            </a:r>
          </a:p>
          <a:p>
            <a:pPr defTabSz="685800">
              <a:lnSpc>
                <a:spcPts val="1350"/>
              </a:lnSpc>
              <a:defRPr/>
            </a:pPr>
            <a:endParaRPr lang="en-GB" sz="1050" dirty="0">
              <a:solidFill>
                <a:srgbClr val="005172"/>
              </a:solidFill>
              <a:latin typeface="Verdana" pitchFamily="34" charset="0"/>
            </a:endParaRPr>
          </a:p>
        </p:txBody>
      </p:sp>
      <p:sp>
        <p:nvSpPr>
          <p:cNvPr id="3" name="Rectangle 2">
            <a:extLst>
              <a:ext uri="{FF2B5EF4-FFF2-40B4-BE49-F238E27FC236}">
                <a16:creationId xmlns:a16="http://schemas.microsoft.com/office/drawing/2014/main" id="{393AB679-C43A-492D-AB71-D899C13535CB}"/>
              </a:ext>
            </a:extLst>
          </p:cNvPr>
          <p:cNvSpPr/>
          <p:nvPr/>
        </p:nvSpPr>
        <p:spPr>
          <a:xfrm>
            <a:off x="1" y="2993248"/>
            <a:ext cx="2676719" cy="2338496"/>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srgbClr val="FFFFFF"/>
              </a:solidFill>
              <a:latin typeface="Verdana"/>
            </a:endParaRPr>
          </a:p>
        </p:txBody>
      </p:sp>
      <p:sp>
        <p:nvSpPr>
          <p:cNvPr id="14" name="Rectangle 13">
            <a:extLst>
              <a:ext uri="{FF2B5EF4-FFF2-40B4-BE49-F238E27FC236}">
                <a16:creationId xmlns:a16="http://schemas.microsoft.com/office/drawing/2014/main" id="{C88790F5-318A-4576-9810-798AA87B8B67}"/>
              </a:ext>
            </a:extLst>
          </p:cNvPr>
          <p:cNvSpPr/>
          <p:nvPr/>
        </p:nvSpPr>
        <p:spPr>
          <a:xfrm>
            <a:off x="3093098" y="2988773"/>
            <a:ext cx="2869163" cy="233849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srgbClr val="FFFFFF"/>
              </a:solidFill>
              <a:latin typeface="Verdana"/>
            </a:endParaRPr>
          </a:p>
        </p:txBody>
      </p:sp>
      <p:sp>
        <p:nvSpPr>
          <p:cNvPr id="15" name="Rectangle 14">
            <a:extLst>
              <a:ext uri="{FF2B5EF4-FFF2-40B4-BE49-F238E27FC236}">
                <a16:creationId xmlns:a16="http://schemas.microsoft.com/office/drawing/2014/main" id="{D9FD0776-38DB-4EB2-A682-C0F864D03023}"/>
              </a:ext>
            </a:extLst>
          </p:cNvPr>
          <p:cNvSpPr/>
          <p:nvPr/>
        </p:nvSpPr>
        <p:spPr>
          <a:xfrm>
            <a:off x="6218853" y="2988773"/>
            <a:ext cx="2869163" cy="246174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a:solidFill>
                <a:srgbClr val="FFFFFF"/>
              </a:solidFill>
              <a:latin typeface="Verdana"/>
            </a:endParaRPr>
          </a:p>
        </p:txBody>
      </p:sp>
    </p:spTree>
    <p:extLst>
      <p:ext uri="{BB962C8B-B14F-4D97-AF65-F5344CB8AC3E}">
        <p14:creationId xmlns:p14="http://schemas.microsoft.com/office/powerpoint/2010/main" val="284954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03E37A-F9D9-467B-BE52-8D3B7AD89A99}"/>
              </a:ext>
            </a:extLst>
          </p:cNvPr>
          <p:cNvSpPr>
            <a:spLocks noGrp="1"/>
          </p:cNvSpPr>
          <p:nvPr>
            <p:ph type="title"/>
          </p:nvPr>
        </p:nvSpPr>
        <p:spPr/>
        <p:txBody>
          <a:bodyPr>
            <a:normAutofit/>
          </a:bodyPr>
          <a:lstStyle/>
          <a:p>
            <a:r>
              <a:rPr lang="en-GB" sz="2700" dirty="0"/>
              <a:t>Example Country scenario: France - Bio-economy</a:t>
            </a:r>
          </a:p>
        </p:txBody>
      </p:sp>
      <p:sp>
        <p:nvSpPr>
          <p:cNvPr id="2" name="Segnaposto contenuto 1">
            <a:extLst>
              <a:ext uri="{FF2B5EF4-FFF2-40B4-BE49-F238E27FC236}">
                <a16:creationId xmlns:a16="http://schemas.microsoft.com/office/drawing/2014/main" id="{95DFF16F-9AA6-4066-A97C-A77804C15874}"/>
              </a:ext>
            </a:extLst>
          </p:cNvPr>
          <p:cNvSpPr>
            <a:spLocks noGrp="1"/>
          </p:cNvSpPr>
          <p:nvPr>
            <p:ph idx="1"/>
          </p:nvPr>
        </p:nvSpPr>
        <p:spPr/>
        <p:txBody>
          <a:bodyPr/>
          <a:lstStyle/>
          <a:p>
            <a:endParaRPr lang="it-IT"/>
          </a:p>
        </p:txBody>
      </p:sp>
      <p:graphicFrame>
        <p:nvGraphicFramePr>
          <p:cNvPr id="4" name="Table 4">
            <a:extLst>
              <a:ext uri="{FF2B5EF4-FFF2-40B4-BE49-F238E27FC236}">
                <a16:creationId xmlns:a16="http://schemas.microsoft.com/office/drawing/2014/main" id="{566C664F-2332-4128-8D31-C915378491DF}"/>
              </a:ext>
            </a:extLst>
          </p:cNvPr>
          <p:cNvGraphicFramePr>
            <a:graphicFrameLocks noGrp="1"/>
          </p:cNvGraphicFramePr>
          <p:nvPr>
            <p:extLst/>
          </p:nvPr>
        </p:nvGraphicFramePr>
        <p:xfrm>
          <a:off x="0" y="1232406"/>
          <a:ext cx="9144000" cy="4756225"/>
        </p:xfrm>
        <a:graphic>
          <a:graphicData uri="http://schemas.openxmlformats.org/drawingml/2006/table">
            <a:tbl>
              <a:tblPr firstRow="1" bandRow="1">
                <a:tableStyleId>{5C22544A-7EE6-4342-B048-85BDC9FD1C3A}</a:tableStyleId>
              </a:tblPr>
              <a:tblGrid>
                <a:gridCol w="3149082">
                  <a:extLst>
                    <a:ext uri="{9D8B030D-6E8A-4147-A177-3AD203B41FA5}">
                      <a16:colId xmlns:a16="http://schemas.microsoft.com/office/drawing/2014/main" val="1511997617"/>
                    </a:ext>
                  </a:extLst>
                </a:gridCol>
                <a:gridCol w="3043892">
                  <a:extLst>
                    <a:ext uri="{9D8B030D-6E8A-4147-A177-3AD203B41FA5}">
                      <a16:colId xmlns:a16="http://schemas.microsoft.com/office/drawing/2014/main" val="4069017113"/>
                    </a:ext>
                  </a:extLst>
                </a:gridCol>
                <a:gridCol w="2951026">
                  <a:extLst>
                    <a:ext uri="{9D8B030D-6E8A-4147-A177-3AD203B41FA5}">
                      <a16:colId xmlns:a16="http://schemas.microsoft.com/office/drawing/2014/main" val="3583229173"/>
                    </a:ext>
                  </a:extLst>
                </a:gridCol>
              </a:tblGrid>
              <a:tr h="310644">
                <a:tc>
                  <a:txBody>
                    <a:bodyPr/>
                    <a:lstStyle/>
                    <a:p>
                      <a:r>
                        <a:rPr lang="en-GB" sz="1200" dirty="0"/>
                        <a:t>Sustainable paths</a:t>
                      </a:r>
                    </a:p>
                  </a:txBody>
                  <a:tcPr marL="68580" marR="68580" marT="34290" marB="34290"/>
                </a:tc>
                <a:tc>
                  <a:txBody>
                    <a:bodyPr/>
                    <a:lstStyle/>
                    <a:p>
                      <a:r>
                        <a:rPr lang="en-GB" sz="1200" dirty="0"/>
                        <a:t>Established paths</a:t>
                      </a:r>
                    </a:p>
                  </a:txBody>
                  <a:tcPr marL="68580" marR="68580" marT="34290" marB="34290"/>
                </a:tc>
                <a:tc>
                  <a:txBody>
                    <a:bodyPr/>
                    <a:lstStyle/>
                    <a:p>
                      <a:r>
                        <a:rPr lang="en-GB" sz="1200" dirty="0"/>
                        <a:t>High tech paths</a:t>
                      </a:r>
                    </a:p>
                  </a:txBody>
                  <a:tcPr marL="68580" marR="68580" marT="34290" marB="34290"/>
                </a:tc>
                <a:extLst>
                  <a:ext uri="{0D108BD9-81ED-4DB2-BD59-A6C34878D82A}">
                    <a16:rowId xmlns:a16="http://schemas.microsoft.com/office/drawing/2014/main" val="3027147055"/>
                  </a:ext>
                </a:extLst>
              </a:tr>
              <a:tr h="480060">
                <a:tc>
                  <a:txBody>
                    <a:bodyPr/>
                    <a:lstStyle/>
                    <a:p>
                      <a:pPr marL="36000" indent="-36000" algn="l" defTabSz="914400" rtl="0" eaLnBrk="1" latinLnBrk="0" hangingPunct="1">
                        <a:buFont typeface="Wingdings" panose="05000000000000000000" pitchFamily="2" charset="2"/>
                        <a:buChar char="§"/>
                      </a:pPr>
                      <a:r>
                        <a:rPr lang="en-GB" sz="900" kern="1200" dirty="0">
                          <a:solidFill>
                            <a:schemeClr val="dk1"/>
                          </a:solidFill>
                          <a:latin typeface="+mn-lt"/>
                          <a:ea typeface="+mn-ea"/>
                          <a:cs typeface="+mn-cs"/>
                        </a:rPr>
                        <a:t>French agriculture has made a strong move towards circular production with optimal use of by-products and waste streams. Farm and household waste is used in livestock production.</a:t>
                      </a:r>
                    </a:p>
                  </a:txBody>
                  <a:tcPr marL="68580" marR="68580" marT="34290" marB="34290"/>
                </a:tc>
                <a:tc>
                  <a:txBody>
                    <a:bodyPr/>
                    <a:lstStyle/>
                    <a:p>
                      <a:pPr marL="36000" indent="-36000" algn="l" defTabSz="914400" rtl="0" eaLnBrk="1" latinLnBrk="0" hangingPunct="1">
                        <a:buFont typeface="Wingdings" panose="05000000000000000000" pitchFamily="2" charset="2"/>
                        <a:buChar char="§"/>
                      </a:pPr>
                      <a:r>
                        <a:rPr lang="en-GB" sz="900" kern="1200" dirty="0">
                          <a:solidFill>
                            <a:schemeClr val="dk1"/>
                          </a:solidFill>
                          <a:latin typeface="+mn-lt"/>
                          <a:ea typeface="+mn-ea"/>
                          <a:cs typeface="+mn-cs"/>
                        </a:rPr>
                        <a:t>There is only moderate development towards circular production in French agriculture. Livestock and crop production are not well connected. </a:t>
                      </a:r>
                    </a:p>
                  </a:txBody>
                  <a:tcPr marL="68580" marR="68580" marT="34290" marB="34290"/>
                </a:tc>
                <a:tc>
                  <a:txBody>
                    <a:bodyPr/>
                    <a:lstStyle/>
                    <a:p>
                      <a:pPr marL="36000" indent="-36000" algn="l" defTabSz="914400" rtl="0" eaLnBrk="1" latinLnBrk="0" hangingPunct="1">
                        <a:buFont typeface="Wingdings" panose="05000000000000000000" pitchFamily="2" charset="2"/>
                        <a:buChar char="§"/>
                      </a:pPr>
                      <a:r>
                        <a:rPr lang="en-GB" sz="900" kern="1200" dirty="0">
                          <a:solidFill>
                            <a:schemeClr val="dk1"/>
                          </a:solidFill>
                          <a:latin typeface="+mn-lt"/>
                          <a:ea typeface="+mn-ea"/>
                          <a:cs typeface="+mn-cs"/>
                        </a:rPr>
                        <a:t>High tech agriculture and precision farming lead to a strong move towards circular production. </a:t>
                      </a:r>
                    </a:p>
                  </a:txBody>
                  <a:tcPr marL="68580" marR="68580" marT="34290" marB="34290"/>
                </a:tc>
                <a:extLst>
                  <a:ext uri="{0D108BD9-81ED-4DB2-BD59-A6C34878D82A}">
                    <a16:rowId xmlns:a16="http://schemas.microsoft.com/office/drawing/2014/main" val="4246012471"/>
                  </a:ext>
                </a:extLst>
              </a:tr>
              <a:tr h="61722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kern="1200" dirty="0">
                          <a:solidFill>
                            <a:schemeClr val="dk1"/>
                          </a:solidFill>
                          <a:effectLst/>
                          <a:latin typeface="+mn-lt"/>
                          <a:ea typeface="Times New Roman" panose="02020603050405020304" pitchFamily="18" charset="0"/>
                          <a:cs typeface="Times New Roman" panose="02020603050405020304" pitchFamily="18" charset="0"/>
                        </a:rPr>
                        <a:t>100% of the wastes produced in the </a:t>
                      </a:r>
                      <a:r>
                        <a:rPr lang="en-US" sz="900" b="1" kern="1200" dirty="0" err="1">
                          <a:solidFill>
                            <a:schemeClr val="dk1"/>
                          </a:solidFill>
                          <a:effectLst/>
                          <a:latin typeface="+mn-lt"/>
                          <a:ea typeface="Times New Roman" panose="02020603050405020304" pitchFamily="18" charset="0"/>
                          <a:cs typeface="Times New Roman" panose="02020603050405020304" pitchFamily="18" charset="0"/>
                        </a:rPr>
                        <a:t>agrifood</a:t>
                      </a:r>
                      <a:r>
                        <a:rPr lang="en-US" sz="900" b="1" kern="1200" dirty="0">
                          <a:solidFill>
                            <a:schemeClr val="dk1"/>
                          </a:solidFill>
                          <a:effectLst/>
                          <a:latin typeface="+mn-lt"/>
                          <a:ea typeface="Times New Roman" panose="02020603050405020304" pitchFamily="18" charset="0"/>
                          <a:cs typeface="Times New Roman" panose="02020603050405020304" pitchFamily="18" charset="0"/>
                        </a:rPr>
                        <a:t> industry are transformed into highly added value making way to a new highly-added value specialties business line.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900" kern="1200" dirty="0">
                        <a:solidFill>
                          <a:schemeClr val="dk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kern="1200" dirty="0">
                          <a:solidFill>
                            <a:schemeClr val="dk1"/>
                          </a:solidFill>
                          <a:effectLst/>
                          <a:latin typeface="+mn-lt"/>
                          <a:ea typeface="Times New Roman" panose="02020603050405020304" pitchFamily="18" charset="0"/>
                          <a:cs typeface="Times New Roman" panose="02020603050405020304" pitchFamily="18" charset="0"/>
                        </a:rPr>
                        <a:t>40% of the wastes produced in the </a:t>
                      </a:r>
                      <a:r>
                        <a:rPr lang="en-US" sz="900" kern="1200" dirty="0" err="1">
                          <a:solidFill>
                            <a:schemeClr val="dk1"/>
                          </a:solidFill>
                          <a:effectLst/>
                          <a:latin typeface="+mn-lt"/>
                          <a:ea typeface="Times New Roman" panose="02020603050405020304" pitchFamily="18" charset="0"/>
                          <a:cs typeface="Times New Roman" panose="02020603050405020304" pitchFamily="18" charset="0"/>
                        </a:rPr>
                        <a:t>agrifood</a:t>
                      </a:r>
                      <a:r>
                        <a:rPr lang="en-US" sz="900" kern="1200" dirty="0">
                          <a:solidFill>
                            <a:schemeClr val="dk1"/>
                          </a:solidFill>
                          <a:effectLst/>
                          <a:latin typeface="+mn-lt"/>
                          <a:ea typeface="Times New Roman" panose="02020603050405020304" pitchFamily="18" charset="0"/>
                          <a:cs typeface="Times New Roman" panose="02020603050405020304" pitchFamily="18" charset="0"/>
                        </a:rPr>
                        <a:t> industry are transformed into highly added value making way to a new highly-added value specialties business line.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900" kern="1200" dirty="0">
                        <a:solidFill>
                          <a:schemeClr val="dk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kern="1200" dirty="0">
                          <a:solidFill>
                            <a:schemeClr val="dk1"/>
                          </a:solidFill>
                          <a:effectLst/>
                          <a:latin typeface="+mn-lt"/>
                          <a:ea typeface="Times New Roman" panose="02020603050405020304" pitchFamily="18" charset="0"/>
                          <a:cs typeface="Times New Roman" panose="02020603050405020304" pitchFamily="18" charset="0"/>
                        </a:rPr>
                        <a:t>New by-products emerging from a novel specialty </a:t>
                      </a:r>
                      <a:r>
                        <a:rPr lang="en-US" sz="900" b="1" kern="1200" dirty="0" err="1">
                          <a:solidFill>
                            <a:schemeClr val="dk1"/>
                          </a:solidFill>
                          <a:effectLst/>
                          <a:latin typeface="+mn-lt"/>
                          <a:ea typeface="Times New Roman" panose="02020603050405020304" pitchFamily="18" charset="0"/>
                          <a:cs typeface="Times New Roman" panose="02020603050405020304" pitchFamily="18" charset="0"/>
                        </a:rPr>
                        <a:t>agrifood</a:t>
                      </a:r>
                      <a:r>
                        <a:rPr lang="en-US" sz="900" b="1" kern="1200" dirty="0">
                          <a:solidFill>
                            <a:schemeClr val="dk1"/>
                          </a:solidFill>
                          <a:effectLst/>
                          <a:latin typeface="+mn-lt"/>
                          <a:ea typeface="Times New Roman" panose="02020603050405020304" pitchFamily="18" charset="0"/>
                          <a:cs typeface="Times New Roman" panose="02020603050405020304" pitchFamily="18" charset="0"/>
                        </a:rPr>
                        <a:t> industry  in which new technological approaches achieve more &amp; more highly added products contributing to diversify the business model.</a:t>
                      </a:r>
                    </a:p>
                  </a:txBody>
                  <a:tcPr marL="68580" marR="68580" marT="34290" marB="34290"/>
                </a:tc>
                <a:extLst>
                  <a:ext uri="{0D108BD9-81ED-4DB2-BD59-A6C34878D82A}">
                    <a16:rowId xmlns:a16="http://schemas.microsoft.com/office/drawing/2014/main" val="857127860"/>
                  </a:ext>
                </a:extLst>
              </a:tr>
              <a:tr h="681601">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Agriculture is self sustaining in energy production through production of bio-gas, wind and solar energy. </a:t>
                      </a:r>
                      <a:endParaRPr lang="en-GB" sz="900" kern="1200" dirty="0">
                        <a:solidFill>
                          <a:schemeClr val="dk1"/>
                        </a:solidFill>
                        <a:latin typeface="+mn-lt"/>
                        <a:ea typeface="+mn-ea"/>
                        <a:cs typeface="+mn-cs"/>
                      </a:endParaRPr>
                    </a:p>
                  </a:txBody>
                  <a:tcPr marL="68580" marR="68580" marT="34290" marB="34290"/>
                </a:tc>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Agriculture is still for the largest part dependent on fossil based energy sources, only moderately supported by renewable energy sources which are also supplied to some niche markets.</a:t>
                      </a:r>
                      <a:endParaRPr lang="en-GB" sz="900" kern="1200" dirty="0">
                        <a:solidFill>
                          <a:schemeClr val="dk1"/>
                        </a:solidFill>
                        <a:latin typeface="+mn-lt"/>
                        <a:ea typeface="+mn-ea"/>
                        <a:cs typeface="+mn-cs"/>
                      </a:endParaRPr>
                    </a:p>
                  </a:txBody>
                  <a:tcPr marL="68580" marR="68580" marT="34290" marB="34290"/>
                </a:tc>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Agriculture is still strongly based on fossil fuel, however supported by cost-effective renewable energy production. </a:t>
                      </a:r>
                      <a:endParaRPr lang="en-GB" sz="9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33127870"/>
                  </a:ext>
                </a:extLst>
              </a:tr>
              <a:tr h="662939">
                <a:tc>
                  <a:txBody>
                    <a:bodyPr/>
                    <a:lstStyle/>
                    <a:p>
                      <a:pPr marL="87313" indent="-87313">
                        <a:lnSpc>
                          <a:spcPct val="107000"/>
                        </a:lnSpc>
                        <a:spcAft>
                          <a:spcPts val="800"/>
                        </a:spcAft>
                        <a:buFont typeface="Arial" panose="020B0604020202020204" pitchFamily="34" charset="0"/>
                        <a:buChar char="•"/>
                      </a:pPr>
                      <a:r>
                        <a:rPr lang="en-US" sz="900" b="0" dirty="0">
                          <a:effectLst/>
                          <a:latin typeface="+mn-lt"/>
                          <a:ea typeface="Times New Roman" panose="02020603050405020304" pitchFamily="18" charset="0"/>
                          <a:cs typeface="Times New Roman" panose="02020603050405020304" pitchFamily="18" charset="0"/>
                        </a:rPr>
                        <a:t>Water consumption and effluents are minimized in </a:t>
                      </a:r>
                      <a:r>
                        <a:rPr lang="en-US" sz="900" b="0" dirty="0" err="1">
                          <a:effectLst/>
                          <a:latin typeface="+mn-lt"/>
                          <a:ea typeface="Times New Roman" panose="02020603050405020304" pitchFamily="18" charset="0"/>
                          <a:cs typeface="Times New Roman" panose="02020603050405020304" pitchFamily="18" charset="0"/>
                        </a:rPr>
                        <a:t>agrifood</a:t>
                      </a:r>
                      <a:r>
                        <a:rPr lang="en-US" sz="900" b="0" dirty="0">
                          <a:effectLst/>
                          <a:latin typeface="+mn-lt"/>
                          <a:ea typeface="Times New Roman" panose="02020603050405020304" pitchFamily="18" charset="0"/>
                          <a:cs typeface="Times New Roman" panose="02020603050405020304" pitchFamily="18" charset="0"/>
                        </a:rPr>
                        <a:t> factories by recycling and reusing techniques. </a:t>
                      </a:r>
                    </a:p>
                  </a:txBody>
                  <a:tcPr marL="68580" marR="68580" marT="34290" marB="34290"/>
                </a:tc>
                <a:tc>
                  <a:txBody>
                    <a:bodyPr/>
                    <a:lstStyle/>
                    <a:p>
                      <a:pPr marL="87313" indent="-87313">
                        <a:lnSpc>
                          <a:spcPct val="107000"/>
                        </a:lnSpc>
                        <a:spcAft>
                          <a:spcPts val="0"/>
                        </a:spcAft>
                        <a:buFont typeface="Arial" panose="020B0604020202020204" pitchFamily="34" charset="0"/>
                        <a:buChar char="•"/>
                      </a:pPr>
                      <a:r>
                        <a:rPr lang="en-US" sz="900" dirty="0">
                          <a:effectLst/>
                          <a:latin typeface="+mn-lt"/>
                          <a:ea typeface="Times New Roman" panose="02020603050405020304" pitchFamily="18" charset="0"/>
                          <a:cs typeface="Times New Roman" panose="02020603050405020304" pitchFamily="18" charset="0"/>
                        </a:rPr>
                        <a:t>Demands of water are reduced because of recycling. Industrial effluents are treated efficiently before discharge.</a:t>
                      </a:r>
                    </a:p>
                    <a:p>
                      <a:pPr marL="87313" indent="-87313">
                        <a:lnSpc>
                          <a:spcPct val="107000"/>
                        </a:lnSpc>
                        <a:spcAft>
                          <a:spcPts val="0"/>
                        </a:spcAft>
                        <a:buFont typeface="Arial" panose="020B0604020202020204" pitchFamily="34" charset="0"/>
                        <a:buChar char="•"/>
                      </a:pPr>
                      <a:r>
                        <a:rPr lang="en-US" sz="900" b="0" kern="1200" dirty="0">
                          <a:solidFill>
                            <a:schemeClr val="dk1"/>
                          </a:solidFill>
                          <a:effectLst/>
                          <a:latin typeface="+mn-lt"/>
                          <a:ea typeface="+mn-ea"/>
                          <a:cs typeface="+mn-cs"/>
                        </a:rPr>
                        <a:t>Technologies can provide cheap reclaimed water</a:t>
                      </a:r>
                      <a:endParaRPr lang="es-ES" sz="900" b="0" dirty="0">
                        <a:effectLst/>
                        <a:latin typeface="+mn-lt"/>
                        <a:ea typeface="Times New Roman" panose="02020603050405020304" pitchFamily="18" charset="0"/>
                        <a:cs typeface="Times New Roman" panose="02020603050405020304" pitchFamily="18" charset="0"/>
                      </a:endParaRPr>
                    </a:p>
                  </a:txBody>
                  <a:tcPr marL="68580" marR="68580" marT="34290" marB="34290"/>
                </a:tc>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Innovative </a:t>
                      </a:r>
                      <a:r>
                        <a:rPr lang="en-US" sz="900" b="0" dirty="0">
                          <a:effectLst/>
                          <a:latin typeface="+mn-lt"/>
                          <a:ea typeface="Times New Roman" panose="02020603050405020304" pitchFamily="18" charset="0"/>
                          <a:cs typeface="Times New Roman" panose="02020603050405020304" pitchFamily="18" charset="0"/>
                        </a:rPr>
                        <a:t>systems allows to optimize the use of different sources of water and reclaimed wastewater for several applications in industry, agriculture and other uses</a:t>
                      </a:r>
                      <a:r>
                        <a:rPr kumimoji="0" lang="en-GB" sz="900" b="0" i="0" u="none" strike="noStrike" kern="1200" cap="none" spc="0" normalizeH="0" baseline="0" noProof="0" dirty="0">
                          <a:ln>
                            <a:noFill/>
                          </a:ln>
                          <a:solidFill>
                            <a:prstClr val="black"/>
                          </a:solidFill>
                          <a:effectLst/>
                          <a:uLnTx/>
                          <a:uFillTx/>
                          <a:latin typeface="+mn-lt"/>
                          <a:ea typeface="+mn-ea"/>
                          <a:cs typeface="+mn-cs"/>
                        </a:rPr>
                        <a:t>.</a:t>
                      </a:r>
                      <a:endParaRPr lang="en-GB" sz="9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4194692286"/>
                  </a:ext>
                </a:extLst>
              </a:tr>
              <a:tr h="1131434">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Forest acreage has been increased, the use of forest has been sustainably diversified.</a:t>
                      </a:r>
                    </a:p>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1" i="0" u="none" strike="noStrike" kern="1200" cap="none" spc="0" normalizeH="0" baseline="0" noProof="0" dirty="0">
                          <a:ln>
                            <a:noFill/>
                          </a:ln>
                          <a:solidFill>
                            <a:prstClr val="black"/>
                          </a:solidFill>
                          <a:effectLst/>
                          <a:uLnTx/>
                          <a:uFillTx/>
                          <a:latin typeface="+mn-lt"/>
                          <a:ea typeface="+mn-ea"/>
                          <a:cs typeface="+mn-cs"/>
                        </a:rPr>
                        <a:t>Agroforestry and small-scale forestry including so-called ‘’tiny’’ forests are integral part of the rural and urban landscape. Degraded land has been afforested. Forestry strongly contributes to biodiversity. Most forest is ‘’nature forest’’ or regional parc. </a:t>
                      </a:r>
                      <a:endParaRPr lang="en-GB" sz="900" b="1" kern="1200" dirty="0">
                        <a:solidFill>
                          <a:schemeClr val="dk1"/>
                        </a:solidFill>
                        <a:latin typeface="+mn-lt"/>
                        <a:ea typeface="+mn-ea"/>
                        <a:cs typeface="+mn-cs"/>
                      </a:endParaRPr>
                    </a:p>
                  </a:txBody>
                  <a:tcPr marL="68580" marR="68580" marT="34290" marB="34290"/>
                </a:tc>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Forest acreage has increased very moderately. Planting of trees in urban and rural settings increases slowly albeit steadily. Most forest is ‘’production forest’’. </a:t>
                      </a:r>
                      <a:endParaRPr lang="en-GB" sz="900" kern="1200" dirty="0">
                        <a:solidFill>
                          <a:schemeClr val="dk1"/>
                        </a:solidFill>
                        <a:latin typeface="+mn-lt"/>
                        <a:ea typeface="+mn-ea"/>
                        <a:cs typeface="+mn-cs"/>
                      </a:endParaRPr>
                    </a:p>
                  </a:txBody>
                  <a:tcPr marL="68580" marR="68580" marT="34290" marB="34290"/>
                </a:tc>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Forest acreage has increased moderately. Degraded land has been afforested. </a:t>
                      </a:r>
                      <a:r>
                        <a:rPr kumimoji="0" lang="en-GB" sz="900" b="1" i="0" u="none" strike="noStrike" kern="1200" cap="none" spc="0" normalizeH="0" baseline="0" noProof="0" dirty="0">
                          <a:ln>
                            <a:noFill/>
                          </a:ln>
                          <a:solidFill>
                            <a:prstClr val="black"/>
                          </a:solidFill>
                          <a:effectLst/>
                          <a:uLnTx/>
                          <a:uFillTx/>
                          <a:latin typeface="+mn-lt"/>
                          <a:ea typeface="+mn-ea"/>
                          <a:cs typeface="+mn-cs"/>
                        </a:rPr>
                        <a:t>Forestry and agriculture are functioning separately. Most forest is ‘’production forest’’ with around 50% of the harvested wood used for energy production.</a:t>
                      </a:r>
                      <a:endParaRPr lang="en-GB" sz="9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4195093729"/>
                  </a:ext>
                </a:extLst>
              </a:tr>
              <a:tr h="872327">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1" i="0" u="none" strike="noStrike" kern="1200" cap="none" spc="0" normalizeH="0" baseline="0" noProof="0" dirty="0">
                          <a:ln>
                            <a:noFill/>
                          </a:ln>
                          <a:solidFill>
                            <a:prstClr val="black"/>
                          </a:solidFill>
                          <a:effectLst/>
                          <a:uLnTx/>
                          <a:uFillTx/>
                          <a:latin typeface="+mn-lt"/>
                          <a:ea typeface="+mn-ea"/>
                          <a:cs typeface="+mn-cs"/>
                        </a:rPr>
                        <a:t>The food industry has moved strongly to circular production supported by new technologies, including the introduction of sustainable packaging materials.</a:t>
                      </a:r>
                      <a:endParaRPr lang="en-GB" sz="900" b="1" kern="1200" dirty="0">
                        <a:solidFill>
                          <a:schemeClr val="dk1"/>
                        </a:solidFill>
                        <a:latin typeface="+mn-lt"/>
                        <a:ea typeface="+mn-ea"/>
                        <a:cs typeface="+mn-cs"/>
                      </a:endParaRPr>
                    </a:p>
                  </a:txBody>
                  <a:tcPr marL="68580" marR="68580" marT="34290" marB="34290"/>
                </a:tc>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The French food industry is dependent on fossil fuel energy sources but gradually improves its valorisation of by-products and waste streams through research centres. Technology growth is moderate but increasing through French legislations. </a:t>
                      </a:r>
                      <a:endParaRPr lang="en-GB" sz="900" kern="1200" dirty="0">
                        <a:solidFill>
                          <a:schemeClr val="dk1"/>
                        </a:solidFill>
                        <a:latin typeface="+mn-lt"/>
                        <a:ea typeface="+mn-ea"/>
                        <a:cs typeface="+mn-cs"/>
                      </a:endParaRPr>
                    </a:p>
                  </a:txBody>
                  <a:tcPr marL="68580" marR="68580" marT="34290" marB="34290"/>
                </a:tc>
                <a:tc>
                  <a:txBody>
                    <a:bodyPr/>
                    <a:lstStyle/>
                    <a:p>
                      <a:pPr marL="36000" marR="0" lvl="0" indent="-36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900" b="1" i="0" u="none" strike="noStrike" kern="1200" cap="none" spc="0" normalizeH="0" baseline="0" noProof="0" dirty="0">
                          <a:ln>
                            <a:noFill/>
                          </a:ln>
                          <a:solidFill>
                            <a:prstClr val="black"/>
                          </a:solidFill>
                          <a:effectLst/>
                          <a:uLnTx/>
                          <a:uFillTx/>
                          <a:latin typeface="+mn-lt"/>
                          <a:ea typeface="+mn-ea"/>
                          <a:cs typeface="+mn-cs"/>
                        </a:rPr>
                        <a:t>The French food industry is moving swiftly to smart factory solutions where use and recycling of resources is based on economic incentives and legal demands.</a:t>
                      </a:r>
                      <a:r>
                        <a:rPr kumimoji="0" lang="en-GB" sz="900" b="0" i="0" u="none" strike="noStrike" kern="1200" cap="none" spc="0" normalizeH="0" baseline="0" noProof="0" dirty="0">
                          <a:ln>
                            <a:noFill/>
                          </a:ln>
                          <a:solidFill>
                            <a:prstClr val="black"/>
                          </a:solidFill>
                          <a:effectLst/>
                          <a:uLnTx/>
                          <a:uFillTx/>
                          <a:latin typeface="+mn-lt"/>
                          <a:ea typeface="+mn-ea"/>
                          <a:cs typeface="+mn-cs"/>
                        </a:rPr>
                        <a:t> Intelligent packaging lead to lower cost production with less waste. </a:t>
                      </a:r>
                      <a:endParaRPr lang="en-GB" sz="9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939477323"/>
                  </a:ext>
                </a:extLst>
              </a:tr>
            </a:tbl>
          </a:graphicData>
        </a:graphic>
      </p:graphicFrame>
    </p:spTree>
    <p:extLst>
      <p:ext uri="{BB962C8B-B14F-4D97-AF65-F5344CB8AC3E}">
        <p14:creationId xmlns:p14="http://schemas.microsoft.com/office/powerpoint/2010/main" val="260696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F87B0-5EC0-44C0-827A-43C7FEC3F155}"/>
              </a:ext>
            </a:extLst>
          </p:cNvPr>
          <p:cNvPicPr>
            <a:picLocks noChangeAspect="1"/>
          </p:cNvPicPr>
          <p:nvPr/>
        </p:nvPicPr>
        <p:blipFill>
          <a:blip r:embed="rId2"/>
          <a:stretch>
            <a:fillRect/>
          </a:stretch>
        </p:blipFill>
        <p:spPr>
          <a:xfrm>
            <a:off x="2782614" y="966743"/>
            <a:ext cx="6361387" cy="4924514"/>
          </a:xfrm>
          <a:prstGeom prst="rect">
            <a:avLst/>
          </a:prstGeom>
        </p:spPr>
      </p:pic>
      <p:sp>
        <p:nvSpPr>
          <p:cNvPr id="7" name="Title 6">
            <a:extLst>
              <a:ext uri="{FF2B5EF4-FFF2-40B4-BE49-F238E27FC236}">
                <a16:creationId xmlns:a16="http://schemas.microsoft.com/office/drawing/2014/main" id="{E48E652C-002D-47CE-981A-F33C4B510E03}"/>
              </a:ext>
            </a:extLst>
          </p:cNvPr>
          <p:cNvSpPr>
            <a:spLocks noGrp="1"/>
          </p:cNvSpPr>
          <p:nvPr>
            <p:ph type="title"/>
          </p:nvPr>
        </p:nvSpPr>
        <p:spPr/>
        <p:txBody>
          <a:bodyPr/>
          <a:lstStyle/>
          <a:p>
            <a:r>
              <a:rPr lang="en-GB" dirty="0"/>
              <a:t>Differences between countries: organic farming</a:t>
            </a:r>
          </a:p>
        </p:txBody>
      </p:sp>
      <p:sp>
        <p:nvSpPr>
          <p:cNvPr id="2" name="Segnaposto contenuto 1">
            <a:extLst>
              <a:ext uri="{FF2B5EF4-FFF2-40B4-BE49-F238E27FC236}">
                <a16:creationId xmlns:a16="http://schemas.microsoft.com/office/drawing/2014/main" id="{B0CCD036-B88C-4A05-A21D-872C37F0C9D9}"/>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144154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4767F-D512-4B93-8CE7-F495AB18B854}"/>
              </a:ext>
            </a:extLst>
          </p:cNvPr>
          <p:cNvSpPr>
            <a:spLocks noGrp="1"/>
          </p:cNvSpPr>
          <p:nvPr>
            <p:ph type="title"/>
          </p:nvPr>
        </p:nvSpPr>
        <p:spPr/>
        <p:txBody>
          <a:bodyPr/>
          <a:lstStyle/>
          <a:p>
            <a:pPr>
              <a:lnSpc>
                <a:spcPct val="100000"/>
              </a:lnSpc>
              <a:spcAft>
                <a:spcPts val="450"/>
              </a:spcAft>
            </a:pPr>
            <a:r>
              <a:rPr lang="en-GB" sz="2400" dirty="0"/>
              <a:t>Differences between countries: Example Rural broadband coverage in Europe, 2019</a:t>
            </a:r>
          </a:p>
        </p:txBody>
      </p:sp>
      <p:sp>
        <p:nvSpPr>
          <p:cNvPr id="2" name="Segnaposto contenuto 1">
            <a:extLst>
              <a:ext uri="{FF2B5EF4-FFF2-40B4-BE49-F238E27FC236}">
                <a16:creationId xmlns:a16="http://schemas.microsoft.com/office/drawing/2014/main" id="{05DD16D4-C017-43ED-BC89-2E91F6B6E844}"/>
              </a:ext>
            </a:extLst>
          </p:cNvPr>
          <p:cNvSpPr>
            <a:spLocks noGrp="1"/>
          </p:cNvSpPr>
          <p:nvPr>
            <p:ph idx="1"/>
          </p:nvPr>
        </p:nvSpPr>
        <p:spPr/>
        <p:txBody>
          <a:bodyPr/>
          <a:lstStyle/>
          <a:p>
            <a:endParaRPr lang="it-IT" dirty="0"/>
          </a:p>
        </p:txBody>
      </p:sp>
      <p:sp>
        <p:nvSpPr>
          <p:cNvPr id="7" name="TextBox 6">
            <a:extLst>
              <a:ext uri="{FF2B5EF4-FFF2-40B4-BE49-F238E27FC236}">
                <a16:creationId xmlns:a16="http://schemas.microsoft.com/office/drawing/2014/main" id="{3C71D210-98E8-452A-B5FA-8F50BD6A9580}"/>
              </a:ext>
            </a:extLst>
          </p:cNvPr>
          <p:cNvSpPr txBox="1"/>
          <p:nvPr/>
        </p:nvSpPr>
        <p:spPr>
          <a:xfrm>
            <a:off x="491644" y="3630473"/>
            <a:ext cx="2467733" cy="973023"/>
          </a:xfrm>
          <a:prstGeom prst="rect">
            <a:avLst/>
          </a:prstGeom>
          <a:solidFill>
            <a:schemeClr val="accent3"/>
          </a:solidFill>
        </p:spPr>
        <p:txBody>
          <a:bodyPr wrap="square" rtlCol="0">
            <a:spAutoFit/>
          </a:bodyPr>
          <a:lstStyle/>
          <a:p>
            <a:pPr defTabSz="685800">
              <a:lnSpc>
                <a:spcPts val="1350"/>
              </a:lnSpc>
              <a:defRPr/>
            </a:pPr>
            <a:r>
              <a:rPr lang="en-GB" sz="1050" dirty="0">
                <a:solidFill>
                  <a:srgbClr val="005172"/>
                </a:solidFill>
                <a:latin typeface="Verdana" pitchFamily="34" charset="0"/>
              </a:rPr>
              <a:t>Digital Economy and Society Index (DESI) 2020</a:t>
            </a:r>
          </a:p>
          <a:p>
            <a:pPr defTabSz="685800">
              <a:lnSpc>
                <a:spcPts val="1350"/>
              </a:lnSpc>
              <a:defRPr/>
            </a:pPr>
            <a:endParaRPr lang="en-GB" sz="1050" dirty="0">
              <a:solidFill>
                <a:srgbClr val="005172"/>
              </a:solidFill>
              <a:latin typeface="Verdana" pitchFamily="34" charset="0"/>
            </a:endParaRPr>
          </a:p>
          <a:p>
            <a:pPr defTabSz="685800">
              <a:lnSpc>
                <a:spcPts val="1350"/>
              </a:lnSpc>
              <a:defRPr/>
            </a:pPr>
            <a:r>
              <a:rPr lang="en-GB" sz="1050" dirty="0">
                <a:solidFill>
                  <a:srgbClr val="005172"/>
                </a:solidFill>
                <a:latin typeface="Verdana" pitchFamily="34" charset="0"/>
              </a:rPr>
              <a:t>(study by </a:t>
            </a:r>
            <a:r>
              <a:rPr lang="en-GB" sz="1050" dirty="0" err="1">
                <a:solidFill>
                  <a:srgbClr val="005172"/>
                </a:solidFill>
                <a:latin typeface="Verdana" pitchFamily="34" charset="0"/>
              </a:rPr>
              <a:t>IHS</a:t>
            </a:r>
            <a:r>
              <a:rPr lang="en-GB" sz="1050" dirty="0">
                <a:solidFill>
                  <a:srgbClr val="005172"/>
                </a:solidFill>
                <a:latin typeface="Verdana" pitchFamily="34" charset="0"/>
              </a:rPr>
              <a:t> Markit, </a:t>
            </a:r>
            <a:r>
              <a:rPr lang="en-GB" sz="1050" dirty="0" err="1">
                <a:solidFill>
                  <a:srgbClr val="005172"/>
                </a:solidFill>
                <a:latin typeface="Verdana" pitchFamily="34" charset="0"/>
              </a:rPr>
              <a:t>Omdia</a:t>
            </a:r>
            <a:r>
              <a:rPr lang="en-GB" sz="1050" dirty="0">
                <a:solidFill>
                  <a:srgbClr val="005172"/>
                </a:solidFill>
                <a:latin typeface="Verdana" pitchFamily="34" charset="0"/>
              </a:rPr>
              <a:t> and Point Topic).</a:t>
            </a:r>
          </a:p>
        </p:txBody>
      </p:sp>
      <p:pic>
        <p:nvPicPr>
          <p:cNvPr id="8" name="Picture 7">
            <a:extLst>
              <a:ext uri="{FF2B5EF4-FFF2-40B4-BE49-F238E27FC236}">
                <a16:creationId xmlns:a16="http://schemas.microsoft.com/office/drawing/2014/main" id="{3AA7F117-1BA3-4A69-9731-1C4811C30E50}"/>
              </a:ext>
            </a:extLst>
          </p:cNvPr>
          <p:cNvPicPr>
            <a:picLocks noChangeAspect="1"/>
          </p:cNvPicPr>
          <p:nvPr/>
        </p:nvPicPr>
        <p:blipFill>
          <a:blip r:embed="rId2"/>
          <a:stretch>
            <a:fillRect/>
          </a:stretch>
        </p:blipFill>
        <p:spPr>
          <a:xfrm>
            <a:off x="3649665" y="993850"/>
            <a:ext cx="5230468" cy="5124473"/>
          </a:xfrm>
          <a:prstGeom prst="rect">
            <a:avLst/>
          </a:prstGeom>
        </p:spPr>
      </p:pic>
    </p:spTree>
    <p:extLst>
      <p:ext uri="{BB962C8B-B14F-4D97-AF65-F5344CB8AC3E}">
        <p14:creationId xmlns:p14="http://schemas.microsoft.com/office/powerpoint/2010/main" val="282413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993C-1537-44DD-9A41-FE058E8A5B7D}"/>
              </a:ext>
            </a:extLst>
          </p:cNvPr>
          <p:cNvSpPr>
            <a:spLocks noGrp="1"/>
          </p:cNvSpPr>
          <p:nvPr>
            <p:ph type="title"/>
          </p:nvPr>
        </p:nvSpPr>
        <p:spPr/>
        <p:txBody>
          <a:bodyPr/>
          <a:lstStyle/>
          <a:p>
            <a:r>
              <a:rPr lang="en-GB" dirty="0"/>
              <a:t>Conclusion: different implications of trends and scenarios throughout Europe</a:t>
            </a:r>
          </a:p>
        </p:txBody>
      </p:sp>
      <p:sp>
        <p:nvSpPr>
          <p:cNvPr id="3" name="Text Placeholder 2">
            <a:extLst>
              <a:ext uri="{FF2B5EF4-FFF2-40B4-BE49-F238E27FC236}">
                <a16:creationId xmlns:a16="http://schemas.microsoft.com/office/drawing/2014/main" id="{5B1F519E-1B34-42DF-BF9B-61038121C747}"/>
              </a:ext>
            </a:extLst>
          </p:cNvPr>
          <p:cNvSpPr>
            <a:spLocks noGrp="1"/>
          </p:cNvSpPr>
          <p:nvPr>
            <p:ph idx="1"/>
          </p:nvPr>
        </p:nvSpPr>
        <p:spPr>
          <a:xfrm>
            <a:off x="592256" y="1436159"/>
            <a:ext cx="7886700" cy="5641570"/>
          </a:xfrm>
        </p:spPr>
        <p:txBody>
          <a:bodyPr/>
          <a:lstStyle/>
          <a:p>
            <a:r>
              <a:rPr lang="en-GB" dirty="0"/>
              <a:t>Trend and scenario study support decision making on training and education development</a:t>
            </a:r>
          </a:p>
          <a:p>
            <a:r>
              <a:rPr lang="en-GB" dirty="0"/>
              <a:t>Trends show differences between EU countries</a:t>
            </a:r>
          </a:p>
          <a:p>
            <a:r>
              <a:rPr lang="en-GB" dirty="0"/>
              <a:t>Starting position of countries is also different</a:t>
            </a:r>
          </a:p>
          <a:p>
            <a:r>
              <a:rPr lang="en-GB" dirty="0"/>
              <a:t>Implying that scenarios should also be differently implemented: sustainability, bio-economy, digitalisation and business models</a:t>
            </a:r>
          </a:p>
          <a:p>
            <a:r>
              <a:rPr lang="en-GB" dirty="0"/>
              <a:t>Implying, besides commonalities, different skill and training needs</a:t>
            </a:r>
          </a:p>
          <a:p>
            <a:r>
              <a:rPr lang="en-GB" dirty="0"/>
              <a:t>Challenging the EU Green Deal objectives </a:t>
            </a:r>
          </a:p>
        </p:txBody>
      </p:sp>
    </p:spTree>
    <p:extLst>
      <p:ext uri="{BB962C8B-B14F-4D97-AF65-F5344CB8AC3E}">
        <p14:creationId xmlns:p14="http://schemas.microsoft.com/office/powerpoint/2010/main" val="212709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5CDD-0D7A-49C3-914F-4F1D6F77E3E0}"/>
              </a:ext>
            </a:extLst>
          </p:cNvPr>
          <p:cNvSpPr>
            <a:spLocks noGrp="1"/>
          </p:cNvSpPr>
          <p:nvPr>
            <p:ph type="title"/>
          </p:nvPr>
        </p:nvSpPr>
        <p:spPr/>
        <p:txBody>
          <a:bodyPr/>
          <a:lstStyle/>
          <a:p>
            <a:r>
              <a:rPr lang="en-GB" dirty="0"/>
              <a:t>Three Scenarios: key topics</a:t>
            </a:r>
          </a:p>
        </p:txBody>
      </p:sp>
      <p:sp>
        <p:nvSpPr>
          <p:cNvPr id="4" name="Oval 3">
            <a:extLst>
              <a:ext uri="{FF2B5EF4-FFF2-40B4-BE49-F238E27FC236}">
                <a16:creationId xmlns:a16="http://schemas.microsoft.com/office/drawing/2014/main" id="{C4674279-2EEF-4020-9798-EB5A708F185A}"/>
              </a:ext>
            </a:extLst>
          </p:cNvPr>
          <p:cNvSpPr/>
          <p:nvPr/>
        </p:nvSpPr>
        <p:spPr>
          <a:xfrm>
            <a:off x="3849266" y="1230981"/>
            <a:ext cx="1833467" cy="1287624"/>
          </a:xfrm>
          <a:prstGeom prst="ellipse">
            <a:avLst/>
          </a:prstGeom>
          <a:blipFill dpi="0"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Sustainable Paths</a:t>
            </a:r>
          </a:p>
        </p:txBody>
      </p:sp>
      <p:sp>
        <p:nvSpPr>
          <p:cNvPr id="5" name="Oval 4">
            <a:extLst>
              <a:ext uri="{FF2B5EF4-FFF2-40B4-BE49-F238E27FC236}">
                <a16:creationId xmlns:a16="http://schemas.microsoft.com/office/drawing/2014/main" id="{8135D87B-C48F-48D0-A11E-5E2CA11A9F02}"/>
              </a:ext>
            </a:extLst>
          </p:cNvPr>
          <p:cNvSpPr/>
          <p:nvPr/>
        </p:nvSpPr>
        <p:spPr>
          <a:xfrm>
            <a:off x="881742" y="1207658"/>
            <a:ext cx="1833467" cy="1287624"/>
          </a:xfrm>
          <a:prstGeom prst="ellipse">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a:t>
            </a:r>
            <a:r>
              <a:rPr lang="en-GB" sz="1350" b="1" dirty="0" err="1">
                <a:solidFill>
                  <a:srgbClr val="FFFFFF"/>
                </a:solidFill>
                <a:latin typeface="Verdana"/>
              </a:rPr>
              <a:t>EstablishedPaths</a:t>
            </a:r>
            <a:endParaRPr lang="en-GB" sz="1350" b="1" dirty="0">
              <a:solidFill>
                <a:srgbClr val="FFFFFF"/>
              </a:solidFill>
              <a:latin typeface="Verdana"/>
            </a:endParaRPr>
          </a:p>
        </p:txBody>
      </p:sp>
      <p:sp>
        <p:nvSpPr>
          <p:cNvPr id="6" name="Oval 5">
            <a:extLst>
              <a:ext uri="{FF2B5EF4-FFF2-40B4-BE49-F238E27FC236}">
                <a16:creationId xmlns:a16="http://schemas.microsoft.com/office/drawing/2014/main" id="{50839E84-2AE4-4096-8C49-A3BAFA9F4235}"/>
              </a:ext>
            </a:extLst>
          </p:cNvPr>
          <p:cNvSpPr/>
          <p:nvPr/>
        </p:nvSpPr>
        <p:spPr>
          <a:xfrm>
            <a:off x="6375335" y="1230981"/>
            <a:ext cx="1833467" cy="1287624"/>
          </a:xfrm>
          <a:prstGeom prst="ellipse">
            <a:avLst/>
          </a:prstGeom>
          <a:blipFill dpi="0"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en-GB" sz="1350" b="1" dirty="0">
                <a:solidFill>
                  <a:srgbClr val="FFFFFF"/>
                </a:solidFill>
                <a:latin typeface="Verdana"/>
              </a:rPr>
              <a:t>Scenario High Tech Paths</a:t>
            </a:r>
          </a:p>
        </p:txBody>
      </p:sp>
      <p:sp>
        <p:nvSpPr>
          <p:cNvPr id="8" name="TextBox 7">
            <a:extLst>
              <a:ext uri="{FF2B5EF4-FFF2-40B4-BE49-F238E27FC236}">
                <a16:creationId xmlns:a16="http://schemas.microsoft.com/office/drawing/2014/main" id="{602759FE-C170-4173-999B-27428B0252CD}"/>
              </a:ext>
            </a:extLst>
          </p:cNvPr>
          <p:cNvSpPr txBox="1"/>
          <p:nvPr/>
        </p:nvSpPr>
        <p:spPr>
          <a:xfrm>
            <a:off x="3456409" y="2771569"/>
            <a:ext cx="2796851" cy="973023"/>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Sustainability</a:t>
            </a:r>
          </a:p>
          <a:p>
            <a:pPr defTabSz="685800">
              <a:lnSpc>
                <a:spcPts val="1350"/>
              </a:lnSpc>
              <a:defRPr/>
            </a:pPr>
            <a:r>
              <a:rPr lang="en-GB" sz="1050" dirty="0">
                <a:solidFill>
                  <a:srgbClr val="005172"/>
                </a:solidFill>
                <a:latin typeface="Verdana" pitchFamily="34" charset="0"/>
              </a:rPr>
              <a:t>&gt;focus plant-based consumption </a:t>
            </a:r>
          </a:p>
          <a:p>
            <a:pPr defTabSz="685800">
              <a:lnSpc>
                <a:spcPts val="1350"/>
              </a:lnSpc>
              <a:defRPr/>
            </a:pPr>
            <a:r>
              <a:rPr lang="en-GB" sz="1050" dirty="0">
                <a:solidFill>
                  <a:srgbClr val="005172"/>
                </a:solidFill>
                <a:latin typeface="Verdana" pitchFamily="34" charset="0"/>
              </a:rPr>
              <a:t>&gt;diversified cropping systems (</a:t>
            </a:r>
            <a:r>
              <a:rPr lang="en-GB" sz="1050" dirty="0" err="1">
                <a:solidFill>
                  <a:srgbClr val="005172"/>
                </a:solidFill>
                <a:latin typeface="Verdana" pitchFamily="34" charset="0"/>
              </a:rPr>
              <a:t>sme</a:t>
            </a:r>
            <a:r>
              <a:rPr lang="en-GB" sz="1050" dirty="0">
                <a:solidFill>
                  <a:srgbClr val="005172"/>
                </a:solidFill>
                <a:latin typeface="Verdana" pitchFamily="34" charset="0"/>
              </a:rPr>
              <a:t>) </a:t>
            </a:r>
          </a:p>
          <a:p>
            <a:pPr defTabSz="685800">
              <a:lnSpc>
                <a:spcPts val="1350"/>
              </a:lnSpc>
              <a:defRPr/>
            </a:pPr>
            <a:r>
              <a:rPr lang="en-GB" sz="1050" dirty="0">
                <a:solidFill>
                  <a:srgbClr val="005172"/>
                </a:solidFill>
                <a:latin typeface="Verdana" pitchFamily="34" charset="0"/>
              </a:rPr>
              <a:t>&gt;agroforestry and ecosystem services</a:t>
            </a:r>
          </a:p>
          <a:p>
            <a:pPr defTabSz="685800">
              <a:lnSpc>
                <a:spcPts val="1350"/>
              </a:lnSpc>
              <a:defRPr/>
            </a:pPr>
            <a:endParaRPr lang="en-GB" sz="1050" dirty="0">
              <a:solidFill>
                <a:srgbClr val="005172"/>
              </a:solidFill>
              <a:latin typeface="Verdana" pitchFamily="34" charset="0"/>
            </a:endParaRPr>
          </a:p>
        </p:txBody>
      </p:sp>
      <p:sp>
        <p:nvSpPr>
          <p:cNvPr id="9" name="TextBox 8">
            <a:extLst>
              <a:ext uri="{FF2B5EF4-FFF2-40B4-BE49-F238E27FC236}">
                <a16:creationId xmlns:a16="http://schemas.microsoft.com/office/drawing/2014/main" id="{8B2D0679-4D99-4B5D-BF3C-73ED1DBD73FC}"/>
              </a:ext>
            </a:extLst>
          </p:cNvPr>
          <p:cNvSpPr txBox="1"/>
          <p:nvPr/>
        </p:nvSpPr>
        <p:spPr>
          <a:xfrm>
            <a:off x="3456409" y="3814242"/>
            <a:ext cx="2589244" cy="793487"/>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Bioeconomy</a:t>
            </a:r>
          </a:p>
          <a:p>
            <a:pPr defTabSz="685800">
              <a:lnSpc>
                <a:spcPts val="1350"/>
              </a:lnSpc>
              <a:defRPr/>
            </a:pPr>
            <a:r>
              <a:rPr lang="en-GB" sz="1050" dirty="0">
                <a:solidFill>
                  <a:srgbClr val="005172"/>
                </a:solidFill>
                <a:latin typeface="Verdana" pitchFamily="34" charset="0"/>
              </a:rPr>
              <a:t>&gt;decarbonised energy markets</a:t>
            </a:r>
          </a:p>
          <a:p>
            <a:pPr defTabSz="685800">
              <a:lnSpc>
                <a:spcPts val="1350"/>
              </a:lnSpc>
              <a:defRPr/>
            </a:pPr>
            <a:r>
              <a:rPr lang="en-GB" sz="1050" dirty="0">
                <a:solidFill>
                  <a:srgbClr val="005172"/>
                </a:solidFill>
                <a:latin typeface="Verdana" pitchFamily="34" charset="0"/>
              </a:rPr>
              <a:t>&gt;increasing wood consumption</a:t>
            </a:r>
          </a:p>
          <a:p>
            <a:pPr defTabSz="685800">
              <a:lnSpc>
                <a:spcPts val="1350"/>
              </a:lnSpc>
              <a:defRPr/>
            </a:pPr>
            <a:endParaRPr lang="en-GB" sz="1050" dirty="0">
              <a:solidFill>
                <a:srgbClr val="005172"/>
              </a:solidFill>
              <a:latin typeface="Verdana" pitchFamily="34" charset="0"/>
            </a:endParaRPr>
          </a:p>
        </p:txBody>
      </p:sp>
      <p:sp>
        <p:nvSpPr>
          <p:cNvPr id="10" name="TextBox 9">
            <a:extLst>
              <a:ext uri="{FF2B5EF4-FFF2-40B4-BE49-F238E27FC236}">
                <a16:creationId xmlns:a16="http://schemas.microsoft.com/office/drawing/2014/main" id="{5B5597C7-52B8-4890-88C8-97A00DD710F4}"/>
              </a:ext>
            </a:extLst>
          </p:cNvPr>
          <p:cNvSpPr txBox="1"/>
          <p:nvPr/>
        </p:nvSpPr>
        <p:spPr>
          <a:xfrm>
            <a:off x="513378" y="2748246"/>
            <a:ext cx="2589244" cy="1152560"/>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Sustainability</a:t>
            </a:r>
          </a:p>
          <a:p>
            <a:pPr defTabSz="685800">
              <a:lnSpc>
                <a:spcPts val="1350"/>
              </a:lnSpc>
              <a:defRPr/>
            </a:pPr>
            <a:r>
              <a:rPr lang="en-GB" sz="1050" dirty="0">
                <a:solidFill>
                  <a:srgbClr val="005172"/>
                </a:solidFill>
                <a:latin typeface="Verdana" pitchFamily="34" charset="0"/>
              </a:rPr>
              <a:t>&gt;consumer focus on cost, taste, convenience</a:t>
            </a:r>
          </a:p>
          <a:p>
            <a:pPr defTabSz="685800">
              <a:lnSpc>
                <a:spcPts val="1350"/>
              </a:lnSpc>
              <a:defRPr/>
            </a:pPr>
            <a:r>
              <a:rPr lang="en-GB" sz="1050" dirty="0">
                <a:solidFill>
                  <a:srgbClr val="005172"/>
                </a:solidFill>
                <a:latin typeface="Verdana" pitchFamily="34" charset="0"/>
              </a:rPr>
              <a:t>&gt;Intensive agricultural production</a:t>
            </a:r>
          </a:p>
          <a:p>
            <a:pPr defTabSz="685800">
              <a:lnSpc>
                <a:spcPts val="1350"/>
              </a:lnSpc>
              <a:defRPr/>
            </a:pPr>
            <a:r>
              <a:rPr lang="en-GB" sz="1050" dirty="0">
                <a:solidFill>
                  <a:srgbClr val="005172"/>
                </a:solidFill>
                <a:latin typeface="Verdana" pitchFamily="34" charset="0"/>
              </a:rPr>
              <a:t>&gt;focus on resource efficiency</a:t>
            </a:r>
          </a:p>
          <a:p>
            <a:pPr defTabSz="685800">
              <a:lnSpc>
                <a:spcPts val="1350"/>
              </a:lnSpc>
              <a:defRPr/>
            </a:pPr>
            <a:endParaRPr lang="en-GB" sz="1050" dirty="0">
              <a:solidFill>
                <a:srgbClr val="005172"/>
              </a:solidFill>
              <a:latin typeface="Verdana" pitchFamily="34" charset="0"/>
            </a:endParaRPr>
          </a:p>
        </p:txBody>
      </p:sp>
      <p:sp>
        <p:nvSpPr>
          <p:cNvPr id="11" name="TextBox 10">
            <a:extLst>
              <a:ext uri="{FF2B5EF4-FFF2-40B4-BE49-F238E27FC236}">
                <a16:creationId xmlns:a16="http://schemas.microsoft.com/office/drawing/2014/main" id="{7DE04AA7-C076-4B3D-BE73-02903D8B26C8}"/>
              </a:ext>
            </a:extLst>
          </p:cNvPr>
          <p:cNvSpPr txBox="1"/>
          <p:nvPr/>
        </p:nvSpPr>
        <p:spPr>
          <a:xfrm>
            <a:off x="513378" y="3790919"/>
            <a:ext cx="2589244" cy="613951"/>
          </a:xfrm>
          <a:prstGeom prst="rect">
            <a:avLst/>
          </a:prstGeom>
          <a:noFill/>
        </p:spPr>
        <p:txBody>
          <a:bodyPr wrap="square" rtlCol="0">
            <a:spAutoFit/>
          </a:bodyPr>
          <a:lstStyle/>
          <a:p>
            <a:pPr defTabSz="685800">
              <a:lnSpc>
                <a:spcPts val="1350"/>
              </a:lnSpc>
              <a:defRPr/>
            </a:pPr>
            <a:r>
              <a:rPr lang="en-GB" sz="1050" b="1" dirty="0" err="1">
                <a:solidFill>
                  <a:srgbClr val="005172"/>
                </a:solidFill>
                <a:latin typeface="Verdana" pitchFamily="34" charset="0"/>
              </a:rPr>
              <a:t>Bioeconomy</a:t>
            </a:r>
            <a:endParaRPr lang="en-GB" sz="1050" b="1" dirty="0">
              <a:solidFill>
                <a:srgbClr val="005172"/>
              </a:solidFill>
              <a:latin typeface="Verdana" pitchFamily="34" charset="0"/>
            </a:endParaRPr>
          </a:p>
          <a:p>
            <a:pPr defTabSz="685800">
              <a:lnSpc>
                <a:spcPts val="1350"/>
              </a:lnSpc>
              <a:defRPr/>
            </a:pPr>
            <a:r>
              <a:rPr lang="en-GB" sz="1050" dirty="0">
                <a:solidFill>
                  <a:srgbClr val="005172"/>
                </a:solidFill>
                <a:latin typeface="Verdana" pitchFamily="34" charset="0"/>
              </a:rPr>
              <a:t>&gt;fossil fuel based energy markets</a:t>
            </a:r>
          </a:p>
          <a:p>
            <a:pPr defTabSz="685800">
              <a:lnSpc>
                <a:spcPts val="1350"/>
              </a:lnSpc>
              <a:defRPr/>
            </a:pPr>
            <a:r>
              <a:rPr lang="en-GB" sz="1050" dirty="0">
                <a:solidFill>
                  <a:srgbClr val="005172"/>
                </a:solidFill>
                <a:latin typeface="Verdana" pitchFamily="34" charset="0"/>
              </a:rPr>
              <a:t>&gt;biomass supply by forests</a:t>
            </a:r>
          </a:p>
        </p:txBody>
      </p:sp>
      <p:sp>
        <p:nvSpPr>
          <p:cNvPr id="12" name="TextBox 11">
            <a:extLst>
              <a:ext uri="{FF2B5EF4-FFF2-40B4-BE49-F238E27FC236}">
                <a16:creationId xmlns:a16="http://schemas.microsoft.com/office/drawing/2014/main" id="{64694282-3E1D-4FCC-AB6A-FDCA31FD9D8D}"/>
              </a:ext>
            </a:extLst>
          </p:cNvPr>
          <p:cNvSpPr txBox="1"/>
          <p:nvPr/>
        </p:nvSpPr>
        <p:spPr>
          <a:xfrm>
            <a:off x="6195915" y="2771569"/>
            <a:ext cx="2722207" cy="1332096"/>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Sustainability</a:t>
            </a:r>
          </a:p>
          <a:p>
            <a:pPr defTabSz="685800">
              <a:lnSpc>
                <a:spcPts val="1350"/>
              </a:lnSpc>
              <a:defRPr/>
            </a:pPr>
            <a:r>
              <a:rPr lang="en-GB" sz="1050" dirty="0">
                <a:solidFill>
                  <a:srgbClr val="005172"/>
                </a:solidFill>
                <a:latin typeface="Verdana" pitchFamily="34" charset="0"/>
              </a:rPr>
              <a:t>&gt;healthy personalised diets</a:t>
            </a:r>
          </a:p>
          <a:p>
            <a:pPr defTabSz="685800">
              <a:lnSpc>
                <a:spcPts val="1350"/>
              </a:lnSpc>
              <a:defRPr/>
            </a:pPr>
            <a:r>
              <a:rPr lang="en-GB" sz="1050" dirty="0">
                <a:solidFill>
                  <a:srgbClr val="005172"/>
                </a:solidFill>
                <a:latin typeface="Verdana" pitchFamily="34" charset="0"/>
              </a:rPr>
              <a:t>&gt;technology intensive large scale production (agriculture, food industry and forestry)</a:t>
            </a:r>
          </a:p>
          <a:p>
            <a:pPr defTabSz="685800">
              <a:lnSpc>
                <a:spcPts val="1350"/>
              </a:lnSpc>
              <a:defRPr/>
            </a:pPr>
            <a:endParaRPr lang="en-GB" sz="1050" dirty="0">
              <a:solidFill>
                <a:srgbClr val="005172"/>
              </a:solidFill>
              <a:latin typeface="Verdana" pitchFamily="34" charset="0"/>
            </a:endParaRPr>
          </a:p>
          <a:p>
            <a:pPr defTabSz="685800">
              <a:lnSpc>
                <a:spcPts val="1350"/>
              </a:lnSpc>
              <a:defRPr/>
            </a:pPr>
            <a:endParaRPr lang="en-GB" sz="1050" dirty="0">
              <a:solidFill>
                <a:srgbClr val="005172"/>
              </a:solidFill>
              <a:latin typeface="Verdana" pitchFamily="34" charset="0"/>
            </a:endParaRPr>
          </a:p>
        </p:txBody>
      </p:sp>
      <p:sp>
        <p:nvSpPr>
          <p:cNvPr id="13" name="TextBox 12">
            <a:extLst>
              <a:ext uri="{FF2B5EF4-FFF2-40B4-BE49-F238E27FC236}">
                <a16:creationId xmlns:a16="http://schemas.microsoft.com/office/drawing/2014/main" id="{FF994C12-2A36-487F-B08A-10D14B12AA93}"/>
              </a:ext>
            </a:extLst>
          </p:cNvPr>
          <p:cNvSpPr txBox="1"/>
          <p:nvPr/>
        </p:nvSpPr>
        <p:spPr>
          <a:xfrm>
            <a:off x="6195915" y="3814242"/>
            <a:ext cx="2869163" cy="613951"/>
          </a:xfrm>
          <a:prstGeom prst="rect">
            <a:avLst/>
          </a:prstGeom>
          <a:noFill/>
        </p:spPr>
        <p:txBody>
          <a:bodyPr wrap="square" rtlCol="0">
            <a:spAutoFit/>
          </a:bodyPr>
          <a:lstStyle/>
          <a:p>
            <a:pPr defTabSz="685800">
              <a:lnSpc>
                <a:spcPts val="1350"/>
              </a:lnSpc>
              <a:defRPr/>
            </a:pPr>
            <a:r>
              <a:rPr lang="en-GB" sz="1050" b="1" dirty="0" err="1">
                <a:solidFill>
                  <a:srgbClr val="005172"/>
                </a:solidFill>
                <a:latin typeface="Verdana" pitchFamily="34" charset="0"/>
              </a:rPr>
              <a:t>Bioeconomy</a:t>
            </a:r>
            <a:endParaRPr lang="en-GB" sz="1050" b="1" dirty="0">
              <a:solidFill>
                <a:srgbClr val="005172"/>
              </a:solidFill>
              <a:latin typeface="Verdana" pitchFamily="34" charset="0"/>
            </a:endParaRPr>
          </a:p>
          <a:p>
            <a:pPr defTabSz="685800">
              <a:lnSpc>
                <a:spcPts val="1350"/>
              </a:lnSpc>
              <a:defRPr/>
            </a:pPr>
            <a:r>
              <a:rPr lang="en-GB" sz="1050" dirty="0">
                <a:solidFill>
                  <a:srgbClr val="005172"/>
                </a:solidFill>
                <a:latin typeface="Verdana" pitchFamily="34" charset="0"/>
              </a:rPr>
              <a:t>&gt;high tech circular production systems</a:t>
            </a:r>
          </a:p>
          <a:p>
            <a:pPr defTabSz="685800">
              <a:lnSpc>
                <a:spcPts val="1350"/>
              </a:lnSpc>
              <a:defRPr/>
            </a:pPr>
            <a:r>
              <a:rPr lang="en-GB" sz="1050" dirty="0">
                <a:solidFill>
                  <a:srgbClr val="005172"/>
                </a:solidFill>
                <a:latin typeface="Verdana" pitchFamily="34" charset="0"/>
              </a:rPr>
              <a:t>&gt;technology driven biobased industries</a:t>
            </a:r>
          </a:p>
        </p:txBody>
      </p:sp>
      <p:sp>
        <p:nvSpPr>
          <p:cNvPr id="3" name="CasellaDiTesto 2">
            <a:extLst>
              <a:ext uri="{FF2B5EF4-FFF2-40B4-BE49-F238E27FC236}">
                <a16:creationId xmlns:a16="http://schemas.microsoft.com/office/drawing/2014/main" id="{CA9A3C86-3CAA-40B0-90CA-508D01B238C3}"/>
              </a:ext>
            </a:extLst>
          </p:cNvPr>
          <p:cNvSpPr txBox="1"/>
          <p:nvPr/>
        </p:nvSpPr>
        <p:spPr>
          <a:xfrm>
            <a:off x="4408072" y="732886"/>
            <a:ext cx="4605300" cy="369332"/>
          </a:xfrm>
          <a:prstGeom prst="rect">
            <a:avLst/>
          </a:prstGeom>
          <a:noFill/>
        </p:spPr>
        <p:txBody>
          <a:bodyPr wrap="none" rtlCol="0">
            <a:spAutoFit/>
          </a:bodyPr>
          <a:lstStyle/>
          <a:p>
            <a:r>
              <a:rPr lang="it-IT" dirty="0"/>
              <a:t>Source: FIELDS/Jacques </a:t>
            </a:r>
            <a:r>
              <a:rPr lang="it-IT" dirty="0" err="1"/>
              <a:t>Trienekens</a:t>
            </a:r>
            <a:r>
              <a:rPr lang="it-IT" dirty="0"/>
              <a:t>, WUR, 2021</a:t>
            </a:r>
          </a:p>
        </p:txBody>
      </p:sp>
      <p:sp>
        <p:nvSpPr>
          <p:cNvPr id="17" name="Rettangolo 16">
            <a:extLst>
              <a:ext uri="{FF2B5EF4-FFF2-40B4-BE49-F238E27FC236}">
                <a16:creationId xmlns:a16="http://schemas.microsoft.com/office/drawing/2014/main" id="{D59AF830-0AA0-404B-89F1-131580F7C1F5}"/>
              </a:ext>
            </a:extLst>
          </p:cNvPr>
          <p:cNvSpPr/>
          <p:nvPr/>
        </p:nvSpPr>
        <p:spPr>
          <a:xfrm>
            <a:off x="3456409" y="4653996"/>
            <a:ext cx="2589244" cy="973023"/>
          </a:xfrm>
          <a:prstGeom prst="rect">
            <a:avLst/>
          </a:prstGeom>
        </p:spPr>
        <p:txBody>
          <a:bodyPr wrap="square">
            <a:spAutoFit/>
          </a:bodyPr>
          <a:lstStyle/>
          <a:p>
            <a:pPr defTabSz="685800">
              <a:lnSpc>
                <a:spcPts val="1350"/>
              </a:lnSpc>
              <a:defRPr/>
            </a:pPr>
            <a:r>
              <a:rPr lang="en-GB" sz="1050" b="1" dirty="0">
                <a:solidFill>
                  <a:srgbClr val="005172"/>
                </a:solidFill>
                <a:latin typeface="Verdana" pitchFamily="34" charset="0"/>
              </a:rPr>
              <a:t>Digitalisation</a:t>
            </a:r>
          </a:p>
          <a:p>
            <a:pPr defTabSz="685800">
              <a:lnSpc>
                <a:spcPts val="1350"/>
              </a:lnSpc>
              <a:defRPr/>
            </a:pPr>
            <a:r>
              <a:rPr lang="en-GB" sz="1050" dirty="0">
                <a:solidFill>
                  <a:srgbClr val="005172"/>
                </a:solidFill>
                <a:latin typeface="Verdana" pitchFamily="34" charset="0"/>
              </a:rPr>
              <a:t>&gt;precision farming for </a:t>
            </a:r>
            <a:r>
              <a:rPr lang="en-GB" sz="1050" dirty="0" err="1">
                <a:solidFill>
                  <a:srgbClr val="005172"/>
                </a:solidFill>
                <a:latin typeface="Verdana" pitchFamily="34" charset="0"/>
              </a:rPr>
              <a:t>sme</a:t>
            </a:r>
            <a:r>
              <a:rPr lang="en-GB" sz="1050" dirty="0">
                <a:solidFill>
                  <a:srgbClr val="005172"/>
                </a:solidFill>
                <a:latin typeface="Verdana" pitchFamily="34" charset="0"/>
              </a:rPr>
              <a:t> sustainable and diverse production</a:t>
            </a:r>
          </a:p>
          <a:p>
            <a:pPr defTabSz="685800">
              <a:lnSpc>
                <a:spcPts val="1350"/>
              </a:lnSpc>
              <a:defRPr/>
            </a:pPr>
            <a:r>
              <a:rPr lang="en-GB" sz="1050" dirty="0">
                <a:solidFill>
                  <a:srgbClr val="005172"/>
                </a:solidFill>
                <a:latin typeface="Verdana" pitchFamily="34" charset="0"/>
              </a:rPr>
              <a:t>&gt;industry 4.0  (incl. SMEs), precision forestry</a:t>
            </a:r>
          </a:p>
        </p:txBody>
      </p:sp>
      <p:sp>
        <p:nvSpPr>
          <p:cNvPr id="18" name="TextBox 9">
            <a:extLst>
              <a:ext uri="{FF2B5EF4-FFF2-40B4-BE49-F238E27FC236}">
                <a16:creationId xmlns:a16="http://schemas.microsoft.com/office/drawing/2014/main" id="{C731AAF3-2677-4AF3-875F-19ABCDDD62A9}"/>
              </a:ext>
            </a:extLst>
          </p:cNvPr>
          <p:cNvSpPr txBox="1"/>
          <p:nvPr/>
        </p:nvSpPr>
        <p:spPr>
          <a:xfrm>
            <a:off x="513378" y="4584406"/>
            <a:ext cx="2869163" cy="1152560"/>
          </a:xfrm>
          <a:prstGeom prst="rect">
            <a:avLst/>
          </a:prstGeom>
          <a:noFill/>
        </p:spPr>
        <p:txBody>
          <a:bodyPr wrap="square" rtlCol="0">
            <a:spAutoFit/>
          </a:bodyPr>
          <a:lstStyle/>
          <a:p>
            <a:pPr defTabSz="685800">
              <a:lnSpc>
                <a:spcPts val="1350"/>
              </a:lnSpc>
              <a:defRPr/>
            </a:pPr>
            <a:r>
              <a:rPr lang="en-GB" sz="1050" b="1" dirty="0">
                <a:solidFill>
                  <a:srgbClr val="005172"/>
                </a:solidFill>
                <a:latin typeface="Verdana" pitchFamily="34" charset="0"/>
              </a:rPr>
              <a:t>Digitalisation</a:t>
            </a:r>
          </a:p>
          <a:p>
            <a:pPr defTabSz="685800">
              <a:lnSpc>
                <a:spcPts val="1350"/>
              </a:lnSpc>
              <a:defRPr/>
            </a:pPr>
            <a:r>
              <a:rPr lang="en-GB" sz="1050" dirty="0">
                <a:solidFill>
                  <a:srgbClr val="005172"/>
                </a:solidFill>
                <a:latin typeface="Verdana" pitchFamily="34" charset="0"/>
              </a:rPr>
              <a:t>&gt;precision farming varies across sectors and regions</a:t>
            </a:r>
          </a:p>
          <a:p>
            <a:pPr defTabSz="685800">
              <a:lnSpc>
                <a:spcPts val="1350"/>
              </a:lnSpc>
              <a:defRPr/>
            </a:pPr>
            <a:r>
              <a:rPr lang="en-GB" sz="1050" dirty="0">
                <a:solidFill>
                  <a:srgbClr val="005172"/>
                </a:solidFill>
                <a:latin typeface="Verdana" pitchFamily="34" charset="0"/>
              </a:rPr>
              <a:t>&gt;focus on large scale farms and forestry businesses</a:t>
            </a:r>
          </a:p>
          <a:p>
            <a:pPr defTabSz="685800">
              <a:lnSpc>
                <a:spcPts val="1350"/>
              </a:lnSpc>
              <a:defRPr/>
            </a:pPr>
            <a:r>
              <a:rPr lang="en-GB" sz="1050" dirty="0">
                <a:solidFill>
                  <a:srgbClr val="005172"/>
                </a:solidFill>
                <a:latin typeface="Verdana" pitchFamily="34" charset="0"/>
              </a:rPr>
              <a:t> </a:t>
            </a:r>
          </a:p>
        </p:txBody>
      </p:sp>
      <p:sp>
        <p:nvSpPr>
          <p:cNvPr id="19" name="TextBox 11">
            <a:extLst>
              <a:ext uri="{FF2B5EF4-FFF2-40B4-BE49-F238E27FC236}">
                <a16:creationId xmlns:a16="http://schemas.microsoft.com/office/drawing/2014/main" id="{F98CA58C-F6D5-4C04-A0EF-83BF060B41F0}"/>
              </a:ext>
            </a:extLst>
          </p:cNvPr>
          <p:cNvSpPr txBox="1"/>
          <p:nvPr/>
        </p:nvSpPr>
        <p:spPr>
          <a:xfrm>
            <a:off x="6195915" y="4402614"/>
            <a:ext cx="2869163" cy="1332096"/>
          </a:xfrm>
          <a:prstGeom prst="rect">
            <a:avLst/>
          </a:prstGeom>
          <a:noFill/>
        </p:spPr>
        <p:txBody>
          <a:bodyPr wrap="square" rtlCol="0">
            <a:spAutoFit/>
          </a:bodyPr>
          <a:lstStyle/>
          <a:p>
            <a:pPr defTabSz="685800">
              <a:lnSpc>
                <a:spcPts val="1350"/>
              </a:lnSpc>
              <a:defRPr/>
            </a:pPr>
            <a:endParaRPr lang="en-GB" sz="1050" b="1" dirty="0">
              <a:solidFill>
                <a:srgbClr val="005172"/>
              </a:solidFill>
              <a:latin typeface="Verdana" pitchFamily="34" charset="0"/>
            </a:endParaRPr>
          </a:p>
          <a:p>
            <a:pPr defTabSz="685800">
              <a:lnSpc>
                <a:spcPts val="1350"/>
              </a:lnSpc>
              <a:defRPr/>
            </a:pPr>
            <a:r>
              <a:rPr lang="en-GB" sz="1050" b="1" dirty="0">
                <a:solidFill>
                  <a:srgbClr val="005172"/>
                </a:solidFill>
                <a:latin typeface="Verdana" pitchFamily="34" charset="0"/>
              </a:rPr>
              <a:t>Digitalisation</a:t>
            </a:r>
          </a:p>
          <a:p>
            <a:pPr defTabSz="685800">
              <a:lnSpc>
                <a:spcPts val="1350"/>
              </a:lnSpc>
              <a:defRPr/>
            </a:pPr>
            <a:r>
              <a:rPr lang="en-GB" sz="1050" dirty="0">
                <a:solidFill>
                  <a:srgbClr val="005172"/>
                </a:solidFill>
                <a:latin typeface="Verdana" pitchFamily="34" charset="0"/>
              </a:rPr>
              <a:t>&gt;precision farming/ large scale prod.</a:t>
            </a:r>
          </a:p>
          <a:p>
            <a:pPr defTabSz="685800">
              <a:lnSpc>
                <a:spcPts val="1350"/>
              </a:lnSpc>
              <a:defRPr/>
            </a:pPr>
            <a:r>
              <a:rPr lang="en-GB" sz="1050" dirty="0">
                <a:solidFill>
                  <a:srgbClr val="005172"/>
                </a:solidFill>
                <a:latin typeface="Verdana" pitchFamily="34" charset="0"/>
              </a:rPr>
              <a:t>&gt;integration of systems across </a:t>
            </a:r>
            <a:r>
              <a:rPr lang="en-GB" sz="1050" dirty="0" err="1">
                <a:solidFill>
                  <a:srgbClr val="005172"/>
                </a:solidFill>
                <a:latin typeface="Verdana" pitchFamily="34" charset="0"/>
              </a:rPr>
              <a:t>FSC</a:t>
            </a:r>
            <a:endParaRPr lang="en-GB" sz="1050" dirty="0">
              <a:solidFill>
                <a:srgbClr val="005172"/>
              </a:solidFill>
              <a:latin typeface="Verdana" pitchFamily="34" charset="0"/>
            </a:endParaRPr>
          </a:p>
          <a:p>
            <a:pPr defTabSz="685800">
              <a:lnSpc>
                <a:spcPts val="1350"/>
              </a:lnSpc>
              <a:defRPr/>
            </a:pPr>
            <a:r>
              <a:rPr lang="en-GB" sz="1050" dirty="0">
                <a:solidFill>
                  <a:srgbClr val="005172"/>
                </a:solidFill>
                <a:latin typeface="Verdana" pitchFamily="34" charset="0"/>
              </a:rPr>
              <a:t>&gt;industry 4.0, precision forestry</a:t>
            </a:r>
          </a:p>
          <a:p>
            <a:pPr defTabSz="685800">
              <a:lnSpc>
                <a:spcPts val="1350"/>
              </a:lnSpc>
              <a:defRPr/>
            </a:pPr>
            <a:r>
              <a:rPr lang="en-GB" sz="1050" dirty="0">
                <a:solidFill>
                  <a:srgbClr val="005172"/>
                </a:solidFill>
                <a:latin typeface="Verdana" pitchFamily="34" charset="0"/>
              </a:rPr>
              <a:t> </a:t>
            </a:r>
          </a:p>
          <a:p>
            <a:pPr defTabSz="685800">
              <a:lnSpc>
                <a:spcPts val="1350"/>
              </a:lnSpc>
              <a:defRPr/>
            </a:pPr>
            <a:endParaRPr lang="en-GB" sz="1050" dirty="0">
              <a:solidFill>
                <a:srgbClr val="005172"/>
              </a:solidFill>
              <a:latin typeface="Verdana" pitchFamily="34" charset="0"/>
            </a:endParaRPr>
          </a:p>
        </p:txBody>
      </p:sp>
    </p:spTree>
    <p:extLst>
      <p:ext uri="{BB962C8B-B14F-4D97-AF65-F5344CB8AC3E}">
        <p14:creationId xmlns:p14="http://schemas.microsoft.com/office/powerpoint/2010/main" val="15975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C2D4-21C2-42DA-9358-3B2F095EBB7E}"/>
              </a:ext>
            </a:extLst>
          </p:cNvPr>
          <p:cNvSpPr>
            <a:spLocks noGrp="1"/>
          </p:cNvSpPr>
          <p:nvPr>
            <p:ph type="title"/>
          </p:nvPr>
        </p:nvSpPr>
        <p:spPr/>
        <p:txBody>
          <a:bodyPr/>
          <a:lstStyle/>
          <a:p>
            <a:pPr algn="ctr"/>
            <a:br>
              <a:rPr lang="en-GB" sz="3600" dirty="0"/>
            </a:br>
            <a:br>
              <a:rPr lang="en-GB" sz="3600" dirty="0"/>
            </a:br>
            <a:r>
              <a:rPr lang="en-GB" sz="3600" dirty="0"/>
              <a:t>Short overview WP2.3 European Strategy </a:t>
            </a:r>
            <a:br>
              <a:rPr lang="en-GB" sz="3600" dirty="0"/>
            </a:br>
            <a:r>
              <a:rPr lang="en-GB" sz="3600" dirty="0"/>
              <a:t>first stage survey results </a:t>
            </a:r>
            <a:br>
              <a:rPr lang="en-GB" sz="3600" dirty="0"/>
            </a:br>
            <a:r>
              <a:rPr lang="en-GB" sz="3600" dirty="0"/>
              <a:t>Challenges and prerequisites for a European agri-food and forestry </a:t>
            </a:r>
            <a:br>
              <a:rPr lang="en-GB" sz="3600" dirty="0"/>
            </a:br>
            <a:r>
              <a:rPr lang="en-GB" sz="3600" dirty="0"/>
              <a:t>skills strategy</a:t>
            </a:r>
          </a:p>
        </p:txBody>
      </p:sp>
      <p:sp>
        <p:nvSpPr>
          <p:cNvPr id="5" name="Tekstvak 4">
            <a:extLst>
              <a:ext uri="{FF2B5EF4-FFF2-40B4-BE49-F238E27FC236}">
                <a16:creationId xmlns:a16="http://schemas.microsoft.com/office/drawing/2014/main" id="{666B5DBE-87FB-4B91-A7F7-C3BD318EE2FD}"/>
              </a:ext>
            </a:extLst>
          </p:cNvPr>
          <p:cNvSpPr txBox="1"/>
          <p:nvPr/>
        </p:nvSpPr>
        <p:spPr>
          <a:xfrm>
            <a:off x="805527" y="4513449"/>
            <a:ext cx="7095930" cy="300082"/>
          </a:xfrm>
          <a:prstGeom prst="rect">
            <a:avLst/>
          </a:prstGeom>
          <a:noFill/>
        </p:spPr>
        <p:txBody>
          <a:bodyPr wrap="square" rtlCol="0">
            <a:spAutoFit/>
          </a:bodyPr>
          <a:lstStyle/>
          <a:p>
            <a:pPr defTabSz="685800">
              <a:spcAft>
                <a:spcPts val="450"/>
              </a:spcAft>
              <a:defRPr/>
            </a:pPr>
            <a:r>
              <a:rPr lang="en-GB" sz="1350" dirty="0">
                <a:solidFill>
                  <a:srgbClr val="005172"/>
                </a:solidFill>
                <a:latin typeface="Verdana" pitchFamily="34" charset="0"/>
              </a:rPr>
              <a:t>Adopted from:  Jacques </a:t>
            </a:r>
            <a:r>
              <a:rPr lang="en-GB" sz="1350" dirty="0" err="1">
                <a:solidFill>
                  <a:srgbClr val="005172"/>
                </a:solidFill>
                <a:latin typeface="Verdana" pitchFamily="34" charset="0"/>
              </a:rPr>
              <a:t>Trienekens</a:t>
            </a:r>
            <a:r>
              <a:rPr lang="en-GB" sz="1350" dirty="0">
                <a:solidFill>
                  <a:srgbClr val="005172"/>
                </a:solidFill>
                <a:latin typeface="Verdana" pitchFamily="34" charset="0"/>
              </a:rPr>
              <a:t>, Wageningen university</a:t>
            </a:r>
          </a:p>
        </p:txBody>
      </p:sp>
    </p:spTree>
    <p:extLst>
      <p:ext uri="{BB962C8B-B14F-4D97-AF65-F5344CB8AC3E}">
        <p14:creationId xmlns:p14="http://schemas.microsoft.com/office/powerpoint/2010/main" val="12122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4627-742B-42D1-9B1C-5A98BB2DA672}"/>
              </a:ext>
            </a:extLst>
          </p:cNvPr>
          <p:cNvSpPr>
            <a:spLocks noGrp="1"/>
          </p:cNvSpPr>
          <p:nvPr>
            <p:ph type="title"/>
          </p:nvPr>
        </p:nvSpPr>
        <p:spPr/>
        <p:txBody>
          <a:bodyPr/>
          <a:lstStyle/>
          <a:p>
            <a:r>
              <a:rPr lang="en-GB" dirty="0"/>
              <a:t>Key requirements for training programs </a:t>
            </a:r>
          </a:p>
        </p:txBody>
      </p:sp>
      <p:sp>
        <p:nvSpPr>
          <p:cNvPr id="3" name="Text Placeholder 2">
            <a:extLst>
              <a:ext uri="{FF2B5EF4-FFF2-40B4-BE49-F238E27FC236}">
                <a16:creationId xmlns:a16="http://schemas.microsoft.com/office/drawing/2014/main" id="{4D8DCDAE-728D-4C9E-920B-352010F05344}"/>
              </a:ext>
            </a:extLst>
          </p:cNvPr>
          <p:cNvSpPr>
            <a:spLocks noGrp="1"/>
          </p:cNvSpPr>
          <p:nvPr>
            <p:ph idx="1"/>
          </p:nvPr>
        </p:nvSpPr>
        <p:spPr/>
        <p:txBody>
          <a:bodyPr/>
          <a:lstStyle/>
          <a:p>
            <a:pPr>
              <a:lnSpc>
                <a:spcPct val="100000"/>
              </a:lnSpc>
            </a:pPr>
            <a:r>
              <a:rPr lang="en-GB" sz="1800" dirty="0"/>
              <a:t>A key position for management/entrepreneurship and soft skills</a:t>
            </a:r>
          </a:p>
          <a:p>
            <a:pPr lvl="1">
              <a:lnSpc>
                <a:spcPct val="100000"/>
              </a:lnSpc>
              <a:buFont typeface="Wingdings" panose="05000000000000000000" pitchFamily="2" charset="2"/>
              <a:buChar char="§"/>
            </a:pPr>
            <a:r>
              <a:rPr lang="en-GB" sz="1800" dirty="0"/>
              <a:t>management skills, creative thinking, </a:t>
            </a:r>
            <a:r>
              <a:rPr lang="en-GB" sz="1800" i="1" dirty="0"/>
              <a:t>relational skills</a:t>
            </a:r>
            <a:r>
              <a:rPr lang="en-GB" sz="1800" dirty="0"/>
              <a:t>!</a:t>
            </a:r>
          </a:p>
          <a:p>
            <a:pPr>
              <a:lnSpc>
                <a:spcPct val="100000"/>
              </a:lnSpc>
            </a:pPr>
            <a:r>
              <a:rPr lang="en-GB" sz="1800" dirty="0"/>
              <a:t>Training in practice</a:t>
            </a:r>
          </a:p>
          <a:p>
            <a:pPr lvl="1">
              <a:lnSpc>
                <a:spcPct val="100000"/>
              </a:lnSpc>
              <a:buFont typeface="Wingdings" panose="05000000000000000000" pitchFamily="2" charset="2"/>
              <a:buChar char="§"/>
            </a:pPr>
            <a:r>
              <a:rPr lang="en-GB" sz="1800" dirty="0"/>
              <a:t>real-life problems, troubleshooting, </a:t>
            </a:r>
            <a:r>
              <a:rPr lang="en-GB" sz="1800" i="1" dirty="0"/>
              <a:t>communication skills </a:t>
            </a:r>
            <a:r>
              <a:rPr lang="en-GB" sz="1800" dirty="0"/>
              <a:t>(mentored)</a:t>
            </a:r>
            <a:r>
              <a:rPr lang="en-US" sz="1800" b="1" dirty="0">
                <a:solidFill>
                  <a:srgbClr val="FFFFFF"/>
                </a:solidFill>
                <a:latin typeface="Verdana"/>
                <a:cs typeface="+mn-cs"/>
              </a:rPr>
              <a:t>h</a:t>
            </a:r>
          </a:p>
          <a:p>
            <a:pPr>
              <a:lnSpc>
                <a:spcPct val="100000"/>
              </a:lnSpc>
            </a:pPr>
            <a:r>
              <a:rPr lang="en-GB" sz="1800" dirty="0">
                <a:solidFill>
                  <a:srgbClr val="005172"/>
                </a:solidFill>
                <a:latin typeface="Verdana" pitchFamily="34" charset="0"/>
                <a:cs typeface="+mn-cs"/>
              </a:rPr>
              <a:t>Move towards online training</a:t>
            </a:r>
          </a:p>
          <a:p>
            <a:pPr marL="736997" lvl="1" indent="-214313" algn="l" defTabSz="685800" fontAlgn="base">
              <a:lnSpc>
                <a:spcPct val="100000"/>
              </a:lnSpc>
              <a:spcBef>
                <a:spcPts val="750"/>
              </a:spcBef>
              <a:buClr>
                <a:srgbClr val="005172"/>
              </a:buClr>
              <a:buSzPct val="115000"/>
              <a:buFont typeface="Wingdings" panose="05000000000000000000" pitchFamily="2" charset="2"/>
              <a:buChar char="§"/>
              <a:defRPr/>
            </a:pPr>
            <a:r>
              <a:rPr lang="en-GB" sz="1800" dirty="0">
                <a:solidFill>
                  <a:srgbClr val="005172"/>
                </a:solidFill>
                <a:latin typeface="Verdana" pitchFamily="34" charset="0"/>
                <a:cs typeface="+mn-cs"/>
              </a:rPr>
              <a:t>Covid-19, flipped classroom, </a:t>
            </a:r>
            <a:r>
              <a:rPr lang="en-GB" sz="1800" i="1" dirty="0">
                <a:solidFill>
                  <a:srgbClr val="005172"/>
                </a:solidFill>
                <a:latin typeface="Verdana" pitchFamily="34" charset="0"/>
                <a:cs typeface="+mn-cs"/>
              </a:rPr>
              <a:t>basic courses (freely) available</a:t>
            </a:r>
          </a:p>
          <a:p>
            <a:pPr marL="189310" indent="-189310" algn="l" defTabSz="685800" fontAlgn="base">
              <a:lnSpc>
                <a:spcPct val="100000"/>
              </a:lnSpc>
              <a:spcBef>
                <a:spcPts val="900"/>
              </a:spcBef>
              <a:buClr>
                <a:srgbClr val="005172"/>
              </a:buClr>
              <a:buSzPct val="140000"/>
              <a:buFont typeface="Wingdings" pitchFamily="2" charset="2"/>
              <a:buChar char="§"/>
              <a:defRPr/>
            </a:pPr>
            <a:r>
              <a:rPr lang="en-GB" sz="1800" dirty="0">
                <a:solidFill>
                  <a:srgbClr val="005172"/>
                </a:solidFill>
                <a:latin typeface="Verdana" pitchFamily="34" charset="0"/>
                <a:cs typeface="+mn-cs"/>
              </a:rPr>
              <a:t>Attention to underprivileged groups and gender issues </a:t>
            </a:r>
          </a:p>
          <a:p>
            <a:pPr marL="736997" lvl="1" indent="-214313" algn="l" defTabSz="685800" fontAlgn="base">
              <a:lnSpc>
                <a:spcPct val="100000"/>
              </a:lnSpc>
              <a:spcBef>
                <a:spcPts val="750"/>
              </a:spcBef>
              <a:buClr>
                <a:srgbClr val="005172"/>
              </a:buClr>
              <a:buSzPct val="115000"/>
              <a:buFont typeface="Wingdings" panose="05000000000000000000" pitchFamily="2" charset="2"/>
              <a:buChar char="§"/>
              <a:defRPr/>
            </a:pPr>
            <a:r>
              <a:rPr lang="en-GB" sz="1800" dirty="0">
                <a:solidFill>
                  <a:srgbClr val="005172"/>
                </a:solidFill>
                <a:latin typeface="Verdana" pitchFamily="34" charset="0"/>
                <a:cs typeface="+mn-cs"/>
              </a:rPr>
              <a:t>basic skills, </a:t>
            </a:r>
            <a:r>
              <a:rPr lang="en-GB" sz="1800" i="1" dirty="0">
                <a:solidFill>
                  <a:srgbClr val="005172"/>
                </a:solidFill>
                <a:latin typeface="Verdana" pitchFamily="34" charset="0"/>
                <a:cs typeface="+mn-cs"/>
              </a:rPr>
              <a:t>decision making functions, (maternity) leave women</a:t>
            </a:r>
          </a:p>
          <a:p>
            <a:pPr marL="189310" indent="-189310" algn="l" defTabSz="685800" fontAlgn="base">
              <a:lnSpc>
                <a:spcPct val="100000"/>
              </a:lnSpc>
              <a:spcBef>
                <a:spcPts val="900"/>
              </a:spcBef>
              <a:buClr>
                <a:srgbClr val="005172"/>
              </a:buClr>
              <a:buSzPct val="140000"/>
              <a:buFont typeface="Wingdings" pitchFamily="2" charset="2"/>
              <a:buChar char="§"/>
              <a:defRPr/>
            </a:pPr>
            <a:r>
              <a:rPr lang="en-GB" sz="1800" dirty="0">
                <a:solidFill>
                  <a:srgbClr val="005172"/>
                </a:solidFill>
                <a:latin typeface="Verdana" pitchFamily="34" charset="0"/>
                <a:cs typeface="+mn-cs"/>
              </a:rPr>
              <a:t>Differentiation of (technical) training needs per country</a:t>
            </a:r>
          </a:p>
          <a:p>
            <a:pPr marL="736997" lvl="1" indent="-214313" algn="l" defTabSz="685800" fontAlgn="base">
              <a:lnSpc>
                <a:spcPct val="100000"/>
              </a:lnSpc>
              <a:spcBef>
                <a:spcPts val="750"/>
              </a:spcBef>
              <a:buClr>
                <a:srgbClr val="005172"/>
              </a:buClr>
              <a:buSzPct val="115000"/>
              <a:buFont typeface="Verdana" pitchFamily="34" charset="0"/>
              <a:buChar char="●"/>
              <a:defRPr/>
            </a:pPr>
            <a:r>
              <a:rPr lang="en-GB" sz="1800" dirty="0">
                <a:solidFill>
                  <a:srgbClr val="005172"/>
                </a:solidFill>
                <a:latin typeface="Verdana" pitchFamily="34" charset="0"/>
                <a:cs typeface="+mn-cs"/>
              </a:rPr>
              <a:t>attention to commonalities, </a:t>
            </a:r>
            <a:r>
              <a:rPr lang="en-GB" sz="1800" dirty="0" err="1">
                <a:solidFill>
                  <a:srgbClr val="005172"/>
                </a:solidFill>
                <a:latin typeface="Verdana" pitchFamily="34" charset="0"/>
                <a:cs typeface="+mn-cs"/>
              </a:rPr>
              <a:t>ip</a:t>
            </a:r>
            <a:r>
              <a:rPr lang="en-GB" sz="1800" dirty="0">
                <a:solidFill>
                  <a:srgbClr val="005172"/>
                </a:solidFill>
                <a:latin typeface="Verdana" pitchFamily="34" charset="0"/>
                <a:cs typeface="+mn-cs"/>
              </a:rPr>
              <a:t> </a:t>
            </a:r>
            <a:r>
              <a:rPr lang="en-GB" sz="1800" i="1" dirty="0">
                <a:solidFill>
                  <a:srgbClr val="005172"/>
                </a:solidFill>
                <a:latin typeface="Verdana" pitchFamily="34" charset="0"/>
                <a:cs typeface="+mn-cs"/>
              </a:rPr>
              <a:t>‘’basic’’ courses on EU level</a:t>
            </a:r>
          </a:p>
          <a:p>
            <a:pPr indent="-214313">
              <a:lnSpc>
                <a:spcPct val="100000"/>
              </a:lnSpc>
              <a:spcBef>
                <a:spcPts val="750"/>
              </a:spcBef>
              <a:buClr>
                <a:srgbClr val="005172"/>
              </a:buClr>
              <a:buSzPct val="115000"/>
              <a:defRPr/>
            </a:pPr>
            <a:endParaRPr lang="en-GB" sz="1200" i="1" dirty="0">
              <a:solidFill>
                <a:srgbClr val="005172"/>
              </a:solidFill>
              <a:latin typeface="Verdana" pitchFamily="34" charset="0"/>
              <a:cs typeface="+mn-cs"/>
            </a:endParaRPr>
          </a:p>
          <a:p>
            <a:pPr marL="736997" lvl="1" indent="-214313" algn="l" defTabSz="685800" fontAlgn="base">
              <a:lnSpc>
                <a:spcPts val="1875"/>
              </a:lnSpc>
              <a:spcBef>
                <a:spcPts val="750"/>
              </a:spcBef>
              <a:spcAft>
                <a:spcPct val="0"/>
              </a:spcAft>
              <a:buClr>
                <a:srgbClr val="005172"/>
              </a:buClr>
              <a:buSzPct val="115000"/>
              <a:buFont typeface="Verdana" pitchFamily="34" charset="0"/>
              <a:buChar char="●"/>
              <a:defRPr/>
            </a:pPr>
            <a:endParaRPr lang="en-GB" sz="1500" dirty="0">
              <a:solidFill>
                <a:srgbClr val="005172"/>
              </a:solidFill>
              <a:latin typeface="Verdana" pitchFamily="34" charset="0"/>
              <a:cs typeface="+mn-cs"/>
            </a:endParaRPr>
          </a:p>
          <a:p>
            <a:pPr marL="0" indent="-25003">
              <a:buNone/>
            </a:pPr>
            <a:br>
              <a:rPr lang="en-GB" sz="1500" dirty="0"/>
            </a:br>
            <a:endParaRPr lang="en-GB" sz="1500" dirty="0"/>
          </a:p>
          <a:p>
            <a:pPr lvl="1"/>
            <a:endParaRPr lang="en-GB" sz="1500" dirty="0"/>
          </a:p>
        </p:txBody>
      </p:sp>
    </p:spTree>
    <p:extLst>
      <p:ext uri="{BB962C8B-B14F-4D97-AF65-F5344CB8AC3E}">
        <p14:creationId xmlns:p14="http://schemas.microsoft.com/office/powerpoint/2010/main" val="110906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1088" y="214518"/>
            <a:ext cx="8229601" cy="1142943"/>
          </a:xfrm>
        </p:spPr>
        <p:txBody>
          <a:bodyPr>
            <a:normAutofit/>
          </a:bodyPr>
          <a:lstStyle/>
          <a:p>
            <a:r>
              <a:rPr lang="it-IT" sz="3200" dirty="0" err="1"/>
              <a:t>Specific</a:t>
            </a:r>
            <a:r>
              <a:rPr lang="it-IT" sz="3200" dirty="0"/>
              <a:t> </a:t>
            </a:r>
            <a:r>
              <a:rPr lang="it-IT" sz="3200" dirty="0" err="1"/>
              <a:t>blueprint</a:t>
            </a:r>
            <a:r>
              <a:rPr lang="it-IT" sz="3200" dirty="0"/>
              <a:t> </a:t>
            </a:r>
            <a:r>
              <a:rPr lang="it-IT" sz="3200" dirty="0" err="1"/>
              <a:t>sector</a:t>
            </a:r>
            <a:r>
              <a:rPr lang="it-IT" sz="3200" dirty="0"/>
              <a:t>: </a:t>
            </a:r>
            <a:r>
              <a:rPr lang="en-US" sz="3200" dirty="0"/>
              <a:t>Bio-economy, new technologies &amp; innovation in agriculture</a:t>
            </a:r>
            <a:endParaRPr lang="it-IT" sz="3200" dirty="0"/>
          </a:p>
        </p:txBody>
      </p:sp>
      <p:sp>
        <p:nvSpPr>
          <p:cNvPr id="3" name="Segnaposto contenuto 2"/>
          <p:cNvSpPr>
            <a:spLocks noGrp="1"/>
          </p:cNvSpPr>
          <p:nvPr>
            <p:ph idx="1"/>
          </p:nvPr>
        </p:nvSpPr>
        <p:spPr>
          <a:xfrm>
            <a:off x="531088" y="1431350"/>
            <a:ext cx="7886700" cy="4473170"/>
          </a:xfrm>
        </p:spPr>
        <p:txBody>
          <a:bodyPr>
            <a:normAutofit fontScale="92500" lnSpcReduction="10000"/>
          </a:bodyPr>
          <a:lstStyle/>
          <a:p>
            <a:r>
              <a:rPr lang="en-US" b="1" dirty="0"/>
              <a:t>Lot 3 - Sector Skills Alliances for implementing a new strategic approach (Blueprint) to sectoral cooperation on skills: </a:t>
            </a:r>
          </a:p>
          <a:p>
            <a:pPr lvl="1"/>
            <a:r>
              <a:rPr lang="en-US" dirty="0"/>
              <a:t>Bio-economy, circular economy and bio-based products</a:t>
            </a:r>
          </a:p>
          <a:p>
            <a:pPr lvl="1"/>
            <a:r>
              <a:rPr lang="en-US" dirty="0"/>
              <a:t>Agricultural sustainability, management of natural resources and climate action</a:t>
            </a:r>
          </a:p>
          <a:p>
            <a:pPr lvl="1"/>
            <a:r>
              <a:rPr lang="en-US" dirty="0"/>
              <a:t>Digital technologies, digitalization, big data and artificial intelligence</a:t>
            </a:r>
          </a:p>
          <a:p>
            <a:endParaRPr lang="en-US" dirty="0"/>
          </a:p>
          <a:p>
            <a:pPr marL="0" indent="0" algn="ctr">
              <a:buNone/>
            </a:pPr>
            <a:r>
              <a:rPr lang="it-IT" b="1" dirty="0" err="1">
                <a:solidFill>
                  <a:srgbClr val="FF0000"/>
                </a:solidFill>
              </a:rPr>
              <a:t>FIELDS</a:t>
            </a:r>
            <a:r>
              <a:rPr lang="it-IT" dirty="0">
                <a:solidFill>
                  <a:srgbClr val="FF0000"/>
                </a:solidFill>
              </a:rPr>
              <a:t> –</a:t>
            </a:r>
            <a:r>
              <a:rPr lang="en-US" dirty="0">
                <a:solidFill>
                  <a:srgbClr val="FF0000"/>
                </a:solidFill>
              </a:rPr>
              <a:t> Addressing the current and </a:t>
            </a:r>
            <a:r>
              <a:rPr lang="en-US" b="1" dirty="0">
                <a:solidFill>
                  <a:srgbClr val="FF0000"/>
                </a:solidFill>
              </a:rPr>
              <a:t>F</a:t>
            </a:r>
            <a:r>
              <a:rPr lang="en-US" dirty="0">
                <a:solidFill>
                  <a:srgbClr val="FF0000"/>
                </a:solidFill>
              </a:rPr>
              <a:t>uture </a:t>
            </a:r>
            <a:r>
              <a:rPr lang="en-US" dirty="0" err="1">
                <a:solidFill>
                  <a:srgbClr val="FF0000"/>
                </a:solidFill>
              </a:rPr>
              <a:t>sk</a:t>
            </a:r>
            <a:r>
              <a:rPr lang="en-US" b="1" dirty="0" err="1">
                <a:solidFill>
                  <a:srgbClr val="FF0000"/>
                </a:solidFill>
              </a:rPr>
              <a:t>I</a:t>
            </a:r>
            <a:r>
              <a:rPr lang="en-US" dirty="0" err="1">
                <a:solidFill>
                  <a:srgbClr val="FF0000"/>
                </a:solidFill>
              </a:rPr>
              <a:t>ll</a:t>
            </a:r>
            <a:r>
              <a:rPr lang="en-US" dirty="0">
                <a:solidFill>
                  <a:srgbClr val="FF0000"/>
                </a:solidFill>
              </a:rPr>
              <a:t> needs for </a:t>
            </a:r>
            <a:r>
              <a:rPr lang="en-US" dirty="0" err="1">
                <a:solidFill>
                  <a:srgbClr val="FF0000"/>
                </a:solidFill>
              </a:rPr>
              <a:t>sustainabilty</a:t>
            </a:r>
            <a:r>
              <a:rPr lang="en-US" dirty="0">
                <a:solidFill>
                  <a:srgbClr val="FF0000"/>
                </a:solidFill>
              </a:rPr>
              <a:t>, digitalization, and the bio-</a:t>
            </a:r>
            <a:r>
              <a:rPr lang="en-US" b="1" dirty="0">
                <a:solidFill>
                  <a:srgbClr val="FF0000"/>
                </a:solidFill>
              </a:rPr>
              <a:t>E</a:t>
            </a:r>
            <a:r>
              <a:rPr lang="en-US" dirty="0">
                <a:solidFill>
                  <a:srgbClr val="FF0000"/>
                </a:solidFill>
              </a:rPr>
              <a:t>conomy in </a:t>
            </a:r>
            <a:r>
              <a:rPr lang="en-US" dirty="0" err="1">
                <a:solidFill>
                  <a:srgbClr val="FF0000"/>
                </a:solidFill>
              </a:rPr>
              <a:t>agricu</a:t>
            </a:r>
            <a:r>
              <a:rPr lang="en-US" b="1" dirty="0" err="1">
                <a:solidFill>
                  <a:srgbClr val="FF0000"/>
                </a:solidFill>
              </a:rPr>
              <a:t>L</a:t>
            </a:r>
            <a:r>
              <a:rPr lang="en-US" dirty="0" err="1">
                <a:solidFill>
                  <a:srgbClr val="FF0000"/>
                </a:solidFill>
              </a:rPr>
              <a:t>ture</a:t>
            </a:r>
            <a:r>
              <a:rPr lang="en-US" dirty="0">
                <a:solidFill>
                  <a:srgbClr val="FF0000"/>
                </a:solidFill>
              </a:rPr>
              <a:t>: European skills </a:t>
            </a:r>
            <a:r>
              <a:rPr lang="en-US" dirty="0" err="1">
                <a:solidFill>
                  <a:srgbClr val="FF0000"/>
                </a:solidFill>
              </a:rPr>
              <a:t>agen</a:t>
            </a:r>
            <a:r>
              <a:rPr lang="en-US" b="1" dirty="0" err="1">
                <a:solidFill>
                  <a:srgbClr val="FF0000"/>
                </a:solidFill>
              </a:rPr>
              <a:t>D</a:t>
            </a:r>
            <a:r>
              <a:rPr lang="en-US" dirty="0" err="1">
                <a:solidFill>
                  <a:srgbClr val="FF0000"/>
                </a:solidFill>
              </a:rPr>
              <a:t>a</a:t>
            </a:r>
            <a:r>
              <a:rPr lang="en-US" dirty="0">
                <a:solidFill>
                  <a:srgbClr val="FF0000"/>
                </a:solidFill>
              </a:rPr>
              <a:t> and </a:t>
            </a:r>
            <a:r>
              <a:rPr lang="en-US" b="1" dirty="0">
                <a:solidFill>
                  <a:srgbClr val="FF0000"/>
                </a:solidFill>
              </a:rPr>
              <a:t>S</a:t>
            </a:r>
            <a:r>
              <a:rPr lang="en-US" dirty="0">
                <a:solidFill>
                  <a:srgbClr val="FF0000"/>
                </a:solidFill>
              </a:rPr>
              <a:t>trategy</a:t>
            </a:r>
            <a:r>
              <a:rPr lang="it-IT" dirty="0">
                <a:solidFill>
                  <a:srgbClr val="FF0000"/>
                </a:solidFill>
              </a:rPr>
              <a:t> </a:t>
            </a:r>
            <a:endParaRPr lang="en-US" dirty="0">
              <a:solidFill>
                <a:srgbClr val="FF0000"/>
              </a:solidFill>
            </a:endParaRPr>
          </a:p>
          <a:p>
            <a:endParaRPr lang="en-US" dirty="0"/>
          </a:p>
          <a:p>
            <a:r>
              <a:rPr lang="en-US" dirty="0"/>
              <a:t>Duration Project 4 years (Jan 2020 – Dec 2023)</a:t>
            </a:r>
          </a:p>
          <a:p>
            <a:r>
              <a:rPr lang="en-US" dirty="0"/>
              <a:t>Funding 4 M EUR</a:t>
            </a:r>
            <a:endParaRPr lang="it-IT" sz="2413" dirty="0"/>
          </a:p>
        </p:txBody>
      </p:sp>
    </p:spTree>
    <p:extLst>
      <p:ext uri="{BB962C8B-B14F-4D97-AF65-F5344CB8AC3E}">
        <p14:creationId xmlns:p14="http://schemas.microsoft.com/office/powerpoint/2010/main" val="3769638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1E90-1924-4D40-9F93-E3A0F4454CD9}"/>
              </a:ext>
            </a:extLst>
          </p:cNvPr>
          <p:cNvSpPr>
            <a:spLocks noGrp="1"/>
          </p:cNvSpPr>
          <p:nvPr>
            <p:ph type="title"/>
          </p:nvPr>
        </p:nvSpPr>
        <p:spPr>
          <a:xfrm>
            <a:off x="628650" y="244199"/>
            <a:ext cx="8246944" cy="540960"/>
          </a:xfrm>
        </p:spPr>
        <p:txBody>
          <a:bodyPr/>
          <a:lstStyle/>
          <a:p>
            <a:r>
              <a:rPr lang="en-GB" dirty="0"/>
              <a:t>Points of attention in (V)ET development (checklists, some key items)</a:t>
            </a:r>
          </a:p>
        </p:txBody>
      </p:sp>
      <p:graphicFrame>
        <p:nvGraphicFramePr>
          <p:cNvPr id="4" name="Table 3">
            <a:extLst>
              <a:ext uri="{FF2B5EF4-FFF2-40B4-BE49-F238E27FC236}">
                <a16:creationId xmlns:a16="http://schemas.microsoft.com/office/drawing/2014/main" id="{3F4C7688-491D-45CF-A0E1-BBD8BF59882E}"/>
              </a:ext>
            </a:extLst>
          </p:cNvPr>
          <p:cNvGraphicFramePr>
            <a:graphicFrameLocks noGrp="1"/>
          </p:cNvGraphicFramePr>
          <p:nvPr>
            <p:extLst>
              <p:ext uri="{D42A27DB-BD31-4B8C-83A1-F6EECF244321}">
                <p14:modId xmlns:p14="http://schemas.microsoft.com/office/powerpoint/2010/main" val="738617837"/>
              </p:ext>
            </p:extLst>
          </p:nvPr>
        </p:nvGraphicFramePr>
        <p:xfrm>
          <a:off x="732805" y="1234440"/>
          <a:ext cx="7169993" cy="4389120"/>
        </p:xfrm>
        <a:graphic>
          <a:graphicData uri="http://schemas.openxmlformats.org/drawingml/2006/table">
            <a:tbl>
              <a:tblPr firstRow="1" firstCol="1" bandRow="1">
                <a:tableStyleId>{5C22544A-7EE6-4342-B048-85BDC9FD1C3A}</a:tableStyleId>
              </a:tblPr>
              <a:tblGrid>
                <a:gridCol w="7169993">
                  <a:extLst>
                    <a:ext uri="{9D8B030D-6E8A-4147-A177-3AD203B41FA5}">
                      <a16:colId xmlns:a16="http://schemas.microsoft.com/office/drawing/2014/main" val="1693849416"/>
                    </a:ext>
                  </a:extLst>
                </a:gridCol>
              </a:tblGrid>
              <a:tr h="914400">
                <a:tc>
                  <a:txBody>
                    <a:bodyPr/>
                    <a:lstStyle/>
                    <a:p>
                      <a:pPr algn="just">
                        <a:lnSpc>
                          <a:spcPct val="100000"/>
                        </a:lnSpc>
                        <a:spcAft>
                          <a:spcPts val="0"/>
                        </a:spcAft>
                      </a:pPr>
                      <a:r>
                        <a:rPr lang="en-US" sz="1800" u="sng" dirty="0">
                          <a:effectLst/>
                        </a:rPr>
                        <a:t>Timing</a:t>
                      </a:r>
                    </a:p>
                    <a:p>
                      <a:pPr algn="just">
                        <a:lnSpc>
                          <a:spcPct val="100000"/>
                        </a:lnSpc>
                        <a:spcAft>
                          <a:spcPts val="0"/>
                        </a:spcAft>
                      </a:pPr>
                      <a:endParaRPr lang="en-US" sz="1800" u="sng" dirty="0">
                        <a:effectLst/>
                      </a:endParaRPr>
                    </a:p>
                    <a:p>
                      <a:pPr marL="342900" lvl="0" indent="-342900" algn="just">
                        <a:lnSpc>
                          <a:spcPct val="100000"/>
                        </a:lnSpc>
                        <a:spcAft>
                          <a:spcPts val="0"/>
                        </a:spcAft>
                        <a:buFont typeface="Wingdings" panose="05000000000000000000" pitchFamily="2" charset="2"/>
                        <a:buChar char="§"/>
                      </a:pPr>
                      <a:r>
                        <a:rPr lang="en-US" sz="1800" dirty="0">
                          <a:effectLst/>
                        </a:rPr>
                        <a:t>Schedule courses in off peak time (evening, weekends) or in hybrid mode</a:t>
                      </a:r>
                      <a:endParaRPr lang="nl-NL" sz="1800" dirty="0">
                        <a:effectLst/>
                      </a:endParaRPr>
                    </a:p>
                    <a:p>
                      <a:pPr marL="342900" lvl="0" indent="-342900" algn="just">
                        <a:lnSpc>
                          <a:spcPct val="100000"/>
                        </a:lnSpc>
                        <a:spcAft>
                          <a:spcPts val="0"/>
                        </a:spcAft>
                        <a:buFont typeface="Wingdings" panose="05000000000000000000" pitchFamily="2" charset="2"/>
                        <a:buChar char="§"/>
                      </a:pPr>
                      <a:r>
                        <a:rPr lang="en-US" sz="1800" dirty="0">
                          <a:effectLst/>
                        </a:rPr>
                        <a:t>Design tailor-made fast tracks for business management </a:t>
                      </a:r>
                    </a:p>
                    <a:p>
                      <a:pPr marL="342900" lvl="0" indent="-342900" algn="just">
                        <a:lnSpc>
                          <a:spcPct val="100000"/>
                        </a:lnSpc>
                        <a:spcAft>
                          <a:spcPts val="0"/>
                        </a:spcAft>
                        <a:buFont typeface="Symbol" panose="05050102010706020507" pitchFamily="18" charset="2"/>
                        <a:buChar char=""/>
                      </a:pP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29414" marR="29414" marT="0" marB="0"/>
                </a:tc>
                <a:extLst>
                  <a:ext uri="{0D108BD9-81ED-4DB2-BD59-A6C34878D82A}">
                    <a16:rowId xmlns:a16="http://schemas.microsoft.com/office/drawing/2014/main" val="3266211489"/>
                  </a:ext>
                </a:extLst>
              </a:tr>
              <a:tr h="914400">
                <a:tc>
                  <a:txBody>
                    <a:bodyPr/>
                    <a:lstStyle/>
                    <a:p>
                      <a:pPr marL="0" indent="0" algn="just">
                        <a:lnSpc>
                          <a:spcPct val="100000"/>
                        </a:lnSpc>
                        <a:spcAft>
                          <a:spcPts val="0"/>
                        </a:spcAft>
                        <a:buFont typeface="Wingdings" panose="05000000000000000000" pitchFamily="2" charset="2"/>
                        <a:buNone/>
                      </a:pPr>
                      <a:r>
                        <a:rPr lang="en-US" sz="1800" u="sng" dirty="0">
                          <a:effectLst/>
                        </a:rPr>
                        <a:t>Communication</a:t>
                      </a:r>
                    </a:p>
                    <a:p>
                      <a:pPr marL="285750" indent="-285750" algn="just">
                        <a:lnSpc>
                          <a:spcPct val="100000"/>
                        </a:lnSpc>
                        <a:spcAft>
                          <a:spcPts val="0"/>
                        </a:spcAft>
                        <a:buFont typeface="Wingdings" panose="05000000000000000000" pitchFamily="2" charset="2"/>
                        <a:buChar char="§"/>
                      </a:pPr>
                      <a:endParaRPr lang="nl-NL" sz="1800" u="sng" dirty="0">
                        <a:effectLst/>
                      </a:endParaRPr>
                    </a:p>
                    <a:p>
                      <a:pPr marL="342900" lvl="0" indent="-342900" algn="just">
                        <a:lnSpc>
                          <a:spcPct val="100000"/>
                        </a:lnSpc>
                        <a:spcAft>
                          <a:spcPts val="0"/>
                        </a:spcAft>
                        <a:buFont typeface="Wingdings" panose="05000000000000000000" pitchFamily="2" charset="2"/>
                        <a:buChar char="§"/>
                        <a:tabLst>
                          <a:tab pos="457200" algn="l"/>
                        </a:tabLst>
                      </a:pPr>
                      <a:r>
                        <a:rPr lang="en-US" sz="1800" dirty="0">
                          <a:effectLst/>
                        </a:rPr>
                        <a:t>Emphasize the meaningfulness of jobs </a:t>
                      </a:r>
                      <a:endParaRPr lang="nl-NL" sz="1800" dirty="0">
                        <a:effectLst/>
                      </a:endParaRPr>
                    </a:p>
                    <a:p>
                      <a:pPr marL="342900" lvl="0" indent="-342900" algn="just">
                        <a:lnSpc>
                          <a:spcPct val="100000"/>
                        </a:lnSpc>
                        <a:spcAft>
                          <a:spcPts val="0"/>
                        </a:spcAft>
                        <a:buFont typeface="Wingdings" panose="05000000000000000000" pitchFamily="2" charset="2"/>
                        <a:buChar char="§"/>
                      </a:pPr>
                      <a:r>
                        <a:rPr lang="en-US" sz="1800" dirty="0">
                          <a:effectLst/>
                        </a:rPr>
                        <a:t>Modules and courses should be certified; micro credentials should be offered</a:t>
                      </a:r>
                    </a:p>
                    <a:p>
                      <a:pPr marL="342900" lvl="0" indent="-342900" algn="just">
                        <a:lnSpc>
                          <a:spcPct val="100000"/>
                        </a:lnSpc>
                        <a:spcAft>
                          <a:spcPts val="0"/>
                        </a:spcAft>
                        <a:buFont typeface="Wingdings" panose="05000000000000000000" pitchFamily="2" charset="2"/>
                        <a:buChar char="§"/>
                      </a:pP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29414" marR="29414" marT="0" marB="0"/>
                </a:tc>
                <a:extLst>
                  <a:ext uri="{0D108BD9-81ED-4DB2-BD59-A6C34878D82A}">
                    <a16:rowId xmlns:a16="http://schemas.microsoft.com/office/drawing/2014/main" val="3003800091"/>
                  </a:ext>
                </a:extLst>
              </a:tr>
              <a:tr h="766763">
                <a:tc>
                  <a:txBody>
                    <a:bodyPr/>
                    <a:lstStyle/>
                    <a:p>
                      <a:pPr marL="0" indent="0" algn="just">
                        <a:lnSpc>
                          <a:spcPct val="100000"/>
                        </a:lnSpc>
                        <a:spcAft>
                          <a:spcPts val="0"/>
                        </a:spcAft>
                        <a:buFont typeface="Wingdings" panose="05000000000000000000" pitchFamily="2" charset="2"/>
                        <a:buNone/>
                      </a:pPr>
                      <a:r>
                        <a:rPr lang="en-US" sz="1800" u="sng" dirty="0">
                          <a:effectLst/>
                        </a:rPr>
                        <a:t>Funding</a:t>
                      </a:r>
                    </a:p>
                    <a:p>
                      <a:pPr marL="285750" indent="-285750" algn="just">
                        <a:lnSpc>
                          <a:spcPct val="100000"/>
                        </a:lnSpc>
                        <a:spcAft>
                          <a:spcPts val="0"/>
                        </a:spcAft>
                        <a:buFont typeface="Wingdings" panose="05000000000000000000" pitchFamily="2" charset="2"/>
                        <a:buChar char="§"/>
                      </a:pPr>
                      <a:endParaRPr lang="nl-NL" sz="1800" u="sng" dirty="0">
                        <a:effectLst/>
                      </a:endParaRPr>
                    </a:p>
                    <a:p>
                      <a:pPr marL="342900" lvl="0" indent="-342900" algn="just">
                        <a:lnSpc>
                          <a:spcPct val="100000"/>
                        </a:lnSpc>
                        <a:spcAft>
                          <a:spcPts val="0"/>
                        </a:spcAft>
                        <a:buFont typeface="Wingdings" panose="05000000000000000000" pitchFamily="2" charset="2"/>
                        <a:buChar char="§"/>
                      </a:pPr>
                      <a:r>
                        <a:rPr lang="en-US" sz="1800" dirty="0">
                          <a:effectLst/>
                        </a:rPr>
                        <a:t>Provide e-learning for free, via e-learning platforms</a:t>
                      </a:r>
                      <a:endParaRPr lang="nl-NL" sz="1800" dirty="0">
                        <a:effectLst/>
                      </a:endParaRPr>
                    </a:p>
                    <a:p>
                      <a:pPr marL="342900" lvl="0" indent="-342900" algn="just">
                        <a:lnSpc>
                          <a:spcPct val="100000"/>
                        </a:lnSpc>
                        <a:spcAft>
                          <a:spcPts val="0"/>
                        </a:spcAft>
                        <a:buFont typeface="Wingdings" panose="05000000000000000000" pitchFamily="2" charset="2"/>
                        <a:buChar char="§"/>
                      </a:pPr>
                      <a:r>
                        <a:rPr lang="en-US" sz="1800" dirty="0">
                          <a:effectLst/>
                        </a:rPr>
                        <a:t>Link subsidies to training certificate requirement  </a:t>
                      </a:r>
                      <a:endParaRPr lang="nl-N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29414" marR="29414" marT="0" marB="0"/>
                </a:tc>
                <a:extLst>
                  <a:ext uri="{0D108BD9-81ED-4DB2-BD59-A6C34878D82A}">
                    <a16:rowId xmlns:a16="http://schemas.microsoft.com/office/drawing/2014/main" val="43688731"/>
                  </a:ext>
                </a:extLst>
              </a:tr>
            </a:tbl>
          </a:graphicData>
        </a:graphic>
      </p:graphicFrame>
    </p:spTree>
    <p:extLst>
      <p:ext uri="{BB962C8B-B14F-4D97-AF65-F5344CB8AC3E}">
        <p14:creationId xmlns:p14="http://schemas.microsoft.com/office/powerpoint/2010/main" val="324226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423EE-7C12-46FF-8BDC-FA858170057E}"/>
              </a:ext>
            </a:extLst>
          </p:cNvPr>
          <p:cNvSpPr>
            <a:spLocks noGrp="1"/>
          </p:cNvSpPr>
          <p:nvPr>
            <p:ph type="title"/>
          </p:nvPr>
        </p:nvSpPr>
        <p:spPr/>
        <p:txBody>
          <a:bodyPr/>
          <a:lstStyle/>
          <a:p>
            <a:r>
              <a:rPr lang="en-GB" dirty="0"/>
              <a:t>Challenges in the harmonisation of VET systems</a:t>
            </a:r>
          </a:p>
        </p:txBody>
      </p:sp>
      <p:sp>
        <p:nvSpPr>
          <p:cNvPr id="3" name="Text Placeholder 2">
            <a:extLst>
              <a:ext uri="{FF2B5EF4-FFF2-40B4-BE49-F238E27FC236}">
                <a16:creationId xmlns:a16="http://schemas.microsoft.com/office/drawing/2014/main" id="{764D50CF-47B0-4788-8CFD-8381692B6020}"/>
              </a:ext>
            </a:extLst>
          </p:cNvPr>
          <p:cNvSpPr>
            <a:spLocks noGrp="1"/>
          </p:cNvSpPr>
          <p:nvPr>
            <p:ph idx="1"/>
          </p:nvPr>
        </p:nvSpPr>
        <p:spPr/>
        <p:txBody>
          <a:bodyPr/>
          <a:lstStyle/>
          <a:p>
            <a:r>
              <a:rPr lang="en-US" sz="1800" dirty="0"/>
              <a:t>Differences in skill needs between countries, due to sector differences, differences in business structure, differences in climate conditions, </a:t>
            </a:r>
            <a:r>
              <a:rPr lang="en-US" sz="1800" dirty="0" err="1"/>
              <a:t>etc</a:t>
            </a:r>
            <a:endParaRPr lang="en-US" sz="1800" dirty="0"/>
          </a:p>
          <a:p>
            <a:r>
              <a:rPr lang="en-US" sz="1800" dirty="0"/>
              <a:t>Differences in skill levels across countries and different competence levels of trainers</a:t>
            </a:r>
          </a:p>
          <a:p>
            <a:r>
              <a:rPr lang="en-US" sz="1800" dirty="0"/>
              <a:t>Differences in the national education systems</a:t>
            </a:r>
          </a:p>
          <a:p>
            <a:pPr marL="189310" indent="-189310" algn="l" defTabSz="685800" fontAlgn="base">
              <a:lnSpc>
                <a:spcPts val="1875"/>
              </a:lnSpc>
              <a:spcBef>
                <a:spcPts val="900"/>
              </a:spcBef>
              <a:spcAft>
                <a:spcPct val="0"/>
              </a:spcAft>
              <a:buClr>
                <a:srgbClr val="005172"/>
              </a:buClr>
              <a:buSzPct val="140000"/>
              <a:buFont typeface="Wingdings" pitchFamily="2" charset="2"/>
              <a:buChar char="§"/>
              <a:defRPr/>
            </a:pPr>
            <a:r>
              <a:rPr lang="en-US" sz="1800" dirty="0">
                <a:solidFill>
                  <a:srgbClr val="005172"/>
                </a:solidFill>
                <a:latin typeface="Verdana" pitchFamily="34" charset="0"/>
                <a:cs typeface="+mn-cs"/>
              </a:rPr>
              <a:t>EU regulatory systems not optimal, e.g.</a:t>
            </a:r>
          </a:p>
          <a:p>
            <a:pPr marL="762000" lvl="1">
              <a:spcBef>
                <a:spcPts val="900"/>
              </a:spcBef>
              <a:buClr>
                <a:srgbClr val="005172"/>
              </a:buClr>
              <a:buSzPct val="140000"/>
              <a:defRPr/>
            </a:pPr>
            <a:r>
              <a:rPr lang="en-US" sz="1800" dirty="0">
                <a:solidFill>
                  <a:srgbClr val="005172"/>
                </a:solidFill>
                <a:latin typeface="Verdana" pitchFamily="34" charset="0"/>
                <a:cs typeface="+mn-cs"/>
              </a:rPr>
              <a:t>The European Qualification Framework (</a:t>
            </a:r>
            <a:r>
              <a:rPr lang="en-US" sz="1800" dirty="0" err="1">
                <a:solidFill>
                  <a:srgbClr val="005172"/>
                </a:solidFill>
                <a:latin typeface="Verdana" pitchFamily="34" charset="0"/>
                <a:cs typeface="+mn-cs"/>
              </a:rPr>
              <a:t>EQF</a:t>
            </a:r>
            <a:r>
              <a:rPr lang="en-US" sz="1800" dirty="0">
                <a:solidFill>
                  <a:srgbClr val="005172"/>
                </a:solidFill>
                <a:latin typeface="Verdana" pitchFamily="34" charset="0"/>
                <a:cs typeface="+mn-cs"/>
              </a:rPr>
              <a:t>) and National Qualifications frameworks (</a:t>
            </a:r>
            <a:r>
              <a:rPr lang="en-US" sz="1800" dirty="0" err="1">
                <a:solidFill>
                  <a:srgbClr val="005172"/>
                </a:solidFill>
                <a:latin typeface="Verdana" pitchFamily="34" charset="0"/>
                <a:cs typeface="+mn-cs"/>
              </a:rPr>
              <a:t>NQF</a:t>
            </a:r>
            <a:r>
              <a:rPr lang="en-US" sz="1800" dirty="0">
                <a:solidFill>
                  <a:srgbClr val="005172"/>
                </a:solidFill>
                <a:latin typeface="Verdana" pitchFamily="34" charset="0"/>
                <a:cs typeface="+mn-cs"/>
              </a:rPr>
              <a:t>) operate at different levels. </a:t>
            </a:r>
          </a:p>
          <a:p>
            <a:pPr marL="762000" lvl="1">
              <a:spcBef>
                <a:spcPts val="900"/>
              </a:spcBef>
              <a:buClr>
                <a:srgbClr val="005172"/>
              </a:buClr>
              <a:buSzPct val="140000"/>
              <a:defRPr/>
            </a:pPr>
            <a:r>
              <a:rPr lang="en-US" sz="1800" dirty="0">
                <a:solidFill>
                  <a:srgbClr val="005172"/>
                </a:solidFill>
                <a:latin typeface="Verdana" pitchFamily="34" charset="0"/>
                <a:cs typeface="+mn-cs"/>
              </a:rPr>
              <a:t>There is no integral system of degree recognition in the EU yet</a:t>
            </a:r>
          </a:p>
          <a:p>
            <a:pPr marL="762000" lvl="1">
              <a:spcBef>
                <a:spcPts val="900"/>
              </a:spcBef>
              <a:buClr>
                <a:srgbClr val="005172"/>
              </a:buClr>
              <a:buSzPct val="140000"/>
              <a:defRPr/>
            </a:pPr>
            <a:r>
              <a:rPr lang="en-US" sz="1800" dirty="0">
                <a:solidFill>
                  <a:srgbClr val="005172"/>
                </a:solidFill>
              </a:rPr>
              <a:t>No implementation plan for European Skills Agenda</a:t>
            </a:r>
            <a:endParaRPr lang="en-US" sz="1800" dirty="0">
              <a:solidFill>
                <a:srgbClr val="005172"/>
              </a:solidFill>
              <a:latin typeface="Verdana" pitchFamily="34" charset="0"/>
              <a:cs typeface="+mn-cs"/>
            </a:endParaRPr>
          </a:p>
          <a:p>
            <a:pPr marL="189310" indent="-189310" algn="l" defTabSz="685800" fontAlgn="base">
              <a:lnSpc>
                <a:spcPts val="1875"/>
              </a:lnSpc>
              <a:spcBef>
                <a:spcPts val="900"/>
              </a:spcBef>
              <a:spcAft>
                <a:spcPct val="0"/>
              </a:spcAft>
              <a:buClr>
                <a:srgbClr val="005172"/>
              </a:buClr>
              <a:buSzPct val="140000"/>
              <a:buFont typeface="Wingdings" pitchFamily="2" charset="2"/>
              <a:buChar char="§"/>
              <a:defRPr/>
            </a:pPr>
            <a:endParaRPr lang="en-US" sz="1500" dirty="0">
              <a:solidFill>
                <a:srgbClr val="005172"/>
              </a:solidFill>
              <a:latin typeface="Verdana" pitchFamily="34" charset="0"/>
              <a:cs typeface="+mn-cs"/>
            </a:endParaRPr>
          </a:p>
          <a:p>
            <a:endParaRPr lang="en-US" sz="1500" dirty="0"/>
          </a:p>
          <a:p>
            <a:endParaRPr lang="en-GB" sz="1800" dirty="0"/>
          </a:p>
        </p:txBody>
      </p:sp>
    </p:spTree>
    <p:extLst>
      <p:ext uri="{BB962C8B-B14F-4D97-AF65-F5344CB8AC3E}">
        <p14:creationId xmlns:p14="http://schemas.microsoft.com/office/powerpoint/2010/main" val="3790565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73A4-D977-4D43-AE88-07B445FF6E7E}"/>
              </a:ext>
            </a:extLst>
          </p:cNvPr>
          <p:cNvSpPr>
            <a:spLocks noGrp="1"/>
          </p:cNvSpPr>
          <p:nvPr>
            <p:ph type="title"/>
          </p:nvPr>
        </p:nvSpPr>
        <p:spPr/>
        <p:txBody>
          <a:bodyPr/>
          <a:lstStyle/>
          <a:p>
            <a:r>
              <a:rPr lang="en-GB" dirty="0"/>
              <a:t>European skills monitoring system is required, however</a:t>
            </a:r>
          </a:p>
        </p:txBody>
      </p:sp>
      <p:sp>
        <p:nvSpPr>
          <p:cNvPr id="3" name="Text Placeholder 2">
            <a:extLst>
              <a:ext uri="{FF2B5EF4-FFF2-40B4-BE49-F238E27FC236}">
                <a16:creationId xmlns:a16="http://schemas.microsoft.com/office/drawing/2014/main" id="{6ED412DA-96FE-4C89-882D-F8BF6DCFA8AE}"/>
              </a:ext>
            </a:extLst>
          </p:cNvPr>
          <p:cNvSpPr>
            <a:spLocks noGrp="1"/>
          </p:cNvSpPr>
          <p:nvPr>
            <p:ph idx="1"/>
          </p:nvPr>
        </p:nvSpPr>
        <p:spPr>
          <a:xfrm>
            <a:off x="628650" y="1216430"/>
            <a:ext cx="7886700" cy="5641570"/>
          </a:xfrm>
        </p:spPr>
        <p:txBody>
          <a:bodyPr/>
          <a:lstStyle/>
          <a:p>
            <a:r>
              <a:rPr lang="en-US" sz="1800" dirty="0"/>
              <a:t>Lack of a common methodology for skill needs and monitoring </a:t>
            </a:r>
          </a:p>
          <a:p>
            <a:r>
              <a:rPr lang="en-US" sz="1800" dirty="0"/>
              <a:t>Limited inclusion of transversal/soft skills in evaluations in most countries</a:t>
            </a:r>
          </a:p>
          <a:p>
            <a:r>
              <a:rPr lang="en-US" sz="1800" dirty="0"/>
              <a:t>Lack of commitment of member states and stakeholders to provide feedback</a:t>
            </a:r>
          </a:p>
          <a:p>
            <a:r>
              <a:rPr lang="en-US" sz="1800" dirty="0"/>
              <a:t>Funding and maintenance of the monitoring system</a:t>
            </a:r>
          </a:p>
          <a:p>
            <a:endParaRPr lang="en-GB" sz="1800" dirty="0"/>
          </a:p>
          <a:p>
            <a:pPr marL="0" indent="0">
              <a:buNone/>
            </a:pPr>
            <a:r>
              <a:rPr lang="en-GB" sz="1800" i="1" dirty="0"/>
              <a:t>Current organisations, e.g. Eurostat, EU Education and Training monitor, Eurydice, </a:t>
            </a:r>
            <a:r>
              <a:rPr lang="en-GB" sz="1800" i="1" dirty="0" err="1"/>
              <a:t>Cedefop</a:t>
            </a:r>
            <a:r>
              <a:rPr lang="en-GB" sz="1800" i="1" dirty="0"/>
              <a:t>, EU projects</a:t>
            </a:r>
          </a:p>
        </p:txBody>
      </p:sp>
    </p:spTree>
    <p:extLst>
      <p:ext uri="{BB962C8B-B14F-4D97-AF65-F5344CB8AC3E}">
        <p14:creationId xmlns:p14="http://schemas.microsoft.com/office/powerpoint/2010/main" val="25861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4AAB-D209-4F56-B2D0-E8E98E5F5F03}"/>
              </a:ext>
            </a:extLst>
          </p:cNvPr>
          <p:cNvSpPr>
            <a:spLocks noGrp="1"/>
          </p:cNvSpPr>
          <p:nvPr>
            <p:ph type="title"/>
          </p:nvPr>
        </p:nvSpPr>
        <p:spPr/>
        <p:txBody>
          <a:bodyPr/>
          <a:lstStyle/>
          <a:p>
            <a:r>
              <a:rPr lang="en-GB" dirty="0"/>
              <a:t>Conclusion 1: development of training programs</a:t>
            </a:r>
          </a:p>
        </p:txBody>
      </p:sp>
      <p:sp>
        <p:nvSpPr>
          <p:cNvPr id="3" name="Text Placeholder 2">
            <a:extLst>
              <a:ext uri="{FF2B5EF4-FFF2-40B4-BE49-F238E27FC236}">
                <a16:creationId xmlns:a16="http://schemas.microsoft.com/office/drawing/2014/main" id="{EC105217-CF89-4A4F-9C39-53353A8FC269}"/>
              </a:ext>
            </a:extLst>
          </p:cNvPr>
          <p:cNvSpPr>
            <a:spLocks noGrp="1"/>
          </p:cNvSpPr>
          <p:nvPr>
            <p:ph idx="1"/>
          </p:nvPr>
        </p:nvSpPr>
        <p:spPr/>
        <p:txBody>
          <a:bodyPr/>
          <a:lstStyle/>
          <a:p>
            <a:pPr>
              <a:lnSpc>
                <a:spcPct val="100000"/>
              </a:lnSpc>
              <a:spcBef>
                <a:spcPts val="0"/>
              </a:spcBef>
              <a:spcAft>
                <a:spcPts val="900"/>
              </a:spcAft>
            </a:pPr>
            <a:r>
              <a:rPr lang="en-US" sz="1800" dirty="0"/>
              <a:t>Key skill needs on EU and country level (10) have been identified </a:t>
            </a:r>
          </a:p>
          <a:p>
            <a:pPr>
              <a:lnSpc>
                <a:spcPct val="100000"/>
              </a:lnSpc>
              <a:spcBef>
                <a:spcPts val="0"/>
              </a:spcBef>
              <a:spcAft>
                <a:spcPts val="900"/>
              </a:spcAft>
            </a:pPr>
            <a:r>
              <a:rPr lang="en-US" sz="1800" dirty="0"/>
              <a:t>However, lots of differences in skill needs and training availability in different countries</a:t>
            </a:r>
          </a:p>
          <a:p>
            <a:pPr>
              <a:lnSpc>
                <a:spcPct val="100000"/>
              </a:lnSpc>
              <a:spcBef>
                <a:spcPts val="0"/>
              </a:spcBef>
              <a:spcAft>
                <a:spcPts val="900"/>
              </a:spcAft>
            </a:pPr>
            <a:r>
              <a:rPr lang="en-US" sz="1800" dirty="0"/>
              <a:t>Nevertheless, basic starting points when designing programs/courses include:</a:t>
            </a:r>
          </a:p>
          <a:p>
            <a:pPr lvl="1">
              <a:lnSpc>
                <a:spcPct val="100000"/>
              </a:lnSpc>
              <a:spcBef>
                <a:spcPts val="0"/>
              </a:spcBef>
              <a:spcAft>
                <a:spcPts val="900"/>
              </a:spcAft>
            </a:pPr>
            <a:r>
              <a:rPr lang="en-US" sz="1800" dirty="0"/>
              <a:t>common (basic) needs across countries </a:t>
            </a:r>
          </a:p>
          <a:p>
            <a:pPr lvl="1">
              <a:lnSpc>
                <a:spcPct val="100000"/>
              </a:lnSpc>
              <a:spcBef>
                <a:spcPts val="0"/>
              </a:spcBef>
              <a:spcAft>
                <a:spcPts val="900"/>
              </a:spcAft>
            </a:pPr>
            <a:r>
              <a:rPr lang="en-US" sz="1800" dirty="0"/>
              <a:t>key position of management/entrepreneurship and soft skills</a:t>
            </a:r>
          </a:p>
          <a:p>
            <a:pPr lvl="1">
              <a:lnSpc>
                <a:spcPct val="100000"/>
              </a:lnSpc>
              <a:spcBef>
                <a:spcPts val="0"/>
              </a:spcBef>
              <a:spcAft>
                <a:spcPts val="900"/>
              </a:spcAft>
            </a:pPr>
            <a:r>
              <a:rPr lang="en-US" sz="1800" dirty="0"/>
              <a:t>key position of practical training</a:t>
            </a:r>
          </a:p>
          <a:p>
            <a:pPr lvl="1">
              <a:lnSpc>
                <a:spcPct val="100000"/>
              </a:lnSpc>
              <a:spcBef>
                <a:spcPts val="0"/>
              </a:spcBef>
              <a:spcAft>
                <a:spcPts val="900"/>
              </a:spcAft>
            </a:pPr>
            <a:r>
              <a:rPr lang="en-US" sz="1800" dirty="0"/>
              <a:t>key position for online training</a:t>
            </a:r>
          </a:p>
          <a:p>
            <a:pPr lvl="1">
              <a:lnSpc>
                <a:spcPct val="100000"/>
              </a:lnSpc>
              <a:spcBef>
                <a:spcPts val="0"/>
              </a:spcBef>
              <a:spcAft>
                <a:spcPts val="900"/>
              </a:spcAft>
            </a:pPr>
            <a:r>
              <a:rPr lang="en-US" sz="1800" dirty="0"/>
              <a:t>attention to underprivileged groups</a:t>
            </a:r>
          </a:p>
          <a:p>
            <a:pPr>
              <a:lnSpc>
                <a:spcPct val="100000"/>
              </a:lnSpc>
              <a:spcBef>
                <a:spcPts val="0"/>
              </a:spcBef>
              <a:spcAft>
                <a:spcPts val="900"/>
              </a:spcAft>
            </a:pPr>
            <a:r>
              <a:rPr lang="en-US" sz="1800" dirty="0"/>
              <a:t>Exchange of best practices throughout Europe needs to be stimulated!</a:t>
            </a:r>
            <a:endParaRPr lang="en-GB" sz="1800" dirty="0"/>
          </a:p>
        </p:txBody>
      </p:sp>
    </p:spTree>
    <p:extLst>
      <p:ext uri="{BB962C8B-B14F-4D97-AF65-F5344CB8AC3E}">
        <p14:creationId xmlns:p14="http://schemas.microsoft.com/office/powerpoint/2010/main" val="160353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82BA6-374A-4A06-8542-A9D6F4F7B69B}"/>
              </a:ext>
            </a:extLst>
          </p:cNvPr>
          <p:cNvSpPr>
            <a:spLocks noGrp="1"/>
          </p:cNvSpPr>
          <p:nvPr>
            <p:ph type="title"/>
          </p:nvPr>
        </p:nvSpPr>
        <p:spPr/>
        <p:txBody>
          <a:bodyPr/>
          <a:lstStyle/>
          <a:p>
            <a:r>
              <a:rPr lang="en-GB" sz="2100" dirty="0"/>
              <a:t>Conclusion 2: Actions for EU level system harmonization</a:t>
            </a:r>
          </a:p>
        </p:txBody>
      </p:sp>
      <p:sp>
        <p:nvSpPr>
          <p:cNvPr id="3" name="Text Placeholder 2">
            <a:extLst>
              <a:ext uri="{FF2B5EF4-FFF2-40B4-BE49-F238E27FC236}">
                <a16:creationId xmlns:a16="http://schemas.microsoft.com/office/drawing/2014/main" id="{B59174F8-9730-4061-91B9-E49ECCC7CE68}"/>
              </a:ext>
            </a:extLst>
          </p:cNvPr>
          <p:cNvSpPr>
            <a:spLocks noGrp="1"/>
          </p:cNvSpPr>
          <p:nvPr>
            <p:ph idx="1"/>
          </p:nvPr>
        </p:nvSpPr>
        <p:spPr/>
        <p:txBody>
          <a:bodyPr/>
          <a:lstStyle/>
          <a:p>
            <a:r>
              <a:rPr lang="en-US" sz="1800" dirty="0"/>
              <a:t>A harmonized qualification and certification system for (VET) courses/programs and (VET) providers</a:t>
            </a:r>
          </a:p>
          <a:p>
            <a:r>
              <a:rPr lang="en-US" sz="1800" dirty="0"/>
              <a:t>A system of degree recognition, micro credentials and a European catalogue with training/education supply </a:t>
            </a:r>
          </a:p>
          <a:p>
            <a:r>
              <a:rPr lang="en-US" sz="1800" dirty="0"/>
              <a:t>A supra-national institute responsible for design and maintenance of a monitoring infrastructure for skills and the establishment of </a:t>
            </a:r>
            <a:r>
              <a:rPr lang="en-US" sz="1800" dirty="0" err="1"/>
              <a:t>KPIs</a:t>
            </a:r>
            <a:endParaRPr lang="en-US" sz="1800" dirty="0"/>
          </a:p>
          <a:p>
            <a:pPr marL="0" indent="0">
              <a:buNone/>
            </a:pPr>
            <a:r>
              <a:rPr lang="en-US" sz="1800" dirty="0"/>
              <a:t> </a:t>
            </a:r>
          </a:p>
          <a:p>
            <a:pPr>
              <a:buClr>
                <a:srgbClr val="C00000"/>
              </a:buClr>
              <a:buFont typeface="Wingdings" panose="05000000000000000000" pitchFamily="2" charset="2"/>
              <a:buChar char="Ø"/>
            </a:pPr>
            <a:r>
              <a:rPr lang="en-US" sz="1800" dirty="0"/>
              <a:t>The newly established Agri-food Pact for Skills can play a central role in the establishment and governance of an ‘’Agri-food Skills Observatory’’.</a:t>
            </a:r>
          </a:p>
          <a:p>
            <a:pPr marL="0" indent="0">
              <a:buNone/>
            </a:pPr>
            <a:endParaRPr lang="en-US" sz="1800" dirty="0"/>
          </a:p>
          <a:p>
            <a:endParaRPr lang="en-GB" sz="1800" dirty="0"/>
          </a:p>
        </p:txBody>
      </p:sp>
    </p:spTree>
    <p:extLst>
      <p:ext uri="{BB962C8B-B14F-4D97-AF65-F5344CB8AC3E}">
        <p14:creationId xmlns:p14="http://schemas.microsoft.com/office/powerpoint/2010/main" val="30517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C786E-723E-468C-B36A-14899D4CAD20}"/>
              </a:ext>
            </a:extLst>
          </p:cNvPr>
          <p:cNvSpPr>
            <a:spLocks noGrp="1"/>
          </p:cNvSpPr>
          <p:nvPr>
            <p:ph type="title"/>
          </p:nvPr>
        </p:nvSpPr>
        <p:spPr>
          <a:xfrm>
            <a:off x="835452" y="324996"/>
            <a:ext cx="7886700" cy="584501"/>
          </a:xfrm>
        </p:spPr>
        <p:txBody>
          <a:bodyPr>
            <a:normAutofit/>
          </a:bodyPr>
          <a:lstStyle/>
          <a:p>
            <a:pPr algn="r"/>
            <a:r>
              <a:rPr lang="it-IT" sz="2800" i="1" dirty="0"/>
              <a:t>Thank </a:t>
            </a:r>
            <a:r>
              <a:rPr lang="it-IT" sz="2800" i="1" dirty="0" err="1"/>
              <a:t>you</a:t>
            </a:r>
            <a:r>
              <a:rPr lang="it-IT" sz="2800" i="1" dirty="0"/>
              <a:t> for </a:t>
            </a:r>
            <a:r>
              <a:rPr lang="it-IT" sz="2800" i="1" dirty="0" err="1"/>
              <a:t>your</a:t>
            </a:r>
            <a:r>
              <a:rPr lang="it-IT" sz="2800" i="1" dirty="0"/>
              <a:t> </a:t>
            </a:r>
            <a:r>
              <a:rPr lang="it-IT" sz="2800" i="1" dirty="0" err="1"/>
              <a:t>attention</a:t>
            </a:r>
            <a:r>
              <a:rPr lang="it-IT" sz="2800" i="1" dirty="0"/>
              <a:t>!</a:t>
            </a:r>
            <a:endParaRPr lang="en-GB" sz="2800" i="1" dirty="0"/>
          </a:p>
        </p:txBody>
      </p:sp>
      <p:sp>
        <p:nvSpPr>
          <p:cNvPr id="3" name="Segnaposto numero diapositiva 2">
            <a:extLst>
              <a:ext uri="{FF2B5EF4-FFF2-40B4-BE49-F238E27FC236}">
                <a16:creationId xmlns:a16="http://schemas.microsoft.com/office/drawing/2014/main" id="{590BAE0D-65AE-477A-8193-AD6EC1E7D333}"/>
              </a:ext>
            </a:extLst>
          </p:cNvPr>
          <p:cNvSpPr>
            <a:spLocks noGrp="1"/>
          </p:cNvSpPr>
          <p:nvPr>
            <p:ph type="sldNum" sz="quarter" idx="12"/>
          </p:nvPr>
        </p:nvSpPr>
        <p:spPr/>
        <p:txBody>
          <a:bodyPr/>
          <a:lstStyle/>
          <a:p>
            <a:fld id="{C94A9C6C-1472-49E2-A08D-475DB4E3CBD3}" type="slidenum">
              <a:rPr lang="en-US" smtClean="0"/>
              <a:pPr/>
              <a:t>25</a:t>
            </a:fld>
            <a:endParaRPr lang="en-US" dirty="0"/>
          </a:p>
        </p:txBody>
      </p:sp>
      <p:grpSp>
        <p:nvGrpSpPr>
          <p:cNvPr id="2149" name="Gruppo 2148">
            <a:extLst>
              <a:ext uri="{FF2B5EF4-FFF2-40B4-BE49-F238E27FC236}">
                <a16:creationId xmlns:a16="http://schemas.microsoft.com/office/drawing/2014/main" id="{6938B44A-796C-4CFD-94B0-2C4F5FE7FDF5}"/>
              </a:ext>
            </a:extLst>
          </p:cNvPr>
          <p:cNvGrpSpPr/>
          <p:nvPr/>
        </p:nvGrpSpPr>
        <p:grpSpPr>
          <a:xfrm>
            <a:off x="465158" y="1391139"/>
            <a:ext cx="8132385" cy="4247154"/>
            <a:chOff x="561976" y="1122198"/>
            <a:chExt cx="8132385" cy="4247154"/>
          </a:xfrm>
        </p:grpSpPr>
        <p:pic>
          <p:nvPicPr>
            <p:cNvPr id="155" name="Immagine 154">
              <a:extLst>
                <a:ext uri="{FF2B5EF4-FFF2-40B4-BE49-F238E27FC236}">
                  <a16:creationId xmlns:a16="http://schemas.microsoft.com/office/drawing/2014/main" id="{34EA405D-7F7D-4CE4-AC44-C236CD8B7B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156" name="Immagine 155">
              <a:extLst>
                <a:ext uri="{FF2B5EF4-FFF2-40B4-BE49-F238E27FC236}">
                  <a16:creationId xmlns:a16="http://schemas.microsoft.com/office/drawing/2014/main" id="{8DD5F0B0-0484-48DF-B7A9-B9B46AFE48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157" name="Immagine 156">
              <a:extLst>
                <a:ext uri="{FF2B5EF4-FFF2-40B4-BE49-F238E27FC236}">
                  <a16:creationId xmlns:a16="http://schemas.microsoft.com/office/drawing/2014/main" id="{2B203592-19AA-42CA-A1BA-9F8B4644638F}"/>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158" name="Immagine 157">
              <a:extLst>
                <a:ext uri="{FF2B5EF4-FFF2-40B4-BE49-F238E27FC236}">
                  <a16:creationId xmlns:a16="http://schemas.microsoft.com/office/drawing/2014/main" id="{07C8F74A-5B61-4244-AC15-10706D298CB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159" name="Immagine 158">
              <a:extLst>
                <a:ext uri="{FF2B5EF4-FFF2-40B4-BE49-F238E27FC236}">
                  <a16:creationId xmlns:a16="http://schemas.microsoft.com/office/drawing/2014/main" id="{54DED8C5-4414-4E48-8AEB-A0867ED7A178}"/>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160" name="Immagine 159">
              <a:extLst>
                <a:ext uri="{FF2B5EF4-FFF2-40B4-BE49-F238E27FC236}">
                  <a16:creationId xmlns:a16="http://schemas.microsoft.com/office/drawing/2014/main" id="{67FB50D9-F194-4C29-81BE-838AE0A9FC08}"/>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161" name="Immagine 160">
              <a:extLst>
                <a:ext uri="{FF2B5EF4-FFF2-40B4-BE49-F238E27FC236}">
                  <a16:creationId xmlns:a16="http://schemas.microsoft.com/office/drawing/2014/main" id="{0D94944F-48DD-4E80-A43F-2A1295C22B8C}"/>
                </a:ext>
              </a:extLst>
            </p:cNvPr>
            <p:cNvPicPr/>
            <p:nvPr/>
          </p:nvPicPr>
          <p:blipFill rotWithShape="1">
            <a:blip r:embed="rId8"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2" name="Immagine 161">
              <a:extLst>
                <a:ext uri="{FF2B5EF4-FFF2-40B4-BE49-F238E27FC236}">
                  <a16:creationId xmlns:a16="http://schemas.microsoft.com/office/drawing/2014/main" id="{2404C417-368E-470C-9A2C-4E49374F739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163" name="Immagine 162">
              <a:extLst>
                <a:ext uri="{FF2B5EF4-FFF2-40B4-BE49-F238E27FC236}">
                  <a16:creationId xmlns:a16="http://schemas.microsoft.com/office/drawing/2014/main" id="{20D1BF64-A832-40F0-A62A-EBC7EBC4470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164" name="Immagine 163">
              <a:extLst>
                <a:ext uri="{FF2B5EF4-FFF2-40B4-BE49-F238E27FC236}">
                  <a16:creationId xmlns:a16="http://schemas.microsoft.com/office/drawing/2014/main" id="{3E972B44-89D4-42F8-807F-698AAE4D15F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165" name="Immagine 164">
              <a:extLst>
                <a:ext uri="{FF2B5EF4-FFF2-40B4-BE49-F238E27FC236}">
                  <a16:creationId xmlns:a16="http://schemas.microsoft.com/office/drawing/2014/main" id="{D85BE486-DF54-4821-B308-F801734ACEA6}"/>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166" name="Immagine 165">
              <a:extLst>
                <a:ext uri="{FF2B5EF4-FFF2-40B4-BE49-F238E27FC236}">
                  <a16:creationId xmlns:a16="http://schemas.microsoft.com/office/drawing/2014/main" id="{040B623A-5840-4891-8257-5CDE306CBD8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167" name="Immagine 166">
              <a:extLst>
                <a:ext uri="{FF2B5EF4-FFF2-40B4-BE49-F238E27FC236}">
                  <a16:creationId xmlns:a16="http://schemas.microsoft.com/office/drawing/2014/main" id="{8E6210E5-E849-4082-8E8B-2FB44B9F6AE1}"/>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168" name="Immagine 167">
              <a:extLst>
                <a:ext uri="{FF2B5EF4-FFF2-40B4-BE49-F238E27FC236}">
                  <a16:creationId xmlns:a16="http://schemas.microsoft.com/office/drawing/2014/main" id="{3DE2C529-1C42-4F48-9D05-EB49E8D73A80}"/>
                </a:ext>
              </a:extLst>
            </p:cNvPr>
            <p:cNvPicPr/>
            <p:nvPr/>
          </p:nvPicPr>
          <p:blipFill rotWithShape="1">
            <a:blip r:embed="rId15"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169" name="Immagine 168">
              <a:extLst>
                <a:ext uri="{FF2B5EF4-FFF2-40B4-BE49-F238E27FC236}">
                  <a16:creationId xmlns:a16="http://schemas.microsoft.com/office/drawing/2014/main" id="{B8E561EA-4662-49D6-A42A-9951162108C9}"/>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170" name="Immagine 169">
              <a:extLst>
                <a:ext uri="{FF2B5EF4-FFF2-40B4-BE49-F238E27FC236}">
                  <a16:creationId xmlns:a16="http://schemas.microsoft.com/office/drawing/2014/main" id="{8AE5AAAA-3266-4CD7-AA01-8EAA7EB5FF02}"/>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171" name="Immagine 170">
              <a:extLst>
                <a:ext uri="{FF2B5EF4-FFF2-40B4-BE49-F238E27FC236}">
                  <a16:creationId xmlns:a16="http://schemas.microsoft.com/office/drawing/2014/main" id="{388D9862-02F5-4341-A4A5-B603DFF1DEE3}"/>
                </a:ext>
              </a:extLst>
            </p:cNvPr>
            <p:cNvPicPr/>
            <p:nvPr/>
          </p:nvPicPr>
          <p:blipFill rotWithShape="1">
            <a:blip r:embed="rId18"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172" name="Immagine 171">
              <a:extLst>
                <a:ext uri="{FF2B5EF4-FFF2-40B4-BE49-F238E27FC236}">
                  <a16:creationId xmlns:a16="http://schemas.microsoft.com/office/drawing/2014/main" id="{D374DEEA-9D97-49A1-A352-D03136C75B70}"/>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27319" y="4504514"/>
              <a:ext cx="613216" cy="679465"/>
            </a:xfrm>
            <a:prstGeom prst="rect">
              <a:avLst/>
            </a:prstGeom>
            <a:noFill/>
            <a:ln>
              <a:noFill/>
            </a:ln>
          </p:spPr>
        </p:pic>
        <p:pic>
          <p:nvPicPr>
            <p:cNvPr id="173" name="Immagine 172">
              <a:extLst>
                <a:ext uri="{FF2B5EF4-FFF2-40B4-BE49-F238E27FC236}">
                  <a16:creationId xmlns:a16="http://schemas.microsoft.com/office/drawing/2014/main" id="{F63ED7F2-F1EE-4802-A85B-A758D57978CE}"/>
                </a:ext>
              </a:extLst>
            </p:cNvPr>
            <p:cNvPicPr/>
            <p:nvPr/>
          </p:nvPicPr>
          <p:blipFill rotWithShape="1">
            <a:blip r:embed="rId20"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174" name="Immagine 173">
              <a:extLst>
                <a:ext uri="{FF2B5EF4-FFF2-40B4-BE49-F238E27FC236}">
                  <a16:creationId xmlns:a16="http://schemas.microsoft.com/office/drawing/2014/main" id="{EB65C0F9-62FA-423A-A329-01F40076CECC}"/>
                </a:ext>
              </a:extLst>
            </p:cNvPr>
            <p:cNvPicPr/>
            <p:nvPr/>
          </p:nvPicPr>
          <p:blipFill rotWithShape="1">
            <a:blip r:embed="rId21"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175" name="Immagine 174">
              <a:extLst>
                <a:ext uri="{FF2B5EF4-FFF2-40B4-BE49-F238E27FC236}">
                  <a16:creationId xmlns:a16="http://schemas.microsoft.com/office/drawing/2014/main" id="{6820BCA3-71D3-47C9-9109-3EC90BCE9EA8}"/>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176" name="Immagine 175">
              <a:extLst>
                <a:ext uri="{FF2B5EF4-FFF2-40B4-BE49-F238E27FC236}">
                  <a16:creationId xmlns:a16="http://schemas.microsoft.com/office/drawing/2014/main" id="{1C2F374F-A68E-4F67-A91B-C3622EC4343D}"/>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177" name="Immagine 176">
              <a:extLst>
                <a:ext uri="{FF2B5EF4-FFF2-40B4-BE49-F238E27FC236}">
                  <a16:creationId xmlns:a16="http://schemas.microsoft.com/office/drawing/2014/main" id="{1781EE73-C433-4285-9B2F-7C8815263BB3}"/>
                </a:ext>
              </a:extLst>
            </p:cNvPr>
            <p:cNvPicPr/>
            <p:nvPr/>
          </p:nvPicPr>
          <p:blipFill rotWithShape="1">
            <a:blip r:embed="rId24" cstate="print">
              <a:extLst>
                <a:ext uri="{28A0092B-C50C-407E-A947-70E740481C1C}">
                  <a14:useLocalDpi xmlns:a14="http://schemas.microsoft.com/office/drawing/2010/main" val="0"/>
                </a:ext>
              </a:extLst>
            </a:blip>
            <a:srcRect l="-6470" t="-14364" r="-8843" b="-26693"/>
            <a:stretch/>
          </p:blipFill>
          <p:spPr bwMode="auto">
            <a:xfrm>
              <a:off x="2008669" y="4543827"/>
              <a:ext cx="805136" cy="437516"/>
            </a:xfrm>
            <a:prstGeom prst="rect">
              <a:avLst/>
            </a:prstGeom>
            <a:noFill/>
            <a:ln>
              <a:noFill/>
            </a:ln>
            <a:extLst>
              <a:ext uri="{53640926-AAD7-44D8-BBD7-CCE9431645EC}">
                <a14:shadowObscured xmlns:a14="http://schemas.microsoft.com/office/drawing/2010/main"/>
              </a:ext>
            </a:extLst>
          </p:spPr>
        </p:pic>
        <p:pic>
          <p:nvPicPr>
            <p:cNvPr id="178" name="Immagine 177">
              <a:extLst>
                <a:ext uri="{FF2B5EF4-FFF2-40B4-BE49-F238E27FC236}">
                  <a16:creationId xmlns:a16="http://schemas.microsoft.com/office/drawing/2014/main" id="{14966F3A-BBCA-4683-86AB-274848120A01}"/>
                </a:ext>
              </a:extLst>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16407" y="4927735"/>
              <a:ext cx="908008" cy="354462"/>
            </a:xfrm>
            <a:prstGeom prst="rect">
              <a:avLst/>
            </a:prstGeom>
            <a:noFill/>
            <a:ln>
              <a:noFill/>
            </a:ln>
          </p:spPr>
        </p:pic>
        <p:pic>
          <p:nvPicPr>
            <p:cNvPr id="179" name="Immagine 178">
              <a:extLst>
                <a:ext uri="{FF2B5EF4-FFF2-40B4-BE49-F238E27FC236}">
                  <a16:creationId xmlns:a16="http://schemas.microsoft.com/office/drawing/2014/main" id="{B7C33491-C9D0-4F7F-82B5-C8EA3BF5914B}"/>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180" name="Immagine 179">
              <a:extLst>
                <a:ext uri="{FF2B5EF4-FFF2-40B4-BE49-F238E27FC236}">
                  <a16:creationId xmlns:a16="http://schemas.microsoft.com/office/drawing/2014/main" id="{699370E8-91AE-4D91-B524-913F3C8362B4}"/>
                </a:ext>
              </a:extLst>
            </p:cNvPr>
            <p:cNvPicPr/>
            <p:nvPr/>
          </p:nvPicPr>
          <p:blipFill rotWithShape="1">
            <a:blip r:embed="rId27"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181" name="Immagine 180">
              <a:extLst>
                <a:ext uri="{FF2B5EF4-FFF2-40B4-BE49-F238E27FC236}">
                  <a16:creationId xmlns:a16="http://schemas.microsoft.com/office/drawing/2014/main" id="{C9500430-FFFE-4FB9-A791-37E41B9A56F7}"/>
                </a:ext>
              </a:extLst>
            </p:cNvPr>
            <p:cNvPicPr/>
            <p:nvPr/>
          </p:nvPicPr>
          <p:blipFill rotWithShape="1">
            <a:blip r:embed="rId28" cstate="print">
              <a:extLst>
                <a:ext uri="{28A0092B-C50C-407E-A947-70E740481C1C}">
                  <a14:useLocalDpi xmlns:a14="http://schemas.microsoft.com/office/drawing/2010/main" val="0"/>
                </a:ext>
              </a:extLst>
            </a:blip>
            <a:srcRect b="-27342"/>
            <a:stretch/>
          </p:blipFill>
          <p:spPr bwMode="auto">
            <a:xfrm>
              <a:off x="7008839" y="4518258"/>
              <a:ext cx="1229562" cy="364888"/>
            </a:xfrm>
            <a:prstGeom prst="rect">
              <a:avLst/>
            </a:prstGeom>
            <a:noFill/>
            <a:ln>
              <a:noFill/>
            </a:ln>
            <a:extLst>
              <a:ext uri="{53640926-AAD7-44D8-BBD7-CCE9431645EC}">
                <a14:shadowObscured xmlns:a14="http://schemas.microsoft.com/office/drawing/2010/main"/>
              </a:ext>
            </a:extLst>
          </p:spPr>
        </p:pic>
        <p:pic>
          <p:nvPicPr>
            <p:cNvPr id="182" name="Immagine 181">
              <a:extLst>
                <a:ext uri="{FF2B5EF4-FFF2-40B4-BE49-F238E27FC236}">
                  <a16:creationId xmlns:a16="http://schemas.microsoft.com/office/drawing/2014/main" id="{07CE7946-D4C5-422A-8BD5-E38C41AA389E}"/>
                </a:ext>
              </a:extLst>
            </p:cNvPr>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308071" y="4222198"/>
              <a:ext cx="589280" cy="638794"/>
            </a:xfrm>
            <a:prstGeom prst="rect">
              <a:avLst/>
            </a:prstGeom>
            <a:noFill/>
            <a:ln>
              <a:noFill/>
            </a:ln>
          </p:spPr>
        </p:pic>
        <p:pic>
          <p:nvPicPr>
            <p:cNvPr id="183" name="Immagine 182">
              <a:extLst>
                <a:ext uri="{FF2B5EF4-FFF2-40B4-BE49-F238E27FC236}">
                  <a16:creationId xmlns:a16="http://schemas.microsoft.com/office/drawing/2014/main" id="{31598A49-4639-41A2-955D-0725493C4878}"/>
                </a:ext>
              </a:extLst>
            </p:cNvPr>
            <p:cNvPicPr/>
            <p:nvPr/>
          </p:nvPicPr>
          <p:blipFill>
            <a:blip r:embed="rId30" cstate="print">
              <a:extLst>
                <a:ext uri="{28A0092B-C50C-407E-A947-70E740481C1C}">
                  <a14:useLocalDpi xmlns:a14="http://schemas.microsoft.com/office/drawing/2010/main" val="0"/>
                </a:ext>
              </a:extLst>
            </a:blip>
            <a:srcRect/>
            <a:stretch/>
          </p:blipFill>
          <p:spPr bwMode="auto">
            <a:xfrm>
              <a:off x="5029456" y="4872678"/>
              <a:ext cx="1926525" cy="496674"/>
            </a:xfrm>
            <a:prstGeom prst="rect">
              <a:avLst/>
            </a:prstGeom>
            <a:noFill/>
            <a:ln>
              <a:noFill/>
            </a:ln>
          </p:spPr>
        </p:pic>
        <p:pic>
          <p:nvPicPr>
            <p:cNvPr id="184" name="Immagine 183">
              <a:extLst>
                <a:ext uri="{FF2B5EF4-FFF2-40B4-BE49-F238E27FC236}">
                  <a16:creationId xmlns:a16="http://schemas.microsoft.com/office/drawing/2014/main" id="{87D5F2A2-C19E-46F5-9C15-30DCE78C3596}"/>
                </a:ext>
              </a:extLst>
            </p:cNvPr>
            <p:cNvPicPr/>
            <p:nvPr/>
          </p:nvPicPr>
          <p:blipFill>
            <a:blip r:embed="rId31">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185" name="Immagine 184">
              <a:extLst>
                <a:ext uri="{FF2B5EF4-FFF2-40B4-BE49-F238E27FC236}">
                  <a16:creationId xmlns:a16="http://schemas.microsoft.com/office/drawing/2014/main" id="{508248BB-8DFF-4B1C-88E0-6A1843C9EA65}"/>
                </a:ext>
              </a:extLst>
            </p:cNvPr>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16657" y="3765985"/>
              <a:ext cx="998693" cy="430682"/>
            </a:xfrm>
            <a:prstGeom prst="rect">
              <a:avLst/>
            </a:prstGeom>
            <a:noFill/>
            <a:ln>
              <a:noFill/>
            </a:ln>
          </p:spPr>
        </p:pic>
      </p:grpSp>
      <p:sp>
        <p:nvSpPr>
          <p:cNvPr id="4" name="CasellaDiTesto 3">
            <a:extLst>
              <a:ext uri="{FF2B5EF4-FFF2-40B4-BE49-F238E27FC236}">
                <a16:creationId xmlns:a16="http://schemas.microsoft.com/office/drawing/2014/main" id="{1688E4EB-FF6D-48DC-B451-4F9CDD828DCE}"/>
              </a:ext>
            </a:extLst>
          </p:cNvPr>
          <p:cNvSpPr txBox="1"/>
          <p:nvPr/>
        </p:nvSpPr>
        <p:spPr>
          <a:xfrm>
            <a:off x="528942" y="5763446"/>
            <a:ext cx="4948599" cy="369332"/>
          </a:xfrm>
          <a:prstGeom prst="rect">
            <a:avLst/>
          </a:prstGeom>
          <a:noFill/>
        </p:spPr>
        <p:txBody>
          <a:bodyPr wrap="none" rtlCol="0">
            <a:spAutoFit/>
          </a:bodyPr>
          <a:lstStyle/>
          <a:p>
            <a:r>
              <a:rPr lang="it-IT" dirty="0">
                <a:hlinkClick r:id="rId33"/>
              </a:rPr>
              <a:t>remigio.berruto@unito.it</a:t>
            </a:r>
            <a:r>
              <a:rPr lang="it-IT" dirty="0"/>
              <a:t>, patrizia.busato@unito.it</a:t>
            </a:r>
          </a:p>
        </p:txBody>
      </p:sp>
      <p:sp>
        <p:nvSpPr>
          <p:cNvPr id="37" name="CasellaDiTesto 36">
            <a:extLst>
              <a:ext uri="{FF2B5EF4-FFF2-40B4-BE49-F238E27FC236}">
                <a16:creationId xmlns:a16="http://schemas.microsoft.com/office/drawing/2014/main" id="{B8713E56-AE3A-4B23-BDCE-C64B882B6F53}"/>
              </a:ext>
            </a:extLst>
          </p:cNvPr>
          <p:cNvSpPr txBox="1"/>
          <p:nvPr/>
        </p:nvSpPr>
        <p:spPr>
          <a:xfrm>
            <a:off x="6050764" y="5730996"/>
            <a:ext cx="2601481" cy="369332"/>
          </a:xfrm>
          <a:prstGeom prst="rect">
            <a:avLst/>
          </a:prstGeom>
          <a:noFill/>
        </p:spPr>
        <p:txBody>
          <a:bodyPr wrap="none" rtlCol="0">
            <a:spAutoFit/>
          </a:bodyPr>
          <a:lstStyle/>
          <a:p>
            <a:r>
              <a:rPr lang="it-IT" dirty="0" err="1"/>
              <a:t>d.rossi@</a:t>
            </a:r>
            <a:r>
              <a:rPr lang="it-IT" err="1"/>
              <a:t>confagricoltura</a:t>
            </a:r>
            <a:r>
              <a:rPr lang="it-IT"/>
              <a:t>.it</a:t>
            </a:r>
            <a:endParaRPr lang="it-IT" dirty="0"/>
          </a:p>
        </p:txBody>
      </p:sp>
    </p:spTree>
    <p:extLst>
      <p:ext uri="{BB962C8B-B14F-4D97-AF65-F5344CB8AC3E}">
        <p14:creationId xmlns:p14="http://schemas.microsoft.com/office/powerpoint/2010/main" val="5544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Focus groups. Skill needs assessment</a:t>
            </a:r>
            <a:endParaRPr lang="it-IT" dirty="0"/>
          </a:p>
        </p:txBody>
      </p:sp>
      <p:sp>
        <p:nvSpPr>
          <p:cNvPr id="4" name="Segnaposto numero diapositiva 3"/>
          <p:cNvSpPr>
            <a:spLocks noGrp="1"/>
          </p:cNvSpPr>
          <p:nvPr>
            <p:ph type="sldNum" sz="quarter" idx="12"/>
          </p:nvPr>
        </p:nvSpPr>
        <p:spPr/>
        <p:txBody>
          <a:bodyPr/>
          <a:lstStyle/>
          <a:p>
            <a:fld id="{C94A9C6C-1472-49E2-A08D-475DB4E3CBD3}" type="slidenum">
              <a:rPr lang="en-US" smtClean="0"/>
              <a:pPr/>
              <a:t>3</a:t>
            </a:fld>
            <a:endParaRPr lang="en-US" dirty="0"/>
          </a:p>
        </p:txBody>
      </p:sp>
      <p:sp>
        <p:nvSpPr>
          <p:cNvPr id="8" name="Rettangolo 7"/>
          <p:cNvSpPr/>
          <p:nvPr/>
        </p:nvSpPr>
        <p:spPr>
          <a:xfrm>
            <a:off x="483402" y="789709"/>
            <a:ext cx="8177196" cy="1208279"/>
          </a:xfrm>
          <a:prstGeom prst="rect">
            <a:avLst/>
          </a:prstGeom>
        </p:spPr>
        <p:txBody>
          <a:bodyPr wrap="square">
            <a:spAutoFit/>
          </a:bodyPr>
          <a:lstStyle/>
          <a:p>
            <a:pPr algn="just">
              <a:lnSpc>
                <a:spcPct val="115000"/>
              </a:lnSpc>
              <a:spcBef>
                <a:spcPts val="1200"/>
              </a:spcBef>
            </a:pPr>
            <a:r>
              <a:rPr lang="en-GB" sz="1600" dirty="0">
                <a:latin typeface="Calibri" panose="020F0502020204030204" pitchFamily="34" charset="0"/>
                <a:ea typeface="Calibri" panose="020F0502020204030204" pitchFamily="34" charset="0"/>
              </a:rPr>
              <a:t>The trend towards business and entrepreneurship skills was already confirmed when the project partners developed the skills lists where it soon became apparent that it was necessary to treat these skills separately as one skill category and not subordinate to bioeconomy skills. </a:t>
            </a:r>
            <a:r>
              <a:rPr lang="it-IT" sz="1600" dirty="0"/>
              <a:t>Bioeconomy </a:t>
            </a:r>
            <a:r>
              <a:rPr lang="it-IT" sz="1600" dirty="0" err="1"/>
              <a:t>alltogheter</a:t>
            </a:r>
            <a:r>
              <a:rPr lang="it-IT" sz="1600" dirty="0"/>
              <a:t> </a:t>
            </a:r>
            <a:r>
              <a:rPr lang="it-IT" sz="1600" dirty="0" err="1"/>
              <a:t>count</a:t>
            </a:r>
            <a:r>
              <a:rPr lang="it-IT" sz="1600" dirty="0"/>
              <a:t> </a:t>
            </a:r>
            <a:r>
              <a:rPr lang="it-IT" sz="1600" dirty="0" err="1"/>
              <a:t>also</a:t>
            </a:r>
            <a:r>
              <a:rPr lang="it-IT" sz="1600" dirty="0"/>
              <a:t> 23% </a:t>
            </a:r>
            <a:r>
              <a:rPr lang="it-IT" sz="1600" dirty="0" err="1"/>
              <a:t>like</a:t>
            </a:r>
            <a:r>
              <a:rPr lang="it-IT" sz="1600" dirty="0"/>
              <a:t> </a:t>
            </a:r>
            <a:r>
              <a:rPr lang="it-IT" sz="1600" dirty="0" err="1"/>
              <a:t>sustainability</a:t>
            </a:r>
            <a:endParaRPr lang="it-IT" sz="1600" dirty="0"/>
          </a:p>
        </p:txBody>
      </p:sp>
      <p:sp>
        <p:nvSpPr>
          <p:cNvPr id="9" name="Rettangolo 8"/>
          <p:cNvSpPr/>
          <p:nvPr/>
        </p:nvSpPr>
        <p:spPr>
          <a:xfrm>
            <a:off x="483402" y="3284344"/>
            <a:ext cx="2872984" cy="1508105"/>
          </a:xfrm>
          <a:prstGeom prst="rect">
            <a:avLst/>
          </a:prstGeom>
        </p:spPr>
        <p:txBody>
          <a:bodyPr wrap="square">
            <a:spAutoFit/>
          </a:bodyPr>
          <a:lstStyle/>
          <a:p>
            <a:pPr algn="just">
              <a:lnSpc>
                <a:spcPct val="115000"/>
              </a:lnSpc>
              <a:spcBef>
                <a:spcPts val="1200"/>
              </a:spcBef>
              <a:spcAft>
                <a:spcPts val="0"/>
              </a:spcAft>
            </a:pPr>
            <a:r>
              <a:rPr lang="en-GB" sz="1600" dirty="0">
                <a:latin typeface="Calibri" panose="020F0502020204030204" pitchFamily="34" charset="0"/>
                <a:ea typeface="Calibri" panose="020F0502020204030204" pitchFamily="34" charset="0"/>
              </a:rPr>
              <a:t>When looking at the whole picture, there is not clear evidence on a predominant skills category among the selected skills.</a:t>
            </a:r>
            <a:endParaRPr lang="it-IT" sz="1600" dirty="0">
              <a:latin typeface="Calibri" panose="020F0502020204030204" pitchFamily="34" charset="0"/>
              <a:ea typeface="Calibri" panose="020F0502020204030204" pitchFamily="34" charset="0"/>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1" name="Grafico 10"/>
          <p:cNvGraphicFramePr/>
          <p:nvPr>
            <p:extLst>
              <p:ext uri="{D42A27DB-BD31-4B8C-83A1-F6EECF244321}">
                <p14:modId xmlns:p14="http://schemas.microsoft.com/office/powerpoint/2010/main" val="2183702530"/>
              </p:ext>
            </p:extLst>
          </p:nvPr>
        </p:nvGraphicFramePr>
        <p:xfrm>
          <a:off x="3614569" y="2405716"/>
          <a:ext cx="5046029" cy="3225486"/>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6"/>
          <p:cNvSpPr>
            <a:spLocks noChangeArrowheads="1"/>
          </p:cNvSpPr>
          <p:nvPr/>
        </p:nvSpPr>
        <p:spPr bwMode="auto">
          <a:xfrm>
            <a:off x="4334620" y="5642177"/>
            <a:ext cx="3689873" cy="32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it-IT" sz="1000" b="1" i="0" u="none" strike="noStrike" cap="none" normalizeH="0" baseline="0" dirty="0">
                <a:ln>
                  <a:noFill/>
                </a:ln>
                <a:solidFill>
                  <a:srgbClr val="5B9BD5"/>
                </a:solidFill>
                <a:effectLst/>
                <a:latin typeface="Arial" panose="020B0604020202020204" pitchFamily="34" charset="0"/>
                <a:ea typeface="Calibri" panose="020F0502020204030204" pitchFamily="34" charset="0"/>
              </a:rPr>
              <a:t>Distribution of skills among the categories</a:t>
            </a: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sp>
        <p:nvSpPr>
          <p:cNvPr id="3" name="CasellaDiTesto 2">
            <a:extLst>
              <a:ext uri="{FF2B5EF4-FFF2-40B4-BE49-F238E27FC236}">
                <a16:creationId xmlns:a16="http://schemas.microsoft.com/office/drawing/2014/main" id="{699635D3-7A67-4025-972C-76D2D637FF41}"/>
              </a:ext>
            </a:extLst>
          </p:cNvPr>
          <p:cNvSpPr txBox="1"/>
          <p:nvPr/>
        </p:nvSpPr>
        <p:spPr>
          <a:xfrm>
            <a:off x="483402" y="5276850"/>
            <a:ext cx="2552302" cy="646331"/>
          </a:xfrm>
          <a:prstGeom prst="rect">
            <a:avLst/>
          </a:prstGeom>
          <a:solidFill>
            <a:srgbClr val="FFC000"/>
          </a:solidFill>
        </p:spPr>
        <p:txBody>
          <a:bodyPr wrap="none" rtlCol="0">
            <a:spAutoFit/>
          </a:bodyPr>
          <a:lstStyle/>
          <a:p>
            <a:r>
              <a:rPr lang="it-IT" dirty="0" err="1"/>
              <a:t>Horizontal</a:t>
            </a:r>
            <a:r>
              <a:rPr lang="it-IT" dirty="0"/>
              <a:t> skills are more</a:t>
            </a:r>
          </a:p>
          <a:p>
            <a:r>
              <a:rPr lang="it-IT" dirty="0" err="1"/>
              <a:t>Than</a:t>
            </a:r>
            <a:r>
              <a:rPr lang="it-IT" dirty="0"/>
              <a:t> 50% of the needs</a:t>
            </a:r>
          </a:p>
        </p:txBody>
      </p:sp>
    </p:spTree>
    <p:extLst>
      <p:ext uri="{BB962C8B-B14F-4D97-AF65-F5344CB8AC3E}">
        <p14:creationId xmlns:p14="http://schemas.microsoft.com/office/powerpoint/2010/main" val="12641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248749"/>
            <a:ext cx="8515350" cy="540960"/>
          </a:xfrm>
        </p:spPr>
        <p:txBody>
          <a:bodyPr/>
          <a:lstStyle/>
          <a:p>
            <a:r>
              <a:rPr lang="en-US" dirty="0"/>
              <a:t>Focus groups. Skill needs assessment,</a:t>
            </a:r>
            <a:r>
              <a:rPr lang="es-ES" b="1" dirty="0"/>
              <a:t> categories</a:t>
            </a:r>
            <a:endParaRPr lang="it-IT" dirty="0"/>
          </a:p>
        </p:txBody>
      </p:sp>
      <p:sp>
        <p:nvSpPr>
          <p:cNvPr id="4" name="Segnaposto numero diapositiva 3"/>
          <p:cNvSpPr>
            <a:spLocks noGrp="1"/>
          </p:cNvSpPr>
          <p:nvPr>
            <p:ph type="sldNum" sz="quarter" idx="12"/>
          </p:nvPr>
        </p:nvSpPr>
        <p:spPr/>
        <p:txBody>
          <a:bodyPr/>
          <a:lstStyle/>
          <a:p>
            <a:fld id="{C94A9C6C-1472-49E2-A08D-475DB4E3CBD3}" type="slidenum">
              <a:rPr lang="en-US" smtClean="0"/>
              <a:pPr/>
              <a:t>4</a:t>
            </a:fld>
            <a:endParaRPr lang="en-US" dirty="0"/>
          </a:p>
        </p:txBody>
      </p:sp>
      <p:pic>
        <p:nvPicPr>
          <p:cNvPr id="9" name="Imagen 11">
            <a:extLst>
              <a:ext uri="{FF2B5EF4-FFF2-40B4-BE49-F238E27FC236}">
                <a16:creationId xmlns:a16="http://schemas.microsoft.com/office/drawing/2014/main" id="{B3605C2F-F2EE-4763-8D21-BAA912F01474}"/>
              </a:ext>
            </a:extLst>
          </p:cNvPr>
          <p:cNvPicPr>
            <a:picLocks noChangeAspect="1"/>
          </p:cNvPicPr>
          <p:nvPr/>
        </p:nvPicPr>
        <p:blipFill>
          <a:blip r:embed="rId2"/>
          <a:stretch>
            <a:fillRect/>
          </a:stretch>
        </p:blipFill>
        <p:spPr>
          <a:xfrm>
            <a:off x="258179" y="1129281"/>
            <a:ext cx="4044880" cy="2243821"/>
          </a:xfrm>
          <a:prstGeom prst="rect">
            <a:avLst/>
          </a:prstGeom>
        </p:spPr>
      </p:pic>
      <p:pic>
        <p:nvPicPr>
          <p:cNvPr id="10" name="Imagen 14">
            <a:extLst>
              <a:ext uri="{FF2B5EF4-FFF2-40B4-BE49-F238E27FC236}">
                <a16:creationId xmlns:a16="http://schemas.microsoft.com/office/drawing/2014/main" id="{6D06DAEC-496C-484F-9604-CCDE1D20D98E}"/>
              </a:ext>
            </a:extLst>
          </p:cNvPr>
          <p:cNvPicPr>
            <a:picLocks noChangeAspect="1"/>
          </p:cNvPicPr>
          <p:nvPr/>
        </p:nvPicPr>
        <p:blipFill>
          <a:blip r:embed="rId3"/>
          <a:stretch>
            <a:fillRect/>
          </a:stretch>
        </p:blipFill>
        <p:spPr>
          <a:xfrm>
            <a:off x="4722607" y="1033340"/>
            <a:ext cx="4267220" cy="2362776"/>
          </a:xfrm>
          <a:prstGeom prst="rect">
            <a:avLst/>
          </a:prstGeom>
        </p:spPr>
      </p:pic>
      <p:pic>
        <p:nvPicPr>
          <p:cNvPr id="11" name="Imagen 15">
            <a:extLst>
              <a:ext uri="{FF2B5EF4-FFF2-40B4-BE49-F238E27FC236}">
                <a16:creationId xmlns:a16="http://schemas.microsoft.com/office/drawing/2014/main" id="{233FD09E-F49C-45FA-8818-39DF65D21DB2}"/>
              </a:ext>
            </a:extLst>
          </p:cNvPr>
          <p:cNvPicPr>
            <a:picLocks noChangeAspect="1"/>
          </p:cNvPicPr>
          <p:nvPr/>
        </p:nvPicPr>
        <p:blipFill>
          <a:blip r:embed="rId4"/>
          <a:stretch>
            <a:fillRect/>
          </a:stretch>
        </p:blipFill>
        <p:spPr>
          <a:xfrm>
            <a:off x="243999" y="3701464"/>
            <a:ext cx="4102093" cy="2279788"/>
          </a:xfrm>
          <a:prstGeom prst="rect">
            <a:avLst/>
          </a:prstGeom>
        </p:spPr>
      </p:pic>
      <p:pic>
        <p:nvPicPr>
          <p:cNvPr id="12" name="Imagen 16">
            <a:extLst>
              <a:ext uri="{FF2B5EF4-FFF2-40B4-BE49-F238E27FC236}">
                <a16:creationId xmlns:a16="http://schemas.microsoft.com/office/drawing/2014/main" id="{D3898556-C1C7-416D-8B8F-792B67BDB923}"/>
              </a:ext>
            </a:extLst>
          </p:cNvPr>
          <p:cNvPicPr>
            <a:picLocks noChangeAspect="1"/>
          </p:cNvPicPr>
          <p:nvPr/>
        </p:nvPicPr>
        <p:blipFill>
          <a:blip r:embed="rId5"/>
          <a:stretch>
            <a:fillRect/>
          </a:stretch>
        </p:blipFill>
        <p:spPr>
          <a:xfrm>
            <a:off x="4469121" y="3701464"/>
            <a:ext cx="4298362" cy="2384434"/>
          </a:xfrm>
          <a:prstGeom prst="rect">
            <a:avLst/>
          </a:prstGeom>
        </p:spPr>
      </p:pic>
      <p:sp>
        <p:nvSpPr>
          <p:cNvPr id="13" name="CuadroTexto 17">
            <a:extLst>
              <a:ext uri="{FF2B5EF4-FFF2-40B4-BE49-F238E27FC236}">
                <a16:creationId xmlns:a16="http://schemas.microsoft.com/office/drawing/2014/main" id="{E4083F83-01E0-4672-9238-D30AF1A25A15}"/>
              </a:ext>
            </a:extLst>
          </p:cNvPr>
          <p:cNvSpPr txBox="1"/>
          <p:nvPr/>
        </p:nvSpPr>
        <p:spPr>
          <a:xfrm>
            <a:off x="2849744" y="2293793"/>
            <a:ext cx="1372387" cy="307777"/>
          </a:xfrm>
          <a:prstGeom prst="rect">
            <a:avLst/>
          </a:prstGeom>
          <a:noFill/>
        </p:spPr>
        <p:txBody>
          <a:bodyPr wrap="square" rtlCol="0">
            <a:spAutoFit/>
          </a:bodyPr>
          <a:lstStyle/>
          <a:p>
            <a:r>
              <a:rPr lang="es-ES" sz="1400" b="1" dirty="0" err="1"/>
              <a:t>sustainability</a:t>
            </a:r>
            <a:endParaRPr lang="es-ES" sz="1400" b="1" dirty="0"/>
          </a:p>
        </p:txBody>
      </p:sp>
      <p:sp>
        <p:nvSpPr>
          <p:cNvPr id="14" name="CuadroTexto 19">
            <a:extLst>
              <a:ext uri="{FF2B5EF4-FFF2-40B4-BE49-F238E27FC236}">
                <a16:creationId xmlns:a16="http://schemas.microsoft.com/office/drawing/2014/main" id="{3005C205-C81A-4705-9612-5D5281734AEA}"/>
              </a:ext>
            </a:extLst>
          </p:cNvPr>
          <p:cNvSpPr txBox="1"/>
          <p:nvPr/>
        </p:nvSpPr>
        <p:spPr>
          <a:xfrm>
            <a:off x="7626662" y="1960812"/>
            <a:ext cx="1261263" cy="307777"/>
          </a:xfrm>
          <a:prstGeom prst="rect">
            <a:avLst/>
          </a:prstGeom>
          <a:noFill/>
        </p:spPr>
        <p:txBody>
          <a:bodyPr wrap="square" rtlCol="0">
            <a:spAutoFit/>
          </a:bodyPr>
          <a:lstStyle/>
          <a:p>
            <a:r>
              <a:rPr lang="es-ES" sz="1400" b="1" dirty="0" err="1"/>
              <a:t>digitalisation</a:t>
            </a:r>
            <a:endParaRPr lang="es-ES" sz="1400" b="1" dirty="0"/>
          </a:p>
        </p:txBody>
      </p:sp>
      <p:sp>
        <p:nvSpPr>
          <p:cNvPr id="15" name="CuadroTexto 20">
            <a:extLst>
              <a:ext uri="{FF2B5EF4-FFF2-40B4-BE49-F238E27FC236}">
                <a16:creationId xmlns:a16="http://schemas.microsoft.com/office/drawing/2014/main" id="{D79F9EAB-A2E7-4AF9-AFC5-9E33650E19FB}"/>
              </a:ext>
            </a:extLst>
          </p:cNvPr>
          <p:cNvSpPr txBox="1"/>
          <p:nvPr/>
        </p:nvSpPr>
        <p:spPr>
          <a:xfrm>
            <a:off x="3041796" y="5042379"/>
            <a:ext cx="1261263" cy="307777"/>
          </a:xfrm>
          <a:prstGeom prst="rect">
            <a:avLst/>
          </a:prstGeom>
          <a:noFill/>
        </p:spPr>
        <p:txBody>
          <a:bodyPr wrap="square" rtlCol="0">
            <a:spAutoFit/>
          </a:bodyPr>
          <a:lstStyle/>
          <a:p>
            <a:r>
              <a:rPr lang="es-ES" sz="1400" b="1" dirty="0" err="1"/>
              <a:t>soft</a:t>
            </a:r>
            <a:r>
              <a:rPr lang="es-ES" sz="1400" b="1" dirty="0"/>
              <a:t> </a:t>
            </a:r>
            <a:r>
              <a:rPr lang="es-ES" sz="1400" b="1" dirty="0" err="1"/>
              <a:t>skills</a:t>
            </a:r>
            <a:endParaRPr lang="es-ES" sz="1400" b="1" dirty="0"/>
          </a:p>
        </p:txBody>
      </p:sp>
      <p:sp>
        <p:nvSpPr>
          <p:cNvPr id="16" name="CuadroTexto 21">
            <a:extLst>
              <a:ext uri="{FF2B5EF4-FFF2-40B4-BE49-F238E27FC236}">
                <a16:creationId xmlns:a16="http://schemas.microsoft.com/office/drawing/2014/main" id="{EE3CFCA7-BA7B-44B8-AAC6-5D91AC8C9442}"/>
              </a:ext>
            </a:extLst>
          </p:cNvPr>
          <p:cNvSpPr txBox="1"/>
          <p:nvPr/>
        </p:nvSpPr>
        <p:spPr>
          <a:xfrm>
            <a:off x="7241152" y="4812592"/>
            <a:ext cx="1646773" cy="523220"/>
          </a:xfrm>
          <a:prstGeom prst="rect">
            <a:avLst/>
          </a:prstGeom>
          <a:noFill/>
        </p:spPr>
        <p:txBody>
          <a:bodyPr wrap="square" rtlCol="0">
            <a:spAutoFit/>
          </a:bodyPr>
          <a:lstStyle/>
          <a:p>
            <a:r>
              <a:rPr lang="es-ES" sz="1400" b="1" dirty="0" err="1"/>
              <a:t>business-entrepreneurhsip</a:t>
            </a:r>
            <a:endParaRPr lang="es-ES" sz="1400" b="1" dirty="0"/>
          </a:p>
        </p:txBody>
      </p:sp>
    </p:spTree>
    <p:extLst>
      <p:ext uri="{BB962C8B-B14F-4D97-AF65-F5344CB8AC3E}">
        <p14:creationId xmlns:p14="http://schemas.microsoft.com/office/powerpoint/2010/main" val="394327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147" y="248749"/>
            <a:ext cx="8658257" cy="540960"/>
          </a:xfrm>
        </p:spPr>
        <p:txBody>
          <a:bodyPr/>
          <a:lstStyle/>
          <a:p>
            <a:r>
              <a:rPr lang="en-US" dirty="0"/>
              <a:t>Focus groups. Skill needs assessment, </a:t>
            </a:r>
            <a:r>
              <a:rPr lang="en-US" b="1" dirty="0"/>
              <a:t>stakeholders</a:t>
            </a:r>
            <a:endParaRPr lang="it-IT" b="1" dirty="0"/>
          </a:p>
        </p:txBody>
      </p:sp>
      <p:sp>
        <p:nvSpPr>
          <p:cNvPr id="4" name="Segnaposto numero diapositiva 3"/>
          <p:cNvSpPr>
            <a:spLocks noGrp="1"/>
          </p:cNvSpPr>
          <p:nvPr>
            <p:ph type="sldNum" sz="quarter" idx="12"/>
          </p:nvPr>
        </p:nvSpPr>
        <p:spPr/>
        <p:txBody>
          <a:bodyPr/>
          <a:lstStyle/>
          <a:p>
            <a:fld id="{C94A9C6C-1472-49E2-A08D-475DB4E3CBD3}" type="slidenum">
              <a:rPr lang="en-US" smtClean="0"/>
              <a:pPr/>
              <a:t>5</a:t>
            </a:fld>
            <a:endParaRPr lang="en-US" dirty="0"/>
          </a:p>
        </p:txBody>
      </p:sp>
      <p:pic>
        <p:nvPicPr>
          <p:cNvPr id="6" name="Imagen 7">
            <a:extLst>
              <a:ext uri="{FF2B5EF4-FFF2-40B4-BE49-F238E27FC236}">
                <a16:creationId xmlns:a16="http://schemas.microsoft.com/office/drawing/2014/main" id="{036A67EF-E69A-46B5-B0C9-2B996F566809}"/>
              </a:ext>
            </a:extLst>
          </p:cNvPr>
          <p:cNvPicPr>
            <a:picLocks noChangeAspect="1"/>
          </p:cNvPicPr>
          <p:nvPr/>
        </p:nvPicPr>
        <p:blipFill>
          <a:blip r:embed="rId2"/>
          <a:stretch>
            <a:fillRect/>
          </a:stretch>
        </p:blipFill>
        <p:spPr>
          <a:xfrm>
            <a:off x="235807" y="1165123"/>
            <a:ext cx="4166226" cy="2240470"/>
          </a:xfrm>
          <a:prstGeom prst="rect">
            <a:avLst/>
          </a:prstGeom>
        </p:spPr>
      </p:pic>
      <p:sp>
        <p:nvSpPr>
          <p:cNvPr id="7" name="CuadroTexto 14">
            <a:extLst>
              <a:ext uri="{FF2B5EF4-FFF2-40B4-BE49-F238E27FC236}">
                <a16:creationId xmlns:a16="http://schemas.microsoft.com/office/drawing/2014/main" id="{169AED82-895E-47AF-A7A3-E22061AF9A30}"/>
              </a:ext>
            </a:extLst>
          </p:cNvPr>
          <p:cNvSpPr txBox="1"/>
          <p:nvPr/>
        </p:nvSpPr>
        <p:spPr>
          <a:xfrm>
            <a:off x="3140770" y="2191481"/>
            <a:ext cx="1261263" cy="307777"/>
          </a:xfrm>
          <a:prstGeom prst="rect">
            <a:avLst/>
          </a:prstGeom>
          <a:noFill/>
        </p:spPr>
        <p:txBody>
          <a:bodyPr wrap="square" rtlCol="0">
            <a:spAutoFit/>
          </a:bodyPr>
          <a:lstStyle/>
          <a:p>
            <a:r>
              <a:rPr lang="es-ES" sz="1400" b="1" dirty="0"/>
              <a:t>Farmers</a:t>
            </a:r>
          </a:p>
        </p:txBody>
      </p:sp>
      <p:pic>
        <p:nvPicPr>
          <p:cNvPr id="8" name="Imagen 8">
            <a:extLst>
              <a:ext uri="{FF2B5EF4-FFF2-40B4-BE49-F238E27FC236}">
                <a16:creationId xmlns:a16="http://schemas.microsoft.com/office/drawing/2014/main" id="{FFC0CF6B-679A-48F4-A63A-9107ADB6F968}"/>
              </a:ext>
            </a:extLst>
          </p:cNvPr>
          <p:cNvPicPr>
            <a:picLocks noChangeAspect="1"/>
          </p:cNvPicPr>
          <p:nvPr/>
        </p:nvPicPr>
        <p:blipFill>
          <a:blip r:embed="rId3"/>
          <a:stretch>
            <a:fillRect/>
          </a:stretch>
        </p:blipFill>
        <p:spPr>
          <a:xfrm>
            <a:off x="4565323" y="1159041"/>
            <a:ext cx="4329516" cy="2376650"/>
          </a:xfrm>
          <a:prstGeom prst="rect">
            <a:avLst/>
          </a:prstGeom>
        </p:spPr>
      </p:pic>
      <p:sp>
        <p:nvSpPr>
          <p:cNvPr id="9" name="CuadroTexto 16">
            <a:extLst>
              <a:ext uri="{FF2B5EF4-FFF2-40B4-BE49-F238E27FC236}">
                <a16:creationId xmlns:a16="http://schemas.microsoft.com/office/drawing/2014/main" id="{C450A536-F196-478A-A776-E45EAD11E287}"/>
              </a:ext>
            </a:extLst>
          </p:cNvPr>
          <p:cNvSpPr txBox="1"/>
          <p:nvPr/>
        </p:nvSpPr>
        <p:spPr>
          <a:xfrm>
            <a:off x="7620141" y="2326424"/>
            <a:ext cx="1261263" cy="523220"/>
          </a:xfrm>
          <a:prstGeom prst="rect">
            <a:avLst/>
          </a:prstGeom>
          <a:noFill/>
        </p:spPr>
        <p:txBody>
          <a:bodyPr wrap="square" rtlCol="0">
            <a:spAutoFit/>
          </a:bodyPr>
          <a:lstStyle/>
          <a:p>
            <a:r>
              <a:rPr lang="es-ES" sz="1400" b="1" dirty="0"/>
              <a:t>Agro-cooperatives </a:t>
            </a:r>
          </a:p>
        </p:txBody>
      </p:sp>
      <p:pic>
        <p:nvPicPr>
          <p:cNvPr id="10" name="Imagen 9">
            <a:extLst>
              <a:ext uri="{FF2B5EF4-FFF2-40B4-BE49-F238E27FC236}">
                <a16:creationId xmlns:a16="http://schemas.microsoft.com/office/drawing/2014/main" id="{1FDA1CB8-D777-4D34-9D0A-B0419E639D7B}"/>
              </a:ext>
            </a:extLst>
          </p:cNvPr>
          <p:cNvPicPr>
            <a:picLocks noChangeAspect="1"/>
          </p:cNvPicPr>
          <p:nvPr/>
        </p:nvPicPr>
        <p:blipFill>
          <a:blip r:embed="rId4"/>
          <a:stretch>
            <a:fillRect/>
          </a:stretch>
        </p:blipFill>
        <p:spPr>
          <a:xfrm>
            <a:off x="223147" y="3751842"/>
            <a:ext cx="4095532" cy="2336985"/>
          </a:xfrm>
          <a:prstGeom prst="rect">
            <a:avLst/>
          </a:prstGeom>
        </p:spPr>
      </p:pic>
      <p:sp>
        <p:nvSpPr>
          <p:cNvPr id="11" name="CuadroTexto 19">
            <a:extLst>
              <a:ext uri="{FF2B5EF4-FFF2-40B4-BE49-F238E27FC236}">
                <a16:creationId xmlns:a16="http://schemas.microsoft.com/office/drawing/2014/main" id="{EB03EAF9-9E23-4D06-A9BD-A5C3E9CBF31F}"/>
              </a:ext>
            </a:extLst>
          </p:cNvPr>
          <p:cNvSpPr txBox="1"/>
          <p:nvPr/>
        </p:nvSpPr>
        <p:spPr>
          <a:xfrm>
            <a:off x="2732611" y="5102912"/>
            <a:ext cx="1622402" cy="523220"/>
          </a:xfrm>
          <a:prstGeom prst="rect">
            <a:avLst/>
          </a:prstGeom>
          <a:noFill/>
        </p:spPr>
        <p:txBody>
          <a:bodyPr wrap="square" rtlCol="0">
            <a:spAutoFit/>
          </a:bodyPr>
          <a:lstStyle/>
          <a:p>
            <a:r>
              <a:rPr lang="es-ES" sz="1400" b="1" dirty="0"/>
              <a:t>Agri-food companies</a:t>
            </a:r>
          </a:p>
        </p:txBody>
      </p:sp>
      <p:pic>
        <p:nvPicPr>
          <p:cNvPr id="12" name="Imagen 11">
            <a:extLst>
              <a:ext uri="{FF2B5EF4-FFF2-40B4-BE49-F238E27FC236}">
                <a16:creationId xmlns:a16="http://schemas.microsoft.com/office/drawing/2014/main" id="{C76073A8-081A-4136-9EC2-7EB553AB441A}"/>
              </a:ext>
            </a:extLst>
          </p:cNvPr>
          <p:cNvPicPr>
            <a:picLocks noChangeAspect="1"/>
          </p:cNvPicPr>
          <p:nvPr/>
        </p:nvPicPr>
        <p:blipFill>
          <a:blip r:embed="rId5"/>
          <a:stretch>
            <a:fillRect/>
          </a:stretch>
        </p:blipFill>
        <p:spPr>
          <a:xfrm>
            <a:off x="4410637" y="3751842"/>
            <a:ext cx="4432213" cy="2336985"/>
          </a:xfrm>
          <a:prstGeom prst="rect">
            <a:avLst/>
          </a:prstGeom>
        </p:spPr>
      </p:pic>
      <p:sp>
        <p:nvSpPr>
          <p:cNvPr id="13" name="CuadroTexto 21">
            <a:extLst>
              <a:ext uri="{FF2B5EF4-FFF2-40B4-BE49-F238E27FC236}">
                <a16:creationId xmlns:a16="http://schemas.microsoft.com/office/drawing/2014/main" id="{51375253-360A-4D5B-9DD3-79BC1F65EDAF}"/>
              </a:ext>
            </a:extLst>
          </p:cNvPr>
          <p:cNvSpPr txBox="1"/>
          <p:nvPr/>
        </p:nvSpPr>
        <p:spPr>
          <a:xfrm>
            <a:off x="7362933" y="4958991"/>
            <a:ext cx="1775681" cy="307777"/>
          </a:xfrm>
          <a:prstGeom prst="rect">
            <a:avLst/>
          </a:prstGeom>
          <a:noFill/>
        </p:spPr>
        <p:txBody>
          <a:bodyPr wrap="square" rtlCol="0">
            <a:spAutoFit/>
          </a:bodyPr>
          <a:lstStyle/>
          <a:p>
            <a:r>
              <a:rPr lang="es-ES" sz="1400" b="1" dirty="0"/>
              <a:t>Forestry FG </a:t>
            </a:r>
          </a:p>
        </p:txBody>
      </p:sp>
    </p:spTree>
    <p:extLst>
      <p:ext uri="{BB962C8B-B14F-4D97-AF65-F5344CB8AC3E}">
        <p14:creationId xmlns:p14="http://schemas.microsoft.com/office/powerpoint/2010/main" val="355396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Focus groups. Skill needs assessment, </a:t>
            </a:r>
            <a:r>
              <a:rPr lang="en-US" b="1" dirty="0"/>
              <a:t>country</a:t>
            </a:r>
            <a:endParaRPr lang="it-IT" b="1" dirty="0"/>
          </a:p>
        </p:txBody>
      </p:sp>
      <p:sp>
        <p:nvSpPr>
          <p:cNvPr id="4" name="Segnaposto numero diapositiva 3"/>
          <p:cNvSpPr>
            <a:spLocks noGrp="1"/>
          </p:cNvSpPr>
          <p:nvPr>
            <p:ph type="sldNum" sz="quarter" idx="12"/>
          </p:nvPr>
        </p:nvSpPr>
        <p:spPr/>
        <p:txBody>
          <a:bodyPr/>
          <a:lstStyle/>
          <a:p>
            <a:fld id="{C94A9C6C-1472-49E2-A08D-475DB4E3CBD3}" type="slidenum">
              <a:rPr lang="en-US" smtClean="0"/>
              <a:pPr/>
              <a:t>6</a:t>
            </a:fld>
            <a:endParaRPr lang="en-US" dirty="0"/>
          </a:p>
        </p:txBody>
      </p:sp>
      <p:sp>
        <p:nvSpPr>
          <p:cNvPr id="8" name="CuadroTexto 2">
            <a:extLst>
              <a:ext uri="{FF2B5EF4-FFF2-40B4-BE49-F238E27FC236}">
                <a16:creationId xmlns:a16="http://schemas.microsoft.com/office/drawing/2014/main" id="{73EC55D0-9941-465C-B1A7-4C4663457D94}"/>
              </a:ext>
            </a:extLst>
          </p:cNvPr>
          <p:cNvSpPr txBox="1"/>
          <p:nvPr/>
        </p:nvSpPr>
        <p:spPr>
          <a:xfrm>
            <a:off x="426281" y="874370"/>
            <a:ext cx="2736467" cy="646331"/>
          </a:xfrm>
          <a:prstGeom prst="rect">
            <a:avLst/>
          </a:prstGeom>
          <a:noFill/>
        </p:spPr>
        <p:txBody>
          <a:bodyPr wrap="square" rtlCol="0">
            <a:spAutoFit/>
          </a:bodyPr>
          <a:lstStyle/>
          <a:p>
            <a:r>
              <a:rPr lang="es-ES" b="1" dirty="0"/>
              <a:t>Most important skills: </a:t>
            </a:r>
            <a:br>
              <a:rPr lang="es-ES" b="1" dirty="0"/>
            </a:br>
            <a:r>
              <a:rPr lang="es-ES" b="1" dirty="0"/>
              <a:t>regions/EU</a:t>
            </a:r>
          </a:p>
        </p:txBody>
      </p:sp>
      <p:pic>
        <p:nvPicPr>
          <p:cNvPr id="10" name="Imagen 5">
            <a:extLst>
              <a:ext uri="{FF2B5EF4-FFF2-40B4-BE49-F238E27FC236}">
                <a16:creationId xmlns:a16="http://schemas.microsoft.com/office/drawing/2014/main" id="{BFA713F7-3515-4749-BE62-C137DAE2757E}"/>
              </a:ext>
            </a:extLst>
          </p:cNvPr>
          <p:cNvPicPr>
            <a:picLocks noChangeAspect="1"/>
          </p:cNvPicPr>
          <p:nvPr/>
        </p:nvPicPr>
        <p:blipFill>
          <a:blip r:embed="rId2"/>
          <a:stretch>
            <a:fillRect/>
          </a:stretch>
        </p:blipFill>
        <p:spPr>
          <a:xfrm>
            <a:off x="70570" y="1859075"/>
            <a:ext cx="3819448" cy="2119633"/>
          </a:xfrm>
          <a:prstGeom prst="rect">
            <a:avLst/>
          </a:prstGeom>
        </p:spPr>
      </p:pic>
      <p:sp>
        <p:nvSpPr>
          <p:cNvPr id="11" name="CuadroTexto 7">
            <a:extLst>
              <a:ext uri="{FF2B5EF4-FFF2-40B4-BE49-F238E27FC236}">
                <a16:creationId xmlns:a16="http://schemas.microsoft.com/office/drawing/2014/main" id="{33DEE88E-48D4-40B8-9AA5-511DEF08BFEB}"/>
              </a:ext>
            </a:extLst>
          </p:cNvPr>
          <p:cNvSpPr txBox="1"/>
          <p:nvPr/>
        </p:nvSpPr>
        <p:spPr>
          <a:xfrm>
            <a:off x="2720788" y="3331791"/>
            <a:ext cx="883920" cy="338554"/>
          </a:xfrm>
          <a:prstGeom prst="rect">
            <a:avLst/>
          </a:prstGeom>
          <a:noFill/>
        </p:spPr>
        <p:txBody>
          <a:bodyPr wrap="square" rtlCol="0">
            <a:spAutoFit/>
          </a:bodyPr>
          <a:lstStyle/>
          <a:p>
            <a:r>
              <a:rPr lang="es-ES" sz="1600" b="1" dirty="0" err="1"/>
              <a:t>Italy</a:t>
            </a:r>
            <a:endParaRPr lang="es-ES" sz="1600" b="1" dirty="0"/>
          </a:p>
        </p:txBody>
      </p:sp>
      <p:pic>
        <p:nvPicPr>
          <p:cNvPr id="12" name="Picture 1985">
            <a:extLst>
              <a:ext uri="{FF2B5EF4-FFF2-40B4-BE49-F238E27FC236}">
                <a16:creationId xmlns:a16="http://schemas.microsoft.com/office/drawing/2014/main" id="{26A87030-42FD-40B3-BFBA-3DE6B4736A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556" y="4066559"/>
            <a:ext cx="4153907" cy="2171278"/>
          </a:xfrm>
          <a:prstGeom prst="rect">
            <a:avLst/>
          </a:prstGeom>
          <a:noFill/>
        </p:spPr>
      </p:pic>
      <p:sp>
        <p:nvSpPr>
          <p:cNvPr id="13" name="CuadroTexto 8">
            <a:extLst>
              <a:ext uri="{FF2B5EF4-FFF2-40B4-BE49-F238E27FC236}">
                <a16:creationId xmlns:a16="http://schemas.microsoft.com/office/drawing/2014/main" id="{0ED575F0-EE17-43F7-88D7-DB8BBFC96F43}"/>
              </a:ext>
            </a:extLst>
          </p:cNvPr>
          <p:cNvSpPr txBox="1"/>
          <p:nvPr/>
        </p:nvSpPr>
        <p:spPr>
          <a:xfrm>
            <a:off x="7468187" y="5349198"/>
            <a:ext cx="875528" cy="338554"/>
          </a:xfrm>
          <a:prstGeom prst="rect">
            <a:avLst/>
          </a:prstGeom>
          <a:noFill/>
        </p:spPr>
        <p:txBody>
          <a:bodyPr wrap="square" rtlCol="0">
            <a:spAutoFit/>
          </a:bodyPr>
          <a:lstStyle/>
          <a:p>
            <a:r>
              <a:rPr lang="es-ES" sz="1600" b="1" dirty="0" err="1"/>
              <a:t>Ireland</a:t>
            </a:r>
            <a:endParaRPr lang="es-ES" sz="1600" b="1" dirty="0"/>
          </a:p>
        </p:txBody>
      </p:sp>
      <p:pic>
        <p:nvPicPr>
          <p:cNvPr id="14" name="Imagen 9">
            <a:extLst>
              <a:ext uri="{FF2B5EF4-FFF2-40B4-BE49-F238E27FC236}">
                <a16:creationId xmlns:a16="http://schemas.microsoft.com/office/drawing/2014/main" id="{90714936-41F3-45F5-82F0-9DAD1FD67A32}"/>
              </a:ext>
            </a:extLst>
          </p:cNvPr>
          <p:cNvPicPr>
            <a:picLocks noChangeAspect="1"/>
          </p:cNvPicPr>
          <p:nvPr/>
        </p:nvPicPr>
        <p:blipFill>
          <a:blip r:embed="rId4"/>
          <a:stretch>
            <a:fillRect/>
          </a:stretch>
        </p:blipFill>
        <p:spPr>
          <a:xfrm>
            <a:off x="175382" y="4151220"/>
            <a:ext cx="3952581" cy="2084088"/>
          </a:xfrm>
          <a:prstGeom prst="rect">
            <a:avLst/>
          </a:prstGeom>
        </p:spPr>
      </p:pic>
      <p:sp>
        <p:nvSpPr>
          <p:cNvPr id="15" name="CuadroTexto 13">
            <a:extLst>
              <a:ext uri="{FF2B5EF4-FFF2-40B4-BE49-F238E27FC236}">
                <a16:creationId xmlns:a16="http://schemas.microsoft.com/office/drawing/2014/main" id="{B6C874D0-3DD9-4703-9FC6-6D60CB9174A3}"/>
              </a:ext>
            </a:extLst>
          </p:cNvPr>
          <p:cNvSpPr txBox="1"/>
          <p:nvPr/>
        </p:nvSpPr>
        <p:spPr>
          <a:xfrm>
            <a:off x="2687340" y="5489997"/>
            <a:ext cx="1366697" cy="584775"/>
          </a:xfrm>
          <a:prstGeom prst="rect">
            <a:avLst/>
          </a:prstGeom>
          <a:noFill/>
        </p:spPr>
        <p:txBody>
          <a:bodyPr wrap="square" rtlCol="0">
            <a:spAutoFit/>
          </a:bodyPr>
          <a:lstStyle/>
          <a:p>
            <a:r>
              <a:rPr lang="es-ES" sz="1600" b="1" dirty="0" err="1"/>
              <a:t>Spain</a:t>
            </a:r>
            <a:r>
              <a:rPr lang="es-ES" sz="1600" b="1" dirty="0"/>
              <a:t>-Portugal</a:t>
            </a:r>
          </a:p>
        </p:txBody>
      </p:sp>
      <p:pic>
        <p:nvPicPr>
          <p:cNvPr id="16" name="Imagen 1">
            <a:extLst>
              <a:ext uri="{FF2B5EF4-FFF2-40B4-BE49-F238E27FC236}">
                <a16:creationId xmlns:a16="http://schemas.microsoft.com/office/drawing/2014/main" id="{9C777743-BC17-4220-A2B4-DCC00B6A53CC}"/>
              </a:ext>
            </a:extLst>
          </p:cNvPr>
          <p:cNvPicPr>
            <a:picLocks noChangeAspect="1"/>
          </p:cNvPicPr>
          <p:nvPr/>
        </p:nvPicPr>
        <p:blipFill>
          <a:blip r:embed="rId5"/>
          <a:stretch>
            <a:fillRect/>
          </a:stretch>
        </p:blipFill>
        <p:spPr>
          <a:xfrm>
            <a:off x="3702076" y="795179"/>
            <a:ext cx="5233266" cy="2883447"/>
          </a:xfrm>
          <a:prstGeom prst="rect">
            <a:avLst/>
          </a:prstGeom>
        </p:spPr>
      </p:pic>
      <p:sp>
        <p:nvSpPr>
          <p:cNvPr id="9" name="CuadroTexto 3">
            <a:extLst>
              <a:ext uri="{FF2B5EF4-FFF2-40B4-BE49-F238E27FC236}">
                <a16:creationId xmlns:a16="http://schemas.microsoft.com/office/drawing/2014/main" id="{CA0D6DAE-B53F-4971-8F99-981F96D7720B}"/>
              </a:ext>
            </a:extLst>
          </p:cNvPr>
          <p:cNvSpPr txBox="1"/>
          <p:nvPr/>
        </p:nvSpPr>
        <p:spPr>
          <a:xfrm>
            <a:off x="7514389" y="2298482"/>
            <a:ext cx="1518321" cy="338554"/>
          </a:xfrm>
          <a:prstGeom prst="rect">
            <a:avLst/>
          </a:prstGeom>
          <a:noFill/>
        </p:spPr>
        <p:txBody>
          <a:bodyPr wrap="square" rtlCol="0">
            <a:spAutoFit/>
          </a:bodyPr>
          <a:lstStyle/>
          <a:p>
            <a:pPr algn="ctr"/>
            <a:r>
              <a:rPr lang="es-ES" sz="1600" b="1" dirty="0" err="1"/>
              <a:t>European</a:t>
            </a:r>
            <a:r>
              <a:rPr lang="es-ES" sz="1600" b="1" dirty="0"/>
              <a:t> </a:t>
            </a:r>
            <a:r>
              <a:rPr lang="es-ES" sz="1600" b="1" dirty="0" err="1"/>
              <a:t>level</a:t>
            </a:r>
            <a:endParaRPr lang="es-ES" sz="1600" b="1" dirty="0"/>
          </a:p>
        </p:txBody>
      </p:sp>
    </p:spTree>
    <p:extLst>
      <p:ext uri="{BB962C8B-B14F-4D97-AF65-F5344CB8AC3E}">
        <p14:creationId xmlns:p14="http://schemas.microsoft.com/office/powerpoint/2010/main" val="64759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Conclusions</a:t>
            </a:r>
            <a:r>
              <a:rPr lang="it-IT" dirty="0"/>
              <a:t> of focus </a:t>
            </a:r>
            <a:r>
              <a:rPr lang="it-IT" dirty="0" err="1"/>
              <a:t>groups</a:t>
            </a:r>
            <a:endParaRPr lang="it-IT" dirty="0"/>
          </a:p>
        </p:txBody>
      </p:sp>
      <p:sp>
        <p:nvSpPr>
          <p:cNvPr id="3" name="Segnaposto contenuto 2"/>
          <p:cNvSpPr>
            <a:spLocks noGrp="1"/>
          </p:cNvSpPr>
          <p:nvPr>
            <p:ph idx="1"/>
          </p:nvPr>
        </p:nvSpPr>
        <p:spPr>
          <a:xfrm>
            <a:off x="628650" y="1053499"/>
            <a:ext cx="7886700" cy="4680327"/>
          </a:xfrm>
        </p:spPr>
        <p:txBody>
          <a:bodyPr/>
          <a:lstStyle/>
          <a:p>
            <a:r>
              <a:rPr lang="en-GB" sz="1600" dirty="0">
                <a:latin typeface="+mn-lt"/>
              </a:rPr>
              <a:t>The most often selected skill among all participants is </a:t>
            </a:r>
            <a:r>
              <a:rPr lang="en-GB" sz="1600" b="1" i="1" dirty="0">
                <a:latin typeface="+mn-lt"/>
              </a:rPr>
              <a:t>business planning /model and strategic management</a:t>
            </a:r>
            <a:r>
              <a:rPr lang="en-GB" sz="1600" b="1" dirty="0">
                <a:latin typeface="+mn-lt"/>
              </a:rPr>
              <a:t> </a:t>
            </a:r>
          </a:p>
          <a:p>
            <a:r>
              <a:rPr lang="en-GB" sz="1600" b="1" i="1" dirty="0">
                <a:latin typeface="+mn-lt"/>
              </a:rPr>
              <a:t>Everyday usage of digital technology to communicate</a:t>
            </a:r>
            <a:r>
              <a:rPr lang="en-GB" sz="1600" b="1" dirty="0">
                <a:latin typeface="+mn-lt"/>
              </a:rPr>
              <a:t> </a:t>
            </a:r>
            <a:r>
              <a:rPr lang="en-GB" sz="1600" dirty="0">
                <a:latin typeface="+mn-lt"/>
              </a:rPr>
              <a:t>(digital skill)</a:t>
            </a:r>
          </a:p>
          <a:p>
            <a:r>
              <a:rPr lang="en-GB" sz="1600" b="1" i="1" dirty="0">
                <a:latin typeface="+mn-lt"/>
              </a:rPr>
              <a:t>communication</a:t>
            </a:r>
            <a:r>
              <a:rPr lang="en-GB" sz="1600" dirty="0">
                <a:latin typeface="+mn-lt"/>
              </a:rPr>
              <a:t> (soft skill)</a:t>
            </a:r>
          </a:p>
          <a:p>
            <a:r>
              <a:rPr lang="en-GB" sz="1600" b="1" dirty="0">
                <a:latin typeface="+mn-lt"/>
              </a:rPr>
              <a:t>skills needs change</a:t>
            </a:r>
            <a:r>
              <a:rPr lang="en-GB" sz="1600" dirty="0">
                <a:latin typeface="+mn-lt"/>
              </a:rPr>
              <a:t> in response to external factors, however, that especially digital and sustainability skills will gain importance in the near future. </a:t>
            </a:r>
          </a:p>
          <a:p>
            <a:r>
              <a:rPr lang="en-GB" sz="1600" b="1" dirty="0">
                <a:latin typeface="+mn-lt"/>
              </a:rPr>
              <a:t>common need to share knowledge and skills across different responsibility levels</a:t>
            </a:r>
            <a:r>
              <a:rPr lang="en-GB" sz="1600" dirty="0">
                <a:latin typeface="+mn-lt"/>
              </a:rPr>
              <a:t> </a:t>
            </a:r>
          </a:p>
          <a:p>
            <a:r>
              <a:rPr lang="en-GB" sz="1600" b="1" i="1" dirty="0">
                <a:latin typeface="+mn-lt"/>
              </a:rPr>
              <a:t>Organization planning, visioning and strategic thinking</a:t>
            </a:r>
            <a:r>
              <a:rPr lang="en-GB" sz="1600" b="1" dirty="0">
                <a:latin typeface="+mn-lt"/>
              </a:rPr>
              <a:t>.</a:t>
            </a:r>
          </a:p>
          <a:p>
            <a:r>
              <a:rPr lang="en-GB" sz="1600" b="1" i="1" dirty="0">
                <a:latin typeface="+mn-lt"/>
              </a:rPr>
              <a:t>knowledge of the entire value chain</a:t>
            </a:r>
            <a:r>
              <a:rPr lang="en-GB" sz="1600" b="1" dirty="0">
                <a:latin typeface="+mn-lt"/>
              </a:rPr>
              <a:t> </a:t>
            </a:r>
            <a:r>
              <a:rPr lang="en-GB" sz="1600" dirty="0">
                <a:latin typeface="+mn-lt"/>
              </a:rPr>
              <a:t> is essential</a:t>
            </a:r>
          </a:p>
          <a:p>
            <a:r>
              <a:rPr lang="en-GB" sz="1600" b="1" i="1" dirty="0">
                <a:latin typeface="+mn-lt"/>
              </a:rPr>
              <a:t>water and energy management</a:t>
            </a:r>
            <a:r>
              <a:rPr lang="en-GB" sz="1600" b="1" dirty="0">
                <a:latin typeface="+mn-lt"/>
              </a:rPr>
              <a:t> </a:t>
            </a:r>
          </a:p>
          <a:p>
            <a:r>
              <a:rPr lang="en-GB" sz="1600" dirty="0">
                <a:latin typeface="+mn-lt"/>
              </a:rPr>
              <a:t>For </a:t>
            </a:r>
            <a:r>
              <a:rPr lang="en-GB" sz="1600" dirty="0" err="1">
                <a:latin typeface="+mn-lt"/>
              </a:rPr>
              <a:t>bioeconomy</a:t>
            </a:r>
            <a:r>
              <a:rPr lang="en-GB" sz="1600" dirty="0">
                <a:latin typeface="+mn-lt"/>
              </a:rPr>
              <a:t> skills, </a:t>
            </a:r>
            <a:r>
              <a:rPr lang="en-GB" sz="1600" b="1" i="1" dirty="0">
                <a:latin typeface="+mn-lt"/>
              </a:rPr>
              <a:t>food science &amp; technology</a:t>
            </a:r>
            <a:r>
              <a:rPr lang="en-GB" sz="1600" dirty="0">
                <a:latin typeface="+mn-lt"/>
              </a:rPr>
              <a:t>  </a:t>
            </a:r>
          </a:p>
          <a:p>
            <a:r>
              <a:rPr lang="en-GB" sz="1600" dirty="0">
                <a:latin typeface="+mn-lt"/>
              </a:rPr>
              <a:t>In the EU-policy focus group, it was pointed out </a:t>
            </a:r>
            <a:r>
              <a:rPr lang="en-GB" sz="1600" b="1" i="1" dirty="0">
                <a:latin typeface="+mn-lt"/>
              </a:rPr>
              <a:t>that Social Dialogue should be reinforced</a:t>
            </a:r>
            <a:r>
              <a:rPr lang="en-GB" sz="1600" dirty="0">
                <a:latin typeface="+mn-lt"/>
              </a:rPr>
              <a:t> </a:t>
            </a:r>
          </a:p>
          <a:p>
            <a:r>
              <a:rPr lang="en-GB" sz="1600" dirty="0">
                <a:latin typeface="+mn-lt"/>
              </a:rPr>
              <a:t>Country specific needs of the </a:t>
            </a:r>
            <a:r>
              <a:rPr lang="en-GB" sz="1600" b="1" dirty="0">
                <a:latin typeface="+mn-lt"/>
              </a:rPr>
              <a:t>national education-training systems</a:t>
            </a:r>
            <a:r>
              <a:rPr lang="en-GB" sz="1600" dirty="0">
                <a:latin typeface="+mn-lt"/>
              </a:rPr>
              <a:t>  </a:t>
            </a:r>
          </a:p>
          <a:p>
            <a:r>
              <a:rPr lang="en-GB" sz="1600" b="1" dirty="0">
                <a:latin typeface="+mn-lt"/>
              </a:rPr>
              <a:t>certifications</a:t>
            </a:r>
            <a:r>
              <a:rPr lang="en-GB" sz="1600" dirty="0">
                <a:latin typeface="+mn-lt"/>
              </a:rPr>
              <a:t> </a:t>
            </a:r>
            <a:r>
              <a:rPr lang="en-GB" sz="1600" b="1" dirty="0">
                <a:latin typeface="+mn-lt"/>
              </a:rPr>
              <a:t>can offer a way for providing evidence of the acquisition of specific knowledge and skills, to potential or current employers</a:t>
            </a:r>
            <a:r>
              <a:rPr lang="en-GB" sz="1600" dirty="0">
                <a:latin typeface="+mn-lt"/>
              </a:rPr>
              <a:t>. </a:t>
            </a:r>
          </a:p>
          <a:p>
            <a:endParaRPr lang="it-IT" sz="1200" dirty="0">
              <a:latin typeface="+mn-lt"/>
            </a:endParaRPr>
          </a:p>
        </p:txBody>
      </p:sp>
      <p:sp>
        <p:nvSpPr>
          <p:cNvPr id="4" name="Segnaposto numero diapositiva 3"/>
          <p:cNvSpPr>
            <a:spLocks noGrp="1"/>
          </p:cNvSpPr>
          <p:nvPr>
            <p:ph type="sldNum" sz="quarter" idx="12"/>
          </p:nvPr>
        </p:nvSpPr>
        <p:spPr/>
        <p:txBody>
          <a:bodyPr/>
          <a:lstStyle/>
          <a:p>
            <a:fld id="{C94A9C6C-1472-49E2-A08D-475DB4E3CBD3}" type="slidenum">
              <a:rPr lang="en-US" smtClean="0"/>
              <a:pPr/>
              <a:t>7</a:t>
            </a:fld>
            <a:endParaRPr lang="en-US" dirty="0"/>
          </a:p>
        </p:txBody>
      </p:sp>
    </p:spTree>
    <p:extLst>
      <p:ext uri="{BB962C8B-B14F-4D97-AF65-F5344CB8AC3E}">
        <p14:creationId xmlns:p14="http://schemas.microsoft.com/office/powerpoint/2010/main" val="60308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D05E-F719-49A4-9696-6091E341F171}"/>
              </a:ext>
            </a:extLst>
          </p:cNvPr>
          <p:cNvSpPr>
            <a:spLocks noGrp="1"/>
          </p:cNvSpPr>
          <p:nvPr>
            <p:ph type="title"/>
          </p:nvPr>
        </p:nvSpPr>
        <p:spPr>
          <a:xfrm>
            <a:off x="491643" y="843254"/>
            <a:ext cx="8442796" cy="439666"/>
          </a:xfrm>
        </p:spPr>
        <p:txBody>
          <a:bodyPr/>
          <a:lstStyle/>
          <a:p>
            <a:r>
              <a:rPr lang="en-GB" dirty="0"/>
              <a:t>Trends in agriculture, the food industry and Forestry</a:t>
            </a:r>
          </a:p>
        </p:txBody>
      </p:sp>
      <p:sp>
        <p:nvSpPr>
          <p:cNvPr id="6" name="TextBox 5">
            <a:extLst>
              <a:ext uri="{FF2B5EF4-FFF2-40B4-BE49-F238E27FC236}">
                <a16:creationId xmlns:a16="http://schemas.microsoft.com/office/drawing/2014/main" id="{9E8D0D83-2288-4586-B8C8-9EF8D6586F0C}"/>
              </a:ext>
            </a:extLst>
          </p:cNvPr>
          <p:cNvSpPr txBox="1"/>
          <p:nvPr/>
        </p:nvSpPr>
        <p:spPr>
          <a:xfrm>
            <a:off x="600598" y="3214312"/>
            <a:ext cx="3030981" cy="2231765"/>
          </a:xfrm>
          <a:prstGeom prst="rect">
            <a:avLst/>
          </a:prstGeom>
          <a:noFill/>
        </p:spPr>
        <p:txBody>
          <a:bodyPr wrap="square" rtlCol="0">
            <a:spAutoFit/>
          </a:bodyPr>
          <a:lstStyle/>
          <a:p>
            <a:pPr defTabSz="685800">
              <a:lnSpc>
                <a:spcPts val="1350"/>
              </a:lnSpc>
              <a:defRPr/>
            </a:pPr>
            <a:r>
              <a:rPr lang="en-GB" sz="1350" b="1" dirty="0">
                <a:solidFill>
                  <a:srgbClr val="005172"/>
                </a:solidFill>
                <a:latin typeface="Verdana" pitchFamily="34" charset="0"/>
              </a:rPr>
              <a:t>Agriculture</a:t>
            </a:r>
          </a:p>
          <a:p>
            <a:pPr defTabSz="685800">
              <a:lnSpc>
                <a:spcPts val="1350"/>
              </a:lnSpc>
              <a:defRPr/>
            </a:pPr>
            <a:r>
              <a:rPr lang="en-GB" sz="1350" dirty="0">
                <a:solidFill>
                  <a:srgbClr val="005172"/>
                </a:solidFill>
                <a:latin typeface="Verdana" pitchFamily="34" charset="0"/>
              </a:rPr>
              <a:t>&gt;ecological production</a:t>
            </a:r>
          </a:p>
          <a:p>
            <a:pPr defTabSz="685800">
              <a:lnSpc>
                <a:spcPts val="1350"/>
              </a:lnSpc>
              <a:defRPr/>
            </a:pPr>
            <a:r>
              <a:rPr lang="en-GB" sz="1350" dirty="0">
                <a:solidFill>
                  <a:srgbClr val="005172"/>
                </a:solidFill>
                <a:latin typeface="Verdana" pitchFamily="34" charset="0"/>
              </a:rPr>
              <a:t>&gt;emissions</a:t>
            </a:r>
          </a:p>
          <a:p>
            <a:pPr defTabSz="685800">
              <a:lnSpc>
                <a:spcPts val="1350"/>
              </a:lnSpc>
              <a:defRPr/>
            </a:pPr>
            <a:endParaRPr lang="en-GB" sz="1350" dirty="0">
              <a:solidFill>
                <a:srgbClr val="005172"/>
              </a:solidFill>
              <a:latin typeface="Verdana" pitchFamily="34" charset="0"/>
            </a:endParaRPr>
          </a:p>
          <a:p>
            <a:pPr defTabSz="685800">
              <a:lnSpc>
                <a:spcPts val="1350"/>
              </a:lnSpc>
              <a:defRPr/>
            </a:pPr>
            <a:r>
              <a:rPr lang="en-GB" sz="1350" dirty="0">
                <a:solidFill>
                  <a:srgbClr val="005172"/>
                </a:solidFill>
                <a:latin typeface="Verdana" pitchFamily="34" charset="0"/>
              </a:rPr>
              <a:t>&gt;changes in farm structure</a:t>
            </a:r>
          </a:p>
          <a:p>
            <a:pPr defTabSz="685800">
              <a:lnSpc>
                <a:spcPts val="1350"/>
              </a:lnSpc>
              <a:defRPr/>
            </a:pPr>
            <a:r>
              <a:rPr lang="en-GB" sz="1350" dirty="0">
                <a:solidFill>
                  <a:srgbClr val="005172"/>
                </a:solidFill>
                <a:latin typeface="Verdana" pitchFamily="34" charset="0"/>
              </a:rPr>
              <a:t>&gt;short food supply chains</a:t>
            </a:r>
          </a:p>
          <a:p>
            <a:pPr defTabSz="685800">
              <a:lnSpc>
                <a:spcPts val="1350"/>
              </a:lnSpc>
              <a:defRPr/>
            </a:pPr>
            <a:endParaRPr lang="en-GB" sz="1350" dirty="0">
              <a:solidFill>
                <a:srgbClr val="005172"/>
              </a:solidFill>
              <a:latin typeface="Verdana" pitchFamily="34" charset="0"/>
            </a:endParaRPr>
          </a:p>
          <a:p>
            <a:pPr defTabSz="685800">
              <a:lnSpc>
                <a:spcPts val="1350"/>
              </a:lnSpc>
              <a:defRPr/>
            </a:pPr>
            <a:r>
              <a:rPr lang="en-GB" sz="1350" dirty="0">
                <a:solidFill>
                  <a:srgbClr val="005172"/>
                </a:solidFill>
                <a:latin typeface="Verdana" pitchFamily="34" charset="0"/>
              </a:rPr>
              <a:t>&gt;precision farming</a:t>
            </a:r>
          </a:p>
          <a:p>
            <a:pPr defTabSz="685800">
              <a:lnSpc>
                <a:spcPts val="1350"/>
              </a:lnSpc>
              <a:defRPr/>
            </a:pPr>
            <a:r>
              <a:rPr lang="en-GB" sz="1350" dirty="0">
                <a:solidFill>
                  <a:srgbClr val="005172"/>
                </a:solidFill>
                <a:latin typeface="Verdana" pitchFamily="34" charset="0"/>
              </a:rPr>
              <a:t>&gt;SC information systems </a:t>
            </a:r>
          </a:p>
          <a:p>
            <a:pPr defTabSz="685800">
              <a:lnSpc>
                <a:spcPts val="1350"/>
              </a:lnSpc>
              <a:defRPr/>
            </a:pPr>
            <a:r>
              <a:rPr lang="en-GB" sz="1350" dirty="0">
                <a:solidFill>
                  <a:srgbClr val="005172"/>
                </a:solidFill>
                <a:latin typeface="Verdana" pitchFamily="34" charset="0"/>
              </a:rPr>
              <a:t>and new customer </a:t>
            </a:r>
          </a:p>
          <a:p>
            <a:pPr defTabSz="685800">
              <a:lnSpc>
                <a:spcPts val="1350"/>
              </a:lnSpc>
              <a:defRPr/>
            </a:pPr>
            <a:r>
              <a:rPr lang="en-GB" sz="1350" dirty="0">
                <a:solidFill>
                  <a:srgbClr val="005172"/>
                </a:solidFill>
                <a:latin typeface="Verdana" pitchFamily="34" charset="0"/>
              </a:rPr>
              <a:t>relationship</a:t>
            </a:r>
          </a:p>
          <a:p>
            <a:pPr defTabSz="685800">
              <a:lnSpc>
                <a:spcPts val="1350"/>
              </a:lnSpc>
              <a:defRPr/>
            </a:pPr>
            <a:endParaRPr lang="en-GB" sz="1125" dirty="0">
              <a:solidFill>
                <a:srgbClr val="005172"/>
              </a:solidFill>
              <a:latin typeface="Verdana" pitchFamily="34" charset="0"/>
            </a:endParaRPr>
          </a:p>
        </p:txBody>
      </p:sp>
      <p:sp>
        <p:nvSpPr>
          <p:cNvPr id="14" name="TextBox 13">
            <a:extLst>
              <a:ext uri="{FF2B5EF4-FFF2-40B4-BE49-F238E27FC236}">
                <a16:creationId xmlns:a16="http://schemas.microsoft.com/office/drawing/2014/main" id="{88EE7E66-64AF-41E1-88E1-4D712851DF64}"/>
              </a:ext>
            </a:extLst>
          </p:cNvPr>
          <p:cNvSpPr txBox="1"/>
          <p:nvPr/>
        </p:nvSpPr>
        <p:spPr>
          <a:xfrm>
            <a:off x="3162495" y="3196499"/>
            <a:ext cx="2819010" cy="2246769"/>
          </a:xfrm>
          <a:prstGeom prst="rect">
            <a:avLst/>
          </a:prstGeom>
          <a:noFill/>
        </p:spPr>
        <p:txBody>
          <a:bodyPr wrap="square" rtlCol="0">
            <a:spAutoFit/>
          </a:bodyPr>
          <a:lstStyle/>
          <a:p>
            <a:pPr defTabSz="685800">
              <a:lnSpc>
                <a:spcPts val="1350"/>
              </a:lnSpc>
              <a:defRPr/>
            </a:pPr>
            <a:r>
              <a:rPr lang="en-GB" sz="1350" b="1" dirty="0" err="1">
                <a:solidFill>
                  <a:srgbClr val="005172"/>
                </a:solidFill>
                <a:latin typeface="Verdana" pitchFamily="34" charset="0"/>
              </a:rPr>
              <a:t>Foodindustry</a:t>
            </a:r>
            <a:endParaRPr lang="en-GB" sz="1350" b="1" dirty="0">
              <a:solidFill>
                <a:srgbClr val="005172"/>
              </a:solidFill>
              <a:latin typeface="Verdana" pitchFamily="34" charset="0"/>
            </a:endParaRPr>
          </a:p>
          <a:p>
            <a:pPr defTabSz="685800">
              <a:lnSpc>
                <a:spcPts val="1350"/>
              </a:lnSpc>
              <a:defRPr/>
            </a:pPr>
            <a:r>
              <a:rPr lang="en-GB" sz="1350" dirty="0">
                <a:solidFill>
                  <a:srgbClr val="005172"/>
                </a:solidFill>
                <a:latin typeface="Verdana" pitchFamily="34" charset="0"/>
              </a:rPr>
              <a:t>&gt;co-and by products and </a:t>
            </a:r>
          </a:p>
          <a:p>
            <a:pPr defTabSz="685800">
              <a:lnSpc>
                <a:spcPts val="1350"/>
              </a:lnSpc>
              <a:defRPr/>
            </a:pPr>
            <a:r>
              <a:rPr lang="en-GB" sz="1350" dirty="0">
                <a:solidFill>
                  <a:srgbClr val="005172"/>
                </a:solidFill>
                <a:latin typeface="Verdana" pitchFamily="34" charset="0"/>
              </a:rPr>
              <a:t>circular production</a:t>
            </a:r>
          </a:p>
          <a:p>
            <a:pPr defTabSz="685800">
              <a:lnSpc>
                <a:spcPts val="1350"/>
              </a:lnSpc>
              <a:defRPr/>
            </a:pPr>
            <a:r>
              <a:rPr lang="en-GB" sz="1350" dirty="0">
                <a:solidFill>
                  <a:srgbClr val="005172"/>
                </a:solidFill>
                <a:latin typeface="Verdana" pitchFamily="34" charset="0"/>
              </a:rPr>
              <a:t>&gt;new proteins</a:t>
            </a:r>
          </a:p>
          <a:p>
            <a:pPr defTabSz="685800">
              <a:lnSpc>
                <a:spcPts val="1350"/>
              </a:lnSpc>
              <a:defRPr/>
            </a:pPr>
            <a:endParaRPr lang="en-GB" sz="1350" dirty="0">
              <a:solidFill>
                <a:srgbClr val="005172"/>
              </a:solidFill>
              <a:latin typeface="Verdana" pitchFamily="34" charset="0"/>
            </a:endParaRPr>
          </a:p>
          <a:p>
            <a:pPr defTabSz="685800">
              <a:lnSpc>
                <a:spcPts val="1350"/>
              </a:lnSpc>
              <a:defRPr/>
            </a:pPr>
            <a:r>
              <a:rPr lang="en-GB" sz="1350" dirty="0">
                <a:solidFill>
                  <a:srgbClr val="005172"/>
                </a:solidFill>
                <a:latin typeface="Verdana" pitchFamily="34" charset="0"/>
              </a:rPr>
              <a:t>&gt;clean and ‘’green’’ labels</a:t>
            </a:r>
          </a:p>
          <a:p>
            <a:pPr defTabSz="685800">
              <a:lnSpc>
                <a:spcPts val="1350"/>
              </a:lnSpc>
              <a:defRPr/>
            </a:pPr>
            <a:r>
              <a:rPr lang="en-GB" sz="1350" dirty="0">
                <a:solidFill>
                  <a:srgbClr val="005172"/>
                </a:solidFill>
                <a:latin typeface="Verdana" pitchFamily="34" charset="0"/>
              </a:rPr>
              <a:t>&gt;new diets</a:t>
            </a:r>
          </a:p>
          <a:p>
            <a:pPr defTabSz="685800">
              <a:lnSpc>
                <a:spcPts val="1350"/>
              </a:lnSpc>
              <a:defRPr/>
            </a:pPr>
            <a:endParaRPr lang="en-GB" sz="1350" dirty="0">
              <a:solidFill>
                <a:srgbClr val="005172"/>
              </a:solidFill>
              <a:latin typeface="Verdana" pitchFamily="34" charset="0"/>
            </a:endParaRPr>
          </a:p>
          <a:p>
            <a:pPr defTabSz="685800">
              <a:lnSpc>
                <a:spcPts val="1350"/>
              </a:lnSpc>
              <a:defRPr/>
            </a:pPr>
            <a:r>
              <a:rPr lang="en-GB" sz="1350" dirty="0">
                <a:solidFill>
                  <a:srgbClr val="005172"/>
                </a:solidFill>
                <a:latin typeface="Verdana" pitchFamily="34" charset="0"/>
              </a:rPr>
              <a:t>&gt;food supply chain monitoring</a:t>
            </a:r>
          </a:p>
          <a:p>
            <a:pPr defTabSz="685800">
              <a:lnSpc>
                <a:spcPts val="1350"/>
              </a:lnSpc>
              <a:defRPr/>
            </a:pPr>
            <a:r>
              <a:rPr lang="en-GB" sz="1350" dirty="0">
                <a:solidFill>
                  <a:srgbClr val="005172"/>
                </a:solidFill>
                <a:latin typeface="Verdana" pitchFamily="34" charset="0"/>
              </a:rPr>
              <a:t>&gt;industry 4.0 (robotics, 3D printing etc.)</a:t>
            </a:r>
          </a:p>
        </p:txBody>
      </p:sp>
      <p:pic>
        <p:nvPicPr>
          <p:cNvPr id="10" name="Afbeelding 9" descr="Afbeelding met gras, buiten, thee, drank&#10;&#10;Automatisch gegenereerde beschrijving">
            <a:extLst>
              <a:ext uri="{FF2B5EF4-FFF2-40B4-BE49-F238E27FC236}">
                <a16:creationId xmlns:a16="http://schemas.microsoft.com/office/drawing/2014/main" id="{1DE0B51F-2A13-449C-883A-4C21ABD9DD6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297" y="1621568"/>
            <a:ext cx="2438750" cy="1501979"/>
          </a:xfrm>
          <a:prstGeom prst="rect">
            <a:avLst/>
          </a:prstGeom>
        </p:spPr>
      </p:pic>
      <p:pic>
        <p:nvPicPr>
          <p:cNvPr id="26" name="Afbeelding 25" descr="Afbeelding met binnen, persoon, voorbereiden, toonbank&#10;&#10;Automatisch gegenereerde beschrijving">
            <a:extLst>
              <a:ext uri="{FF2B5EF4-FFF2-40B4-BE49-F238E27FC236}">
                <a16:creationId xmlns:a16="http://schemas.microsoft.com/office/drawing/2014/main" id="{3EF3CF06-C08E-4F49-8331-1E114D92DF4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62496" y="1646114"/>
            <a:ext cx="2522483" cy="1459620"/>
          </a:xfrm>
          <a:prstGeom prst="rect">
            <a:avLst/>
          </a:prstGeom>
        </p:spPr>
      </p:pic>
      <p:pic>
        <p:nvPicPr>
          <p:cNvPr id="8" name="Picture 7" descr="A picture containing person, outdoor&#10;&#10;Description automatically generated">
            <a:extLst>
              <a:ext uri="{FF2B5EF4-FFF2-40B4-BE49-F238E27FC236}">
                <a16:creationId xmlns:a16="http://schemas.microsoft.com/office/drawing/2014/main" id="{CFB7ACE4-0B47-4783-9F16-6997C6C06A6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85667" y="1663927"/>
            <a:ext cx="2594880" cy="1459620"/>
          </a:xfrm>
          <a:prstGeom prst="rect">
            <a:avLst/>
          </a:prstGeom>
        </p:spPr>
      </p:pic>
      <p:sp>
        <p:nvSpPr>
          <p:cNvPr id="13" name="TextBox 12">
            <a:extLst>
              <a:ext uri="{FF2B5EF4-FFF2-40B4-BE49-F238E27FC236}">
                <a16:creationId xmlns:a16="http://schemas.microsoft.com/office/drawing/2014/main" id="{3D140EC9-5518-4D6C-82FB-4F8DBBF08DBC}"/>
              </a:ext>
            </a:extLst>
          </p:cNvPr>
          <p:cNvSpPr txBox="1"/>
          <p:nvPr/>
        </p:nvSpPr>
        <p:spPr>
          <a:xfrm>
            <a:off x="6085667" y="3214312"/>
            <a:ext cx="2819010" cy="1887696"/>
          </a:xfrm>
          <a:prstGeom prst="rect">
            <a:avLst/>
          </a:prstGeom>
          <a:noFill/>
        </p:spPr>
        <p:txBody>
          <a:bodyPr wrap="square" rtlCol="0">
            <a:spAutoFit/>
          </a:bodyPr>
          <a:lstStyle/>
          <a:p>
            <a:pPr defTabSz="685800">
              <a:lnSpc>
                <a:spcPts val="1350"/>
              </a:lnSpc>
              <a:defRPr/>
            </a:pPr>
            <a:r>
              <a:rPr lang="en-GB" sz="1350" b="1" dirty="0">
                <a:solidFill>
                  <a:srgbClr val="005172"/>
                </a:solidFill>
                <a:latin typeface="Verdana" pitchFamily="34" charset="0"/>
              </a:rPr>
              <a:t>Forestry</a:t>
            </a:r>
          </a:p>
          <a:p>
            <a:pPr defTabSz="685800">
              <a:lnSpc>
                <a:spcPts val="1350"/>
              </a:lnSpc>
              <a:defRPr/>
            </a:pPr>
            <a:r>
              <a:rPr lang="en-GB" sz="1350" dirty="0">
                <a:solidFill>
                  <a:srgbClr val="005172"/>
                </a:solidFill>
                <a:latin typeface="Verdana" pitchFamily="34" charset="0"/>
              </a:rPr>
              <a:t>&gt;impact climate change</a:t>
            </a:r>
          </a:p>
          <a:p>
            <a:pPr defTabSz="685800">
              <a:lnSpc>
                <a:spcPts val="1350"/>
              </a:lnSpc>
              <a:defRPr/>
            </a:pPr>
            <a:r>
              <a:rPr lang="en-GB" sz="1350" dirty="0">
                <a:solidFill>
                  <a:srgbClr val="005172"/>
                </a:solidFill>
                <a:latin typeface="Verdana" pitchFamily="34" charset="0"/>
              </a:rPr>
              <a:t>&gt;illegal logging</a:t>
            </a:r>
          </a:p>
          <a:p>
            <a:pPr defTabSz="685800">
              <a:lnSpc>
                <a:spcPts val="1350"/>
              </a:lnSpc>
              <a:defRPr/>
            </a:pPr>
            <a:endParaRPr lang="en-GB" sz="1350" dirty="0">
              <a:solidFill>
                <a:srgbClr val="005172"/>
              </a:solidFill>
              <a:latin typeface="Verdana" pitchFamily="34" charset="0"/>
            </a:endParaRPr>
          </a:p>
          <a:p>
            <a:pPr defTabSz="685800">
              <a:lnSpc>
                <a:spcPts val="1350"/>
              </a:lnSpc>
              <a:defRPr/>
            </a:pPr>
            <a:r>
              <a:rPr lang="en-GB" sz="1350" dirty="0">
                <a:solidFill>
                  <a:srgbClr val="005172"/>
                </a:solidFill>
                <a:latin typeface="Verdana" pitchFamily="34" charset="0"/>
              </a:rPr>
              <a:t>&gt;biomass production</a:t>
            </a:r>
          </a:p>
          <a:p>
            <a:pPr defTabSz="685800">
              <a:lnSpc>
                <a:spcPts val="1350"/>
              </a:lnSpc>
              <a:defRPr/>
            </a:pPr>
            <a:r>
              <a:rPr lang="en-GB" sz="1350" dirty="0">
                <a:solidFill>
                  <a:srgbClr val="005172"/>
                </a:solidFill>
                <a:latin typeface="Verdana" pitchFamily="34" charset="0"/>
              </a:rPr>
              <a:t>&gt;eco-system services</a:t>
            </a:r>
          </a:p>
          <a:p>
            <a:pPr defTabSz="685800">
              <a:lnSpc>
                <a:spcPts val="1350"/>
              </a:lnSpc>
              <a:defRPr/>
            </a:pPr>
            <a:endParaRPr lang="en-GB" sz="1350" dirty="0">
              <a:solidFill>
                <a:srgbClr val="005172"/>
              </a:solidFill>
              <a:latin typeface="Verdana" pitchFamily="34" charset="0"/>
            </a:endParaRPr>
          </a:p>
          <a:p>
            <a:pPr defTabSz="685800">
              <a:lnSpc>
                <a:spcPts val="1350"/>
              </a:lnSpc>
              <a:defRPr/>
            </a:pPr>
            <a:r>
              <a:rPr lang="en-GB" sz="1350" dirty="0">
                <a:solidFill>
                  <a:srgbClr val="005172"/>
                </a:solidFill>
                <a:latin typeface="Verdana" pitchFamily="34" charset="0"/>
              </a:rPr>
              <a:t>&gt;increasing demands for wood</a:t>
            </a:r>
          </a:p>
          <a:p>
            <a:pPr defTabSz="685800">
              <a:lnSpc>
                <a:spcPts val="1350"/>
              </a:lnSpc>
              <a:defRPr/>
            </a:pPr>
            <a:r>
              <a:rPr lang="en-GB" sz="1350" dirty="0">
                <a:solidFill>
                  <a:srgbClr val="005172"/>
                </a:solidFill>
                <a:latin typeface="Verdana" pitchFamily="34" charset="0"/>
              </a:rPr>
              <a:t>&gt;urban green spaces</a:t>
            </a:r>
          </a:p>
        </p:txBody>
      </p:sp>
    </p:spTree>
    <p:extLst>
      <p:ext uri="{BB962C8B-B14F-4D97-AF65-F5344CB8AC3E}">
        <p14:creationId xmlns:p14="http://schemas.microsoft.com/office/powerpoint/2010/main" val="1249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F10D3-00D7-4D8A-94E4-220F4FAB4CB5}"/>
              </a:ext>
            </a:extLst>
          </p:cNvPr>
          <p:cNvSpPr>
            <a:spLocks noGrp="1"/>
          </p:cNvSpPr>
          <p:nvPr>
            <p:ph type="title"/>
          </p:nvPr>
        </p:nvSpPr>
        <p:spPr/>
        <p:txBody>
          <a:bodyPr/>
          <a:lstStyle/>
          <a:p>
            <a:r>
              <a:rPr lang="en-GB" sz="3600" dirty="0"/>
              <a:t>Differences between countries, some examples</a:t>
            </a:r>
          </a:p>
        </p:txBody>
      </p:sp>
      <p:sp>
        <p:nvSpPr>
          <p:cNvPr id="5" name="Segnaposto contenuto 4">
            <a:extLst>
              <a:ext uri="{FF2B5EF4-FFF2-40B4-BE49-F238E27FC236}">
                <a16:creationId xmlns:a16="http://schemas.microsoft.com/office/drawing/2014/main" id="{8B7F7BBF-1525-48ED-966C-CAD2E9390B07}"/>
              </a:ext>
            </a:extLst>
          </p:cNvPr>
          <p:cNvSpPr>
            <a:spLocks noGrp="1"/>
          </p:cNvSpPr>
          <p:nvPr>
            <p:ph idx="1"/>
          </p:nvPr>
        </p:nvSpPr>
        <p:spPr/>
        <p:txBody>
          <a:bodyPr/>
          <a:lstStyle/>
          <a:p>
            <a:endParaRPr lang="it-IT"/>
          </a:p>
        </p:txBody>
      </p:sp>
      <p:sp>
        <p:nvSpPr>
          <p:cNvPr id="4" name="TextBox 3">
            <a:extLst>
              <a:ext uri="{FF2B5EF4-FFF2-40B4-BE49-F238E27FC236}">
                <a16:creationId xmlns:a16="http://schemas.microsoft.com/office/drawing/2014/main" id="{7E6A9E72-6368-496C-B6CC-88E2E48D2039}"/>
              </a:ext>
            </a:extLst>
          </p:cNvPr>
          <p:cNvSpPr txBox="1"/>
          <p:nvPr/>
        </p:nvSpPr>
        <p:spPr>
          <a:xfrm>
            <a:off x="1252635" y="1601588"/>
            <a:ext cx="2903088" cy="271869"/>
          </a:xfrm>
          <a:prstGeom prst="rect">
            <a:avLst/>
          </a:prstGeom>
          <a:noFill/>
        </p:spPr>
        <p:txBody>
          <a:bodyPr wrap="square" rtlCol="0">
            <a:spAutoFit/>
          </a:bodyPr>
          <a:lstStyle/>
          <a:p>
            <a:pPr defTabSz="685800">
              <a:lnSpc>
                <a:spcPts val="1350"/>
              </a:lnSpc>
              <a:defRPr/>
            </a:pPr>
            <a:endParaRPr lang="en-GB" sz="1350" b="1" dirty="0">
              <a:solidFill>
                <a:srgbClr val="005172"/>
              </a:solidFill>
              <a:latin typeface="Verdana" pitchFamily="34" charset="0"/>
            </a:endParaRPr>
          </a:p>
        </p:txBody>
      </p:sp>
      <p:graphicFrame>
        <p:nvGraphicFramePr>
          <p:cNvPr id="6" name="Table 6">
            <a:extLst>
              <a:ext uri="{FF2B5EF4-FFF2-40B4-BE49-F238E27FC236}">
                <a16:creationId xmlns:a16="http://schemas.microsoft.com/office/drawing/2014/main" id="{F6762651-51A1-4049-AB7D-1D1D161B9ED7}"/>
              </a:ext>
            </a:extLst>
          </p:cNvPr>
          <p:cNvGraphicFramePr>
            <a:graphicFrameLocks noGrp="1"/>
          </p:cNvGraphicFramePr>
          <p:nvPr/>
        </p:nvGraphicFramePr>
        <p:xfrm>
          <a:off x="24723" y="2090318"/>
          <a:ext cx="8931165" cy="2083287"/>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1664949511"/>
                    </a:ext>
                  </a:extLst>
                </a:gridCol>
                <a:gridCol w="2475186">
                  <a:extLst>
                    <a:ext uri="{9D8B030D-6E8A-4147-A177-3AD203B41FA5}">
                      <a16:colId xmlns:a16="http://schemas.microsoft.com/office/drawing/2014/main" val="1436908722"/>
                    </a:ext>
                  </a:extLst>
                </a:gridCol>
                <a:gridCol w="2766848">
                  <a:extLst>
                    <a:ext uri="{9D8B030D-6E8A-4147-A177-3AD203B41FA5}">
                      <a16:colId xmlns:a16="http://schemas.microsoft.com/office/drawing/2014/main" val="2157631069"/>
                    </a:ext>
                  </a:extLst>
                </a:gridCol>
                <a:gridCol w="2546132">
                  <a:extLst>
                    <a:ext uri="{9D8B030D-6E8A-4147-A177-3AD203B41FA5}">
                      <a16:colId xmlns:a16="http://schemas.microsoft.com/office/drawing/2014/main" val="2300897752"/>
                    </a:ext>
                  </a:extLst>
                </a:gridCol>
              </a:tblGrid>
              <a:tr h="319472">
                <a:tc>
                  <a:txBody>
                    <a:bodyPr/>
                    <a:lstStyle/>
                    <a:p>
                      <a:endParaRPr lang="en-GB"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rPr>
                        <a:t>Netherlands</a:t>
                      </a:r>
                      <a:endParaRPr lang="en-GB" sz="1400" dirty="0"/>
                    </a:p>
                  </a:txBody>
                  <a:tcPr marL="68580" marR="68580" marT="34290" marB="34290"/>
                </a:tc>
                <a:tc>
                  <a:txBody>
                    <a:bodyPr/>
                    <a:lstStyle/>
                    <a:p>
                      <a:r>
                        <a:rPr lang="en-GB" sz="1400" dirty="0"/>
                        <a:t>Ireland</a:t>
                      </a:r>
                    </a:p>
                  </a:txBody>
                  <a:tcPr marL="68580" marR="68580" marT="34290" marB="34290"/>
                </a:tc>
                <a:tc>
                  <a:txBody>
                    <a:bodyPr/>
                    <a:lstStyle/>
                    <a:p>
                      <a:r>
                        <a:rPr lang="en-GB" sz="1400" dirty="0"/>
                        <a:t>Spain</a:t>
                      </a:r>
                    </a:p>
                  </a:txBody>
                  <a:tcPr marL="68580" marR="68580" marT="34290" marB="34290"/>
                </a:tc>
                <a:extLst>
                  <a:ext uri="{0D108BD9-81ED-4DB2-BD59-A6C34878D82A}">
                    <a16:rowId xmlns:a16="http://schemas.microsoft.com/office/drawing/2014/main" val="3878578214"/>
                  </a:ext>
                </a:extLst>
              </a:tr>
              <a:tr h="982980">
                <a:tc>
                  <a:txBody>
                    <a:bodyPr/>
                    <a:lstStyle/>
                    <a:p>
                      <a:pPr>
                        <a:lnSpc>
                          <a:spcPct val="100000"/>
                        </a:lnSpc>
                        <a:spcBef>
                          <a:spcPts val="0"/>
                        </a:spcBef>
                        <a:spcAft>
                          <a:spcPts val="0"/>
                        </a:spcAft>
                      </a:pPr>
                      <a:r>
                        <a:rPr lang="en-GB" sz="1200" dirty="0">
                          <a:latin typeface="+mj-lt"/>
                          <a:cs typeface="Times New Roman" panose="02020603050405020304" pitchFamily="18" charset="0"/>
                        </a:rPr>
                        <a:t>Sustainable production</a:t>
                      </a:r>
                    </a:p>
                  </a:txBody>
                  <a:tcPr marL="68580" marR="68580" marT="34290" marB="34290"/>
                </a:tc>
                <a:tc>
                  <a:txBody>
                    <a:bodyPr/>
                    <a:lstStyle/>
                    <a:p>
                      <a:pPr>
                        <a:lnSpc>
                          <a:spcPct val="100000"/>
                        </a:lnSpc>
                        <a:spcBef>
                          <a:spcPts val="0"/>
                        </a:spcBef>
                        <a:spcAft>
                          <a:spcPts val="0"/>
                        </a:spcAft>
                      </a:pPr>
                      <a:r>
                        <a:rPr lang="en-GB" sz="1200" dirty="0">
                          <a:latin typeface="+mj-lt"/>
                          <a:cs typeface="Times New Roman" panose="02020603050405020304" pitchFamily="18" charset="0"/>
                        </a:rPr>
                        <a:t>-intensive </a:t>
                      </a:r>
                      <a:r>
                        <a:rPr lang="en-GB" sz="1200" dirty="0" err="1">
                          <a:latin typeface="+mj-lt"/>
                          <a:cs typeface="Times New Roman" panose="02020603050405020304" pitchFamily="18" charset="0"/>
                        </a:rPr>
                        <a:t>agri</a:t>
                      </a:r>
                      <a:r>
                        <a:rPr lang="en-GB" sz="1200" dirty="0">
                          <a:latin typeface="+mj-lt"/>
                          <a:cs typeface="Times New Roman" panose="02020603050405020304" pitchFamily="18" charset="0"/>
                        </a:rPr>
                        <a:t>-production</a:t>
                      </a:r>
                    </a:p>
                    <a:p>
                      <a:pPr>
                        <a:lnSpc>
                          <a:spcPct val="100000"/>
                        </a:lnSpc>
                        <a:spcBef>
                          <a:spcPts val="0"/>
                        </a:spcBef>
                        <a:spcAft>
                          <a:spcPts val="0"/>
                        </a:spcAft>
                      </a:pPr>
                      <a:r>
                        <a:rPr lang="en-GB" sz="1200" dirty="0">
                          <a:latin typeface="+mj-lt"/>
                          <a:cs typeface="Times New Roman" panose="02020603050405020304" pitchFamily="18" charset="0"/>
                        </a:rPr>
                        <a:t>-nitrogen emission crisis and deteriorating biodiversity</a:t>
                      </a:r>
                    </a:p>
                    <a:p>
                      <a:pPr>
                        <a:lnSpc>
                          <a:spcPct val="100000"/>
                        </a:lnSpc>
                        <a:spcBef>
                          <a:spcPts val="0"/>
                        </a:spcBef>
                        <a:spcAft>
                          <a:spcPts val="0"/>
                        </a:spcAft>
                      </a:pPr>
                      <a:r>
                        <a:rPr lang="en-GB" sz="1200" dirty="0">
                          <a:latin typeface="+mj-lt"/>
                          <a:cs typeface="Times New Roman" panose="02020603050405020304" pitchFamily="18" charset="0"/>
                        </a:rPr>
                        <a:t>-animal sector under pressure</a:t>
                      </a:r>
                    </a:p>
                    <a:p>
                      <a:pPr>
                        <a:lnSpc>
                          <a:spcPct val="100000"/>
                        </a:lnSpc>
                        <a:spcBef>
                          <a:spcPts val="0"/>
                        </a:spcBef>
                        <a:spcAft>
                          <a:spcPts val="0"/>
                        </a:spcAft>
                      </a:pPr>
                      <a:endParaRPr lang="en-GB" sz="1200" dirty="0">
                        <a:latin typeface="+mj-lt"/>
                        <a:cs typeface="Times New Roman" panose="02020603050405020304" pitchFamily="18"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-most agriculture on grass land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-increasing grass-based dairy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-improving biodiversity</a:t>
                      </a:r>
                    </a:p>
                    <a:p>
                      <a:pPr>
                        <a:lnSpc>
                          <a:spcPct val="100000"/>
                        </a:lnSpc>
                        <a:spcBef>
                          <a:spcPts val="0"/>
                        </a:spcBef>
                        <a:spcAft>
                          <a:spcPts val="0"/>
                        </a:spcAft>
                      </a:pPr>
                      <a:endParaRPr lang="en-GB" sz="12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-pressure on water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-(technology in) irrigation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-selection of climate resilient crops</a:t>
                      </a:r>
                      <a:endParaRPr lang="en-GB" sz="1200" dirty="0">
                        <a:latin typeface="+mj-lt"/>
                      </a:endParaRPr>
                    </a:p>
                  </a:txBody>
                  <a:tcPr marL="68580" marR="68580" marT="34290" marB="34290"/>
                </a:tc>
                <a:extLst>
                  <a:ext uri="{0D108BD9-81ED-4DB2-BD59-A6C34878D82A}">
                    <a16:rowId xmlns:a16="http://schemas.microsoft.com/office/drawing/2014/main" val="3347153403"/>
                  </a:ext>
                </a:extLst>
              </a:tr>
              <a:tr h="780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Business model</a:t>
                      </a:r>
                    </a:p>
                    <a:p>
                      <a:pPr>
                        <a:lnSpc>
                          <a:spcPct val="100000"/>
                        </a:lnSpc>
                        <a:spcBef>
                          <a:spcPts val="0"/>
                        </a:spcBef>
                        <a:spcAft>
                          <a:spcPts val="0"/>
                        </a:spcAft>
                      </a:pPr>
                      <a:endParaRPr lang="en-GB" sz="1200" dirty="0">
                        <a:latin typeface="+mj-lt"/>
                        <a:cs typeface="Times New Roman" panose="02020603050405020304" pitchFamily="18" charset="0"/>
                      </a:endParaRPr>
                    </a:p>
                  </a:txBody>
                  <a:tcPr marL="68580" marR="68580" marT="34290" marB="34290"/>
                </a:tc>
                <a:tc>
                  <a:txBody>
                    <a:bodyPr/>
                    <a:lstStyle/>
                    <a:p>
                      <a:pPr>
                        <a:lnSpc>
                          <a:spcPct val="100000"/>
                        </a:lnSpc>
                        <a:spcBef>
                          <a:spcPts val="0"/>
                        </a:spcBef>
                        <a:spcAft>
                          <a:spcPts val="0"/>
                        </a:spcAft>
                      </a:pPr>
                      <a:r>
                        <a:rPr lang="en-GB" sz="1200" dirty="0">
                          <a:latin typeface="+mj-lt"/>
                          <a:cs typeface="Times New Roman" panose="02020603050405020304" pitchFamily="18" charset="0"/>
                        </a:rPr>
                        <a:t>-strong trend towards multifunctional farms</a:t>
                      </a:r>
                    </a:p>
                    <a:p>
                      <a:pPr>
                        <a:lnSpc>
                          <a:spcPct val="100000"/>
                        </a:lnSpc>
                        <a:spcBef>
                          <a:spcPts val="0"/>
                        </a:spcBef>
                        <a:spcAft>
                          <a:spcPts val="0"/>
                        </a:spcAft>
                      </a:pPr>
                      <a:endParaRPr lang="en-GB" sz="1200" dirty="0">
                        <a:latin typeface="+mj-lt"/>
                        <a:cs typeface="Times New Roman" panose="02020603050405020304" pitchFamily="18"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Calibri" panose="020F0502020204030204" pitchFamily="34" charset="0"/>
                          <a:cs typeface="Times New Roman" panose="02020603050405020304" pitchFamily="18" charset="0"/>
                        </a:rPr>
                        <a:t>-stable nr of farms and further move to dairy production</a:t>
                      </a:r>
                    </a:p>
                    <a:p>
                      <a:pPr>
                        <a:lnSpc>
                          <a:spcPct val="100000"/>
                        </a:lnSpc>
                        <a:spcBef>
                          <a:spcPts val="0"/>
                        </a:spcBef>
                        <a:spcAft>
                          <a:spcPts val="0"/>
                        </a:spcAft>
                      </a:pPr>
                      <a:endParaRPr lang="en-GB" sz="12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172"/>
                          </a:solidFill>
                          <a:effectLst/>
                          <a:uLnTx/>
                          <a:uFillTx/>
                          <a:latin typeface="+mj-lt"/>
                          <a:ea typeface="Times New Roman" panose="02020603050405020304" pitchFamily="18" charset="0"/>
                          <a:cs typeface="Times New Roman" panose="02020603050405020304" pitchFamily="18" charset="0"/>
                        </a:rPr>
                        <a:t>-increase of organic farming and increased consumer interaction (also food industry)</a:t>
                      </a:r>
                      <a:endParaRPr lang="en-GB" sz="1200" dirty="0">
                        <a:latin typeface="+mj-lt"/>
                      </a:endParaRPr>
                    </a:p>
                  </a:txBody>
                  <a:tcPr marL="68580" marR="68580" marT="34290" marB="34290"/>
                </a:tc>
                <a:extLst>
                  <a:ext uri="{0D108BD9-81ED-4DB2-BD59-A6C34878D82A}">
                    <a16:rowId xmlns:a16="http://schemas.microsoft.com/office/drawing/2014/main" val="2797275555"/>
                  </a:ext>
                </a:extLst>
              </a:tr>
            </a:tbl>
          </a:graphicData>
        </a:graphic>
      </p:graphicFrame>
    </p:spTree>
    <p:extLst>
      <p:ext uri="{BB962C8B-B14F-4D97-AF65-F5344CB8AC3E}">
        <p14:creationId xmlns:p14="http://schemas.microsoft.com/office/powerpoint/2010/main" val="765757726"/>
      </p:ext>
    </p:extLst>
  </p:cSld>
  <p:clrMapOvr>
    <a:masterClrMapping/>
  </p:clrMapOvr>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D093CA6EE9724F9D59C7B4BDDB6CF3" ma:contentTypeVersion="15" ma:contentTypeDescription="Ustvari nov dokument." ma:contentTypeScope="" ma:versionID="ed80cf22ceb283f6b226f0d3b4f51fb0">
  <xsd:schema xmlns:xsd="http://www.w3.org/2001/XMLSchema" xmlns:xs="http://www.w3.org/2001/XMLSchema" xmlns:p="http://schemas.microsoft.com/office/2006/metadata/properties" xmlns:ns2="703cdf61-9bdb-4ab1-bf99-aabb6c694d24" xmlns:ns3="e0c4cf2c-1396-48e0-9fb8-701f9c1f262a" targetNamespace="http://schemas.microsoft.com/office/2006/metadata/properties" ma:root="true" ma:fieldsID="4c68f0fa0e3419dd89357434dc39a82b" ns2:_="" ns3:_="">
    <xsd:import namespace="703cdf61-9bdb-4ab1-bf99-aabb6c694d24"/>
    <xsd:import namespace="e0c4cf2c-1396-48e0-9fb8-701f9c1f26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c4cf2c-1396-48e0-9fb8-701f9c1f26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F6A94-1198-4E8D-92C8-D4C509E3226E}"/>
</file>

<file path=customXml/itemProps2.xml><?xml version="1.0" encoding="utf-8"?>
<ds:datastoreItem xmlns:ds="http://schemas.openxmlformats.org/officeDocument/2006/customXml" ds:itemID="{04CC393E-2519-427A-9D61-63268E010A40}"/>
</file>

<file path=docProps/app.xml><?xml version="1.0" encoding="utf-8"?>
<Properties xmlns="http://schemas.openxmlformats.org/officeDocument/2006/extended-properties" xmlns:vt="http://schemas.openxmlformats.org/officeDocument/2006/docPropsVTypes">
  <Template>Facet</Template>
  <TotalTime>4558</TotalTime>
  <Words>2364</Words>
  <Application>Microsoft Office PowerPoint</Application>
  <PresentationFormat>Presentazione su schermo (4:3)</PresentationFormat>
  <Paragraphs>314</Paragraphs>
  <Slides>25</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25</vt:i4>
      </vt:variant>
    </vt:vector>
  </HeadingPairs>
  <TitlesOfParts>
    <vt:vector size="33" baseType="lpstr">
      <vt:lpstr>Arial</vt:lpstr>
      <vt:lpstr>Bahnschrift Light Condensed</vt:lpstr>
      <vt:lpstr>Calibri</vt:lpstr>
      <vt:lpstr>Symbol</vt:lpstr>
      <vt:lpstr>Times New Roman</vt:lpstr>
      <vt:lpstr>Verdana</vt:lpstr>
      <vt:lpstr>Wingdings</vt:lpstr>
      <vt:lpstr>CoLLaboratE-ThemeNew</vt:lpstr>
      <vt:lpstr>Addressing the current and future skill needs for sustainability, digitalization, and the bio-Economy in agriculture: European skills agenda and Strategy – FIELDS project </vt:lpstr>
      <vt:lpstr>Specific blueprint sector: Bio-economy, new technologies &amp; innovation in agriculture</vt:lpstr>
      <vt:lpstr>Focus groups. Skill needs assessment</vt:lpstr>
      <vt:lpstr>Focus groups. Skill needs assessment, categories</vt:lpstr>
      <vt:lpstr>Focus groups. Skill needs assessment, stakeholders</vt:lpstr>
      <vt:lpstr>Focus groups. Skill needs assessment, country</vt:lpstr>
      <vt:lpstr>Conclusions of focus groups</vt:lpstr>
      <vt:lpstr>Trends in agriculture, the food industry and Forestry</vt:lpstr>
      <vt:lpstr>Differences between countries, some examples</vt:lpstr>
      <vt:lpstr>Definition of scenarios</vt:lpstr>
      <vt:lpstr>Scenarios for sustainability and bioeconomy: key topics</vt:lpstr>
      <vt:lpstr>Scenarios for digitalisation and business models: key topics</vt:lpstr>
      <vt:lpstr>Example Country scenario: France - Bio-economy</vt:lpstr>
      <vt:lpstr>Differences between countries: organic farming</vt:lpstr>
      <vt:lpstr>Differences between countries: Example Rural broadband coverage in Europe, 2019</vt:lpstr>
      <vt:lpstr>Conclusion: different implications of trends and scenarios throughout Europe</vt:lpstr>
      <vt:lpstr>Three Scenarios: key topics</vt:lpstr>
      <vt:lpstr>  Short overview WP2.3 European Strategy  first stage survey results  Challenges and prerequisites for a European agri-food and forestry  skills strategy</vt:lpstr>
      <vt:lpstr>Key requirements for training programs </vt:lpstr>
      <vt:lpstr>Points of attention in (V)ET development (checklists, some key items)</vt:lpstr>
      <vt:lpstr>Challenges in the harmonisation of VET systems</vt:lpstr>
      <vt:lpstr>European skills monitoring system is required, however</vt:lpstr>
      <vt:lpstr>Conclusion 1: development of training programs</vt:lpstr>
      <vt:lpstr>Conclusion 2: Actions for EU level system harmonization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Remigio Berruto</cp:lastModifiedBy>
  <cp:revision>186</cp:revision>
  <dcterms:created xsi:type="dcterms:W3CDTF">2018-10-15T13:11:22Z</dcterms:created>
  <dcterms:modified xsi:type="dcterms:W3CDTF">2023-01-25T22:00:37Z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