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5" r:id="rId3"/>
    <p:sldId id="317" r:id="rId4"/>
    <p:sldId id="328" r:id="rId5"/>
    <p:sldId id="326" r:id="rId6"/>
    <p:sldId id="327" r:id="rId7"/>
    <p:sldId id="329" r:id="rId8"/>
    <p:sldId id="322" r:id="rId9"/>
    <p:sldId id="331" r:id="rId10"/>
    <p:sldId id="319" r:id="rId11"/>
    <p:sldId id="330" r:id="rId12"/>
    <p:sldId id="332" r:id="rId13"/>
    <p:sldId id="323" r:id="rId14"/>
    <p:sldId id="541" r:id="rId15"/>
    <p:sldId id="552" r:id="rId16"/>
    <p:sldId id="537" r:id="rId17"/>
    <p:sldId id="324"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85311" autoAdjust="0"/>
  </p:normalViewPr>
  <p:slideViewPr>
    <p:cSldViewPr snapToGrid="0">
      <p:cViewPr varScale="1">
        <p:scale>
          <a:sx n="97" d="100"/>
          <a:sy n="97" d="100"/>
        </p:scale>
        <p:origin x="945" y="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6A607A-7B40-9E27-13C6-5023EA428D4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150B518-9871-BAF2-6D31-182545A3A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2FF9FD3-9515-C554-1CB4-D706F36FD5BD}"/>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5" name="Segnaposto piè di pagina 4">
            <a:extLst>
              <a:ext uri="{FF2B5EF4-FFF2-40B4-BE49-F238E27FC236}">
                <a16:creationId xmlns:a16="http://schemas.microsoft.com/office/drawing/2014/main" id="{0833D189-57B2-B91D-374A-16BF63B286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911D4B-5FFF-AAE9-B6A0-0A10B3514923}"/>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411373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F6004-794C-7824-1ED6-5CC959B2C74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F11E9AB-F226-F295-4F32-2BFA0C9FC6F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28DF10-6F37-56C2-404F-36B7B213D061}"/>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5" name="Segnaposto piè di pagina 4">
            <a:extLst>
              <a:ext uri="{FF2B5EF4-FFF2-40B4-BE49-F238E27FC236}">
                <a16:creationId xmlns:a16="http://schemas.microsoft.com/office/drawing/2014/main" id="{99F10187-DF4D-A2C4-D589-A326CEFF94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DCD59B-0A9F-5037-0C0A-DBF93F0B1710}"/>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263453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6015045-A6F2-28D3-21E6-942A6C78EF7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9B6199B-6D1E-0494-1A3C-E7CB6FB0DF5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076287-FB83-2C44-AB7B-A3D395EE9412}"/>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5" name="Segnaposto piè di pagina 4">
            <a:extLst>
              <a:ext uri="{FF2B5EF4-FFF2-40B4-BE49-F238E27FC236}">
                <a16:creationId xmlns:a16="http://schemas.microsoft.com/office/drawing/2014/main" id="{97BCA2D0-B7E6-ED86-D234-CF0D598BCE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5F296D-D382-07B2-645A-BB03515AFB47}"/>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423246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9AF36-BEDD-EE7B-E383-6CA0874FA63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786CF3-62E4-CBAC-A593-3803F4B0459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5D4BEB-CEB1-43D5-8357-D278BD880495}"/>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5" name="Segnaposto piè di pagina 4">
            <a:extLst>
              <a:ext uri="{FF2B5EF4-FFF2-40B4-BE49-F238E27FC236}">
                <a16:creationId xmlns:a16="http://schemas.microsoft.com/office/drawing/2014/main" id="{8E44896B-01FB-1B49-DC4C-DEA15D8FDA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3F4C00-AD1D-E28C-19BD-7B7C447670CB}"/>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299945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A0F1D5-AA22-42C4-68A8-05604058C29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E5EED01-74D3-AD6D-FBB8-707E8B7BC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345E818-02E6-6B15-E89C-BB4DF4C73AEB}"/>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5" name="Segnaposto piè di pagina 4">
            <a:extLst>
              <a:ext uri="{FF2B5EF4-FFF2-40B4-BE49-F238E27FC236}">
                <a16:creationId xmlns:a16="http://schemas.microsoft.com/office/drawing/2014/main" id="{3A652F19-B3C0-F55F-F51D-38247383B5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AE0A72-AC52-67C3-0517-3B71D541EFD1}"/>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153694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7D894A-BD8C-FC84-5C37-EEC1EA6BB76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C37C7C-C49F-E74E-D624-B0D36DA76EE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0575DE5-17FE-C391-A06E-6E9178A2853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F717BDF-FEA1-FCB4-2FAE-D931AE3861FD}"/>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6" name="Segnaposto piè di pagina 5">
            <a:extLst>
              <a:ext uri="{FF2B5EF4-FFF2-40B4-BE49-F238E27FC236}">
                <a16:creationId xmlns:a16="http://schemas.microsoft.com/office/drawing/2014/main" id="{B240DC27-997F-1C38-B16E-2268A59A480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B7CD31-70C2-7EB5-1362-D87240A597E1}"/>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38015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36FE9D-492C-9B18-B2B1-6B0C76ED563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3A28C13-7C09-B857-9386-5C770DBA6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B7704F-A139-9353-92DF-F2A23CA75C7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5877387-8084-5D91-2EAB-ED3C39A0D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7FC6F31-EF3D-1CB9-DCB3-CA811098208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D9EFCE5-7EA5-421A-F608-A6FE16B4609F}"/>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8" name="Segnaposto piè di pagina 7">
            <a:extLst>
              <a:ext uri="{FF2B5EF4-FFF2-40B4-BE49-F238E27FC236}">
                <a16:creationId xmlns:a16="http://schemas.microsoft.com/office/drawing/2014/main" id="{F38AAD7E-C882-476B-9F61-BED5C3F0D2B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C468176-75A0-75F1-828D-E89D024A9548}"/>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183494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4D3C8-0FF8-4C34-5DAA-647736433D1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27BFD3D-453A-7D8C-E2C5-E4164450686C}"/>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4" name="Segnaposto piè di pagina 3">
            <a:extLst>
              <a:ext uri="{FF2B5EF4-FFF2-40B4-BE49-F238E27FC236}">
                <a16:creationId xmlns:a16="http://schemas.microsoft.com/office/drawing/2014/main" id="{E766563C-4103-659D-52F5-AFD4F88B607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BBF8766-441F-F1C8-1E52-71F7C77D3112}"/>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416164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61CDD43-B86F-633E-390E-98487939A020}"/>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3" name="Segnaposto piè di pagina 2">
            <a:extLst>
              <a:ext uri="{FF2B5EF4-FFF2-40B4-BE49-F238E27FC236}">
                <a16:creationId xmlns:a16="http://schemas.microsoft.com/office/drawing/2014/main" id="{7900ADEC-9861-8035-7D0C-7F70FBA08F2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8C6ACA-2A92-1E8C-1D59-DA98C356B9E9}"/>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281110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EE2AB9-0DE2-499F-D0E3-6B64135F1E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1725BFC-ABAA-18E1-8517-E3C734E5F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E4C54DF-913B-78EC-ECBC-35F39EC6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E6C7FD0-C238-6AAF-5F85-B3D4AC00D9AF}"/>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6" name="Segnaposto piè di pagina 5">
            <a:extLst>
              <a:ext uri="{FF2B5EF4-FFF2-40B4-BE49-F238E27FC236}">
                <a16:creationId xmlns:a16="http://schemas.microsoft.com/office/drawing/2014/main" id="{D1E4ADD3-520E-1565-004F-DC82645641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1F1503-9E48-3B66-C90A-B81F477D1C48}"/>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160624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491FBF-6B76-88B2-8E22-C174943D82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21A495F-1CA3-8E41-F0F9-DD6B90D93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88B0605-26F3-8C20-F6C9-2B904FC91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2BE5366-8973-0344-31B6-6DC9399F0C5D}"/>
              </a:ext>
            </a:extLst>
          </p:cNvPr>
          <p:cNvSpPr>
            <a:spLocks noGrp="1"/>
          </p:cNvSpPr>
          <p:nvPr>
            <p:ph type="dt" sz="half" idx="10"/>
          </p:nvPr>
        </p:nvSpPr>
        <p:spPr/>
        <p:txBody>
          <a:bodyPr/>
          <a:lstStyle/>
          <a:p>
            <a:fld id="{350B3326-5E2C-4232-8CA5-568A121E537C}" type="datetimeFigureOut">
              <a:rPr lang="it-IT" smtClean="0"/>
              <a:t>25/01/2023</a:t>
            </a:fld>
            <a:endParaRPr lang="it-IT"/>
          </a:p>
        </p:txBody>
      </p:sp>
      <p:sp>
        <p:nvSpPr>
          <p:cNvPr id="6" name="Segnaposto piè di pagina 5">
            <a:extLst>
              <a:ext uri="{FF2B5EF4-FFF2-40B4-BE49-F238E27FC236}">
                <a16:creationId xmlns:a16="http://schemas.microsoft.com/office/drawing/2014/main" id="{1BA0BB83-AE8A-6727-78E8-A59ECAFBDC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3F6C5E-0AC0-A5CB-B798-3750F9C50997}"/>
              </a:ext>
            </a:extLst>
          </p:cNvPr>
          <p:cNvSpPr>
            <a:spLocks noGrp="1"/>
          </p:cNvSpPr>
          <p:nvPr>
            <p:ph type="sldNum" sz="quarter" idx="12"/>
          </p:nvPr>
        </p:nvSpPr>
        <p:spPr/>
        <p:txBody>
          <a:bodyPr/>
          <a:lstStyle/>
          <a:p>
            <a:fld id="{1592E98D-9D40-41B9-B73A-F160816E2F28}" type="slidenum">
              <a:rPr lang="it-IT" smtClean="0"/>
              <a:t>‹N›</a:t>
            </a:fld>
            <a:endParaRPr lang="it-IT"/>
          </a:p>
        </p:txBody>
      </p:sp>
    </p:spTree>
    <p:extLst>
      <p:ext uri="{BB962C8B-B14F-4D97-AF65-F5344CB8AC3E}">
        <p14:creationId xmlns:p14="http://schemas.microsoft.com/office/powerpoint/2010/main" val="310762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16A0A74-324F-435D-4D4C-38F02DEC7F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B170805-8D67-697F-E687-AB0CDE7DA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81F707-0E91-C8CA-9763-CBD09BE5E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3326-5E2C-4232-8CA5-568A121E537C}" type="datetimeFigureOut">
              <a:rPr lang="it-IT" smtClean="0"/>
              <a:t>25/01/2023</a:t>
            </a:fld>
            <a:endParaRPr lang="it-IT"/>
          </a:p>
        </p:txBody>
      </p:sp>
      <p:sp>
        <p:nvSpPr>
          <p:cNvPr id="5" name="Segnaposto piè di pagina 4">
            <a:extLst>
              <a:ext uri="{FF2B5EF4-FFF2-40B4-BE49-F238E27FC236}">
                <a16:creationId xmlns:a16="http://schemas.microsoft.com/office/drawing/2014/main" id="{A31947BA-64F3-0D24-A0AA-E2FCDE5B3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81B45BF-503B-CDB4-C99F-3CB729EB3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2E98D-9D40-41B9-B73A-F160816E2F28}" type="slidenum">
              <a:rPr lang="it-IT" smtClean="0"/>
              <a:t>‹N›</a:t>
            </a:fld>
            <a:endParaRPr lang="it-IT"/>
          </a:p>
        </p:txBody>
      </p:sp>
    </p:spTree>
    <p:extLst>
      <p:ext uri="{BB962C8B-B14F-4D97-AF65-F5344CB8AC3E}">
        <p14:creationId xmlns:p14="http://schemas.microsoft.com/office/powerpoint/2010/main" val="311284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thackara.com/food-systems-design/the-high-tech-permaculture-metabolic-engine-greenhouse/" TargetMode="External"/><Relationship Id="rId5" Type="http://schemas.openxmlformats.org/officeDocument/2006/relationships/image" Target="../media/image5.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emigio.berruto@unito.i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patrizia.busato@unito.it" TargetMode="External"/><Relationship Id="rId4" Type="http://schemas.openxmlformats.org/officeDocument/2006/relationships/hyperlink" Target="mailto:d.rossi@confagricoltura.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thackara.com/food-systems-design/the-high-tech-permaculture-metabolic-engine-greenhou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thackara.com/food-systems-design/the-high-tech-permaculture-metabolic-engine-greenhou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salvisjuribus.it/obiettivi-europei-in-materia-di-energia-sostenibile/" TargetMode="External"/><Relationship Id="rId3" Type="http://schemas.openxmlformats.org/officeDocument/2006/relationships/image" Target="../media/image7.jpeg"/><Relationship Id="rId7"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en.wikipedia.org/wiki/Agriculture_in_Vietnam" TargetMode="External"/><Relationship Id="rId5" Type="http://schemas.openxmlformats.org/officeDocument/2006/relationships/image" Target="../media/image8.jpeg"/><Relationship Id="rId4" Type="http://schemas.openxmlformats.org/officeDocument/2006/relationships/hyperlink" Target="https://www.flickr.com/photos/unido/1501157515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4" name="Freeform: Shape 2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9" name="Freeform: Shape 2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2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1" name="Freeform: Shape 2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3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3">
            <a:extLst>
              <a:ext uri="{FF2B5EF4-FFF2-40B4-BE49-F238E27FC236}">
                <a16:creationId xmlns:a16="http://schemas.microsoft.com/office/drawing/2014/main" id="{7EEAF6C4-18C1-9A8B-3697-42743EB6EA47}"/>
              </a:ext>
            </a:extLst>
          </p:cNvPr>
          <p:cNvPicPr>
            <a:picLocks noChangeAspect="1"/>
          </p:cNvPicPr>
          <p:nvPr/>
        </p:nvPicPr>
        <p:blipFill>
          <a:blip r:embed="rId2"/>
          <a:stretch>
            <a:fillRect/>
          </a:stretch>
        </p:blipFill>
        <p:spPr>
          <a:xfrm>
            <a:off x="348190" y="256848"/>
            <a:ext cx="3377892" cy="965111"/>
          </a:xfrm>
          <a:prstGeom prst="rect">
            <a:avLst/>
          </a:prstGeom>
        </p:spPr>
      </p:pic>
      <p:sp>
        <p:nvSpPr>
          <p:cNvPr id="46" name="Titolo 1">
            <a:extLst>
              <a:ext uri="{FF2B5EF4-FFF2-40B4-BE49-F238E27FC236}">
                <a16:creationId xmlns:a16="http://schemas.microsoft.com/office/drawing/2014/main" id="{66B3DA56-CBB2-2FF6-1301-5B947FE47228}"/>
              </a:ext>
            </a:extLst>
          </p:cNvPr>
          <p:cNvSpPr txBox="1">
            <a:spLocks/>
          </p:cNvSpPr>
          <p:nvPr/>
        </p:nvSpPr>
        <p:spPr>
          <a:xfrm>
            <a:off x="706526" y="1342178"/>
            <a:ext cx="10105775" cy="2556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chemeClr val="accent6">
                    <a:lumMod val="75000"/>
                  </a:schemeClr>
                </a:solidFill>
                <a:latin typeface="+mn-lt"/>
              </a:rPr>
              <a:t>I-RESTART </a:t>
            </a:r>
          </a:p>
          <a:p>
            <a:pPr algn="ctr"/>
            <a:r>
              <a:rPr lang="en-US" sz="3600" b="1" dirty="0">
                <a:solidFill>
                  <a:schemeClr val="accent6">
                    <a:lumMod val="75000"/>
                  </a:schemeClr>
                </a:solidFill>
                <a:latin typeface="+mn-lt"/>
              </a:rPr>
              <a:t>Inclusive </a:t>
            </a:r>
            <a:r>
              <a:rPr lang="en-US" sz="3600" b="1" dirty="0" err="1">
                <a:solidFill>
                  <a:schemeClr val="accent6">
                    <a:lumMod val="75000"/>
                  </a:schemeClr>
                </a:solidFill>
                <a:latin typeface="+mn-lt"/>
              </a:rPr>
              <a:t>REskilling</a:t>
            </a:r>
            <a:r>
              <a:rPr lang="en-US" sz="3600" b="1" dirty="0">
                <a:solidFill>
                  <a:schemeClr val="accent6">
                    <a:lumMod val="75000"/>
                  </a:schemeClr>
                </a:solidFill>
                <a:latin typeface="+mn-lt"/>
              </a:rPr>
              <a:t> and </a:t>
            </a:r>
            <a:r>
              <a:rPr lang="en-US" sz="3600" b="1" dirty="0" err="1">
                <a:solidFill>
                  <a:schemeClr val="accent6">
                    <a:lumMod val="75000"/>
                  </a:schemeClr>
                </a:solidFill>
                <a:latin typeface="+mn-lt"/>
              </a:rPr>
              <a:t>upSkilling</a:t>
            </a:r>
            <a:r>
              <a:rPr lang="en-US" sz="3600" b="1" dirty="0">
                <a:solidFill>
                  <a:schemeClr val="accent6">
                    <a:lumMod val="75000"/>
                  </a:schemeClr>
                </a:solidFill>
                <a:latin typeface="+mn-lt"/>
              </a:rPr>
              <a:t> Toward competitive </a:t>
            </a:r>
            <a:r>
              <a:rPr lang="en-US" sz="3600" b="1" dirty="0" err="1">
                <a:solidFill>
                  <a:schemeClr val="accent6">
                    <a:lumMod val="75000"/>
                  </a:schemeClr>
                </a:solidFill>
                <a:latin typeface="+mn-lt"/>
              </a:rPr>
              <a:t>Agrifood</a:t>
            </a:r>
            <a:r>
              <a:rPr lang="en-US" sz="3600" b="1" dirty="0">
                <a:solidFill>
                  <a:schemeClr val="accent6">
                    <a:lumMod val="75000"/>
                  </a:schemeClr>
                </a:solidFill>
                <a:latin typeface="+mn-lt"/>
              </a:rPr>
              <a:t> and veterinary </a:t>
            </a:r>
            <a:r>
              <a:rPr lang="en-US" sz="3600" b="1" dirty="0" err="1">
                <a:solidFill>
                  <a:schemeClr val="accent6">
                    <a:lumMod val="75000"/>
                  </a:schemeClr>
                </a:solidFill>
                <a:latin typeface="+mn-lt"/>
              </a:rPr>
              <a:t>sectoR</a:t>
            </a:r>
            <a:r>
              <a:rPr lang="en-US" sz="3600" b="1" dirty="0">
                <a:solidFill>
                  <a:schemeClr val="accent6">
                    <a:lumMod val="75000"/>
                  </a:schemeClr>
                </a:solidFill>
                <a:latin typeface="+mn-lt"/>
              </a:rPr>
              <a:t>: European agenda </a:t>
            </a:r>
            <a:r>
              <a:rPr lang="en-US" sz="3600" b="1" dirty="0" err="1">
                <a:solidFill>
                  <a:schemeClr val="accent6">
                    <a:lumMod val="75000"/>
                  </a:schemeClr>
                </a:solidFill>
                <a:latin typeface="+mn-lt"/>
              </a:rPr>
              <a:t>StraTegy</a:t>
            </a:r>
            <a:endParaRPr lang="en-US" sz="3600" b="1" dirty="0">
              <a:solidFill>
                <a:schemeClr val="accent6">
                  <a:lumMod val="75000"/>
                </a:schemeClr>
              </a:solidFill>
              <a:latin typeface="+mn-lt"/>
            </a:endParaRPr>
          </a:p>
        </p:txBody>
      </p:sp>
      <p:sp>
        <p:nvSpPr>
          <p:cNvPr id="20" name="CasellaDiTesto 19">
            <a:extLst>
              <a:ext uri="{FF2B5EF4-FFF2-40B4-BE49-F238E27FC236}">
                <a16:creationId xmlns:a16="http://schemas.microsoft.com/office/drawing/2014/main" id="{3E7D3AE3-6E08-DE0D-55CE-8BC160FA4F98}"/>
              </a:ext>
            </a:extLst>
          </p:cNvPr>
          <p:cNvSpPr txBox="1"/>
          <p:nvPr/>
        </p:nvSpPr>
        <p:spPr>
          <a:xfrm>
            <a:off x="3975652" y="5846226"/>
            <a:ext cx="8216348" cy="830997"/>
          </a:xfrm>
          <a:prstGeom prst="rect">
            <a:avLst/>
          </a:prstGeom>
          <a:noFill/>
        </p:spPr>
        <p:txBody>
          <a:bodyPr wrap="square">
            <a:spAutoFit/>
          </a:bodyPr>
          <a:lstStyle/>
          <a:p>
            <a:r>
              <a:rPr lang="en-US" sz="2400" b="1" dirty="0">
                <a:solidFill>
                  <a:schemeClr val="tx2"/>
                </a:solidFill>
                <a:latin typeface="+mj-lt"/>
                <a:ea typeface="+mj-ea"/>
                <a:cs typeface="+mj-cs"/>
              </a:rPr>
              <a:t>Daniel Rossi (Confagricoltura), co-coordinator</a:t>
            </a:r>
            <a:endParaRPr lang="en-US" sz="2400" b="1" i="0" kern="1200" dirty="0">
              <a:solidFill>
                <a:schemeClr val="tx2"/>
              </a:solidFill>
              <a:effectLst/>
              <a:latin typeface="+mj-lt"/>
              <a:ea typeface="+mj-ea"/>
              <a:cs typeface="+mj-cs"/>
            </a:endParaRPr>
          </a:p>
          <a:p>
            <a:r>
              <a:rPr lang="en-US" sz="2400" b="1" i="0" kern="1200" dirty="0">
                <a:solidFill>
                  <a:schemeClr val="tx2"/>
                </a:solidFill>
                <a:effectLst/>
                <a:latin typeface="+mj-lt"/>
                <a:ea typeface="+mj-ea"/>
                <a:cs typeface="+mj-cs"/>
              </a:rPr>
              <a:t>Remigio Berruto (UNITO) Patrizia Busato (POLITO), Coordinators</a:t>
            </a:r>
          </a:p>
        </p:txBody>
      </p:sp>
      <p:sp>
        <p:nvSpPr>
          <p:cNvPr id="4" name="Titolo 3">
            <a:extLst>
              <a:ext uri="{FF2B5EF4-FFF2-40B4-BE49-F238E27FC236}">
                <a16:creationId xmlns:a16="http://schemas.microsoft.com/office/drawing/2014/main" id="{09208D8C-277D-45C2-290D-A5FE77117DAE}"/>
              </a:ext>
            </a:extLst>
          </p:cNvPr>
          <p:cNvSpPr>
            <a:spLocks noGrp="1"/>
          </p:cNvSpPr>
          <p:nvPr>
            <p:ph type="title"/>
          </p:nvPr>
        </p:nvSpPr>
        <p:spPr>
          <a:xfrm>
            <a:off x="2849464" y="4171049"/>
            <a:ext cx="6492766" cy="848820"/>
          </a:xfrm>
        </p:spPr>
        <p:txBody>
          <a:bodyPr>
            <a:normAutofit fontScale="90000"/>
          </a:bodyPr>
          <a:lstStyle/>
          <a:p>
            <a:pPr algn="ctr"/>
            <a:r>
              <a:rPr lang="it-IT" sz="3200" b="1" dirty="0"/>
              <a:t>ENTRECOMP Food MEETING – </a:t>
            </a:r>
            <a:br>
              <a:rPr lang="it-IT" sz="3200" b="1" dirty="0"/>
            </a:br>
            <a:r>
              <a:rPr lang="it-IT" sz="3200" b="1" dirty="0"/>
              <a:t>26° of </a:t>
            </a:r>
            <a:r>
              <a:rPr lang="it-IT" sz="3200" b="1" dirty="0" err="1"/>
              <a:t>January</a:t>
            </a:r>
            <a:r>
              <a:rPr lang="it-IT" sz="3200" b="1" dirty="0"/>
              <a:t> 2023</a:t>
            </a:r>
            <a:br>
              <a:rPr lang="it-IT" sz="3200" b="1" dirty="0"/>
            </a:br>
            <a:r>
              <a:rPr lang="it-IT" sz="3200" b="1" dirty="0"/>
              <a:t>Grand </a:t>
            </a:r>
            <a:r>
              <a:rPr lang="it-IT" sz="3200" b="1" dirty="0" err="1"/>
              <a:t>Sablon</a:t>
            </a:r>
            <a:r>
              <a:rPr lang="it-IT" sz="3200" b="1" dirty="0"/>
              <a:t>, Bruxelles</a:t>
            </a:r>
          </a:p>
        </p:txBody>
      </p:sp>
      <p:pic>
        <p:nvPicPr>
          <p:cNvPr id="7" name="Immagine 6">
            <a:extLst>
              <a:ext uri="{FF2B5EF4-FFF2-40B4-BE49-F238E27FC236}">
                <a16:creationId xmlns:a16="http://schemas.microsoft.com/office/drawing/2014/main" id="{42783594-6B69-961A-0C67-C49E06F6D8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735" y="5748433"/>
            <a:ext cx="2257552" cy="895283"/>
          </a:xfrm>
          <a:prstGeom prst="rect">
            <a:avLst/>
          </a:prstGeom>
          <a:noFill/>
          <a:ln>
            <a:noFill/>
          </a:ln>
        </p:spPr>
      </p:pic>
    </p:spTree>
    <p:extLst>
      <p:ext uri="{BB962C8B-B14F-4D97-AF65-F5344CB8AC3E}">
        <p14:creationId xmlns:p14="http://schemas.microsoft.com/office/powerpoint/2010/main" val="98860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55" name="Freeform: Shape 54">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61" name="Freeform: Shape 60">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image2.png">
            <a:extLst>
              <a:ext uri="{FF2B5EF4-FFF2-40B4-BE49-F238E27FC236}">
                <a16:creationId xmlns:a16="http://schemas.microsoft.com/office/drawing/2014/main" id="{C259F68A-D1CF-7417-CA94-FE0A1C2F1301}"/>
              </a:ext>
            </a:extLst>
          </p:cNvPr>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921456" y="0"/>
            <a:ext cx="8585443" cy="6769496"/>
          </a:xfrm>
          <a:prstGeom prst="rect">
            <a:avLst/>
          </a:prstGeom>
        </p:spPr>
      </p:pic>
      <p:sp>
        <p:nvSpPr>
          <p:cNvPr id="31" name="Titolo 1">
            <a:extLst>
              <a:ext uri="{FF2B5EF4-FFF2-40B4-BE49-F238E27FC236}">
                <a16:creationId xmlns:a16="http://schemas.microsoft.com/office/drawing/2014/main" id="{996D3670-83EA-7B1B-DE60-5A56F8522140}"/>
              </a:ext>
            </a:extLst>
          </p:cNvPr>
          <p:cNvSpPr>
            <a:spLocks noGrp="1"/>
          </p:cNvSpPr>
          <p:nvPr>
            <p:ph type="title"/>
          </p:nvPr>
        </p:nvSpPr>
        <p:spPr>
          <a:xfrm>
            <a:off x="245667" y="192488"/>
            <a:ext cx="5946579" cy="679518"/>
          </a:xfrm>
        </p:spPr>
        <p:txBody>
          <a:bodyPr vert="horz" lIns="91440" tIns="45720" rIns="91440" bIns="45720" rtlCol="0" anchor="t">
            <a:normAutofit/>
          </a:bodyPr>
          <a:lstStyle/>
          <a:p>
            <a:r>
              <a:rPr lang="en-US" sz="4000" b="1" dirty="0">
                <a:solidFill>
                  <a:schemeClr val="tx2"/>
                </a:solidFill>
              </a:rPr>
              <a:t>I-RESTART Work Packages</a:t>
            </a:r>
          </a:p>
        </p:txBody>
      </p:sp>
      <p:pic>
        <p:nvPicPr>
          <p:cNvPr id="26" name="Picture 3">
            <a:extLst>
              <a:ext uri="{FF2B5EF4-FFF2-40B4-BE49-F238E27FC236}">
                <a16:creationId xmlns:a16="http://schemas.microsoft.com/office/drawing/2014/main" id="{53E3AC69-9422-D523-A44C-1902FB863E59}"/>
              </a:ext>
            </a:extLst>
          </p:cNvPr>
          <p:cNvPicPr>
            <a:picLocks noChangeAspect="1"/>
          </p:cNvPicPr>
          <p:nvPr/>
        </p:nvPicPr>
        <p:blipFill>
          <a:blip r:embed="rId4"/>
          <a:stretch>
            <a:fillRect/>
          </a:stretch>
        </p:blipFill>
        <p:spPr>
          <a:xfrm>
            <a:off x="9275209" y="88702"/>
            <a:ext cx="2811668" cy="803333"/>
          </a:xfrm>
          <a:prstGeom prst="rect">
            <a:avLst/>
          </a:prstGeom>
        </p:spPr>
      </p:pic>
      <p:sp>
        <p:nvSpPr>
          <p:cNvPr id="19" name="Oval 5">
            <a:extLst>
              <a:ext uri="{FF2B5EF4-FFF2-40B4-BE49-F238E27FC236}">
                <a16:creationId xmlns:a16="http://schemas.microsoft.com/office/drawing/2014/main" id="{180D938A-3FF5-5F35-5236-267B584667B4}"/>
              </a:ext>
            </a:extLst>
          </p:cNvPr>
          <p:cNvSpPr/>
          <p:nvPr/>
        </p:nvSpPr>
        <p:spPr>
          <a:xfrm>
            <a:off x="8912088" y="4317178"/>
            <a:ext cx="3077385" cy="1890159"/>
          </a:xfrm>
          <a:prstGeom prst="ellipse">
            <a:avLst/>
          </a:prstGeom>
          <a:blipFill dpi="0"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a:ea typeface="+mn-ea"/>
              <a:cs typeface="+mn-cs"/>
            </a:endParaRPr>
          </a:p>
        </p:txBody>
      </p:sp>
      <p:sp>
        <p:nvSpPr>
          <p:cNvPr id="3" name="CasellaDiTesto 2">
            <a:extLst>
              <a:ext uri="{FF2B5EF4-FFF2-40B4-BE49-F238E27FC236}">
                <a16:creationId xmlns:a16="http://schemas.microsoft.com/office/drawing/2014/main" id="{D4417CFC-6BC0-6BF9-5467-F12624DF2A4C}"/>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a:t>
            </a:r>
            <a:endParaRPr lang="it-IT" sz="1600" dirty="0">
              <a:solidFill>
                <a:schemeClr val="bg1"/>
              </a:solidFill>
            </a:endParaRPr>
          </a:p>
        </p:txBody>
      </p:sp>
    </p:spTree>
    <p:extLst>
      <p:ext uri="{BB962C8B-B14F-4D97-AF65-F5344CB8AC3E}">
        <p14:creationId xmlns:p14="http://schemas.microsoft.com/office/powerpoint/2010/main" val="177265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92024D-DE49-44AC-8259-CAE9C760DBC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D55B619-ACF4-4B88-BB65-876AB337CA8B}"/>
              </a:ext>
            </a:extLst>
          </p:cNvPr>
          <p:cNvSpPr>
            <a:spLocks noGrp="1"/>
          </p:cNvSpPr>
          <p:nvPr>
            <p:ph idx="1"/>
          </p:nvPr>
        </p:nvSpPr>
        <p:spPr/>
        <p:txBody>
          <a:bodyPr/>
          <a:lstStyle/>
          <a:p>
            <a:endParaRPr lang="it-IT"/>
          </a:p>
        </p:txBody>
      </p:sp>
      <p:pic>
        <p:nvPicPr>
          <p:cNvPr id="4" name="image1.png">
            <a:extLst>
              <a:ext uri="{FF2B5EF4-FFF2-40B4-BE49-F238E27FC236}">
                <a16:creationId xmlns:a16="http://schemas.microsoft.com/office/drawing/2014/main" id="{6A78481D-0303-4FBC-B314-48D4B3FC9E1C}"/>
              </a:ext>
            </a:extLst>
          </p:cNvPr>
          <p:cNvPicPr/>
          <p:nvPr/>
        </p:nvPicPr>
        <p:blipFill>
          <a:blip r:embed="rId2"/>
          <a:srcRect/>
          <a:stretch>
            <a:fillRect/>
          </a:stretch>
        </p:blipFill>
        <p:spPr>
          <a:xfrm>
            <a:off x="838199" y="120721"/>
            <a:ext cx="10350357" cy="6616558"/>
          </a:xfrm>
          <a:prstGeom prst="rect">
            <a:avLst/>
          </a:prstGeom>
          <a:ln/>
        </p:spPr>
      </p:pic>
    </p:spTree>
    <p:extLst>
      <p:ext uri="{BB962C8B-B14F-4D97-AF65-F5344CB8AC3E}">
        <p14:creationId xmlns:p14="http://schemas.microsoft.com/office/powerpoint/2010/main" val="74635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E2FDFEAB-E5C1-3F0B-74F8-02112BE897BC}"/>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 </a:t>
            </a:r>
            <a:endParaRPr lang="it-IT" sz="1600" dirty="0">
              <a:solidFill>
                <a:schemeClr val="bg1"/>
              </a:solidFill>
            </a:endParaRPr>
          </a:p>
        </p:txBody>
      </p:sp>
      <p:sp>
        <p:nvSpPr>
          <p:cNvPr id="7" name="Titolo 1">
            <a:extLst>
              <a:ext uri="{FF2B5EF4-FFF2-40B4-BE49-F238E27FC236}">
                <a16:creationId xmlns:a16="http://schemas.microsoft.com/office/drawing/2014/main" id="{3390A987-9EE2-B646-D33A-0B34BC8E8104}"/>
              </a:ext>
            </a:extLst>
          </p:cNvPr>
          <p:cNvSpPr txBox="1">
            <a:spLocks/>
          </p:cNvSpPr>
          <p:nvPr/>
        </p:nvSpPr>
        <p:spPr>
          <a:xfrm>
            <a:off x="245667" y="192488"/>
            <a:ext cx="5946579" cy="67951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tx2"/>
                </a:solidFill>
              </a:rPr>
              <a:t>I-RESTART progress activities</a:t>
            </a:r>
          </a:p>
        </p:txBody>
      </p:sp>
      <p:sp>
        <p:nvSpPr>
          <p:cNvPr id="10" name="Segnaposto contenuto 9">
            <a:extLst>
              <a:ext uri="{FF2B5EF4-FFF2-40B4-BE49-F238E27FC236}">
                <a16:creationId xmlns:a16="http://schemas.microsoft.com/office/drawing/2014/main" id="{417B1539-EB4C-5D6B-54EE-6846B2CB918B}"/>
              </a:ext>
            </a:extLst>
          </p:cNvPr>
          <p:cNvSpPr>
            <a:spLocks noGrp="1"/>
          </p:cNvSpPr>
          <p:nvPr>
            <p:ph idx="1"/>
          </p:nvPr>
        </p:nvSpPr>
        <p:spPr>
          <a:xfrm>
            <a:off x="838200" y="934241"/>
            <a:ext cx="10515600" cy="5522968"/>
          </a:xfrm>
        </p:spPr>
        <p:txBody>
          <a:bodyPr>
            <a:normAutofit fontScale="92500" lnSpcReduction="10000"/>
          </a:bodyPr>
          <a:lstStyle/>
          <a:p>
            <a:r>
              <a:rPr lang="en-US" sz="2800" b="1" dirty="0">
                <a:solidFill>
                  <a:schemeClr val="tx2"/>
                </a:solidFill>
              </a:rPr>
              <a:t>WP1: </a:t>
            </a:r>
            <a:r>
              <a:rPr lang="en-US" sz="2800" dirty="0">
                <a:solidFill>
                  <a:schemeClr val="tx2"/>
                </a:solidFill>
              </a:rPr>
              <a:t>Management portal active</a:t>
            </a:r>
          </a:p>
          <a:p>
            <a:pPr lvl="1"/>
            <a:r>
              <a:rPr lang="en-US" dirty="0">
                <a:solidFill>
                  <a:schemeClr val="tx2"/>
                </a:solidFill>
              </a:rPr>
              <a:t>First payment made to all partners</a:t>
            </a:r>
          </a:p>
          <a:p>
            <a:pPr lvl="1"/>
            <a:r>
              <a:rPr lang="en-US" dirty="0">
                <a:solidFill>
                  <a:schemeClr val="tx2"/>
                </a:solidFill>
              </a:rPr>
              <a:t>Consortium agreement in preparation</a:t>
            </a:r>
          </a:p>
          <a:p>
            <a:pPr lvl="1"/>
            <a:r>
              <a:rPr lang="en-US" dirty="0">
                <a:solidFill>
                  <a:schemeClr val="tx2"/>
                </a:solidFill>
              </a:rPr>
              <a:t>2</a:t>
            </a:r>
            <a:r>
              <a:rPr lang="en-US" baseline="30000" dirty="0">
                <a:solidFill>
                  <a:schemeClr val="tx2"/>
                </a:solidFill>
              </a:rPr>
              <a:t>nd</a:t>
            </a:r>
            <a:r>
              <a:rPr lang="en-US" dirty="0">
                <a:solidFill>
                  <a:schemeClr val="tx2"/>
                </a:solidFill>
              </a:rPr>
              <a:t> Project meeting in VIENNA M13</a:t>
            </a:r>
          </a:p>
          <a:p>
            <a:pPr lvl="1"/>
            <a:r>
              <a:rPr lang="en-US" dirty="0">
                <a:solidFill>
                  <a:schemeClr val="tx2"/>
                </a:solidFill>
              </a:rPr>
              <a:t>Working meetings planned every two weeks to monitor the activities</a:t>
            </a:r>
          </a:p>
          <a:p>
            <a:r>
              <a:rPr lang="en-US" b="1" dirty="0">
                <a:solidFill>
                  <a:schemeClr val="tx2"/>
                </a:solidFill>
              </a:rPr>
              <a:t>WP2: </a:t>
            </a:r>
            <a:r>
              <a:rPr lang="en-US" dirty="0">
                <a:solidFill>
                  <a:schemeClr val="tx2"/>
                </a:solidFill>
              </a:rPr>
              <a:t>Discussion with WP leader on identification and validation urgent skills</a:t>
            </a:r>
            <a:endParaRPr lang="en-US" sz="2800" b="1" dirty="0">
              <a:solidFill>
                <a:schemeClr val="tx2"/>
              </a:solidFill>
            </a:endParaRPr>
          </a:p>
          <a:p>
            <a:r>
              <a:rPr lang="en-US" b="1" dirty="0">
                <a:solidFill>
                  <a:schemeClr val="tx2"/>
                </a:solidFill>
              </a:rPr>
              <a:t>WP3</a:t>
            </a:r>
            <a:r>
              <a:rPr lang="en-US" dirty="0">
                <a:solidFill>
                  <a:schemeClr val="tx2"/>
                </a:solidFill>
              </a:rPr>
              <a:t>: First meeting planned for 19 October 2022</a:t>
            </a:r>
          </a:p>
          <a:p>
            <a:pPr lvl="1"/>
            <a:r>
              <a:rPr lang="en-US" dirty="0">
                <a:solidFill>
                  <a:schemeClr val="tx2"/>
                </a:solidFill>
              </a:rPr>
              <a:t>First brainstorming with WP3 Leader about focus group content</a:t>
            </a:r>
          </a:p>
          <a:p>
            <a:r>
              <a:rPr lang="en-US" b="1" dirty="0">
                <a:solidFill>
                  <a:schemeClr val="tx2"/>
                </a:solidFill>
              </a:rPr>
              <a:t>WP8: </a:t>
            </a:r>
            <a:r>
              <a:rPr lang="en-US" dirty="0">
                <a:solidFill>
                  <a:schemeClr val="tx2"/>
                </a:solidFill>
              </a:rPr>
              <a:t>Exchange of email with WP leader about Quality Plan and assessment grid (for deliverables evaluation)</a:t>
            </a:r>
            <a:endParaRPr lang="en-US" b="1" dirty="0">
              <a:solidFill>
                <a:schemeClr val="tx2"/>
              </a:solidFill>
            </a:endParaRPr>
          </a:p>
          <a:p>
            <a:r>
              <a:rPr lang="en-US" sz="2800" b="1" dirty="0">
                <a:solidFill>
                  <a:schemeClr val="tx2"/>
                </a:solidFill>
              </a:rPr>
              <a:t>WP9</a:t>
            </a:r>
            <a:r>
              <a:rPr lang="en-US" sz="2800" dirty="0">
                <a:solidFill>
                  <a:schemeClr val="tx2"/>
                </a:solidFill>
              </a:rPr>
              <a:t>: Dissemination and communication:</a:t>
            </a:r>
          </a:p>
          <a:p>
            <a:pPr lvl="1"/>
            <a:r>
              <a:rPr lang="en-US" dirty="0">
                <a:solidFill>
                  <a:schemeClr val="tx2"/>
                </a:solidFill>
              </a:rPr>
              <a:t>Website under construction </a:t>
            </a:r>
          </a:p>
          <a:p>
            <a:pPr lvl="1"/>
            <a:r>
              <a:rPr lang="en-US" dirty="0">
                <a:solidFill>
                  <a:schemeClr val="tx2"/>
                </a:solidFill>
              </a:rPr>
              <a:t>Social media account already created (Twitter, Instagram), LinkedIn and YouTube in preparation</a:t>
            </a:r>
          </a:p>
          <a:p>
            <a:endParaRPr lang="it-IT" dirty="0"/>
          </a:p>
        </p:txBody>
      </p:sp>
    </p:spTree>
    <p:extLst>
      <p:ext uri="{BB962C8B-B14F-4D97-AF65-F5344CB8AC3E}">
        <p14:creationId xmlns:p14="http://schemas.microsoft.com/office/powerpoint/2010/main" val="68682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39" name="Freeform: Shape 38">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Freeform: Shape 39">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 name="Freeform: Shape 40">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2" name="Freeform: Shape 41">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 name="Group 43">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45" name="Freeform: Shape 44">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asellaDiTesto 24">
            <a:extLst>
              <a:ext uri="{FF2B5EF4-FFF2-40B4-BE49-F238E27FC236}">
                <a16:creationId xmlns:a16="http://schemas.microsoft.com/office/drawing/2014/main" id="{0628D744-68A0-01C3-EED8-861DD0315C38}"/>
              </a:ext>
            </a:extLst>
          </p:cNvPr>
          <p:cNvSpPr txBox="1"/>
          <p:nvPr/>
        </p:nvSpPr>
        <p:spPr>
          <a:xfrm>
            <a:off x="301282" y="3280654"/>
            <a:ext cx="7252963" cy="1727400"/>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2000" b="0" i="0" dirty="0">
                <a:solidFill>
                  <a:schemeClr val="tx2"/>
                </a:solidFill>
                <a:effectLst/>
              </a:rPr>
              <a:t>Two partner of the </a:t>
            </a:r>
            <a:r>
              <a:rPr lang="en-US" sz="2000" b="1" i="0" dirty="0">
                <a:solidFill>
                  <a:schemeClr val="tx2"/>
                </a:solidFill>
                <a:effectLst/>
              </a:rPr>
              <a:t>I-RESTART</a:t>
            </a:r>
            <a:r>
              <a:rPr lang="en-US" sz="2000" b="0" i="0" dirty="0">
                <a:solidFill>
                  <a:schemeClr val="tx2"/>
                </a:solidFill>
                <a:effectLst/>
              </a:rPr>
              <a:t> project, </a:t>
            </a:r>
            <a:r>
              <a:rPr lang="en-US" sz="2000" b="1" i="0" dirty="0">
                <a:solidFill>
                  <a:schemeClr val="tx2"/>
                </a:solidFill>
                <a:effectLst/>
              </a:rPr>
              <a:t>COPA-COGECA</a:t>
            </a:r>
            <a:r>
              <a:rPr lang="en-US" sz="2000" b="0" i="0" dirty="0">
                <a:solidFill>
                  <a:schemeClr val="tx2"/>
                </a:solidFill>
                <a:effectLst/>
              </a:rPr>
              <a:t> and </a:t>
            </a:r>
            <a:r>
              <a:rPr lang="en-US" sz="2000" b="1" i="0" dirty="0">
                <a:solidFill>
                  <a:schemeClr val="tx2"/>
                </a:solidFill>
                <a:effectLst/>
              </a:rPr>
              <a:t>FDE</a:t>
            </a:r>
            <a:r>
              <a:rPr lang="en-US" sz="2000" b="0" i="0" dirty="0">
                <a:solidFill>
                  <a:schemeClr val="tx2"/>
                </a:solidFill>
                <a:effectLst/>
              </a:rPr>
              <a:t>, umbrella organization at EU level representing Farmers and Agri-food industry, recognize their interdependent role, they establish a common task force for the Pact for Skills and signed a common code of conduct related to the implementation of the Pact for Skill among their organization and stakeholders.</a:t>
            </a:r>
          </a:p>
        </p:txBody>
      </p:sp>
      <p:pic>
        <p:nvPicPr>
          <p:cNvPr id="29" name="Picture 3">
            <a:extLst>
              <a:ext uri="{FF2B5EF4-FFF2-40B4-BE49-F238E27FC236}">
                <a16:creationId xmlns:a16="http://schemas.microsoft.com/office/drawing/2014/main" id="{5D882E97-472C-AD46-AFD4-3D9C2F4757A6}"/>
              </a:ext>
            </a:extLst>
          </p:cNvPr>
          <p:cNvPicPr>
            <a:picLocks noChangeAspect="1"/>
          </p:cNvPicPr>
          <p:nvPr/>
        </p:nvPicPr>
        <p:blipFill>
          <a:blip r:embed="rId2"/>
          <a:stretch>
            <a:fillRect/>
          </a:stretch>
        </p:blipFill>
        <p:spPr>
          <a:xfrm>
            <a:off x="9534437" y="51707"/>
            <a:ext cx="2629372" cy="751248"/>
          </a:xfrm>
          <a:prstGeom prst="rect">
            <a:avLst/>
          </a:prstGeom>
        </p:spPr>
      </p:pic>
      <p:pic>
        <p:nvPicPr>
          <p:cNvPr id="21" name="Immagine 20">
            <a:extLst>
              <a:ext uri="{FF2B5EF4-FFF2-40B4-BE49-F238E27FC236}">
                <a16:creationId xmlns:a16="http://schemas.microsoft.com/office/drawing/2014/main" id="{D717164E-1223-446C-4845-33AAE0489FD6}"/>
              </a:ext>
            </a:extLst>
          </p:cNvPr>
          <p:cNvPicPr/>
          <p:nvPr/>
        </p:nvPicPr>
        <p:blipFill rotWithShape="1">
          <a:blip r:embed="rId3" cstate="print">
            <a:extLst>
              <a:ext uri="{28A0092B-C50C-407E-A947-70E740481C1C}">
                <a14:useLocalDpi xmlns:a14="http://schemas.microsoft.com/office/drawing/2010/main" val="0"/>
              </a:ext>
            </a:extLst>
          </a:blip>
          <a:srcRect l="10303" t="11627" r="8292" b="7899"/>
          <a:stretch/>
        </p:blipFill>
        <p:spPr bwMode="auto">
          <a:xfrm>
            <a:off x="6095847" y="526950"/>
            <a:ext cx="2866973" cy="1454051"/>
          </a:xfrm>
          <a:prstGeom prst="rect">
            <a:avLst/>
          </a:prstGeom>
          <a:noFill/>
          <a:ln>
            <a:noFill/>
          </a:ln>
          <a:extLst>
            <a:ext uri="{53640926-AAD7-44D8-BBD7-CCE9431645EC}">
              <a14:shadowObscured xmlns:a14="http://schemas.microsoft.com/office/drawing/2010/main"/>
            </a:ext>
          </a:extLst>
        </p:spPr>
      </p:pic>
      <p:sp>
        <p:nvSpPr>
          <p:cNvPr id="31" name="Titolo 1">
            <a:extLst>
              <a:ext uri="{FF2B5EF4-FFF2-40B4-BE49-F238E27FC236}">
                <a16:creationId xmlns:a16="http://schemas.microsoft.com/office/drawing/2014/main" id="{996D3670-83EA-7B1B-DE60-5A56F8522140}"/>
              </a:ext>
            </a:extLst>
          </p:cNvPr>
          <p:cNvSpPr>
            <a:spLocks noGrp="1"/>
          </p:cNvSpPr>
          <p:nvPr>
            <p:ph type="title"/>
          </p:nvPr>
        </p:nvSpPr>
        <p:spPr>
          <a:xfrm>
            <a:off x="317267" y="98932"/>
            <a:ext cx="4683941" cy="1185037"/>
          </a:xfrm>
        </p:spPr>
        <p:txBody>
          <a:bodyPr vert="horz" lIns="91440" tIns="45720" rIns="91440" bIns="45720" rtlCol="0" anchor="b">
            <a:normAutofit fontScale="90000"/>
          </a:bodyPr>
          <a:lstStyle/>
          <a:p>
            <a:r>
              <a:rPr lang="en-US" sz="4000" b="1" dirty="0">
                <a:solidFill>
                  <a:schemeClr val="tx2"/>
                </a:solidFill>
              </a:rPr>
              <a:t>I-RESTART contribution</a:t>
            </a:r>
            <a:br>
              <a:rPr lang="en-US" sz="4000" b="1" dirty="0">
                <a:solidFill>
                  <a:schemeClr val="tx2"/>
                </a:solidFill>
              </a:rPr>
            </a:br>
            <a:r>
              <a:rPr lang="en-US" sz="4000" b="1" dirty="0">
                <a:solidFill>
                  <a:schemeClr val="tx2"/>
                </a:solidFill>
              </a:rPr>
              <a:t>to the Pact for Skills</a:t>
            </a:r>
            <a:endParaRPr lang="it-IT" sz="4000" b="1" dirty="0">
              <a:solidFill>
                <a:schemeClr val="tx2"/>
              </a:solidFill>
            </a:endParaRPr>
          </a:p>
        </p:txBody>
      </p:sp>
      <p:pic>
        <p:nvPicPr>
          <p:cNvPr id="1028" name="Picture 4" descr="Nessuna descrizione della foto disponibile.">
            <a:extLst>
              <a:ext uri="{FF2B5EF4-FFF2-40B4-BE49-F238E27FC236}">
                <a16:creationId xmlns:a16="http://schemas.microsoft.com/office/drawing/2014/main" id="{0FBA6A73-3D76-2B31-4CD7-B884D88806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445" b="26293"/>
          <a:stretch/>
        </p:blipFill>
        <p:spPr bwMode="auto">
          <a:xfrm>
            <a:off x="8857334" y="4275523"/>
            <a:ext cx="3146156" cy="1437468"/>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a:extLst>
              <a:ext uri="{FF2B5EF4-FFF2-40B4-BE49-F238E27FC236}">
                <a16:creationId xmlns:a16="http://schemas.microsoft.com/office/drawing/2014/main" id="{CC5EC245-E802-6ED7-45D2-2998ED442767}"/>
              </a:ext>
            </a:extLst>
          </p:cNvPr>
          <p:cNvSpPr txBox="1"/>
          <p:nvPr/>
        </p:nvSpPr>
        <p:spPr>
          <a:xfrm>
            <a:off x="341467" y="1375293"/>
            <a:ext cx="6162075" cy="18312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1" dirty="0">
                <a:solidFill>
                  <a:schemeClr val="tx2"/>
                </a:solidFill>
              </a:rPr>
              <a:t>I-RESTART</a:t>
            </a:r>
            <a:r>
              <a:rPr lang="en-US" sz="2000" dirty="0">
                <a:solidFill>
                  <a:schemeClr val="tx2"/>
                </a:solidFill>
              </a:rPr>
              <a:t> will provide training material and tools developed as resources for signatories of the Pact</a:t>
            </a:r>
          </a:p>
          <a:p>
            <a:pPr indent="-228600">
              <a:lnSpc>
                <a:spcPct val="90000"/>
              </a:lnSpc>
              <a:spcAft>
                <a:spcPts val="600"/>
              </a:spcAft>
              <a:buFont typeface="Arial" panose="020B0604020202020204" pitchFamily="34" charset="0"/>
              <a:buChar char="•"/>
            </a:pPr>
            <a:r>
              <a:rPr lang="en-US" sz="2000" b="1" i="0" dirty="0">
                <a:solidFill>
                  <a:schemeClr val="tx2"/>
                </a:solidFill>
                <a:effectLst/>
              </a:rPr>
              <a:t>I-RESTART</a:t>
            </a:r>
            <a:r>
              <a:rPr lang="en-US" sz="2000" b="0" i="0" dirty="0">
                <a:solidFill>
                  <a:schemeClr val="tx2"/>
                </a:solidFill>
                <a:effectLst/>
              </a:rPr>
              <a:t> will actively contribute through </a:t>
            </a:r>
            <a:br>
              <a:rPr lang="en-US" sz="2000" b="0" i="0" dirty="0">
                <a:solidFill>
                  <a:schemeClr val="tx2"/>
                </a:solidFill>
                <a:effectLst/>
              </a:rPr>
            </a:br>
            <a:r>
              <a:rPr lang="en-US" sz="2000" b="0" i="0" dirty="0">
                <a:solidFill>
                  <a:schemeClr val="tx2"/>
                </a:solidFill>
                <a:effectLst/>
              </a:rPr>
              <a:t>T7.5, by incentivizing the increase of the Pact for Skills signatories as well as providing implementation channels for the outcomes of the project. </a:t>
            </a:r>
          </a:p>
        </p:txBody>
      </p:sp>
      <p:sp>
        <p:nvSpPr>
          <p:cNvPr id="20" name="CasellaDiTesto 19">
            <a:extLst>
              <a:ext uri="{FF2B5EF4-FFF2-40B4-BE49-F238E27FC236}">
                <a16:creationId xmlns:a16="http://schemas.microsoft.com/office/drawing/2014/main" id="{512AA37E-1035-4745-A266-777BB1289300}"/>
              </a:ext>
            </a:extLst>
          </p:cNvPr>
          <p:cNvSpPr txBox="1"/>
          <p:nvPr/>
        </p:nvSpPr>
        <p:spPr>
          <a:xfrm>
            <a:off x="341467" y="5057505"/>
            <a:ext cx="6286311" cy="1200329"/>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1" i="0" dirty="0">
                <a:solidFill>
                  <a:schemeClr val="tx2"/>
                </a:solidFill>
                <a:effectLst/>
              </a:rPr>
              <a:t>I-RESTART</a:t>
            </a:r>
            <a:r>
              <a:rPr lang="en-US" sz="2000" b="0" i="0" dirty="0">
                <a:solidFill>
                  <a:schemeClr val="tx2"/>
                </a:solidFill>
                <a:effectLst/>
              </a:rPr>
              <a:t> Coordinators constantly participate in pact for skills meetings, both organized from DG-AGRI, DG-EMPL and DG-GROW, and from </a:t>
            </a:r>
            <a:r>
              <a:rPr lang="en-US" sz="2000" dirty="0">
                <a:solidFill>
                  <a:schemeClr val="tx2"/>
                </a:solidFill>
              </a:rPr>
              <a:t>COPA-COGECA and FDE within the implementation of FIELDS project</a:t>
            </a:r>
            <a:endParaRPr lang="en-US" sz="2000" i="0" dirty="0">
              <a:solidFill>
                <a:schemeClr val="tx2"/>
              </a:solidFill>
              <a:effectLst/>
            </a:endParaRPr>
          </a:p>
        </p:txBody>
      </p:sp>
      <p:sp>
        <p:nvSpPr>
          <p:cNvPr id="3" name="CasellaDiTesto 2">
            <a:extLst>
              <a:ext uri="{FF2B5EF4-FFF2-40B4-BE49-F238E27FC236}">
                <a16:creationId xmlns:a16="http://schemas.microsoft.com/office/drawing/2014/main" id="{6C439EF7-1678-F5D0-8CEF-F1F533A41C31}"/>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a:t>
            </a:r>
            <a:endParaRPr lang="it-IT" sz="1600" dirty="0">
              <a:solidFill>
                <a:schemeClr val="bg1"/>
              </a:solidFill>
            </a:endParaRPr>
          </a:p>
        </p:txBody>
      </p:sp>
    </p:spTree>
    <p:extLst>
      <p:ext uri="{BB962C8B-B14F-4D97-AF65-F5344CB8AC3E}">
        <p14:creationId xmlns:p14="http://schemas.microsoft.com/office/powerpoint/2010/main" val="407698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94A9C6C-1472-49E2-A08D-475DB4E3CBD3}" type="slidenum">
              <a:rPr lang="en-US" smtClean="0"/>
              <a:pPr/>
              <a:t>14</a:t>
            </a:fld>
            <a:endParaRPr lang="en-US" dirty="0"/>
          </a:p>
        </p:txBody>
      </p:sp>
      <p:sp>
        <p:nvSpPr>
          <p:cNvPr id="6" name="CasellaDiTesto 5">
            <a:extLst>
              <a:ext uri="{FF2B5EF4-FFF2-40B4-BE49-F238E27FC236}">
                <a16:creationId xmlns:a16="http://schemas.microsoft.com/office/drawing/2014/main" id="{E0AF80E3-0BC5-4CF8-BAD2-4A24F9253D4B}"/>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a:t>
            </a:r>
            <a:endParaRPr lang="it-IT" sz="1600" dirty="0">
              <a:solidFill>
                <a:schemeClr val="bg1"/>
              </a:solidFill>
            </a:endParaRPr>
          </a:p>
        </p:txBody>
      </p:sp>
      <p:pic>
        <p:nvPicPr>
          <p:cNvPr id="1026" name="Picture 1482129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 y="6350"/>
            <a:ext cx="10181608" cy="685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56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06A179E-710D-4FB8-A6A1-5F1148A502F4}"/>
              </a:ext>
            </a:extLst>
          </p:cNvPr>
          <p:cNvSpPr>
            <a:spLocks noGrp="1"/>
          </p:cNvSpPr>
          <p:nvPr>
            <p:ph type="title"/>
          </p:nvPr>
        </p:nvSpPr>
        <p:spPr/>
        <p:txBody>
          <a:bodyPr/>
          <a:lstStyle/>
          <a:p>
            <a:r>
              <a:rPr lang="it-IT" dirty="0" err="1"/>
              <a:t>Working</a:t>
            </a:r>
            <a:r>
              <a:rPr lang="it-IT" dirty="0"/>
              <a:t> </a:t>
            </a:r>
            <a:r>
              <a:rPr lang="it-IT" dirty="0" err="1"/>
              <a:t>groups</a:t>
            </a:r>
            <a:r>
              <a:rPr lang="it-IT" dirty="0"/>
              <a:t> </a:t>
            </a:r>
            <a:r>
              <a:rPr lang="it-IT" dirty="0" err="1"/>
              <a:t>supported</a:t>
            </a:r>
            <a:r>
              <a:rPr lang="it-IT" dirty="0"/>
              <a:t> </a:t>
            </a:r>
            <a:r>
              <a:rPr lang="it-IT" dirty="0" err="1"/>
              <a:t>within</a:t>
            </a:r>
            <a:r>
              <a:rPr lang="it-IT" dirty="0"/>
              <a:t> I-RESTART</a:t>
            </a:r>
          </a:p>
        </p:txBody>
      </p:sp>
      <p:sp>
        <p:nvSpPr>
          <p:cNvPr id="4" name="Segnaposto contenuto 3">
            <a:extLst>
              <a:ext uri="{FF2B5EF4-FFF2-40B4-BE49-F238E27FC236}">
                <a16:creationId xmlns:a16="http://schemas.microsoft.com/office/drawing/2014/main" id="{79DEAC97-D7A9-4F20-942C-AB1A6119C40A}"/>
              </a:ext>
            </a:extLst>
          </p:cNvPr>
          <p:cNvSpPr>
            <a:spLocks noGrp="1"/>
          </p:cNvSpPr>
          <p:nvPr>
            <p:ph idx="1"/>
          </p:nvPr>
        </p:nvSpPr>
        <p:spPr/>
        <p:txBody>
          <a:bodyPr/>
          <a:lstStyle/>
          <a:p>
            <a:r>
              <a:rPr lang="it-IT" dirty="0"/>
              <a:t>For the duration of the I-RESTART project (</a:t>
            </a:r>
            <a:r>
              <a:rPr lang="it-IT" dirty="0" err="1"/>
              <a:t>until</a:t>
            </a:r>
            <a:r>
              <a:rPr lang="it-IT" dirty="0"/>
              <a:t> 30/08/2026) the following </a:t>
            </a:r>
            <a:r>
              <a:rPr lang="it-IT" dirty="0" err="1"/>
              <a:t>working</a:t>
            </a:r>
            <a:r>
              <a:rPr lang="it-IT" dirty="0"/>
              <a:t> </a:t>
            </a:r>
            <a:r>
              <a:rPr lang="it-IT" dirty="0" err="1"/>
              <a:t>groups</a:t>
            </a:r>
            <a:r>
              <a:rPr lang="it-IT" dirty="0"/>
              <a:t> </a:t>
            </a:r>
            <a:r>
              <a:rPr lang="it-IT" dirty="0" err="1"/>
              <a:t>will</a:t>
            </a:r>
            <a:r>
              <a:rPr lang="it-IT" dirty="0"/>
              <a:t> be </a:t>
            </a:r>
            <a:r>
              <a:rPr lang="it-IT" dirty="0" err="1"/>
              <a:t>supported</a:t>
            </a:r>
            <a:r>
              <a:rPr lang="it-IT" dirty="0"/>
              <a:t> by the I-RESTART partners:</a:t>
            </a:r>
          </a:p>
          <a:p>
            <a:r>
              <a:rPr lang="it-IT" dirty="0"/>
              <a:t>Communication</a:t>
            </a:r>
          </a:p>
          <a:p>
            <a:r>
              <a:rPr lang="it-IT" dirty="0"/>
              <a:t>Networking</a:t>
            </a:r>
          </a:p>
          <a:p>
            <a:r>
              <a:rPr lang="it-IT" dirty="0" err="1"/>
              <a:t>Scenarios</a:t>
            </a:r>
            <a:r>
              <a:rPr lang="it-IT" dirty="0"/>
              <a:t> and </a:t>
            </a:r>
            <a:r>
              <a:rPr lang="it-IT" dirty="0" err="1"/>
              <a:t>Figures</a:t>
            </a:r>
            <a:endParaRPr lang="it-IT" dirty="0"/>
          </a:p>
          <a:p>
            <a:r>
              <a:rPr lang="it-IT" dirty="0"/>
              <a:t>Repository and Certification</a:t>
            </a:r>
          </a:p>
          <a:p>
            <a:endParaRPr lang="it-IT" dirty="0"/>
          </a:p>
        </p:txBody>
      </p:sp>
      <p:sp>
        <p:nvSpPr>
          <p:cNvPr id="2" name="Segnaposto numero diapositiva 1">
            <a:extLst>
              <a:ext uri="{FF2B5EF4-FFF2-40B4-BE49-F238E27FC236}">
                <a16:creationId xmlns:a16="http://schemas.microsoft.com/office/drawing/2014/main" id="{15756D8D-F5D6-42E8-8381-C1ACCE429DB8}"/>
              </a:ext>
            </a:extLst>
          </p:cNvPr>
          <p:cNvSpPr>
            <a:spLocks noGrp="1"/>
          </p:cNvSpPr>
          <p:nvPr>
            <p:ph type="sldNum" sz="quarter" idx="12"/>
          </p:nvPr>
        </p:nvSpPr>
        <p:spPr/>
        <p:txBody>
          <a:bodyPr/>
          <a:lstStyle/>
          <a:p>
            <a:fld id="{C94A9C6C-1472-49E2-A08D-475DB4E3CBD3}" type="slidenum">
              <a:rPr lang="en-US" smtClean="0"/>
              <a:pPr/>
              <a:t>15</a:t>
            </a:fld>
            <a:endParaRPr lang="en-US" dirty="0"/>
          </a:p>
        </p:txBody>
      </p:sp>
      <p:sp>
        <p:nvSpPr>
          <p:cNvPr id="5" name="CasellaDiTesto 4">
            <a:extLst>
              <a:ext uri="{FF2B5EF4-FFF2-40B4-BE49-F238E27FC236}">
                <a16:creationId xmlns:a16="http://schemas.microsoft.com/office/drawing/2014/main" id="{833A4A27-D4F4-476B-9378-EEFA7FC007FE}"/>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a:t>
            </a:r>
            <a:endParaRPr lang="it-IT" sz="1600" dirty="0">
              <a:solidFill>
                <a:schemeClr val="bg1"/>
              </a:solidFill>
            </a:endParaRPr>
          </a:p>
        </p:txBody>
      </p:sp>
    </p:spTree>
    <p:extLst>
      <p:ext uri="{BB962C8B-B14F-4D97-AF65-F5344CB8AC3E}">
        <p14:creationId xmlns:p14="http://schemas.microsoft.com/office/powerpoint/2010/main" val="112006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08E238-3953-4481-A4EA-DD56B08E6C93}"/>
              </a:ext>
            </a:extLst>
          </p:cNvPr>
          <p:cNvSpPr>
            <a:spLocks noGrp="1"/>
          </p:cNvSpPr>
          <p:nvPr>
            <p:ph type="title"/>
          </p:nvPr>
        </p:nvSpPr>
        <p:spPr>
          <a:xfrm>
            <a:off x="329688" y="167005"/>
            <a:ext cx="9709662" cy="922826"/>
          </a:xfrm>
        </p:spPr>
        <p:txBody>
          <a:bodyPr>
            <a:normAutofit fontScale="90000"/>
          </a:bodyPr>
          <a:lstStyle/>
          <a:p>
            <a:r>
              <a:rPr lang="it-IT" sz="3600" b="1" dirty="0">
                <a:solidFill>
                  <a:schemeClr val="tx2"/>
                </a:solidFill>
              </a:rPr>
              <a:t>Observatory on Agrifood Job </a:t>
            </a:r>
            <a:r>
              <a:rPr lang="it-IT" sz="3600" b="1" dirty="0" err="1">
                <a:solidFill>
                  <a:schemeClr val="tx2"/>
                </a:solidFill>
              </a:rPr>
              <a:t>Challenges</a:t>
            </a:r>
            <a:r>
              <a:rPr lang="it-IT" sz="3600" b="1" dirty="0">
                <a:solidFill>
                  <a:schemeClr val="tx2"/>
                </a:solidFill>
              </a:rPr>
              <a:t> – OAF</a:t>
            </a:r>
            <a:br>
              <a:rPr lang="it-IT" sz="3600" b="1" dirty="0">
                <a:solidFill>
                  <a:schemeClr val="tx2"/>
                </a:solidFill>
              </a:rPr>
            </a:br>
            <a:r>
              <a:rPr lang="it-IT" sz="3600" b="1" dirty="0">
                <a:solidFill>
                  <a:schemeClr val="tx2"/>
                </a:solidFill>
              </a:rPr>
              <a:t>Timeline 2023-2025</a:t>
            </a:r>
          </a:p>
        </p:txBody>
      </p:sp>
      <p:sp>
        <p:nvSpPr>
          <p:cNvPr id="3" name="Segnaposto contenuto 2">
            <a:extLst>
              <a:ext uri="{FF2B5EF4-FFF2-40B4-BE49-F238E27FC236}">
                <a16:creationId xmlns:a16="http://schemas.microsoft.com/office/drawing/2014/main" id="{605EF5FA-6EE2-44B4-9C57-26C3E94C2378}"/>
              </a:ext>
            </a:extLst>
          </p:cNvPr>
          <p:cNvSpPr>
            <a:spLocks noGrp="1"/>
          </p:cNvSpPr>
          <p:nvPr>
            <p:ph idx="1"/>
          </p:nvPr>
        </p:nvSpPr>
        <p:spPr>
          <a:xfrm>
            <a:off x="2152650" y="1476375"/>
            <a:ext cx="7886700" cy="5046345"/>
          </a:xfrm>
        </p:spPr>
        <p:txBody>
          <a:bodyPr>
            <a:normAutofit fontScale="85000" lnSpcReduction="10000"/>
          </a:bodyPr>
          <a:lstStyle/>
          <a:p>
            <a:r>
              <a:rPr lang="it-IT" dirty="0" err="1"/>
              <a:t>Roles</a:t>
            </a:r>
            <a:r>
              <a:rPr lang="it-IT" dirty="0"/>
              <a:t> for </a:t>
            </a:r>
            <a:r>
              <a:rPr lang="it-IT" dirty="0" err="1"/>
              <a:t>Pact</a:t>
            </a:r>
            <a:r>
              <a:rPr lang="it-IT" dirty="0"/>
              <a:t> for Skills members and partnership (2022-23)</a:t>
            </a:r>
          </a:p>
          <a:p>
            <a:r>
              <a:rPr lang="it-IT" dirty="0" err="1"/>
              <a:t>KPIs</a:t>
            </a:r>
            <a:r>
              <a:rPr lang="it-IT" dirty="0"/>
              <a:t> baseline and kick off (end of 2022: 16° of </a:t>
            </a:r>
            <a:r>
              <a:rPr lang="it-IT" dirty="0" err="1"/>
              <a:t>December</a:t>
            </a:r>
            <a:r>
              <a:rPr lang="it-IT" dirty="0"/>
              <a:t>)</a:t>
            </a:r>
          </a:p>
          <a:p>
            <a:r>
              <a:rPr lang="it-IT" dirty="0"/>
              <a:t>Staff building (end of 2023)</a:t>
            </a:r>
          </a:p>
          <a:p>
            <a:r>
              <a:rPr lang="it-IT" dirty="0"/>
              <a:t>Data </a:t>
            </a:r>
            <a:r>
              <a:rPr lang="it-IT" dirty="0" err="1"/>
              <a:t>Sources</a:t>
            </a:r>
            <a:r>
              <a:rPr lang="it-IT" dirty="0"/>
              <a:t> </a:t>
            </a:r>
            <a:r>
              <a:rPr lang="it-IT" dirty="0" err="1"/>
              <a:t>analysis</a:t>
            </a:r>
            <a:r>
              <a:rPr lang="it-IT" dirty="0"/>
              <a:t> (2023-24)</a:t>
            </a:r>
          </a:p>
          <a:p>
            <a:r>
              <a:rPr lang="it-IT" dirty="0"/>
              <a:t>Scenario </a:t>
            </a:r>
            <a:r>
              <a:rPr lang="it-IT" dirty="0" err="1"/>
              <a:t>modelling</a:t>
            </a:r>
            <a:r>
              <a:rPr lang="it-IT" dirty="0"/>
              <a:t> (2023-24)</a:t>
            </a:r>
          </a:p>
          <a:p>
            <a:r>
              <a:rPr lang="it-IT" dirty="0"/>
              <a:t>Network for </a:t>
            </a:r>
            <a:r>
              <a:rPr lang="it-IT" dirty="0" err="1"/>
              <a:t>microcredential</a:t>
            </a:r>
            <a:r>
              <a:rPr lang="it-IT" dirty="0"/>
              <a:t> certification (2023-24)</a:t>
            </a:r>
          </a:p>
          <a:p>
            <a:r>
              <a:rPr lang="it-IT" dirty="0"/>
              <a:t>EU and </a:t>
            </a:r>
            <a:r>
              <a:rPr lang="it-IT" dirty="0" err="1"/>
              <a:t>national</a:t>
            </a:r>
            <a:r>
              <a:rPr lang="it-IT" dirty="0"/>
              <a:t> policies and </a:t>
            </a:r>
            <a:r>
              <a:rPr lang="it-IT" dirty="0" err="1"/>
              <a:t>tools</a:t>
            </a:r>
            <a:r>
              <a:rPr lang="it-IT" dirty="0"/>
              <a:t> (2023-24)</a:t>
            </a:r>
          </a:p>
          <a:p>
            <a:r>
              <a:rPr lang="it-IT" dirty="0"/>
              <a:t>KPI monitoring (2024-25)</a:t>
            </a:r>
          </a:p>
          <a:p>
            <a:r>
              <a:rPr lang="it-IT" dirty="0"/>
              <a:t>Training repository (2024-25)</a:t>
            </a:r>
          </a:p>
          <a:p>
            <a:r>
              <a:rPr lang="it-IT" dirty="0"/>
              <a:t>Policy </a:t>
            </a:r>
            <a:r>
              <a:rPr lang="it-IT" dirty="0" err="1"/>
              <a:t>recommendations</a:t>
            </a:r>
            <a:r>
              <a:rPr lang="it-IT" dirty="0"/>
              <a:t> and funding opportunities/</a:t>
            </a:r>
            <a:r>
              <a:rPr lang="it-IT" dirty="0" err="1"/>
              <a:t>incentives</a:t>
            </a:r>
            <a:r>
              <a:rPr lang="it-IT" dirty="0"/>
              <a:t> (2024) </a:t>
            </a:r>
          </a:p>
          <a:p>
            <a:r>
              <a:rPr lang="it-IT" dirty="0" err="1"/>
              <a:t>Piloting</a:t>
            </a:r>
            <a:r>
              <a:rPr lang="it-IT" dirty="0"/>
              <a:t> </a:t>
            </a:r>
            <a:r>
              <a:rPr lang="it-IT" dirty="0" err="1"/>
              <a:t>will</a:t>
            </a:r>
            <a:r>
              <a:rPr lang="it-IT" dirty="0"/>
              <a:t> </a:t>
            </a:r>
            <a:r>
              <a:rPr lang="it-IT" dirty="0" err="1"/>
              <a:t>occur</a:t>
            </a:r>
            <a:r>
              <a:rPr lang="it-IT" dirty="0"/>
              <a:t> </a:t>
            </a:r>
            <a:r>
              <a:rPr lang="it-IT" dirty="0" err="1"/>
              <a:t>during</a:t>
            </a:r>
            <a:r>
              <a:rPr lang="it-IT" dirty="0"/>
              <a:t> I-RESTART (2025)</a:t>
            </a:r>
          </a:p>
          <a:p>
            <a:endParaRPr lang="it-IT" dirty="0"/>
          </a:p>
        </p:txBody>
      </p:sp>
      <p:sp>
        <p:nvSpPr>
          <p:cNvPr id="4" name="Segnaposto numero diapositiva 3">
            <a:extLst>
              <a:ext uri="{FF2B5EF4-FFF2-40B4-BE49-F238E27FC236}">
                <a16:creationId xmlns:a16="http://schemas.microsoft.com/office/drawing/2014/main" id="{0209F479-BD17-461F-A47F-02F215D1102A}"/>
              </a:ext>
            </a:extLst>
          </p:cNvPr>
          <p:cNvSpPr>
            <a:spLocks noGrp="1"/>
          </p:cNvSpPr>
          <p:nvPr>
            <p:ph type="sldNum" sz="quarter" idx="12"/>
          </p:nvPr>
        </p:nvSpPr>
        <p:spPr/>
        <p:txBody>
          <a:bodyPr/>
          <a:lstStyle/>
          <a:p>
            <a:fld id="{C94A9C6C-1472-49E2-A08D-475DB4E3CBD3}" type="slidenum">
              <a:rPr lang="en-US" smtClean="0"/>
              <a:pPr/>
              <a:t>16</a:t>
            </a:fld>
            <a:endParaRPr lang="en-US" dirty="0"/>
          </a:p>
        </p:txBody>
      </p:sp>
      <p:sp>
        <p:nvSpPr>
          <p:cNvPr id="5" name="CasellaDiTesto 4">
            <a:extLst>
              <a:ext uri="{FF2B5EF4-FFF2-40B4-BE49-F238E27FC236}">
                <a16:creationId xmlns:a16="http://schemas.microsoft.com/office/drawing/2014/main" id="{C8B18E01-8DC1-4A0E-9B81-E9E4AD17BD55}"/>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a:t>
            </a:r>
            <a:endParaRPr lang="it-IT" sz="1600" dirty="0">
              <a:solidFill>
                <a:schemeClr val="bg1"/>
              </a:solidFill>
            </a:endParaRPr>
          </a:p>
        </p:txBody>
      </p:sp>
    </p:spTree>
    <p:extLst>
      <p:ext uri="{BB962C8B-B14F-4D97-AF65-F5344CB8AC3E}">
        <p14:creationId xmlns:p14="http://schemas.microsoft.com/office/powerpoint/2010/main" val="135942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54" name="Freeform: Shape 53">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5" name="Freeform: Shape 54">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4" name="Freeform: Shape 55">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5" name="Freeform: Shape 56">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6" name="Group 58">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67" name="Freeform: Shape 59">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0">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1">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7AC8E0BA-EAD7-DC9E-E806-1A30FBABDDC7}"/>
              </a:ext>
            </a:extLst>
          </p:cNvPr>
          <p:cNvSpPr>
            <a:spLocks noGrp="1"/>
          </p:cNvSpPr>
          <p:nvPr>
            <p:ph type="title"/>
          </p:nvPr>
        </p:nvSpPr>
        <p:spPr>
          <a:xfrm>
            <a:off x="8553038" y="4582657"/>
            <a:ext cx="3623462" cy="902347"/>
          </a:xfrm>
        </p:spPr>
        <p:txBody>
          <a:bodyPr vert="horz" lIns="91440" tIns="45720" rIns="91440" bIns="45720" rtlCol="0" anchor="b">
            <a:normAutofit/>
          </a:bodyPr>
          <a:lstStyle/>
          <a:p>
            <a:r>
              <a:rPr lang="en-US" sz="2400" b="1" i="0" dirty="0">
                <a:solidFill>
                  <a:schemeClr val="tx2"/>
                </a:solidFill>
                <a:effectLst/>
              </a:rPr>
              <a:t>Lot 2: Alliances for Sectoral Cooperation on Skills</a:t>
            </a:r>
            <a:endParaRPr lang="en-US" sz="2400" dirty="0">
              <a:solidFill>
                <a:schemeClr val="tx2"/>
              </a:solidFill>
            </a:endParaRPr>
          </a:p>
        </p:txBody>
      </p:sp>
      <p:pic>
        <p:nvPicPr>
          <p:cNvPr id="44" name="Picture 3">
            <a:extLst>
              <a:ext uri="{FF2B5EF4-FFF2-40B4-BE49-F238E27FC236}">
                <a16:creationId xmlns:a16="http://schemas.microsoft.com/office/drawing/2014/main" id="{7EEAF6C4-18C1-9A8B-3697-42743EB6EA47}"/>
              </a:ext>
            </a:extLst>
          </p:cNvPr>
          <p:cNvPicPr>
            <a:picLocks noChangeAspect="1"/>
          </p:cNvPicPr>
          <p:nvPr/>
        </p:nvPicPr>
        <p:blipFill>
          <a:blip r:embed="rId2"/>
          <a:stretch>
            <a:fillRect/>
          </a:stretch>
        </p:blipFill>
        <p:spPr>
          <a:xfrm>
            <a:off x="5752228" y="587408"/>
            <a:ext cx="3286999" cy="939141"/>
          </a:xfrm>
          <a:prstGeom prst="rect">
            <a:avLst/>
          </a:prstGeom>
        </p:spPr>
      </p:pic>
      <p:sp>
        <p:nvSpPr>
          <p:cNvPr id="48" name="CasellaDiTesto 47">
            <a:extLst>
              <a:ext uri="{FF2B5EF4-FFF2-40B4-BE49-F238E27FC236}">
                <a16:creationId xmlns:a16="http://schemas.microsoft.com/office/drawing/2014/main" id="{A183E0A0-DA60-0EC8-2381-A34E6FC60A15}"/>
              </a:ext>
            </a:extLst>
          </p:cNvPr>
          <p:cNvSpPr txBox="1"/>
          <p:nvPr/>
        </p:nvSpPr>
        <p:spPr>
          <a:xfrm>
            <a:off x="159702" y="5177222"/>
            <a:ext cx="7556500" cy="1015663"/>
          </a:xfrm>
          <a:prstGeom prst="rect">
            <a:avLst/>
          </a:prstGeom>
          <a:noFill/>
        </p:spPr>
        <p:txBody>
          <a:bodyPr wrap="square">
            <a:spAutoFit/>
          </a:bodyPr>
          <a:lstStyle/>
          <a:p>
            <a:r>
              <a:rPr lang="en-US" sz="2000" b="1" i="0" kern="1200" dirty="0">
                <a:solidFill>
                  <a:schemeClr val="tx2"/>
                </a:solidFill>
                <a:effectLst/>
                <a:latin typeface="+mj-lt"/>
                <a:ea typeface="+mj-ea"/>
                <a:cs typeface="+mj-cs"/>
              </a:rPr>
              <a:t>Remigio Berruto (UNITO), Coordinator – </a:t>
            </a:r>
            <a:r>
              <a:rPr lang="en-US" sz="2000" b="1" i="0" kern="1200" dirty="0">
                <a:solidFill>
                  <a:schemeClr val="accent6">
                    <a:lumMod val="75000"/>
                  </a:schemeClr>
                </a:solidFill>
                <a:effectLst/>
                <a:latin typeface="+mj-lt"/>
                <a:ea typeface="+mj-ea"/>
                <a:cs typeface="+mj-cs"/>
                <a:hlinkClick r:id="rId3"/>
              </a:rPr>
              <a:t>remigio.berruto@unito.it</a:t>
            </a:r>
            <a:endParaRPr lang="en-US" sz="2000" b="1" i="0" kern="1200" dirty="0">
              <a:solidFill>
                <a:schemeClr val="accent6">
                  <a:lumMod val="75000"/>
                </a:schemeClr>
              </a:solidFill>
              <a:effectLst/>
              <a:latin typeface="+mj-lt"/>
              <a:ea typeface="+mj-ea"/>
              <a:cs typeface="+mj-cs"/>
            </a:endParaRPr>
          </a:p>
          <a:p>
            <a:r>
              <a:rPr lang="en-US" sz="2000" b="1" dirty="0">
                <a:solidFill>
                  <a:schemeClr val="tx2"/>
                </a:solidFill>
                <a:highlight>
                  <a:srgbClr val="FFFF00"/>
                </a:highlight>
                <a:latin typeface="+mj-lt"/>
              </a:rPr>
              <a:t>Daniel Rossi (CONFAGRI), Co-coordinator – </a:t>
            </a:r>
            <a:r>
              <a:rPr lang="en-US" sz="2000" b="1" dirty="0">
                <a:solidFill>
                  <a:schemeClr val="accent6">
                    <a:lumMod val="75000"/>
                  </a:schemeClr>
                </a:solidFill>
                <a:highlight>
                  <a:srgbClr val="FFFF00"/>
                </a:highlight>
                <a:latin typeface="+mj-lt"/>
                <a:hlinkClick r:id="rId4"/>
              </a:rPr>
              <a:t>d.rossi@confagricoltura.it</a:t>
            </a:r>
            <a:endParaRPr lang="en-US" sz="2000" b="1" dirty="0">
              <a:solidFill>
                <a:schemeClr val="accent6">
                  <a:lumMod val="75000"/>
                </a:schemeClr>
              </a:solidFill>
              <a:highlight>
                <a:srgbClr val="FFFF00"/>
              </a:highlight>
              <a:latin typeface="+mj-lt"/>
            </a:endParaRPr>
          </a:p>
          <a:p>
            <a:r>
              <a:rPr lang="en-US" sz="2000" b="1" dirty="0">
                <a:solidFill>
                  <a:schemeClr val="tx2"/>
                </a:solidFill>
                <a:latin typeface="+mj-lt"/>
              </a:rPr>
              <a:t>Patrizia Busato (UNITO), Co-coordinator – </a:t>
            </a:r>
            <a:r>
              <a:rPr lang="en-US" sz="2000" b="1" dirty="0">
                <a:solidFill>
                  <a:schemeClr val="tx2"/>
                </a:solidFill>
                <a:latin typeface="+mj-lt"/>
                <a:hlinkClick r:id="rId5"/>
              </a:rPr>
              <a:t>patrizia.busato@unito.it</a:t>
            </a:r>
            <a:r>
              <a:rPr lang="en-US" sz="2000" b="1" dirty="0">
                <a:solidFill>
                  <a:schemeClr val="tx2"/>
                </a:solidFill>
                <a:latin typeface="+mj-lt"/>
              </a:rPr>
              <a:t> </a:t>
            </a:r>
          </a:p>
        </p:txBody>
      </p:sp>
      <p:sp>
        <p:nvSpPr>
          <p:cNvPr id="49" name="CasellaDiTesto 48">
            <a:extLst>
              <a:ext uri="{FF2B5EF4-FFF2-40B4-BE49-F238E27FC236}">
                <a16:creationId xmlns:a16="http://schemas.microsoft.com/office/drawing/2014/main" id="{67486B75-CCC6-85C5-E0D7-C29FFE0579E2}"/>
              </a:ext>
            </a:extLst>
          </p:cNvPr>
          <p:cNvSpPr txBox="1"/>
          <p:nvPr/>
        </p:nvSpPr>
        <p:spPr>
          <a:xfrm>
            <a:off x="1014886" y="3418720"/>
            <a:ext cx="5764940" cy="646331"/>
          </a:xfrm>
          <a:prstGeom prst="rect">
            <a:avLst/>
          </a:prstGeom>
          <a:noFill/>
        </p:spPr>
        <p:txBody>
          <a:bodyPr wrap="square">
            <a:spAutoFit/>
          </a:bodyPr>
          <a:lstStyle/>
          <a:p>
            <a:r>
              <a:rPr lang="en-US" sz="3600" b="1" i="1" kern="1200" dirty="0">
                <a:solidFill>
                  <a:schemeClr val="tx2"/>
                </a:solidFill>
                <a:effectLst/>
                <a:latin typeface="+mj-lt"/>
                <a:ea typeface="+mj-ea"/>
                <a:cs typeface="+mj-cs"/>
              </a:rPr>
              <a:t>Thank you for your attention!</a:t>
            </a:r>
            <a:endParaRPr lang="it-IT" sz="3600" i="1" dirty="0"/>
          </a:p>
        </p:txBody>
      </p:sp>
      <p:sp>
        <p:nvSpPr>
          <p:cNvPr id="4" name="CasellaDiTesto 3">
            <a:extLst>
              <a:ext uri="{FF2B5EF4-FFF2-40B4-BE49-F238E27FC236}">
                <a16:creationId xmlns:a16="http://schemas.microsoft.com/office/drawing/2014/main" id="{5074E821-6FAB-F431-4B26-3FE39476815E}"/>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 </a:t>
            </a:r>
            <a:r>
              <a:rPr lang="en-US" sz="1600" b="0" i="0" dirty="0" err="1">
                <a:solidFill>
                  <a:schemeClr val="bg1"/>
                </a:solidFill>
                <a:effectLst/>
                <a:latin typeface="Google Sans"/>
              </a:rPr>
              <a:t>EntreComp</a:t>
            </a:r>
            <a:r>
              <a:rPr lang="en-US" sz="1600" b="0" i="0" dirty="0">
                <a:solidFill>
                  <a:schemeClr val="bg1"/>
                </a:solidFill>
                <a:effectLst/>
                <a:latin typeface="Google Sans"/>
              </a:rPr>
              <a:t> Food meeting  26/01/2023</a:t>
            </a:r>
            <a:endParaRPr lang="it-IT" sz="1600" dirty="0">
              <a:solidFill>
                <a:schemeClr val="bg1"/>
              </a:solidFill>
            </a:endParaRPr>
          </a:p>
        </p:txBody>
      </p:sp>
    </p:spTree>
    <p:extLst>
      <p:ext uri="{BB962C8B-B14F-4D97-AF65-F5344CB8AC3E}">
        <p14:creationId xmlns:p14="http://schemas.microsoft.com/office/powerpoint/2010/main" val="376046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C8E0BA-EAD7-DC9E-E806-1A30FBABDDC7}"/>
              </a:ext>
            </a:extLst>
          </p:cNvPr>
          <p:cNvSpPr>
            <a:spLocks noGrp="1"/>
          </p:cNvSpPr>
          <p:nvPr>
            <p:ph type="title"/>
          </p:nvPr>
        </p:nvSpPr>
        <p:spPr>
          <a:xfrm>
            <a:off x="476976" y="1796601"/>
            <a:ext cx="7820061" cy="965110"/>
          </a:xfrm>
        </p:spPr>
        <p:txBody>
          <a:bodyPr vert="horz" lIns="91440" tIns="45720" rIns="91440" bIns="45720" rtlCol="0" anchor="b">
            <a:normAutofit/>
          </a:bodyPr>
          <a:lstStyle/>
          <a:p>
            <a:pPr>
              <a:lnSpc>
                <a:spcPct val="100000"/>
              </a:lnSpc>
            </a:pPr>
            <a:r>
              <a:rPr lang="en-US" sz="2800" b="1" i="0" kern="1200" dirty="0">
                <a:solidFill>
                  <a:schemeClr val="tx2"/>
                </a:solidFill>
                <a:effectLst/>
                <a:latin typeface="+mj-lt"/>
                <a:ea typeface="+mj-ea"/>
                <a:cs typeface="+mj-cs"/>
              </a:rPr>
              <a:t>Lot 2: Alliances for Sectoral Cooperation on Skills</a:t>
            </a:r>
            <a:br>
              <a:rPr lang="en-US" sz="2800" b="1" i="0" kern="1200" dirty="0">
                <a:solidFill>
                  <a:schemeClr val="tx2"/>
                </a:solidFill>
                <a:effectLst/>
                <a:latin typeface="+mj-lt"/>
                <a:ea typeface="+mj-ea"/>
                <a:cs typeface="+mj-cs"/>
              </a:rPr>
            </a:br>
            <a:r>
              <a:rPr lang="en-US" sz="2800" b="1" i="0" kern="1200" dirty="0">
                <a:solidFill>
                  <a:schemeClr val="tx2"/>
                </a:solidFill>
                <a:effectLst/>
                <a:latin typeface="+mj-lt"/>
                <a:ea typeface="+mj-ea"/>
                <a:cs typeface="+mj-cs"/>
              </a:rPr>
              <a:t>(implementing the ‘Blueprint’)</a:t>
            </a:r>
            <a:endParaRPr lang="en-US" sz="2800" kern="1200" dirty="0">
              <a:solidFill>
                <a:schemeClr val="tx2"/>
              </a:solidFill>
              <a:latin typeface="+mj-lt"/>
              <a:ea typeface="+mj-ea"/>
              <a:cs typeface="+mj-cs"/>
            </a:endParaRPr>
          </a:p>
        </p:txBody>
      </p:sp>
      <p:pic>
        <p:nvPicPr>
          <p:cNvPr id="5" name="Immagine 4" descr="Immagine che contiene testo&#10;&#10;Descrizione generata automaticamente">
            <a:extLst>
              <a:ext uri="{FF2B5EF4-FFF2-40B4-BE49-F238E27FC236}">
                <a16:creationId xmlns:a16="http://schemas.microsoft.com/office/drawing/2014/main" id="{DE649981-1DB9-7F2C-7809-6E9F36DFA7AA}"/>
              </a:ext>
            </a:extLst>
          </p:cNvPr>
          <p:cNvPicPr>
            <a:picLocks noChangeAspect="1"/>
          </p:cNvPicPr>
          <p:nvPr/>
        </p:nvPicPr>
        <p:blipFill>
          <a:blip r:embed="rId2"/>
          <a:stretch>
            <a:fillRect/>
          </a:stretch>
        </p:blipFill>
        <p:spPr>
          <a:xfrm>
            <a:off x="476976" y="396387"/>
            <a:ext cx="6116565" cy="965110"/>
          </a:xfrm>
          <a:prstGeom prst="rect">
            <a:avLst/>
          </a:prstGeom>
        </p:spPr>
      </p:pic>
      <p:pic>
        <p:nvPicPr>
          <p:cNvPr id="44" name="Picture 3">
            <a:extLst>
              <a:ext uri="{FF2B5EF4-FFF2-40B4-BE49-F238E27FC236}">
                <a16:creationId xmlns:a16="http://schemas.microsoft.com/office/drawing/2014/main" id="{7EEAF6C4-18C1-9A8B-3697-42743EB6EA47}"/>
              </a:ext>
            </a:extLst>
          </p:cNvPr>
          <p:cNvPicPr>
            <a:picLocks noChangeAspect="1"/>
          </p:cNvPicPr>
          <p:nvPr/>
        </p:nvPicPr>
        <p:blipFill>
          <a:blip r:embed="rId3"/>
          <a:stretch>
            <a:fillRect/>
          </a:stretch>
        </p:blipFill>
        <p:spPr>
          <a:xfrm>
            <a:off x="8297037" y="256366"/>
            <a:ext cx="3377892" cy="965111"/>
          </a:xfrm>
          <a:prstGeom prst="rect">
            <a:avLst/>
          </a:prstGeom>
        </p:spPr>
      </p:pic>
      <p:sp>
        <p:nvSpPr>
          <p:cNvPr id="46" name="Titolo 1">
            <a:extLst>
              <a:ext uri="{FF2B5EF4-FFF2-40B4-BE49-F238E27FC236}">
                <a16:creationId xmlns:a16="http://schemas.microsoft.com/office/drawing/2014/main" id="{66B3DA56-CBB2-2FF6-1301-5B947FE47228}"/>
              </a:ext>
            </a:extLst>
          </p:cNvPr>
          <p:cNvSpPr txBox="1">
            <a:spLocks/>
          </p:cNvSpPr>
          <p:nvPr/>
        </p:nvSpPr>
        <p:spPr>
          <a:xfrm>
            <a:off x="476976" y="3124520"/>
            <a:ext cx="10876824" cy="1994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800" b="1" dirty="0">
                <a:solidFill>
                  <a:schemeClr val="accent6">
                    <a:lumMod val="75000"/>
                  </a:schemeClr>
                </a:solidFill>
                <a:latin typeface="+mn-lt"/>
              </a:rPr>
              <a:t>Concept note:</a:t>
            </a:r>
          </a:p>
          <a:p>
            <a:pPr marL="342900" indent="-342900">
              <a:lnSpc>
                <a:spcPct val="100000"/>
              </a:lnSpc>
              <a:buFont typeface="Arial" panose="020B0604020202020204" pitchFamily="34" charset="0"/>
              <a:buChar char="•"/>
            </a:pPr>
            <a:r>
              <a:rPr lang="en-US" sz="2400" b="1" dirty="0">
                <a:solidFill>
                  <a:schemeClr val="tx2"/>
                </a:solidFill>
              </a:rPr>
              <a:t>Agri-food: Plant and animal production; Processing of food; Veterinary activities etc.</a:t>
            </a:r>
          </a:p>
          <a:p>
            <a:pPr marL="342900" indent="-342900">
              <a:lnSpc>
                <a:spcPct val="100000"/>
              </a:lnSpc>
              <a:buFont typeface="Arial" panose="020B0604020202020204" pitchFamily="34" charset="0"/>
              <a:buChar char="•"/>
            </a:pPr>
            <a:r>
              <a:rPr lang="en-US" sz="2400" b="1" dirty="0">
                <a:solidFill>
                  <a:schemeClr val="tx2"/>
                </a:solidFill>
                <a:latin typeface="+mj-lt"/>
                <a:ea typeface="+mj-ea"/>
                <a:cs typeface="+mj-cs"/>
              </a:rPr>
              <a:t>Duration Project 4 years (Sep 2022 – Aug 2026)</a:t>
            </a:r>
          </a:p>
          <a:p>
            <a:pPr marL="342900" indent="-342900">
              <a:lnSpc>
                <a:spcPct val="100000"/>
              </a:lnSpc>
              <a:buFont typeface="Arial" panose="020B0604020202020204" pitchFamily="34" charset="0"/>
              <a:buChar char="•"/>
            </a:pPr>
            <a:r>
              <a:rPr lang="en-US" sz="2400" b="1" dirty="0">
                <a:solidFill>
                  <a:schemeClr val="tx2"/>
                </a:solidFill>
                <a:latin typeface="+mj-lt"/>
                <a:ea typeface="+mj-ea"/>
                <a:cs typeface="+mj-cs"/>
              </a:rPr>
              <a:t>Funding 3,85 M EUR</a:t>
            </a:r>
            <a:endParaRPr lang="it-IT" sz="2400" b="1" dirty="0">
              <a:solidFill>
                <a:schemeClr val="tx2"/>
              </a:solidFill>
              <a:latin typeface="+mj-lt"/>
              <a:ea typeface="+mj-ea"/>
              <a:cs typeface="+mj-cs"/>
            </a:endParaRPr>
          </a:p>
          <a:p>
            <a:pPr>
              <a:lnSpc>
                <a:spcPct val="100000"/>
              </a:lnSpc>
            </a:pPr>
            <a:endParaRPr lang="en-US" sz="2400" b="1" dirty="0">
              <a:solidFill>
                <a:schemeClr val="tx2"/>
              </a:solidFill>
            </a:endParaRPr>
          </a:p>
        </p:txBody>
      </p:sp>
      <p:sp>
        <p:nvSpPr>
          <p:cNvPr id="3" name="CasellaDiTesto 2">
            <a:extLst>
              <a:ext uri="{FF2B5EF4-FFF2-40B4-BE49-F238E27FC236}">
                <a16:creationId xmlns:a16="http://schemas.microsoft.com/office/drawing/2014/main" id="{92C41AF6-EBC7-80BA-375C-C957434F8BA7}"/>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 </a:t>
            </a:r>
            <a:r>
              <a:rPr lang="en-US" sz="1600" b="0" i="0" dirty="0" err="1">
                <a:solidFill>
                  <a:schemeClr val="bg1"/>
                </a:solidFill>
                <a:effectLst/>
                <a:latin typeface="Google Sans"/>
              </a:rPr>
              <a:t>EntreComp</a:t>
            </a:r>
            <a:r>
              <a:rPr lang="en-US" sz="1600" b="0" i="0" dirty="0">
                <a:solidFill>
                  <a:schemeClr val="bg1"/>
                </a:solidFill>
                <a:effectLst/>
                <a:latin typeface="Google Sans"/>
              </a:rPr>
              <a:t> Food meeting  26/01/2023</a:t>
            </a:r>
            <a:endParaRPr lang="it-IT" sz="1600" dirty="0">
              <a:solidFill>
                <a:schemeClr val="bg1"/>
              </a:solidFill>
            </a:endParaRPr>
          </a:p>
        </p:txBody>
      </p:sp>
      <p:sp>
        <p:nvSpPr>
          <p:cNvPr id="7" name="Titolo 1">
            <a:extLst>
              <a:ext uri="{FF2B5EF4-FFF2-40B4-BE49-F238E27FC236}">
                <a16:creationId xmlns:a16="http://schemas.microsoft.com/office/drawing/2014/main" id="{2A0F2042-49B6-EF30-F08E-AFED3D50724C}"/>
              </a:ext>
            </a:extLst>
          </p:cNvPr>
          <p:cNvSpPr txBox="1">
            <a:spLocks/>
          </p:cNvSpPr>
          <p:nvPr/>
        </p:nvSpPr>
        <p:spPr>
          <a:xfrm>
            <a:off x="5791200" y="4737578"/>
            <a:ext cx="5808574" cy="1464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6">
                    <a:lumMod val="75000"/>
                  </a:schemeClr>
                </a:solidFill>
                <a:latin typeface="+mn-lt"/>
              </a:rPr>
              <a:t>I-RESTART </a:t>
            </a:r>
          </a:p>
          <a:p>
            <a:pPr algn="ctr"/>
            <a:r>
              <a:rPr lang="en-US" sz="2400" b="1" dirty="0">
                <a:solidFill>
                  <a:schemeClr val="accent6">
                    <a:lumMod val="75000"/>
                  </a:schemeClr>
                </a:solidFill>
                <a:latin typeface="+mn-lt"/>
              </a:rPr>
              <a:t>Inclusive </a:t>
            </a:r>
            <a:r>
              <a:rPr lang="en-US" sz="2400" b="1" dirty="0" err="1">
                <a:solidFill>
                  <a:schemeClr val="accent6">
                    <a:lumMod val="75000"/>
                  </a:schemeClr>
                </a:solidFill>
                <a:latin typeface="+mn-lt"/>
              </a:rPr>
              <a:t>REskilling</a:t>
            </a:r>
            <a:r>
              <a:rPr lang="en-US" sz="2400" b="1" dirty="0">
                <a:solidFill>
                  <a:schemeClr val="accent6">
                    <a:lumMod val="75000"/>
                  </a:schemeClr>
                </a:solidFill>
                <a:latin typeface="+mn-lt"/>
              </a:rPr>
              <a:t> and </a:t>
            </a:r>
            <a:r>
              <a:rPr lang="en-US" sz="2400" b="1" dirty="0" err="1">
                <a:solidFill>
                  <a:schemeClr val="accent6">
                    <a:lumMod val="75000"/>
                  </a:schemeClr>
                </a:solidFill>
                <a:latin typeface="+mn-lt"/>
              </a:rPr>
              <a:t>upSkilling</a:t>
            </a:r>
            <a:r>
              <a:rPr lang="en-US" sz="2400" b="1" dirty="0">
                <a:solidFill>
                  <a:schemeClr val="accent6">
                    <a:lumMod val="75000"/>
                  </a:schemeClr>
                </a:solidFill>
                <a:latin typeface="+mn-lt"/>
              </a:rPr>
              <a:t> Toward competitive </a:t>
            </a:r>
            <a:r>
              <a:rPr lang="en-US" sz="2400" b="1" dirty="0" err="1">
                <a:solidFill>
                  <a:schemeClr val="accent6">
                    <a:lumMod val="75000"/>
                  </a:schemeClr>
                </a:solidFill>
                <a:latin typeface="+mn-lt"/>
              </a:rPr>
              <a:t>Agrifood</a:t>
            </a:r>
            <a:r>
              <a:rPr lang="en-US" sz="2400" b="1" dirty="0">
                <a:solidFill>
                  <a:schemeClr val="accent6">
                    <a:lumMod val="75000"/>
                  </a:schemeClr>
                </a:solidFill>
                <a:latin typeface="+mn-lt"/>
              </a:rPr>
              <a:t> and veterinary </a:t>
            </a:r>
            <a:r>
              <a:rPr lang="en-US" sz="2400" b="1" dirty="0" err="1">
                <a:solidFill>
                  <a:schemeClr val="accent6">
                    <a:lumMod val="75000"/>
                  </a:schemeClr>
                </a:solidFill>
                <a:latin typeface="+mn-lt"/>
              </a:rPr>
              <a:t>sectoR</a:t>
            </a:r>
            <a:r>
              <a:rPr lang="en-US" sz="2400" b="1" dirty="0">
                <a:solidFill>
                  <a:schemeClr val="accent6">
                    <a:lumMod val="75000"/>
                  </a:schemeClr>
                </a:solidFill>
                <a:latin typeface="+mn-lt"/>
              </a:rPr>
              <a:t>: European agenda </a:t>
            </a:r>
            <a:r>
              <a:rPr lang="en-US" sz="2400" b="1" dirty="0" err="1">
                <a:solidFill>
                  <a:schemeClr val="accent6">
                    <a:lumMod val="75000"/>
                  </a:schemeClr>
                </a:solidFill>
                <a:latin typeface="+mn-lt"/>
              </a:rPr>
              <a:t>StraTegy</a:t>
            </a:r>
            <a:endParaRPr lang="en-US" sz="2400" b="1" dirty="0">
              <a:solidFill>
                <a:schemeClr val="accent6">
                  <a:lumMod val="75000"/>
                </a:schemeClr>
              </a:solidFill>
              <a:latin typeface="+mn-lt"/>
            </a:endParaRPr>
          </a:p>
        </p:txBody>
      </p:sp>
    </p:spTree>
    <p:extLst>
      <p:ext uri="{BB962C8B-B14F-4D97-AF65-F5344CB8AC3E}">
        <p14:creationId xmlns:p14="http://schemas.microsoft.com/office/powerpoint/2010/main" val="260072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52" name="Freeform: Shape 51">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58" name="Freeform: Shape 57">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olo 1">
            <a:extLst>
              <a:ext uri="{FF2B5EF4-FFF2-40B4-BE49-F238E27FC236}">
                <a16:creationId xmlns:a16="http://schemas.microsoft.com/office/drawing/2014/main" id="{996D3670-83EA-7B1B-DE60-5A56F8522140}"/>
              </a:ext>
            </a:extLst>
          </p:cNvPr>
          <p:cNvSpPr>
            <a:spLocks noGrp="1"/>
          </p:cNvSpPr>
          <p:nvPr>
            <p:ph type="title"/>
          </p:nvPr>
        </p:nvSpPr>
        <p:spPr>
          <a:xfrm>
            <a:off x="847551" y="201185"/>
            <a:ext cx="7391113" cy="470277"/>
          </a:xfrm>
        </p:spPr>
        <p:txBody>
          <a:bodyPr>
            <a:noAutofit/>
          </a:bodyPr>
          <a:lstStyle/>
          <a:p>
            <a:r>
              <a:rPr lang="it-IT" sz="3600" dirty="0">
                <a:solidFill>
                  <a:schemeClr val="accent6">
                    <a:lumMod val="75000"/>
                  </a:schemeClr>
                </a:solidFill>
                <a:latin typeface="+mn-lt"/>
              </a:rPr>
              <a:t>I-RESTART partners &amp; countries</a:t>
            </a:r>
            <a:endParaRPr lang="en-US" sz="3600" dirty="0">
              <a:solidFill>
                <a:schemeClr val="accent6">
                  <a:lumMod val="75000"/>
                </a:schemeClr>
              </a:solidFill>
              <a:latin typeface="+mn-lt"/>
            </a:endParaRPr>
          </a:p>
        </p:txBody>
      </p:sp>
      <p:sp>
        <p:nvSpPr>
          <p:cNvPr id="45" name="CasellaDiTesto 44">
            <a:extLst>
              <a:ext uri="{FF2B5EF4-FFF2-40B4-BE49-F238E27FC236}">
                <a16:creationId xmlns:a16="http://schemas.microsoft.com/office/drawing/2014/main" id="{9CB8241D-5021-D2AF-95D6-3680A098B10A}"/>
              </a:ext>
            </a:extLst>
          </p:cNvPr>
          <p:cNvSpPr txBox="1"/>
          <p:nvPr/>
        </p:nvSpPr>
        <p:spPr>
          <a:xfrm>
            <a:off x="5243212" y="804658"/>
            <a:ext cx="6385764" cy="5786199"/>
          </a:xfrm>
          <a:prstGeom prst="rect">
            <a:avLst/>
          </a:prstGeom>
          <a:noFill/>
        </p:spPr>
        <p:txBody>
          <a:bodyPr wrap="square" rtlCol="0">
            <a:spAutoFit/>
          </a:bodyPr>
          <a:lstStyle/>
          <a:p>
            <a:pPr algn="just">
              <a:spcAft>
                <a:spcPts val="1000"/>
              </a:spcAft>
            </a:pPr>
            <a:r>
              <a:rPr lang="en-US" sz="2000" dirty="0"/>
              <a:t>The consortium is composed of 27 full partners and 1 associated partner:</a:t>
            </a:r>
            <a:endParaRPr lang="it-IT" sz="2000" dirty="0"/>
          </a:p>
          <a:p>
            <a:pPr algn="just">
              <a:spcAft>
                <a:spcPts val="1000"/>
              </a:spcAft>
            </a:pPr>
            <a:r>
              <a:rPr lang="en-US" sz="2000" dirty="0"/>
              <a:t>11 Education and training providers (UNITO, WUR, AARHUS, AERES, UNITE, UHOH, UMU, INFOR, LVA, CTAEX, AKMI), </a:t>
            </a:r>
            <a:endParaRPr lang="it-IT" sz="2000" dirty="0"/>
          </a:p>
          <a:p>
            <a:pPr algn="just">
              <a:spcAft>
                <a:spcPts val="1000"/>
              </a:spcAft>
            </a:pPr>
            <a:r>
              <a:rPr lang="en-US" sz="2000" dirty="0"/>
              <a:t>3 Education and trainings network (ISEKI, EFVET and ACEEU)</a:t>
            </a:r>
            <a:endParaRPr lang="it-IT" sz="2000" dirty="0"/>
          </a:p>
          <a:p>
            <a:pPr algn="just">
              <a:spcAft>
                <a:spcPts val="1000"/>
              </a:spcAft>
            </a:pPr>
            <a:r>
              <a:rPr lang="en-US" sz="2000" dirty="0"/>
              <a:t>13 Agri-Food industry representatives (CONFAGRICOLTURA, COPA-COOGECA, FDE, EIT FOOD, LVA, ANIA, FIAB, GZS, SEVT, SCOOP, FEDER, CLITRAVI, CONFAGRI-PT)</a:t>
            </a:r>
          </a:p>
          <a:p>
            <a:pPr algn="just">
              <a:spcAft>
                <a:spcPts val="1000"/>
              </a:spcAft>
            </a:pPr>
            <a:r>
              <a:rPr lang="en-US" sz="2000" dirty="0"/>
              <a:t>1 European Veterinary Specialist (EBVS)</a:t>
            </a:r>
          </a:p>
          <a:p>
            <a:pPr algn="just">
              <a:spcAft>
                <a:spcPts val="1000"/>
              </a:spcAft>
            </a:pPr>
            <a:r>
              <a:rPr lang="en-US" sz="2000" dirty="0"/>
              <a:t>The partners were selected in order to cover all sectors, competences and coverage needed to reach the project’s objectives</a:t>
            </a:r>
          </a:p>
          <a:p>
            <a:pPr algn="just">
              <a:spcAft>
                <a:spcPts val="1000"/>
              </a:spcAft>
            </a:pPr>
            <a:r>
              <a:rPr lang="en-US" sz="2000" dirty="0"/>
              <a:t>1) Food industry and processing, 2) Animal production, 3) Digital technologies for food industry, e-commerce, export, online marketing, logistics, 4) Veterinary activities and 5) Advanced Entrepreneurial skills. </a:t>
            </a:r>
            <a:endParaRPr lang="it-IT" sz="2000" dirty="0"/>
          </a:p>
        </p:txBody>
      </p:sp>
      <p:sp>
        <p:nvSpPr>
          <p:cNvPr id="46" name="CasellaDiTesto 45">
            <a:extLst>
              <a:ext uri="{FF2B5EF4-FFF2-40B4-BE49-F238E27FC236}">
                <a16:creationId xmlns:a16="http://schemas.microsoft.com/office/drawing/2014/main" id="{B6C8D0DC-66A3-18FF-8B9E-BF389DE7345F}"/>
              </a:ext>
            </a:extLst>
          </p:cNvPr>
          <p:cNvSpPr txBox="1"/>
          <p:nvPr/>
        </p:nvSpPr>
        <p:spPr>
          <a:xfrm>
            <a:off x="814450" y="5617190"/>
            <a:ext cx="3621504" cy="729174"/>
          </a:xfrm>
          <a:prstGeom prst="rect">
            <a:avLst/>
          </a:prstGeom>
          <a:noFill/>
        </p:spPr>
        <p:txBody>
          <a:bodyPr wrap="none" rtlCol="0">
            <a:spAutoFit/>
          </a:bodyPr>
          <a:lstStyle/>
          <a:p>
            <a:r>
              <a:rPr lang="it-IT" sz="2000" dirty="0">
                <a:solidFill>
                  <a:srgbClr val="FF0000"/>
                </a:solidFill>
                <a:latin typeface="Arial" panose="020B0604020202020204" pitchFamily="34" charset="0"/>
                <a:cs typeface="Arial" panose="020B0604020202020204" pitchFamily="34" charset="0"/>
              </a:rPr>
              <a:t>28 partners from 11 countries</a:t>
            </a:r>
          </a:p>
          <a:p>
            <a:r>
              <a:rPr lang="en-US" sz="2000" dirty="0">
                <a:solidFill>
                  <a:srgbClr val="FF0000"/>
                </a:solidFill>
                <a:latin typeface="Arial" panose="020B0604020202020204" pitchFamily="34" charset="0"/>
                <a:cs typeface="Arial" panose="020B0604020202020204" pitchFamily="34" charset="0"/>
              </a:rPr>
              <a:t>training pilots in 8 countries</a:t>
            </a:r>
            <a:endParaRPr lang="it-IT" sz="2000" dirty="0">
              <a:solidFill>
                <a:srgbClr val="FF0000"/>
              </a:solidFill>
              <a:latin typeface="Arial" panose="020B0604020202020204" pitchFamily="34" charset="0"/>
              <a:cs typeface="Arial" panose="020B0604020202020204" pitchFamily="34" charset="0"/>
            </a:endParaRPr>
          </a:p>
        </p:txBody>
      </p:sp>
      <p:pic>
        <p:nvPicPr>
          <p:cNvPr id="47" name="Picture 3">
            <a:extLst>
              <a:ext uri="{FF2B5EF4-FFF2-40B4-BE49-F238E27FC236}">
                <a16:creationId xmlns:a16="http://schemas.microsoft.com/office/drawing/2014/main" id="{F8B91EE7-ED62-DD0C-C651-042CA99F95A6}"/>
              </a:ext>
            </a:extLst>
          </p:cNvPr>
          <p:cNvPicPr>
            <a:picLocks noChangeAspect="1"/>
          </p:cNvPicPr>
          <p:nvPr/>
        </p:nvPicPr>
        <p:blipFill>
          <a:blip r:embed="rId2"/>
          <a:stretch>
            <a:fillRect/>
          </a:stretch>
        </p:blipFill>
        <p:spPr>
          <a:xfrm>
            <a:off x="9422673" y="88703"/>
            <a:ext cx="2664203" cy="761200"/>
          </a:xfrm>
          <a:prstGeom prst="rect">
            <a:avLst/>
          </a:prstGeom>
        </p:spPr>
      </p:pic>
      <p:pic>
        <p:nvPicPr>
          <p:cNvPr id="9" name="Immagine 8" descr="Immagine che contiene mappa&#10;&#10;Descrizione generata automaticamente">
            <a:extLst>
              <a:ext uri="{FF2B5EF4-FFF2-40B4-BE49-F238E27FC236}">
                <a16:creationId xmlns:a16="http://schemas.microsoft.com/office/drawing/2014/main" id="{BF0CD9BC-D359-C88C-009E-6389B57C2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 y="843604"/>
            <a:ext cx="4048634" cy="4627010"/>
          </a:xfrm>
          <a:prstGeom prst="rect">
            <a:avLst/>
          </a:prstGeom>
        </p:spPr>
      </p:pic>
      <p:sp>
        <p:nvSpPr>
          <p:cNvPr id="3" name="CasellaDiTesto 2">
            <a:extLst>
              <a:ext uri="{FF2B5EF4-FFF2-40B4-BE49-F238E27FC236}">
                <a16:creationId xmlns:a16="http://schemas.microsoft.com/office/drawing/2014/main" id="{24C49534-E6C3-76EE-5C54-BEB3DCF895E7}"/>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a:t>
            </a:r>
            <a:endParaRPr lang="it-IT" sz="1600" dirty="0">
              <a:solidFill>
                <a:schemeClr val="bg1"/>
              </a:solidFill>
            </a:endParaRPr>
          </a:p>
        </p:txBody>
      </p:sp>
    </p:spTree>
    <p:extLst>
      <p:ext uri="{BB962C8B-B14F-4D97-AF65-F5344CB8AC3E}">
        <p14:creationId xmlns:p14="http://schemas.microsoft.com/office/powerpoint/2010/main" val="292746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B8353E-3DB6-450C-9291-554CD12E869E}"/>
              </a:ext>
            </a:extLst>
          </p:cNvPr>
          <p:cNvSpPr>
            <a:spLocks noGrp="1"/>
          </p:cNvSpPr>
          <p:nvPr>
            <p:ph type="title"/>
          </p:nvPr>
        </p:nvSpPr>
        <p:spPr>
          <a:xfrm>
            <a:off x="838200" y="365125"/>
            <a:ext cx="10515600" cy="1052709"/>
          </a:xfrm>
        </p:spPr>
        <p:txBody>
          <a:bodyPr>
            <a:normAutofit fontScale="90000"/>
          </a:bodyPr>
          <a:lstStyle/>
          <a:p>
            <a:r>
              <a:rPr lang="en-US" b="1" dirty="0">
                <a:solidFill>
                  <a:schemeClr val="tx2"/>
                </a:solidFill>
              </a:rPr>
              <a:t>I-RESTART main goals</a:t>
            </a:r>
            <a:br>
              <a:rPr lang="en-US" b="1" dirty="0">
                <a:solidFill>
                  <a:schemeClr val="tx2"/>
                </a:solidFill>
              </a:rPr>
            </a:br>
            <a:endParaRPr lang="it-IT" dirty="0"/>
          </a:p>
        </p:txBody>
      </p:sp>
      <p:sp>
        <p:nvSpPr>
          <p:cNvPr id="3" name="Segnaposto contenuto 2">
            <a:extLst>
              <a:ext uri="{FF2B5EF4-FFF2-40B4-BE49-F238E27FC236}">
                <a16:creationId xmlns:a16="http://schemas.microsoft.com/office/drawing/2014/main" id="{B7350229-7F8C-4F62-BBFC-D1463AD18F55}"/>
              </a:ext>
            </a:extLst>
          </p:cNvPr>
          <p:cNvSpPr>
            <a:spLocks noGrp="1"/>
          </p:cNvSpPr>
          <p:nvPr>
            <p:ph idx="1"/>
          </p:nvPr>
        </p:nvSpPr>
        <p:spPr>
          <a:xfrm>
            <a:off x="838200" y="1417834"/>
            <a:ext cx="10515600" cy="4351338"/>
          </a:xfrm>
        </p:spPr>
        <p:txBody>
          <a:bodyPr>
            <a:normAutofit/>
          </a:bodyPr>
          <a:lstStyle/>
          <a:p>
            <a:pPr lvl="0"/>
            <a:r>
              <a:rPr lang="en-US" sz="2400" dirty="0">
                <a:solidFill>
                  <a:schemeClr val="tx1">
                    <a:lumMod val="65000"/>
                    <a:lumOff val="35000"/>
                  </a:schemeClr>
                </a:solidFill>
              </a:rPr>
              <a:t>Provide innovative and inclusive training exploiting also dissemination opportunities – fast track to innovative curricula through the ‘</a:t>
            </a:r>
            <a:r>
              <a:rPr lang="en-US" sz="2400" dirty="0" err="1">
                <a:solidFill>
                  <a:schemeClr val="tx1">
                    <a:lumMod val="65000"/>
                    <a:lumOff val="35000"/>
                  </a:schemeClr>
                </a:solidFill>
              </a:rPr>
              <a:t>AgriFood</a:t>
            </a:r>
            <a:r>
              <a:rPr lang="en-US" sz="2400" dirty="0">
                <a:solidFill>
                  <a:schemeClr val="tx1">
                    <a:lumMod val="65000"/>
                    <a:lumOff val="35000"/>
                  </a:schemeClr>
                </a:solidFill>
              </a:rPr>
              <a:t> Industry Open Days’ with pilot training led by VET providers and </a:t>
            </a:r>
            <a:r>
              <a:rPr lang="en-US" sz="2400" dirty="0" err="1">
                <a:solidFill>
                  <a:schemeClr val="tx1">
                    <a:lumMod val="65000"/>
                    <a:lumOff val="35000"/>
                  </a:schemeClr>
                </a:solidFill>
              </a:rPr>
              <a:t>Agrifood</a:t>
            </a:r>
            <a:r>
              <a:rPr lang="en-US" sz="2400" dirty="0">
                <a:solidFill>
                  <a:schemeClr val="tx1">
                    <a:lumMod val="65000"/>
                    <a:lumOff val="35000"/>
                  </a:schemeClr>
                </a:solidFill>
              </a:rPr>
              <a:t> associations</a:t>
            </a:r>
          </a:p>
          <a:p>
            <a:pPr lvl="0"/>
            <a:r>
              <a:rPr lang="en-US" sz="2400" dirty="0">
                <a:solidFill>
                  <a:schemeClr val="tx1">
                    <a:lumMod val="65000"/>
                    <a:lumOff val="35000"/>
                  </a:schemeClr>
                </a:solidFill>
              </a:rPr>
              <a:t>Reskill/upskill workers of the </a:t>
            </a:r>
            <a:r>
              <a:rPr lang="en-US" sz="2400" dirty="0" err="1">
                <a:solidFill>
                  <a:schemeClr val="tx1">
                    <a:lumMod val="65000"/>
                    <a:lumOff val="35000"/>
                  </a:schemeClr>
                </a:solidFill>
              </a:rPr>
              <a:t>agrifood</a:t>
            </a:r>
            <a:r>
              <a:rPr lang="en-US" sz="2400" dirty="0">
                <a:solidFill>
                  <a:schemeClr val="tx1">
                    <a:lumMod val="65000"/>
                    <a:lumOff val="35000"/>
                  </a:schemeClr>
                </a:solidFill>
              </a:rPr>
              <a:t> industry and veterinary sector (maintenance workforce goal)</a:t>
            </a:r>
            <a:endParaRPr lang="it-IT" sz="2400" dirty="0">
              <a:solidFill>
                <a:schemeClr val="tx1">
                  <a:lumMod val="65000"/>
                  <a:lumOff val="35000"/>
                </a:schemeClr>
              </a:solidFill>
            </a:endParaRPr>
          </a:p>
          <a:p>
            <a:pPr lvl="0"/>
            <a:r>
              <a:rPr lang="en-US" sz="2400" dirty="0">
                <a:solidFill>
                  <a:schemeClr val="tx1">
                    <a:lumMod val="65000"/>
                    <a:lumOff val="35000"/>
                  </a:schemeClr>
                </a:solidFill>
              </a:rPr>
              <a:t>Reskill people coming from heavy industry (10%) of laid off (partial absorption of external workforce)</a:t>
            </a:r>
            <a:endParaRPr lang="it-IT" sz="2400" dirty="0">
              <a:solidFill>
                <a:schemeClr val="tx1">
                  <a:lumMod val="65000"/>
                  <a:lumOff val="35000"/>
                </a:schemeClr>
              </a:solidFill>
            </a:endParaRPr>
          </a:p>
          <a:p>
            <a:pPr lvl="0"/>
            <a:r>
              <a:rPr lang="en-US" sz="2400" dirty="0">
                <a:solidFill>
                  <a:schemeClr val="tx1">
                    <a:lumMod val="65000"/>
                    <a:lumOff val="35000"/>
                  </a:schemeClr>
                </a:solidFill>
              </a:rPr>
              <a:t>Training students (5%) of the hired workforce (new entry workforce in the </a:t>
            </a:r>
            <a:r>
              <a:rPr lang="en-US" sz="2400" dirty="0" err="1">
                <a:solidFill>
                  <a:schemeClr val="tx1">
                    <a:lumMod val="65000"/>
                    <a:lumOff val="35000"/>
                  </a:schemeClr>
                </a:solidFill>
              </a:rPr>
              <a:t>agrifood</a:t>
            </a:r>
            <a:r>
              <a:rPr lang="en-US" sz="2400" dirty="0">
                <a:solidFill>
                  <a:schemeClr val="tx1">
                    <a:lumMod val="65000"/>
                    <a:lumOff val="35000"/>
                  </a:schemeClr>
                </a:solidFill>
              </a:rPr>
              <a:t> market)</a:t>
            </a:r>
            <a:endParaRPr lang="it-IT" sz="2400" dirty="0">
              <a:solidFill>
                <a:schemeClr val="tx1">
                  <a:lumMod val="65000"/>
                  <a:lumOff val="35000"/>
                </a:schemeClr>
              </a:solidFill>
            </a:endParaRPr>
          </a:p>
          <a:p>
            <a:endParaRPr lang="it-IT" sz="2400" dirty="0">
              <a:solidFill>
                <a:schemeClr val="tx1">
                  <a:lumMod val="65000"/>
                  <a:lumOff val="35000"/>
                </a:schemeClr>
              </a:solidFill>
            </a:endParaRPr>
          </a:p>
          <a:p>
            <a:r>
              <a:rPr lang="it-IT" sz="2400" dirty="0">
                <a:solidFill>
                  <a:schemeClr val="tx1">
                    <a:lumMod val="65000"/>
                    <a:lumOff val="35000"/>
                  </a:schemeClr>
                </a:solidFill>
              </a:rPr>
              <a:t>Be the </a:t>
            </a:r>
            <a:r>
              <a:rPr lang="it-IT" sz="2400" dirty="0" err="1">
                <a:solidFill>
                  <a:schemeClr val="tx1">
                    <a:lumMod val="65000"/>
                    <a:lumOff val="35000"/>
                  </a:schemeClr>
                </a:solidFill>
              </a:rPr>
              <a:t>backbone</a:t>
            </a:r>
            <a:r>
              <a:rPr lang="it-IT" sz="2400" dirty="0">
                <a:solidFill>
                  <a:schemeClr val="tx1">
                    <a:lumMod val="65000"/>
                    <a:lumOff val="35000"/>
                  </a:schemeClr>
                </a:solidFill>
              </a:rPr>
              <a:t> of the </a:t>
            </a:r>
            <a:r>
              <a:rPr lang="it-IT" sz="2400" dirty="0" err="1">
                <a:solidFill>
                  <a:schemeClr val="tx1">
                    <a:lumMod val="65000"/>
                    <a:lumOff val="35000"/>
                  </a:schemeClr>
                </a:solidFill>
              </a:rPr>
              <a:t>Pact</a:t>
            </a:r>
            <a:r>
              <a:rPr lang="it-IT" sz="2400" dirty="0">
                <a:solidFill>
                  <a:schemeClr val="tx1">
                    <a:lumMod val="65000"/>
                    <a:lumOff val="35000"/>
                  </a:schemeClr>
                </a:solidFill>
              </a:rPr>
              <a:t> for Skills for the </a:t>
            </a:r>
            <a:r>
              <a:rPr lang="it-IT" sz="2400" dirty="0" err="1">
                <a:solidFill>
                  <a:schemeClr val="tx1">
                    <a:lumMod val="65000"/>
                    <a:lumOff val="35000"/>
                  </a:schemeClr>
                </a:solidFill>
              </a:rPr>
              <a:t>Agrifood</a:t>
            </a:r>
            <a:r>
              <a:rPr lang="it-IT" sz="2400" dirty="0">
                <a:solidFill>
                  <a:schemeClr val="tx1">
                    <a:lumMod val="65000"/>
                    <a:lumOff val="35000"/>
                  </a:schemeClr>
                </a:solidFill>
              </a:rPr>
              <a:t> Sector</a:t>
            </a:r>
          </a:p>
        </p:txBody>
      </p:sp>
      <p:sp>
        <p:nvSpPr>
          <p:cNvPr id="4" name="Titolo 1">
            <a:extLst>
              <a:ext uri="{FF2B5EF4-FFF2-40B4-BE49-F238E27FC236}">
                <a16:creationId xmlns:a16="http://schemas.microsoft.com/office/drawing/2014/main" id="{09B172FA-DDE9-424D-ADAD-DE77DE27F3EB}"/>
              </a:ext>
            </a:extLst>
          </p:cNvPr>
          <p:cNvSpPr txBox="1">
            <a:spLocks/>
          </p:cNvSpPr>
          <p:nvPr/>
        </p:nvSpPr>
        <p:spPr>
          <a:xfrm>
            <a:off x="245667" y="192488"/>
            <a:ext cx="5946579" cy="67951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tx2"/>
              </a:solidFill>
            </a:endParaRPr>
          </a:p>
        </p:txBody>
      </p:sp>
      <p:sp>
        <p:nvSpPr>
          <p:cNvPr id="5" name="CasellaDiTesto 4">
            <a:extLst>
              <a:ext uri="{FF2B5EF4-FFF2-40B4-BE49-F238E27FC236}">
                <a16:creationId xmlns:a16="http://schemas.microsoft.com/office/drawing/2014/main" id="{2050FC5D-FAF2-E225-A5FE-B09D2A20AB1E}"/>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a:t>
            </a:r>
            <a:endParaRPr lang="it-IT" sz="1600" dirty="0">
              <a:solidFill>
                <a:schemeClr val="bg1"/>
              </a:solidFill>
            </a:endParaRPr>
          </a:p>
        </p:txBody>
      </p:sp>
    </p:spTree>
    <p:extLst>
      <p:ext uri="{BB962C8B-B14F-4D97-AF65-F5344CB8AC3E}">
        <p14:creationId xmlns:p14="http://schemas.microsoft.com/office/powerpoint/2010/main" val="239803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Titolo 1">
            <a:extLst>
              <a:ext uri="{FF2B5EF4-FFF2-40B4-BE49-F238E27FC236}">
                <a16:creationId xmlns:a16="http://schemas.microsoft.com/office/drawing/2014/main" id="{996D3670-83EA-7B1B-DE60-5A56F8522140}"/>
              </a:ext>
            </a:extLst>
          </p:cNvPr>
          <p:cNvSpPr>
            <a:spLocks noGrp="1"/>
          </p:cNvSpPr>
          <p:nvPr>
            <p:ph type="title"/>
          </p:nvPr>
        </p:nvSpPr>
        <p:spPr>
          <a:xfrm>
            <a:off x="245667" y="192488"/>
            <a:ext cx="5946579" cy="679518"/>
          </a:xfrm>
        </p:spPr>
        <p:txBody>
          <a:bodyPr vert="horz" lIns="91440" tIns="45720" rIns="91440" bIns="45720" rtlCol="0" anchor="t">
            <a:normAutofit/>
          </a:bodyPr>
          <a:lstStyle/>
          <a:p>
            <a:r>
              <a:rPr lang="en-US" sz="4000" b="1" dirty="0">
                <a:solidFill>
                  <a:schemeClr val="tx2"/>
                </a:solidFill>
              </a:rPr>
              <a:t>I-RESTART Main objectives</a:t>
            </a:r>
          </a:p>
        </p:txBody>
      </p:sp>
      <p:pic>
        <p:nvPicPr>
          <p:cNvPr id="26" name="Picture 3">
            <a:extLst>
              <a:ext uri="{FF2B5EF4-FFF2-40B4-BE49-F238E27FC236}">
                <a16:creationId xmlns:a16="http://schemas.microsoft.com/office/drawing/2014/main" id="{53E3AC69-9422-D523-A44C-1902FB863E59}"/>
              </a:ext>
            </a:extLst>
          </p:cNvPr>
          <p:cNvPicPr>
            <a:picLocks noChangeAspect="1"/>
          </p:cNvPicPr>
          <p:nvPr/>
        </p:nvPicPr>
        <p:blipFill>
          <a:blip r:embed="rId2"/>
          <a:stretch>
            <a:fillRect/>
          </a:stretch>
        </p:blipFill>
        <p:spPr>
          <a:xfrm>
            <a:off x="9275209" y="88702"/>
            <a:ext cx="2811668" cy="803333"/>
          </a:xfrm>
          <a:prstGeom prst="rect">
            <a:avLst/>
          </a:prstGeom>
        </p:spPr>
      </p:pic>
      <p:sp>
        <p:nvSpPr>
          <p:cNvPr id="19" name="Oval 5">
            <a:extLst>
              <a:ext uri="{FF2B5EF4-FFF2-40B4-BE49-F238E27FC236}">
                <a16:creationId xmlns:a16="http://schemas.microsoft.com/office/drawing/2014/main" id="{180D938A-3FF5-5F35-5236-267B584667B4}"/>
              </a:ext>
            </a:extLst>
          </p:cNvPr>
          <p:cNvSpPr/>
          <p:nvPr/>
        </p:nvSpPr>
        <p:spPr>
          <a:xfrm>
            <a:off x="8759688" y="1538841"/>
            <a:ext cx="3077385" cy="1890159"/>
          </a:xfrm>
          <a:prstGeom prst="ellipse">
            <a:avLst/>
          </a:prstGeom>
          <a:blipFill dpi="0"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a:ea typeface="+mn-ea"/>
              <a:cs typeface="+mn-cs"/>
            </a:endParaRPr>
          </a:p>
        </p:txBody>
      </p:sp>
      <p:sp>
        <p:nvSpPr>
          <p:cNvPr id="4" name="CasellaDiTesto 3">
            <a:extLst>
              <a:ext uri="{FF2B5EF4-FFF2-40B4-BE49-F238E27FC236}">
                <a16:creationId xmlns:a16="http://schemas.microsoft.com/office/drawing/2014/main" id="{E1A44F31-00C5-FB42-78D2-CBC9970097A8}"/>
              </a:ext>
            </a:extLst>
          </p:cNvPr>
          <p:cNvSpPr txBox="1"/>
          <p:nvPr/>
        </p:nvSpPr>
        <p:spPr>
          <a:xfrm>
            <a:off x="568324" y="1005946"/>
            <a:ext cx="7407276" cy="2582374"/>
          </a:xfrm>
          <a:prstGeom prst="rect">
            <a:avLst/>
          </a:prstGeom>
          <a:noFill/>
        </p:spPr>
        <p:txBody>
          <a:bodyPr wrap="square">
            <a:spAutoFit/>
          </a:bodyPr>
          <a:lstStyle/>
          <a:p>
            <a:pPr algn="just">
              <a:lnSpc>
                <a:spcPct val="110000"/>
              </a:lnSpc>
            </a:pPr>
            <a:r>
              <a:rPr lang="en-GB" b="1">
                <a:solidFill>
                  <a:schemeClr val="tx1">
                    <a:lumMod val="65000"/>
                    <a:lumOff val="35000"/>
                  </a:schemeClr>
                </a:solidFill>
              </a:rPr>
              <a:t>O1: Development of a strategy to cooperate on skills</a:t>
            </a:r>
            <a:endParaRPr lang="en-GB">
              <a:solidFill>
                <a:schemeClr val="tx1">
                  <a:lumMod val="65000"/>
                  <a:lumOff val="35000"/>
                </a:schemeClr>
              </a:solidFill>
            </a:endParaRPr>
          </a:p>
          <a:p>
            <a:pPr marL="228600" lvl="1" indent="0" algn="just">
              <a:lnSpc>
                <a:spcPct val="110000"/>
              </a:lnSpc>
              <a:buNone/>
            </a:pPr>
            <a:r>
              <a:rPr lang="en-GB" sz="1600">
                <a:solidFill>
                  <a:schemeClr val="tx1">
                    <a:lumMod val="65000"/>
                    <a:lumOff val="35000"/>
                  </a:schemeClr>
                </a:solidFill>
              </a:rPr>
              <a:t>It will encompass various parts, from the presentation of the state of the art, the definition of skill gaps and future needs, to the design of recommendations, best practices, and partnerships in place to support the growth strategy of the sector. </a:t>
            </a:r>
          </a:p>
          <a:p>
            <a:pPr marL="228600" lvl="1" indent="0" algn="just">
              <a:lnSpc>
                <a:spcPct val="110000"/>
              </a:lnSpc>
              <a:buNone/>
            </a:pPr>
            <a:r>
              <a:rPr lang="en-GB" sz="1600">
                <a:solidFill>
                  <a:schemeClr val="tx1">
                    <a:lumMod val="65000"/>
                    <a:lumOff val="35000"/>
                  </a:schemeClr>
                </a:solidFill>
              </a:rPr>
              <a:t>The strategy will be accompanied by national roadmaps for its implementation and a set of education support (curricula, tools, pedagogical approach, training content, train the trainers toolkit, etc).</a:t>
            </a:r>
          </a:p>
          <a:p>
            <a:pPr marL="228600" lvl="1" indent="0" algn="just">
              <a:lnSpc>
                <a:spcPct val="110000"/>
              </a:lnSpc>
              <a:buNone/>
            </a:pPr>
            <a:endParaRPr lang="en-GB" sz="1600">
              <a:solidFill>
                <a:schemeClr val="tx1">
                  <a:lumMod val="65000"/>
                  <a:lumOff val="35000"/>
                </a:schemeClr>
              </a:solidFill>
            </a:endParaRPr>
          </a:p>
          <a:p>
            <a:pPr algn="just">
              <a:lnSpc>
                <a:spcPct val="110000"/>
              </a:lnSpc>
            </a:pPr>
            <a:r>
              <a:rPr lang="en-GB" b="1">
                <a:solidFill>
                  <a:schemeClr val="tx1">
                    <a:lumMod val="65000"/>
                    <a:lumOff val="35000"/>
                  </a:schemeClr>
                </a:solidFill>
              </a:rPr>
              <a:t>O2: Define the European core curricula for the sector</a:t>
            </a:r>
          </a:p>
        </p:txBody>
      </p:sp>
      <p:sp>
        <p:nvSpPr>
          <p:cNvPr id="6" name="CasellaDiTesto 5">
            <a:extLst>
              <a:ext uri="{FF2B5EF4-FFF2-40B4-BE49-F238E27FC236}">
                <a16:creationId xmlns:a16="http://schemas.microsoft.com/office/drawing/2014/main" id="{48082BC1-D719-5F71-EC6B-2C0A30C89EEC}"/>
              </a:ext>
            </a:extLst>
          </p:cNvPr>
          <p:cNvSpPr txBox="1"/>
          <p:nvPr/>
        </p:nvSpPr>
        <p:spPr>
          <a:xfrm>
            <a:off x="568324" y="4049632"/>
            <a:ext cx="10747376" cy="2008499"/>
          </a:xfrm>
          <a:prstGeom prst="rect">
            <a:avLst/>
          </a:prstGeom>
          <a:noFill/>
        </p:spPr>
        <p:txBody>
          <a:bodyPr wrap="square">
            <a:spAutoFit/>
          </a:bodyPr>
          <a:lstStyle/>
          <a:p>
            <a:pPr algn="just">
              <a:lnSpc>
                <a:spcPct val="110000"/>
              </a:lnSpc>
            </a:pPr>
            <a:r>
              <a:rPr lang="en-GB" b="1">
                <a:solidFill>
                  <a:schemeClr val="tx1">
                    <a:lumMod val="65000"/>
                    <a:lumOff val="35000"/>
                  </a:schemeClr>
                </a:solidFill>
              </a:rPr>
              <a:t>O3: Training implementation in 8 countries</a:t>
            </a:r>
            <a:endParaRPr lang="en-GB">
              <a:solidFill>
                <a:schemeClr val="tx1">
                  <a:lumMod val="65000"/>
                  <a:lumOff val="35000"/>
                </a:schemeClr>
              </a:solidFill>
            </a:endParaRPr>
          </a:p>
          <a:p>
            <a:pPr algn="just">
              <a:lnSpc>
                <a:spcPct val="110000"/>
              </a:lnSpc>
            </a:pPr>
            <a:r>
              <a:rPr lang="en-GB" sz="1600">
                <a:solidFill>
                  <a:schemeClr val="tx1">
                    <a:lumMod val="65000"/>
                    <a:lumOff val="35000"/>
                  </a:schemeClr>
                </a:solidFill>
              </a:rPr>
              <a:t>During the first year, the project will address urgent skills needs (defined in previous projects) resulting from the Covid-19 and the digital transition. The training will answer the most urgent needs identified in the project and will chose the best methodology for its target groups, providing innovative ways of learning, both for adults (continuous learning) and for students (initial learning) through various set-up (formal, non formal education) and with the appropriate tools (online platform, in-class activities, work-based etc). The training content will be created in response to the needs identified, and have already been classified into 4 different broad topics: 1) Common skills and soft skills, 2) Digitalisation, 3) Commercial and Business economics.</a:t>
            </a:r>
          </a:p>
        </p:txBody>
      </p:sp>
      <p:sp>
        <p:nvSpPr>
          <p:cNvPr id="3" name="CasellaDiTesto 2">
            <a:extLst>
              <a:ext uri="{FF2B5EF4-FFF2-40B4-BE49-F238E27FC236}">
                <a16:creationId xmlns:a16="http://schemas.microsoft.com/office/drawing/2014/main" id="{F163B3C7-AC12-3BFD-DB45-A7009F88FCEE}"/>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 </a:t>
            </a:r>
            <a:endParaRPr lang="it-IT" sz="1600" dirty="0">
              <a:solidFill>
                <a:schemeClr val="bg1"/>
              </a:solidFill>
            </a:endParaRPr>
          </a:p>
        </p:txBody>
      </p:sp>
    </p:spTree>
    <p:extLst>
      <p:ext uri="{BB962C8B-B14F-4D97-AF65-F5344CB8AC3E}">
        <p14:creationId xmlns:p14="http://schemas.microsoft.com/office/powerpoint/2010/main" val="31572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Titolo 1">
            <a:extLst>
              <a:ext uri="{FF2B5EF4-FFF2-40B4-BE49-F238E27FC236}">
                <a16:creationId xmlns:a16="http://schemas.microsoft.com/office/drawing/2014/main" id="{996D3670-83EA-7B1B-DE60-5A56F8522140}"/>
              </a:ext>
            </a:extLst>
          </p:cNvPr>
          <p:cNvSpPr>
            <a:spLocks noGrp="1"/>
          </p:cNvSpPr>
          <p:nvPr>
            <p:ph type="title"/>
          </p:nvPr>
        </p:nvSpPr>
        <p:spPr>
          <a:xfrm>
            <a:off x="245667" y="192488"/>
            <a:ext cx="5946579" cy="679518"/>
          </a:xfrm>
        </p:spPr>
        <p:txBody>
          <a:bodyPr vert="horz" lIns="91440" tIns="45720" rIns="91440" bIns="45720" rtlCol="0" anchor="t">
            <a:normAutofit/>
          </a:bodyPr>
          <a:lstStyle/>
          <a:p>
            <a:r>
              <a:rPr lang="en-US" sz="4000" b="1" dirty="0">
                <a:solidFill>
                  <a:schemeClr val="tx2"/>
                </a:solidFill>
              </a:rPr>
              <a:t>I-RESTART Main objectives</a:t>
            </a:r>
          </a:p>
        </p:txBody>
      </p:sp>
      <p:pic>
        <p:nvPicPr>
          <p:cNvPr id="26" name="Picture 3">
            <a:extLst>
              <a:ext uri="{FF2B5EF4-FFF2-40B4-BE49-F238E27FC236}">
                <a16:creationId xmlns:a16="http://schemas.microsoft.com/office/drawing/2014/main" id="{53E3AC69-9422-D523-A44C-1902FB863E59}"/>
              </a:ext>
            </a:extLst>
          </p:cNvPr>
          <p:cNvPicPr>
            <a:picLocks noChangeAspect="1"/>
          </p:cNvPicPr>
          <p:nvPr/>
        </p:nvPicPr>
        <p:blipFill>
          <a:blip r:embed="rId2"/>
          <a:stretch>
            <a:fillRect/>
          </a:stretch>
        </p:blipFill>
        <p:spPr>
          <a:xfrm>
            <a:off x="9275209" y="88702"/>
            <a:ext cx="2811668" cy="803333"/>
          </a:xfrm>
          <a:prstGeom prst="rect">
            <a:avLst/>
          </a:prstGeom>
        </p:spPr>
      </p:pic>
      <p:sp>
        <p:nvSpPr>
          <p:cNvPr id="19" name="Oval 5">
            <a:extLst>
              <a:ext uri="{FF2B5EF4-FFF2-40B4-BE49-F238E27FC236}">
                <a16:creationId xmlns:a16="http://schemas.microsoft.com/office/drawing/2014/main" id="{180D938A-3FF5-5F35-5236-267B584667B4}"/>
              </a:ext>
            </a:extLst>
          </p:cNvPr>
          <p:cNvSpPr/>
          <p:nvPr/>
        </p:nvSpPr>
        <p:spPr>
          <a:xfrm>
            <a:off x="8759688" y="1538841"/>
            <a:ext cx="3077385" cy="1890159"/>
          </a:xfrm>
          <a:prstGeom prst="ellipse">
            <a:avLst/>
          </a:prstGeom>
          <a:blipFill dpi="0"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a:ea typeface="+mn-ea"/>
              <a:cs typeface="+mn-cs"/>
            </a:endParaRPr>
          </a:p>
        </p:txBody>
      </p:sp>
      <p:sp>
        <p:nvSpPr>
          <p:cNvPr id="5" name="CasellaDiTesto 4">
            <a:extLst>
              <a:ext uri="{FF2B5EF4-FFF2-40B4-BE49-F238E27FC236}">
                <a16:creationId xmlns:a16="http://schemas.microsoft.com/office/drawing/2014/main" id="{2089CD16-3DEF-3A28-C14A-EC414404953C}"/>
              </a:ext>
            </a:extLst>
          </p:cNvPr>
          <p:cNvSpPr txBox="1"/>
          <p:nvPr/>
        </p:nvSpPr>
        <p:spPr>
          <a:xfrm>
            <a:off x="593724" y="1185181"/>
            <a:ext cx="6875588" cy="2243819"/>
          </a:xfrm>
          <a:prstGeom prst="rect">
            <a:avLst/>
          </a:prstGeom>
          <a:noFill/>
        </p:spPr>
        <p:txBody>
          <a:bodyPr wrap="square">
            <a:spAutoFit/>
          </a:bodyPr>
          <a:lstStyle/>
          <a:p>
            <a:pPr algn="just">
              <a:lnSpc>
                <a:spcPct val="110000"/>
              </a:lnSpc>
            </a:pPr>
            <a:r>
              <a:rPr lang="en-GB" sz="2000" b="1" dirty="0">
                <a:solidFill>
                  <a:schemeClr val="tx1">
                    <a:lumMod val="65000"/>
                    <a:lumOff val="35000"/>
                  </a:schemeClr>
                </a:solidFill>
              </a:rPr>
              <a:t>O4: Alliance for cooperation on skills implementation</a:t>
            </a:r>
            <a:r>
              <a:rPr lang="en-GB" sz="2000" dirty="0">
                <a:solidFill>
                  <a:schemeClr val="tx1">
                    <a:lumMod val="65000"/>
                    <a:lumOff val="35000"/>
                  </a:schemeClr>
                </a:solidFill>
              </a:rPr>
              <a:t>. </a:t>
            </a:r>
          </a:p>
          <a:p>
            <a:pPr algn="just">
              <a:lnSpc>
                <a:spcPct val="110000"/>
              </a:lnSpc>
            </a:pPr>
            <a:r>
              <a:rPr lang="en-GB" dirty="0">
                <a:solidFill>
                  <a:schemeClr val="tx1">
                    <a:lumMod val="65000"/>
                    <a:lumOff val="35000"/>
                  </a:schemeClr>
                </a:solidFill>
              </a:rPr>
              <a:t>An Agri-food and veterinary Alliance will be established during the project to build upon the regulatory frameworks and opportunities at EU and country level, while proposing concrete and practical initiatives to address skills challenges, in particular through offering modular training, free material and resources while guaranteeing mobility of workers within the veterinary and agrifood industry.</a:t>
            </a:r>
          </a:p>
        </p:txBody>
      </p:sp>
      <p:sp>
        <p:nvSpPr>
          <p:cNvPr id="8" name="CasellaDiTesto 7">
            <a:extLst>
              <a:ext uri="{FF2B5EF4-FFF2-40B4-BE49-F238E27FC236}">
                <a16:creationId xmlns:a16="http://schemas.microsoft.com/office/drawing/2014/main" id="{CDDEBB3D-4490-E09C-6614-1E7BFECDA5A0}"/>
              </a:ext>
            </a:extLst>
          </p:cNvPr>
          <p:cNvSpPr txBox="1"/>
          <p:nvPr/>
        </p:nvSpPr>
        <p:spPr>
          <a:xfrm>
            <a:off x="1164275" y="3826160"/>
            <a:ext cx="8110934" cy="1846659"/>
          </a:xfrm>
          <a:prstGeom prst="rect">
            <a:avLst/>
          </a:prstGeom>
          <a:noFill/>
        </p:spPr>
        <p:txBody>
          <a:bodyPr wrap="square">
            <a:spAutoFit/>
          </a:bodyPr>
          <a:lstStyle/>
          <a:p>
            <a:pPr lvl="1"/>
            <a:r>
              <a:rPr lang="en-GB" sz="2400" b="1" dirty="0">
                <a:solidFill>
                  <a:schemeClr val="tx1">
                    <a:lumMod val="65000"/>
                    <a:lumOff val="35000"/>
                  </a:schemeClr>
                </a:solidFill>
              </a:rPr>
              <a:t>Sub-objectives:</a:t>
            </a:r>
          </a:p>
          <a:p>
            <a:pPr lvl="1"/>
            <a:r>
              <a:rPr lang="en-GB" sz="1800" dirty="0">
                <a:solidFill>
                  <a:schemeClr val="tx1">
                    <a:lumMod val="65000"/>
                    <a:lumOff val="35000"/>
                  </a:schemeClr>
                </a:solidFill>
              </a:rPr>
              <a:t>SO1: Develop common methodology for skill assessment.</a:t>
            </a:r>
          </a:p>
          <a:p>
            <a:pPr lvl="1"/>
            <a:r>
              <a:rPr lang="en-GB" sz="1800" dirty="0">
                <a:solidFill>
                  <a:schemeClr val="tx1">
                    <a:lumMod val="65000"/>
                    <a:lumOff val="35000"/>
                  </a:schemeClr>
                </a:solidFill>
              </a:rPr>
              <a:t>SO2: Identify occupational profiles and prioritise them</a:t>
            </a:r>
          </a:p>
          <a:p>
            <a:pPr lvl="1"/>
            <a:r>
              <a:rPr lang="en-GB" sz="1800" dirty="0">
                <a:solidFill>
                  <a:schemeClr val="tx1">
                    <a:lumMod val="65000"/>
                    <a:lumOff val="35000"/>
                  </a:schemeClr>
                </a:solidFill>
              </a:rPr>
              <a:t>SO3: Develop concrete solution to illustrate the strategy, develop mobility</a:t>
            </a:r>
          </a:p>
          <a:p>
            <a:pPr lvl="1"/>
            <a:r>
              <a:rPr lang="en-GB" sz="1800" dirty="0">
                <a:solidFill>
                  <a:schemeClr val="tx1">
                    <a:lumMod val="65000"/>
                    <a:lumOff val="35000"/>
                  </a:schemeClr>
                </a:solidFill>
              </a:rPr>
              <a:t>SO4: Promote attractiveness of the sector</a:t>
            </a:r>
          </a:p>
          <a:p>
            <a:pPr lvl="1"/>
            <a:r>
              <a:rPr lang="en-GB" sz="1800" dirty="0">
                <a:solidFill>
                  <a:schemeClr val="tx1">
                    <a:lumMod val="65000"/>
                    <a:lumOff val="35000"/>
                  </a:schemeClr>
                </a:solidFill>
              </a:rPr>
              <a:t>SO5: Long term sustainability</a:t>
            </a:r>
          </a:p>
        </p:txBody>
      </p:sp>
      <p:sp>
        <p:nvSpPr>
          <p:cNvPr id="3" name="CasellaDiTesto 2">
            <a:extLst>
              <a:ext uri="{FF2B5EF4-FFF2-40B4-BE49-F238E27FC236}">
                <a16:creationId xmlns:a16="http://schemas.microsoft.com/office/drawing/2014/main" id="{A21E4CB6-67D1-D34F-DA7B-01284F2436C4}"/>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 </a:t>
            </a:r>
            <a:endParaRPr lang="it-IT" sz="1600" dirty="0">
              <a:solidFill>
                <a:schemeClr val="bg1"/>
              </a:solidFill>
            </a:endParaRPr>
          </a:p>
        </p:txBody>
      </p:sp>
    </p:spTree>
    <p:extLst>
      <p:ext uri="{BB962C8B-B14F-4D97-AF65-F5344CB8AC3E}">
        <p14:creationId xmlns:p14="http://schemas.microsoft.com/office/powerpoint/2010/main" val="254247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905C92C-CC94-A2D9-A90F-FF57333D3638}"/>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 </a:t>
            </a:r>
            <a:endParaRPr lang="it-IT" sz="1600" dirty="0">
              <a:solidFill>
                <a:schemeClr val="bg1"/>
              </a:solidFill>
            </a:endParaRPr>
          </a:p>
        </p:txBody>
      </p:sp>
      <p:sp>
        <p:nvSpPr>
          <p:cNvPr id="3" name="Segnaposto contenuto 2">
            <a:extLst>
              <a:ext uri="{FF2B5EF4-FFF2-40B4-BE49-F238E27FC236}">
                <a16:creationId xmlns:a16="http://schemas.microsoft.com/office/drawing/2014/main" id="{3E41C724-41D2-4917-8E62-F693053EF9F1}"/>
              </a:ext>
            </a:extLst>
          </p:cNvPr>
          <p:cNvSpPr>
            <a:spLocks noGrp="1"/>
          </p:cNvSpPr>
          <p:nvPr>
            <p:ph idx="1"/>
          </p:nvPr>
        </p:nvSpPr>
        <p:spPr>
          <a:xfrm>
            <a:off x="838199" y="2424469"/>
            <a:ext cx="4730393" cy="4351338"/>
          </a:xfrm>
        </p:spPr>
        <p:txBody>
          <a:bodyPr>
            <a:normAutofit/>
          </a:bodyPr>
          <a:lstStyle/>
          <a:p>
            <a:r>
              <a:rPr lang="it-IT" sz="2000" dirty="0" err="1">
                <a:solidFill>
                  <a:schemeClr val="bg1">
                    <a:lumMod val="50000"/>
                  </a:schemeClr>
                </a:solidFill>
              </a:rPr>
              <a:t>Compliance</a:t>
            </a:r>
            <a:r>
              <a:rPr lang="it-IT" sz="2000" dirty="0">
                <a:solidFill>
                  <a:schemeClr val="bg1">
                    <a:lumMod val="50000"/>
                  </a:schemeClr>
                </a:solidFill>
              </a:rPr>
              <a:t> with </a:t>
            </a:r>
            <a:r>
              <a:rPr lang="it-IT" sz="2000" dirty="0" err="1">
                <a:solidFill>
                  <a:schemeClr val="bg1">
                    <a:lumMod val="50000"/>
                  </a:schemeClr>
                </a:solidFill>
              </a:rPr>
              <a:t>existing</a:t>
            </a:r>
            <a:r>
              <a:rPr lang="it-IT" sz="2000" dirty="0">
                <a:solidFill>
                  <a:schemeClr val="bg1">
                    <a:lumMod val="50000"/>
                  </a:schemeClr>
                </a:solidFill>
              </a:rPr>
              <a:t> EU </a:t>
            </a:r>
            <a:r>
              <a:rPr lang="it-IT" sz="2000" dirty="0" err="1">
                <a:solidFill>
                  <a:schemeClr val="bg1">
                    <a:lumMod val="50000"/>
                  </a:schemeClr>
                </a:solidFill>
              </a:rPr>
              <a:t>instruments</a:t>
            </a:r>
            <a:r>
              <a:rPr lang="it-IT" sz="2000" dirty="0">
                <a:solidFill>
                  <a:schemeClr val="bg1">
                    <a:lumMod val="50000"/>
                  </a:schemeClr>
                </a:solidFill>
              </a:rPr>
              <a:t> and </a:t>
            </a:r>
            <a:r>
              <a:rPr lang="it-IT" sz="2000" dirty="0" err="1">
                <a:solidFill>
                  <a:schemeClr val="bg1">
                    <a:lumMod val="50000"/>
                  </a:schemeClr>
                </a:solidFill>
              </a:rPr>
              <a:t>tools</a:t>
            </a:r>
            <a:r>
              <a:rPr lang="it-IT" sz="2000" dirty="0">
                <a:solidFill>
                  <a:schemeClr val="bg1">
                    <a:lumMod val="50000"/>
                  </a:schemeClr>
                </a:solidFill>
              </a:rPr>
              <a:t> (EQAVET </a:t>
            </a:r>
            <a:r>
              <a:rPr lang="it-IT" sz="2000" dirty="0" err="1">
                <a:solidFill>
                  <a:schemeClr val="bg1">
                    <a:lumMod val="50000"/>
                  </a:schemeClr>
                </a:solidFill>
              </a:rPr>
              <a:t>indicators</a:t>
            </a:r>
            <a:r>
              <a:rPr lang="it-IT" sz="2000" dirty="0">
                <a:solidFill>
                  <a:schemeClr val="bg1">
                    <a:lumMod val="50000"/>
                  </a:schemeClr>
                </a:solidFill>
              </a:rPr>
              <a:t>, EQF, ESCO)</a:t>
            </a:r>
          </a:p>
          <a:p>
            <a:r>
              <a:rPr lang="it-IT" sz="2000" dirty="0">
                <a:solidFill>
                  <a:schemeClr val="bg1">
                    <a:lumMod val="50000"/>
                  </a:schemeClr>
                </a:solidFill>
              </a:rPr>
              <a:t>Collaboration with CEDEFOP </a:t>
            </a:r>
            <a:r>
              <a:rPr lang="it-IT" sz="2000" dirty="0" err="1">
                <a:solidFill>
                  <a:schemeClr val="bg1">
                    <a:lumMod val="50000"/>
                  </a:schemeClr>
                </a:solidFill>
              </a:rPr>
              <a:t>portal</a:t>
            </a:r>
            <a:endParaRPr lang="it-IT" sz="2000" dirty="0">
              <a:solidFill>
                <a:schemeClr val="bg1">
                  <a:lumMod val="50000"/>
                </a:schemeClr>
              </a:solidFill>
            </a:endParaRPr>
          </a:p>
          <a:p>
            <a:r>
              <a:rPr lang="it-IT" sz="2000" dirty="0">
                <a:solidFill>
                  <a:schemeClr val="bg1">
                    <a:lumMod val="50000"/>
                  </a:schemeClr>
                </a:solidFill>
              </a:rPr>
              <a:t>Adoption of </a:t>
            </a:r>
            <a:r>
              <a:rPr lang="it-IT" sz="2000" dirty="0" err="1">
                <a:solidFill>
                  <a:schemeClr val="bg1">
                    <a:lumMod val="50000"/>
                  </a:schemeClr>
                </a:solidFill>
              </a:rPr>
              <a:t>apprenticeship</a:t>
            </a:r>
            <a:r>
              <a:rPr lang="it-IT" sz="2000" dirty="0">
                <a:solidFill>
                  <a:schemeClr val="bg1">
                    <a:lumMod val="50000"/>
                  </a:schemeClr>
                </a:solidFill>
              </a:rPr>
              <a:t> </a:t>
            </a:r>
            <a:r>
              <a:rPr lang="it-IT" sz="2000" dirty="0" err="1">
                <a:solidFill>
                  <a:schemeClr val="bg1">
                    <a:lumMod val="50000"/>
                  </a:schemeClr>
                </a:solidFill>
              </a:rPr>
              <a:t>schemes</a:t>
            </a:r>
            <a:r>
              <a:rPr lang="it-IT" sz="2000" dirty="0">
                <a:solidFill>
                  <a:schemeClr val="bg1">
                    <a:lumMod val="50000"/>
                  </a:schemeClr>
                </a:solidFill>
              </a:rPr>
              <a:t> and work </a:t>
            </a:r>
            <a:r>
              <a:rPr lang="it-IT" sz="2000" dirty="0" err="1">
                <a:solidFill>
                  <a:schemeClr val="bg1">
                    <a:lumMod val="50000"/>
                  </a:schemeClr>
                </a:solidFill>
              </a:rPr>
              <a:t>based</a:t>
            </a:r>
            <a:r>
              <a:rPr lang="it-IT" sz="2000" dirty="0">
                <a:solidFill>
                  <a:schemeClr val="bg1">
                    <a:lumMod val="50000"/>
                  </a:schemeClr>
                </a:solidFill>
              </a:rPr>
              <a:t> </a:t>
            </a:r>
            <a:r>
              <a:rPr lang="it-IT" sz="2000" dirty="0" err="1">
                <a:solidFill>
                  <a:schemeClr val="bg1">
                    <a:lumMod val="50000"/>
                  </a:schemeClr>
                </a:solidFill>
              </a:rPr>
              <a:t>patterns</a:t>
            </a:r>
            <a:r>
              <a:rPr lang="it-IT" sz="2000" dirty="0">
                <a:solidFill>
                  <a:schemeClr val="bg1">
                    <a:lumMod val="50000"/>
                  </a:schemeClr>
                </a:solidFill>
              </a:rPr>
              <a:t> with </a:t>
            </a:r>
            <a:r>
              <a:rPr lang="it-IT" sz="2000" dirty="0" err="1">
                <a:solidFill>
                  <a:schemeClr val="bg1">
                    <a:lumMod val="50000"/>
                  </a:schemeClr>
                </a:solidFill>
              </a:rPr>
              <a:t>mentors</a:t>
            </a:r>
            <a:endParaRPr lang="it-IT" sz="2000" dirty="0">
              <a:solidFill>
                <a:schemeClr val="bg1">
                  <a:lumMod val="50000"/>
                </a:schemeClr>
              </a:solidFill>
            </a:endParaRPr>
          </a:p>
          <a:p>
            <a:r>
              <a:rPr lang="it-IT" sz="2000" dirty="0">
                <a:solidFill>
                  <a:schemeClr val="bg1">
                    <a:lumMod val="50000"/>
                  </a:schemeClr>
                </a:solidFill>
              </a:rPr>
              <a:t>Implementation of micro-</a:t>
            </a:r>
            <a:r>
              <a:rPr lang="it-IT" sz="2000" dirty="0" err="1">
                <a:solidFill>
                  <a:schemeClr val="bg1">
                    <a:lumMod val="50000"/>
                  </a:schemeClr>
                </a:solidFill>
              </a:rPr>
              <a:t>credentials</a:t>
            </a:r>
            <a:endParaRPr lang="it-IT" sz="2000" dirty="0">
              <a:solidFill>
                <a:schemeClr val="bg1">
                  <a:lumMod val="50000"/>
                </a:schemeClr>
              </a:solidFill>
            </a:endParaRPr>
          </a:p>
          <a:p>
            <a:endParaRPr lang="it-IT" sz="2000" dirty="0">
              <a:solidFill>
                <a:schemeClr val="bg1">
                  <a:lumMod val="50000"/>
                </a:schemeClr>
              </a:solidFill>
            </a:endParaRPr>
          </a:p>
        </p:txBody>
      </p:sp>
      <p:pic>
        <p:nvPicPr>
          <p:cNvPr id="4" name="image7.png">
            <a:extLst>
              <a:ext uri="{FF2B5EF4-FFF2-40B4-BE49-F238E27FC236}">
                <a16:creationId xmlns:a16="http://schemas.microsoft.com/office/drawing/2014/main" id="{989F6F1E-C7AE-43FA-A1A9-56844804B3AB}"/>
              </a:ext>
            </a:extLst>
          </p:cNvPr>
          <p:cNvPicPr/>
          <p:nvPr/>
        </p:nvPicPr>
        <p:blipFill rotWithShape="1">
          <a:blip r:embed="rId2"/>
          <a:srcRect b="3723"/>
          <a:stretch/>
        </p:blipFill>
        <p:spPr>
          <a:xfrm>
            <a:off x="5691881" y="82193"/>
            <a:ext cx="6072027" cy="6775807"/>
          </a:xfrm>
          <a:prstGeom prst="rect">
            <a:avLst/>
          </a:prstGeom>
          <a:ln/>
        </p:spPr>
      </p:pic>
      <p:sp>
        <p:nvSpPr>
          <p:cNvPr id="5" name="Rectangle 1">
            <a:extLst>
              <a:ext uri="{FF2B5EF4-FFF2-40B4-BE49-F238E27FC236}">
                <a16:creationId xmlns:a16="http://schemas.microsoft.com/office/drawing/2014/main" id="{8D6502A6-3E88-4F0F-B56B-8208A688CE74}"/>
              </a:ext>
            </a:extLst>
          </p:cNvPr>
          <p:cNvSpPr>
            <a:spLocks noGrp="1" noChangeArrowheads="1"/>
          </p:cNvSpPr>
          <p:nvPr>
            <p:ph type="title"/>
          </p:nvPr>
        </p:nvSpPr>
        <p:spPr bwMode="auto">
          <a:xfrm>
            <a:off x="838200" y="366187"/>
            <a:ext cx="34985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4000" b="1" i="0" u="none" strike="noStrike" cap="none" normalizeH="0" baseline="0" dirty="0">
                <a:ln>
                  <a:noFill/>
                </a:ln>
                <a:solidFill>
                  <a:schemeClr val="tx2"/>
                </a:solidFill>
                <a:effectLst/>
                <a:latin typeface="Calibri" panose="020F0502020204030204" pitchFamily="34" charset="0"/>
                <a:ea typeface="+mn-ea"/>
                <a:cs typeface="+mn-cs"/>
              </a:rPr>
              <a:t>I-RESTART </a:t>
            </a:r>
            <a:br>
              <a:rPr kumimoji="0" lang="en-US" altLang="it-IT" sz="4000" b="1" i="0" u="none" strike="noStrike" cap="none" normalizeH="0" baseline="0" dirty="0">
                <a:ln>
                  <a:noFill/>
                </a:ln>
                <a:solidFill>
                  <a:schemeClr val="tx2"/>
                </a:solidFill>
                <a:effectLst/>
                <a:latin typeface="Calibri" panose="020F0502020204030204" pitchFamily="34" charset="0"/>
                <a:ea typeface="+mn-ea"/>
                <a:cs typeface="+mn-cs"/>
              </a:rPr>
            </a:br>
            <a:r>
              <a:rPr kumimoji="0" lang="en-US" altLang="it-IT" sz="4000" b="1" i="0" u="none" strike="noStrike" cap="none" normalizeH="0" baseline="0" dirty="0">
                <a:ln>
                  <a:noFill/>
                </a:ln>
                <a:solidFill>
                  <a:schemeClr val="tx2"/>
                </a:solidFill>
                <a:effectLst/>
                <a:latin typeface="Calibri" panose="020F0502020204030204" pitchFamily="34" charset="0"/>
                <a:ea typeface="+mn-ea"/>
                <a:cs typeface="+mn-cs"/>
              </a:rPr>
              <a:t>project concept</a:t>
            </a:r>
            <a:endParaRPr kumimoji="0" lang="en-US"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09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39" name="Freeform: Shape 38">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Freeform: Shape 39">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 name="Freeform: Shape 40">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2" name="Freeform: Shape 41">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 name="Group 43">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45" name="Freeform: Shape 44">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olo 1">
            <a:extLst>
              <a:ext uri="{FF2B5EF4-FFF2-40B4-BE49-F238E27FC236}">
                <a16:creationId xmlns:a16="http://schemas.microsoft.com/office/drawing/2014/main" id="{996D3670-83EA-7B1B-DE60-5A56F8522140}"/>
              </a:ext>
            </a:extLst>
          </p:cNvPr>
          <p:cNvSpPr>
            <a:spLocks noGrp="1"/>
          </p:cNvSpPr>
          <p:nvPr>
            <p:ph type="title"/>
          </p:nvPr>
        </p:nvSpPr>
        <p:spPr>
          <a:xfrm>
            <a:off x="489864" y="205033"/>
            <a:ext cx="8294540" cy="751248"/>
          </a:xfrm>
        </p:spPr>
        <p:txBody>
          <a:bodyPr vert="horz" lIns="91440" tIns="45720" rIns="91440" bIns="45720" rtlCol="0" anchor="b">
            <a:normAutofit/>
          </a:bodyPr>
          <a:lstStyle/>
          <a:p>
            <a:r>
              <a:rPr lang="en-US" sz="3600" b="1" dirty="0">
                <a:solidFill>
                  <a:schemeClr val="tx2"/>
                </a:solidFill>
              </a:rPr>
              <a:t>How I-RESTART will foster innovation?</a:t>
            </a:r>
          </a:p>
        </p:txBody>
      </p:sp>
      <p:pic>
        <p:nvPicPr>
          <p:cNvPr id="26" name="Picture 3">
            <a:extLst>
              <a:ext uri="{FF2B5EF4-FFF2-40B4-BE49-F238E27FC236}">
                <a16:creationId xmlns:a16="http://schemas.microsoft.com/office/drawing/2014/main" id="{53E3AC69-9422-D523-A44C-1902FB863E59}"/>
              </a:ext>
            </a:extLst>
          </p:cNvPr>
          <p:cNvPicPr>
            <a:picLocks noChangeAspect="1"/>
          </p:cNvPicPr>
          <p:nvPr/>
        </p:nvPicPr>
        <p:blipFill>
          <a:blip r:embed="rId2"/>
          <a:stretch>
            <a:fillRect/>
          </a:stretch>
        </p:blipFill>
        <p:spPr>
          <a:xfrm>
            <a:off x="9534437" y="51707"/>
            <a:ext cx="2629372" cy="751248"/>
          </a:xfrm>
          <a:prstGeom prst="rect">
            <a:avLst/>
          </a:prstGeom>
        </p:spPr>
      </p:pic>
      <p:sp>
        <p:nvSpPr>
          <p:cNvPr id="34" name="CasellaDiTesto 33">
            <a:extLst>
              <a:ext uri="{FF2B5EF4-FFF2-40B4-BE49-F238E27FC236}">
                <a16:creationId xmlns:a16="http://schemas.microsoft.com/office/drawing/2014/main" id="{1864E4B6-4CA4-169C-E85D-7D07DF3F8C67}"/>
              </a:ext>
            </a:extLst>
          </p:cNvPr>
          <p:cNvSpPr txBox="1"/>
          <p:nvPr/>
        </p:nvSpPr>
        <p:spPr>
          <a:xfrm>
            <a:off x="489864" y="1065677"/>
            <a:ext cx="10428567" cy="3436838"/>
          </a:xfrm>
          <a:prstGeom prst="rect">
            <a:avLst/>
          </a:prstGeom>
          <a:noFill/>
        </p:spPr>
        <p:txBody>
          <a:bodyPr wrap="square">
            <a:spAutoFit/>
          </a:bodyPr>
          <a:lstStyle/>
          <a:p>
            <a:pPr>
              <a:lnSpc>
                <a:spcPct val="90000"/>
              </a:lnSpc>
              <a:spcAft>
                <a:spcPts val="600"/>
              </a:spcAft>
            </a:pPr>
            <a:r>
              <a:rPr lang="en-US" sz="2000" dirty="0">
                <a:solidFill>
                  <a:schemeClr val="tx2"/>
                </a:solidFill>
              </a:rPr>
              <a:t>I-RESTART will use a </a:t>
            </a:r>
            <a:r>
              <a:rPr lang="en-US" sz="2000" b="1" dirty="0">
                <a:solidFill>
                  <a:schemeClr val="tx2"/>
                </a:solidFill>
              </a:rPr>
              <a:t>multistakeholder methodology </a:t>
            </a:r>
            <a:r>
              <a:rPr lang="en-US" sz="2000" dirty="0">
                <a:solidFill>
                  <a:schemeClr val="tx2"/>
                </a:solidFill>
              </a:rPr>
              <a:t>to skills needs identification, relying on different networks and different partners to cover an unexplored part of the sector. </a:t>
            </a:r>
          </a:p>
          <a:p>
            <a:pPr>
              <a:lnSpc>
                <a:spcPct val="90000"/>
              </a:lnSpc>
              <a:spcAft>
                <a:spcPts val="600"/>
              </a:spcAft>
            </a:pPr>
            <a:r>
              <a:rPr lang="en-US" sz="2000" dirty="0">
                <a:solidFill>
                  <a:schemeClr val="tx2"/>
                </a:solidFill>
              </a:rPr>
              <a:t>It will provide fast track to innovative curricula with </a:t>
            </a:r>
            <a:r>
              <a:rPr lang="en-US" sz="2000" b="1" dirty="0" err="1">
                <a:solidFill>
                  <a:schemeClr val="tx2"/>
                </a:solidFill>
              </a:rPr>
              <a:t>AgriFood</a:t>
            </a:r>
            <a:r>
              <a:rPr lang="en-US" sz="2000" b="1" dirty="0">
                <a:solidFill>
                  <a:schemeClr val="tx2"/>
                </a:solidFill>
              </a:rPr>
              <a:t> Industry Open Days </a:t>
            </a:r>
            <a:r>
              <a:rPr lang="en-US" sz="2000" dirty="0">
                <a:solidFill>
                  <a:schemeClr val="tx2"/>
                </a:solidFill>
              </a:rPr>
              <a:t>to have both impact and feedback from stakeholders of the sector</a:t>
            </a:r>
          </a:p>
          <a:p>
            <a:pPr>
              <a:lnSpc>
                <a:spcPct val="90000"/>
              </a:lnSpc>
              <a:spcAft>
                <a:spcPts val="600"/>
              </a:spcAft>
            </a:pPr>
            <a:endParaRPr lang="en-US" sz="2000" dirty="0">
              <a:solidFill>
                <a:schemeClr val="tx2"/>
              </a:solidFill>
            </a:endParaRPr>
          </a:p>
          <a:p>
            <a:pPr algn="just">
              <a:spcAft>
                <a:spcPts val="1000"/>
              </a:spcAft>
            </a:pPr>
            <a:r>
              <a:rPr lang="en-US" sz="2000" dirty="0">
                <a:solidFill>
                  <a:schemeClr val="tx2"/>
                </a:solidFill>
              </a:rPr>
              <a:t>I-RESTART will offer the training material in a form of complete certified course or shorter modules </a:t>
            </a:r>
            <a:br>
              <a:rPr lang="en-US" sz="2000" dirty="0">
                <a:solidFill>
                  <a:schemeClr val="tx2"/>
                </a:solidFill>
              </a:rPr>
            </a:br>
            <a:r>
              <a:rPr lang="en-US" sz="2000" dirty="0">
                <a:solidFill>
                  <a:schemeClr val="tx2"/>
                </a:solidFill>
              </a:rPr>
              <a:t>(</a:t>
            </a:r>
            <a:r>
              <a:rPr lang="en-US" sz="2000" b="1" dirty="0">
                <a:solidFill>
                  <a:schemeClr val="tx2"/>
                </a:solidFill>
              </a:rPr>
              <a:t>micro-credentials)</a:t>
            </a:r>
            <a:r>
              <a:rPr lang="en-US" sz="2000" dirty="0">
                <a:solidFill>
                  <a:schemeClr val="tx2"/>
                </a:solidFill>
              </a:rPr>
              <a:t> to tackle the skills gaps as an innovative way to allow rapid </a:t>
            </a:r>
            <a:r>
              <a:rPr lang="en-US" sz="2000" b="1" dirty="0">
                <a:solidFill>
                  <a:schemeClr val="tx2"/>
                </a:solidFill>
              </a:rPr>
              <a:t>upskilling</a:t>
            </a:r>
            <a:r>
              <a:rPr lang="en-US" sz="2000" dirty="0">
                <a:solidFill>
                  <a:schemeClr val="tx2"/>
                </a:solidFill>
              </a:rPr>
              <a:t> and </a:t>
            </a:r>
            <a:r>
              <a:rPr lang="en-US" sz="2000" b="1" dirty="0">
                <a:solidFill>
                  <a:schemeClr val="tx2"/>
                </a:solidFill>
              </a:rPr>
              <a:t>reskilling</a:t>
            </a:r>
            <a:r>
              <a:rPr lang="en-US" sz="2000" dirty="0">
                <a:solidFill>
                  <a:schemeClr val="tx2"/>
                </a:solidFill>
              </a:rPr>
              <a:t> as well as increase the uptake of VET in the agri-food and veterinary sector in general.</a:t>
            </a:r>
            <a:r>
              <a:rPr lang="en-US" sz="2000" dirty="0">
                <a:solidFill>
                  <a:srgbClr val="000000"/>
                </a:solidFill>
                <a:effectLst/>
                <a:ea typeface="Arial" panose="020B0604020202020204" pitchFamily="34" charset="0"/>
              </a:rPr>
              <a:t> </a:t>
            </a:r>
            <a:r>
              <a:rPr lang="en-US" sz="2000" dirty="0">
                <a:solidFill>
                  <a:schemeClr val="tx2"/>
                </a:solidFill>
              </a:rPr>
              <a:t>This will provide </a:t>
            </a:r>
            <a:r>
              <a:rPr lang="en-US" sz="2000" b="1" dirty="0">
                <a:solidFill>
                  <a:schemeClr val="tx2"/>
                </a:solidFill>
              </a:rPr>
              <a:t>inclusivity and flexibility </a:t>
            </a:r>
            <a:r>
              <a:rPr lang="en-US" sz="2000" dirty="0">
                <a:solidFill>
                  <a:schemeClr val="tx2"/>
                </a:solidFill>
              </a:rPr>
              <a:t>for the training.</a:t>
            </a:r>
          </a:p>
          <a:p>
            <a:pPr algn="just">
              <a:spcAft>
                <a:spcPts val="1000"/>
              </a:spcAft>
            </a:pPr>
            <a:endParaRPr lang="it-IT" sz="2400" dirty="0">
              <a:solidFill>
                <a:srgbClr val="595959"/>
              </a:solidFill>
              <a:effectLst/>
              <a:ea typeface="Arial" panose="020B0604020202020204" pitchFamily="34" charset="0"/>
            </a:endParaRPr>
          </a:p>
        </p:txBody>
      </p:sp>
      <p:pic>
        <p:nvPicPr>
          <p:cNvPr id="49" name="Afbeelding 25" descr="Afbeelding met binnen, persoon, voorbereiden, toonbank&#10;&#10;Automatisch gegenereerde beschrijving">
            <a:extLst>
              <a:ext uri="{FF2B5EF4-FFF2-40B4-BE49-F238E27FC236}">
                <a16:creationId xmlns:a16="http://schemas.microsoft.com/office/drawing/2014/main" id="{01518306-52C7-0E0E-DD7D-F495F9A34BB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34437" y="3778320"/>
            <a:ext cx="2501911" cy="1447717"/>
          </a:xfrm>
          <a:prstGeom prst="rect">
            <a:avLst/>
          </a:prstGeom>
        </p:spPr>
      </p:pic>
      <p:pic>
        <p:nvPicPr>
          <p:cNvPr id="43" name="Afbeelding 9" descr="Afbeelding met gras, buiten, thee, drank&#10;&#10;Automatisch gegenereerde beschrijving">
            <a:extLst>
              <a:ext uri="{FF2B5EF4-FFF2-40B4-BE49-F238E27FC236}">
                <a16:creationId xmlns:a16="http://schemas.microsoft.com/office/drawing/2014/main" id="{B072EB91-4E20-1668-3868-9F14D9DC21E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41800" y="4542583"/>
            <a:ext cx="2543592" cy="1566549"/>
          </a:xfrm>
          <a:prstGeom prst="rect">
            <a:avLst/>
          </a:prstGeom>
        </p:spPr>
      </p:pic>
      <p:sp>
        <p:nvSpPr>
          <p:cNvPr id="21" name="Oval 3">
            <a:extLst>
              <a:ext uri="{FF2B5EF4-FFF2-40B4-BE49-F238E27FC236}">
                <a16:creationId xmlns:a16="http://schemas.microsoft.com/office/drawing/2014/main" id="{CB9D7D33-14EC-0792-B4A6-4162A77EF6F7}"/>
              </a:ext>
            </a:extLst>
          </p:cNvPr>
          <p:cNvSpPr/>
          <p:nvPr/>
        </p:nvSpPr>
        <p:spPr>
          <a:xfrm>
            <a:off x="10058400" y="4684140"/>
            <a:ext cx="1975671" cy="1208677"/>
          </a:xfrm>
          <a:prstGeom prst="ellipse">
            <a:avLst/>
          </a:prstGeom>
          <a:blipFill dpi="0"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a:ea typeface="+mn-ea"/>
              <a:cs typeface="+mn-cs"/>
            </a:endParaRPr>
          </a:p>
        </p:txBody>
      </p:sp>
      <p:sp>
        <p:nvSpPr>
          <p:cNvPr id="23" name="CasellaDiTesto 22">
            <a:extLst>
              <a:ext uri="{FF2B5EF4-FFF2-40B4-BE49-F238E27FC236}">
                <a16:creationId xmlns:a16="http://schemas.microsoft.com/office/drawing/2014/main" id="{47F29A7D-83BD-DA29-DD87-9AD120711304}"/>
              </a:ext>
            </a:extLst>
          </p:cNvPr>
          <p:cNvSpPr txBox="1"/>
          <p:nvPr/>
        </p:nvSpPr>
        <p:spPr>
          <a:xfrm>
            <a:off x="511758" y="4162800"/>
            <a:ext cx="7428325" cy="1938992"/>
          </a:xfrm>
          <a:prstGeom prst="rect">
            <a:avLst/>
          </a:prstGeom>
          <a:noFill/>
        </p:spPr>
        <p:txBody>
          <a:bodyPr wrap="square">
            <a:spAutoFit/>
          </a:bodyPr>
          <a:lstStyle/>
          <a:p>
            <a:r>
              <a:rPr lang="en-US" sz="2000" dirty="0">
                <a:solidFill>
                  <a:schemeClr val="tx2"/>
                </a:solidFill>
              </a:rPr>
              <a:t>I-RESTART will facilitate the inter-sectoral and intergenerational skills transfers through the implementation of work-based patterns with </a:t>
            </a:r>
            <a:r>
              <a:rPr lang="en-US" sz="2000" b="1" dirty="0">
                <a:solidFill>
                  <a:schemeClr val="tx2"/>
                </a:solidFill>
              </a:rPr>
              <a:t>mentors</a:t>
            </a:r>
            <a:r>
              <a:rPr lang="en-US" sz="2000" dirty="0">
                <a:solidFill>
                  <a:schemeClr val="tx2"/>
                </a:solidFill>
              </a:rPr>
              <a:t> while opening the ecosystem also to external workers</a:t>
            </a:r>
          </a:p>
          <a:p>
            <a:endParaRPr lang="en-US" sz="2000" dirty="0">
              <a:solidFill>
                <a:schemeClr val="tx2"/>
              </a:solidFill>
            </a:endParaRPr>
          </a:p>
          <a:p>
            <a:r>
              <a:rPr lang="en-US" sz="2000" dirty="0">
                <a:solidFill>
                  <a:schemeClr val="tx2"/>
                </a:solidFill>
              </a:rPr>
              <a:t>I-RESTART will pursue </a:t>
            </a:r>
            <a:r>
              <a:rPr lang="en-US" sz="2000" b="1" dirty="0">
                <a:solidFill>
                  <a:schemeClr val="tx2"/>
                </a:solidFill>
              </a:rPr>
              <a:t>micro-credential certification </a:t>
            </a:r>
            <a:r>
              <a:rPr lang="en-US" sz="2000" dirty="0">
                <a:solidFill>
                  <a:schemeClr val="tx2"/>
                </a:solidFill>
              </a:rPr>
              <a:t>at national level of the involved countries through dedicated workshops</a:t>
            </a:r>
            <a:endParaRPr lang="it-IT" sz="2000" dirty="0">
              <a:solidFill>
                <a:schemeClr val="tx2"/>
              </a:solidFill>
            </a:endParaRPr>
          </a:p>
        </p:txBody>
      </p:sp>
      <p:sp>
        <p:nvSpPr>
          <p:cNvPr id="3" name="CasellaDiTesto 2">
            <a:extLst>
              <a:ext uri="{FF2B5EF4-FFF2-40B4-BE49-F238E27FC236}">
                <a16:creationId xmlns:a16="http://schemas.microsoft.com/office/drawing/2014/main" id="{F350417A-44A6-372F-414A-776865A46ABD}"/>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 </a:t>
            </a:r>
            <a:endParaRPr lang="it-IT" sz="1600" dirty="0">
              <a:solidFill>
                <a:schemeClr val="bg1"/>
              </a:solidFill>
            </a:endParaRPr>
          </a:p>
        </p:txBody>
      </p:sp>
    </p:spTree>
    <p:extLst>
      <p:ext uri="{BB962C8B-B14F-4D97-AF65-F5344CB8AC3E}">
        <p14:creationId xmlns:p14="http://schemas.microsoft.com/office/powerpoint/2010/main" val="254807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B5A25110-E64E-4CAB-9AF1-ED4A2AF270D8}"/>
              </a:ext>
            </a:extLst>
          </p:cNvPr>
          <p:cNvPicPr>
            <a:picLocks noGrp="1" noChangeAspect="1"/>
          </p:cNvPicPr>
          <p:nvPr>
            <p:ph idx="1"/>
          </p:nvPr>
        </p:nvPicPr>
        <p:blipFill>
          <a:blip r:embed="rId2"/>
          <a:stretch>
            <a:fillRect/>
          </a:stretch>
        </p:blipFill>
        <p:spPr>
          <a:xfrm>
            <a:off x="1362325" y="1690688"/>
            <a:ext cx="9890641" cy="4168688"/>
          </a:xfrm>
          <a:prstGeom prst="rect">
            <a:avLst/>
          </a:prstGeom>
        </p:spPr>
      </p:pic>
      <p:sp>
        <p:nvSpPr>
          <p:cNvPr id="5" name="Titolo 1">
            <a:extLst>
              <a:ext uri="{FF2B5EF4-FFF2-40B4-BE49-F238E27FC236}">
                <a16:creationId xmlns:a16="http://schemas.microsoft.com/office/drawing/2014/main" id="{724C1C4B-4013-43A2-B27A-69B14F1FA3A4}"/>
              </a:ext>
            </a:extLst>
          </p:cNvPr>
          <p:cNvSpPr>
            <a:spLocks noGrp="1"/>
          </p:cNvSpPr>
          <p:nvPr>
            <p:ph type="title"/>
          </p:nvPr>
        </p:nvSpPr>
        <p:spPr>
          <a:xfrm>
            <a:off x="489864" y="205033"/>
            <a:ext cx="8294540" cy="751248"/>
          </a:xfrm>
        </p:spPr>
        <p:txBody>
          <a:bodyPr vert="horz" lIns="91440" tIns="45720" rIns="91440" bIns="45720" rtlCol="0" anchor="b">
            <a:normAutofit/>
          </a:bodyPr>
          <a:lstStyle/>
          <a:p>
            <a:r>
              <a:rPr lang="en-US" sz="3600" b="1" dirty="0">
                <a:solidFill>
                  <a:schemeClr val="tx2"/>
                </a:solidFill>
              </a:rPr>
              <a:t>I-RESTART impact</a:t>
            </a:r>
          </a:p>
        </p:txBody>
      </p:sp>
      <p:pic>
        <p:nvPicPr>
          <p:cNvPr id="6" name="image3.png">
            <a:extLst>
              <a:ext uri="{FF2B5EF4-FFF2-40B4-BE49-F238E27FC236}">
                <a16:creationId xmlns:a16="http://schemas.microsoft.com/office/drawing/2014/main" id="{CA69D01B-D7C2-4639-AE46-2F5828D53F78}"/>
              </a:ext>
            </a:extLst>
          </p:cNvPr>
          <p:cNvPicPr/>
          <p:nvPr/>
        </p:nvPicPr>
        <p:blipFill>
          <a:blip r:embed="rId3"/>
          <a:srcRect/>
          <a:stretch>
            <a:fillRect/>
          </a:stretch>
        </p:blipFill>
        <p:spPr>
          <a:xfrm>
            <a:off x="4730989" y="1439580"/>
            <a:ext cx="5728817" cy="4992042"/>
          </a:xfrm>
          <a:prstGeom prst="rect">
            <a:avLst/>
          </a:prstGeom>
          <a:ln w="12700">
            <a:solidFill>
              <a:srgbClr val="999999"/>
            </a:solidFill>
            <a:prstDash val="dash"/>
          </a:ln>
        </p:spPr>
      </p:pic>
      <p:sp>
        <p:nvSpPr>
          <p:cNvPr id="2" name="CasellaDiTesto 1">
            <a:extLst>
              <a:ext uri="{FF2B5EF4-FFF2-40B4-BE49-F238E27FC236}">
                <a16:creationId xmlns:a16="http://schemas.microsoft.com/office/drawing/2014/main" id="{AEE23091-19C6-BFB6-25A5-1B7ABE4F18AA}"/>
              </a:ext>
            </a:extLst>
          </p:cNvPr>
          <p:cNvSpPr txBox="1"/>
          <p:nvPr/>
        </p:nvSpPr>
        <p:spPr>
          <a:xfrm>
            <a:off x="0" y="6519444"/>
            <a:ext cx="6842962" cy="338554"/>
          </a:xfrm>
          <a:prstGeom prst="rect">
            <a:avLst/>
          </a:prstGeom>
          <a:solidFill>
            <a:srgbClr val="004494"/>
          </a:solidFill>
        </p:spPr>
        <p:txBody>
          <a:bodyPr wrap="square">
            <a:spAutoFit/>
          </a:bodyPr>
          <a:lstStyle/>
          <a:p>
            <a:r>
              <a:rPr lang="en-US" sz="1600" b="0" i="0" dirty="0">
                <a:solidFill>
                  <a:schemeClr val="bg1"/>
                </a:solidFill>
                <a:effectLst/>
                <a:latin typeface="Google Sans"/>
              </a:rPr>
              <a:t>Erasmus+ I-RESTART – </a:t>
            </a:r>
            <a:endParaRPr lang="it-IT" sz="1600" dirty="0">
              <a:solidFill>
                <a:schemeClr val="bg1"/>
              </a:solidFill>
            </a:endParaRPr>
          </a:p>
        </p:txBody>
      </p:sp>
    </p:spTree>
    <p:extLst>
      <p:ext uri="{BB962C8B-B14F-4D97-AF65-F5344CB8AC3E}">
        <p14:creationId xmlns:p14="http://schemas.microsoft.com/office/powerpoint/2010/main" val="8613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D093CA6EE9724F9D59C7B4BDDB6CF3" ma:contentTypeVersion="15" ma:contentTypeDescription="Ustvari nov dokument." ma:contentTypeScope="" ma:versionID="ed80cf22ceb283f6b226f0d3b4f51fb0">
  <xsd:schema xmlns:xsd="http://www.w3.org/2001/XMLSchema" xmlns:xs="http://www.w3.org/2001/XMLSchema" xmlns:p="http://schemas.microsoft.com/office/2006/metadata/properties" xmlns:ns2="703cdf61-9bdb-4ab1-bf99-aabb6c694d24" xmlns:ns3="e0c4cf2c-1396-48e0-9fb8-701f9c1f262a" targetNamespace="http://schemas.microsoft.com/office/2006/metadata/properties" ma:root="true" ma:fieldsID="4c68f0fa0e3419dd89357434dc39a82b" ns2:_="" ns3:_="">
    <xsd:import namespace="703cdf61-9bdb-4ab1-bf99-aabb6c694d24"/>
    <xsd:import namespace="e0c4cf2c-1396-48e0-9fb8-701f9c1f26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14"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c4cf2c-1396-48e0-9fb8-701f9c1f26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C6A1F6-D1FB-45AD-868F-253798CF9FBE}"/>
</file>

<file path=customXml/itemProps2.xml><?xml version="1.0" encoding="utf-8"?>
<ds:datastoreItem xmlns:ds="http://schemas.openxmlformats.org/officeDocument/2006/customXml" ds:itemID="{D371B059-4233-4D6D-B01F-EA477EF972B8}"/>
</file>

<file path=docProps/app.xml><?xml version="1.0" encoding="utf-8"?>
<Properties xmlns="http://schemas.openxmlformats.org/officeDocument/2006/extended-properties" xmlns:vt="http://schemas.openxmlformats.org/officeDocument/2006/docPropsVTypes">
  <TotalTime>1452</TotalTime>
  <Words>1456</Words>
  <Application>Microsoft Office PowerPoint</Application>
  <PresentationFormat>Widescreen</PresentationFormat>
  <Paragraphs>120</Paragraphs>
  <Slides>17</Slides>
  <Notes>0</Notes>
  <HiddenSlides>2</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vt:lpstr>
      <vt:lpstr>Calibri Light</vt:lpstr>
      <vt:lpstr>Google Sans</vt:lpstr>
      <vt:lpstr>Verdana</vt:lpstr>
      <vt:lpstr>Tema di Office</vt:lpstr>
      <vt:lpstr>ENTRECOMP Food MEETING –  26° of January 2023 Grand Sablon, Bruxelles</vt:lpstr>
      <vt:lpstr>Lot 2: Alliances for Sectoral Cooperation on Skills (implementing the ‘Blueprint’)</vt:lpstr>
      <vt:lpstr>I-RESTART partners &amp; countries</vt:lpstr>
      <vt:lpstr>I-RESTART main goals </vt:lpstr>
      <vt:lpstr>I-RESTART Main objectives</vt:lpstr>
      <vt:lpstr>I-RESTART Main objectives</vt:lpstr>
      <vt:lpstr>I-RESTART  project concept</vt:lpstr>
      <vt:lpstr>How I-RESTART will foster innovation?</vt:lpstr>
      <vt:lpstr>I-RESTART impact</vt:lpstr>
      <vt:lpstr>I-RESTART Work Packages</vt:lpstr>
      <vt:lpstr>Presentazione standard di PowerPoint</vt:lpstr>
      <vt:lpstr>Presentazione standard di PowerPoint</vt:lpstr>
      <vt:lpstr>I-RESTART contribution to the Pact for Skills</vt:lpstr>
      <vt:lpstr>Presentazione standard di PowerPoint</vt:lpstr>
      <vt:lpstr>Working groups supported within I-RESTART</vt:lpstr>
      <vt:lpstr>Observatory on Agrifood Job Challenges – OAF Timeline 2023-2025</vt:lpstr>
      <vt:lpstr>Lot 2: Alliances for Sectoral Cooperation on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dc:creator>
  <cp:lastModifiedBy>Remigio Berruto</cp:lastModifiedBy>
  <cp:revision>38</cp:revision>
  <dcterms:created xsi:type="dcterms:W3CDTF">2022-07-09T00:29:42Z</dcterms:created>
  <dcterms:modified xsi:type="dcterms:W3CDTF">2023-01-25T21:45:03Z</dcterms:modified>
</cp:coreProperties>
</file>