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5" r:id="rId3"/>
    <p:sldId id="580" r:id="rId4"/>
    <p:sldId id="522" r:id="rId5"/>
    <p:sldId id="523" r:id="rId6"/>
    <p:sldId id="524" r:id="rId7"/>
    <p:sldId id="592" r:id="rId8"/>
    <p:sldId id="590" r:id="rId9"/>
    <p:sldId id="594" r:id="rId10"/>
    <p:sldId id="591" r:id="rId11"/>
    <p:sldId id="584" r:id="rId12"/>
    <p:sldId id="583" r:id="rId13"/>
    <p:sldId id="593" r:id="rId14"/>
    <p:sldId id="588" r:id="rId15"/>
    <p:sldId id="540" r:id="rId16"/>
    <p:sldId id="530" r:id="rId17"/>
    <p:sldId id="541" r:id="rId18"/>
    <p:sldId id="531" r:id="rId19"/>
    <p:sldId id="532" r:id="rId20"/>
    <p:sldId id="542" r:id="rId21"/>
    <p:sldId id="533" r:id="rId22"/>
    <p:sldId id="595" r:id="rId23"/>
    <p:sldId id="585" r:id="rId24"/>
    <p:sldId id="587" r:id="rId25"/>
    <p:sldId id="586" r:id="rId26"/>
    <p:sldId id="582" r:id="rId27"/>
    <p:sldId id="508" r:id="rId28"/>
    <p:sldId id="537" r:id="rId29"/>
    <p:sldId id="509" r:id="rId30"/>
    <p:sldId id="536" r:id="rId31"/>
    <p:sldId id="510" r:id="rId32"/>
    <p:sldId id="511" r:id="rId33"/>
    <p:sldId id="515" r:id="rId34"/>
    <p:sldId id="577" r:id="rId35"/>
    <p:sldId id="327" r:id="rId36"/>
    <p:sldId id="328" r:id="rId37"/>
    <p:sldId id="329" r:id="rId38"/>
    <p:sldId id="579" r:id="rId39"/>
    <p:sldId id="390" r:id="rId40"/>
    <p:sldId id="332" r:id="rId41"/>
    <p:sldId id="391" r:id="rId42"/>
    <p:sldId id="337" r:id="rId43"/>
    <p:sldId id="578" r:id="rId44"/>
    <p:sldId id="597" r:id="rId45"/>
    <p:sldId id="598" r:id="rId4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21363-8139-49D9-A4C6-EE85BAE3218F}" v="219" dt="2023-06-07T02:06:31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>
        <p:scale>
          <a:sx n="66" d="100"/>
          <a:sy n="66" d="100"/>
        </p:scale>
        <p:origin x="6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D350E-3268-46FA-865A-754BFC78B66B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BFC9F-8378-40C2-9590-B2D24A3995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478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0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60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b="1" baseline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9A1B1-02B1-42DD-B181-1F29D8427FE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8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baseline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8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9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28F0F-2071-4A5F-B5AB-32CA77C5BE1D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4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1F1CD-C51C-4597-8208-8E3EA4552D76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6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9B0F0D-CA17-B63D-8F0A-DED05D6D0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4CC63A-DB38-ACDC-64C7-295503120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B442CD-8F79-52F5-2B87-07622A18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950F8B8-273D-8387-952A-7D337830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6D320C0-959B-CFA3-BE6B-EA5DCD5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236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D4A9FC-1F6E-B44B-AFEC-F7D2A7D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E8E74BE-6727-1D61-9FB5-F39EDB34F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C09059-527C-15F8-CE92-DB16CFB4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4A1914-6792-FA7E-AF56-9EDA8A00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CA7AB18-FB13-7898-9966-A20D3A6C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19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43654C6-46B3-A55E-6E03-7233FD2EB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1F8CC9-261C-5053-5AC0-86F1BA11A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4F4246-277F-8E19-E936-F9A77950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FAC4FE7-94DE-CFE4-DAA4-A59ED9D8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9C88EAF-3FFE-242C-9CB0-B2E213B6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12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E44C22-8D21-75B5-8E48-C84962A1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139045-873B-1F04-6F3F-3526F783E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B7D72C4-FB3D-E1E4-7B6D-902D68FF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663967B-8CC7-56B3-7D40-604E940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F3F74D-D5E9-DFED-2B8F-39973967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36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EC1D8-A21E-7D35-E146-1D6CB56F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15230BB-3548-49DB-75E4-895569C85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834648-090F-79F2-0052-26B350E3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4DB742-85AB-C7E3-E176-0E01333C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40035CF-F0B3-7512-187A-C728FDFA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411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52385B-8654-75F9-49DF-4128041D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E8CADB-D4C5-076A-5E01-8CF1A8B1F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474871-331A-FD06-DC6B-7647CA59F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9392932-9843-F983-66D8-CB676C40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AF52825-7A7D-B556-CAE4-2DFFB68F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8A4BD55-227C-56B9-A1CC-D7224118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857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D78EC-16AF-0814-577E-A81CE173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26BA7D5-B269-1544-7DBE-3CEB0F79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260A8AF-BB01-7E26-3477-8B02432E2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340EECE-AAE5-2205-B373-677C047E3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D83E868-4F13-AA57-97E0-34FE8B98E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EFABF2E-6E05-CAC2-CD60-9FADE2BD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BD19499-DD8B-C8B0-7F0E-CFCD0392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6C4C1B0-353C-0B28-819B-83EA58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72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87630-A22A-E04B-9B96-38E133CC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A82B900-F8D6-45F8-9AF1-91D93BAE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161F49-1F8E-1663-31A5-667476D8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C4E7F88-323A-A825-E653-6747F441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1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BCA0C89-9F02-F0B5-62B7-FDB2E7D3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2153A48-B24C-BAFA-DAFA-AA8BA700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30D92FD-9B52-E3A7-4AB8-0469B466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474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1285FA-FBAF-9533-BB6A-391976CC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4E90D6-8582-296C-1A72-88FF85649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D792216-FF2E-F95C-29DA-3BB9E7F64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3C9151-BF35-2812-BC85-23C6910F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96F83D2-075B-B497-41B5-B4A4569A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8E52996-67A9-79C2-470B-9481BC46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359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EAF56-D250-2340-2036-98688B08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D574363-C176-4C96-ECDB-93B4C2025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447FDAF-C988-7463-012A-D18E98691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E0F1392-A73D-C55F-3A5A-B44833F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203B46E-4F97-31DD-00DF-7E696DE2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7F010D7-F191-C886-2676-A93855F2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23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1541302-8FFA-49C4-C59A-CC3D5739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78A4E2E-CECB-A663-F96A-2210CF91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7DD22B-8E84-96AF-4526-E27FE1ADD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8AEB-8659-43C3-9558-FE7D783E142E}" type="datetimeFigureOut">
              <a:rPr lang="sl-SI" smtClean="0"/>
              <a:t>5. 06. 2023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C2AAB5-3583-6E07-D2AE-532A09162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5BE98F-12BA-B755-BE2B-21D5C36E8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74D7-1790-4775-B6EE-AC9B6EA633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6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1500E6-E01F-21F0-D77B-7EAC4258B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714087"/>
            <a:ext cx="10909640" cy="128808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6600" b="1" dirty="0">
                <a:latin typeface="Arial Narrow" pitchFamily="34" charset="0"/>
              </a:rPr>
              <a:t>Stanje agroživilstva v Sloveniji</a:t>
            </a:r>
            <a:endParaRPr lang="sl-SI" sz="6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4E4AE7-33B9-360B-F892-08EE34BBA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2558841"/>
            <a:ext cx="10909643" cy="552659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sl-SI" sz="4400" b="1" dirty="0"/>
              <a:t>Aleš Kuhar</a:t>
            </a:r>
          </a:p>
        </p:txBody>
      </p:sp>
      <p:sp>
        <p:nvSpPr>
          <p:cNvPr id="69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9F5EE6DA-CF67-50A5-DEC0-551AE6EB5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693978"/>
            <a:ext cx="11548872" cy="19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2" name="Rectangle 415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7085532" y="4633835"/>
            <a:ext cx="4890568" cy="1507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4000" b="1" cap="all" spc="700" dirty="0">
                <a:solidFill>
                  <a:schemeClr val="tx1"/>
                </a:solidFill>
              </a:rPr>
              <a:t>Inflacija v EU</a:t>
            </a:r>
          </a:p>
        </p:txBody>
      </p:sp>
      <p:pic>
        <p:nvPicPr>
          <p:cNvPr id="8" name="Slika 7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A5C9A197-6C49-7D65-ACF9-B1743FCC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4258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15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, ki vsebuje besede lokalna hrana, naravna hrana, polnovredna hrana, prodaja&#10;&#10;Opis je samodejno ustvarjen">
            <a:extLst>
              <a:ext uri="{FF2B5EF4-FFF2-40B4-BE49-F238E27FC236}">
                <a16:creationId xmlns:a16="http://schemas.microsoft.com/office/drawing/2014/main" id="{244E8B8E-3157-4263-0025-842BBD1EB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32" y="716789"/>
            <a:ext cx="4437999" cy="2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4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FACD2191-2E41-DE0E-E2E6-3C83E6EF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722" y="2550240"/>
            <a:ext cx="2812105" cy="1848959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698DECD5-5304-09B3-C167-4642FC73482E}"/>
              </a:ext>
            </a:extLst>
          </p:cNvPr>
          <p:cNvGrpSpPr/>
          <p:nvPr/>
        </p:nvGrpSpPr>
        <p:grpSpPr>
          <a:xfrm>
            <a:off x="0" y="622300"/>
            <a:ext cx="9073509" cy="5933057"/>
            <a:chOff x="0" y="622300"/>
            <a:chExt cx="9073509" cy="5933057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6F8FB35C-69F9-3ECC-771D-9EE083C07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40" t="5330" r="4163" b="9566"/>
            <a:stretch/>
          </p:blipFill>
          <p:spPr>
            <a:xfrm>
              <a:off x="0" y="622300"/>
              <a:ext cx="9073509" cy="2852420"/>
            </a:xfrm>
            <a:prstGeom prst="rect">
              <a:avLst/>
            </a:prstGeom>
          </p:spPr>
        </p:pic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A2A8487A-6956-0CBD-7E27-E5D98C7C8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74720"/>
              <a:ext cx="9060706" cy="3080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918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F9961F4-6BD2-0303-4901-524A625FB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78"/>
          <a:stretch/>
        </p:blipFill>
        <p:spPr>
          <a:xfrm>
            <a:off x="506550" y="2038144"/>
            <a:ext cx="11178900" cy="448080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20D092C-804B-46A9-C512-18B68658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11" y="2243964"/>
            <a:ext cx="2013282" cy="126663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AD6EB2DD-FBC3-A572-4B09-6B2645484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617" y="1764084"/>
            <a:ext cx="5519814" cy="850925"/>
          </a:xfrm>
          <a:prstGeom prst="rect">
            <a:avLst/>
          </a:prstGeom>
        </p:spPr>
      </p:pic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C0E348D9-3422-9503-1F64-A8DB44465883}"/>
              </a:ext>
            </a:extLst>
          </p:cNvPr>
          <p:cNvSpPr txBox="1"/>
          <p:nvPr/>
        </p:nvSpPr>
        <p:spPr>
          <a:xfrm>
            <a:off x="9215183" y="6423674"/>
            <a:ext cx="272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ECB, 2023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F6AF1174-8DDC-216F-92EA-1F480F1EEF2C}"/>
              </a:ext>
            </a:extLst>
          </p:cNvPr>
          <p:cNvSpPr txBox="1"/>
          <p:nvPr/>
        </p:nvSpPr>
        <p:spPr>
          <a:xfrm>
            <a:off x="3493621" y="339054"/>
            <a:ext cx="5204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200" b="1" cap="all" dirty="0">
                <a:latin typeface="+mn-lt"/>
                <a:ea typeface="+mn-ea"/>
                <a:cs typeface="+mn-cs"/>
              </a:rPr>
              <a:t>Inflacija v evro območju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51676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8ACA8D9-A853-35B2-2627-0C03DC24605B}"/>
              </a:ext>
            </a:extLst>
          </p:cNvPr>
          <p:cNvGrpSpPr/>
          <p:nvPr/>
        </p:nvGrpSpPr>
        <p:grpSpPr>
          <a:xfrm>
            <a:off x="1054101" y="2138920"/>
            <a:ext cx="10388599" cy="4236721"/>
            <a:chOff x="965200" y="2621279"/>
            <a:chExt cx="10388599" cy="4236721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3582D29D-A177-D0A9-8B80-7A246403411B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40215"/>
            <a:stretch/>
          </p:blipFill>
          <p:spPr>
            <a:xfrm>
              <a:off x="965200" y="2621279"/>
              <a:ext cx="10388599" cy="4236721"/>
            </a:xfrm>
            <a:prstGeom prst="rect">
              <a:avLst/>
            </a:prstGeom>
          </p:spPr>
        </p:pic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8EEAAF1F-0327-DA3D-6263-0CE59AE7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4786" y="2766218"/>
              <a:ext cx="4270133" cy="1325563"/>
            </a:xfrm>
            <a:prstGeom prst="rect">
              <a:avLst/>
            </a:prstGeom>
          </p:spPr>
        </p:pic>
      </p:grpSp>
      <p:pic>
        <p:nvPicPr>
          <p:cNvPr id="14" name="Slika 13">
            <a:extLst>
              <a:ext uri="{FF2B5EF4-FFF2-40B4-BE49-F238E27FC236}">
                <a16:creationId xmlns:a16="http://schemas.microsoft.com/office/drawing/2014/main" id="{A28B1B07-F5B3-9916-B72B-F8A7E27D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52" y="1430057"/>
            <a:ext cx="11047364" cy="708863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8ED0F11-93AB-4C44-C895-84E48DFE83F5}"/>
              </a:ext>
            </a:extLst>
          </p:cNvPr>
          <p:cNvSpPr txBox="1"/>
          <p:nvPr/>
        </p:nvSpPr>
        <p:spPr>
          <a:xfrm>
            <a:off x="9063582" y="6273800"/>
            <a:ext cx="272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ECB, 2023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9510E0D-EC7F-D9D5-241C-C936AA67DCB6}"/>
              </a:ext>
            </a:extLst>
          </p:cNvPr>
          <p:cNvSpPr txBox="1"/>
          <p:nvPr/>
        </p:nvSpPr>
        <p:spPr>
          <a:xfrm>
            <a:off x="2449544" y="366895"/>
            <a:ext cx="7292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200" b="1" cap="all" dirty="0" err="1">
                <a:latin typeface="+mn-lt"/>
                <a:ea typeface="+mn-ea"/>
                <a:cs typeface="+mn-cs"/>
              </a:rPr>
              <a:t>InflacijSKe</a:t>
            </a:r>
            <a:r>
              <a:rPr lang="sl-SI" sz="3200" b="1" cap="all" dirty="0">
                <a:latin typeface="+mn-lt"/>
                <a:ea typeface="+mn-ea"/>
                <a:cs typeface="+mn-cs"/>
              </a:rPr>
              <a:t> napovedi ali kdo si upa?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660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8F937C8-ACC5-370D-3BB5-CF18F20C8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2" y="1098448"/>
            <a:ext cx="11065377" cy="575955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BAD7998-E8C8-8566-EC1E-4C11FD792072}"/>
              </a:ext>
            </a:extLst>
          </p:cNvPr>
          <p:cNvSpPr txBox="1"/>
          <p:nvPr/>
        </p:nvSpPr>
        <p:spPr>
          <a:xfrm>
            <a:off x="563311" y="21230"/>
            <a:ext cx="107989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200" b="1" cap="all" dirty="0">
                <a:latin typeface="+mn-lt"/>
                <a:ea typeface="+mn-ea"/>
                <a:cs typeface="+mn-cs"/>
              </a:rPr>
              <a:t>Vremenske napovedi so mnogo bolj verodostojne, kot inflacijske…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68382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8EBFA79-40A7-0D74-DDE7-88993B8E8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" t="40975" r="4395" b="935"/>
          <a:stretch/>
        </p:blipFill>
        <p:spPr>
          <a:xfrm>
            <a:off x="317826" y="1807041"/>
            <a:ext cx="11556348" cy="4631267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512736" y="173959"/>
            <a:ext cx="11430344" cy="998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3600" b="1" cap="all" dirty="0">
                <a:latin typeface="+mn-lt"/>
                <a:ea typeface="+mn-ea"/>
                <a:cs typeface="+mn-cs"/>
              </a:rPr>
              <a:t>Primerjava gibanj maloprodajnih cen hrane</a:t>
            </a:r>
            <a:br>
              <a:rPr lang="sl-SI" sz="3600" b="1" cap="all" dirty="0">
                <a:latin typeface="+mn-lt"/>
                <a:ea typeface="+mn-ea"/>
                <a:cs typeface="+mn-cs"/>
              </a:rPr>
            </a:br>
            <a:r>
              <a:rPr lang="sl-SI" sz="2200" b="1" i="1" dirty="0"/>
              <a:t>MPC hrane se v SLO trenutno gibajo skladno s povprečjem EU27 in nekoliko nad EUR-19.</a:t>
            </a:r>
            <a:br>
              <a:rPr lang="sl-SI" sz="2200" b="1" i="1" dirty="0"/>
            </a:br>
            <a:r>
              <a:rPr lang="sl-SI" sz="2200" b="1" i="1" dirty="0"/>
              <a:t>Rasti cen je manj intenzivna v AT in IT, izrazito visoka pa v HUN (devalvacija HUF).</a:t>
            </a:r>
            <a:endParaRPr lang="en-GB" sz="1400" b="1" i="1" dirty="0">
              <a:solidFill>
                <a:prstClr val="black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12736" y="1397277"/>
            <a:ext cx="1579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i="1" dirty="0">
                <a:solidFill>
                  <a:schemeClr val="tx2"/>
                </a:solidFill>
              </a:rPr>
              <a:t>Indeks </a:t>
            </a:r>
            <a:r>
              <a:rPr lang="el-GR" sz="1400" b="1" i="1" dirty="0">
                <a:solidFill>
                  <a:schemeClr val="tx2"/>
                </a:solidFill>
              </a:rPr>
              <a:t>Φ</a:t>
            </a:r>
            <a:r>
              <a:rPr lang="sl-SI" sz="1400" b="1" i="1" dirty="0">
                <a:solidFill>
                  <a:schemeClr val="tx2"/>
                </a:solidFill>
              </a:rPr>
              <a:t>2015=100</a:t>
            </a:r>
          </a:p>
          <a:p>
            <a:pPr algn="ctr"/>
            <a:r>
              <a:rPr lang="sl-SI" sz="1400" b="1" i="1" dirty="0">
                <a:solidFill>
                  <a:schemeClr val="tx2"/>
                </a:solidFill>
              </a:rPr>
              <a:t>Nominalno</a:t>
            </a:r>
            <a:endParaRPr lang="en-GB" sz="1400" b="1" dirty="0"/>
          </a:p>
        </p:txBody>
      </p:sp>
      <p:sp>
        <p:nvSpPr>
          <p:cNvPr id="9" name="Pravokotnik 8"/>
          <p:cNvSpPr/>
          <p:nvPr/>
        </p:nvSpPr>
        <p:spPr>
          <a:xfrm>
            <a:off x="1542332" y="6589732"/>
            <a:ext cx="13676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 2023</a:t>
            </a:r>
          </a:p>
        </p:txBody>
      </p:sp>
      <p:cxnSp>
        <p:nvCxnSpPr>
          <p:cNvPr id="12" name="Raven povezovalnik 11"/>
          <p:cNvCxnSpPr>
            <a:cxnSpLocks/>
          </p:cNvCxnSpPr>
          <p:nvPr/>
        </p:nvCxnSpPr>
        <p:spPr>
          <a:xfrm>
            <a:off x="997166" y="4857224"/>
            <a:ext cx="10534908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85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365346CA-2870-CD1A-710E-45EA71368CC8}"/>
              </a:ext>
            </a:extLst>
          </p:cNvPr>
          <p:cNvGrpSpPr>
            <a:grpSpLocks noChangeAspect="1"/>
          </p:cNvGrpSpPr>
          <p:nvPr/>
        </p:nvGrpSpPr>
        <p:grpSpPr>
          <a:xfrm>
            <a:off x="238778" y="1523157"/>
            <a:ext cx="10444445" cy="5205384"/>
            <a:chOff x="714585" y="1854300"/>
            <a:chExt cx="10039774" cy="5003700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BA37D0BE-4AA8-4DA4-1D3C-7EACF1602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246"/>
            <a:stretch/>
          </p:blipFill>
          <p:spPr>
            <a:xfrm>
              <a:off x="714585" y="2105044"/>
              <a:ext cx="10039774" cy="4752956"/>
            </a:xfrm>
            <a:prstGeom prst="rect">
              <a:avLst/>
            </a:prstGeom>
          </p:spPr>
        </p:pic>
        <p:cxnSp>
          <p:nvCxnSpPr>
            <p:cNvPr id="11" name="Raven povezovalnik 10"/>
            <p:cNvCxnSpPr>
              <a:cxnSpLocks/>
            </p:cNvCxnSpPr>
            <p:nvPr/>
          </p:nvCxnSpPr>
          <p:spPr>
            <a:xfrm>
              <a:off x="1218433" y="5482575"/>
              <a:ext cx="9302296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avokotnik 13">
              <a:extLst>
                <a:ext uri="{FF2B5EF4-FFF2-40B4-BE49-F238E27FC236}">
                  <a16:creationId xmlns:a16="http://schemas.microsoft.com/office/drawing/2014/main" id="{DA6B1194-72D2-4F9C-AAA4-69D89E24582B}"/>
                </a:ext>
              </a:extLst>
            </p:cNvPr>
            <p:cNvSpPr/>
            <p:nvPr/>
          </p:nvSpPr>
          <p:spPr>
            <a:xfrm>
              <a:off x="8941322" y="1854300"/>
              <a:ext cx="1579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l-SI" sz="1400" b="1" i="1" dirty="0">
                  <a:solidFill>
                    <a:schemeClr val="tx2"/>
                  </a:solidFill>
                </a:rPr>
                <a:t>Indeks </a:t>
              </a:r>
              <a:r>
                <a:rPr lang="el-GR" sz="1400" b="1" i="1" dirty="0">
                  <a:solidFill>
                    <a:schemeClr val="tx2"/>
                  </a:solidFill>
                </a:rPr>
                <a:t>Φ</a:t>
              </a:r>
              <a:r>
                <a:rPr lang="sl-SI" sz="1400" b="1" i="1" dirty="0">
                  <a:solidFill>
                    <a:schemeClr val="tx2"/>
                  </a:solidFill>
                </a:rPr>
                <a:t>2015=100</a:t>
              </a:r>
            </a:p>
            <a:p>
              <a:pPr algn="ctr"/>
              <a:r>
                <a:rPr lang="sl-SI" sz="1400" b="1" i="1" dirty="0">
                  <a:solidFill>
                    <a:schemeClr val="tx2"/>
                  </a:solidFill>
                </a:rPr>
                <a:t>Nominalno</a:t>
              </a:r>
              <a:endParaRPr lang="en-GB" sz="1400" b="1" dirty="0"/>
            </a:p>
          </p:txBody>
        </p:sp>
      </p:grp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38778" y="393748"/>
            <a:ext cx="10993102" cy="998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3600" b="1" cap="all" dirty="0">
                <a:latin typeface="+mn-lt"/>
                <a:ea typeface="+mn-ea"/>
                <a:cs typeface="+mn-cs"/>
              </a:rPr>
              <a:t>Nominalna sprememba maloprodajnih cen hrane</a:t>
            </a:r>
            <a:br>
              <a:rPr lang="sl-SI" sz="3600" b="1" cap="all" dirty="0">
                <a:latin typeface="+mn-lt"/>
                <a:ea typeface="+mn-ea"/>
                <a:cs typeface="+mn-cs"/>
              </a:rPr>
            </a:br>
            <a:r>
              <a:rPr lang="sl-SI" sz="2200" b="1" i="1" dirty="0"/>
              <a:t>Države EU 27, 4/2023 (Indeks; Φ2015=100)</a:t>
            </a:r>
            <a:br>
              <a:rPr lang="sl-SI" sz="2200" b="1" i="1" dirty="0"/>
            </a:br>
            <a:r>
              <a:rPr lang="sl-SI" sz="2200" b="1" i="1" dirty="0"/>
              <a:t>Slovenija je še vedno na ravni povprečja rasti MPC -  hrana. Premik iz zgornje tretjine pred 4 leti.</a:t>
            </a:r>
            <a:br>
              <a:rPr lang="sl-SI" sz="2200" b="1" i="1" dirty="0"/>
            </a:br>
            <a:r>
              <a:rPr lang="sl-SI" sz="2200" b="1" i="1" dirty="0"/>
              <a:t>6,0 – odstotne točke nad Φ EA-19</a:t>
            </a:r>
            <a:endParaRPr lang="en-GB" sz="2200" b="1" i="1" dirty="0"/>
          </a:p>
        </p:txBody>
      </p:sp>
      <p:sp>
        <p:nvSpPr>
          <p:cNvPr id="10" name="Pravokotnik 9"/>
          <p:cNvSpPr/>
          <p:nvPr/>
        </p:nvSpPr>
        <p:spPr>
          <a:xfrm>
            <a:off x="10820819" y="6347721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6/2023</a:t>
            </a:r>
          </a:p>
        </p:txBody>
      </p:sp>
    </p:spTree>
    <p:extLst>
      <p:ext uri="{BB962C8B-B14F-4D97-AF65-F5344CB8AC3E}">
        <p14:creationId xmlns:p14="http://schemas.microsoft.com/office/powerpoint/2010/main" val="117683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84F80F4-4581-689A-D68E-342071D18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" t="17548" r="955" b="1206"/>
          <a:stretch/>
        </p:blipFill>
        <p:spPr>
          <a:xfrm>
            <a:off x="110067" y="1003988"/>
            <a:ext cx="10622567" cy="5748784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89578" y="168044"/>
            <a:ext cx="11302889" cy="9989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3200" b="1" cap="all" dirty="0">
                <a:latin typeface="+mn-lt"/>
                <a:ea typeface="+mn-ea"/>
                <a:cs typeface="+mn-cs"/>
              </a:rPr>
              <a:t>Kratkoročni trendi rasti maloprodajnih cen hrane (brez pijač)</a:t>
            </a:r>
            <a:br>
              <a:rPr lang="sl-SI" sz="3200" b="1" cap="all" dirty="0">
                <a:latin typeface="+mn-lt"/>
                <a:ea typeface="+mn-ea"/>
                <a:cs typeface="+mn-cs"/>
              </a:rPr>
            </a:br>
            <a:r>
              <a:rPr lang="sl-SI" sz="2200" b="1" i="1" dirty="0"/>
              <a:t>Države EU 27, 4/2023 (Indeks; M11/22 in M 4/23 – </a:t>
            </a:r>
            <a:r>
              <a:rPr lang="sl-SI" sz="2200" b="1" i="1" dirty="0" err="1"/>
              <a:t>YoY</a:t>
            </a:r>
            <a:r>
              <a:rPr lang="sl-SI" sz="2200" b="1" i="1" dirty="0"/>
              <a:t>)</a:t>
            </a:r>
            <a:endParaRPr lang="en-GB" sz="2200" b="1" i="1" dirty="0"/>
          </a:p>
        </p:txBody>
      </p:sp>
      <p:sp>
        <p:nvSpPr>
          <p:cNvPr id="7" name="Pravokotnik 6"/>
          <p:cNvSpPr/>
          <p:nvPr/>
        </p:nvSpPr>
        <p:spPr>
          <a:xfrm>
            <a:off x="10856378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6/2023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CFF9A1E2-7A6F-4D6A-8F7A-6E0355E55B10}"/>
              </a:ext>
            </a:extLst>
          </p:cNvPr>
          <p:cNvSpPr/>
          <p:nvPr/>
        </p:nvSpPr>
        <p:spPr>
          <a:xfrm>
            <a:off x="6290732" y="3386665"/>
            <a:ext cx="372533" cy="178433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02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392C111-94C8-98B7-EAC0-D050E68FC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" t="39744" r="1371" b="1785"/>
          <a:stretch/>
        </p:blipFill>
        <p:spPr>
          <a:xfrm>
            <a:off x="156633" y="2199196"/>
            <a:ext cx="11472334" cy="4492058"/>
          </a:xfrm>
          <a:prstGeom prst="rect">
            <a:avLst/>
          </a:prstGeom>
        </p:spPr>
      </p:pic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359833" y="202072"/>
            <a:ext cx="10556240" cy="998984"/>
          </a:xfrm>
        </p:spPr>
        <p:txBody>
          <a:bodyPr/>
          <a:lstStyle/>
          <a:p>
            <a:pPr lvl="0" eaLnBrk="1" hangingPunct="1">
              <a:defRPr/>
            </a:pPr>
            <a:r>
              <a:rPr lang="sl-SI" sz="2900" b="1" cap="all" dirty="0">
                <a:latin typeface="+mn-lt"/>
                <a:ea typeface="+mn-ea"/>
                <a:cs typeface="+mn-cs"/>
              </a:rPr>
              <a:t>Primerjava proizvajalčevih cen hrane </a:t>
            </a:r>
            <a:br>
              <a:rPr lang="sl-SI" sz="2900" b="1" cap="all" dirty="0">
                <a:latin typeface="+mn-lt"/>
                <a:ea typeface="+mn-ea"/>
                <a:cs typeface="+mn-cs"/>
              </a:rPr>
            </a:br>
            <a:r>
              <a:rPr lang="sl-SI" sz="1800" b="1" i="1" dirty="0"/>
              <a:t>Zvišanje PC je v Sloveniji pod povprečjem EU27 in nad EA-19; ITA in AT kažeta nekoliko nižjo rast. </a:t>
            </a:r>
            <a:br>
              <a:rPr lang="sl-SI" sz="1800" b="1" i="1" dirty="0"/>
            </a:br>
            <a:r>
              <a:rPr lang="sl-SI" sz="1800" b="1" i="1" dirty="0"/>
              <a:t>Hrvaška v izstopa po počasni rasti PC.</a:t>
            </a:r>
            <a:endParaRPr lang="en-GB" sz="2000" b="1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558800" y="1583120"/>
            <a:ext cx="12827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Indeks </a:t>
            </a:r>
            <a:r>
              <a:rPr lang="el-GR" sz="1100" b="1" i="1" dirty="0">
                <a:solidFill>
                  <a:schemeClr val="tx2"/>
                </a:solidFill>
              </a:rPr>
              <a:t>Φ</a:t>
            </a:r>
            <a:r>
              <a:rPr lang="sl-SI" sz="1100" b="1" i="1" dirty="0">
                <a:solidFill>
                  <a:schemeClr val="tx2"/>
                </a:solidFill>
              </a:rPr>
              <a:t>2015=100</a:t>
            </a:r>
          </a:p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Nominalno</a:t>
            </a:r>
            <a:endParaRPr lang="en-GB" sz="1100" b="1" dirty="0"/>
          </a:p>
        </p:txBody>
      </p:sp>
      <p:sp>
        <p:nvSpPr>
          <p:cNvPr id="20" name="Pravokotnik 19"/>
          <p:cNvSpPr/>
          <p:nvPr/>
        </p:nvSpPr>
        <p:spPr>
          <a:xfrm>
            <a:off x="10856378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6/2023</a:t>
            </a:r>
          </a:p>
        </p:txBody>
      </p:sp>
      <p:cxnSp>
        <p:nvCxnSpPr>
          <p:cNvPr id="12" name="Raven povezovalnik 11"/>
          <p:cNvCxnSpPr>
            <a:cxnSpLocks/>
          </p:cNvCxnSpPr>
          <p:nvPr/>
        </p:nvCxnSpPr>
        <p:spPr>
          <a:xfrm>
            <a:off x="1843918" y="5339488"/>
            <a:ext cx="9706444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5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80420" y="1473923"/>
            <a:ext cx="1361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1100" b="1" i="1" dirty="0">
              <a:solidFill>
                <a:schemeClr val="tx2"/>
              </a:solidFill>
            </a:endParaRPr>
          </a:p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Indeks </a:t>
            </a:r>
            <a:r>
              <a:rPr lang="el-GR" sz="1100" b="1" i="1" dirty="0">
                <a:solidFill>
                  <a:schemeClr val="tx2"/>
                </a:solidFill>
              </a:rPr>
              <a:t>Φ</a:t>
            </a:r>
            <a:r>
              <a:rPr lang="sl-SI" sz="1100" b="1" i="1" dirty="0">
                <a:solidFill>
                  <a:schemeClr val="tx2"/>
                </a:solidFill>
              </a:rPr>
              <a:t>2015 =100  Nominalno</a:t>
            </a:r>
            <a:endParaRPr lang="en-GB" sz="1100" b="1" dirty="0"/>
          </a:p>
        </p:txBody>
      </p:sp>
      <p:sp>
        <p:nvSpPr>
          <p:cNvPr id="9" name="Pravokotnik 8"/>
          <p:cNvSpPr/>
          <p:nvPr/>
        </p:nvSpPr>
        <p:spPr>
          <a:xfrm>
            <a:off x="1542332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6/2023</a:t>
            </a:r>
          </a:p>
        </p:txBody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465885" y="23416"/>
            <a:ext cx="9936295" cy="14401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900" b="1" cap="all" dirty="0">
                <a:latin typeface="+mn-lt"/>
                <a:ea typeface="+mn-ea"/>
                <a:cs typeface="+mn-cs"/>
              </a:rPr>
              <a:t>Nominalna sprememba proizvajalčevih cen hrane</a:t>
            </a:r>
            <a:br>
              <a:rPr lang="sl-SI" sz="2900" b="1" cap="all" dirty="0">
                <a:latin typeface="+mn-lt"/>
                <a:ea typeface="+mn-ea"/>
                <a:cs typeface="+mn-cs"/>
              </a:rPr>
            </a:br>
            <a:r>
              <a:rPr lang="sl-SI" sz="1800" b="1" i="1" dirty="0"/>
              <a:t>Države EU 27, 4/2023 (Indeks; Φ2015=100)</a:t>
            </a:r>
            <a:br>
              <a:rPr lang="sl-SI" sz="1800" b="1" i="1" dirty="0"/>
            </a:br>
            <a:r>
              <a:rPr lang="sl-SI" sz="2000" b="1" i="1" dirty="0"/>
              <a:t>Slovenija se je „odlepila“ od tradicionalnega dna v EU27…</a:t>
            </a:r>
            <a:br>
              <a:rPr lang="sl-SI" sz="2000" b="1" i="1" dirty="0"/>
            </a:br>
            <a:r>
              <a:rPr lang="sl-SI" sz="2000" b="1" i="1" dirty="0"/>
              <a:t>…in je na ravni Φ EU-27 in nad Φ EMU-19.</a:t>
            </a:r>
            <a:endParaRPr lang="en-GB" sz="1800" b="1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24A113EE-FD9F-B75C-38C6-93112B48AB0C}"/>
              </a:ext>
            </a:extLst>
          </p:cNvPr>
          <p:cNvGrpSpPr/>
          <p:nvPr/>
        </p:nvGrpSpPr>
        <p:grpSpPr>
          <a:xfrm>
            <a:off x="812800" y="2084434"/>
            <a:ext cx="10837333" cy="4571025"/>
            <a:chOff x="347134" y="2236612"/>
            <a:chExt cx="10837333" cy="4571025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8E7607A3-449B-D94C-1146-268A328A0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1" t="33133" r="1527" b="4124"/>
            <a:stretch/>
          </p:blipFill>
          <p:spPr>
            <a:xfrm>
              <a:off x="347134" y="2236612"/>
              <a:ext cx="10837333" cy="4571025"/>
            </a:xfrm>
            <a:prstGeom prst="rect">
              <a:avLst/>
            </a:prstGeom>
          </p:spPr>
        </p:pic>
        <p:cxnSp>
          <p:nvCxnSpPr>
            <p:cNvPr id="11" name="Raven povezovalnik 10"/>
            <p:cNvCxnSpPr>
              <a:cxnSpLocks/>
            </p:cNvCxnSpPr>
            <p:nvPr/>
          </p:nvCxnSpPr>
          <p:spPr>
            <a:xfrm>
              <a:off x="1081592" y="5261770"/>
              <a:ext cx="9831941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424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2" name="Rectangle 415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7083831" y="4632533"/>
            <a:ext cx="4198634" cy="59791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700" b="1" cap="all" spc="700" dirty="0">
                <a:solidFill>
                  <a:schemeClr val="tx1"/>
                </a:solidFill>
              </a:rPr>
              <a:t>VSEBINA</a:t>
            </a:r>
          </a:p>
        </p:txBody>
      </p:sp>
      <p:pic>
        <p:nvPicPr>
          <p:cNvPr id="8" name="Slika 7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A5C9A197-6C49-7D65-ACF9-B1743FCC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4258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15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D71A261-2E66-B4E0-55DF-822F039BA116}"/>
              </a:ext>
            </a:extLst>
          </p:cNvPr>
          <p:cNvSpPr txBox="1"/>
          <p:nvPr/>
        </p:nvSpPr>
        <p:spPr>
          <a:xfrm>
            <a:off x="7083831" y="1954045"/>
            <a:ext cx="3920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Gibanja cen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Mednarodna menjava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Proračun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Uspešnost poslovanja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Zaključki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84480" y="319674"/>
            <a:ext cx="9915976" cy="9989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3200" b="1" cap="all" dirty="0">
                <a:latin typeface="+mn-lt"/>
                <a:ea typeface="+mn-ea"/>
                <a:cs typeface="+mn-cs"/>
              </a:rPr>
              <a:t>Kratkoročni trendi rasti proizvajalčevih cen hrane</a:t>
            </a:r>
            <a:br>
              <a:rPr lang="sl-SI" sz="2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200" b="1" i="1" dirty="0"/>
              <a:t>Države EU 27, 4/2023 (Indeks; M11/22 in M 4/23 – </a:t>
            </a:r>
            <a:r>
              <a:rPr lang="sl-SI" sz="2200" b="1" i="1" dirty="0" err="1"/>
              <a:t>YoY</a:t>
            </a:r>
            <a:r>
              <a:rPr lang="sl-SI" sz="2200" b="1" i="1" dirty="0"/>
              <a:t>)</a:t>
            </a:r>
            <a:br>
              <a:rPr lang="sl-SI" sz="2200" b="1" i="1" dirty="0"/>
            </a:br>
            <a:r>
              <a:rPr lang="sl-SI" sz="2200" b="1" i="1" dirty="0"/>
              <a:t>Opazno popuščanje stroškovnih pritiskov na ravni PC. </a:t>
            </a:r>
            <a:br>
              <a:rPr lang="sl-SI" sz="2200" b="1" i="1" dirty="0"/>
            </a:br>
            <a:r>
              <a:rPr lang="sl-SI" sz="2200" b="1" i="1" dirty="0"/>
              <a:t>Slovenija takoj za Madžarsko.</a:t>
            </a:r>
            <a:endParaRPr lang="en-GB" sz="2200" b="1" i="1" dirty="0"/>
          </a:p>
        </p:txBody>
      </p:sp>
      <p:sp>
        <p:nvSpPr>
          <p:cNvPr id="8" name="Pravokotnik 7"/>
          <p:cNvSpPr/>
          <p:nvPr/>
        </p:nvSpPr>
        <p:spPr>
          <a:xfrm>
            <a:off x="10856378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6/2023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9B3E44D5-B0ED-438A-9167-6C26706DC547}"/>
              </a:ext>
            </a:extLst>
          </p:cNvPr>
          <p:cNvSpPr/>
          <p:nvPr/>
        </p:nvSpPr>
        <p:spPr>
          <a:xfrm>
            <a:off x="7561810" y="3818019"/>
            <a:ext cx="508000" cy="172132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A88FDF03-9BDC-4730-A8A5-7950B74890A1}"/>
              </a:ext>
            </a:extLst>
          </p:cNvPr>
          <p:cNvSpPr/>
          <p:nvPr/>
        </p:nvSpPr>
        <p:spPr>
          <a:xfrm>
            <a:off x="6563360" y="3749040"/>
            <a:ext cx="508001" cy="177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3444F935-105E-4439-AAE5-777F1C6C9562}"/>
              </a:ext>
            </a:extLst>
          </p:cNvPr>
          <p:cNvSpPr/>
          <p:nvPr/>
        </p:nvSpPr>
        <p:spPr>
          <a:xfrm>
            <a:off x="5103092" y="3578860"/>
            <a:ext cx="461819" cy="1955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CF5C776-B212-0D62-1701-0195F22C6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" t="17086" r="924" b="1715"/>
          <a:stretch/>
        </p:blipFill>
        <p:spPr>
          <a:xfrm>
            <a:off x="235697" y="1568051"/>
            <a:ext cx="9734789" cy="52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9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3D56EF4-9DD2-5CFC-D40B-7DA4502F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35" b="9032"/>
          <a:stretch/>
        </p:blipFill>
        <p:spPr>
          <a:xfrm>
            <a:off x="396156" y="1324272"/>
            <a:ext cx="11257364" cy="5180516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9116704" y="6572148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6/2023</a:t>
            </a: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38479" y="77688"/>
            <a:ext cx="10264987" cy="1192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3200" b="1" cap="all" dirty="0">
                <a:latin typeface="+mn-lt"/>
                <a:ea typeface="+mn-ea"/>
                <a:cs typeface="+mn-cs"/>
              </a:rPr>
              <a:t>Gibanje cenovne paritete MPC/PC</a:t>
            </a:r>
            <a:br>
              <a:rPr lang="sl-SI" sz="2800" b="1" dirty="0">
                <a:solidFill>
                  <a:schemeClr val="tx2"/>
                </a:solidFill>
              </a:rPr>
            </a:br>
            <a:r>
              <a:rPr lang="sl-SI" sz="2200" b="1" i="1" dirty="0"/>
              <a:t>Po dveh desetletjih „</a:t>
            </a:r>
            <a:r>
              <a:rPr lang="sl-SI" sz="2200" b="1" i="1" dirty="0" err="1"/>
              <a:t>stiskanja“je</a:t>
            </a:r>
            <a:r>
              <a:rPr lang="sl-SI" sz="2200" b="1" i="1" dirty="0"/>
              <a:t> začela pariteta v maju 2020 kaskadno padati, tako v EU, kot SLO !?!</a:t>
            </a:r>
            <a:br>
              <a:rPr lang="sl-SI" sz="2200" b="1" i="1" dirty="0"/>
            </a:br>
            <a:r>
              <a:rPr lang="sl-SI" sz="2200" b="1" i="1" dirty="0"/>
              <a:t>V Sloveniji je sicer upad paritete v breme MPC sicer počasnejši, kot v EU-27 in EA-19. Razlika je še vedno  &gt; 5 o.t.! </a:t>
            </a:r>
            <a:endParaRPr lang="en-GB" sz="2200" b="1" i="1" dirty="0"/>
          </a:p>
        </p:txBody>
      </p:sp>
      <p:cxnSp>
        <p:nvCxnSpPr>
          <p:cNvPr id="12" name="Raven povezovalnik 11"/>
          <p:cNvCxnSpPr>
            <a:cxnSpLocks/>
          </p:cNvCxnSpPr>
          <p:nvPr/>
        </p:nvCxnSpPr>
        <p:spPr>
          <a:xfrm>
            <a:off x="1146728" y="3043106"/>
            <a:ext cx="9986939" cy="0"/>
          </a:xfrm>
          <a:prstGeom prst="line">
            <a:avLst/>
          </a:prstGeom>
          <a:ln w="1587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kotnik 18"/>
          <p:cNvSpPr/>
          <p:nvPr/>
        </p:nvSpPr>
        <p:spPr>
          <a:xfrm>
            <a:off x="203579" y="1490504"/>
            <a:ext cx="20297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l-SI" sz="1100" b="1" i="1" dirty="0">
              <a:solidFill>
                <a:schemeClr val="tx2"/>
              </a:solidFill>
            </a:endParaRPr>
          </a:p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Indeks </a:t>
            </a:r>
            <a:r>
              <a:rPr lang="el-GR" sz="1100" b="1" i="1" dirty="0">
                <a:solidFill>
                  <a:schemeClr val="tx2"/>
                </a:solidFill>
              </a:rPr>
              <a:t>Φ</a:t>
            </a:r>
            <a:r>
              <a:rPr lang="sl-SI" sz="1100" b="1" i="1" dirty="0">
                <a:solidFill>
                  <a:schemeClr val="tx2"/>
                </a:solidFill>
              </a:rPr>
              <a:t>2015 =100, Nominalno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14598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značba mesta vsebine 5" descr="Slika, ki vsebuje besede besedilo, grafični prikaz, vrstica, posnetek zaslona&#10;&#10;Opis je samodejno ustvarjen">
            <a:extLst>
              <a:ext uri="{FF2B5EF4-FFF2-40B4-BE49-F238E27FC236}">
                <a16:creationId xmlns:a16="http://schemas.microsoft.com/office/drawing/2014/main" id="{D62E1810-975F-D271-F1D1-E5F7A64310E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" t="30771" r="1" b="-564"/>
          <a:stretch/>
        </p:blipFill>
        <p:spPr>
          <a:xfrm>
            <a:off x="526838" y="1549975"/>
            <a:ext cx="11258762" cy="49276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14EF097-D98E-2F96-2494-1593A4FA665C}"/>
              </a:ext>
            </a:extLst>
          </p:cNvPr>
          <p:cNvSpPr txBox="1"/>
          <p:nvPr/>
        </p:nvSpPr>
        <p:spPr>
          <a:xfrm>
            <a:off x="1385639" y="380425"/>
            <a:ext cx="9420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200" b="1" cap="all" dirty="0">
                <a:latin typeface="+mn-lt"/>
                <a:ea typeface="+mn-ea"/>
                <a:cs typeface="+mn-cs"/>
              </a:rPr>
              <a:t>Agroživilska veriga EU – cenovne transmisije</a:t>
            </a:r>
            <a:endParaRPr lang="sl-SI" sz="32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453FFCB-28C4-D9C1-5F29-721C39316E1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19" y="2094423"/>
            <a:ext cx="6558306" cy="1105073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472F2B7-8295-B157-0684-2A240EF3FE67}"/>
              </a:ext>
            </a:extLst>
          </p:cNvPr>
          <p:cNvSpPr txBox="1"/>
          <p:nvPr/>
        </p:nvSpPr>
        <p:spPr>
          <a:xfrm>
            <a:off x="9063582" y="6477575"/>
            <a:ext cx="272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ECB, 2023</a:t>
            </a:r>
          </a:p>
        </p:txBody>
      </p:sp>
    </p:spTree>
    <p:extLst>
      <p:ext uri="{BB962C8B-B14F-4D97-AF65-F5344CB8AC3E}">
        <p14:creationId xmlns:p14="http://schemas.microsoft.com/office/powerpoint/2010/main" val="93000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2449D37-B272-99E3-7096-A9D2D661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44" y="721604"/>
            <a:ext cx="9342511" cy="6011012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1D67DE3-03EF-5A3E-FED2-DEF3745FDF5E}"/>
              </a:ext>
            </a:extLst>
          </p:cNvPr>
          <p:cNvSpPr txBox="1"/>
          <p:nvPr/>
        </p:nvSpPr>
        <p:spPr>
          <a:xfrm>
            <a:off x="1131639" y="84092"/>
            <a:ext cx="1008669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i="1" cap="all" dirty="0">
                <a:latin typeface="+mn-lt"/>
                <a:ea typeface="+mn-ea"/>
                <a:cs typeface="+mn-cs"/>
              </a:rPr>
              <a:t>(</a:t>
            </a:r>
            <a:r>
              <a:rPr lang="sl-SI" i="1" cap="all" dirty="0" err="1">
                <a:latin typeface="+mn-lt"/>
                <a:ea typeface="+mn-ea"/>
                <a:cs typeface="+mn-cs"/>
              </a:rPr>
              <a:t>TestnI</a:t>
            </a:r>
            <a:r>
              <a:rPr lang="sl-SI" i="1" cap="all" dirty="0">
                <a:latin typeface="+mn-lt"/>
                <a:ea typeface="+mn-ea"/>
                <a:cs typeface="+mn-cs"/>
              </a:rPr>
              <a:t>)</a:t>
            </a:r>
            <a:r>
              <a:rPr lang="sl-SI" sz="2800" b="1" cap="all" dirty="0">
                <a:latin typeface="+mn-lt"/>
                <a:ea typeface="+mn-ea"/>
                <a:cs typeface="+mn-cs"/>
              </a:rPr>
              <a:t> </a:t>
            </a:r>
            <a:r>
              <a:rPr lang="sl-SI" sz="3200" b="1" cap="all" dirty="0">
                <a:latin typeface="+mn-lt"/>
                <a:ea typeface="+mn-ea"/>
                <a:cs typeface="+mn-cs"/>
              </a:rPr>
              <a:t>prikaz cenovnih transmisij – žitna veriga</a:t>
            </a:r>
          </a:p>
          <a:p>
            <a:pPr algn="ctr"/>
            <a:r>
              <a:rPr lang="sl-SI" i="1" cap="all" dirty="0">
                <a:latin typeface="+mn-lt"/>
                <a:ea typeface="+mn-ea"/>
                <a:cs typeface="+mn-cs"/>
              </a:rPr>
              <a:t>evro območje 2000= 100</a:t>
            </a:r>
            <a:endParaRPr lang="sl-SI" sz="3200" i="1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5B68A17-92F1-8F35-8897-568ACD176D95}"/>
              </a:ext>
            </a:extLst>
          </p:cNvPr>
          <p:cNvSpPr txBox="1"/>
          <p:nvPr/>
        </p:nvSpPr>
        <p:spPr>
          <a:xfrm>
            <a:off x="9063582" y="6477575"/>
            <a:ext cx="272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Eurostat, 6/2023</a:t>
            </a:r>
          </a:p>
        </p:txBody>
      </p:sp>
    </p:spTree>
    <p:extLst>
      <p:ext uri="{BB962C8B-B14F-4D97-AF65-F5344CB8AC3E}">
        <p14:creationId xmlns:p14="http://schemas.microsoft.com/office/powerpoint/2010/main" val="15507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2A0A977-C612-28C9-30D8-560CCE845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97" y="838200"/>
            <a:ext cx="8943007" cy="577333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147937C-9D2A-A667-D75F-1FCF6DC9999A}"/>
              </a:ext>
            </a:extLst>
          </p:cNvPr>
          <p:cNvSpPr txBox="1"/>
          <p:nvPr/>
        </p:nvSpPr>
        <p:spPr>
          <a:xfrm>
            <a:off x="1052653" y="84092"/>
            <a:ext cx="1008669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i="1" cap="all" dirty="0">
                <a:latin typeface="+mn-lt"/>
                <a:ea typeface="+mn-ea"/>
                <a:cs typeface="+mn-cs"/>
              </a:rPr>
              <a:t>(</a:t>
            </a:r>
            <a:r>
              <a:rPr lang="sl-SI" i="1" cap="all" dirty="0" err="1">
                <a:latin typeface="+mn-lt"/>
                <a:ea typeface="+mn-ea"/>
                <a:cs typeface="+mn-cs"/>
              </a:rPr>
              <a:t>TestnI</a:t>
            </a:r>
            <a:r>
              <a:rPr lang="sl-SI" i="1" cap="all" dirty="0">
                <a:latin typeface="+mn-lt"/>
                <a:ea typeface="+mn-ea"/>
                <a:cs typeface="+mn-cs"/>
              </a:rPr>
              <a:t>)</a:t>
            </a:r>
            <a:r>
              <a:rPr lang="sl-SI" sz="2800" b="1" cap="all" dirty="0">
                <a:latin typeface="+mn-lt"/>
                <a:ea typeface="+mn-ea"/>
                <a:cs typeface="+mn-cs"/>
              </a:rPr>
              <a:t> </a:t>
            </a:r>
            <a:r>
              <a:rPr lang="sl-SI" sz="3200" b="1" cap="all" dirty="0">
                <a:latin typeface="+mn-lt"/>
                <a:ea typeface="+mn-ea"/>
                <a:cs typeface="+mn-cs"/>
              </a:rPr>
              <a:t>prikaz cenovnih transmisij – mlečna veriga</a:t>
            </a:r>
          </a:p>
          <a:p>
            <a:pPr algn="ctr"/>
            <a:r>
              <a:rPr lang="sl-SI" i="1" cap="all" dirty="0">
                <a:latin typeface="+mn-lt"/>
                <a:ea typeface="+mn-ea"/>
                <a:cs typeface="+mn-cs"/>
              </a:rPr>
              <a:t>evro območje 2000= 100</a:t>
            </a:r>
            <a:endParaRPr lang="sl-SI" sz="3200" i="1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4E6B6E8-9310-FA62-E51D-6CAC0C62A5C4}"/>
              </a:ext>
            </a:extLst>
          </p:cNvPr>
          <p:cNvSpPr txBox="1"/>
          <p:nvPr/>
        </p:nvSpPr>
        <p:spPr>
          <a:xfrm>
            <a:off x="9063582" y="6477575"/>
            <a:ext cx="272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Eurostat, 6/2023</a:t>
            </a:r>
          </a:p>
        </p:txBody>
      </p:sp>
    </p:spTree>
    <p:extLst>
      <p:ext uri="{BB962C8B-B14F-4D97-AF65-F5344CB8AC3E}">
        <p14:creationId xmlns:p14="http://schemas.microsoft.com/office/powerpoint/2010/main" val="1847561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80A53A4-0C56-E402-DCF3-FA804F16C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89" y="685192"/>
            <a:ext cx="9392423" cy="6088716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350972C-6C49-3568-C1B8-8559430D79DA}"/>
              </a:ext>
            </a:extLst>
          </p:cNvPr>
          <p:cNvSpPr txBox="1"/>
          <p:nvPr/>
        </p:nvSpPr>
        <p:spPr>
          <a:xfrm>
            <a:off x="1131639" y="84092"/>
            <a:ext cx="1008669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i="1" cap="all" dirty="0">
                <a:latin typeface="+mn-lt"/>
                <a:ea typeface="+mn-ea"/>
                <a:cs typeface="+mn-cs"/>
              </a:rPr>
              <a:t>(</a:t>
            </a:r>
            <a:r>
              <a:rPr lang="sl-SI" i="1" cap="all" dirty="0" err="1">
                <a:latin typeface="+mn-lt"/>
                <a:ea typeface="+mn-ea"/>
                <a:cs typeface="+mn-cs"/>
              </a:rPr>
              <a:t>TestnI</a:t>
            </a:r>
            <a:r>
              <a:rPr lang="sl-SI" i="1" cap="all" dirty="0">
                <a:latin typeface="+mn-lt"/>
                <a:ea typeface="+mn-ea"/>
                <a:cs typeface="+mn-cs"/>
              </a:rPr>
              <a:t>)</a:t>
            </a:r>
            <a:r>
              <a:rPr lang="sl-SI" sz="2800" b="1" cap="all" dirty="0">
                <a:latin typeface="+mn-lt"/>
                <a:ea typeface="+mn-ea"/>
                <a:cs typeface="+mn-cs"/>
              </a:rPr>
              <a:t> </a:t>
            </a:r>
            <a:r>
              <a:rPr lang="sl-SI" sz="3200" b="1" cap="all" dirty="0">
                <a:latin typeface="+mn-lt"/>
                <a:ea typeface="+mn-ea"/>
                <a:cs typeface="+mn-cs"/>
              </a:rPr>
              <a:t>prikaz cenovnih transmisij – mesna veriga</a:t>
            </a:r>
          </a:p>
          <a:p>
            <a:pPr algn="ctr"/>
            <a:r>
              <a:rPr lang="sl-SI" i="1" cap="all" dirty="0">
                <a:latin typeface="+mn-lt"/>
                <a:ea typeface="+mn-ea"/>
                <a:cs typeface="+mn-cs"/>
              </a:rPr>
              <a:t>evro območje 2000= 100</a:t>
            </a:r>
            <a:endParaRPr lang="sl-SI" sz="3200" i="1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46D3EE4-E58D-3F55-BEDE-A1B1ADA2C5A4}"/>
              </a:ext>
            </a:extLst>
          </p:cNvPr>
          <p:cNvSpPr txBox="1"/>
          <p:nvPr/>
        </p:nvSpPr>
        <p:spPr>
          <a:xfrm>
            <a:off x="9431202" y="6404576"/>
            <a:ext cx="272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Eurostat, 6/2023</a:t>
            </a:r>
          </a:p>
        </p:txBody>
      </p:sp>
    </p:spTree>
    <p:extLst>
      <p:ext uri="{BB962C8B-B14F-4D97-AF65-F5344CB8AC3E}">
        <p14:creationId xmlns:p14="http://schemas.microsoft.com/office/powerpoint/2010/main" val="1476062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2" name="Rectangle 415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7085532" y="4633835"/>
            <a:ext cx="4890568" cy="1507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4000" b="1" cap="all" spc="700" dirty="0">
                <a:solidFill>
                  <a:schemeClr val="tx1"/>
                </a:solidFill>
              </a:rPr>
              <a:t>Mednarodna menjava</a:t>
            </a:r>
            <a:endParaRPr lang="en-US" b="1" cap="all" spc="700" dirty="0">
              <a:solidFill>
                <a:schemeClr val="tx1"/>
              </a:solidFill>
            </a:endParaRPr>
          </a:p>
        </p:txBody>
      </p:sp>
      <p:pic>
        <p:nvPicPr>
          <p:cNvPr id="8" name="Slika 7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A5C9A197-6C49-7D65-ACF9-B1743FCC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4258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15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1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9F8F1F24-5157-764D-65B6-61542534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019"/>
            <a:ext cx="9011113" cy="350538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40F6602-80F3-1069-9B09-870C1886F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" y="3885679"/>
            <a:ext cx="9132348" cy="297232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4960" y="0"/>
            <a:ext cx="11562080" cy="1143000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l-SI" sz="2800" b="1" cap="all" dirty="0">
                <a:latin typeface="+mn-lt"/>
                <a:ea typeface="+mn-ea"/>
                <a:cs typeface="+mn-cs"/>
              </a:rPr>
              <a:t>Mednarodna menjava Slovenije </a:t>
            </a:r>
            <a:br>
              <a:rPr lang="sl-SI" sz="2800" b="1" cap="all" dirty="0">
                <a:latin typeface="+mn-lt"/>
                <a:ea typeface="+mn-ea"/>
                <a:cs typeface="+mn-cs"/>
              </a:rPr>
            </a:br>
            <a:r>
              <a:rPr lang="sl-SI" sz="2800" b="1" i="1" cap="all" dirty="0">
                <a:latin typeface="+mn-lt"/>
                <a:ea typeface="+mn-ea"/>
                <a:cs typeface="+mn-cs"/>
              </a:rPr>
              <a:t>predelana živila</a:t>
            </a:r>
            <a:endParaRPr lang="en-GB" sz="2800" b="1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16388" name="Pravokotnik 16"/>
          <p:cNvSpPr>
            <a:spLocks noChangeArrowheads="1"/>
          </p:cNvSpPr>
          <p:nvPr/>
        </p:nvSpPr>
        <p:spPr bwMode="auto">
          <a:xfrm>
            <a:off x="10905440" y="6557792"/>
            <a:ext cx="9716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6/2023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9265449" y="1143000"/>
            <a:ext cx="2450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i="1" dirty="0">
                <a:solidFill>
                  <a:srgbClr val="FF0000"/>
                </a:solidFill>
              </a:rPr>
              <a:t>Mednarodna menjava 4,203 MRD EUR</a:t>
            </a:r>
            <a:endParaRPr lang="sr-Latn-RS" sz="1600" i="1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8E4A96BE-0370-4394-ABB4-12DB79E6C96F}"/>
              </a:ext>
            </a:extLst>
          </p:cNvPr>
          <p:cNvSpPr/>
          <p:nvPr/>
        </p:nvSpPr>
        <p:spPr>
          <a:xfrm>
            <a:off x="4998719" y="5371839"/>
            <a:ext cx="262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Pokritost uvoza z izvozom</a:t>
            </a:r>
            <a:endParaRPr lang="sl-SI" dirty="0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75B69D7F-9846-421B-A397-7FEAB8EEE105}"/>
              </a:ext>
            </a:extLst>
          </p:cNvPr>
          <p:cNvCxnSpPr>
            <a:cxnSpLocks/>
          </p:cNvCxnSpPr>
          <p:nvPr/>
        </p:nvCxnSpPr>
        <p:spPr>
          <a:xfrm>
            <a:off x="816977" y="3885679"/>
            <a:ext cx="7855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555AFBDD-4643-B9E3-98FF-EFD57CD4718F}"/>
              </a:ext>
            </a:extLst>
          </p:cNvPr>
          <p:cNvSpPr txBox="1"/>
          <p:nvPr/>
        </p:nvSpPr>
        <p:spPr>
          <a:xfrm>
            <a:off x="8892814" y="1951672"/>
            <a:ext cx="319558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Uvoz se je povečal z lansko rekordno stopnjo!</a:t>
            </a:r>
            <a:br>
              <a:rPr lang="sl-SI" sz="1800" b="1" dirty="0"/>
            </a:br>
            <a:r>
              <a:rPr lang="sl-SI" sz="1200" b="1" i="1" dirty="0"/>
              <a:t>(Indeks 22/21 = 115,0=&gt; </a:t>
            </a:r>
            <a:r>
              <a:rPr lang="sl-SI" sz="1200" b="1" dirty="0"/>
              <a:t>za 350 mio EUR</a:t>
            </a:r>
            <a:r>
              <a:rPr lang="sl-SI" sz="1200" b="1" i="1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Izvoz je tudi rasel, a po zmanjšani stopnji</a:t>
            </a:r>
            <a:br>
              <a:rPr lang="sl-SI" sz="1800" b="1" dirty="0"/>
            </a:br>
            <a:r>
              <a:rPr lang="sl-SI" sz="1200" b="1" i="1" dirty="0"/>
              <a:t>(Indeks 22/21 = 108,7  =&gt; 128 mio EUR)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Saldo se je opazno poslabšal, pokritost U/I za 5 o.t. slabša!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912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378594" y="205404"/>
            <a:ext cx="1143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cap="all" dirty="0"/>
              <a:t>Struktura IZVOZA živilskih izdelkov in pijač</a:t>
            </a:r>
          </a:p>
        </p:txBody>
      </p:sp>
      <p:sp>
        <p:nvSpPr>
          <p:cNvPr id="8" name="Pravokotnik 16"/>
          <p:cNvSpPr>
            <a:spLocks noChangeArrowheads="1"/>
          </p:cNvSpPr>
          <p:nvPr/>
        </p:nvSpPr>
        <p:spPr bwMode="auto">
          <a:xfrm>
            <a:off x="10331667" y="6344819"/>
            <a:ext cx="172557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400" b="1" i="1" dirty="0"/>
              <a:t>SURS, 6/2023</a:t>
            </a:r>
            <a:endParaRPr lang="en-GB" sz="1400" b="1" i="1" dirty="0"/>
          </a:p>
        </p:txBody>
      </p:sp>
      <p:sp>
        <p:nvSpPr>
          <p:cNvPr id="5" name="Pravokotnik 4"/>
          <p:cNvSpPr/>
          <p:nvPr/>
        </p:nvSpPr>
        <p:spPr>
          <a:xfrm>
            <a:off x="7305575" y="2329314"/>
            <a:ext cx="4507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V strukturi izvoza se (enakomerno) krepi delež mesnih in mlečnih kategorij…</a:t>
            </a:r>
          </a:p>
          <a:p>
            <a:endParaRPr lang="sl-SI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Ostali pomembnejše kategorije brez večjih sprememb v strukturi. 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78594" y="7798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i="1" dirty="0"/>
              <a:t>(2022= 1,599 mrd EUR)</a:t>
            </a:r>
            <a:endParaRPr lang="sl-SI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1528425-6E6A-F579-C3B2-0E2C80E87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" t="1711" r="25721" b="8209"/>
          <a:stretch/>
        </p:blipFill>
        <p:spPr>
          <a:xfrm>
            <a:off x="134754" y="1138947"/>
            <a:ext cx="6778155" cy="55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6EB06D-C66C-349B-C1A5-BEE28E31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1" y="1182145"/>
            <a:ext cx="8392721" cy="550875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001" y="84840"/>
            <a:ext cx="11684000" cy="873665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sl-SI" sz="2800" b="1" cap="all" dirty="0">
                <a:latin typeface="+mn-lt"/>
                <a:ea typeface="+mn-ea"/>
                <a:cs typeface="+mn-cs"/>
              </a:rPr>
              <a:t>Trendi v Zunanjetrgovinski menjavi po kategorijah – IZVOZ</a:t>
            </a:r>
            <a:br>
              <a:rPr lang="sl-SI" sz="2800" b="1" cap="all" dirty="0">
                <a:latin typeface="+mn-lt"/>
                <a:ea typeface="+mn-ea"/>
                <a:cs typeface="+mn-cs"/>
              </a:rPr>
            </a:br>
            <a:r>
              <a:rPr lang="sl-SI" sz="1400" b="1" i="1" dirty="0">
                <a:latin typeface="+mn-lt"/>
                <a:ea typeface="+mn-ea"/>
                <a:cs typeface="+mn-cs"/>
              </a:rPr>
              <a:t>(2022 = 1,559 mrd EUR)</a:t>
            </a:r>
            <a:endParaRPr lang="en-GB" sz="14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17413" name="AutoShape 13"/>
          <p:cNvSpPr>
            <a:spLocks noChangeArrowheads="1"/>
          </p:cNvSpPr>
          <p:nvPr/>
        </p:nvSpPr>
        <p:spPr bwMode="auto">
          <a:xfrm rot="1234610">
            <a:off x="7477533" y="5879345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+22 %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8" name="Pravokotnik 16"/>
          <p:cNvSpPr>
            <a:spLocks noChangeArrowheads="1"/>
          </p:cNvSpPr>
          <p:nvPr/>
        </p:nvSpPr>
        <p:spPr bwMode="auto">
          <a:xfrm>
            <a:off x="10610185" y="6031746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6/2023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731481">
            <a:off x="7570784" y="3128574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+117%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731481">
            <a:off x="3441521" y="2453492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-22%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20158753">
            <a:off x="4395194" y="3699401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-48%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576431">
            <a:off x="7362050" y="5044204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+20 %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FA501CD5-B659-4CC9-92F1-36B53974AE8B}"/>
              </a:ext>
            </a:extLst>
          </p:cNvPr>
          <p:cNvSpPr>
            <a:spLocks noChangeArrowheads="1"/>
          </p:cNvSpPr>
          <p:nvPr/>
        </p:nvSpPr>
        <p:spPr bwMode="auto">
          <a:xfrm rot="731481">
            <a:off x="4718063" y="1698363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+34 %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C7FF12A-2C41-C1F7-EBE2-0EA5A04E0BF9}"/>
              </a:ext>
            </a:extLst>
          </p:cNvPr>
          <p:cNvSpPr txBox="1"/>
          <p:nvPr/>
        </p:nvSpPr>
        <p:spPr>
          <a:xfrm>
            <a:off x="8507058" y="1651189"/>
            <a:ext cx="36849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Prepolovljena intenzivnost agregatne rast izvoza v letu 2022! („samo“ +8,7%)</a:t>
            </a:r>
            <a:endParaRPr lang="sl-SI" b="1" dirty="0"/>
          </a:p>
          <a:p>
            <a:endParaRPr lang="sl-SI" sz="1800" b="1" dirty="0"/>
          </a:p>
          <a:p>
            <a:r>
              <a:rPr lang="sl-SI" sz="1800" b="1" dirty="0"/>
              <a:t>Največja absolutna rast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Meso in mes. i</a:t>
            </a:r>
            <a:r>
              <a:rPr lang="sl-SI" b="1" dirty="0"/>
              <a:t>zd. </a:t>
            </a:r>
            <a:r>
              <a:rPr lang="sl-SI" b="1" i="1" dirty="0"/>
              <a:t>(60 m€)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Mleko in ml. izd. </a:t>
            </a:r>
            <a:r>
              <a:rPr lang="sl-SI" b="1" i="1" dirty="0"/>
              <a:t>(55 m€)</a:t>
            </a:r>
            <a:endParaRPr lang="sl-S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Druga živila </a:t>
            </a:r>
            <a:r>
              <a:rPr lang="sl-SI" b="1" i="1" dirty="0"/>
              <a:t>(54 m€)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i="1" dirty="0"/>
              <a:t>Velik padec izvoza pripravljenih živalskih krmil (-86 m€)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81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2" name="Rectangle 415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7085532" y="4633835"/>
            <a:ext cx="4890568" cy="1507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4000" b="1" cap="all" spc="700" dirty="0">
                <a:solidFill>
                  <a:schemeClr val="tx1"/>
                </a:solidFill>
              </a:rPr>
              <a:t>Gibanja cen </a:t>
            </a:r>
          </a:p>
        </p:txBody>
      </p:sp>
      <p:pic>
        <p:nvPicPr>
          <p:cNvPr id="8" name="Slika 7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A5C9A197-6C49-7D65-ACF9-B1743FCC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4258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15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7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6"/>
          <p:cNvSpPr>
            <a:spLocks noChangeArrowheads="1"/>
          </p:cNvSpPr>
          <p:nvPr/>
        </p:nvSpPr>
        <p:spPr bwMode="auto">
          <a:xfrm>
            <a:off x="10388867" y="6352857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6/2023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4FEC18-48A5-D077-20BB-070725E85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8" t="549" r="25927" b="6638"/>
          <a:stretch/>
        </p:blipFill>
        <p:spPr>
          <a:xfrm>
            <a:off x="547036" y="1022120"/>
            <a:ext cx="5881036" cy="5681009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07DF2474-1830-36CE-EB71-3CE5D6E4013D}"/>
              </a:ext>
            </a:extLst>
          </p:cNvPr>
          <p:cNvSpPr/>
          <p:nvPr/>
        </p:nvSpPr>
        <p:spPr>
          <a:xfrm>
            <a:off x="378594" y="205404"/>
            <a:ext cx="1143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cap="all" dirty="0"/>
              <a:t>Struktura UVOZA živilskih izdelkov in pijač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946FE14-823D-60E2-CD51-8353D53CD1B2}"/>
              </a:ext>
            </a:extLst>
          </p:cNvPr>
          <p:cNvSpPr/>
          <p:nvPr/>
        </p:nvSpPr>
        <p:spPr>
          <a:xfrm>
            <a:off x="378594" y="7798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i="1" dirty="0"/>
              <a:t>(2022= 2,603 mrd EUR)</a:t>
            </a:r>
            <a:endParaRPr lang="sl-SI" sz="1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020D71D-AC79-5227-8DC5-BF09A42FF4FE}"/>
              </a:ext>
            </a:extLst>
          </p:cNvPr>
          <p:cNvSpPr/>
          <p:nvPr/>
        </p:nvSpPr>
        <p:spPr>
          <a:xfrm>
            <a:off x="7305575" y="2329314"/>
            <a:ext cx="4507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V strukturi uvoza se krepi delež mesnih kategorij…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Pada delež tobaka – substitucija z </a:t>
            </a:r>
            <a:r>
              <a:rPr lang="sl-SI" sz="2400" b="1" dirty="0" err="1">
                <a:solidFill>
                  <a:srgbClr val="002060"/>
                </a:solidFill>
              </a:rPr>
              <a:t>wape</a:t>
            </a:r>
            <a:r>
              <a:rPr lang="sl-SI" sz="2400" b="1" dirty="0">
                <a:solidFill>
                  <a:srgbClr val="002060"/>
                </a:solidFill>
              </a:rPr>
              <a:t>-i?</a:t>
            </a:r>
          </a:p>
          <a:p>
            <a:endParaRPr lang="sl-SI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</a:rPr>
              <a:t>Večjih sprememb v strukturi ni.</a:t>
            </a:r>
          </a:p>
        </p:txBody>
      </p:sp>
    </p:spTree>
    <p:extLst>
      <p:ext uri="{BB962C8B-B14F-4D97-AF65-F5344CB8AC3E}">
        <p14:creationId xmlns:p14="http://schemas.microsoft.com/office/powerpoint/2010/main" val="1765500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BDD2E84-5A2E-1197-44E0-07B91343E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17" y="1217157"/>
            <a:ext cx="8256903" cy="5425034"/>
          </a:xfrm>
          <a:prstGeom prst="rect">
            <a:avLst/>
          </a:prstGeom>
        </p:spPr>
      </p:pic>
      <p:sp>
        <p:nvSpPr>
          <p:cNvPr id="9" name="Pravokotnik 16"/>
          <p:cNvSpPr>
            <a:spLocks noChangeArrowheads="1"/>
          </p:cNvSpPr>
          <p:nvPr/>
        </p:nvSpPr>
        <p:spPr bwMode="auto">
          <a:xfrm>
            <a:off x="9654342" y="6511223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6/2023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634849">
            <a:off x="4822038" y="4946670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+23%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601349">
            <a:off x="7092558" y="3176416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+19%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98792">
            <a:off x="6934329" y="5750722"/>
            <a:ext cx="866204" cy="352935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+23%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AD19DC9C-9343-41A0-BC44-7A8A28536DDA}"/>
              </a:ext>
            </a:extLst>
          </p:cNvPr>
          <p:cNvSpPr>
            <a:spLocks noChangeArrowheads="1"/>
          </p:cNvSpPr>
          <p:nvPr/>
        </p:nvSpPr>
        <p:spPr bwMode="auto">
          <a:xfrm rot="20258313">
            <a:off x="5146091" y="3964205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-15%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EB11495A-0C5F-48B3-8D08-0335BB7F3FF1}"/>
              </a:ext>
            </a:extLst>
          </p:cNvPr>
          <p:cNvSpPr>
            <a:spLocks noChangeArrowheads="1"/>
          </p:cNvSpPr>
          <p:nvPr/>
        </p:nvSpPr>
        <p:spPr bwMode="auto">
          <a:xfrm rot="21378285">
            <a:off x="4590602" y="5432706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+18%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05A5B8F9-9B7A-99CF-3CB4-74B7D2389CBF}"/>
              </a:ext>
            </a:extLst>
          </p:cNvPr>
          <p:cNvSpPr txBox="1">
            <a:spLocks/>
          </p:cNvSpPr>
          <p:nvPr/>
        </p:nvSpPr>
        <p:spPr>
          <a:xfrm>
            <a:off x="271001" y="84840"/>
            <a:ext cx="11684000" cy="8736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2800" b="1" cap="all" dirty="0">
                <a:latin typeface="+mn-lt"/>
                <a:ea typeface="+mn-ea"/>
                <a:cs typeface="+mn-cs"/>
              </a:rPr>
              <a:t>Trendi v Zunanjetrgovinski menjavi po kategorijah – UVOZ</a:t>
            </a:r>
            <a:br>
              <a:rPr lang="sl-SI" sz="2800" b="1" cap="all" dirty="0">
                <a:latin typeface="+mn-lt"/>
                <a:ea typeface="+mn-ea"/>
                <a:cs typeface="+mn-cs"/>
              </a:rPr>
            </a:br>
            <a:r>
              <a:rPr lang="sl-SI" sz="1400" b="1" i="1" dirty="0">
                <a:latin typeface="+mn-lt"/>
                <a:ea typeface="+mn-ea"/>
                <a:cs typeface="+mn-cs"/>
              </a:rPr>
              <a:t>(2022 = 2,603 mrd EUR)</a:t>
            </a:r>
            <a:endParaRPr lang="en-GB" sz="14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63BB206-A113-987F-AEFC-3FFDC84D9868}"/>
              </a:ext>
            </a:extLst>
          </p:cNvPr>
          <p:cNvSpPr txBox="1"/>
          <p:nvPr/>
        </p:nvSpPr>
        <p:spPr>
          <a:xfrm>
            <a:off x="8697858" y="1620656"/>
            <a:ext cx="34424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Rahel pospešek intenzivnosti agregatne rast uvoza v letu 2022! (+ 15,5% =&gt; 1 o.t. rast)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Največja absolutna rast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Meso in </a:t>
            </a:r>
            <a:r>
              <a:rPr lang="sl-SI" b="1" dirty="0" err="1"/>
              <a:t>m.izd</a:t>
            </a:r>
            <a:r>
              <a:rPr lang="sl-SI" b="1" dirty="0"/>
              <a:t>. (93 </a:t>
            </a:r>
            <a:r>
              <a:rPr lang="sl-SI" b="1" i="1" dirty="0"/>
              <a:t>m€)</a:t>
            </a:r>
            <a:endParaRPr lang="sl-SI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Druga živila </a:t>
            </a:r>
            <a:r>
              <a:rPr lang="sl-SI" b="1" i="1" dirty="0"/>
              <a:t>(87 m€) </a:t>
            </a:r>
            <a:r>
              <a:rPr lang="sl-SI" i="1" dirty="0"/>
              <a:t>(„sladkarije“!!!)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Mleko in ml. izd. </a:t>
            </a:r>
            <a:r>
              <a:rPr lang="sl-SI" b="1" i="1" dirty="0"/>
              <a:t>(47 m€)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i="1" dirty="0"/>
              <a:t>Velik padec izvoza pripravljenih živalskih krmil (-86 m€)</a:t>
            </a:r>
            <a:endParaRPr lang="sl-SI" dirty="0"/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D527D365-C30B-035B-BA6D-FF1ADAA5A1F5}"/>
              </a:ext>
            </a:extLst>
          </p:cNvPr>
          <p:cNvSpPr>
            <a:spLocks noChangeArrowheads="1"/>
          </p:cNvSpPr>
          <p:nvPr/>
        </p:nvSpPr>
        <p:spPr bwMode="auto">
          <a:xfrm rot="601349">
            <a:off x="2932841" y="2717129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+30%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D27EA14C-CA90-1106-F2BB-BF8537880631}"/>
              </a:ext>
            </a:extLst>
          </p:cNvPr>
          <p:cNvSpPr>
            <a:spLocks noChangeArrowheads="1"/>
          </p:cNvSpPr>
          <p:nvPr/>
        </p:nvSpPr>
        <p:spPr bwMode="auto">
          <a:xfrm rot="601349">
            <a:off x="3710884" y="2089882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+27%</a:t>
            </a:r>
            <a:endParaRPr lang="en-GB" sz="1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16"/>
          <p:cNvSpPr>
            <a:spLocks noChangeArrowheads="1"/>
          </p:cNvSpPr>
          <p:nvPr/>
        </p:nvSpPr>
        <p:spPr bwMode="auto">
          <a:xfrm>
            <a:off x="10795000" y="6347096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6/2023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9496AA1-6715-6E0D-1359-28727D92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01989"/>
            <a:ext cx="8299156" cy="5447344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BC814D0D-3632-115C-FDF8-432B5EF2FA09}"/>
              </a:ext>
            </a:extLst>
          </p:cNvPr>
          <p:cNvSpPr txBox="1">
            <a:spLocks/>
          </p:cNvSpPr>
          <p:nvPr/>
        </p:nvSpPr>
        <p:spPr>
          <a:xfrm>
            <a:off x="254000" y="108667"/>
            <a:ext cx="11684000" cy="8736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2800" b="1" cap="all" dirty="0">
                <a:latin typeface="+mn-lt"/>
                <a:ea typeface="+mn-ea"/>
                <a:cs typeface="+mn-cs"/>
              </a:rPr>
              <a:t>Trendi v Zunanjetrgovinski menjavi po kategorijah – SALDO</a:t>
            </a:r>
            <a:br>
              <a:rPr lang="sl-SI" sz="2800" b="1" cap="all" dirty="0">
                <a:latin typeface="+mn-lt"/>
                <a:ea typeface="+mn-ea"/>
                <a:cs typeface="+mn-cs"/>
              </a:rPr>
            </a:br>
            <a:r>
              <a:rPr lang="sl-SI" sz="1400" b="1" i="1" dirty="0">
                <a:latin typeface="+mn-lt"/>
                <a:ea typeface="+mn-ea"/>
                <a:cs typeface="+mn-cs"/>
              </a:rPr>
              <a:t>(2022 = - 1,004 EUR)</a:t>
            </a:r>
            <a:endParaRPr lang="en-GB" sz="14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496A154-14B4-5427-432D-1AE5827CBBC0}"/>
              </a:ext>
            </a:extLst>
          </p:cNvPr>
          <p:cNvSpPr txBox="1"/>
          <p:nvPr/>
        </p:nvSpPr>
        <p:spPr>
          <a:xfrm>
            <a:off x="8553156" y="1620656"/>
            <a:ext cx="34880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>
                <a:latin typeface="+mn-lt"/>
                <a:ea typeface="+mn-ea"/>
                <a:cs typeface="+mn-cs"/>
              </a:rPr>
              <a:t>Agregatni deficit se je v 2021 povečal za 28% oz. 220 m€.</a:t>
            </a:r>
            <a:br>
              <a:rPr lang="sl-SI" sz="1800" b="1" dirty="0">
                <a:latin typeface="+mn-lt"/>
                <a:ea typeface="+mn-ea"/>
                <a:cs typeface="+mn-cs"/>
              </a:rPr>
            </a:br>
            <a:r>
              <a:rPr lang="sl-SI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Zelo velika rast deficita!</a:t>
            </a:r>
          </a:p>
          <a:p>
            <a:endParaRPr lang="sl-S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b="1" dirty="0"/>
              <a:t>Največje poslabšanje: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Meso in </a:t>
            </a:r>
            <a:r>
              <a:rPr lang="sl-SI" b="1" dirty="0" err="1"/>
              <a:t>m.izd</a:t>
            </a:r>
            <a:r>
              <a:rPr lang="sl-SI" b="1" dirty="0"/>
              <a:t>. (-33 </a:t>
            </a:r>
            <a:r>
              <a:rPr lang="sl-SI" b="1" i="1" dirty="0"/>
              <a:t>m€)</a:t>
            </a:r>
            <a:endParaRPr lang="sl-SI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Druga živila </a:t>
            </a:r>
            <a:r>
              <a:rPr lang="sl-SI" b="1" i="1" dirty="0"/>
              <a:t>(-32 m€) </a:t>
            </a:r>
            <a:r>
              <a:rPr lang="sl-SI" i="1" dirty="0"/>
              <a:t>(„sladkarije“!!!)</a:t>
            </a:r>
            <a:endParaRPr lang="sl-SI" b="1" i="1" dirty="0"/>
          </a:p>
          <a:p>
            <a:pPr lvl="1"/>
            <a:endParaRPr lang="sl-SI" b="1" i="1" dirty="0"/>
          </a:p>
          <a:p>
            <a:pPr marL="285750" indent="-285750">
              <a:buFontTx/>
              <a:buChar char="-"/>
            </a:pPr>
            <a:r>
              <a:rPr lang="sl-SI" b="1" dirty="0"/>
              <a:t>Mleko in ml. izd. in Vino sta edina sektorja z ZT presežkom 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Pri mleku suficit persistentno raste </a:t>
            </a:r>
            <a:r>
              <a:rPr lang="sl-SI" b="1" i="1" dirty="0"/>
              <a:t>(+ 8 m€ v 2022)</a:t>
            </a:r>
          </a:p>
        </p:txBody>
      </p:sp>
    </p:spTree>
    <p:extLst>
      <p:ext uri="{BB962C8B-B14F-4D97-AF65-F5344CB8AC3E}">
        <p14:creationId xmlns:p14="http://schemas.microsoft.com/office/powerpoint/2010/main" val="2886290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B368B01-A203-61C0-44DE-4C4D80288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2" t="7496" r="13891" b="-5146"/>
          <a:stretch/>
        </p:blipFill>
        <p:spPr>
          <a:xfrm>
            <a:off x="162453" y="0"/>
            <a:ext cx="4562375" cy="4328257"/>
          </a:xfrm>
          <a:prstGeom prst="rect">
            <a:avLst/>
          </a:prstGeom>
        </p:spPr>
      </p:pic>
      <p:sp>
        <p:nvSpPr>
          <p:cNvPr id="12" name="Pravokotnik 16"/>
          <p:cNvSpPr>
            <a:spLocks noChangeArrowheads="1"/>
          </p:cNvSpPr>
          <p:nvPr/>
        </p:nvSpPr>
        <p:spPr bwMode="auto">
          <a:xfrm>
            <a:off x="9440790" y="6536504"/>
            <a:ext cx="11430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6/2023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04400" y="190908"/>
            <a:ext cx="1574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latin typeface="+mj-lt"/>
              </a:rPr>
              <a:t>IZVOZ </a:t>
            </a:r>
          </a:p>
          <a:p>
            <a:pPr algn="ctr">
              <a:defRPr/>
            </a:pPr>
            <a:r>
              <a:rPr lang="sl-SI" i="1" dirty="0">
                <a:latin typeface="+mj-lt"/>
              </a:rPr>
              <a:t>1,599 mrd EUR</a:t>
            </a:r>
            <a:endParaRPr lang="en-GB" i="1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49691" y="1473679"/>
            <a:ext cx="1574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latin typeface="+mj-lt"/>
              </a:rPr>
              <a:t>UVOZ</a:t>
            </a:r>
          </a:p>
          <a:p>
            <a:pPr algn="ctr">
              <a:defRPr/>
            </a:pPr>
            <a:r>
              <a:rPr lang="sl-SI" i="1" dirty="0">
                <a:latin typeface="+mj-lt"/>
              </a:rPr>
              <a:t>2,603 mrd EUR</a:t>
            </a:r>
            <a:endParaRPr lang="en-GB" i="1" dirty="0">
              <a:latin typeface="+mj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-1" y="4163821"/>
            <a:ext cx="678581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+mj-lt"/>
              </a:rPr>
              <a:t>IZVOZ: </a:t>
            </a:r>
          </a:p>
          <a:p>
            <a:r>
              <a:rPr lang="sl-SI" b="1" dirty="0">
                <a:latin typeface="+mj-lt"/>
              </a:rPr>
              <a:t>Hrvaška </a:t>
            </a:r>
            <a:r>
              <a:rPr lang="sl-SI" dirty="0">
                <a:latin typeface="+mj-lt"/>
              </a:rPr>
              <a:t>ostaja top destinacija, s še višjim deležem </a:t>
            </a:r>
            <a:r>
              <a:rPr lang="sl-SI" sz="1400" i="1" dirty="0">
                <a:latin typeface="+mj-lt"/>
              </a:rPr>
              <a:t>(mleko, siri, sladoledi, slad)</a:t>
            </a:r>
          </a:p>
          <a:p>
            <a:r>
              <a:rPr lang="sl-SI" dirty="0">
                <a:latin typeface="+mj-lt"/>
              </a:rPr>
              <a:t>Raste </a:t>
            </a:r>
            <a:r>
              <a:rPr lang="sl-SI" b="1" dirty="0">
                <a:latin typeface="+mj-lt"/>
              </a:rPr>
              <a:t>Italija </a:t>
            </a:r>
            <a:r>
              <a:rPr lang="sl-SI" sz="1400" i="1" dirty="0">
                <a:latin typeface="+mj-lt"/>
              </a:rPr>
              <a:t>(mleko, sladoledi)</a:t>
            </a:r>
          </a:p>
          <a:p>
            <a:r>
              <a:rPr lang="sl-SI" b="1" dirty="0">
                <a:latin typeface="+mj-lt"/>
              </a:rPr>
              <a:t>Avstrija </a:t>
            </a:r>
            <a:r>
              <a:rPr lang="sl-SI" sz="1400" i="1" dirty="0">
                <a:latin typeface="+mj-lt"/>
              </a:rPr>
              <a:t>(meso per.&amp; paštete, vložena zelenjava, </a:t>
            </a:r>
            <a:r>
              <a:rPr lang="sl-SI" sz="1400" i="1" dirty="0" err="1">
                <a:latin typeface="+mj-lt"/>
              </a:rPr>
              <a:t>konz</a:t>
            </a:r>
            <a:r>
              <a:rPr lang="sl-SI" sz="1400" i="1" dirty="0">
                <a:latin typeface="+mj-lt"/>
              </a:rPr>
              <a:t>. ribe)</a:t>
            </a:r>
          </a:p>
          <a:p>
            <a:endParaRPr lang="sl-SI" sz="1100" b="1" i="1" dirty="0">
              <a:latin typeface="+mj-lt"/>
            </a:endParaRPr>
          </a:p>
          <a:p>
            <a:r>
              <a:rPr lang="sl-SI" b="1" dirty="0">
                <a:latin typeface="+mj-lt"/>
              </a:rPr>
              <a:t>UVOZ tri enakovredne partnerice: </a:t>
            </a:r>
            <a:br>
              <a:rPr lang="sl-SI" b="1" dirty="0">
                <a:latin typeface="+mj-lt"/>
              </a:rPr>
            </a:br>
            <a:r>
              <a:rPr lang="sl-SI" b="1" dirty="0">
                <a:latin typeface="+mj-lt"/>
              </a:rPr>
              <a:t>Hrvaška, ki raste </a:t>
            </a:r>
            <a:r>
              <a:rPr lang="sl-SI" sz="1400" i="1" dirty="0">
                <a:latin typeface="+mj-lt"/>
              </a:rPr>
              <a:t>(vode, sir, čokolada, </a:t>
            </a:r>
            <a:r>
              <a:rPr lang="sl-SI" sz="1400" i="1" dirty="0" err="1">
                <a:latin typeface="+mj-lt"/>
              </a:rPr>
              <a:t>kond.izd</a:t>
            </a:r>
            <a:r>
              <a:rPr lang="sl-SI" sz="1400" i="1" dirty="0">
                <a:latin typeface="+mj-lt"/>
              </a:rPr>
              <a:t>.) </a:t>
            </a:r>
          </a:p>
          <a:p>
            <a:r>
              <a:rPr lang="sl-SI" b="1" dirty="0">
                <a:latin typeface="+mj-lt"/>
              </a:rPr>
              <a:t>Italija </a:t>
            </a:r>
            <a:r>
              <a:rPr lang="sl-SI" sz="1400" i="1" dirty="0">
                <a:latin typeface="+mj-lt"/>
              </a:rPr>
              <a:t>(sir, kava, </a:t>
            </a:r>
            <a:r>
              <a:rPr lang="sl-SI" sz="1400" i="1" dirty="0" err="1">
                <a:latin typeface="+mj-lt"/>
              </a:rPr>
              <a:t>kond</a:t>
            </a:r>
            <a:r>
              <a:rPr lang="sl-SI" sz="1400" i="1" dirty="0">
                <a:latin typeface="+mj-lt"/>
              </a:rPr>
              <a:t>. Izdelki, meso govedi, ribje konzerve…)</a:t>
            </a:r>
          </a:p>
          <a:p>
            <a:r>
              <a:rPr lang="sl-SI" b="1" dirty="0">
                <a:latin typeface="+mj-lt"/>
              </a:rPr>
              <a:t>Nemčija</a:t>
            </a:r>
            <a:r>
              <a:rPr lang="sl-SI" dirty="0">
                <a:latin typeface="+mj-lt"/>
              </a:rPr>
              <a:t> raste </a:t>
            </a:r>
            <a:r>
              <a:rPr lang="sl-SI" sz="1400" i="1" dirty="0">
                <a:latin typeface="+mj-lt"/>
              </a:rPr>
              <a:t>(siri, čokolada &amp; </a:t>
            </a:r>
            <a:r>
              <a:rPr lang="sl-SI" sz="1400" i="1" dirty="0" err="1">
                <a:latin typeface="+mj-lt"/>
              </a:rPr>
              <a:t>kond</a:t>
            </a:r>
            <a:r>
              <a:rPr lang="sl-SI" sz="1400" i="1" dirty="0">
                <a:latin typeface="+mj-lt"/>
              </a:rPr>
              <a:t>. izd., svinjina)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D7054DC-5893-F6F0-A67C-CF80FF074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6" t="15195" r="22822" b="4348"/>
          <a:stretch/>
        </p:blipFill>
        <p:spPr>
          <a:xfrm>
            <a:off x="7686545" y="2278165"/>
            <a:ext cx="4418828" cy="4100184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BD45B8A5-4CBE-258A-DD01-5FBABA589391}"/>
              </a:ext>
            </a:extLst>
          </p:cNvPr>
          <p:cNvSpPr txBox="1">
            <a:spLocks/>
          </p:cNvSpPr>
          <p:nvPr/>
        </p:nvSpPr>
        <p:spPr>
          <a:xfrm>
            <a:off x="5861786" y="131899"/>
            <a:ext cx="5082139" cy="13417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2400" b="1" cap="all" spc="100" dirty="0">
                <a:latin typeface="+mn-lt"/>
                <a:ea typeface="+mn-ea"/>
                <a:cs typeface="+mn-cs"/>
              </a:rPr>
              <a:t>Struktura Zunanjetrgovinske menjave po državah</a:t>
            </a:r>
            <a:endParaRPr lang="en-GB" sz="1200" b="1" i="1" spc="1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79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2" name="Rectangle 415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7085532" y="4633835"/>
            <a:ext cx="4890568" cy="1507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4000" b="1" cap="all" spc="700" dirty="0">
                <a:solidFill>
                  <a:schemeClr val="tx1"/>
                </a:solidFill>
              </a:rPr>
              <a:t>Proračunska podpora ŽPI</a:t>
            </a:r>
            <a:endParaRPr lang="en-US" b="1" cap="all" spc="700" dirty="0">
              <a:solidFill>
                <a:schemeClr val="tx1"/>
              </a:solidFill>
            </a:endParaRPr>
          </a:p>
        </p:txBody>
      </p:sp>
      <p:pic>
        <p:nvPicPr>
          <p:cNvPr id="8" name="Slika 7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A5C9A197-6C49-7D65-ACF9-B1743FCC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4258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15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408" y="67646"/>
            <a:ext cx="1157491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100" b="1" cap="all" dirty="0">
                <a:latin typeface="+mn-lt"/>
                <a:ea typeface="+mn-ea"/>
                <a:cs typeface="+mn-cs"/>
              </a:rPr>
              <a:t>Struktura proračuna za ŽPI</a:t>
            </a:r>
            <a:br>
              <a:rPr lang="sl-SI" sz="3100" b="1" cap="all" dirty="0">
                <a:latin typeface="+mn-lt"/>
                <a:ea typeface="+mn-ea"/>
                <a:cs typeface="+mn-cs"/>
              </a:rPr>
            </a:br>
            <a:r>
              <a:rPr lang="sl-SI" sz="2000" b="1" i="1" dirty="0">
                <a:latin typeface="+mn-lt"/>
                <a:ea typeface="+mn-ea"/>
                <a:cs typeface="+mn-cs"/>
              </a:rPr>
              <a:t>Upad proračunskih transferjev zaradi (Izredna pomoč </a:t>
            </a:r>
            <a:r>
              <a:rPr lang="sl-SI" sz="2000" b="1" i="1" dirty="0" err="1">
                <a:latin typeface="+mn-lt"/>
                <a:ea typeface="+mn-ea"/>
                <a:cs typeface="+mn-cs"/>
              </a:rPr>
              <a:t>proizv</a:t>
            </a:r>
            <a:r>
              <a:rPr lang="sl-SI" sz="2000" b="1" i="1" dirty="0">
                <a:latin typeface="+mn-lt"/>
                <a:ea typeface="+mn-ea"/>
                <a:cs typeface="+mn-cs"/>
              </a:rPr>
              <a:t>. vina, Covid-19), raste pa „Dodajanje vrednosti“</a:t>
            </a:r>
            <a:endParaRPr lang="en-GB" sz="3200" b="1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Pravokotnik 16"/>
          <p:cNvSpPr>
            <a:spLocks noChangeArrowheads="1"/>
          </p:cNvSpPr>
          <p:nvPr/>
        </p:nvSpPr>
        <p:spPr bwMode="auto">
          <a:xfrm>
            <a:off x="1524000" y="6596064"/>
            <a:ext cx="89959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KIS, 2023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C06B78-79C5-1F78-403D-C5E9F7B1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2"/>
          <a:stretch/>
        </p:blipFill>
        <p:spPr>
          <a:xfrm>
            <a:off x="1693447" y="1143269"/>
            <a:ext cx="9278916" cy="571473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883" y="188640"/>
            <a:ext cx="8686800" cy="706509"/>
          </a:xfrm>
        </p:spPr>
        <p:txBody>
          <a:bodyPr/>
          <a:lstStyle/>
          <a:p>
            <a:pPr eaLnBrk="1" hangingPunct="1">
              <a:defRPr/>
            </a:pPr>
            <a:r>
              <a:rPr lang="sl-SI" sz="3100" b="1" cap="all" dirty="0">
                <a:latin typeface="+mn-lt"/>
                <a:ea typeface="+mn-ea"/>
                <a:cs typeface="+mn-cs"/>
              </a:rPr>
              <a:t>Ukrepi tržno-cenovne politike</a:t>
            </a:r>
            <a:endParaRPr lang="en-GB" sz="3100" b="1" cap="all" dirty="0">
              <a:latin typeface="+mn-lt"/>
              <a:ea typeface="+mn-ea"/>
              <a:cs typeface="+mn-cs"/>
            </a:endParaRPr>
          </a:p>
        </p:txBody>
      </p:sp>
      <p:sp>
        <p:nvSpPr>
          <p:cNvPr id="23556" name="Pravokotnik 16"/>
          <p:cNvSpPr>
            <a:spLocks noChangeArrowheads="1"/>
          </p:cNvSpPr>
          <p:nvPr/>
        </p:nvSpPr>
        <p:spPr bwMode="auto">
          <a:xfrm>
            <a:off x="11291887" y="6551766"/>
            <a:ext cx="900113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KIS, 2023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7679668-4C31-C030-BCC8-031F1994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23" y="903248"/>
            <a:ext cx="9041755" cy="59447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4640" y="116632"/>
            <a:ext cx="11805920" cy="8517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100" b="1" cap="all" dirty="0">
                <a:latin typeface="+mn-lt"/>
                <a:ea typeface="+mn-ea"/>
                <a:cs typeface="+mn-cs"/>
              </a:rPr>
              <a:t>Ukrepi strukturne politike</a:t>
            </a:r>
            <a:br>
              <a:rPr lang="sl-SI" sz="3200" b="1" dirty="0">
                <a:solidFill>
                  <a:schemeClr val="tx2"/>
                </a:solidFill>
              </a:rPr>
            </a:br>
            <a:r>
              <a:rPr lang="sl-SI" sz="2000" b="1" dirty="0"/>
              <a:t>Povečal se obseg sredstev za podjetja ŽPI; a še zelo, zelo daleč od potrebne podpore investicijskega cikla</a:t>
            </a:r>
            <a:endParaRPr lang="en-GB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24580" name="Pravokotnik 16"/>
          <p:cNvSpPr>
            <a:spLocks noChangeArrowheads="1"/>
          </p:cNvSpPr>
          <p:nvPr/>
        </p:nvSpPr>
        <p:spPr bwMode="auto">
          <a:xfrm>
            <a:off x="11049000" y="6596064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KIS, 2023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5B66BE-0808-55F3-851A-E6D5E312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53" y="968366"/>
            <a:ext cx="8780494" cy="577300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2" name="Rectangle 415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7085532" y="4633835"/>
            <a:ext cx="4890568" cy="1507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n-NO" sz="4000" b="1" cap="all" spc="700" dirty="0">
                <a:solidFill>
                  <a:schemeClr val="tx1"/>
                </a:solidFill>
              </a:rPr>
              <a:t>POSLOVANJE ŽPI V LETU 202</a:t>
            </a:r>
            <a:r>
              <a:rPr lang="sl-SI" sz="4000" b="1" cap="all" spc="700" dirty="0">
                <a:solidFill>
                  <a:schemeClr val="tx1"/>
                </a:solidFill>
              </a:rPr>
              <a:t>2</a:t>
            </a:r>
            <a:endParaRPr lang="nn-NO" sz="4000" b="1" cap="all" spc="700" dirty="0">
              <a:solidFill>
                <a:schemeClr val="tx1"/>
              </a:solidFill>
            </a:endParaRPr>
          </a:p>
        </p:txBody>
      </p:sp>
      <p:pic>
        <p:nvPicPr>
          <p:cNvPr id="8" name="Slika 7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A5C9A197-6C49-7D65-ACF9-B1743FCC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4258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15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8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1556" y="87288"/>
            <a:ext cx="7608888" cy="533400"/>
          </a:xfrm>
        </p:spPr>
        <p:txBody>
          <a:bodyPr/>
          <a:lstStyle/>
          <a:p>
            <a:pPr>
              <a:defRPr/>
            </a:pPr>
            <a:r>
              <a:rPr lang="sl-SI" sz="2400" b="1" cap="all" spc="100" dirty="0">
                <a:latin typeface="+mn-lt"/>
                <a:ea typeface="+mn-ea"/>
                <a:cs typeface="+mn-cs"/>
              </a:rPr>
              <a:t>Poslovanje v letu 2022</a:t>
            </a:r>
            <a:endParaRPr lang="en-US" sz="2400" b="1" cap="all" spc="100" dirty="0">
              <a:latin typeface="+mn-lt"/>
              <a:ea typeface="+mn-ea"/>
              <a:cs typeface="+mn-cs"/>
            </a:endParaRP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2219325" y="721566"/>
            <a:ext cx="77533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Ponovna rast št. zaposlenih </a:t>
            </a:r>
            <a:r>
              <a:rPr lang="sl-SI" sz="1400" b="1" i="1" dirty="0"/>
              <a:t>(</a:t>
            </a:r>
            <a:r>
              <a:rPr lang="sl-SI" sz="1400" b="1" i="1" dirty="0" err="1"/>
              <a:t>Pred.dej</a:t>
            </a:r>
            <a:r>
              <a:rPr lang="sl-SI" sz="1400" b="1" i="1" dirty="0"/>
              <a:t>. C = +2,4%)</a:t>
            </a:r>
            <a:br>
              <a:rPr lang="sl-SI" sz="1400" b="1" i="1" dirty="0"/>
            </a:br>
            <a:r>
              <a:rPr lang="sl-SI" sz="2000" b="1" i="1" dirty="0"/>
              <a:t>Minimalna realna rast sredstev </a:t>
            </a:r>
            <a:r>
              <a:rPr lang="sl-SI" sz="1400" b="1" i="1" dirty="0"/>
              <a:t>(</a:t>
            </a:r>
            <a:r>
              <a:rPr lang="sl-SI" sz="1400" b="1" i="1" dirty="0" err="1"/>
              <a:t>Pred.dej</a:t>
            </a:r>
            <a:r>
              <a:rPr lang="sl-SI" sz="1400" b="1" i="1" dirty="0"/>
              <a:t>. C= -0,02%)</a:t>
            </a:r>
            <a:endParaRPr lang="sl-SI" sz="1200" b="1" i="1" dirty="0"/>
          </a:p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Opazna realna rast prihodkov </a:t>
            </a:r>
            <a:r>
              <a:rPr lang="sl-SI" sz="1400" b="1" i="1" dirty="0"/>
              <a:t>(</a:t>
            </a:r>
            <a:r>
              <a:rPr lang="sl-SI" sz="1400" b="1" i="1" dirty="0" err="1"/>
              <a:t>Pred.dej</a:t>
            </a:r>
            <a:r>
              <a:rPr lang="sl-SI" sz="1400" b="1" i="1" dirty="0"/>
              <a:t>. C=7,2%)</a:t>
            </a:r>
          </a:p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Krepka rast izvoza in izvozne usmerjenosti! </a:t>
            </a:r>
            <a:r>
              <a:rPr lang="sl-SI" sz="1400" b="1" i="1" dirty="0"/>
              <a:t>(C= 14,4% / 0,1%)</a:t>
            </a:r>
            <a:endParaRPr lang="sl-SI" sz="2000" b="1" i="1" dirty="0"/>
          </a:p>
        </p:txBody>
      </p:sp>
      <p:sp>
        <p:nvSpPr>
          <p:cNvPr id="26629" name="Pravokotnik 16"/>
          <p:cNvSpPr>
            <a:spLocks noChangeArrowheads="1"/>
          </p:cNvSpPr>
          <p:nvPr/>
        </p:nvSpPr>
        <p:spPr bwMode="auto">
          <a:xfrm>
            <a:off x="272715" y="6512109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AJPES, 6/2023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19325" y="5373216"/>
            <a:ext cx="77533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Št. zaposlenih C10+11 v C = 8,0% 		Trend 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Sredstva C10+11 v C = 7,6% 			Trend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Prihodki od prodaje C10+11 v C= 7,5%		Trend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Izvoz C10+11 v C = 3,5%			Trend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Izvozna usmerjenost C10+11 / C = 46,9%	Trend</a:t>
            </a:r>
          </a:p>
        </p:txBody>
      </p:sp>
      <p:sp>
        <p:nvSpPr>
          <p:cNvPr id="15" name="Puščica dol 11">
            <a:extLst>
              <a:ext uri="{FF2B5EF4-FFF2-40B4-BE49-F238E27FC236}">
                <a16:creationId xmlns:a16="http://schemas.microsoft.com/office/drawing/2014/main" id="{BC1FE812-2851-460A-BFCC-E0D8C1752428}"/>
              </a:ext>
            </a:extLst>
          </p:cNvPr>
          <p:cNvSpPr/>
          <p:nvPr/>
        </p:nvSpPr>
        <p:spPr>
          <a:xfrm rot="16200000">
            <a:off x="8151428" y="6172058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5F15FAA-2ADB-75B6-5E78-354E76B79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63" y="1711236"/>
            <a:ext cx="9220674" cy="3435527"/>
          </a:xfrm>
          <a:prstGeom prst="rect">
            <a:avLst/>
          </a:prstGeom>
        </p:spPr>
      </p:pic>
      <p:sp>
        <p:nvSpPr>
          <p:cNvPr id="5" name="Puščica dol 21">
            <a:extLst>
              <a:ext uri="{FF2B5EF4-FFF2-40B4-BE49-F238E27FC236}">
                <a16:creationId xmlns:a16="http://schemas.microsoft.com/office/drawing/2014/main" id="{9EAE1D04-3485-8CC9-E090-38092AB4CBC3}"/>
              </a:ext>
            </a:extLst>
          </p:cNvPr>
          <p:cNvSpPr/>
          <p:nvPr/>
        </p:nvSpPr>
        <p:spPr>
          <a:xfrm rot="14168420">
            <a:off x="8155655" y="5205861"/>
            <a:ext cx="246284" cy="244745"/>
          </a:xfrm>
          <a:prstGeom prst="downArrow">
            <a:avLst>
              <a:gd name="adj1" fmla="val 4281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uščica dol 11">
            <a:extLst>
              <a:ext uri="{FF2B5EF4-FFF2-40B4-BE49-F238E27FC236}">
                <a16:creationId xmlns:a16="http://schemas.microsoft.com/office/drawing/2014/main" id="{6C3366E2-A74A-67EF-ACBC-5A55A429E7D7}"/>
              </a:ext>
            </a:extLst>
          </p:cNvPr>
          <p:cNvSpPr/>
          <p:nvPr/>
        </p:nvSpPr>
        <p:spPr>
          <a:xfrm rot="16200000">
            <a:off x="8151428" y="5514950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uščica dol 21">
            <a:extLst>
              <a:ext uri="{FF2B5EF4-FFF2-40B4-BE49-F238E27FC236}">
                <a16:creationId xmlns:a16="http://schemas.microsoft.com/office/drawing/2014/main" id="{65E1A0DF-1320-0A41-940B-FC7777E2901D}"/>
              </a:ext>
            </a:extLst>
          </p:cNvPr>
          <p:cNvSpPr/>
          <p:nvPr/>
        </p:nvSpPr>
        <p:spPr>
          <a:xfrm rot="14168420">
            <a:off x="8155655" y="5862969"/>
            <a:ext cx="246284" cy="244745"/>
          </a:xfrm>
          <a:prstGeom prst="downArrow">
            <a:avLst>
              <a:gd name="adj1" fmla="val 4281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uščica dol 11">
            <a:extLst>
              <a:ext uri="{FF2B5EF4-FFF2-40B4-BE49-F238E27FC236}">
                <a16:creationId xmlns:a16="http://schemas.microsoft.com/office/drawing/2014/main" id="{EEFEF948-D09F-923C-C5B0-2AC83B8837B9}"/>
              </a:ext>
            </a:extLst>
          </p:cNvPr>
          <p:cNvSpPr/>
          <p:nvPr/>
        </p:nvSpPr>
        <p:spPr>
          <a:xfrm rot="16200000">
            <a:off x="8151428" y="6504839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F3A8A10-35FD-CC68-D059-F8C91392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8" y="2255189"/>
            <a:ext cx="10792913" cy="459823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428" y="513282"/>
            <a:ext cx="11181144" cy="1143000"/>
          </a:xfrm>
          <a:noFill/>
        </p:spPr>
        <p:txBody>
          <a:bodyPr>
            <a:noAutofit/>
          </a:bodyPr>
          <a:lstStyle/>
          <a:p>
            <a:r>
              <a:rPr lang="en-US" sz="2800" b="1" cap="all" dirty="0">
                <a:latin typeface="+mn-lt"/>
                <a:ea typeface="+mn-ea"/>
                <a:cs typeface="+mn-cs"/>
              </a:rPr>
              <a:t>IMF Commodity Food Price Index</a:t>
            </a:r>
            <a:r>
              <a:rPr lang="sl-SI" sz="2800" b="1" cap="all" dirty="0">
                <a:latin typeface="+mn-lt"/>
                <a:ea typeface="+mn-ea"/>
                <a:cs typeface="+mn-cs"/>
              </a:rPr>
              <a:t>,</a:t>
            </a:r>
            <a:r>
              <a:rPr lang="en-US" sz="2800" b="1" cap="all" dirty="0">
                <a:latin typeface="+mn-lt"/>
                <a:ea typeface="+mn-ea"/>
                <a:cs typeface="+mn-cs"/>
              </a:rPr>
              <a:t> Monthly Price </a:t>
            </a:r>
            <a:br>
              <a:rPr lang="en-US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000" dirty="0"/>
              <a:t> </a:t>
            </a:r>
            <a:r>
              <a:rPr lang="en-US" sz="1600" i="1" dirty="0"/>
              <a:t> (Includes Cereal, Vegetable Oils, Meat, Seafood, Sugar, Bananas, Oranges</a:t>
            </a:r>
            <a:r>
              <a:rPr lang="sl-SI" sz="1600" i="1" dirty="0"/>
              <a:t> </a:t>
            </a:r>
            <a:r>
              <a:rPr lang="en-US" sz="1600" i="1" dirty="0"/>
              <a:t>Price)</a:t>
            </a:r>
            <a:br>
              <a:rPr lang="en-US" sz="1600" i="1" dirty="0"/>
            </a:br>
            <a:br>
              <a:rPr lang="en-US" sz="1600" i="1" dirty="0"/>
            </a:br>
            <a:r>
              <a:rPr lang="sl-SI" sz="2000" u="sng" dirty="0">
                <a:solidFill>
                  <a:srgbClr val="00B050"/>
                </a:solidFill>
              </a:rPr>
              <a:t>Petletna perspektiva</a:t>
            </a:r>
            <a:br>
              <a:rPr lang="sl-SI" sz="2000" b="1" u="sng" dirty="0"/>
            </a:br>
            <a:r>
              <a:rPr lang="sl-SI" sz="2000" b="1" dirty="0"/>
              <a:t>Maj </a:t>
            </a:r>
            <a:r>
              <a:rPr lang="en-US" sz="2000" b="1" dirty="0"/>
              <a:t> 201</a:t>
            </a:r>
            <a:r>
              <a:rPr lang="sl-SI" sz="2000" b="1" dirty="0"/>
              <a:t>8</a:t>
            </a:r>
            <a:r>
              <a:rPr lang="en-US" sz="2000" b="1" dirty="0"/>
              <a:t> – </a:t>
            </a:r>
            <a:r>
              <a:rPr lang="sl-SI" sz="2000" b="1" dirty="0"/>
              <a:t>april </a:t>
            </a:r>
            <a:r>
              <a:rPr lang="en-US" sz="2000" b="1" dirty="0"/>
              <a:t>20</a:t>
            </a:r>
            <a:r>
              <a:rPr lang="sl-SI" sz="2000" b="1" dirty="0"/>
              <a:t>23</a:t>
            </a:r>
            <a:r>
              <a:rPr lang="en-US" sz="2000" b="1" dirty="0"/>
              <a:t> </a:t>
            </a:r>
            <a:r>
              <a:rPr lang="sl-SI" sz="2000" b="1" dirty="0"/>
              <a:t>I= </a:t>
            </a:r>
            <a:r>
              <a:rPr lang="sl-SI" sz="2400" b="1" dirty="0">
                <a:solidFill>
                  <a:srgbClr val="FF0000"/>
                </a:solidFill>
              </a:rPr>
              <a:t>141,84</a:t>
            </a:r>
            <a:br>
              <a:rPr lang="sl-SI" sz="2400" b="1" dirty="0">
                <a:solidFill>
                  <a:srgbClr val="FF0000"/>
                </a:solidFill>
              </a:rPr>
            </a:br>
            <a:r>
              <a:rPr lang="sl-SI" sz="2000" b="1" dirty="0"/>
              <a:t>Začetek rasti po izbruhu COVID-19 v MAJ/20, z rahlim platojem med MAJ/21 do SEPT/21, potem strma rast do MAJ/22 od AVG/22 plato…</a:t>
            </a:r>
            <a:endParaRPr lang="en-US" sz="2000" b="1" i="1" dirty="0"/>
          </a:p>
        </p:txBody>
      </p:sp>
      <p:sp>
        <p:nvSpPr>
          <p:cNvPr id="4" name="Pravokotnik 3"/>
          <p:cNvSpPr/>
          <p:nvPr/>
        </p:nvSpPr>
        <p:spPr>
          <a:xfrm>
            <a:off x="505428" y="21243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100" b="1" dirty="0">
                <a:latin typeface="+mj-lt"/>
              </a:rPr>
              <a:t>Indeks; 2005 = 100</a:t>
            </a:r>
            <a:endParaRPr lang="en-GB" sz="1100" b="1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926148" y="64344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b="1" i="1" dirty="0">
                <a:solidFill>
                  <a:schemeClr val="tx2"/>
                </a:solidFill>
                <a:latin typeface="Calibri" pitchFamily="34" charset="0"/>
              </a:rPr>
              <a:t>IMF; 06/2023</a:t>
            </a:r>
          </a:p>
        </p:txBody>
      </p:sp>
      <p:sp>
        <p:nvSpPr>
          <p:cNvPr id="9" name="Pravokotnik 8"/>
          <p:cNvSpPr/>
          <p:nvPr/>
        </p:nvSpPr>
        <p:spPr>
          <a:xfrm>
            <a:off x="9309395" y="3991122"/>
            <a:ext cx="15782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l-SI" sz="1400" b="1" i="1" dirty="0">
                <a:solidFill>
                  <a:srgbClr val="FFC000"/>
                </a:solidFill>
                <a:latin typeface="Calibri" pitchFamily="34" charset="0"/>
              </a:rPr>
              <a:t>Petletno povprečje</a:t>
            </a:r>
          </a:p>
        </p:txBody>
      </p:sp>
      <p:cxnSp>
        <p:nvCxnSpPr>
          <p:cNvPr id="8" name="Raven povezovalnik 7"/>
          <p:cNvCxnSpPr>
            <a:cxnSpLocks/>
          </p:cNvCxnSpPr>
          <p:nvPr/>
        </p:nvCxnSpPr>
        <p:spPr>
          <a:xfrm>
            <a:off x="1728158" y="4470349"/>
            <a:ext cx="9439217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96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221" y="201851"/>
            <a:ext cx="11261557" cy="128701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sl-SI" sz="2700" b="1" cap="all" spc="100" dirty="0">
                <a:latin typeface="+mn-lt"/>
                <a:ea typeface="+mn-ea"/>
                <a:cs typeface="+mn-cs"/>
              </a:rPr>
              <a:t>Letna rast </a:t>
            </a:r>
            <a:r>
              <a:rPr lang="sl-SI" sz="2700" b="1" cap="all" spc="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prihodkov</a:t>
            </a:r>
            <a:r>
              <a:rPr lang="sl-SI" sz="2700" b="1" cap="all" spc="100" dirty="0">
                <a:latin typeface="+mn-lt"/>
                <a:ea typeface="+mn-ea"/>
                <a:cs typeface="+mn-cs"/>
              </a:rPr>
              <a:t> od prodaje in </a:t>
            </a:r>
            <a:r>
              <a:rPr lang="sl-SI" sz="2700" b="1" cap="all" spc="1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izvoza</a:t>
            </a:r>
            <a:r>
              <a:rPr lang="sl-SI" sz="2700" b="1" cap="all" spc="100" dirty="0">
                <a:latin typeface="+mn-lt"/>
                <a:ea typeface="+mn-ea"/>
                <a:cs typeface="+mn-cs"/>
              </a:rPr>
              <a:t> po panogah 2022</a:t>
            </a:r>
            <a:b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1800" b="1" i="1" dirty="0">
                <a:latin typeface="+mn-lt"/>
                <a:ea typeface="+mn-ea"/>
                <a:cs typeface="+mn-cs"/>
              </a:rPr>
              <a:t>V ŽPI 11,3-% realna rast REALIZACIJE </a:t>
            </a:r>
            <a:r>
              <a:rPr lang="sl-SI" sz="1800" i="1" dirty="0"/>
              <a:t>(2021 + 4,6-% )</a:t>
            </a:r>
            <a:br>
              <a:rPr lang="sl-SI" sz="1800" i="1" dirty="0"/>
            </a:br>
            <a:r>
              <a:rPr lang="sl-SI" sz="1800" b="1" i="1" dirty="0">
                <a:latin typeface="+mn-lt"/>
                <a:ea typeface="+mn-ea"/>
                <a:cs typeface="+mn-cs"/>
              </a:rPr>
              <a:t>V ŽPI 12,6-% realna rast IZVOZA </a:t>
            </a:r>
            <a:r>
              <a:rPr lang="sl-SI" sz="1800" i="1" dirty="0"/>
              <a:t>(2021 -18% )</a:t>
            </a:r>
            <a:endParaRPr lang="en-GB" sz="18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28676" name="Pravokotnik 16"/>
          <p:cNvSpPr>
            <a:spLocks noChangeArrowheads="1"/>
          </p:cNvSpPr>
          <p:nvPr/>
        </p:nvSpPr>
        <p:spPr bwMode="auto">
          <a:xfrm>
            <a:off x="10780295" y="6394539"/>
            <a:ext cx="129614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AJPES, 6/2022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6B593C-8614-4557-CC98-080B284FB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04" y="1381724"/>
            <a:ext cx="7828589" cy="5143620"/>
          </a:xfrm>
          <a:prstGeom prst="rect">
            <a:avLst/>
          </a:prstGeom>
        </p:spPr>
      </p:pic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E7D1C449-FB70-34C4-D7B4-74919746C2AA}"/>
              </a:ext>
            </a:extLst>
          </p:cNvPr>
          <p:cNvCxnSpPr/>
          <p:nvPr/>
        </p:nvCxnSpPr>
        <p:spPr>
          <a:xfrm>
            <a:off x="3786669" y="6176625"/>
            <a:ext cx="335134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16"/>
          <p:cNvSpPr>
            <a:spLocks noChangeArrowheads="1"/>
          </p:cNvSpPr>
          <p:nvPr/>
        </p:nvSpPr>
        <p:spPr bwMode="auto">
          <a:xfrm>
            <a:off x="3215169" y="1488867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200" b="1" dirty="0">
                <a:solidFill>
                  <a:schemeClr val="tx2"/>
                </a:solidFill>
                <a:latin typeface="Calibri" pitchFamily="34" charset="0"/>
              </a:rPr>
              <a:t>Realni indeks 2021=100</a:t>
            </a:r>
            <a:endParaRPr lang="en-GB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625"/>
            <a:ext cx="8229600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2700" b="1" cap="all" spc="100" dirty="0">
                <a:latin typeface="+mn-lt"/>
                <a:ea typeface="+mn-ea"/>
                <a:cs typeface="+mn-cs"/>
              </a:rPr>
              <a:t>Uspešnost poslovanja v letu 2022</a:t>
            </a:r>
            <a:endParaRPr lang="en-US" sz="2700" b="1" cap="all" spc="100" dirty="0">
              <a:latin typeface="+mn-lt"/>
              <a:ea typeface="+mn-ea"/>
              <a:cs typeface="+mn-cs"/>
            </a:endParaRP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1255424" y="584001"/>
            <a:ext cx="9681152" cy="11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Konkreten realen popravek produktivnosti </a:t>
            </a:r>
            <a:r>
              <a:rPr lang="sl-SI" sz="1400" b="1" i="1" dirty="0"/>
              <a:t>(C = +4,7%)</a:t>
            </a:r>
          </a:p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Rahla realna rast DV/zap. – obrat trenda? </a:t>
            </a:r>
            <a:r>
              <a:rPr lang="sl-SI" sz="1400" b="1" i="1" dirty="0"/>
              <a:t>(C= -0,02%)</a:t>
            </a:r>
          </a:p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Dejavnost ŽPI je leto 2022 zaključila z </a:t>
            </a:r>
            <a:r>
              <a:rPr lang="sl-SI" sz="2000" b="1" i="1" dirty="0">
                <a:solidFill>
                  <a:srgbClr val="C00000"/>
                </a:solidFill>
              </a:rPr>
              <a:t>164 mio EUR neto dobička (+18%)</a:t>
            </a:r>
            <a:r>
              <a:rPr lang="sl-SI" sz="1400" b="1" i="1" dirty="0"/>
              <a:t> </a:t>
            </a:r>
            <a:r>
              <a:rPr lang="sl-SI" sz="1400" b="1" i="1" u="sng" dirty="0"/>
              <a:t>(C=+11%!)</a:t>
            </a:r>
          </a:p>
        </p:txBody>
      </p:sp>
      <p:sp>
        <p:nvSpPr>
          <p:cNvPr id="30725" name="Pravokotnik 16"/>
          <p:cNvSpPr>
            <a:spLocks noChangeArrowheads="1"/>
          </p:cNvSpPr>
          <p:nvPr/>
        </p:nvSpPr>
        <p:spPr bwMode="auto">
          <a:xfrm>
            <a:off x="11049000" y="6525344"/>
            <a:ext cx="11430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AJPES, 6/2023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62200" y="5373216"/>
            <a:ext cx="77533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Produktivnost C10+11 / C = 	91%		Trend 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Dodana vrednost na zap. C10+11 v C = 84,7% 	Trend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ROS&amp;ROA C10+11 / C ≈  95%		Trend</a:t>
            </a:r>
          </a:p>
        </p:txBody>
      </p:sp>
      <p:sp>
        <p:nvSpPr>
          <p:cNvPr id="15" name="Puščica dol 14 - 1"/>
          <p:cNvSpPr/>
          <p:nvPr/>
        </p:nvSpPr>
        <p:spPr>
          <a:xfrm rot="16200000">
            <a:off x="7737545" y="5859756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A7C59C-45D5-886B-4ACB-D67792F1C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80" y="1779710"/>
            <a:ext cx="10748641" cy="3346702"/>
          </a:xfrm>
          <a:prstGeom prst="rect">
            <a:avLst/>
          </a:prstGeom>
        </p:spPr>
      </p:pic>
      <p:sp>
        <p:nvSpPr>
          <p:cNvPr id="6" name="Puščica dol 21">
            <a:extLst>
              <a:ext uri="{FF2B5EF4-FFF2-40B4-BE49-F238E27FC236}">
                <a16:creationId xmlns:a16="http://schemas.microsoft.com/office/drawing/2014/main" id="{09658D16-07EF-19A5-0207-3AA3F9EBA87A}"/>
              </a:ext>
            </a:extLst>
          </p:cNvPr>
          <p:cNvSpPr/>
          <p:nvPr/>
        </p:nvSpPr>
        <p:spPr>
          <a:xfrm rot="14168420">
            <a:off x="7741772" y="5434299"/>
            <a:ext cx="246284" cy="296142"/>
          </a:xfrm>
          <a:prstGeom prst="downArrow">
            <a:avLst>
              <a:gd name="adj1" fmla="val 4281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uščica dol 14">
            <a:extLst>
              <a:ext uri="{FF2B5EF4-FFF2-40B4-BE49-F238E27FC236}">
                <a16:creationId xmlns:a16="http://schemas.microsoft.com/office/drawing/2014/main" id="{861BC1F7-EFCD-8ABD-5468-5EDCFDD8E4E2}"/>
              </a:ext>
            </a:extLst>
          </p:cNvPr>
          <p:cNvSpPr/>
          <p:nvPr/>
        </p:nvSpPr>
        <p:spPr>
          <a:xfrm rot="16200000">
            <a:off x="7737545" y="6283208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D4C6361-3259-810C-64FD-1E34F894F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"/>
          <a:stretch/>
        </p:blipFill>
        <p:spPr>
          <a:xfrm>
            <a:off x="2095850" y="1585036"/>
            <a:ext cx="8000301" cy="515633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8266"/>
            <a:ext cx="8229600" cy="706438"/>
          </a:xfrm>
          <a:noFill/>
        </p:spPr>
        <p:txBody>
          <a:bodyPr/>
          <a:lstStyle/>
          <a:p>
            <a:pPr algn="ctr">
              <a:defRPr/>
            </a:pPr>
            <a:r>
              <a:rPr lang="sl-SI" sz="2700" b="1" cap="all" spc="100" dirty="0">
                <a:latin typeface="+mn-lt"/>
                <a:ea typeface="+mn-ea"/>
                <a:cs typeface="+mn-cs"/>
              </a:rPr>
              <a:t>Neto čisti dobiček/izguba 2021&amp;22</a:t>
            </a:r>
            <a:endParaRPr lang="en-GB" sz="2700" b="1" cap="all" spc="1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67508" y="624636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000" b="1" i="1" dirty="0"/>
              <a:t>Ob rasti prihodkov se povečuje tudi agregatni dobiček ŽPI!</a:t>
            </a:r>
          </a:p>
          <a:p>
            <a:pPr algn="ctr">
              <a:defRPr/>
            </a:pPr>
            <a:r>
              <a:rPr lang="sl-SI" sz="2000" b="1" i="1" dirty="0"/>
              <a:t>Izrazita rast v pekarstvu in MPI, Predelava mleka minimalni nominalni padec</a:t>
            </a:r>
          </a:p>
        </p:txBody>
      </p:sp>
      <p:sp>
        <p:nvSpPr>
          <p:cNvPr id="34821" name="Pravokotnik 16"/>
          <p:cNvSpPr>
            <a:spLocks noChangeArrowheads="1"/>
          </p:cNvSpPr>
          <p:nvPr/>
        </p:nvSpPr>
        <p:spPr bwMode="auto">
          <a:xfrm>
            <a:off x="11049000" y="6479432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AJPES, 6/2023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7" name="Pravokotnik 16"/>
          <p:cNvSpPr>
            <a:spLocks noChangeArrowheads="1"/>
          </p:cNvSpPr>
          <p:nvPr/>
        </p:nvSpPr>
        <p:spPr bwMode="auto">
          <a:xfrm>
            <a:off x="8131360" y="1653929"/>
            <a:ext cx="2393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200" b="1" dirty="0">
                <a:solidFill>
                  <a:schemeClr val="tx2"/>
                </a:solidFill>
                <a:latin typeface="Calibri" pitchFamily="34" charset="0"/>
              </a:rPr>
              <a:t>Tekoče cene v mio EUR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2" name="Rectangle 415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7085532" y="4633835"/>
            <a:ext cx="4890568" cy="1507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4000" b="1" cap="all" spc="700" dirty="0">
                <a:solidFill>
                  <a:schemeClr val="tx1"/>
                </a:solidFill>
              </a:rPr>
              <a:t>zaključki</a:t>
            </a:r>
            <a:endParaRPr lang="en-US" b="1" cap="all" spc="700" dirty="0">
              <a:solidFill>
                <a:schemeClr val="tx1"/>
              </a:solidFill>
            </a:endParaRPr>
          </a:p>
        </p:txBody>
      </p:sp>
      <p:pic>
        <p:nvPicPr>
          <p:cNvPr id="8" name="Slika 7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A5C9A197-6C49-7D65-ACF9-B1743FCC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4258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15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6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770193-B598-3AF8-C793-208F37D3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371"/>
            <a:ext cx="10515600" cy="803275"/>
          </a:xfrm>
        </p:spPr>
        <p:txBody>
          <a:bodyPr/>
          <a:lstStyle/>
          <a:p>
            <a:r>
              <a:rPr lang="sl-SI" sz="4400" b="1" cap="all" spc="700" dirty="0">
                <a:solidFill>
                  <a:schemeClr val="tx1"/>
                </a:solidFill>
              </a:rPr>
              <a:t>zaključki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CE9633-7A18-9588-4127-81FB80DC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7" y="1033646"/>
            <a:ext cx="10515600" cy="4351338"/>
          </a:xfrm>
        </p:spPr>
        <p:txBody>
          <a:bodyPr>
            <a:noAutofit/>
          </a:bodyPr>
          <a:lstStyle/>
          <a:p>
            <a:pPr>
              <a:tabLst>
                <a:tab pos="717550" algn="l"/>
              </a:tabLst>
            </a:pPr>
            <a:r>
              <a:rPr lang="sl-SI" sz="24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Slovenska živilskopredelovalna dejavnost v post-COVID in UKR/RUS obdobju </a:t>
            </a:r>
            <a:r>
              <a:rPr lang="sl-SI" sz="2400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posluje stabilno</a:t>
            </a:r>
          </a:p>
          <a:p>
            <a:pPr lvl="1">
              <a:tabLst>
                <a:tab pos="717550" algn="l"/>
              </a:tabLst>
            </a:pPr>
            <a:r>
              <a:rPr lang="sl-SI" sz="2000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Utrjena gospodarska struktura </a:t>
            </a:r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podjetjem omogoča </a:t>
            </a:r>
            <a:r>
              <a:rPr lang="sl-SI" sz="2000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dobičkonosno poslovanje</a:t>
            </a:r>
          </a:p>
          <a:p>
            <a:pPr lvl="1">
              <a:tabLst>
                <a:tab pos="717550" algn="l"/>
              </a:tabLst>
            </a:pPr>
            <a:r>
              <a:rPr lang="sl-SI" sz="2000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Učinkovitost</a:t>
            </a:r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 (DV in prod.) stalno </a:t>
            </a:r>
            <a:r>
              <a:rPr lang="sl-SI" sz="2000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raste</a:t>
            </a:r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 – dohitevanje vodilnih predelovalnih dejavnosti v SLO!</a:t>
            </a:r>
          </a:p>
          <a:p>
            <a:pPr lvl="1">
              <a:tabLst>
                <a:tab pos="717550" algn="l"/>
              </a:tabLst>
            </a:pPr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Opazno je kontinuirano </a:t>
            </a:r>
            <a:r>
              <a:rPr lang="sl-SI" sz="2000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preusmerjanje na izvozne trge </a:t>
            </a:r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– ob „izgubljanju“ deležev doma?</a:t>
            </a:r>
          </a:p>
          <a:p>
            <a:r>
              <a:rPr lang="sl-SI" sz="24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Kako na poslovanje agroživilstva vplivajo razmere v nekaterih trgovskih družbah?</a:t>
            </a:r>
          </a:p>
          <a:p>
            <a:pPr>
              <a:tabLst>
                <a:tab pos="717550" algn="l"/>
              </a:tabLst>
            </a:pPr>
            <a:r>
              <a:rPr lang="sl-SI" sz="24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Ali je prišel trenutek, da se v državi ciljno usmerimo v </a:t>
            </a:r>
            <a:r>
              <a:rPr lang="sl-SI" sz="2400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transformacijo kmetijstva</a:t>
            </a:r>
            <a:r>
              <a:rPr lang="sl-SI" sz="24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?</a:t>
            </a:r>
          </a:p>
          <a:p>
            <a:pPr lvl="1">
              <a:tabLst>
                <a:tab pos="717550" algn="l"/>
              </a:tabLst>
            </a:pPr>
            <a:r>
              <a:rPr lang="sl-SI" sz="2000" dirty="0">
                <a:latin typeface="+mj-lt"/>
              </a:rPr>
              <a:t>Ob integralni krepitvi konkurenčnosti kmetijstva je potrebna konsistentna razvojna politika za reintegracijo agroživilske verige!</a:t>
            </a:r>
          </a:p>
          <a:p>
            <a:pPr lvl="1">
              <a:tabLst>
                <a:tab pos="717550" algn="l"/>
              </a:tabLst>
            </a:pPr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SLO živilskopredelovalna industrija se je transformirala stihijsko – ob „nepotrebnih žrtvah“…</a:t>
            </a:r>
          </a:p>
          <a:p>
            <a:pPr lvl="1">
              <a:tabLst>
                <a:tab pos="717550" algn="l"/>
              </a:tabLst>
            </a:pPr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… a je po tej lekciji dovolj zavedanja, da preprečimo „nazadovanje“ (!?!) SLO kmetijstva?</a:t>
            </a:r>
          </a:p>
          <a:p>
            <a:r>
              <a:rPr lang="sl-SI" sz="24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Kratkoročno pa je zagotovo najbolj pereča inflacija in cenovni šoki?</a:t>
            </a:r>
          </a:p>
          <a:p>
            <a:pPr lvl="1"/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Šibka koherentnost AŽ vertikal je najpomembnejši dejavnih presežne inflacije v SLO in destruktivnih jo-jo cenovnih vzorcev.</a:t>
            </a:r>
          </a:p>
          <a:p>
            <a:pPr lvl="1"/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Krepitev razumevanja dogajanja na trgu </a:t>
            </a:r>
            <a:r>
              <a:rPr lang="sl-SI" sz="2000" i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(transparentnost cenovnih razmerij:</a:t>
            </a:r>
            <a:r>
              <a:rPr lang="sl-SI" sz="2000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 objektivno, pravočasno in ažurno), bo omogočalo informirane politične, poslovne in individualne odločitve.</a:t>
            </a:r>
          </a:p>
        </p:txBody>
      </p:sp>
      <p:pic>
        <p:nvPicPr>
          <p:cNvPr id="5" name="Slika 4" descr="Slika, ki vsebuje besede fant, risanje, oblačila, ilustracija&#10;&#10;Opis je samodejno ustvarjen">
            <a:extLst>
              <a:ext uri="{FF2B5EF4-FFF2-40B4-BE49-F238E27FC236}">
                <a16:creationId xmlns:a16="http://schemas.microsoft.com/office/drawing/2014/main" id="{B56C4035-7F6B-0724-8B3E-C0841B19A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437" y="4619512"/>
            <a:ext cx="1684867" cy="16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6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500E6-E01F-21F0-D77B-7EAC4258B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1763242"/>
            <a:ext cx="10909640" cy="128808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6600" b="1" dirty="0">
                <a:latin typeface="Arial Narrow" pitchFamily="34" charset="0"/>
              </a:rPr>
              <a:t>Hvala za pozornost!</a:t>
            </a:r>
            <a:endParaRPr lang="sl-SI" sz="6600" dirty="0"/>
          </a:p>
        </p:txBody>
      </p:sp>
      <p:pic>
        <p:nvPicPr>
          <p:cNvPr id="5" name="Slika 4" descr="Slika, ki vsebuje besede besedilo, posnetek zaslona, zelena&#10;&#10;Opis je samodejno ustvarjen">
            <a:extLst>
              <a:ext uri="{FF2B5EF4-FFF2-40B4-BE49-F238E27FC236}">
                <a16:creationId xmlns:a16="http://schemas.microsoft.com/office/drawing/2014/main" id="{9F5EE6DA-CF67-50A5-DEC0-551AE6EB5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693978"/>
            <a:ext cx="11548872" cy="19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7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40B4783-8506-0228-C8A1-05F31555C92C}"/>
              </a:ext>
            </a:extLst>
          </p:cNvPr>
          <p:cNvGrpSpPr/>
          <p:nvPr/>
        </p:nvGrpSpPr>
        <p:grpSpPr>
          <a:xfrm>
            <a:off x="743736" y="2539442"/>
            <a:ext cx="10704528" cy="4169511"/>
            <a:chOff x="743736" y="2539442"/>
            <a:chExt cx="10704528" cy="4169511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AB0BE62D-94B7-2B62-CCF4-AD012AEFADD6}"/>
                </a:ext>
              </a:extLst>
            </p:cNvPr>
            <p:cNvGrpSpPr/>
            <p:nvPr/>
          </p:nvGrpSpPr>
          <p:grpSpPr>
            <a:xfrm>
              <a:off x="743736" y="2539442"/>
              <a:ext cx="10704528" cy="4169511"/>
              <a:chOff x="743736" y="2539442"/>
              <a:chExt cx="10704528" cy="4169511"/>
            </a:xfrm>
          </p:grpSpPr>
          <p:pic>
            <p:nvPicPr>
              <p:cNvPr id="5" name="Slika 4">
                <a:extLst>
                  <a:ext uri="{FF2B5EF4-FFF2-40B4-BE49-F238E27FC236}">
                    <a16:creationId xmlns:a16="http://schemas.microsoft.com/office/drawing/2014/main" id="{9C905E64-D11A-19C1-ABE0-757B2F354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736" y="2539442"/>
                <a:ext cx="10704528" cy="3526730"/>
              </a:xfrm>
              <a:prstGeom prst="rect">
                <a:avLst/>
              </a:prstGeom>
            </p:spPr>
          </p:pic>
          <p:pic>
            <p:nvPicPr>
              <p:cNvPr id="6" name="Slika 5">
                <a:extLst>
                  <a:ext uri="{FF2B5EF4-FFF2-40B4-BE49-F238E27FC236}">
                    <a16:creationId xmlns:a16="http://schemas.microsoft.com/office/drawing/2014/main" id="{BEA03615-0349-4450-BCC6-3A856E0F73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601" t="85032"/>
              <a:stretch/>
            </p:blipFill>
            <p:spPr>
              <a:xfrm>
                <a:off x="1892185" y="6066172"/>
                <a:ext cx="8992766" cy="642781"/>
              </a:xfrm>
              <a:prstGeom prst="rect">
                <a:avLst/>
              </a:prstGeom>
            </p:spPr>
          </p:pic>
        </p:grpSp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9D8C3CB3-A61A-350E-33B5-24BB2957B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75390" y="6092116"/>
              <a:ext cx="209561" cy="552478"/>
            </a:xfrm>
            <a:prstGeom prst="rect">
              <a:avLst/>
            </a:prstGeom>
          </p:spPr>
        </p:pic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652" y="676679"/>
            <a:ext cx="11666696" cy="1143000"/>
          </a:xfrm>
          <a:noFill/>
        </p:spPr>
        <p:txBody>
          <a:bodyPr>
            <a:noAutofit/>
          </a:bodyPr>
          <a:lstStyle/>
          <a:p>
            <a:r>
              <a:rPr lang="en-US" sz="2800" b="1" cap="all" dirty="0">
                <a:latin typeface="+mn-lt"/>
                <a:ea typeface="+mn-ea"/>
                <a:cs typeface="+mn-cs"/>
              </a:rPr>
              <a:t>IMF Commodity Food Price Index</a:t>
            </a:r>
            <a:r>
              <a:rPr lang="sl-SI" sz="2800" b="1" cap="all" dirty="0">
                <a:latin typeface="+mn-lt"/>
                <a:ea typeface="+mn-ea"/>
                <a:cs typeface="+mn-cs"/>
              </a:rPr>
              <a:t>,</a:t>
            </a:r>
            <a:r>
              <a:rPr lang="en-US" sz="2800" b="1" cap="all" dirty="0">
                <a:latin typeface="+mn-lt"/>
                <a:ea typeface="+mn-ea"/>
                <a:cs typeface="+mn-cs"/>
              </a:rPr>
              <a:t> Monthly Price </a:t>
            </a:r>
            <a:b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400" dirty="0"/>
              <a:t> </a:t>
            </a:r>
            <a:r>
              <a:rPr lang="en-US" sz="1800" i="1" dirty="0"/>
              <a:t> </a:t>
            </a:r>
            <a:r>
              <a:rPr lang="en-US" sz="1600" i="1" dirty="0"/>
              <a:t>(Includes Cereal, Vegetable Oils, Meat, Seafood, Sugar, Bananas, and Oranges Price)</a:t>
            </a:r>
            <a:br>
              <a:rPr lang="en-US" sz="1800" i="1" dirty="0"/>
            </a:br>
            <a:r>
              <a:rPr lang="sl-SI" sz="2400" u="sng" dirty="0">
                <a:solidFill>
                  <a:srgbClr val="00B050"/>
                </a:solidFill>
              </a:rPr>
              <a:t>Dvajsetletna perspektiva </a:t>
            </a:r>
            <a:br>
              <a:rPr lang="sl-SI" sz="2400" u="sng" dirty="0">
                <a:solidFill>
                  <a:srgbClr val="00B050"/>
                </a:solidFill>
              </a:rPr>
            </a:br>
            <a:r>
              <a:rPr lang="en-US" sz="2400" b="1" dirty="0"/>
              <a:t>Ma</a:t>
            </a:r>
            <a:r>
              <a:rPr lang="sl-SI" sz="2400" b="1" dirty="0"/>
              <a:t>j</a:t>
            </a:r>
            <a:r>
              <a:rPr lang="en-US" sz="2400" b="1" dirty="0"/>
              <a:t> 200</a:t>
            </a:r>
            <a:r>
              <a:rPr lang="sl-SI" sz="2400" b="1" dirty="0"/>
              <a:t>3</a:t>
            </a:r>
            <a:r>
              <a:rPr lang="en-US" sz="2400" b="1" dirty="0"/>
              <a:t> – </a:t>
            </a:r>
            <a:r>
              <a:rPr lang="sl-SI" sz="2400" b="1" dirty="0"/>
              <a:t>Apr </a:t>
            </a:r>
            <a:r>
              <a:rPr lang="en-US" sz="2400" b="1" dirty="0"/>
              <a:t>202</a:t>
            </a:r>
            <a:r>
              <a:rPr lang="sl-SI" sz="2400" b="1" dirty="0"/>
              <a:t>3 I =</a:t>
            </a:r>
            <a:r>
              <a:rPr lang="sl-SI" sz="2800" b="1" dirty="0">
                <a:solidFill>
                  <a:srgbClr val="FF0000"/>
                </a:solidFill>
              </a:rPr>
              <a:t> 253,3</a:t>
            </a:r>
            <a:br>
              <a:rPr lang="sl-SI" sz="2800" b="1" dirty="0">
                <a:solidFill>
                  <a:srgbClr val="FF0000"/>
                </a:solidFill>
              </a:rPr>
            </a:br>
            <a:r>
              <a:rPr lang="sl-SI" sz="2000" b="1" dirty="0"/>
              <a:t>Oscilacije s štirimi vrhovi </a:t>
            </a:r>
            <a:r>
              <a:rPr lang="sl-SI" sz="2000" dirty="0"/>
              <a:t>(5/08, 2/11, 8/12 in 4/21, 4/22)</a:t>
            </a:r>
            <a:r>
              <a:rPr lang="sl-SI" sz="2000" b="1" dirty="0"/>
              <a:t> </a:t>
            </a:r>
            <a:br>
              <a:rPr lang="sl-SI" sz="2000" b="1" dirty="0"/>
            </a:br>
            <a:r>
              <a:rPr lang="sl-SI" sz="2000" b="1" dirty="0"/>
              <a:t>Več, kot 5-letni cenovni plato z „rahlimi“ nihanji </a:t>
            </a:r>
            <a:r>
              <a:rPr lang="sl-SI" sz="2000" b="1" i="1" dirty="0"/>
              <a:t>(JAN2015- AVG2020)</a:t>
            </a:r>
            <a:r>
              <a:rPr lang="sl-SI" sz="2000" b="1" dirty="0"/>
              <a:t>. Potem do 20-letnega vrha in padec na plato.</a:t>
            </a:r>
            <a:endParaRPr lang="en-US" sz="2000" b="1" dirty="0"/>
          </a:p>
        </p:txBody>
      </p:sp>
      <p:sp>
        <p:nvSpPr>
          <p:cNvPr id="4" name="Pravokotnik 3"/>
          <p:cNvSpPr/>
          <p:nvPr/>
        </p:nvSpPr>
        <p:spPr>
          <a:xfrm>
            <a:off x="1034415" y="222490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100" dirty="0">
                <a:latin typeface="+mj-lt"/>
              </a:rPr>
              <a:t>Indeks; 2005 = 100</a:t>
            </a:r>
            <a:endParaRPr lang="en-GB" sz="11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884950" y="6459939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b="1" i="1" dirty="0">
                <a:solidFill>
                  <a:schemeClr val="tx2"/>
                </a:solidFill>
                <a:latin typeface="Calibri" pitchFamily="34" charset="0"/>
              </a:rPr>
              <a:t>IMF; 06/2023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3973783" y="2461170"/>
            <a:ext cx="845991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711FDB27-136E-40D7-B841-10B3E278E2BC}"/>
              </a:ext>
            </a:extLst>
          </p:cNvPr>
          <p:cNvSpPr/>
          <p:nvPr/>
        </p:nvSpPr>
        <p:spPr>
          <a:xfrm>
            <a:off x="7132440" y="2485107"/>
            <a:ext cx="2837559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B58E62E5-B78B-4CA7-9952-609171FCDE98}"/>
              </a:ext>
            </a:extLst>
          </p:cNvPr>
          <p:cNvSpPr/>
          <p:nvPr/>
        </p:nvSpPr>
        <p:spPr>
          <a:xfrm>
            <a:off x="1934162" y="2472041"/>
            <a:ext cx="2021431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913FED8A-A222-471E-81F0-913AF614845B}"/>
              </a:ext>
            </a:extLst>
          </p:cNvPr>
          <p:cNvSpPr/>
          <p:nvPr/>
        </p:nvSpPr>
        <p:spPr>
          <a:xfrm>
            <a:off x="4822736" y="2460447"/>
            <a:ext cx="507797" cy="35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55C22DDC-1A77-4642-9FF8-1E6F895A25AA}"/>
              </a:ext>
            </a:extLst>
          </p:cNvPr>
          <p:cNvSpPr/>
          <p:nvPr/>
        </p:nvSpPr>
        <p:spPr>
          <a:xfrm>
            <a:off x="5344761" y="2452707"/>
            <a:ext cx="1786781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4" name="Pravokotnik 33">
            <a:extLst>
              <a:ext uri="{FF2B5EF4-FFF2-40B4-BE49-F238E27FC236}">
                <a16:creationId xmlns:a16="http://schemas.microsoft.com/office/drawing/2014/main" id="{3E1CEAA4-97F9-47D1-B620-861F2133907E}"/>
              </a:ext>
            </a:extLst>
          </p:cNvPr>
          <p:cNvSpPr/>
          <p:nvPr/>
        </p:nvSpPr>
        <p:spPr>
          <a:xfrm>
            <a:off x="9998200" y="2483440"/>
            <a:ext cx="1279933" cy="3104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12" name="Raven povezovalnik 11"/>
          <p:cNvCxnSpPr>
            <a:cxnSpLocks/>
          </p:cNvCxnSpPr>
          <p:nvPr/>
        </p:nvCxnSpPr>
        <p:spPr>
          <a:xfrm flipV="1">
            <a:off x="1853510" y="4755106"/>
            <a:ext cx="9550149" cy="311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otnik 19"/>
          <p:cNvSpPr/>
          <p:nvPr/>
        </p:nvSpPr>
        <p:spPr>
          <a:xfrm>
            <a:off x="9075181" y="5179973"/>
            <a:ext cx="189532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l-SI" sz="1400" b="1" i="1" dirty="0">
                <a:solidFill>
                  <a:srgbClr val="FFC000"/>
                </a:solidFill>
                <a:latin typeface="Calibri" pitchFamily="34" charset="0"/>
              </a:rPr>
              <a:t>Dvajsetletno povprečje</a:t>
            </a:r>
          </a:p>
        </p:txBody>
      </p:sp>
    </p:spTree>
    <p:extLst>
      <p:ext uri="{BB962C8B-B14F-4D97-AF65-F5344CB8AC3E}">
        <p14:creationId xmlns:p14="http://schemas.microsoft.com/office/powerpoint/2010/main" val="14882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Pravokotnik 7"/>
          <p:cNvSpPr>
            <a:spLocks noChangeArrowheads="1"/>
          </p:cNvSpPr>
          <p:nvPr/>
        </p:nvSpPr>
        <p:spPr bwMode="auto">
          <a:xfrm>
            <a:off x="10844954" y="6276317"/>
            <a:ext cx="8883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FAO; 6/2023</a:t>
            </a:r>
          </a:p>
        </p:txBody>
      </p:sp>
      <p:sp>
        <p:nvSpPr>
          <p:cNvPr id="9" name="Naslov 3"/>
          <p:cNvSpPr>
            <a:spLocks noGrp="1"/>
          </p:cNvSpPr>
          <p:nvPr>
            <p:ph type="title"/>
          </p:nvPr>
        </p:nvSpPr>
        <p:spPr>
          <a:xfrm>
            <a:off x="475725" y="154000"/>
            <a:ext cx="10905794" cy="14563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cap="all" dirty="0">
                <a:latin typeface="+mn-lt"/>
                <a:ea typeface="+mn-ea"/>
                <a:cs typeface="+mn-cs"/>
              </a:rPr>
              <a:t>FAO “Food Price Index”</a:t>
            </a:r>
            <a:br>
              <a:rPr lang="en-US" sz="2800" b="1" cap="all" dirty="0">
                <a:latin typeface="+mn-lt"/>
                <a:ea typeface="+mn-ea"/>
                <a:cs typeface="+mn-cs"/>
              </a:rPr>
            </a:br>
            <a:r>
              <a:rPr lang="en-US" sz="1000" i="1" dirty="0">
                <a:solidFill>
                  <a:schemeClr val="tx2"/>
                </a:solidFill>
                <a:latin typeface="+mn-lt"/>
              </a:rPr>
              <a:t>Monthly change in international prices of a basket of food commodities. Five commodity group price indices with 55 quotations, weighted with the average export shares of each of the groups for 2002-2004.</a:t>
            </a:r>
            <a:br>
              <a:rPr lang="sl-SI" sz="1600" i="1" dirty="0">
                <a:solidFill>
                  <a:schemeClr val="tx2"/>
                </a:solidFill>
                <a:latin typeface="+mn-lt"/>
              </a:rPr>
            </a:br>
            <a:r>
              <a:rPr lang="sl-SI" sz="2000" dirty="0">
                <a:latin typeface="+mn-lt"/>
              </a:rPr>
              <a:t>FFPF je v MAJ/23 za 1/5 nižji od zgodovinsko najvišje vrednost v MAR/22!</a:t>
            </a:r>
            <a:br>
              <a:rPr lang="sl-SI" sz="2000" dirty="0">
                <a:latin typeface="+mn-lt"/>
              </a:rPr>
            </a:br>
            <a:r>
              <a:rPr lang="sl-SI" sz="2000" dirty="0">
                <a:latin typeface="+mn-lt"/>
              </a:rPr>
              <a:t>Strmo pada cena oljnic </a:t>
            </a:r>
            <a:r>
              <a:rPr lang="sl-SI" sz="2000" i="1" dirty="0">
                <a:latin typeface="+mn-lt"/>
              </a:rPr>
              <a:t>(soja, ogrščica) </a:t>
            </a:r>
            <a:r>
              <a:rPr lang="sl-SI" sz="2000" dirty="0">
                <a:latin typeface="+mn-lt"/>
              </a:rPr>
              <a:t>in žit </a:t>
            </a:r>
            <a:r>
              <a:rPr lang="sl-SI" sz="2000" i="1" dirty="0">
                <a:latin typeface="+mn-lt"/>
              </a:rPr>
              <a:t>(pšenica), </a:t>
            </a:r>
            <a:r>
              <a:rPr lang="sl-SI" sz="2000" dirty="0">
                <a:latin typeface="+mn-lt"/>
              </a:rPr>
              <a:t>tudi mleko, raste pa mesni agregat </a:t>
            </a:r>
            <a:r>
              <a:rPr lang="sl-SI" sz="2000" i="1" dirty="0">
                <a:latin typeface="+mn-lt"/>
              </a:rPr>
              <a:t>(piščanec, prašič)</a:t>
            </a:r>
            <a:r>
              <a:rPr lang="sl-SI" sz="2000" dirty="0">
                <a:latin typeface="+mn-lt"/>
              </a:rPr>
              <a:t>, izrazito pa sladkor.</a:t>
            </a:r>
            <a:br>
              <a:rPr lang="sl-SI" sz="2000" dirty="0">
                <a:latin typeface="+mn-lt"/>
              </a:rPr>
            </a:br>
            <a:r>
              <a:rPr lang="sl-SI" sz="2000" dirty="0">
                <a:latin typeface="+mn-lt"/>
              </a:rPr>
              <a:t>Globalni makroekonomski temelji so „razriti“… in nič več ni jasno…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C5BF9EF-3F46-8F9E-1890-96AD0BB871FB}"/>
              </a:ext>
            </a:extLst>
          </p:cNvPr>
          <p:cNvGrpSpPr>
            <a:grpSpLocks noChangeAspect="1"/>
          </p:cNvGrpSpPr>
          <p:nvPr/>
        </p:nvGrpSpPr>
        <p:grpSpPr>
          <a:xfrm>
            <a:off x="2218724" y="1861637"/>
            <a:ext cx="7754553" cy="4842363"/>
            <a:chOff x="2228321" y="2216384"/>
            <a:chExt cx="7186462" cy="4487616"/>
          </a:xfrm>
        </p:grpSpPr>
        <p:pic>
          <p:nvPicPr>
            <p:cNvPr id="3" name="Slika 2" descr="Slika, ki vsebuje besede besedilo, posnetek zaslona, pisava, diagram&#10;&#10;Opis je samodejno ustvarjen">
              <a:extLst>
                <a:ext uri="{FF2B5EF4-FFF2-40B4-BE49-F238E27FC236}">
                  <a16:creationId xmlns:a16="http://schemas.microsoft.com/office/drawing/2014/main" id="{7F6FFFE0-DAD3-5644-C7E1-208D9FAF9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321" y="2216384"/>
              <a:ext cx="3593231" cy="4487616"/>
            </a:xfrm>
            <a:prstGeom prst="rect">
              <a:avLst/>
            </a:prstGeom>
          </p:spPr>
        </p:pic>
        <p:pic>
          <p:nvPicPr>
            <p:cNvPr id="6" name="Slika 5" descr="Slika, ki vsebuje besede besedilo, posnetek zaslona, pisava, zemljevid&#10;&#10;Opis je samodejno ustvarjen">
              <a:extLst>
                <a:ext uri="{FF2B5EF4-FFF2-40B4-BE49-F238E27FC236}">
                  <a16:creationId xmlns:a16="http://schemas.microsoft.com/office/drawing/2014/main" id="{37263A44-979C-37A7-4917-99E136CCF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552" y="2216384"/>
              <a:ext cx="3593231" cy="4487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502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67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FC81408-F467-F5BF-E2F5-79F90432C12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2983" r="-2" b="-2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6D9016-5D7F-6C5D-6277-16045C83F2C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5273" r="3" b="3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01E877E-9396-FF54-AC78-8414A0F27D0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3514" r="-2" b="-2"/>
          <a:stretch/>
        </p:blipFill>
        <p:spPr>
          <a:xfrm>
            <a:off x="146710" y="3558528"/>
            <a:ext cx="5804105" cy="308008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43D0C41-DC8F-857A-28A4-44BF1229E36C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2525" r="2" b="2"/>
          <a:stretch/>
        </p:blipFill>
        <p:spPr>
          <a:xfrm>
            <a:off x="6096000" y="3558528"/>
            <a:ext cx="5797883" cy="308008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51AAF28-73A2-0F2A-E919-408EAAD4D2D0}"/>
              </a:ext>
            </a:extLst>
          </p:cNvPr>
          <p:cNvSpPr txBox="1"/>
          <p:nvPr/>
        </p:nvSpPr>
        <p:spPr>
          <a:xfrm>
            <a:off x="3267769" y="76587"/>
            <a:ext cx="5204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b="1" cap="all" dirty="0">
                <a:latin typeface="+mn-lt"/>
                <a:ea typeface="+mn-ea"/>
                <a:cs typeface="+mn-cs"/>
              </a:rPr>
              <a:t>Osnovni tržni indikatorji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6808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besedilo, posnetek zaslona, grafični prikaz, vrstica&#10;&#10;Opis je samodejno ustvarjen">
            <a:extLst>
              <a:ext uri="{FF2B5EF4-FFF2-40B4-BE49-F238E27FC236}">
                <a16:creationId xmlns:a16="http://schemas.microsoft.com/office/drawing/2014/main" id="{DE883EDE-8805-9AD9-12BD-7AEC575DD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9" r="2" b="1278"/>
          <a:stretch/>
        </p:blipFill>
        <p:spPr>
          <a:xfrm>
            <a:off x="1136267" y="321734"/>
            <a:ext cx="4068634" cy="2905170"/>
          </a:xfrm>
          <a:prstGeom prst="rect">
            <a:avLst/>
          </a:prstGeom>
        </p:spPr>
      </p:pic>
      <p:pic>
        <p:nvPicPr>
          <p:cNvPr id="5" name="Slika 4" descr="Slika, ki vsebuje besede besedilo, posnetek zaslona, grafični prikaz, diagram&#10;&#10;Opis je samodejno ustvarjen">
            <a:extLst>
              <a:ext uri="{FF2B5EF4-FFF2-40B4-BE49-F238E27FC236}">
                <a16:creationId xmlns:a16="http://schemas.microsoft.com/office/drawing/2014/main" id="{5C310991-9BC0-55B1-02BB-B308FF45E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3" r="-2" b="3225"/>
          <a:stretch/>
        </p:blipFill>
        <p:spPr>
          <a:xfrm>
            <a:off x="6885519" y="321734"/>
            <a:ext cx="3957625" cy="2905170"/>
          </a:xfrm>
          <a:prstGeom prst="rect">
            <a:avLst/>
          </a:prstGeom>
        </p:spPr>
      </p:pic>
      <p:pic>
        <p:nvPicPr>
          <p:cNvPr id="15" name="Slika 14" descr="Slika, ki vsebuje besede besedilo, vrstica, grafični prikaz, posnetek zaslona&#10;&#10;Opis je samodejno ustvarjen">
            <a:extLst>
              <a:ext uri="{FF2B5EF4-FFF2-40B4-BE49-F238E27FC236}">
                <a16:creationId xmlns:a16="http://schemas.microsoft.com/office/drawing/2014/main" id="{4088B439-10BA-C7ED-CAAA-F6E38FB1E2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9" t="22761" r="4139"/>
          <a:stretch/>
        </p:blipFill>
        <p:spPr>
          <a:xfrm>
            <a:off x="457202" y="4254927"/>
            <a:ext cx="5426764" cy="2281339"/>
          </a:xfrm>
          <a:prstGeom prst="rect">
            <a:avLst/>
          </a:prstGeom>
        </p:spPr>
      </p:pic>
      <p:pic>
        <p:nvPicPr>
          <p:cNvPr id="9" name="Slika 8" descr="Slika, ki vsebuje besede besedilo, posnetek zaslona, grafični prikaz, pisava&#10;&#10;Opis je samodejno ustvarjen">
            <a:extLst>
              <a:ext uri="{FF2B5EF4-FFF2-40B4-BE49-F238E27FC236}">
                <a16:creationId xmlns:a16="http://schemas.microsoft.com/office/drawing/2014/main" id="{4201FED1-2431-84F9-5B91-D516560ABE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13" r="2" b="12505"/>
          <a:stretch/>
        </p:blipFill>
        <p:spPr>
          <a:xfrm>
            <a:off x="6741233" y="3631096"/>
            <a:ext cx="4246197" cy="2760560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CD197482-6A5B-9DA2-04A7-99755C383DE8}"/>
              </a:ext>
            </a:extLst>
          </p:cNvPr>
          <p:cNvSpPr txBox="1"/>
          <p:nvPr/>
        </p:nvSpPr>
        <p:spPr>
          <a:xfrm>
            <a:off x="1856134" y="3885595"/>
            <a:ext cx="2628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b="1" cap="all" dirty="0" err="1">
                <a:latin typeface="+mn-lt"/>
                <a:ea typeface="+mn-ea"/>
                <a:cs typeface="+mn-cs"/>
              </a:rPr>
              <a:t>World</a:t>
            </a:r>
            <a:r>
              <a:rPr lang="sl-SI" sz="1800" b="1" cap="all" dirty="0">
                <a:latin typeface="+mn-lt"/>
                <a:ea typeface="+mn-ea"/>
                <a:cs typeface="+mn-cs"/>
              </a:rPr>
              <a:t> </a:t>
            </a:r>
            <a:r>
              <a:rPr lang="sl-SI" sz="1800" b="1" cap="all" dirty="0" err="1">
                <a:latin typeface="+mn-lt"/>
                <a:ea typeface="+mn-ea"/>
                <a:cs typeface="+mn-cs"/>
              </a:rPr>
              <a:t>Soya</a:t>
            </a:r>
            <a:r>
              <a:rPr lang="sl-SI" sz="1800" b="1" cap="all" dirty="0">
                <a:latin typeface="+mn-lt"/>
                <a:ea typeface="+mn-ea"/>
                <a:cs typeface="+mn-cs"/>
              </a:rPr>
              <a:t> </a:t>
            </a:r>
            <a:r>
              <a:rPr lang="sl-SI" sz="1800" b="1" cap="all" dirty="0" err="1">
                <a:latin typeface="+mn-lt"/>
                <a:ea typeface="+mn-ea"/>
                <a:cs typeface="+mn-cs"/>
              </a:rPr>
              <a:t>prices</a:t>
            </a:r>
            <a:endParaRPr lang="sl-SI" dirty="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EB7D8A91-D15C-10AC-D488-12EF33662366}"/>
              </a:ext>
            </a:extLst>
          </p:cNvPr>
          <p:cNvSpPr txBox="1"/>
          <p:nvPr/>
        </p:nvSpPr>
        <p:spPr>
          <a:xfrm>
            <a:off x="5272546" y="12412"/>
            <a:ext cx="16469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sz="3200" b="1" cap="all" dirty="0">
                <a:latin typeface="+mn-lt"/>
                <a:ea typeface="+mn-ea"/>
                <a:cs typeface="+mn-cs"/>
              </a:rPr>
              <a:t>Borze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59885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2BB07C6-C859-ECAB-2566-72AF7919E760}"/>
              </a:ext>
            </a:extLst>
          </p:cNvPr>
          <p:cNvSpPr txBox="1"/>
          <p:nvPr/>
        </p:nvSpPr>
        <p:spPr>
          <a:xfrm>
            <a:off x="262502" y="5264276"/>
            <a:ext cx="5178960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MNA</a:t>
            </a:r>
            <a:r>
              <a:rPr lang="en-US" sz="1400" dirty="0"/>
              <a:t> = Middle East and North Africa; </a:t>
            </a:r>
            <a:r>
              <a:rPr lang="en-US" sz="1400" b="1" dirty="0"/>
              <a:t>SSA</a:t>
            </a:r>
            <a:r>
              <a:rPr lang="en-US" sz="1400" dirty="0"/>
              <a:t> = Sub-Saharan Africa; </a:t>
            </a:r>
            <a:r>
              <a:rPr lang="en-US" sz="1400" b="1" dirty="0"/>
              <a:t>ECA</a:t>
            </a:r>
            <a:r>
              <a:rPr lang="en-US" sz="1400" dirty="0"/>
              <a:t> = Europe and Central Asia; </a:t>
            </a:r>
            <a:r>
              <a:rPr lang="en-US" sz="1400" b="1" dirty="0"/>
              <a:t>LAC</a:t>
            </a:r>
            <a:r>
              <a:rPr lang="en-US" sz="1400" dirty="0"/>
              <a:t> = Latin America and the Caribbean; </a:t>
            </a:r>
            <a:r>
              <a:rPr lang="en-US" sz="1400" b="1" dirty="0"/>
              <a:t>SAR</a:t>
            </a:r>
            <a:r>
              <a:rPr lang="en-US" sz="1400" dirty="0"/>
              <a:t> = South Asia; </a:t>
            </a:r>
            <a:r>
              <a:rPr lang="en-US" sz="1400" b="1" dirty="0"/>
              <a:t>EAP</a:t>
            </a:r>
            <a:r>
              <a:rPr lang="en-US" sz="1400" dirty="0"/>
              <a:t> = East Asia and Pacific; </a:t>
            </a:r>
            <a:r>
              <a:rPr lang="en-US" sz="1400" b="1" dirty="0"/>
              <a:t>EMDE</a:t>
            </a:r>
            <a:r>
              <a:rPr lang="en-US" sz="1400" dirty="0"/>
              <a:t> = Emerging market and developing economies.</a:t>
            </a:r>
          </a:p>
        </p:txBody>
      </p:sp>
      <p:pic>
        <p:nvPicPr>
          <p:cNvPr id="4" name="Slika 3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D49FCF74-3CD0-0B65-CB28-BEA0528AC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2" y="1262883"/>
            <a:ext cx="5091324" cy="3711146"/>
          </a:xfrm>
          <a:prstGeom prst="rect">
            <a:avLst/>
          </a:prstGeom>
        </p:spPr>
      </p:pic>
      <p:pic>
        <p:nvPicPr>
          <p:cNvPr id="14" name="Slika 13" descr="Slika, ki vsebuje besede besedilo, zemljevid, atlas, posnetek zaslona&#10;&#10;Opis je samodejno ustvarjen">
            <a:extLst>
              <a:ext uri="{FF2B5EF4-FFF2-40B4-BE49-F238E27FC236}">
                <a16:creationId xmlns:a16="http://schemas.microsoft.com/office/drawing/2014/main" id="{BBEB7A1C-4821-D7DE-14E1-4944E9D5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66" y="2717572"/>
            <a:ext cx="6510784" cy="3711145"/>
          </a:xfrm>
          <a:prstGeom prst="rect">
            <a:avLst/>
          </a:prstGeom>
        </p:spPr>
      </p:pic>
      <p:sp>
        <p:nvSpPr>
          <p:cNvPr id="10" name="Pravokotnik 7">
            <a:extLst>
              <a:ext uri="{FF2B5EF4-FFF2-40B4-BE49-F238E27FC236}">
                <a16:creationId xmlns:a16="http://schemas.microsoft.com/office/drawing/2014/main" id="{96522A53-305A-ADB9-6C21-E16FAA01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1020" y="6428717"/>
            <a:ext cx="130516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sl-SI" sz="1050" b="1" i="1" dirty="0" err="1">
                <a:solidFill>
                  <a:schemeClr val="tx2"/>
                </a:solidFill>
                <a:latin typeface="Calibri" pitchFamily="34" charset="0"/>
              </a:rPr>
              <a:t>World</a:t>
            </a:r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 bank; 6/2023</a:t>
            </a:r>
            <a:endParaRPr lang="sl-SI" sz="1050" b="1" i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DB6DB52C-6CC3-4E11-2DD7-2B011F6CB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103" y="212163"/>
            <a:ext cx="3048909" cy="2293247"/>
          </a:xfrm>
          <a:prstGeom prst="rect">
            <a:avLst/>
          </a:prstGeom>
        </p:spPr>
      </p:pic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847336DF-CDFB-067C-E6A3-3A73EA07C2FE}"/>
              </a:ext>
            </a:extLst>
          </p:cNvPr>
          <p:cNvSpPr txBox="1"/>
          <p:nvPr/>
        </p:nvSpPr>
        <p:spPr>
          <a:xfrm>
            <a:off x="236702" y="339054"/>
            <a:ext cx="5204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200" b="1" cap="all" dirty="0">
                <a:latin typeface="+mn-lt"/>
                <a:ea typeface="+mn-ea"/>
                <a:cs typeface="+mn-cs"/>
              </a:rPr>
              <a:t>Globalne razmere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89437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1902</Words>
  <Application>Microsoft Office PowerPoint</Application>
  <PresentationFormat>Širokozaslonsko</PresentationFormat>
  <Paragraphs>204</Paragraphs>
  <Slides>45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Garamond</vt:lpstr>
      <vt:lpstr>Officeova tema</vt:lpstr>
      <vt:lpstr>Stanje agroživilstva v Sloveniji</vt:lpstr>
      <vt:lpstr>PowerPointova predstavitev</vt:lpstr>
      <vt:lpstr>PowerPointova predstavitev</vt:lpstr>
      <vt:lpstr>IMF Commodity Food Price Index, Monthly Price    (Includes Cereal, Vegetable Oils, Meat, Seafood, Sugar, Bananas, Oranges Price)  Petletna perspektiva Maj  2018 – april 2023 I= 141,84 Začetek rasti po izbruhu COVID-19 v MAJ/20, z rahlim platojem med MAJ/21 do SEPT/21, potem strma rast do MAJ/22 od AVG/22 plato…</vt:lpstr>
      <vt:lpstr>IMF Commodity Food Price Index, Monthly Price    (Includes Cereal, Vegetable Oils, Meat, Seafood, Sugar, Bananas, and Oranges Price) Dvajsetletna perspektiva  Maj 2003 – Apr 2023 I = 253,3 Oscilacije s štirimi vrhovi (5/08, 2/11, 8/12 in 4/21, 4/22)  Več, kot 5-letni cenovni plato z „rahlimi“ nihanji (JAN2015- AVG2020). Potem do 20-letnega vrha in padec na plato.</vt:lpstr>
      <vt:lpstr>FAO “Food Price Index” Monthly change in international prices of a basket of food commodities. Five commodity group price indices with 55 quotations, weighted with the average export shares of each of the groups for 2002-2004. FFPF je v MAJ/23 za 1/5 nižji od zgodovinsko najvišje vrednost v MAR/22! Strmo pada cena oljnic (soja, ogrščica) in žit (pšenica), tudi mleko, raste pa mesni agregat (piščanec, prašič), izrazito pa sladkor. Globalni makroekonomski temelji so „razriti“… in nič več ni jasno…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Primerjava gibanj maloprodajnih cen hrane MPC hrane se v SLO trenutno gibajo skladno s povprečjem EU27 in nekoliko nad EUR-19. Rasti cen je manj intenzivna v AT in IT, izrazito visoka pa v HUN (devalvacija HUF).</vt:lpstr>
      <vt:lpstr>Nominalna sprememba maloprodajnih cen hrane Države EU 27, 4/2023 (Indeks; Φ2015=100) Slovenija je še vedno na ravni povprečja rasti MPC -  hrana. Premik iz zgornje tretjine pred 4 leti. 6,0 – odstotne točke nad Φ EA-19</vt:lpstr>
      <vt:lpstr>Kratkoročni trendi rasti maloprodajnih cen hrane (brez pijač) Države EU 27, 4/2023 (Indeks; M11/22 in M 4/23 – YoY)</vt:lpstr>
      <vt:lpstr>Primerjava proizvajalčevih cen hrane  Zvišanje PC je v Sloveniji pod povprečjem EU27 in nad EA-19; ITA in AT kažeta nekoliko nižjo rast.  Hrvaška v izstopa po počasni rasti PC.</vt:lpstr>
      <vt:lpstr>Nominalna sprememba proizvajalčevih cen hrane Države EU 27, 4/2023 (Indeks; Φ2015=100) Slovenija se je „odlepila“ od tradicionalnega dna v EU27… …in je na ravni Φ EU-27 in nad Φ EMU-19.</vt:lpstr>
      <vt:lpstr>Kratkoročni trendi rasti proizvajalčevih cen hrane Države EU 27, 4/2023 (Indeks; M11/22 in M 4/23 – YoY) Opazno popuščanje stroškovnih pritiskov na ravni PC.  Slovenija takoj za Madžarsko.</vt:lpstr>
      <vt:lpstr>Gibanje cenovne paritete MPC/PC Po dveh desetletjih „stiskanja“je začela pariteta v maju 2020 kaskadno padati, tako v EU, kot SLO !?! V Sloveniji je sicer upad paritete v breme MPC sicer počasnejši, kot v EU-27 in EA-19. Razlika je še vedno  &gt; 5 o.t.!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Mednarodna menjava Slovenije  predelana živila</vt:lpstr>
      <vt:lpstr>PowerPointova predstavitev</vt:lpstr>
      <vt:lpstr>Trendi v Zunanjetrgovinski menjavi po kategorijah – IZVOZ (2022 = 1,559 mrd EUR)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Struktura proračuna za ŽPI Upad proračunskih transferjev zaradi (Izredna pomoč proizv. vina, Covid-19), raste pa „Dodajanje vrednosti“</vt:lpstr>
      <vt:lpstr>Ukrepi tržno-cenovne politike</vt:lpstr>
      <vt:lpstr>Ukrepi strukturne politike Povečal se obseg sredstev za podjetja ŽPI; a še zelo, zelo daleč od potrebne podpore investicijskega cikla</vt:lpstr>
      <vt:lpstr>PowerPointova predstavitev</vt:lpstr>
      <vt:lpstr>Poslovanje v letu 2022</vt:lpstr>
      <vt:lpstr>Letna rast prihodkov od prodaje in izvoza po panogah 2022 V ŽPI 11,3-% realna rast REALIZACIJE (2021 + 4,6-% ) V ŽPI 12,6-% realna rast IZVOZA (2021 -18% )</vt:lpstr>
      <vt:lpstr>Uspešnost poslovanja v letu 2022</vt:lpstr>
      <vt:lpstr>Neto čisti dobiček/izguba 2021&amp;22</vt:lpstr>
      <vt:lpstr>PowerPointova predstavitev</vt:lpstr>
      <vt:lpstr>zaključki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Stanje agroživilstva v Sloveniji</dc:title>
  <dc:creator>Kuhar, Aleš</dc:creator>
  <cp:lastModifiedBy>Kuhar, Aleš</cp:lastModifiedBy>
  <cp:revision>2</cp:revision>
  <dcterms:created xsi:type="dcterms:W3CDTF">2023-06-05T18:18:12Z</dcterms:created>
  <dcterms:modified xsi:type="dcterms:W3CDTF">2023-06-07T02:07:56Z</dcterms:modified>
</cp:coreProperties>
</file>