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86" r:id="rId6"/>
    <p:sldId id="272" r:id="rId7"/>
    <p:sldId id="287" r:id="rId8"/>
    <p:sldId id="278" r:id="rId9"/>
    <p:sldId id="275" r:id="rId10"/>
    <p:sldId id="283" r:id="rId11"/>
    <p:sldId id="265" r:id="rId12"/>
    <p:sldId id="266" r:id="rId13"/>
    <p:sldId id="261" r:id="rId14"/>
    <p:sldId id="262" r:id="rId15"/>
    <p:sldId id="263" r:id="rId16"/>
    <p:sldId id="267" r:id="rId17"/>
    <p:sldId id="284" r:id="rId18"/>
    <p:sldId id="285" r:id="rId19"/>
    <p:sldId id="288" r:id="rId20"/>
    <p:sldId id="268" r:id="rId21"/>
    <p:sldId id="277"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350"/>
    <a:srgbClr val="FF99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EE3A9-FAB9-4BF6-81F3-1DC565BF0C9F}" v="4" dt="2023-06-06T12:31:39.350"/>
    <p1510:client id="{5E744542-D28A-4E11-8F3C-D571A708ADAC}" v="130" dt="2023-06-06T13:02:27.117"/>
    <p1510:client id="{BB4DAE5A-8ECD-4903-B3ED-310C0AAD65CF}" v="96" dt="2023-06-06T09:12:40.621"/>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89307" autoAdjust="0"/>
  </p:normalViewPr>
  <p:slideViewPr>
    <p:cSldViewPr snapToGrid="0">
      <p:cViewPr>
        <p:scale>
          <a:sx n="100" d="100"/>
          <a:sy n="100" d="100"/>
        </p:scale>
        <p:origin x="145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Mužar" userId="57f87a10-ef6e-4d58-bda1-29d260cf9851" providerId="ADAL" clId="{5E744542-D28A-4E11-8F3C-D571A708ADAC}"/>
    <pc:docChg chg="custSel modSld">
      <pc:chgData name="Sara Mužar" userId="57f87a10-ef6e-4d58-bda1-29d260cf9851" providerId="ADAL" clId="{5E744542-D28A-4E11-8F3C-D571A708ADAC}" dt="2023-06-06T13:03:43.169" v="136" actId="27636"/>
      <pc:docMkLst>
        <pc:docMk/>
      </pc:docMkLst>
      <pc:sldChg chg="modSp mod">
        <pc:chgData name="Sara Mužar" userId="57f87a10-ef6e-4d58-bda1-29d260cf9851" providerId="ADAL" clId="{5E744542-D28A-4E11-8F3C-D571A708ADAC}" dt="2023-06-06T12:57:26.193" v="6" actId="403"/>
        <pc:sldMkLst>
          <pc:docMk/>
          <pc:sldMk cId="4062965662" sldId="261"/>
        </pc:sldMkLst>
        <pc:spChg chg="mod">
          <ac:chgData name="Sara Mužar" userId="57f87a10-ef6e-4d58-bda1-29d260cf9851" providerId="ADAL" clId="{5E744542-D28A-4E11-8F3C-D571A708ADAC}" dt="2023-06-06T12:57:26.193" v="6" actId="403"/>
          <ac:spMkLst>
            <pc:docMk/>
            <pc:sldMk cId="4062965662" sldId="261"/>
            <ac:spMk id="3" creationId="{4B66A9E6-CEA9-0ECE-5A32-968405CDD5A3}"/>
          </ac:spMkLst>
        </pc:spChg>
      </pc:sldChg>
      <pc:sldChg chg="modSp mod">
        <pc:chgData name="Sara Mužar" userId="57f87a10-ef6e-4d58-bda1-29d260cf9851" providerId="ADAL" clId="{5E744542-D28A-4E11-8F3C-D571A708ADAC}" dt="2023-06-06T13:03:43.169" v="136" actId="27636"/>
        <pc:sldMkLst>
          <pc:docMk/>
          <pc:sldMk cId="1019045662" sldId="262"/>
        </pc:sldMkLst>
        <pc:spChg chg="mod">
          <ac:chgData name="Sara Mužar" userId="57f87a10-ef6e-4d58-bda1-29d260cf9851" providerId="ADAL" clId="{5E744542-D28A-4E11-8F3C-D571A708ADAC}" dt="2023-06-06T13:03:43.169" v="136" actId="27636"/>
          <ac:spMkLst>
            <pc:docMk/>
            <pc:sldMk cId="1019045662" sldId="262"/>
            <ac:spMk id="3" creationId="{E408D5B4-9EA4-83BE-2E16-EDC2A56B365F}"/>
          </ac:spMkLst>
        </pc:spChg>
        <pc:spChg chg="mod">
          <ac:chgData name="Sara Mužar" userId="57f87a10-ef6e-4d58-bda1-29d260cf9851" providerId="ADAL" clId="{5E744542-D28A-4E11-8F3C-D571A708ADAC}" dt="2023-06-06T12:58:13.822" v="49" actId="1038"/>
          <ac:spMkLst>
            <pc:docMk/>
            <pc:sldMk cId="1019045662" sldId="262"/>
            <ac:spMk id="6" creationId="{606545E8-ABFE-ABE3-DBE0-7EA2FDAF1F37}"/>
          </ac:spMkLst>
        </pc:spChg>
      </pc:sldChg>
      <pc:sldChg chg="modSp mod">
        <pc:chgData name="Sara Mužar" userId="57f87a10-ef6e-4d58-bda1-29d260cf9851" providerId="ADAL" clId="{5E744542-D28A-4E11-8F3C-D571A708ADAC}" dt="2023-06-06T13:03:24.387" v="130" actId="2710"/>
        <pc:sldMkLst>
          <pc:docMk/>
          <pc:sldMk cId="4009468920" sldId="263"/>
        </pc:sldMkLst>
        <pc:spChg chg="mod">
          <ac:chgData name="Sara Mužar" userId="57f87a10-ef6e-4d58-bda1-29d260cf9851" providerId="ADAL" clId="{5E744542-D28A-4E11-8F3C-D571A708ADAC}" dt="2023-06-06T13:03:24.387" v="130" actId="2710"/>
          <ac:spMkLst>
            <pc:docMk/>
            <pc:sldMk cId="4009468920" sldId="263"/>
            <ac:spMk id="3" creationId="{E7635D1F-EAD6-A248-56BA-F4D8F8461FE0}"/>
          </ac:spMkLst>
        </pc:spChg>
      </pc:sldChg>
      <pc:sldChg chg="modSp mod">
        <pc:chgData name="Sara Mužar" userId="57f87a10-ef6e-4d58-bda1-29d260cf9851" providerId="ADAL" clId="{5E744542-D28A-4E11-8F3C-D571A708ADAC}" dt="2023-06-06T12:56:52.546" v="1" actId="255"/>
        <pc:sldMkLst>
          <pc:docMk/>
          <pc:sldMk cId="1032759988" sldId="265"/>
        </pc:sldMkLst>
        <pc:spChg chg="mod">
          <ac:chgData name="Sara Mužar" userId="57f87a10-ef6e-4d58-bda1-29d260cf9851" providerId="ADAL" clId="{5E744542-D28A-4E11-8F3C-D571A708ADAC}" dt="2023-06-06T12:56:52.546" v="1" actId="255"/>
          <ac:spMkLst>
            <pc:docMk/>
            <pc:sldMk cId="1032759988" sldId="265"/>
            <ac:spMk id="3" creationId="{BD0777F2-C84C-DF05-3D6F-7A40BE598460}"/>
          </ac:spMkLst>
        </pc:spChg>
      </pc:sldChg>
      <pc:sldChg chg="modSp mod">
        <pc:chgData name="Sara Mužar" userId="57f87a10-ef6e-4d58-bda1-29d260cf9851" providerId="ADAL" clId="{5E744542-D28A-4E11-8F3C-D571A708ADAC}" dt="2023-06-06T13:02:27.117" v="129" actId="1035"/>
        <pc:sldMkLst>
          <pc:docMk/>
          <pc:sldMk cId="176444376" sldId="266"/>
        </pc:sldMkLst>
        <pc:spChg chg="mod">
          <ac:chgData name="Sara Mužar" userId="57f87a10-ef6e-4d58-bda1-29d260cf9851" providerId="ADAL" clId="{5E744542-D28A-4E11-8F3C-D571A708ADAC}" dt="2023-06-06T13:02:27.117" v="129" actId="1035"/>
          <ac:spMkLst>
            <pc:docMk/>
            <pc:sldMk cId="176444376" sldId="266"/>
            <ac:spMk id="3" creationId="{4D306192-F2D3-67E9-8DC0-81EF1A2BAC2A}"/>
          </ac:spMkLst>
        </pc:spChg>
        <pc:spChg chg="mod">
          <ac:chgData name="Sara Mužar" userId="57f87a10-ef6e-4d58-bda1-29d260cf9851" providerId="ADAL" clId="{5E744542-D28A-4E11-8F3C-D571A708ADAC}" dt="2023-06-06T13:02:27.117" v="129" actId="1035"/>
          <ac:spMkLst>
            <pc:docMk/>
            <pc:sldMk cId="176444376" sldId="266"/>
            <ac:spMk id="4" creationId="{57E73003-E349-F8F2-3436-4C9B2D72B0DE}"/>
          </ac:spMkLst>
        </pc:spChg>
      </pc:sldChg>
      <pc:sldChg chg="addSp delSp modSp mod">
        <pc:chgData name="Sara Mužar" userId="57f87a10-ef6e-4d58-bda1-29d260cf9851" providerId="ADAL" clId="{5E744542-D28A-4E11-8F3C-D571A708ADAC}" dt="2023-06-06T13:01:22.902" v="116" actId="5793"/>
        <pc:sldMkLst>
          <pc:docMk/>
          <pc:sldMk cId="545039245" sldId="284"/>
        </pc:sldMkLst>
        <pc:spChg chg="add mod">
          <ac:chgData name="Sara Mužar" userId="57f87a10-ef6e-4d58-bda1-29d260cf9851" providerId="ADAL" clId="{5E744542-D28A-4E11-8F3C-D571A708ADAC}" dt="2023-06-06T13:01:22.902" v="116" actId="5793"/>
          <ac:spMkLst>
            <pc:docMk/>
            <pc:sldMk cId="545039245" sldId="284"/>
            <ac:spMk id="2" creationId="{3693D813-F2FA-06E8-5ADA-B13347518250}"/>
          </ac:spMkLst>
        </pc:spChg>
        <pc:spChg chg="add del mod">
          <ac:chgData name="Sara Mužar" userId="57f87a10-ef6e-4d58-bda1-29d260cf9851" providerId="ADAL" clId="{5E744542-D28A-4E11-8F3C-D571A708ADAC}" dt="2023-06-06T13:00:51.992" v="111" actId="478"/>
          <ac:spMkLst>
            <pc:docMk/>
            <pc:sldMk cId="545039245" sldId="284"/>
            <ac:spMk id="3" creationId="{34968D0F-ABA0-1B42-1E24-D9EDDEDF0DBE}"/>
          </ac:spMkLst>
        </pc:spChg>
      </pc:sldChg>
    </pc:docChg>
  </pc:docChgLst>
  <pc:docChgLst>
    <pc:chgData name="Nina Križnik" userId="f2ae9992-f13d-4bdb-902b-99e07945c62b" providerId="ADAL" clId="{202EE3A9-FAB9-4BF6-81F3-1DC565BF0C9F}"/>
    <pc:docChg chg="undo custSel modSld">
      <pc:chgData name="Nina Križnik" userId="f2ae9992-f13d-4bdb-902b-99e07945c62b" providerId="ADAL" clId="{202EE3A9-FAB9-4BF6-81F3-1DC565BF0C9F}" dt="2023-06-06T12:33:39.395" v="212" actId="20577"/>
      <pc:docMkLst>
        <pc:docMk/>
      </pc:docMkLst>
      <pc:sldChg chg="modSp mod">
        <pc:chgData name="Nina Križnik" userId="f2ae9992-f13d-4bdb-902b-99e07945c62b" providerId="ADAL" clId="{202EE3A9-FAB9-4BF6-81F3-1DC565BF0C9F}" dt="2023-06-06T12:19:54.243" v="1" actId="20577"/>
        <pc:sldMkLst>
          <pc:docMk/>
          <pc:sldMk cId="1648347728" sldId="256"/>
        </pc:sldMkLst>
        <pc:spChg chg="mod">
          <ac:chgData name="Nina Križnik" userId="f2ae9992-f13d-4bdb-902b-99e07945c62b" providerId="ADAL" clId="{202EE3A9-FAB9-4BF6-81F3-1DC565BF0C9F}" dt="2023-06-06T12:19:54.243" v="1" actId="20577"/>
          <ac:spMkLst>
            <pc:docMk/>
            <pc:sldMk cId="1648347728" sldId="256"/>
            <ac:spMk id="3" creationId="{A934C220-8248-2C6D-B4E7-87A4F5561BD2}"/>
          </ac:spMkLst>
        </pc:spChg>
      </pc:sldChg>
      <pc:sldChg chg="modSp mod">
        <pc:chgData name="Nina Križnik" userId="f2ae9992-f13d-4bdb-902b-99e07945c62b" providerId="ADAL" clId="{202EE3A9-FAB9-4BF6-81F3-1DC565BF0C9F}" dt="2023-06-06T12:28:44.293" v="109" actId="27636"/>
        <pc:sldMkLst>
          <pc:docMk/>
          <pc:sldMk cId="4062965662" sldId="261"/>
        </pc:sldMkLst>
        <pc:spChg chg="mod">
          <ac:chgData name="Nina Križnik" userId="f2ae9992-f13d-4bdb-902b-99e07945c62b" providerId="ADAL" clId="{202EE3A9-FAB9-4BF6-81F3-1DC565BF0C9F}" dt="2023-06-06T12:28:44.293" v="109" actId="27636"/>
          <ac:spMkLst>
            <pc:docMk/>
            <pc:sldMk cId="4062965662" sldId="261"/>
            <ac:spMk id="3" creationId="{4B66A9E6-CEA9-0ECE-5A32-968405CDD5A3}"/>
          </ac:spMkLst>
        </pc:spChg>
        <pc:spChg chg="mod">
          <ac:chgData name="Nina Križnik" userId="f2ae9992-f13d-4bdb-902b-99e07945c62b" providerId="ADAL" clId="{202EE3A9-FAB9-4BF6-81F3-1DC565BF0C9F}" dt="2023-06-06T12:27:17.656" v="78" actId="1076"/>
          <ac:spMkLst>
            <pc:docMk/>
            <pc:sldMk cId="4062965662" sldId="261"/>
            <ac:spMk id="4" creationId="{0A3D2893-21CF-FF4D-CE81-03A205D0DD79}"/>
          </ac:spMkLst>
        </pc:spChg>
      </pc:sldChg>
      <pc:sldChg chg="modSp mod">
        <pc:chgData name="Nina Križnik" userId="f2ae9992-f13d-4bdb-902b-99e07945c62b" providerId="ADAL" clId="{202EE3A9-FAB9-4BF6-81F3-1DC565BF0C9F}" dt="2023-06-06T12:32:08.217" v="194" actId="20577"/>
        <pc:sldMkLst>
          <pc:docMk/>
          <pc:sldMk cId="1019045662" sldId="262"/>
        </pc:sldMkLst>
        <pc:spChg chg="mod">
          <ac:chgData name="Nina Križnik" userId="f2ae9992-f13d-4bdb-902b-99e07945c62b" providerId="ADAL" clId="{202EE3A9-FAB9-4BF6-81F3-1DC565BF0C9F}" dt="2023-06-06T12:32:08.217" v="194" actId="20577"/>
          <ac:spMkLst>
            <pc:docMk/>
            <pc:sldMk cId="1019045662" sldId="262"/>
            <ac:spMk id="3" creationId="{E408D5B4-9EA4-83BE-2E16-EDC2A56B365F}"/>
          </ac:spMkLst>
        </pc:spChg>
        <pc:picChg chg="mod">
          <ac:chgData name="Nina Križnik" userId="f2ae9992-f13d-4bdb-902b-99e07945c62b" providerId="ADAL" clId="{202EE3A9-FAB9-4BF6-81F3-1DC565BF0C9F}" dt="2023-06-06T12:30:20.119" v="139" actId="14100"/>
          <ac:picMkLst>
            <pc:docMk/>
            <pc:sldMk cId="1019045662" sldId="262"/>
            <ac:picMk id="3074" creationId="{0D506C46-8A42-0666-FD9A-B9D54A0A1209}"/>
          </ac:picMkLst>
        </pc:picChg>
      </pc:sldChg>
      <pc:sldChg chg="modSp mod">
        <pc:chgData name="Nina Križnik" userId="f2ae9992-f13d-4bdb-902b-99e07945c62b" providerId="ADAL" clId="{202EE3A9-FAB9-4BF6-81F3-1DC565BF0C9F}" dt="2023-06-06T12:33:03.344" v="209" actId="20577"/>
        <pc:sldMkLst>
          <pc:docMk/>
          <pc:sldMk cId="4009468920" sldId="263"/>
        </pc:sldMkLst>
        <pc:spChg chg="mod">
          <ac:chgData name="Nina Križnik" userId="f2ae9992-f13d-4bdb-902b-99e07945c62b" providerId="ADAL" clId="{202EE3A9-FAB9-4BF6-81F3-1DC565BF0C9F}" dt="2023-06-06T12:33:03.344" v="209" actId="20577"/>
          <ac:spMkLst>
            <pc:docMk/>
            <pc:sldMk cId="4009468920" sldId="263"/>
            <ac:spMk id="3" creationId="{E7635D1F-EAD6-A248-56BA-F4D8F8461FE0}"/>
          </ac:spMkLst>
        </pc:spChg>
      </pc:sldChg>
      <pc:sldChg chg="modSp mod">
        <pc:chgData name="Nina Križnik" userId="f2ae9992-f13d-4bdb-902b-99e07945c62b" providerId="ADAL" clId="{202EE3A9-FAB9-4BF6-81F3-1DC565BF0C9F}" dt="2023-06-06T12:29:42.532" v="136" actId="404"/>
        <pc:sldMkLst>
          <pc:docMk/>
          <pc:sldMk cId="1032759988" sldId="265"/>
        </pc:sldMkLst>
        <pc:spChg chg="mod">
          <ac:chgData name="Nina Križnik" userId="f2ae9992-f13d-4bdb-902b-99e07945c62b" providerId="ADAL" clId="{202EE3A9-FAB9-4BF6-81F3-1DC565BF0C9F}" dt="2023-06-06T12:29:42.532" v="136" actId="404"/>
          <ac:spMkLst>
            <pc:docMk/>
            <pc:sldMk cId="1032759988" sldId="265"/>
            <ac:spMk id="3" creationId="{BD0777F2-C84C-DF05-3D6F-7A40BE598460}"/>
          </ac:spMkLst>
        </pc:spChg>
        <pc:picChg chg="mod">
          <ac:chgData name="Nina Križnik" userId="f2ae9992-f13d-4bdb-902b-99e07945c62b" providerId="ADAL" clId="{202EE3A9-FAB9-4BF6-81F3-1DC565BF0C9F}" dt="2023-06-06T12:29:26.438" v="115" actId="1076"/>
          <ac:picMkLst>
            <pc:docMk/>
            <pc:sldMk cId="1032759988" sldId="265"/>
            <ac:picMk id="1026" creationId="{B5AAAED3-8511-2C25-53DE-A2525D87ADA6}"/>
          </ac:picMkLst>
        </pc:picChg>
      </pc:sldChg>
      <pc:sldChg chg="modSp mod">
        <pc:chgData name="Nina Križnik" userId="f2ae9992-f13d-4bdb-902b-99e07945c62b" providerId="ADAL" clId="{202EE3A9-FAB9-4BF6-81F3-1DC565BF0C9F}" dt="2023-06-06T12:29:11.304" v="112" actId="14100"/>
        <pc:sldMkLst>
          <pc:docMk/>
          <pc:sldMk cId="176444376" sldId="266"/>
        </pc:sldMkLst>
        <pc:spChg chg="mod">
          <ac:chgData name="Nina Križnik" userId="f2ae9992-f13d-4bdb-902b-99e07945c62b" providerId="ADAL" clId="{202EE3A9-FAB9-4BF6-81F3-1DC565BF0C9F}" dt="2023-06-06T12:29:11.304" v="112" actId="14100"/>
          <ac:spMkLst>
            <pc:docMk/>
            <pc:sldMk cId="176444376" sldId="266"/>
            <ac:spMk id="3" creationId="{4D306192-F2D3-67E9-8DC0-81EF1A2BAC2A}"/>
          </ac:spMkLst>
        </pc:spChg>
      </pc:sldChg>
      <pc:sldChg chg="modSp mod">
        <pc:chgData name="Nina Križnik" userId="f2ae9992-f13d-4bdb-902b-99e07945c62b" providerId="ADAL" clId="{202EE3A9-FAB9-4BF6-81F3-1DC565BF0C9F}" dt="2023-06-06T12:33:39.395" v="212" actId="20577"/>
        <pc:sldMkLst>
          <pc:docMk/>
          <pc:sldMk cId="1396467001" sldId="267"/>
        </pc:sldMkLst>
        <pc:spChg chg="mod">
          <ac:chgData name="Nina Križnik" userId="f2ae9992-f13d-4bdb-902b-99e07945c62b" providerId="ADAL" clId="{202EE3A9-FAB9-4BF6-81F3-1DC565BF0C9F}" dt="2023-06-06T12:33:39.395" v="212" actId="20577"/>
          <ac:spMkLst>
            <pc:docMk/>
            <pc:sldMk cId="1396467001" sldId="267"/>
            <ac:spMk id="3" creationId="{DAD824A8-8727-E822-8FB9-463F4E287486}"/>
          </ac:spMkLst>
        </pc:spChg>
      </pc:sldChg>
      <pc:sldChg chg="addSp delSp modSp mod">
        <pc:chgData name="Nina Križnik" userId="f2ae9992-f13d-4bdb-902b-99e07945c62b" providerId="ADAL" clId="{202EE3A9-FAB9-4BF6-81F3-1DC565BF0C9F}" dt="2023-06-06T12:23:24.540" v="46" actId="20577"/>
        <pc:sldMkLst>
          <pc:docMk/>
          <pc:sldMk cId="15731963" sldId="278"/>
        </pc:sldMkLst>
        <pc:spChg chg="add del mod">
          <ac:chgData name="Nina Križnik" userId="f2ae9992-f13d-4bdb-902b-99e07945c62b" providerId="ADAL" clId="{202EE3A9-FAB9-4BF6-81F3-1DC565BF0C9F}" dt="2023-06-06T12:23:19.989" v="35" actId="478"/>
          <ac:spMkLst>
            <pc:docMk/>
            <pc:sldMk cId="15731963" sldId="278"/>
            <ac:spMk id="3" creationId="{B4BEA0E3-FC68-74AF-2235-280EF0BA40E0}"/>
          </ac:spMkLst>
        </pc:spChg>
        <pc:spChg chg="add del mod">
          <ac:chgData name="Nina Križnik" userId="f2ae9992-f13d-4bdb-902b-99e07945c62b" providerId="ADAL" clId="{202EE3A9-FAB9-4BF6-81F3-1DC565BF0C9F}" dt="2023-06-06T12:23:24.540" v="46" actId="20577"/>
          <ac:spMkLst>
            <pc:docMk/>
            <pc:sldMk cId="15731963" sldId="278"/>
            <ac:spMk id="4" creationId="{B805D627-67B2-0EB0-353D-72EBD1CED9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730B4-4B4D-4526-BDF7-060471332088}" type="datetimeFigureOut">
              <a:rPr lang="sl-SI" smtClean="0"/>
              <a:t>6. 06. 2023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F8535-B9DE-426F-B882-CF5F2C31C0F9}" type="slidenum">
              <a:rPr lang="sl-SI" smtClean="0"/>
              <a:t>‹#›</a:t>
            </a:fld>
            <a:endParaRPr lang="sl-SI"/>
          </a:p>
        </p:txBody>
      </p:sp>
    </p:spTree>
    <p:extLst>
      <p:ext uri="{BB962C8B-B14F-4D97-AF65-F5344CB8AC3E}">
        <p14:creationId xmlns:p14="http://schemas.microsoft.com/office/powerpoint/2010/main" val="418799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ABF8535-B9DE-426F-B882-CF5F2C31C0F9}" type="slidenum">
              <a:rPr lang="sl-SI" smtClean="0"/>
              <a:t>14</a:t>
            </a:fld>
            <a:endParaRPr lang="sl-SI"/>
          </a:p>
        </p:txBody>
      </p:sp>
    </p:spTree>
    <p:extLst>
      <p:ext uri="{BB962C8B-B14F-4D97-AF65-F5344CB8AC3E}">
        <p14:creationId xmlns:p14="http://schemas.microsoft.com/office/powerpoint/2010/main" val="65605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DF8438-B561-D386-21E0-15CDD2EF0E89}"/>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D522ABD2-FCF2-FC7C-CBA6-1BFB56A725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17CF4555-F778-BB4A-78C0-D8C96759A188}"/>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B0A9D4C4-7895-D2A8-DBE8-4E95041EB27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0A02B35-B17B-AB88-228E-3E078846F16E}"/>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39054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F44650-EA0C-CB26-F7BE-116178C5C76F}"/>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D8801D4-CC62-CE09-06E3-0D7AEE7BFBCB}"/>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2CC28CA-14A0-198B-F53A-CF2130B79CCA}"/>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7DAA3871-0963-74E4-E679-21756B85D56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BB7596F-815A-E8B1-21EC-682C355D3F87}"/>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206381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0266C44-5310-96F9-BAAD-54ABF7AC92E1}"/>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53855F1-FDC2-B7F9-6BEA-AFCB49720891}"/>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A69C67A-5CEC-6DA1-4D8D-1FCC0199AC89}"/>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EB6F01AD-CCEF-6DE7-81B4-C798362BBC1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4FAEE90-3C9E-C200-1E7E-40D3E3063686}"/>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303311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BA4822-1845-FD12-0C0A-1990B6358A02}"/>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D4F3082-62E2-BE5A-0D7A-28E13F3770E5}"/>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3846D62-FAD0-660E-A730-B41B1F01C75D}"/>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F890A4C3-E80F-892F-CB81-8178E9A4435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6CF89DE-17FA-4E28-583D-42D80C5C4244}"/>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315133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808235-7605-4AAF-DADF-3FFAB944BE17}"/>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483720E3-AB10-68E8-F360-1A2A3F7B43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9A8A1662-C845-99C8-B555-5241F7FFE760}"/>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278179AA-2477-F645-A16E-19B514B4BB0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FFD0745-3C9C-2C17-3A74-84CEC21E2483}"/>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258757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F78BF6-77BC-AF12-9E34-83FCE4D27C8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C742945E-D5DF-9CDB-E4B5-6E1D4188EAC8}"/>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91439F35-20C2-A07C-23BA-97CBE54B528B}"/>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78B8DF31-E38E-33B4-78FE-186787C02F3A}"/>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6" name="Označba mesta noge 5">
            <a:extLst>
              <a:ext uri="{FF2B5EF4-FFF2-40B4-BE49-F238E27FC236}">
                <a16:creationId xmlns:a16="http://schemas.microsoft.com/office/drawing/2014/main" id="{66AC1AC1-CAB2-5B68-02BD-3B3B5B211EC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3F3113B-A2EF-AADD-B18C-2A8775B92A29}"/>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7595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929CB0-0A49-6482-CB60-10C46CCEEBD6}"/>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316DB76-FB43-67BA-4E45-5C5CBEBDF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3F7F5787-2116-A87C-9B6E-0A0E6D940B52}"/>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131594D-8938-B15D-B0B5-895DEE2C5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9C633013-228E-DD19-F780-2B88C0EE65E2}"/>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26DCF3EA-F204-B524-1207-1F148BD627EE}"/>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8" name="Označba mesta noge 7">
            <a:extLst>
              <a:ext uri="{FF2B5EF4-FFF2-40B4-BE49-F238E27FC236}">
                <a16:creationId xmlns:a16="http://schemas.microsoft.com/office/drawing/2014/main" id="{6E148FE6-93AE-0E83-5708-622CB681062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06623697-CAD9-3C0B-8242-37256EFB9312}"/>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314118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298D44-BE58-FB4D-795E-6CDB4961274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EA64EE65-8FAD-AD6F-FC7C-42A60556F27F}"/>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4" name="Označba mesta noge 3">
            <a:extLst>
              <a:ext uri="{FF2B5EF4-FFF2-40B4-BE49-F238E27FC236}">
                <a16:creationId xmlns:a16="http://schemas.microsoft.com/office/drawing/2014/main" id="{24F98061-10A1-C0F6-BBE1-CB3A69556D26}"/>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1B819017-6B12-84AA-EFFA-019F7327FB32}"/>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125750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E84B374-D15E-DB0D-B292-52A2CA310041}"/>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3" name="Označba mesta noge 2">
            <a:extLst>
              <a:ext uri="{FF2B5EF4-FFF2-40B4-BE49-F238E27FC236}">
                <a16:creationId xmlns:a16="http://schemas.microsoft.com/office/drawing/2014/main" id="{0A067B99-7092-59B8-BB16-89B26FB41AFE}"/>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3236F988-5560-B052-DE55-C26A6AD97A08}"/>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228528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B4B98E-E631-5F76-7859-7F36FA4B959F}"/>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46127DF0-B53F-04E2-5B52-8071266B1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25F8BCDC-971F-A44A-A1C0-946607992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94C401B-D6DE-3B9E-7E7E-55E521D77CB4}"/>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6" name="Označba mesta noge 5">
            <a:extLst>
              <a:ext uri="{FF2B5EF4-FFF2-40B4-BE49-F238E27FC236}">
                <a16:creationId xmlns:a16="http://schemas.microsoft.com/office/drawing/2014/main" id="{A6A3C2F6-F95C-83B1-4F46-98239517E8A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8AB89A1-A113-F638-B88A-22CF8AFF68D5}"/>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4031282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F873F5-42BD-A4D6-3042-F6D2DE055B4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7B69471-0F21-1B0B-A61E-ED7CD4603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FADA62F-74E2-A651-3E16-EDC63533B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169B506-EA3C-E94E-3192-AC889E4213D4}"/>
              </a:ext>
            </a:extLst>
          </p:cNvPr>
          <p:cNvSpPr>
            <a:spLocks noGrp="1"/>
          </p:cNvSpPr>
          <p:nvPr>
            <p:ph type="dt" sz="half" idx="10"/>
          </p:nvPr>
        </p:nvSpPr>
        <p:spPr/>
        <p:txBody>
          <a:bodyPr/>
          <a:lstStyle/>
          <a:p>
            <a:fld id="{29E5C4FF-074C-4B66-930F-87E55E093F41}" type="datetimeFigureOut">
              <a:rPr lang="sl-SI" smtClean="0"/>
              <a:t>6. 06. 2023</a:t>
            </a:fld>
            <a:endParaRPr lang="sl-SI"/>
          </a:p>
        </p:txBody>
      </p:sp>
      <p:sp>
        <p:nvSpPr>
          <p:cNvPr id="6" name="Označba mesta noge 5">
            <a:extLst>
              <a:ext uri="{FF2B5EF4-FFF2-40B4-BE49-F238E27FC236}">
                <a16:creationId xmlns:a16="http://schemas.microsoft.com/office/drawing/2014/main" id="{AFEA194C-62DD-13AA-42F6-806B3CA1365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3394EE7-AAEB-B66B-8AA4-A9AFA819E081}"/>
              </a:ext>
            </a:extLst>
          </p:cNvPr>
          <p:cNvSpPr>
            <a:spLocks noGrp="1"/>
          </p:cNvSpPr>
          <p:nvPr>
            <p:ph type="sldNum" sz="quarter" idx="12"/>
          </p:nvPr>
        </p:nvSpPr>
        <p:spPr/>
        <p:txBody>
          <a:bodyPr/>
          <a:lstStyle/>
          <a:p>
            <a:fld id="{20719C85-28CC-472C-8970-0F4EE91EE28B}" type="slidenum">
              <a:rPr lang="sl-SI" smtClean="0"/>
              <a:t>‹#›</a:t>
            </a:fld>
            <a:endParaRPr lang="sl-SI"/>
          </a:p>
        </p:txBody>
      </p:sp>
    </p:spTree>
    <p:extLst>
      <p:ext uri="{BB962C8B-B14F-4D97-AF65-F5344CB8AC3E}">
        <p14:creationId xmlns:p14="http://schemas.microsoft.com/office/powerpoint/2010/main" val="304302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9E10865-0A44-4155-06C2-ABFAE340A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6BDF825-2E0D-0639-F549-9624D8273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985E3A1-A037-3B01-3A88-52953A0E89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5C4FF-074C-4B66-930F-87E55E093F41}" type="datetimeFigureOut">
              <a:rPr lang="sl-SI" smtClean="0"/>
              <a:t>6. 06. 2023</a:t>
            </a:fld>
            <a:endParaRPr lang="sl-SI"/>
          </a:p>
        </p:txBody>
      </p:sp>
      <p:sp>
        <p:nvSpPr>
          <p:cNvPr id="5" name="Označba mesta noge 4">
            <a:extLst>
              <a:ext uri="{FF2B5EF4-FFF2-40B4-BE49-F238E27FC236}">
                <a16:creationId xmlns:a16="http://schemas.microsoft.com/office/drawing/2014/main" id="{F7326257-3E9B-239D-E031-859D4FD74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2A85E7FE-43C2-CF76-1D75-72FC14CCE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19C85-28CC-472C-8970-0F4EE91EE28B}" type="slidenum">
              <a:rPr lang="sl-SI" smtClean="0"/>
              <a:t>‹#›</a:t>
            </a:fld>
            <a:endParaRPr lang="sl-SI"/>
          </a:p>
        </p:txBody>
      </p:sp>
      <p:pic>
        <p:nvPicPr>
          <p:cNvPr id="7" name="Grafika 6">
            <a:extLst>
              <a:ext uri="{FF2B5EF4-FFF2-40B4-BE49-F238E27FC236}">
                <a16:creationId xmlns:a16="http://schemas.microsoft.com/office/drawing/2014/main" id="{66D6AC14-4054-345D-2CDA-5E3C2FE719D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7250" y="0"/>
            <a:ext cx="12274189" cy="6858000"/>
          </a:xfrm>
          <a:prstGeom prst="rect">
            <a:avLst/>
          </a:prstGeom>
        </p:spPr>
      </p:pic>
    </p:spTree>
    <p:extLst>
      <p:ext uri="{BB962C8B-B14F-4D97-AF65-F5344CB8AC3E}">
        <p14:creationId xmlns:p14="http://schemas.microsoft.com/office/powerpoint/2010/main" val="3321066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www.okusno.je/" TargetMode="External"/><Relationship Id="rId4" Type="http://schemas.openxmlformats.org/officeDocument/2006/relationships/hyperlink" Target="http://www.siol.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1D6124-C25B-1BB6-0822-95EA514F410D}"/>
              </a:ext>
            </a:extLst>
          </p:cNvPr>
          <p:cNvSpPr>
            <a:spLocks noGrp="1"/>
          </p:cNvSpPr>
          <p:nvPr>
            <p:ph type="ctrTitle"/>
          </p:nvPr>
        </p:nvSpPr>
        <p:spPr>
          <a:xfrm>
            <a:off x="1157679" y="1923068"/>
            <a:ext cx="9876639" cy="2213389"/>
          </a:xfrm>
        </p:spPr>
        <p:txBody>
          <a:bodyPr>
            <a:normAutofit fontScale="90000"/>
          </a:bodyPr>
          <a:lstStyle/>
          <a:p>
            <a:r>
              <a:rPr lang="sl-SI" b="1" dirty="0">
                <a:solidFill>
                  <a:srgbClr val="82C350"/>
                </a:solidFill>
                <a:latin typeface="Arial Narrow" panose="020B0606020202030204" pitchFamily="34" charset="0"/>
              </a:rPr>
              <a:t>Realni izzivi za prihodnost</a:t>
            </a:r>
            <a:br>
              <a:rPr lang="sl-SI" b="1" dirty="0">
                <a:solidFill>
                  <a:srgbClr val="82C350"/>
                </a:solidFill>
                <a:latin typeface="Arial Narrow" panose="020B0606020202030204" pitchFamily="34" charset="0"/>
              </a:rPr>
            </a:br>
            <a:r>
              <a:rPr lang="sl-SI" b="1" dirty="0">
                <a:solidFill>
                  <a:srgbClr val="FF0000"/>
                </a:solidFill>
                <a:latin typeface="Arial Narrow" panose="020B0606020202030204" pitchFamily="34" charset="0"/>
              </a:rPr>
              <a:t>≠</a:t>
            </a:r>
            <a:br>
              <a:rPr lang="sl-SI" b="1" dirty="0">
                <a:solidFill>
                  <a:srgbClr val="82C350"/>
                </a:solidFill>
                <a:latin typeface="Arial Narrow" panose="020B0606020202030204" pitchFamily="34" charset="0"/>
              </a:rPr>
            </a:br>
            <a:r>
              <a:rPr lang="sl-SI" b="1" dirty="0">
                <a:solidFill>
                  <a:srgbClr val="82C350"/>
                </a:solidFill>
                <a:latin typeface="Arial Narrow" panose="020B0606020202030204" pitchFamily="34" charset="0"/>
              </a:rPr>
              <a:t>Izzivi realnosti za prihodnost</a:t>
            </a:r>
          </a:p>
        </p:txBody>
      </p:sp>
      <p:sp>
        <p:nvSpPr>
          <p:cNvPr id="3" name="Podnaslov 2">
            <a:extLst>
              <a:ext uri="{FF2B5EF4-FFF2-40B4-BE49-F238E27FC236}">
                <a16:creationId xmlns:a16="http://schemas.microsoft.com/office/drawing/2014/main" id="{A934C220-8248-2C6D-B4E7-87A4F5561BD2}"/>
              </a:ext>
            </a:extLst>
          </p:cNvPr>
          <p:cNvSpPr>
            <a:spLocks noGrp="1"/>
          </p:cNvSpPr>
          <p:nvPr>
            <p:ph type="subTitle" idx="1"/>
          </p:nvPr>
        </p:nvSpPr>
        <p:spPr>
          <a:xfrm>
            <a:off x="1157680" y="4279770"/>
            <a:ext cx="9876639" cy="1096924"/>
          </a:xfrm>
        </p:spPr>
        <p:txBody>
          <a:bodyPr>
            <a:normAutofit/>
          </a:bodyPr>
          <a:lstStyle/>
          <a:p>
            <a:endParaRPr lang="sl-SI" dirty="0"/>
          </a:p>
          <a:p>
            <a:r>
              <a:rPr lang="sl-SI" sz="3000" b="1" dirty="0">
                <a:solidFill>
                  <a:srgbClr val="82C350"/>
                </a:solidFill>
                <a:latin typeface="Arial Narrow" panose="020B0606020202030204" pitchFamily="34" charset="0"/>
                <a:ea typeface="+mj-ea"/>
                <a:cs typeface="+mj-cs"/>
              </a:rPr>
              <a:t>dr. Tatjana ZAGORC, direktorica GZS-ZKŽP</a:t>
            </a:r>
          </a:p>
        </p:txBody>
      </p:sp>
    </p:spTree>
    <p:extLst>
      <p:ext uri="{BB962C8B-B14F-4D97-AF65-F5344CB8AC3E}">
        <p14:creationId xmlns:p14="http://schemas.microsoft.com/office/powerpoint/2010/main" val="164834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B66A9E6-CEA9-0ECE-5A32-968405CDD5A3}"/>
              </a:ext>
            </a:extLst>
          </p:cNvPr>
          <p:cNvSpPr>
            <a:spLocks noGrp="1"/>
          </p:cNvSpPr>
          <p:nvPr>
            <p:ph idx="1"/>
          </p:nvPr>
        </p:nvSpPr>
        <p:spPr/>
        <p:txBody>
          <a:bodyPr>
            <a:normAutofit/>
          </a:bodyPr>
          <a:lstStyle/>
          <a:p>
            <a:r>
              <a:rPr lang="sl-SI" dirty="0">
                <a:latin typeface="Arial Narrow" panose="020B0606020202030204" pitchFamily="34" charset="0"/>
              </a:rPr>
              <a:t>Kdo vse je naša konkurenca?</a:t>
            </a:r>
          </a:p>
          <a:p>
            <a:r>
              <a:rPr lang="sl-SI" dirty="0">
                <a:latin typeface="Arial Narrow" panose="020B0606020202030204" pitchFamily="34" charset="0"/>
              </a:rPr>
              <a:t>Kaj lahko naredimo, da bo poslovno okolje primernejše in spodbudnejše za vse tekmovalce?</a:t>
            </a:r>
          </a:p>
          <a:p>
            <a:r>
              <a:rPr lang="sl-SI" dirty="0">
                <a:latin typeface="Arial Narrow" panose="020B0606020202030204" pitchFamily="34" charset="0"/>
              </a:rPr>
              <a:t>Kdo kaj ponuja (varnost, kakovost, inovativnost, novosti, trendi…)?</a:t>
            </a:r>
          </a:p>
          <a:p>
            <a:r>
              <a:rPr lang="sl-SI" dirty="0">
                <a:latin typeface="Arial Narrow" panose="020B0606020202030204" pitchFamily="34" charset="0"/>
              </a:rPr>
              <a:t>Tudi ZKŽP ima konkurenco, jo skušamo prehitevati, biti proaktivni</a:t>
            </a:r>
          </a:p>
          <a:p>
            <a:pPr marL="0" indent="0">
              <a:buNone/>
            </a:pPr>
            <a:endParaRPr lang="sl-SI" dirty="0">
              <a:latin typeface="Arial Narrow" panose="020B0606020202030204" pitchFamily="34" charset="0"/>
            </a:endParaRPr>
          </a:p>
          <a:p>
            <a:pPr marL="0" indent="0">
              <a:buNone/>
            </a:pPr>
            <a:r>
              <a:rPr lang="sl-SI" b="1" dirty="0">
                <a:solidFill>
                  <a:srgbClr val="82C350"/>
                </a:solidFill>
                <a:latin typeface="Arial Narrow" panose="020B0606020202030204" pitchFamily="34" charset="0"/>
                <a:ea typeface="+mj-ea"/>
                <a:cs typeface="+mj-cs"/>
              </a:rPr>
              <a:t>ZATO:</a:t>
            </a:r>
          </a:p>
          <a:p>
            <a:pPr marL="0" indent="0">
              <a:buNone/>
            </a:pPr>
            <a:r>
              <a:rPr lang="sl-SI" b="1" dirty="0">
                <a:solidFill>
                  <a:srgbClr val="82C350"/>
                </a:solidFill>
                <a:latin typeface="Arial Narrow" panose="020B0606020202030204" pitchFamily="34" charset="0"/>
                <a:ea typeface="+mj-ea"/>
                <a:cs typeface="+mj-cs"/>
              </a:rPr>
              <a:t>Predvideti moramo scenarij 1, 2, 3…in vsakemu posebej prilagoditi rešitev.</a:t>
            </a:r>
          </a:p>
          <a:p>
            <a:endParaRPr lang="sl-SI" dirty="0">
              <a:latin typeface="Arial Narrow" panose="020B0606020202030204" pitchFamily="34" charset="0"/>
            </a:endParaRPr>
          </a:p>
        </p:txBody>
      </p:sp>
      <p:sp>
        <p:nvSpPr>
          <p:cNvPr id="4" name="Naslov 1">
            <a:extLst>
              <a:ext uri="{FF2B5EF4-FFF2-40B4-BE49-F238E27FC236}">
                <a16:creationId xmlns:a16="http://schemas.microsoft.com/office/drawing/2014/main" id="{0A3D2893-21CF-FF4D-CE81-03A205D0DD79}"/>
              </a:ext>
            </a:extLst>
          </p:cNvPr>
          <p:cNvSpPr txBox="1">
            <a:spLocks/>
          </p:cNvSpPr>
          <p:nvPr/>
        </p:nvSpPr>
        <p:spPr>
          <a:xfrm>
            <a:off x="838200" y="5117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rgbClr val="82C350"/>
                </a:solidFill>
                <a:latin typeface="Arial Narrow" panose="020B0606020202030204" pitchFamily="34" charset="0"/>
              </a:rPr>
              <a:t>Konkurenca, nasprotniki</a:t>
            </a:r>
            <a:endParaRPr lang="sl-SI" b="1" dirty="0">
              <a:solidFill>
                <a:srgbClr val="82C350"/>
              </a:solidFill>
              <a:latin typeface="Arial Narrow" panose="020B0606020202030204" pitchFamily="34" charset="0"/>
            </a:endParaRPr>
          </a:p>
        </p:txBody>
      </p:sp>
    </p:spTree>
    <p:extLst>
      <p:ext uri="{BB962C8B-B14F-4D97-AF65-F5344CB8AC3E}">
        <p14:creationId xmlns:p14="http://schemas.microsoft.com/office/powerpoint/2010/main" val="4062965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slov 1">
            <a:extLst>
              <a:ext uri="{FF2B5EF4-FFF2-40B4-BE49-F238E27FC236}">
                <a16:creationId xmlns:a16="http://schemas.microsoft.com/office/drawing/2014/main" id="{606545E8-ABFE-ABE3-DBE0-7EA2FDAF1F37}"/>
              </a:ext>
            </a:extLst>
          </p:cNvPr>
          <p:cNvSpPr txBox="1">
            <a:spLocks/>
          </p:cNvSpPr>
          <p:nvPr/>
        </p:nvSpPr>
        <p:spPr>
          <a:xfrm>
            <a:off x="583679"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err="1">
                <a:solidFill>
                  <a:srgbClr val="82C350"/>
                </a:solidFill>
                <a:latin typeface="Arial Narrow" panose="020B0606020202030204" pitchFamily="34" charset="0"/>
              </a:rPr>
              <a:t>Spremljevalna</a:t>
            </a:r>
            <a:r>
              <a:rPr lang="en-US" b="1" dirty="0">
                <a:solidFill>
                  <a:srgbClr val="82C350"/>
                </a:solidFill>
                <a:latin typeface="Arial Narrow" panose="020B0606020202030204" pitchFamily="34" charset="0"/>
              </a:rPr>
              <a:t> </a:t>
            </a:r>
            <a:r>
              <a:rPr lang="en-US" b="1" dirty="0" err="1">
                <a:solidFill>
                  <a:srgbClr val="82C350"/>
                </a:solidFill>
                <a:latin typeface="Arial Narrow" panose="020B0606020202030204" pitchFamily="34" charset="0"/>
              </a:rPr>
              <a:t>ekipa</a:t>
            </a:r>
            <a:endParaRPr lang="en-US" b="1" dirty="0">
              <a:solidFill>
                <a:srgbClr val="82C350"/>
              </a:solidFill>
              <a:latin typeface="Arial Narrow" panose="020B0606020202030204" pitchFamily="34" charset="0"/>
            </a:endParaRPr>
          </a:p>
        </p:txBody>
      </p:sp>
      <p:sp>
        <p:nvSpPr>
          <p:cNvPr id="3" name="Označba mesta vsebine 2">
            <a:extLst>
              <a:ext uri="{FF2B5EF4-FFF2-40B4-BE49-F238E27FC236}">
                <a16:creationId xmlns:a16="http://schemas.microsoft.com/office/drawing/2014/main" id="{E408D5B4-9EA4-83BE-2E16-EDC2A56B365F}"/>
              </a:ext>
            </a:extLst>
          </p:cNvPr>
          <p:cNvSpPr>
            <a:spLocks noGrp="1"/>
          </p:cNvSpPr>
          <p:nvPr>
            <p:ph idx="1"/>
          </p:nvPr>
        </p:nvSpPr>
        <p:spPr>
          <a:xfrm>
            <a:off x="583677" y="1791092"/>
            <a:ext cx="6420440" cy="5147035"/>
          </a:xfrm>
        </p:spPr>
        <p:txBody>
          <a:bodyPr vert="horz" lIns="91440" tIns="45720" rIns="91440" bIns="45720" rtlCol="0">
            <a:normAutofit lnSpcReduction="10000"/>
          </a:bodyPr>
          <a:lstStyle/>
          <a:p>
            <a:r>
              <a:rPr lang="en-US" dirty="0" err="1">
                <a:latin typeface="Arial Narrow" panose="020B0606020202030204" pitchFamily="34" charset="0"/>
              </a:rPr>
              <a:t>Znanje</a:t>
            </a:r>
            <a:endParaRPr lang="en-US" dirty="0">
              <a:latin typeface="Arial Narrow" panose="020B0606020202030204" pitchFamily="34" charset="0"/>
            </a:endParaRPr>
          </a:p>
          <a:p>
            <a:r>
              <a:rPr lang="en-US" dirty="0" err="1">
                <a:latin typeface="Arial Narrow" panose="020B0606020202030204" pitchFamily="34" charset="0"/>
              </a:rPr>
              <a:t>Študije</a:t>
            </a:r>
            <a:endParaRPr lang="en-US" dirty="0">
              <a:latin typeface="Arial Narrow" panose="020B0606020202030204" pitchFamily="34" charset="0"/>
            </a:endParaRPr>
          </a:p>
          <a:p>
            <a:r>
              <a:rPr lang="en-US" dirty="0" err="1">
                <a:latin typeface="Arial Narrow" panose="020B0606020202030204" pitchFamily="34" charset="0"/>
              </a:rPr>
              <a:t>Dobre</a:t>
            </a:r>
            <a:r>
              <a:rPr lang="en-US" dirty="0">
                <a:latin typeface="Arial Narrow" panose="020B0606020202030204" pitchFamily="34" charset="0"/>
              </a:rPr>
              <a:t> </a:t>
            </a:r>
            <a:r>
              <a:rPr lang="en-US" dirty="0" err="1">
                <a:latin typeface="Arial Narrow" panose="020B0606020202030204" pitchFamily="34" charset="0"/>
              </a:rPr>
              <a:t>prakse</a:t>
            </a:r>
            <a:endParaRPr lang="en-US" dirty="0">
              <a:latin typeface="Arial Narrow" panose="020B0606020202030204" pitchFamily="34" charset="0"/>
            </a:endParaRPr>
          </a:p>
          <a:p>
            <a:r>
              <a:rPr lang="en-US" dirty="0" err="1">
                <a:latin typeface="Arial Narrow" panose="020B0606020202030204" pitchFamily="34" charset="0"/>
              </a:rPr>
              <a:t>Mreža</a:t>
            </a:r>
            <a:r>
              <a:rPr lang="en-US" dirty="0">
                <a:latin typeface="Arial Narrow" panose="020B0606020202030204" pitchFamily="34" charset="0"/>
              </a:rPr>
              <a:t> </a:t>
            </a:r>
            <a:r>
              <a:rPr lang="en-US" dirty="0" err="1">
                <a:latin typeface="Arial Narrow" panose="020B0606020202030204" pitchFamily="34" charset="0"/>
              </a:rPr>
              <a:t>strokovnjakov</a:t>
            </a:r>
            <a:endParaRPr lang="en-US" dirty="0">
              <a:latin typeface="Arial Narrow" panose="020B0606020202030204" pitchFamily="34" charset="0"/>
            </a:endParaRPr>
          </a:p>
          <a:p>
            <a:r>
              <a:rPr lang="en-US" dirty="0" err="1">
                <a:latin typeface="Arial Narrow" panose="020B0606020202030204" pitchFamily="34" charset="0"/>
              </a:rPr>
              <a:t>Partnerstva</a:t>
            </a:r>
            <a:r>
              <a:rPr lang="en-US" dirty="0">
                <a:latin typeface="Arial Narrow" panose="020B0606020202030204" pitchFamily="34" charset="0"/>
              </a:rPr>
              <a:t> (SRIP HRANA, KOC</a:t>
            </a:r>
            <a:r>
              <a:rPr lang="sl-SI" dirty="0">
                <a:latin typeface="Arial Narrow" panose="020B0606020202030204" pitchFamily="34" charset="0"/>
              </a:rPr>
              <a:t> </a:t>
            </a:r>
            <a:r>
              <a:rPr lang="en-US" dirty="0">
                <a:latin typeface="Arial Narrow" panose="020B0606020202030204" pitchFamily="34" charset="0"/>
              </a:rPr>
              <a:t>HRANA…)</a:t>
            </a:r>
            <a:endParaRPr lang="sl-SI" dirty="0">
              <a:latin typeface="Arial Narrow" panose="020B0606020202030204" pitchFamily="34" charset="0"/>
            </a:endParaRPr>
          </a:p>
          <a:p>
            <a:r>
              <a:rPr lang="sl-SI" dirty="0">
                <a:latin typeface="Arial Narrow" panose="020B0606020202030204" pitchFamily="34" charset="0"/>
              </a:rPr>
              <a:t>Preventiva in kurativa</a:t>
            </a: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lnSpc>
                <a:spcPct val="100000"/>
              </a:lnSpc>
              <a:buNone/>
            </a:pPr>
            <a:r>
              <a:rPr lang="en-US" b="1" dirty="0">
                <a:solidFill>
                  <a:srgbClr val="82C350"/>
                </a:solidFill>
                <a:latin typeface="Arial Narrow" panose="020B0606020202030204" pitchFamily="34" charset="0"/>
                <a:ea typeface="+mj-ea"/>
                <a:cs typeface="+mj-cs"/>
              </a:rPr>
              <a:t>ZATO:</a:t>
            </a:r>
          </a:p>
          <a:p>
            <a:pPr marL="0" indent="0">
              <a:lnSpc>
                <a:spcPct val="120000"/>
              </a:lnSpc>
              <a:buNone/>
            </a:pPr>
            <a:r>
              <a:rPr lang="en-US" b="1" dirty="0" err="1">
                <a:solidFill>
                  <a:srgbClr val="82C350"/>
                </a:solidFill>
                <a:latin typeface="Arial Narrow" panose="020B0606020202030204" pitchFamily="34" charset="0"/>
                <a:ea typeface="+mj-ea"/>
                <a:cs typeface="+mj-cs"/>
              </a:rPr>
              <a:t>Agroživilstvo</a:t>
            </a:r>
            <a:r>
              <a:rPr lang="en-US" b="1" dirty="0">
                <a:solidFill>
                  <a:srgbClr val="82C350"/>
                </a:solidFill>
                <a:latin typeface="Arial Narrow" panose="020B0606020202030204" pitchFamily="34" charset="0"/>
                <a:ea typeface="+mj-ea"/>
                <a:cs typeface="+mj-cs"/>
              </a:rPr>
              <a:t> </a:t>
            </a:r>
            <a:r>
              <a:rPr lang="en-US" b="1" dirty="0" err="1">
                <a:solidFill>
                  <a:srgbClr val="82C350"/>
                </a:solidFill>
                <a:latin typeface="Arial Narrow" panose="020B0606020202030204" pitchFamily="34" charset="0"/>
                <a:ea typeface="+mj-ea"/>
                <a:cs typeface="+mj-cs"/>
              </a:rPr>
              <a:t>potrebuje</a:t>
            </a:r>
            <a:r>
              <a:rPr lang="en-US" b="1" dirty="0">
                <a:solidFill>
                  <a:srgbClr val="82C350"/>
                </a:solidFill>
                <a:latin typeface="Arial Narrow" panose="020B0606020202030204" pitchFamily="34" charset="0"/>
                <a:ea typeface="+mj-ea"/>
                <a:cs typeface="+mj-cs"/>
              </a:rPr>
              <a:t> ZKŽP, ki je </a:t>
            </a:r>
            <a:r>
              <a:rPr lang="en-US" b="1" dirty="0" err="1">
                <a:solidFill>
                  <a:srgbClr val="82C350"/>
                </a:solidFill>
                <a:latin typeface="Arial Narrow" panose="020B0606020202030204" pitchFamily="34" charset="0"/>
                <a:ea typeface="+mj-ea"/>
                <a:cs typeface="+mj-cs"/>
              </a:rPr>
              <a:t>vedno</a:t>
            </a:r>
            <a:r>
              <a:rPr lang="en-US" b="1" dirty="0">
                <a:solidFill>
                  <a:srgbClr val="82C350"/>
                </a:solidFill>
                <a:latin typeface="Arial Narrow" panose="020B0606020202030204" pitchFamily="34" charset="0"/>
                <a:ea typeface="+mj-ea"/>
                <a:cs typeface="+mj-cs"/>
              </a:rPr>
              <a:t> v </a:t>
            </a:r>
            <a:r>
              <a:rPr lang="sl-SI" b="1" dirty="0">
                <a:solidFill>
                  <a:srgbClr val="82C350"/>
                </a:solidFill>
                <a:latin typeface="Arial Narrow" panose="020B0606020202030204" pitchFamily="34" charset="0"/>
                <a:ea typeface="+mj-ea"/>
                <a:cs typeface="+mj-cs"/>
              </a:rPr>
              <a:t>stopnji </a:t>
            </a:r>
            <a:r>
              <a:rPr lang="en-US" b="1" dirty="0" err="1">
                <a:solidFill>
                  <a:srgbClr val="82C350"/>
                </a:solidFill>
                <a:latin typeface="Arial Narrow" panose="020B0606020202030204" pitchFamily="34" charset="0"/>
                <a:ea typeface="+mj-ea"/>
                <a:cs typeface="+mj-cs"/>
              </a:rPr>
              <a:t>pripravljenosti</a:t>
            </a:r>
            <a:r>
              <a:rPr lang="sl-SI" b="1" dirty="0">
                <a:solidFill>
                  <a:srgbClr val="82C350"/>
                </a:solidFill>
                <a:latin typeface="Arial Narrow" panose="020B0606020202030204" pitchFamily="34" charset="0"/>
                <a:ea typeface="+mj-ea"/>
                <a:cs typeface="+mj-cs"/>
              </a:rPr>
              <a:t>.</a:t>
            </a:r>
            <a:endParaRPr lang="en-US" b="1" dirty="0">
              <a:solidFill>
                <a:srgbClr val="82C350"/>
              </a:solidFill>
              <a:latin typeface="Arial Narrow" panose="020B0606020202030204" pitchFamily="34" charset="0"/>
              <a:ea typeface="+mj-ea"/>
              <a:cs typeface="+mj-cs"/>
            </a:endParaRPr>
          </a:p>
        </p:txBody>
      </p:sp>
      <p:pic>
        <p:nvPicPr>
          <p:cNvPr id="3074" name="Picture 2" descr="What Tour de France cyclists eat to conquer the race">
            <a:extLst>
              <a:ext uri="{FF2B5EF4-FFF2-40B4-BE49-F238E27FC236}">
                <a16:creationId xmlns:a16="http://schemas.microsoft.com/office/drawing/2014/main" id="{0D506C46-8A42-0666-FD9A-B9D54A0A1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70" r="20592"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045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7635D1F-EAD6-A248-56BA-F4D8F8461FE0}"/>
              </a:ext>
            </a:extLst>
          </p:cNvPr>
          <p:cNvSpPr>
            <a:spLocks noGrp="1"/>
          </p:cNvSpPr>
          <p:nvPr>
            <p:ph idx="1"/>
          </p:nvPr>
        </p:nvSpPr>
        <p:spPr>
          <a:xfrm>
            <a:off x="838200" y="1825625"/>
            <a:ext cx="10515600" cy="4547466"/>
          </a:xfrm>
        </p:spPr>
        <p:txBody>
          <a:bodyPr>
            <a:normAutofit/>
          </a:bodyPr>
          <a:lstStyle/>
          <a:p>
            <a:r>
              <a:rPr lang="sl-SI" dirty="0">
                <a:latin typeface="Arial Narrow" panose="020B0606020202030204" pitchFamily="34" charset="0"/>
              </a:rPr>
              <a:t>Vsako podjetje posluje zase.</a:t>
            </a:r>
          </a:p>
          <a:p>
            <a:r>
              <a:rPr lang="sl-SI" dirty="0">
                <a:latin typeface="Arial Narrow" panose="020B0606020202030204" pitchFamily="34" charset="0"/>
              </a:rPr>
              <a:t>Vsako podjetje je del sektorja, panoge.</a:t>
            </a:r>
          </a:p>
          <a:p>
            <a:r>
              <a:rPr lang="sl-SI" dirty="0">
                <a:latin typeface="Arial Narrow" panose="020B0606020202030204" pitchFamily="34" charset="0"/>
              </a:rPr>
              <a:t>Vsako podjetje je del širšega gospodarskega prostora.</a:t>
            </a:r>
          </a:p>
          <a:p>
            <a:r>
              <a:rPr lang="sl-SI" dirty="0">
                <a:latin typeface="Arial Narrow" panose="020B0606020202030204" pitchFamily="34" charset="0"/>
              </a:rPr>
              <a:t>Številni vplivi, dejavniki, ki pa vplivajo na vse hkrati ali na posamezne sektorje.</a:t>
            </a:r>
          </a:p>
          <a:p>
            <a:pPr marL="0" indent="0">
              <a:buNone/>
            </a:pPr>
            <a:endParaRPr lang="sl-SI" dirty="0">
              <a:latin typeface="Arial Narrow" panose="020B0606020202030204" pitchFamily="34" charset="0"/>
            </a:endParaRPr>
          </a:p>
          <a:p>
            <a:pPr marL="0" indent="0">
              <a:buNone/>
            </a:pPr>
            <a:r>
              <a:rPr lang="sl-SI" b="1" dirty="0">
                <a:solidFill>
                  <a:srgbClr val="82C350"/>
                </a:solidFill>
                <a:latin typeface="Arial Narrow" panose="020B0606020202030204" pitchFamily="34" charset="0"/>
                <a:ea typeface="+mj-ea"/>
                <a:cs typeface="+mj-cs"/>
              </a:rPr>
              <a:t>ZATO:</a:t>
            </a:r>
          </a:p>
          <a:p>
            <a:pPr marL="0" indent="0">
              <a:lnSpc>
                <a:spcPct val="100000"/>
              </a:lnSpc>
              <a:buNone/>
            </a:pPr>
            <a:r>
              <a:rPr lang="sl-SI" b="1" dirty="0">
                <a:solidFill>
                  <a:srgbClr val="82C350"/>
                </a:solidFill>
                <a:latin typeface="Arial Narrow" panose="020B0606020202030204" pitchFamily="34" charset="0"/>
                <a:ea typeface="+mj-ea"/>
                <a:cs typeface="+mj-cs"/>
              </a:rPr>
              <a:t>Kolesarimo vsak zase, a hkrati potrebujemo nekoga, da nas potegne naprej. To je ZKŽP – to smo mi vsi.</a:t>
            </a:r>
          </a:p>
        </p:txBody>
      </p:sp>
      <p:sp>
        <p:nvSpPr>
          <p:cNvPr id="4" name="Naslov 1">
            <a:extLst>
              <a:ext uri="{FF2B5EF4-FFF2-40B4-BE49-F238E27FC236}">
                <a16:creationId xmlns:a16="http://schemas.microsoft.com/office/drawing/2014/main" id="{D615A48F-5126-C99D-B7FB-CAD8119FD1D3}"/>
              </a:ext>
            </a:extLst>
          </p:cNvPr>
          <p:cNvSpPr txBox="1">
            <a:spLocks/>
          </p:cNvSpPr>
          <p:nvPr/>
        </p:nvSpPr>
        <p:spPr>
          <a:xfrm>
            <a:off x="838200" y="6606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b="1" dirty="0">
                <a:solidFill>
                  <a:srgbClr val="82C350"/>
                </a:solidFill>
                <a:latin typeface="Arial Narrow" panose="020B0606020202030204" pitchFamily="34" charset="0"/>
              </a:rPr>
              <a:t>Individualni šport, ki to ni</a:t>
            </a:r>
            <a:endParaRPr lang="sl-SI" b="1" dirty="0">
              <a:solidFill>
                <a:srgbClr val="82C350"/>
              </a:solidFill>
              <a:latin typeface="Arial Narrow" panose="020B0606020202030204" pitchFamily="34" charset="0"/>
            </a:endParaRPr>
          </a:p>
        </p:txBody>
      </p:sp>
    </p:spTree>
    <p:extLst>
      <p:ext uri="{BB962C8B-B14F-4D97-AF65-F5344CB8AC3E}">
        <p14:creationId xmlns:p14="http://schemas.microsoft.com/office/powerpoint/2010/main" val="400946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značba mesta vsebine 2">
            <a:extLst>
              <a:ext uri="{FF2B5EF4-FFF2-40B4-BE49-F238E27FC236}">
                <a16:creationId xmlns:a16="http://schemas.microsoft.com/office/drawing/2014/main" id="{DAD824A8-8727-E822-8FB9-463F4E287486}"/>
              </a:ext>
            </a:extLst>
          </p:cNvPr>
          <p:cNvSpPr>
            <a:spLocks noGrp="1"/>
          </p:cNvSpPr>
          <p:nvPr>
            <p:ph idx="1"/>
          </p:nvPr>
        </p:nvSpPr>
        <p:spPr>
          <a:xfrm>
            <a:off x="1014369" y="2022905"/>
            <a:ext cx="4619621" cy="3916501"/>
          </a:xfrm>
        </p:spPr>
        <p:txBody>
          <a:bodyPr>
            <a:noAutofit/>
          </a:bodyPr>
          <a:lstStyle/>
          <a:p>
            <a:r>
              <a:rPr lang="sl-SI" dirty="0">
                <a:latin typeface="Arial Narrow" panose="020B0606020202030204" pitchFamily="34" charset="0"/>
              </a:rPr>
              <a:t>Vsi, posredno ali neposredno povezani deli slovenskega agroživilstva, smo soodvisni eden od drugega.</a:t>
            </a:r>
          </a:p>
          <a:p>
            <a:r>
              <a:rPr lang="sl-SI" dirty="0">
                <a:latin typeface="Arial Narrow" panose="020B0606020202030204" pitchFamily="34" charset="0"/>
              </a:rPr>
              <a:t>Se želimo prehitevati, a ko nastopi kriza, stopimo skupaj in iščemo rešitve.</a:t>
            </a:r>
          </a:p>
          <a:p>
            <a:r>
              <a:rPr lang="sl-SI" dirty="0">
                <a:latin typeface="Arial Narrow" panose="020B0606020202030204" pitchFamily="34" charset="0"/>
              </a:rPr>
              <a:t>Delamo za nemoteno oskrbo s kakovostno hrano.</a:t>
            </a:r>
          </a:p>
        </p:txBody>
      </p:sp>
      <p:pic>
        <p:nvPicPr>
          <p:cNvPr id="5" name="Picture 8" descr="Maraton Franja BTC City » Mestna občina Ljubljana">
            <a:extLst>
              <a:ext uri="{FF2B5EF4-FFF2-40B4-BE49-F238E27FC236}">
                <a16:creationId xmlns:a16="http://schemas.microsoft.com/office/drawing/2014/main" id="{A5305709-09C8-7061-F019-120FFACFF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53" r="22709"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Naslov 1">
            <a:extLst>
              <a:ext uri="{FF2B5EF4-FFF2-40B4-BE49-F238E27FC236}">
                <a16:creationId xmlns:a16="http://schemas.microsoft.com/office/drawing/2014/main" id="{85213B58-C6EC-321D-C559-A971CB314F34}"/>
              </a:ext>
            </a:extLst>
          </p:cNvPr>
          <p:cNvSpPr txBox="1">
            <a:spLocks/>
          </p:cNvSpPr>
          <p:nvPr/>
        </p:nvSpPr>
        <p:spPr>
          <a:xfrm>
            <a:off x="838200" y="4020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rgbClr val="82C350"/>
                </a:solidFill>
                <a:latin typeface="Arial Narrow" panose="020B0606020202030204" pitchFamily="34" charset="0"/>
              </a:rPr>
              <a:t>270 članov ZKŽP</a:t>
            </a:r>
            <a:br>
              <a:rPr lang="pt-BR" b="1" dirty="0">
                <a:solidFill>
                  <a:srgbClr val="82C350"/>
                </a:solidFill>
                <a:latin typeface="Arial Narrow" panose="020B0606020202030204" pitchFamily="34" charset="0"/>
              </a:rPr>
            </a:br>
            <a:r>
              <a:rPr lang="pt-BR" b="1" dirty="0">
                <a:solidFill>
                  <a:srgbClr val="82C350"/>
                </a:solidFill>
                <a:latin typeface="Arial Narrow" panose="020B0606020202030204" pitchFamily="34" charset="0"/>
              </a:rPr>
              <a:t>270 členov verige</a:t>
            </a:r>
            <a:endParaRPr lang="sl-SI" b="1" dirty="0">
              <a:solidFill>
                <a:srgbClr val="82C350"/>
              </a:solidFill>
              <a:latin typeface="Arial Narrow" panose="020B0606020202030204" pitchFamily="34" charset="0"/>
            </a:endParaRPr>
          </a:p>
        </p:txBody>
      </p:sp>
    </p:spTree>
    <p:extLst>
      <p:ext uri="{BB962C8B-B14F-4D97-AF65-F5344CB8AC3E}">
        <p14:creationId xmlns:p14="http://schemas.microsoft.com/office/powerpoint/2010/main" val="139646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57735090-2DFE-6085-FEF5-F0BB05278283}"/>
              </a:ext>
            </a:extLst>
          </p:cNvPr>
          <p:cNvSpPr txBox="1">
            <a:spLocks/>
          </p:cNvSpPr>
          <p:nvPr/>
        </p:nvSpPr>
        <p:spPr>
          <a:xfrm>
            <a:off x="838200" y="-2537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b="1" dirty="0">
                <a:solidFill>
                  <a:schemeClr val="bg1"/>
                </a:solidFill>
                <a:latin typeface="Arial Narrow" panose="020B0606020202030204" pitchFamily="34" charset="0"/>
              </a:rPr>
              <a:t>Ekipa </a:t>
            </a:r>
            <a:r>
              <a:rPr lang="pt-BR" b="1" dirty="0">
                <a:solidFill>
                  <a:schemeClr val="bg1"/>
                </a:solidFill>
                <a:latin typeface="Arial Narrow" panose="020B0606020202030204" pitchFamily="34" charset="0"/>
              </a:rPr>
              <a:t>ZKŽP</a:t>
            </a:r>
            <a:endParaRPr lang="sl-SI" b="1" dirty="0">
              <a:solidFill>
                <a:schemeClr val="bg1"/>
              </a:solidFill>
              <a:latin typeface="Arial Narrow" panose="020B0606020202030204" pitchFamily="34" charset="0"/>
            </a:endParaRPr>
          </a:p>
        </p:txBody>
      </p:sp>
      <p:pic>
        <p:nvPicPr>
          <p:cNvPr id="7" name="Slika 6" descr="Slika, ki vsebuje besede človeški obraz, nasmeh, ženska, oblačila&#10;&#10;Opis je samodejno ustvarjen">
            <a:extLst>
              <a:ext uri="{FF2B5EF4-FFF2-40B4-BE49-F238E27FC236}">
                <a16:creationId xmlns:a16="http://schemas.microsoft.com/office/drawing/2014/main" id="{DA28C265-9879-B1A7-3AEA-1D0F37AFEA26}"/>
              </a:ext>
            </a:extLst>
          </p:cNvPr>
          <p:cNvPicPr>
            <a:picLocks noChangeAspect="1"/>
          </p:cNvPicPr>
          <p:nvPr/>
        </p:nvPicPr>
        <p:blipFill rotWithShape="1">
          <a:blip r:embed="rId3">
            <a:extLst>
              <a:ext uri="{28A0092B-C50C-407E-A947-70E740481C1C}">
                <a14:useLocalDpi xmlns:a14="http://schemas.microsoft.com/office/drawing/2010/main" val="0"/>
              </a:ext>
            </a:extLst>
          </a:blip>
          <a:srcRect l="24885" t="14433" r="41969"/>
          <a:stretch/>
        </p:blipFill>
        <p:spPr>
          <a:xfrm>
            <a:off x="192509" y="1071846"/>
            <a:ext cx="2729799" cy="4982066"/>
          </a:xfrm>
          <a:prstGeom prst="rect">
            <a:avLst/>
          </a:prstGeom>
        </p:spPr>
      </p:pic>
      <p:pic>
        <p:nvPicPr>
          <p:cNvPr id="9" name="Slika 8" descr="Slika, ki vsebuje besede človeški obraz, besedilo, oseba, ženska&#10;&#10;Opis je samodejno ustvarjen">
            <a:extLst>
              <a:ext uri="{FF2B5EF4-FFF2-40B4-BE49-F238E27FC236}">
                <a16:creationId xmlns:a16="http://schemas.microsoft.com/office/drawing/2014/main" id="{65982F49-D937-FD93-CD47-9123D6DFDA74}"/>
              </a:ext>
            </a:extLst>
          </p:cNvPr>
          <p:cNvPicPr>
            <a:picLocks noChangeAspect="1"/>
          </p:cNvPicPr>
          <p:nvPr/>
        </p:nvPicPr>
        <p:blipFill rotWithShape="1">
          <a:blip r:embed="rId4">
            <a:extLst>
              <a:ext uri="{28A0092B-C50C-407E-A947-70E740481C1C}">
                <a14:useLocalDpi xmlns:a14="http://schemas.microsoft.com/office/drawing/2010/main" val="0"/>
              </a:ext>
            </a:extLst>
          </a:blip>
          <a:srcRect l="3103" t="12921" r="27954" b="7491"/>
          <a:stretch/>
        </p:blipFill>
        <p:spPr>
          <a:xfrm>
            <a:off x="6096001" y="972218"/>
            <a:ext cx="5678078" cy="4633921"/>
          </a:xfrm>
          <a:prstGeom prst="rect">
            <a:avLst/>
          </a:prstGeom>
        </p:spPr>
      </p:pic>
      <p:pic>
        <p:nvPicPr>
          <p:cNvPr id="10" name="Slika 9" descr="Slika, ki vsebuje besede človeški obraz, nasmeh, ženska, oblačila&#10;&#10;Opis je samodejno ustvarjen">
            <a:extLst>
              <a:ext uri="{FF2B5EF4-FFF2-40B4-BE49-F238E27FC236}">
                <a16:creationId xmlns:a16="http://schemas.microsoft.com/office/drawing/2014/main" id="{1B7C435B-D6B1-9CB3-28A0-DC6961077E7D}"/>
              </a:ext>
            </a:extLst>
          </p:cNvPr>
          <p:cNvPicPr>
            <a:picLocks noChangeAspect="1"/>
          </p:cNvPicPr>
          <p:nvPr/>
        </p:nvPicPr>
        <p:blipFill rotWithShape="1">
          <a:blip r:embed="rId3">
            <a:extLst>
              <a:ext uri="{28A0092B-C50C-407E-A947-70E740481C1C}">
                <a14:useLocalDpi xmlns:a14="http://schemas.microsoft.com/office/drawing/2010/main" val="0"/>
              </a:ext>
            </a:extLst>
          </a:blip>
          <a:srcRect l="59278" t="14433" r="6702"/>
          <a:stretch/>
        </p:blipFill>
        <p:spPr>
          <a:xfrm>
            <a:off x="3213258" y="1071846"/>
            <a:ext cx="2801829" cy="4982066"/>
          </a:xfrm>
          <a:prstGeom prst="rect">
            <a:avLst/>
          </a:prstGeom>
        </p:spPr>
      </p:pic>
      <p:pic>
        <p:nvPicPr>
          <p:cNvPr id="11" name="Slika 10" descr="Slika, ki vsebuje besede človeški obraz, besedilo, oseba, ženska&#10;&#10;Opis je samodejno ustvarjen">
            <a:extLst>
              <a:ext uri="{FF2B5EF4-FFF2-40B4-BE49-F238E27FC236}">
                <a16:creationId xmlns:a16="http://schemas.microsoft.com/office/drawing/2014/main" id="{A0F30E1D-DDC2-2BE2-D5DF-4AB4100601CD}"/>
              </a:ext>
            </a:extLst>
          </p:cNvPr>
          <p:cNvPicPr>
            <a:picLocks noChangeAspect="1"/>
          </p:cNvPicPr>
          <p:nvPr/>
        </p:nvPicPr>
        <p:blipFill rotWithShape="1">
          <a:blip r:embed="rId4">
            <a:extLst>
              <a:ext uri="{28A0092B-C50C-407E-A947-70E740481C1C}">
                <a14:useLocalDpi xmlns:a14="http://schemas.microsoft.com/office/drawing/2010/main" val="0"/>
              </a:ext>
            </a:extLst>
          </a:blip>
          <a:srcRect l="73531" t="12824" r="3014" b="67027"/>
          <a:stretch/>
        </p:blipFill>
        <p:spPr>
          <a:xfrm>
            <a:off x="284769" y="5633224"/>
            <a:ext cx="1931708" cy="1173163"/>
          </a:xfrm>
          <a:prstGeom prst="rect">
            <a:avLst/>
          </a:prstGeom>
        </p:spPr>
      </p:pic>
      <p:sp>
        <p:nvSpPr>
          <p:cNvPr id="2" name="PoljeZBesedilom 1">
            <a:extLst>
              <a:ext uri="{FF2B5EF4-FFF2-40B4-BE49-F238E27FC236}">
                <a16:creationId xmlns:a16="http://schemas.microsoft.com/office/drawing/2014/main" id="{3693D813-F2FA-06E8-5ADA-B13347518250}"/>
              </a:ext>
            </a:extLst>
          </p:cNvPr>
          <p:cNvSpPr txBox="1"/>
          <p:nvPr/>
        </p:nvSpPr>
        <p:spPr>
          <a:xfrm>
            <a:off x="1385455" y="3063536"/>
            <a:ext cx="1468358" cy="215444"/>
          </a:xfrm>
          <a:prstGeom prst="rect">
            <a:avLst/>
          </a:prstGeom>
          <a:noFill/>
        </p:spPr>
        <p:txBody>
          <a:bodyPr wrap="square" rtlCol="0">
            <a:spAutoFit/>
          </a:bodyPr>
          <a:lstStyle/>
          <a:p>
            <a:r>
              <a:rPr lang="sl-SI" sz="800" dirty="0">
                <a:latin typeface="Arial Narrow" panose="020B0606020202030204" pitchFamily="34" charset="0"/>
              </a:rPr>
              <a:t>Združenje proizvajalcev krmil</a:t>
            </a:r>
          </a:p>
        </p:txBody>
      </p:sp>
    </p:spTree>
    <p:extLst>
      <p:ext uri="{BB962C8B-B14F-4D97-AF65-F5344CB8AC3E}">
        <p14:creationId xmlns:p14="http://schemas.microsoft.com/office/powerpoint/2010/main" val="54503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besedilo, človeški obraz, posnetek zaslona, oseba&#10;&#10;Opis je samodejno ustvarjen">
            <a:extLst>
              <a:ext uri="{FF2B5EF4-FFF2-40B4-BE49-F238E27FC236}">
                <a16:creationId xmlns:a16="http://schemas.microsoft.com/office/drawing/2014/main" id="{5CF04E6C-A8BB-DC4A-8B1B-8552F2B86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396"/>
            <a:ext cx="12192000" cy="6858000"/>
          </a:xfrm>
          <a:prstGeom prst="rect">
            <a:avLst/>
          </a:prstGeom>
        </p:spPr>
      </p:pic>
      <p:sp>
        <p:nvSpPr>
          <p:cNvPr id="5" name="Pravokotnik 4">
            <a:extLst>
              <a:ext uri="{FF2B5EF4-FFF2-40B4-BE49-F238E27FC236}">
                <a16:creationId xmlns:a16="http://schemas.microsoft.com/office/drawing/2014/main" id="{4437DD71-B498-06D3-6C54-A13F1A4814DF}"/>
              </a:ext>
            </a:extLst>
          </p:cNvPr>
          <p:cNvSpPr/>
          <p:nvPr/>
        </p:nvSpPr>
        <p:spPr>
          <a:xfrm>
            <a:off x="-169682" y="-131975"/>
            <a:ext cx="12745039" cy="895546"/>
          </a:xfrm>
          <a:prstGeom prst="rect">
            <a:avLst/>
          </a:prstGeom>
          <a:solidFill>
            <a:srgbClr val="82C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1">
            <a:extLst>
              <a:ext uri="{FF2B5EF4-FFF2-40B4-BE49-F238E27FC236}">
                <a16:creationId xmlns:a16="http://schemas.microsoft.com/office/drawing/2014/main" id="{E6C799C5-CE34-0847-7384-32E4C2C97C39}"/>
              </a:ext>
            </a:extLst>
          </p:cNvPr>
          <p:cNvSpPr txBox="1">
            <a:spLocks/>
          </p:cNvSpPr>
          <p:nvPr/>
        </p:nvSpPr>
        <p:spPr>
          <a:xfrm>
            <a:off x="838200" y="-2537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chemeClr val="bg1"/>
                </a:solidFill>
                <a:latin typeface="Arial Narrow" panose="020B0606020202030204" pitchFamily="34" charset="0"/>
              </a:rPr>
              <a:t>U</a:t>
            </a:r>
            <a:r>
              <a:rPr lang="sl-SI" b="1" dirty="0">
                <a:solidFill>
                  <a:schemeClr val="bg1"/>
                </a:solidFill>
                <a:latin typeface="Arial Narrow" panose="020B0606020202030204" pitchFamily="34" charset="0"/>
              </a:rPr>
              <a:t>pravni odbor</a:t>
            </a:r>
            <a:r>
              <a:rPr lang="pt-BR" b="1" dirty="0">
                <a:solidFill>
                  <a:schemeClr val="bg1"/>
                </a:solidFill>
                <a:latin typeface="Arial Narrow" panose="020B0606020202030204" pitchFamily="34" charset="0"/>
              </a:rPr>
              <a:t> ZKŽP</a:t>
            </a:r>
            <a:endParaRPr lang="sl-SI"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13330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no, no, no, no!' - Primoz Roglic drops chain in dramatic moment at Giro  d'Italia - Cycling video - Eurosport">
            <a:extLst>
              <a:ext uri="{FF2B5EF4-FFF2-40B4-BE49-F238E27FC236}">
                <a16:creationId xmlns:a16="http://schemas.microsoft.com/office/drawing/2014/main" id="{30832866-8944-93F9-C80C-6A0E16515D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876" y="-342900"/>
            <a:ext cx="134112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9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a:extLst>
              <a:ext uri="{FF2B5EF4-FFF2-40B4-BE49-F238E27FC236}">
                <a16:creationId xmlns:a16="http://schemas.microsoft.com/office/drawing/2014/main" id="{7059F371-FF13-8713-3EDA-B83824AE9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19" r="14679"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AAA5C0F4-9464-DA6D-942C-6134CD4F4259}"/>
              </a:ext>
            </a:extLst>
          </p:cNvPr>
          <p:cNvSpPr>
            <a:spLocks noGrp="1"/>
          </p:cNvSpPr>
          <p:nvPr>
            <p:ph type="ctrTitle"/>
          </p:nvPr>
        </p:nvSpPr>
        <p:spPr>
          <a:xfrm>
            <a:off x="458169" y="1770617"/>
            <a:ext cx="4023360" cy="1777674"/>
          </a:xfrm>
        </p:spPr>
        <p:txBody>
          <a:bodyPr anchor="b">
            <a:normAutofit/>
          </a:bodyPr>
          <a:lstStyle/>
          <a:p>
            <a:pPr algn="l"/>
            <a:r>
              <a:rPr lang="sl-SI" sz="3700" dirty="0">
                <a:latin typeface="Arial Narrow" panose="020B0606020202030204" pitchFamily="34" charset="0"/>
              </a:rPr>
              <a:t>Tudi, ko pade veriga dol, še nismo rekli zadnje besede.</a:t>
            </a:r>
          </a:p>
        </p:txBody>
      </p:sp>
      <p:sp>
        <p:nvSpPr>
          <p:cNvPr id="10251" name="Rectangle 102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3" name="Rectangle 102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2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ME ITALY  MAY 28 Primo Rogli of Slovenia and Team JumboVisma  Pink Leader Jersey celebrates with the Trofeo Senza Fine as final overall race winner during the 106th Giro dItalia 2023 Stage 21 a 126km stage from Rome to Rome  UCIWT  on May 28 2023 in Rome Italy Photo by Stuart FranklinGetty Images">
            <a:extLst>
              <a:ext uri="{FF2B5EF4-FFF2-40B4-BE49-F238E27FC236}">
                <a16:creationId xmlns:a16="http://schemas.microsoft.com/office/drawing/2014/main" id="{9F57B819-FBED-76B0-46AE-5C6E66F72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77" r="1" b="2015"/>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6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ME ITALY  MAY 28 Primo Rogli of Slovenia and Team JumboVisma  Pink Leader Jersey celebrates with the Trofeo Senza Fine as final overall race winner during the 106th Giro dItalia 2023 Stage 21 a 126km stage from Rome to Rome  UCIWT  on May 28 2023 in Rome Italy Photo by Stuart FranklinGetty Images">
            <a:extLst>
              <a:ext uri="{FF2B5EF4-FFF2-40B4-BE49-F238E27FC236}">
                <a16:creationId xmlns:a16="http://schemas.microsoft.com/office/drawing/2014/main" id="{9F57B819-FBED-76B0-46AE-5C6E66F72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77" r="1" b="2015"/>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549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slov 1">
            <a:extLst>
              <a:ext uri="{FF2B5EF4-FFF2-40B4-BE49-F238E27FC236}">
                <a16:creationId xmlns:a16="http://schemas.microsoft.com/office/drawing/2014/main" id="{AADFD815-5524-6421-A6C7-DE88CCC05EA1}"/>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b="1" dirty="0" err="1">
                <a:solidFill>
                  <a:srgbClr val="82C350"/>
                </a:solidFill>
                <a:latin typeface="Arial Narrow" panose="020B0606020202030204" pitchFamily="34" charset="0"/>
              </a:rPr>
              <a:t>Rogl</a:t>
            </a:r>
            <a:r>
              <a:rPr lang="en-US" b="1" dirty="0">
                <a:solidFill>
                  <a:srgbClr val="82C350"/>
                </a:solidFill>
                <a:latin typeface="Arial Narrow" panose="020B0606020202030204" pitchFamily="34" charset="0"/>
              </a:rPr>
              <a:t>(j)</a:t>
            </a:r>
            <a:r>
              <a:rPr lang="en-US" b="1" dirty="0" err="1">
                <a:solidFill>
                  <a:srgbClr val="82C350"/>
                </a:solidFill>
                <a:latin typeface="Arial Narrow" panose="020B0606020202030204" pitchFamily="34" charset="0"/>
              </a:rPr>
              <a:t>ič</a:t>
            </a:r>
            <a:endParaRPr lang="en-US" b="1" dirty="0">
              <a:solidFill>
                <a:srgbClr val="82C350"/>
              </a:solidFill>
              <a:latin typeface="Arial Narrow" panose="020B0606020202030204" pitchFamily="34" charset="0"/>
            </a:endParaRPr>
          </a:p>
        </p:txBody>
      </p:sp>
      <p:sp>
        <p:nvSpPr>
          <p:cNvPr id="5" name="PoljeZBesedilom 4">
            <a:extLst>
              <a:ext uri="{FF2B5EF4-FFF2-40B4-BE49-F238E27FC236}">
                <a16:creationId xmlns:a16="http://schemas.microsoft.com/office/drawing/2014/main" id="{CC8CC785-394F-F721-7C89-8C567BF2563A}"/>
              </a:ext>
            </a:extLst>
          </p:cNvPr>
          <p:cNvSpPr txBox="1"/>
          <p:nvPr/>
        </p:nvSpPr>
        <p:spPr>
          <a:xfrm>
            <a:off x="9714347" y="3755486"/>
            <a:ext cx="2320635" cy="325266"/>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000" dirty="0" err="1">
                <a:latin typeface="Arial Narrow" panose="020B0606020202030204" pitchFamily="34" charset="0"/>
              </a:rPr>
              <a:t>Foto</a:t>
            </a:r>
            <a:r>
              <a:rPr lang="en-US" sz="2000" dirty="0">
                <a:latin typeface="Arial Narrow" panose="020B0606020202030204" pitchFamily="34" charset="0"/>
              </a:rPr>
              <a:t>: </a:t>
            </a:r>
            <a:r>
              <a:rPr lang="en-US" sz="2000" dirty="0" err="1">
                <a:latin typeface="Arial Narrow" panose="020B0606020202030204" pitchFamily="34" charset="0"/>
              </a:rPr>
              <a:t>Petar</a:t>
            </a:r>
            <a:r>
              <a:rPr lang="en-US" sz="2000" dirty="0">
                <a:latin typeface="Arial Narrow" panose="020B0606020202030204" pitchFamily="34" charset="0"/>
              </a:rPr>
              <a:t> </a:t>
            </a:r>
            <a:r>
              <a:rPr lang="en-US" sz="2000" dirty="0" err="1">
                <a:latin typeface="Arial Narrow" panose="020B0606020202030204" pitchFamily="34" charset="0"/>
              </a:rPr>
              <a:t>Milošević</a:t>
            </a:r>
            <a:endParaRPr lang="en-US" sz="2000" dirty="0">
              <a:latin typeface="Arial Narrow" panose="020B0606020202030204" pitchFamily="34" charset="0"/>
            </a:endParaRPr>
          </a:p>
        </p:txBody>
      </p:sp>
      <p:pic>
        <p:nvPicPr>
          <p:cNvPr id="2056" name="Picture 8">
            <a:extLst>
              <a:ext uri="{FF2B5EF4-FFF2-40B4-BE49-F238E27FC236}">
                <a16:creationId xmlns:a16="http://schemas.microsoft.com/office/drawing/2014/main" id="{0C7ACBBA-4926-B99D-ECE9-C773CBB18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92" r="2" b="7945"/>
          <a:stretch/>
        </p:blipFill>
        <p:spPr bwMode="auto">
          <a:xfrm>
            <a:off x="581891" y="4234425"/>
            <a:ext cx="5391909" cy="220445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Slika:Primož Roglič (2020 Slovenian Time Trial championship ...">
            <a:extLst>
              <a:ext uri="{FF2B5EF4-FFF2-40B4-BE49-F238E27FC236}">
                <a16:creationId xmlns:a16="http://schemas.microsoft.com/office/drawing/2014/main" id="{3ED98B00-2972-9E53-FB96-0885D8CEA4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82" r="-1" b="11680"/>
          <a:stretch/>
        </p:blipFill>
        <p:spPr bwMode="auto">
          <a:xfrm>
            <a:off x="4735387" y="1206627"/>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B0DC3C-DD8A-EA85-FF8C-9B359F15D829}"/>
              </a:ext>
            </a:extLst>
          </p:cNvPr>
          <p:cNvSpPr>
            <a:spLocks noGrp="1"/>
          </p:cNvSpPr>
          <p:nvPr>
            <p:ph type="title"/>
          </p:nvPr>
        </p:nvSpPr>
        <p:spPr>
          <a:xfrm>
            <a:off x="838200" y="614505"/>
            <a:ext cx="10515600" cy="1325563"/>
          </a:xfrm>
        </p:spPr>
        <p:txBody>
          <a:bodyPr>
            <a:normAutofit/>
          </a:bodyPr>
          <a:lstStyle/>
          <a:p>
            <a:r>
              <a:rPr lang="sl-SI" b="1" dirty="0">
                <a:solidFill>
                  <a:srgbClr val="82C350"/>
                </a:solidFill>
                <a:latin typeface="Arial Narrow" panose="020B0606020202030204" pitchFamily="34" charset="0"/>
              </a:rPr>
              <a:t>Pogača(r)</a:t>
            </a:r>
          </a:p>
        </p:txBody>
      </p:sp>
      <p:pic>
        <p:nvPicPr>
          <p:cNvPr id="4098" name="Picture 2" descr="Belokranjska pogača">
            <a:extLst>
              <a:ext uri="{FF2B5EF4-FFF2-40B4-BE49-F238E27FC236}">
                <a16:creationId xmlns:a16="http://schemas.microsoft.com/office/drawing/2014/main" id="{BB072111-50BB-0E2A-2F8C-E7DED5989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40" y="1792484"/>
            <a:ext cx="5976938" cy="35878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adej Pogačar Archives - Slovenec">
            <a:extLst>
              <a:ext uri="{FF2B5EF4-FFF2-40B4-BE49-F238E27FC236}">
                <a16:creationId xmlns:a16="http://schemas.microsoft.com/office/drawing/2014/main" id="{B8DC0B4E-5040-2BCE-F0AF-6D8CCCDFC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071" y="1785066"/>
            <a:ext cx="5392889" cy="3595259"/>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8797EEB9-EA20-5A97-0CED-85FF7FC7C717}"/>
              </a:ext>
            </a:extLst>
          </p:cNvPr>
          <p:cNvSpPr txBox="1"/>
          <p:nvPr/>
        </p:nvSpPr>
        <p:spPr>
          <a:xfrm>
            <a:off x="6461071" y="5444554"/>
            <a:ext cx="3310522" cy="369332"/>
          </a:xfrm>
          <a:prstGeom prst="rect">
            <a:avLst/>
          </a:prstGeom>
          <a:noFill/>
        </p:spPr>
        <p:txBody>
          <a:bodyPr wrap="none" rtlCol="0">
            <a:spAutoFit/>
          </a:bodyPr>
          <a:lstStyle/>
          <a:p>
            <a:r>
              <a:rPr lang="sl-SI" dirty="0">
                <a:latin typeface="Arial Narrow" panose="020B0606020202030204" pitchFamily="34" charset="0"/>
              </a:rPr>
              <a:t>Vir: </a:t>
            </a:r>
            <a:r>
              <a:rPr lang="sl-SI" dirty="0">
                <a:latin typeface="Arial Narrow" panose="020B0606020202030204" pitchFamily="34" charset="0"/>
                <a:hlinkClick r:id="rId4"/>
              </a:rPr>
              <a:t>www.siol.net</a:t>
            </a:r>
            <a:r>
              <a:rPr lang="sl-SI" dirty="0">
                <a:latin typeface="Arial Narrow" panose="020B0606020202030204" pitchFamily="34" charset="0"/>
              </a:rPr>
              <a:t>; Foto: Anže Malovrh</a:t>
            </a:r>
          </a:p>
        </p:txBody>
      </p:sp>
      <p:sp>
        <p:nvSpPr>
          <p:cNvPr id="5" name="PoljeZBesedilom 4">
            <a:extLst>
              <a:ext uri="{FF2B5EF4-FFF2-40B4-BE49-F238E27FC236}">
                <a16:creationId xmlns:a16="http://schemas.microsoft.com/office/drawing/2014/main" id="{20A63312-F74B-9237-1E7C-1B4C0ADD2CF7}"/>
              </a:ext>
            </a:extLst>
          </p:cNvPr>
          <p:cNvSpPr txBox="1"/>
          <p:nvPr/>
        </p:nvSpPr>
        <p:spPr>
          <a:xfrm>
            <a:off x="257498" y="5421608"/>
            <a:ext cx="1834926" cy="369332"/>
          </a:xfrm>
          <a:prstGeom prst="rect">
            <a:avLst/>
          </a:prstGeom>
          <a:noFill/>
        </p:spPr>
        <p:txBody>
          <a:bodyPr wrap="none" rtlCol="0">
            <a:spAutoFit/>
          </a:bodyPr>
          <a:lstStyle/>
          <a:p>
            <a:r>
              <a:rPr lang="sl-SI" dirty="0">
                <a:latin typeface="Arial Narrow" panose="020B0606020202030204" pitchFamily="34" charset="0"/>
              </a:rPr>
              <a:t>Vir: </a:t>
            </a:r>
            <a:r>
              <a:rPr lang="sl-SI" dirty="0">
                <a:latin typeface="Arial Narrow" panose="020B0606020202030204" pitchFamily="34" charset="0"/>
                <a:hlinkClick r:id="rId5"/>
              </a:rPr>
              <a:t>www.okusno.je</a:t>
            </a:r>
            <a:r>
              <a:rPr lang="sl-SI" dirty="0">
                <a:latin typeface="Arial Narrow" panose="020B0606020202030204" pitchFamily="34" charset="0"/>
              </a:rPr>
              <a:t> </a:t>
            </a:r>
          </a:p>
        </p:txBody>
      </p:sp>
    </p:spTree>
    <p:extLst>
      <p:ext uri="{BB962C8B-B14F-4D97-AF65-F5344CB8AC3E}">
        <p14:creationId xmlns:p14="http://schemas.microsoft.com/office/powerpoint/2010/main" val="174045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B805D627-67B2-0EB0-353D-72EBD1CED92C}"/>
              </a:ext>
            </a:extLst>
          </p:cNvPr>
          <p:cNvSpPr>
            <a:spLocks noGrp="1"/>
          </p:cNvSpPr>
          <p:nvPr>
            <p:ph type="title"/>
          </p:nvPr>
        </p:nvSpPr>
        <p:spPr>
          <a:xfrm>
            <a:off x="839788" y="734576"/>
            <a:ext cx="10515600" cy="1325563"/>
          </a:xfrm>
        </p:spPr>
        <p:txBody>
          <a:bodyPr/>
          <a:lstStyle/>
          <a:p>
            <a:r>
              <a:rPr lang="sl-SI" b="1" dirty="0">
                <a:solidFill>
                  <a:srgbClr val="82C350"/>
                </a:solidFill>
                <a:latin typeface="Arial Narrow" panose="020B0606020202030204" pitchFamily="34" charset="0"/>
              </a:rPr>
              <a:t>Vzporednice</a:t>
            </a:r>
          </a:p>
        </p:txBody>
      </p:sp>
      <p:sp>
        <p:nvSpPr>
          <p:cNvPr id="5" name="Označba mesta besedila 4">
            <a:extLst>
              <a:ext uri="{FF2B5EF4-FFF2-40B4-BE49-F238E27FC236}">
                <a16:creationId xmlns:a16="http://schemas.microsoft.com/office/drawing/2014/main" id="{6FCDDB2F-8BA4-EB89-522F-9A0C29377477}"/>
              </a:ext>
            </a:extLst>
          </p:cNvPr>
          <p:cNvSpPr>
            <a:spLocks noGrp="1"/>
          </p:cNvSpPr>
          <p:nvPr>
            <p:ph type="body" idx="1"/>
          </p:nvPr>
        </p:nvSpPr>
        <p:spPr/>
        <p:txBody>
          <a:bodyPr>
            <a:normAutofit/>
          </a:bodyPr>
          <a:lstStyle/>
          <a:p>
            <a:pPr>
              <a:spcBef>
                <a:spcPct val="0"/>
              </a:spcBef>
            </a:pPr>
            <a:r>
              <a:rPr lang="sl-SI" sz="3200" dirty="0">
                <a:solidFill>
                  <a:srgbClr val="82C350"/>
                </a:solidFill>
                <a:latin typeface="Arial Narrow" panose="020B0606020202030204" pitchFamily="34" charset="0"/>
                <a:ea typeface="+mj-ea"/>
                <a:cs typeface="+mj-cs"/>
              </a:rPr>
              <a:t>Kolesarstvo</a:t>
            </a:r>
          </a:p>
        </p:txBody>
      </p:sp>
      <p:sp>
        <p:nvSpPr>
          <p:cNvPr id="6" name="Označba mesta vsebine 5">
            <a:extLst>
              <a:ext uri="{FF2B5EF4-FFF2-40B4-BE49-F238E27FC236}">
                <a16:creationId xmlns:a16="http://schemas.microsoft.com/office/drawing/2014/main" id="{DA2EDABB-E934-2C2C-4AB3-707D5246F57A}"/>
              </a:ext>
            </a:extLst>
          </p:cNvPr>
          <p:cNvSpPr>
            <a:spLocks noGrp="1"/>
          </p:cNvSpPr>
          <p:nvPr>
            <p:ph sz="half" idx="2"/>
          </p:nvPr>
        </p:nvSpPr>
        <p:spPr/>
        <p:txBody>
          <a:bodyPr/>
          <a:lstStyle/>
          <a:p>
            <a:r>
              <a:rPr lang="sl-SI" dirty="0">
                <a:latin typeface="Arial Narrow" panose="020B0606020202030204" pitchFamily="34" charset="0"/>
              </a:rPr>
              <a:t>Vzponi</a:t>
            </a:r>
          </a:p>
          <a:p>
            <a:r>
              <a:rPr lang="sl-SI" dirty="0">
                <a:latin typeface="Arial Narrow" panose="020B0606020202030204" pitchFamily="34" charset="0"/>
              </a:rPr>
              <a:t>Padci</a:t>
            </a:r>
          </a:p>
          <a:p>
            <a:r>
              <a:rPr lang="sl-SI" dirty="0">
                <a:latin typeface="Arial Narrow" panose="020B0606020202030204" pitchFamily="34" charset="0"/>
              </a:rPr>
              <a:t>Spusti – na vse ali nič</a:t>
            </a:r>
          </a:p>
          <a:p>
            <a:r>
              <a:rPr lang="sl-SI" dirty="0">
                <a:latin typeface="Arial Narrow" panose="020B0606020202030204" pitchFamily="34" charset="0"/>
              </a:rPr>
              <a:t>Konkurenca ali nasprotniki</a:t>
            </a:r>
          </a:p>
          <a:p>
            <a:r>
              <a:rPr lang="sl-SI" dirty="0">
                <a:latin typeface="Arial Narrow" panose="020B0606020202030204" pitchFamily="34" charset="0"/>
              </a:rPr>
              <a:t>Posameznik in/ali ekipa</a:t>
            </a:r>
          </a:p>
          <a:p>
            <a:r>
              <a:rPr lang="sl-SI" dirty="0">
                <a:latin typeface="Arial Narrow" panose="020B0606020202030204" pitchFamily="34" charset="0"/>
              </a:rPr>
              <a:t>Spremljevalna ekipa</a:t>
            </a:r>
          </a:p>
          <a:p>
            <a:endParaRPr lang="sl-SI" dirty="0">
              <a:latin typeface="Arial Narrow" panose="020B0606020202030204" pitchFamily="34" charset="0"/>
            </a:endParaRPr>
          </a:p>
        </p:txBody>
      </p:sp>
      <p:sp>
        <p:nvSpPr>
          <p:cNvPr id="7" name="Označba mesta besedila 6">
            <a:extLst>
              <a:ext uri="{FF2B5EF4-FFF2-40B4-BE49-F238E27FC236}">
                <a16:creationId xmlns:a16="http://schemas.microsoft.com/office/drawing/2014/main" id="{AD266DF3-7563-1964-A521-D9FF32AE08C1}"/>
              </a:ext>
            </a:extLst>
          </p:cNvPr>
          <p:cNvSpPr>
            <a:spLocks noGrp="1"/>
          </p:cNvSpPr>
          <p:nvPr>
            <p:ph type="body" sz="quarter" idx="3"/>
          </p:nvPr>
        </p:nvSpPr>
        <p:spPr/>
        <p:txBody>
          <a:bodyPr>
            <a:normAutofit/>
          </a:bodyPr>
          <a:lstStyle/>
          <a:p>
            <a:r>
              <a:rPr lang="sl-SI" sz="3200" dirty="0">
                <a:solidFill>
                  <a:srgbClr val="82C350"/>
                </a:solidFill>
                <a:latin typeface="Arial Narrow" panose="020B0606020202030204" pitchFamily="34" charset="0"/>
                <a:ea typeface="+mj-ea"/>
                <a:cs typeface="+mj-cs"/>
              </a:rPr>
              <a:t>Agroživilski sistem</a:t>
            </a:r>
          </a:p>
        </p:txBody>
      </p:sp>
      <p:sp>
        <p:nvSpPr>
          <p:cNvPr id="8" name="Označba mesta vsebine 7">
            <a:extLst>
              <a:ext uri="{FF2B5EF4-FFF2-40B4-BE49-F238E27FC236}">
                <a16:creationId xmlns:a16="http://schemas.microsoft.com/office/drawing/2014/main" id="{07C93740-1BC1-2F0E-B678-D0CCE0548EC8}"/>
              </a:ext>
            </a:extLst>
          </p:cNvPr>
          <p:cNvSpPr>
            <a:spLocks noGrp="1"/>
          </p:cNvSpPr>
          <p:nvPr>
            <p:ph sz="quarter" idx="4"/>
          </p:nvPr>
        </p:nvSpPr>
        <p:spPr/>
        <p:txBody>
          <a:bodyPr/>
          <a:lstStyle/>
          <a:p>
            <a:r>
              <a:rPr lang="sl-SI" dirty="0">
                <a:latin typeface="Arial Narrow" panose="020B0606020202030204" pitchFamily="34" charset="0"/>
              </a:rPr>
              <a:t>Vzponi</a:t>
            </a:r>
          </a:p>
          <a:p>
            <a:r>
              <a:rPr lang="sl-SI" dirty="0">
                <a:latin typeface="Arial Narrow" panose="020B0606020202030204" pitchFamily="34" charset="0"/>
              </a:rPr>
              <a:t>Padci</a:t>
            </a:r>
          </a:p>
          <a:p>
            <a:r>
              <a:rPr lang="sl-SI" dirty="0">
                <a:latin typeface="Arial Narrow" panose="020B0606020202030204" pitchFamily="34" charset="0"/>
              </a:rPr>
              <a:t>Spusti – na vse ali nič</a:t>
            </a:r>
          </a:p>
          <a:p>
            <a:r>
              <a:rPr lang="sl-SI" dirty="0">
                <a:latin typeface="Arial Narrow" panose="020B0606020202030204" pitchFamily="34" charset="0"/>
              </a:rPr>
              <a:t>Konkurenca ali nasprotniki</a:t>
            </a:r>
          </a:p>
          <a:p>
            <a:r>
              <a:rPr lang="sl-SI" dirty="0">
                <a:latin typeface="Arial Narrow" panose="020B0606020202030204" pitchFamily="34" charset="0"/>
              </a:rPr>
              <a:t>Podjetje in sektor</a:t>
            </a:r>
          </a:p>
          <a:p>
            <a:r>
              <a:rPr lang="sl-SI" dirty="0">
                <a:latin typeface="Arial Narrow" panose="020B0606020202030204" pitchFamily="34" charset="0"/>
              </a:rPr>
              <a:t>Spremljevalna ekipa</a:t>
            </a:r>
          </a:p>
          <a:p>
            <a:endParaRPr lang="sl-SI" dirty="0">
              <a:latin typeface="Arial Narrow" panose="020B0606020202030204" pitchFamily="34" charset="0"/>
            </a:endParaRPr>
          </a:p>
        </p:txBody>
      </p:sp>
    </p:spTree>
    <p:extLst>
      <p:ext uri="{BB962C8B-B14F-4D97-AF65-F5344CB8AC3E}">
        <p14:creationId xmlns:p14="http://schemas.microsoft.com/office/powerpoint/2010/main" val="15731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F577AD12-CC71-E88B-DE00-F6FD40516AD3}"/>
              </a:ext>
            </a:extLst>
          </p:cNvPr>
          <p:cNvSpPr/>
          <p:nvPr/>
        </p:nvSpPr>
        <p:spPr>
          <a:xfrm>
            <a:off x="-332509" y="-113146"/>
            <a:ext cx="12524509" cy="7084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20" name="Picture 8" descr="Pozeba sadjarjem ponovno uničila skoraj ves pridelek">
            <a:extLst>
              <a:ext uri="{FF2B5EF4-FFF2-40B4-BE49-F238E27FC236}">
                <a16:creationId xmlns:a16="http://schemas.microsoft.com/office/drawing/2014/main" id="{E650BC1C-2EF4-3D97-9D3E-5DE60330D8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35" r="1976" b="6"/>
          <a:stretch/>
        </p:blipFill>
        <p:spPr bwMode="auto">
          <a:xfrm>
            <a:off x="5555303" y="729123"/>
            <a:ext cx="2495188" cy="2974793"/>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extLst>
            <a:ext uri="{909E8E84-426E-40DD-AFC4-6F175D3DCCD1}">
              <a14:hiddenFill xmlns:a14="http://schemas.microsoft.com/office/drawing/2010/main">
                <a:solidFill>
                  <a:srgbClr val="FFFFFF"/>
                </a:solidFill>
              </a14:hiddenFill>
            </a:ext>
          </a:extLst>
        </p:spPr>
      </p:pic>
      <p:pic>
        <p:nvPicPr>
          <p:cNvPr id="23" name="Slika 22">
            <a:extLst>
              <a:ext uri="{FF2B5EF4-FFF2-40B4-BE49-F238E27FC236}">
                <a16:creationId xmlns:a16="http://schemas.microsoft.com/office/drawing/2014/main" id="{D06B1ED4-5A4F-B184-CE3A-AA7A612432E2}"/>
              </a:ext>
            </a:extLst>
          </p:cNvPr>
          <p:cNvPicPr>
            <a:picLocks noChangeAspect="1"/>
          </p:cNvPicPr>
          <p:nvPr/>
        </p:nvPicPr>
        <p:blipFill rotWithShape="1">
          <a:blip r:embed="rId3"/>
          <a:srcRect l="49877" t="42106" r="35826" b="23457"/>
          <a:stretch/>
        </p:blipFill>
        <p:spPr>
          <a:xfrm>
            <a:off x="1767646" y="1195864"/>
            <a:ext cx="3536488" cy="4820361"/>
          </a:xfrm>
          <a:prstGeom prst="rect">
            <a:avLst/>
          </a:prstGeom>
        </p:spPr>
      </p:pic>
      <p:pic>
        <p:nvPicPr>
          <p:cNvPr id="11266" name="Picture 2" descr="Komisija sprejela strateško vizijo “Čist planet za vse”, ki je po mnenju  društva Focus še vedno premalo ambiciozna - cnvos.si">
            <a:extLst>
              <a:ext uri="{FF2B5EF4-FFF2-40B4-BE49-F238E27FC236}">
                <a16:creationId xmlns:a16="http://schemas.microsoft.com/office/drawing/2014/main" id="{ECC71A90-93D8-9AAD-BCF1-B59545662E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416" r="2" b="2"/>
          <a:stretch/>
        </p:blipFill>
        <p:spPr bwMode="auto">
          <a:xfrm>
            <a:off x="5763260" y="4097193"/>
            <a:ext cx="3536488" cy="178134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957C231C-A1F3-023E-31DE-526D43A9CF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92" r="13154" b="-5"/>
          <a:stretch/>
        </p:blipFill>
        <p:spPr bwMode="auto">
          <a:xfrm>
            <a:off x="8226500" y="1402299"/>
            <a:ext cx="3101532" cy="3101532"/>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extLst>
            <a:ext uri="{909E8E84-426E-40DD-AFC4-6F175D3DCCD1}">
              <a14:hiddenFill xmlns:a14="http://schemas.microsoft.com/office/drawing/2010/main">
                <a:solidFill>
                  <a:srgbClr val="FFFFFF"/>
                </a:solidFill>
              </a14:hiddenFill>
            </a:ext>
          </a:extLst>
        </p:spPr>
      </p:pic>
      <p:sp>
        <p:nvSpPr>
          <p:cNvPr id="3" name="Naslov 1">
            <a:extLst>
              <a:ext uri="{FF2B5EF4-FFF2-40B4-BE49-F238E27FC236}">
                <a16:creationId xmlns:a16="http://schemas.microsoft.com/office/drawing/2014/main" id="{6EF57329-5E09-A966-202D-C93C0CDD1176}"/>
              </a:ext>
            </a:extLst>
          </p:cNvPr>
          <p:cNvSpPr txBox="1">
            <a:spLocks/>
          </p:cNvSpPr>
          <p:nvPr/>
        </p:nvSpPr>
        <p:spPr>
          <a:xfrm>
            <a:off x="630810" y="235810"/>
            <a:ext cx="10515600" cy="1072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b="1" dirty="0">
                <a:solidFill>
                  <a:srgbClr val="82C350"/>
                </a:solidFill>
                <a:latin typeface="Arial Narrow" panose="020B0606020202030204" pitchFamily="34" charset="0"/>
              </a:rPr>
              <a:t>Realni izzivi</a:t>
            </a:r>
          </a:p>
        </p:txBody>
      </p:sp>
    </p:spTree>
    <p:extLst>
      <p:ext uri="{BB962C8B-B14F-4D97-AF65-F5344CB8AC3E}">
        <p14:creationId xmlns:p14="http://schemas.microsoft.com/office/powerpoint/2010/main" val="412640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B9EC72E8-9835-9CFC-EA58-01360FBE2241}"/>
              </a:ext>
            </a:extLst>
          </p:cNvPr>
          <p:cNvPicPr>
            <a:picLocks noChangeAspect="1"/>
          </p:cNvPicPr>
          <p:nvPr/>
        </p:nvPicPr>
        <p:blipFill rotWithShape="1">
          <a:blip r:embed="rId2"/>
          <a:srcRect l="27729" t="17249" r="26238" b="20367"/>
          <a:stretch/>
        </p:blipFill>
        <p:spPr>
          <a:xfrm>
            <a:off x="710420" y="1710011"/>
            <a:ext cx="3122143" cy="2380011"/>
          </a:xfrm>
          <a:prstGeom prst="rect">
            <a:avLst/>
          </a:prstGeom>
        </p:spPr>
      </p:pic>
      <p:pic>
        <p:nvPicPr>
          <p:cNvPr id="5" name="Slika 4">
            <a:extLst>
              <a:ext uri="{FF2B5EF4-FFF2-40B4-BE49-F238E27FC236}">
                <a16:creationId xmlns:a16="http://schemas.microsoft.com/office/drawing/2014/main" id="{9F8CCB03-9A68-1A50-8559-4B50A4F2E40E}"/>
              </a:ext>
            </a:extLst>
          </p:cNvPr>
          <p:cNvPicPr>
            <a:picLocks noChangeAspect="1"/>
          </p:cNvPicPr>
          <p:nvPr/>
        </p:nvPicPr>
        <p:blipFill rotWithShape="1">
          <a:blip r:embed="rId3"/>
          <a:srcRect l="24633" t="31683" r="34083" b="12415"/>
          <a:stretch/>
        </p:blipFill>
        <p:spPr>
          <a:xfrm>
            <a:off x="4475469" y="1669220"/>
            <a:ext cx="3241059" cy="2468623"/>
          </a:xfrm>
          <a:prstGeom prst="rect">
            <a:avLst/>
          </a:prstGeom>
        </p:spPr>
      </p:pic>
      <p:pic>
        <p:nvPicPr>
          <p:cNvPr id="2" name="Picture 2" descr="Tour de France 2021 - 'Disaster!' – Primoz Roglic crashes late on Stage 3,  Jumbo-Visma sent into panic mode - Eurosport">
            <a:extLst>
              <a:ext uri="{FF2B5EF4-FFF2-40B4-BE49-F238E27FC236}">
                <a16:creationId xmlns:a16="http://schemas.microsoft.com/office/drawing/2014/main" id="{569FC237-31A5-A81C-9BEF-D27E5555B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43" r="17775" b="-1"/>
          <a:stretch/>
        </p:blipFill>
        <p:spPr bwMode="auto">
          <a:xfrm>
            <a:off x="4664308" y="4456888"/>
            <a:ext cx="2863383" cy="2401112"/>
          </a:xfrm>
          <a:prstGeom prst="rect">
            <a:avLst/>
          </a:prstGeom>
          <a:extLst>
            <a:ext uri="{909E8E84-426E-40DD-AFC4-6F175D3DCCD1}">
              <a14:hiddenFill xmlns:a14="http://schemas.microsoft.com/office/drawing/2010/main">
                <a:solidFill>
                  <a:srgbClr val="FFFFFF"/>
                </a:solidFill>
              </a14:hiddenFill>
            </a:ext>
          </a:extLst>
        </p:spPr>
      </p:pic>
      <p:pic>
        <p:nvPicPr>
          <p:cNvPr id="4" name="Picture 8" descr="Ekipa24.si - Brutalen prizor z Dirke po Flandriji: Hud množičen padec,  kolesarji ležali na tleh, povzročitelj pa ... (video)">
            <a:extLst>
              <a:ext uri="{FF2B5EF4-FFF2-40B4-BE49-F238E27FC236}">
                <a16:creationId xmlns:a16="http://schemas.microsoft.com/office/drawing/2014/main" id="{00AD342F-C8C5-D2CD-BAE0-B169B05247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64" r="29134" b="-3"/>
          <a:stretch/>
        </p:blipFill>
        <p:spPr bwMode="auto">
          <a:xfrm>
            <a:off x="8789562" y="4393398"/>
            <a:ext cx="2464614" cy="2464601"/>
          </a:xfrm>
          <a:prstGeom prst="rect">
            <a:avLst/>
          </a:prstGeom>
          <a:extLst>
            <a:ext uri="{909E8E84-426E-40DD-AFC4-6F175D3DCCD1}">
              <a14:hiddenFill xmlns:a14="http://schemas.microsoft.com/office/drawing/2010/main">
                <a:solidFill>
                  <a:srgbClr val="FFFFFF"/>
                </a:solidFill>
              </a14:hiddenFill>
            </a:ext>
          </a:extLst>
        </p:spPr>
      </p:pic>
      <p:pic>
        <p:nvPicPr>
          <p:cNvPr id="8" name="Slika 7" descr="Slika, ki vsebuje besede besedilo, elektronika, posnetek zaslona, programska oprema&#10;&#10;Opis je samodejno ustvarjen">
            <a:extLst>
              <a:ext uri="{FF2B5EF4-FFF2-40B4-BE49-F238E27FC236}">
                <a16:creationId xmlns:a16="http://schemas.microsoft.com/office/drawing/2014/main" id="{1DB890E1-2F0B-E8FE-B6D0-CB5B72E72D98}"/>
              </a:ext>
            </a:extLst>
          </p:cNvPr>
          <p:cNvPicPr>
            <a:picLocks noChangeAspect="1"/>
          </p:cNvPicPr>
          <p:nvPr/>
        </p:nvPicPr>
        <p:blipFill rotWithShape="1">
          <a:blip r:embed="rId6"/>
          <a:srcRect l="18022" t="51147" r="37500" b="5938"/>
          <a:stretch/>
        </p:blipFill>
        <p:spPr bwMode="auto">
          <a:xfrm>
            <a:off x="8401389" y="1639492"/>
            <a:ext cx="3255933" cy="2450530"/>
          </a:xfrm>
          <a:prstGeom prst="rect">
            <a:avLst/>
          </a:prstGeom>
          <a:ln>
            <a:noFill/>
          </a:ln>
          <a:extLst>
            <a:ext uri="{53640926-AAD7-44D8-BBD7-CCE9431645EC}">
              <a14:shadowObscured xmlns:a14="http://schemas.microsoft.com/office/drawing/2010/main"/>
            </a:ext>
          </a:extLst>
        </p:spPr>
      </p:pic>
      <p:pic>
        <p:nvPicPr>
          <p:cNvPr id="4098" name="Picture 2" descr="Rogličev črni dan na dirki - Delo">
            <a:extLst>
              <a:ext uri="{FF2B5EF4-FFF2-40B4-BE49-F238E27FC236}">
                <a16:creationId xmlns:a16="http://schemas.microsoft.com/office/drawing/2014/main" id="{42F90356-452E-8D34-B427-5EFB849A1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74" y="4732788"/>
            <a:ext cx="3287666" cy="1849312"/>
          </a:xfrm>
          <a:prstGeom prst="rect">
            <a:avLst/>
          </a:prstGeom>
          <a:noFill/>
          <a:extLst>
            <a:ext uri="{909E8E84-426E-40DD-AFC4-6F175D3DCCD1}">
              <a14:hiddenFill xmlns:a14="http://schemas.microsoft.com/office/drawing/2010/main">
                <a:solidFill>
                  <a:srgbClr val="FFFFFF"/>
                </a:solidFill>
              </a14:hiddenFill>
            </a:ext>
          </a:extLst>
        </p:spPr>
      </p:pic>
      <p:sp>
        <p:nvSpPr>
          <p:cNvPr id="10" name="Naslov 1">
            <a:extLst>
              <a:ext uri="{FF2B5EF4-FFF2-40B4-BE49-F238E27FC236}">
                <a16:creationId xmlns:a16="http://schemas.microsoft.com/office/drawing/2014/main" id="{1751AB11-274B-34B9-8C89-B856C2707C7B}"/>
              </a:ext>
            </a:extLst>
          </p:cNvPr>
          <p:cNvSpPr txBox="1">
            <a:spLocks/>
          </p:cNvSpPr>
          <p:nvPr/>
        </p:nvSpPr>
        <p:spPr>
          <a:xfrm>
            <a:off x="620674" y="870188"/>
            <a:ext cx="10515600" cy="1072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b="1" dirty="0">
                <a:solidFill>
                  <a:srgbClr val="82C350"/>
                </a:solidFill>
                <a:latin typeface="Arial Narrow" panose="020B0606020202030204" pitchFamily="34" charset="0"/>
              </a:rPr>
              <a:t>Izzivi realnosti</a:t>
            </a:r>
          </a:p>
        </p:txBody>
      </p:sp>
    </p:spTree>
    <p:extLst>
      <p:ext uri="{BB962C8B-B14F-4D97-AF65-F5344CB8AC3E}">
        <p14:creationId xmlns:p14="http://schemas.microsoft.com/office/powerpoint/2010/main" val="241112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1ABC71-D582-1805-DEC4-61EC58C7A693}"/>
              </a:ext>
            </a:extLst>
          </p:cNvPr>
          <p:cNvSpPr>
            <a:spLocks noGrp="1"/>
          </p:cNvSpPr>
          <p:nvPr>
            <p:ph type="title"/>
          </p:nvPr>
        </p:nvSpPr>
        <p:spPr>
          <a:xfrm>
            <a:off x="838200" y="660683"/>
            <a:ext cx="10515600" cy="1325563"/>
          </a:xfrm>
        </p:spPr>
        <p:txBody>
          <a:bodyPr/>
          <a:lstStyle/>
          <a:p>
            <a:r>
              <a:rPr lang="sl-SI" b="1" dirty="0">
                <a:solidFill>
                  <a:srgbClr val="82C350"/>
                </a:solidFill>
                <a:latin typeface="Arial Narrow" panose="020B0606020202030204" pitchFamily="34" charset="0"/>
              </a:rPr>
              <a:t>Vzponi</a:t>
            </a:r>
          </a:p>
        </p:txBody>
      </p:sp>
      <p:sp>
        <p:nvSpPr>
          <p:cNvPr id="3" name="Označba mesta vsebine 2">
            <a:extLst>
              <a:ext uri="{FF2B5EF4-FFF2-40B4-BE49-F238E27FC236}">
                <a16:creationId xmlns:a16="http://schemas.microsoft.com/office/drawing/2014/main" id="{BD0777F2-C84C-DF05-3D6F-7A40BE598460}"/>
              </a:ext>
            </a:extLst>
          </p:cNvPr>
          <p:cNvSpPr>
            <a:spLocks noGrp="1"/>
          </p:cNvSpPr>
          <p:nvPr>
            <p:ph idx="1"/>
          </p:nvPr>
        </p:nvSpPr>
        <p:spPr/>
        <p:txBody>
          <a:bodyPr>
            <a:normAutofit fontScale="25000" lnSpcReduction="20000"/>
          </a:bodyPr>
          <a:lstStyle/>
          <a:p>
            <a:pPr marL="0" indent="0">
              <a:buNone/>
            </a:pPr>
            <a:r>
              <a:rPr lang="sl-SI" sz="11200" dirty="0">
                <a:latin typeface="Arial Narrow" panose="020B0606020202030204" pitchFamily="34" charset="0"/>
              </a:rPr>
              <a:t>Terjajo svoj davek</a:t>
            </a:r>
          </a:p>
          <a:p>
            <a:r>
              <a:rPr lang="sl-SI" sz="11200" dirty="0">
                <a:latin typeface="Arial Narrow" panose="020B0606020202030204" pitchFamily="34" charset="0"/>
              </a:rPr>
              <a:t>Kondicija</a:t>
            </a:r>
          </a:p>
          <a:p>
            <a:r>
              <a:rPr lang="sl-SI" sz="11200" dirty="0">
                <a:latin typeface="Arial Narrow" panose="020B0606020202030204" pitchFamily="34" charset="0"/>
              </a:rPr>
              <a:t>Znanje</a:t>
            </a:r>
          </a:p>
          <a:p>
            <a:r>
              <a:rPr lang="sl-SI" sz="11200" dirty="0">
                <a:latin typeface="Arial Narrow" panose="020B0606020202030204" pitchFamily="34" charset="0"/>
              </a:rPr>
              <a:t>Nova zakonodaja</a:t>
            </a:r>
          </a:p>
          <a:p>
            <a:r>
              <a:rPr lang="sl-SI" sz="11200" dirty="0">
                <a:latin typeface="Arial Narrow" panose="020B0606020202030204" pitchFamily="34" charset="0"/>
              </a:rPr>
              <a:t>Nove strategije</a:t>
            </a:r>
          </a:p>
          <a:p>
            <a:r>
              <a:rPr lang="sl-SI" sz="11200" dirty="0">
                <a:latin typeface="Arial Narrow" panose="020B0606020202030204" pitchFamily="34" charset="0"/>
              </a:rPr>
              <a:t>Novi pristopi</a:t>
            </a:r>
          </a:p>
          <a:p>
            <a:r>
              <a:rPr lang="sl-SI" sz="11200" dirty="0">
                <a:latin typeface="Arial Narrow" panose="020B0606020202030204" pitchFamily="34" charset="0"/>
              </a:rPr>
              <a:t>Trajnost</a:t>
            </a:r>
          </a:p>
          <a:p>
            <a:r>
              <a:rPr lang="sl-SI" sz="11200" dirty="0">
                <a:latin typeface="Arial Narrow" panose="020B0606020202030204" pitchFamily="34" charset="0"/>
              </a:rPr>
              <a:t>…</a:t>
            </a:r>
          </a:p>
          <a:p>
            <a:pPr marL="0" indent="0">
              <a:buNone/>
            </a:pPr>
            <a:endParaRPr lang="sl-SI" sz="11200" dirty="0">
              <a:latin typeface="Arial Narrow" panose="020B0606020202030204" pitchFamily="34" charset="0"/>
            </a:endParaRPr>
          </a:p>
          <a:p>
            <a:pPr marL="0" indent="0">
              <a:buNone/>
            </a:pPr>
            <a:r>
              <a:rPr lang="sl-SI" sz="11200" b="1" dirty="0">
                <a:solidFill>
                  <a:srgbClr val="82C350"/>
                </a:solidFill>
                <a:latin typeface="Arial Narrow" panose="020B0606020202030204" pitchFamily="34" charset="0"/>
                <a:ea typeface="+mj-ea"/>
                <a:cs typeface="+mj-cs"/>
              </a:rPr>
              <a:t>ZATO:</a:t>
            </a:r>
            <a:br>
              <a:rPr lang="sl-SI" sz="11200" b="1" dirty="0">
                <a:solidFill>
                  <a:srgbClr val="82C350"/>
                </a:solidFill>
                <a:latin typeface="Arial Narrow" panose="020B0606020202030204" pitchFamily="34" charset="0"/>
                <a:ea typeface="+mj-ea"/>
                <a:cs typeface="+mj-cs"/>
              </a:rPr>
            </a:br>
            <a:r>
              <a:rPr lang="sl-SI" sz="11200" b="1" dirty="0">
                <a:solidFill>
                  <a:srgbClr val="82C350"/>
                </a:solidFill>
                <a:latin typeface="Arial Narrow" panose="020B0606020202030204" pitchFamily="34" charset="0"/>
                <a:ea typeface="+mj-ea"/>
                <a:cs typeface="+mj-cs"/>
              </a:rPr>
              <a:t>Moramo videti cilj in najti pot navzgor.</a:t>
            </a:r>
          </a:p>
        </p:txBody>
      </p:sp>
      <p:pic>
        <p:nvPicPr>
          <p:cNvPr id="1026" name="Picture 2" descr="Juriš na Vršič | Kranjska Gora">
            <a:extLst>
              <a:ext uri="{FF2B5EF4-FFF2-40B4-BE49-F238E27FC236}">
                <a16:creationId xmlns:a16="http://schemas.microsoft.com/office/drawing/2014/main" id="{B5AAAED3-8511-2C25-53DE-A2525D87A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949" y="1513304"/>
            <a:ext cx="4585565" cy="305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5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slov 1">
            <a:extLst>
              <a:ext uri="{FF2B5EF4-FFF2-40B4-BE49-F238E27FC236}">
                <a16:creationId xmlns:a16="http://schemas.microsoft.com/office/drawing/2014/main" id="{57E73003-E349-F8F2-3436-4C9B2D72B0DE}"/>
              </a:ext>
            </a:extLst>
          </p:cNvPr>
          <p:cNvSpPr txBox="1">
            <a:spLocks/>
          </p:cNvSpPr>
          <p:nvPr/>
        </p:nvSpPr>
        <p:spPr>
          <a:xfrm>
            <a:off x="6513788" y="212725"/>
            <a:ext cx="4840010"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sl-SI" b="1" dirty="0">
                <a:solidFill>
                  <a:srgbClr val="82C350"/>
                </a:solidFill>
                <a:latin typeface="Arial Narrow" panose="020B0606020202030204" pitchFamily="34" charset="0"/>
              </a:rPr>
              <a:t>Vratolomni s</a:t>
            </a:r>
            <a:r>
              <a:rPr lang="en-US" b="1" dirty="0" err="1">
                <a:solidFill>
                  <a:srgbClr val="82C350"/>
                </a:solidFill>
                <a:latin typeface="Arial Narrow" panose="020B0606020202030204" pitchFamily="34" charset="0"/>
              </a:rPr>
              <a:t>pusti</a:t>
            </a:r>
            <a:endParaRPr lang="en-US" b="1" dirty="0">
              <a:solidFill>
                <a:srgbClr val="82C350"/>
              </a:solidFill>
              <a:latin typeface="Arial Narrow" panose="020B0606020202030204" pitchFamily="34" charset="0"/>
            </a:endParaRPr>
          </a:p>
        </p:txBody>
      </p:sp>
      <p:pic>
        <p:nvPicPr>
          <p:cNvPr id="2050" name="Picture 2">
            <a:extLst>
              <a:ext uri="{FF2B5EF4-FFF2-40B4-BE49-F238E27FC236}">
                <a16:creationId xmlns:a16="http://schemas.microsoft.com/office/drawing/2014/main" id="{0C33084F-E1B9-B0E7-7E20-433095BD9E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67" r="-1"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Označba mesta vsebine 2">
            <a:extLst>
              <a:ext uri="{FF2B5EF4-FFF2-40B4-BE49-F238E27FC236}">
                <a16:creationId xmlns:a16="http://schemas.microsoft.com/office/drawing/2014/main" id="{4D306192-F2D3-67E9-8DC0-81EF1A2BAC2A}"/>
              </a:ext>
            </a:extLst>
          </p:cNvPr>
          <p:cNvSpPr>
            <a:spLocks noGrp="1"/>
          </p:cNvSpPr>
          <p:nvPr>
            <p:ph idx="1"/>
          </p:nvPr>
        </p:nvSpPr>
        <p:spPr>
          <a:xfrm>
            <a:off x="6513787" y="1690704"/>
            <a:ext cx="5411119" cy="3843666"/>
          </a:xfrm>
        </p:spPr>
        <p:txBody>
          <a:bodyPr vert="horz" lIns="91440" tIns="45720" rIns="91440" bIns="45720" rtlCol="0">
            <a:noAutofit/>
          </a:bodyPr>
          <a:lstStyle/>
          <a:p>
            <a:pPr marL="0" indent="0">
              <a:buNone/>
            </a:pPr>
            <a:r>
              <a:rPr lang="sl-SI" dirty="0">
                <a:latin typeface="Arial Narrow" panose="020B0606020202030204" pitchFamily="34" charset="0"/>
              </a:rPr>
              <a:t>Nas čaka gladka klančina ali brezno?</a:t>
            </a:r>
            <a:endParaRPr lang="en-US" dirty="0">
              <a:latin typeface="Arial Narrow" panose="020B0606020202030204" pitchFamily="34" charset="0"/>
            </a:endParaRPr>
          </a:p>
          <a:p>
            <a:r>
              <a:rPr lang="en-US" dirty="0" err="1">
                <a:latin typeface="Arial Narrow" panose="020B0606020202030204" pitchFamily="34" charset="0"/>
              </a:rPr>
              <a:t>Košarica</a:t>
            </a:r>
            <a:endParaRPr lang="en-US" dirty="0">
              <a:latin typeface="Arial Narrow" panose="020B0606020202030204" pitchFamily="34" charset="0"/>
            </a:endParaRPr>
          </a:p>
          <a:p>
            <a:r>
              <a:rPr lang="sl-SI" dirty="0">
                <a:latin typeface="Arial Narrow" panose="020B0606020202030204" pitchFamily="34" charset="0"/>
              </a:rPr>
              <a:t>Davki</a:t>
            </a:r>
          </a:p>
          <a:p>
            <a:r>
              <a:rPr lang="sl-SI" dirty="0">
                <a:latin typeface="Arial Narrow" panose="020B0606020202030204" pitchFamily="34" charset="0"/>
              </a:rPr>
              <a:t>Strateški svet za prehrano</a:t>
            </a:r>
            <a:endParaRPr lang="en-US" dirty="0">
              <a:latin typeface="Arial Narrow" panose="020B0606020202030204" pitchFamily="34" charset="0"/>
            </a:endParaRPr>
          </a:p>
          <a:p>
            <a:r>
              <a:rPr lang="en-US" dirty="0" err="1">
                <a:latin typeface="Arial Narrow" panose="020B0606020202030204" pitchFamily="34" charset="0"/>
              </a:rPr>
              <a:t>Kmetijska</a:t>
            </a:r>
            <a:r>
              <a:rPr lang="en-US" dirty="0">
                <a:latin typeface="Arial Narrow" panose="020B0606020202030204" pitchFamily="34" charset="0"/>
              </a:rPr>
              <a:t> </a:t>
            </a:r>
            <a:r>
              <a:rPr lang="en-US" dirty="0" err="1">
                <a:latin typeface="Arial Narrow" panose="020B0606020202030204" pitchFamily="34" charset="0"/>
              </a:rPr>
              <a:t>zemljišča</a:t>
            </a:r>
            <a:endParaRPr lang="en-US" dirty="0">
              <a:latin typeface="Arial Narrow" panose="020B0606020202030204" pitchFamily="34" charset="0"/>
            </a:endParaRPr>
          </a:p>
          <a:p>
            <a:r>
              <a:rPr lang="en-US" dirty="0" err="1">
                <a:latin typeface="Arial Narrow" panose="020B0606020202030204" pitchFamily="34" charset="0"/>
              </a:rPr>
              <a:t>Embalaža</a:t>
            </a:r>
            <a:endParaRPr lang="en-US" dirty="0">
              <a:latin typeface="Arial Narrow" panose="020B0606020202030204" pitchFamily="34" charset="0"/>
            </a:endParaRPr>
          </a:p>
          <a:p>
            <a:endParaRPr lang="en-US" sz="2400" dirty="0">
              <a:latin typeface="Arial Narrow" panose="020B0606020202030204" pitchFamily="34" charset="0"/>
            </a:endParaRPr>
          </a:p>
          <a:p>
            <a:pPr marL="0" indent="0">
              <a:buNone/>
            </a:pPr>
            <a:r>
              <a:rPr lang="en-US" b="1" dirty="0">
                <a:solidFill>
                  <a:srgbClr val="82C350"/>
                </a:solidFill>
                <a:latin typeface="Arial Narrow" panose="020B0606020202030204" pitchFamily="34" charset="0"/>
                <a:ea typeface="+mj-ea"/>
                <a:cs typeface="+mj-cs"/>
              </a:rPr>
              <a:t>ZATO:</a:t>
            </a:r>
          </a:p>
          <a:p>
            <a:pPr marL="0" indent="0">
              <a:buNone/>
            </a:pPr>
            <a:r>
              <a:rPr lang="en-US" b="1" dirty="0">
                <a:solidFill>
                  <a:srgbClr val="82C350"/>
                </a:solidFill>
                <a:latin typeface="Arial Narrow" panose="020B0606020202030204" pitchFamily="34" charset="0"/>
                <a:ea typeface="+mj-ea"/>
                <a:cs typeface="+mj-cs"/>
              </a:rPr>
              <a:t>S </a:t>
            </a:r>
            <a:r>
              <a:rPr lang="en-US" b="1" dirty="0" err="1">
                <a:solidFill>
                  <a:srgbClr val="82C350"/>
                </a:solidFill>
                <a:latin typeface="Arial Narrow" panose="020B0606020202030204" pitchFamily="34" charset="0"/>
                <a:ea typeface="+mj-ea"/>
                <a:cs typeface="+mj-cs"/>
              </a:rPr>
              <a:t>polno</a:t>
            </a:r>
            <a:r>
              <a:rPr lang="en-US" b="1" dirty="0">
                <a:solidFill>
                  <a:srgbClr val="82C350"/>
                </a:solidFill>
                <a:latin typeface="Arial Narrow" panose="020B0606020202030204" pitchFamily="34" charset="0"/>
                <a:ea typeface="+mj-ea"/>
                <a:cs typeface="+mj-cs"/>
              </a:rPr>
              <a:t> </a:t>
            </a:r>
            <a:r>
              <a:rPr lang="en-US" b="1" dirty="0" err="1">
                <a:solidFill>
                  <a:srgbClr val="82C350"/>
                </a:solidFill>
                <a:latin typeface="Arial Narrow" panose="020B0606020202030204" pitchFamily="34" charset="0"/>
                <a:ea typeface="+mj-ea"/>
                <a:cs typeface="+mj-cs"/>
              </a:rPr>
              <a:t>hitrostjo</a:t>
            </a:r>
            <a:r>
              <a:rPr lang="en-US" b="1" dirty="0">
                <a:solidFill>
                  <a:srgbClr val="82C350"/>
                </a:solidFill>
                <a:latin typeface="Arial Narrow" panose="020B0606020202030204" pitchFamily="34" charset="0"/>
                <a:ea typeface="+mj-ea"/>
                <a:cs typeface="+mj-cs"/>
              </a:rPr>
              <a:t>, </a:t>
            </a:r>
            <a:r>
              <a:rPr lang="en-US" b="1" dirty="0" err="1">
                <a:solidFill>
                  <a:srgbClr val="82C350"/>
                </a:solidFill>
                <a:latin typeface="Arial Narrow" panose="020B0606020202030204" pitchFamily="34" charset="0"/>
                <a:ea typeface="+mj-ea"/>
                <a:cs typeface="+mj-cs"/>
              </a:rPr>
              <a:t>predvsem</a:t>
            </a:r>
            <a:r>
              <a:rPr lang="en-US" b="1" dirty="0">
                <a:solidFill>
                  <a:srgbClr val="82C350"/>
                </a:solidFill>
                <a:latin typeface="Arial Narrow" panose="020B0606020202030204" pitchFamily="34" charset="0"/>
                <a:ea typeface="+mj-ea"/>
                <a:cs typeface="+mj-cs"/>
              </a:rPr>
              <a:t> pa s </a:t>
            </a:r>
            <a:r>
              <a:rPr lang="en-US" b="1" dirty="0" err="1">
                <a:solidFill>
                  <a:srgbClr val="82C350"/>
                </a:solidFill>
                <a:latin typeface="Arial Narrow" panose="020B0606020202030204" pitchFamily="34" charset="0"/>
                <a:ea typeface="+mj-ea"/>
                <a:cs typeface="+mj-cs"/>
              </a:rPr>
              <a:t>podatki</a:t>
            </a:r>
            <a:r>
              <a:rPr lang="en-US" b="1" dirty="0">
                <a:solidFill>
                  <a:srgbClr val="82C350"/>
                </a:solidFill>
                <a:latin typeface="Arial Narrow" panose="020B0606020202030204" pitchFamily="34" charset="0"/>
                <a:ea typeface="+mj-ea"/>
                <a:cs typeface="+mj-cs"/>
              </a:rPr>
              <a:t> in </a:t>
            </a:r>
            <a:r>
              <a:rPr lang="en-US" b="1" dirty="0" err="1">
                <a:solidFill>
                  <a:srgbClr val="82C350"/>
                </a:solidFill>
                <a:latin typeface="Arial Narrow" panose="020B0606020202030204" pitchFamily="34" charset="0"/>
                <a:ea typeface="+mj-ea"/>
                <a:cs typeface="+mj-cs"/>
              </a:rPr>
              <a:t>strokovnimi</a:t>
            </a:r>
            <a:r>
              <a:rPr lang="en-US" b="1" dirty="0">
                <a:solidFill>
                  <a:srgbClr val="82C350"/>
                </a:solidFill>
                <a:latin typeface="Arial Narrow" panose="020B0606020202030204" pitchFamily="34" charset="0"/>
                <a:ea typeface="+mj-ea"/>
                <a:cs typeface="+mj-cs"/>
              </a:rPr>
              <a:t> </a:t>
            </a:r>
            <a:r>
              <a:rPr lang="en-US" b="1" dirty="0" err="1">
                <a:solidFill>
                  <a:srgbClr val="82C350"/>
                </a:solidFill>
                <a:latin typeface="Arial Narrow" panose="020B0606020202030204" pitchFamily="34" charset="0"/>
                <a:ea typeface="+mj-ea"/>
                <a:cs typeface="+mj-cs"/>
              </a:rPr>
              <a:t>argumenti</a:t>
            </a:r>
            <a:r>
              <a:rPr lang="sl-SI" b="1" dirty="0">
                <a:solidFill>
                  <a:srgbClr val="82C350"/>
                </a:solidFill>
                <a:latin typeface="Arial Narrow" panose="020B0606020202030204" pitchFamily="34" charset="0"/>
                <a:ea typeface="+mj-ea"/>
                <a:cs typeface="+mj-cs"/>
              </a:rPr>
              <a:t>.</a:t>
            </a:r>
            <a:endParaRPr lang="en-US" b="1" dirty="0">
              <a:solidFill>
                <a:srgbClr val="82C350"/>
              </a:solidFill>
              <a:latin typeface="Arial Narrow" panose="020B0606020202030204" pitchFamily="34" charset="0"/>
              <a:ea typeface="+mj-ea"/>
              <a:cs typeface="+mj-cs"/>
            </a:endParaRPr>
          </a:p>
        </p:txBody>
      </p:sp>
    </p:spTree>
    <p:extLst>
      <p:ext uri="{BB962C8B-B14F-4D97-AF65-F5344CB8AC3E}">
        <p14:creationId xmlns:p14="http://schemas.microsoft.com/office/powerpoint/2010/main" val="17644437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D093CA6EE9724F9D59C7B4BDDB6CF3" ma:contentTypeVersion="15" ma:contentTypeDescription="Ustvari nov dokument." ma:contentTypeScope="" ma:versionID="ed80cf22ceb283f6b226f0d3b4f51fb0">
  <xsd:schema xmlns:xsd="http://www.w3.org/2001/XMLSchema" xmlns:xs="http://www.w3.org/2001/XMLSchema" xmlns:p="http://schemas.microsoft.com/office/2006/metadata/properties" xmlns:ns2="703cdf61-9bdb-4ab1-bf99-aabb6c694d24" xmlns:ns3="e0c4cf2c-1396-48e0-9fb8-701f9c1f262a" targetNamespace="http://schemas.microsoft.com/office/2006/metadata/properties" ma:root="true" ma:fieldsID="4c68f0fa0e3419dd89357434dc39a82b" ns2:_="" ns3:_="">
    <xsd:import namespace="703cdf61-9bdb-4ab1-bf99-aabb6c694d24"/>
    <xsd:import namespace="e0c4cf2c-1396-48e0-9fb8-701f9c1f26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cdf61-9bdb-4ab1-bf99-aabb6c694d24" elementFormDefault="qualified">
    <xsd:import namespace="http://schemas.microsoft.com/office/2006/documentManagement/types"/>
    <xsd:import namespace="http://schemas.microsoft.com/office/infopath/2007/PartnerControls"/>
    <xsd:element name="SharedWithUsers" ma:index="8"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internalName="SharedWithDetails" ma:readOnly="true">
      <xsd:simpleType>
        <xsd:restriction base="dms:Note">
          <xsd:maxLength value="255"/>
        </xsd:restriction>
      </xsd:simpleType>
    </xsd:element>
    <xsd:element name="TaxCatchAll" ma:index="14" nillable="true" ma:displayName="Taxonomy Catch All Column" ma:hidden="true" ma:list="{c045dbe8-36ce-414e-b890-92d4d91653f2}" ma:internalName="TaxCatchAll" ma:showField="CatchAllData" ma:web="703cdf61-9bdb-4ab1-bf99-aabb6c694d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c4cf2c-1396-48e0-9fb8-701f9c1f262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Oznake slike" ma:readOnly="false" ma:fieldId="{5cf76f15-5ced-4ddc-b409-7134ff3c332f}" ma:taxonomyMulti="true" ma:sspId="74e670e0-036f-40c5-a94b-014558db02e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c4cf2c-1396-48e0-9fb8-701f9c1f262a">
      <Terms xmlns="http://schemas.microsoft.com/office/infopath/2007/PartnerControls"/>
    </lcf76f155ced4ddcb4097134ff3c332f>
    <TaxCatchAll xmlns="703cdf61-9bdb-4ab1-bf99-aabb6c694d2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7DD9E9-B778-4716-A51E-C4A0F90EBC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3cdf61-9bdb-4ab1-bf99-aabb6c694d24"/>
    <ds:schemaRef ds:uri="e0c4cf2c-1396-48e0-9fb8-701f9c1f2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7FC3FD-E0A5-48D9-988B-477292BD4F8B}">
  <ds:schemaRefs>
    <ds:schemaRef ds:uri="http://schemas.microsoft.com/office/2006/metadata/properties"/>
    <ds:schemaRef ds:uri="http://schemas.microsoft.com/office/infopath/2007/PartnerControls"/>
    <ds:schemaRef ds:uri="e0c4cf2c-1396-48e0-9fb8-701f9c1f262a"/>
    <ds:schemaRef ds:uri="703cdf61-9bdb-4ab1-bf99-aabb6c694d24"/>
  </ds:schemaRefs>
</ds:datastoreItem>
</file>

<file path=customXml/itemProps3.xml><?xml version="1.0" encoding="utf-8"?>
<ds:datastoreItem xmlns:ds="http://schemas.openxmlformats.org/officeDocument/2006/customXml" ds:itemID="{284F8301-744B-41CC-892A-7442DD9078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1548</TotalTime>
  <Words>385</Words>
  <Application>Microsoft Office PowerPoint</Application>
  <PresentationFormat>Širokozaslonsko</PresentationFormat>
  <Paragraphs>81</Paragraphs>
  <Slides>18</Slides>
  <Notes>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18</vt:i4>
      </vt:variant>
    </vt:vector>
  </HeadingPairs>
  <TitlesOfParts>
    <vt:vector size="23" baseType="lpstr">
      <vt:lpstr>Arial</vt:lpstr>
      <vt:lpstr>Arial Narrow</vt:lpstr>
      <vt:lpstr>Calibri</vt:lpstr>
      <vt:lpstr>Calibri Light</vt:lpstr>
      <vt:lpstr>Officeova tema</vt:lpstr>
      <vt:lpstr>Realni izzivi za prihodnost ≠ Izzivi realnosti za prihodnost</vt:lpstr>
      <vt:lpstr>PowerPointova predstavitev</vt:lpstr>
      <vt:lpstr>Rogl(j)ič</vt:lpstr>
      <vt:lpstr>Pogača(r)</vt:lpstr>
      <vt:lpstr>Vzporednice</vt:lpstr>
      <vt:lpstr>PowerPointova predstavitev</vt:lpstr>
      <vt:lpstr>PowerPointova predstavitev</vt:lpstr>
      <vt:lpstr>Vzponi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Tudi, ko pade veriga dol, še nismo rekli zadnje besede.</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REALNI IZZIVI ZA PRIHODNOST</dc:title>
  <dc:creator>Petra Medved Djurašinović</dc:creator>
  <cp:lastModifiedBy>Sara Mužar</cp:lastModifiedBy>
  <cp:revision>7</cp:revision>
  <dcterms:created xsi:type="dcterms:W3CDTF">2023-05-30T12:49:53Z</dcterms:created>
  <dcterms:modified xsi:type="dcterms:W3CDTF">2023-06-06T13:03:43Z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0x0101001FD093CA6EE9724F9D59C7B4BDDB6CF3</vt:lpwstr>
  </property>
  <property fmtid="{D5CDD505-2E9C-101B-9397-08002B2CF9AE}" pid="3" name="MediaServiceImageTags">
    <vt:lpwstr/>
  </property>
</Properties>
</file>