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autoCompressPictures="0">
  <p:sldMasterIdLst>
    <p:sldMasterId id="2147483648" r:id="rId4"/>
  </p:sldMasterIdLst>
  <p:notesMasterIdLst>
    <p:notesMasterId r:id="rId23"/>
  </p:notesMasterIdLst>
  <p:handoutMasterIdLst>
    <p:handoutMasterId r:id="rId24"/>
  </p:handoutMasterIdLst>
  <p:sldIdLst>
    <p:sldId id="287" r:id="rId5"/>
    <p:sldId id="275" r:id="rId6"/>
    <p:sldId id="551" r:id="rId7"/>
    <p:sldId id="288" r:id="rId8"/>
    <p:sldId id="561" r:id="rId9"/>
    <p:sldId id="562" r:id="rId10"/>
    <p:sldId id="563" r:id="rId11"/>
    <p:sldId id="455" r:id="rId12"/>
    <p:sldId id="263" r:id="rId13"/>
    <p:sldId id="262" r:id="rId14"/>
    <p:sldId id="291" r:id="rId15"/>
    <p:sldId id="560" r:id="rId16"/>
    <p:sldId id="555" r:id="rId17"/>
    <p:sldId id="268" r:id="rId18"/>
    <p:sldId id="259" r:id="rId19"/>
    <p:sldId id="554" r:id="rId20"/>
    <p:sldId id="290" r:id="rId21"/>
    <p:sldId id="441"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75DE8CF9-2077-445D-9687-2FD3759E5FD4}">
          <p14:sldIdLst>
            <p14:sldId id="287"/>
          </p14:sldIdLst>
        </p14:section>
        <p14:section name="EntreComp Community" id="{ECF9B3E8-D39F-4BE4-8CC0-DB61C8A0AD7C}">
          <p14:sldIdLst>
            <p14:sldId id="275"/>
            <p14:sldId id="551"/>
            <p14:sldId id="288"/>
            <p14:sldId id="561"/>
            <p14:sldId id="562"/>
          </p14:sldIdLst>
        </p14:section>
        <p14:section name="Getting started" id="{38061B76-7820-47AF-8919-FCFBEDF87B27}">
          <p14:sldIdLst>
            <p14:sldId id="563"/>
            <p14:sldId id="455"/>
            <p14:sldId id="263"/>
            <p14:sldId id="262"/>
            <p14:sldId id="291"/>
            <p14:sldId id="560"/>
            <p14:sldId id="555"/>
            <p14:sldId id="268"/>
            <p14:sldId id="259"/>
          </p14:sldIdLst>
        </p14:section>
        <p14:section name="Share" id="{3DFAE34B-CAEA-451B-ADB5-6A422DEFF648}">
          <p14:sldIdLst/>
        </p14:section>
        <p14:section name="Acknowledgements" id="{0F037A84-8C39-48AE-AEA6-9F407DDAB439}">
          <p14:sldIdLst>
            <p14:sldId id="554"/>
            <p14:sldId id="290"/>
            <p14:sldId id="44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95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84" autoAdjust="0"/>
    <p:restoredTop sz="87536" autoAdjust="0"/>
  </p:normalViewPr>
  <p:slideViewPr>
    <p:cSldViewPr snapToGrid="0">
      <p:cViewPr varScale="1">
        <p:scale>
          <a:sx n="97" d="100"/>
          <a:sy n="97" d="100"/>
        </p:scale>
        <p:origin x="232" y="384"/>
      </p:cViewPr>
      <p:guideLst/>
    </p:cSldViewPr>
  </p:slideViewPr>
  <p:outlineViewPr>
    <p:cViewPr>
      <p:scale>
        <a:sx n="33" d="100"/>
        <a:sy n="33" d="100"/>
      </p:scale>
      <p:origin x="0" y="-652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8F31E1-AF11-4DFB-B24C-75A6ABC9367A}"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C63A42BD-3896-4EBA-90AD-11DE2E8042BD}">
      <dgm:prSet phldrT="[Text]"/>
      <dgm:spPr/>
      <dgm:t>
        <a:bodyPr/>
        <a:lstStyle/>
        <a:p>
          <a:r>
            <a:rPr lang="en-US" b="1" dirty="0">
              <a:solidFill>
                <a:schemeClr val="tx1"/>
              </a:solidFill>
            </a:rPr>
            <a:t>Learn</a:t>
          </a:r>
          <a:endParaRPr lang="en-GB" b="1" dirty="0">
            <a:solidFill>
              <a:schemeClr val="tx1"/>
            </a:solidFill>
          </a:endParaRPr>
        </a:p>
      </dgm:t>
    </dgm:pt>
    <dgm:pt modelId="{FBCC2137-4883-4007-AF3B-CE37C772DC83}" type="parTrans" cxnId="{390543EA-5B76-46BF-8F21-A560ADE6E654}">
      <dgm:prSet/>
      <dgm:spPr/>
      <dgm:t>
        <a:bodyPr/>
        <a:lstStyle/>
        <a:p>
          <a:endParaRPr lang="en-GB">
            <a:solidFill>
              <a:schemeClr val="tx1"/>
            </a:solidFill>
          </a:endParaRPr>
        </a:p>
      </dgm:t>
    </dgm:pt>
    <dgm:pt modelId="{4BAD73B7-8276-446B-ADF0-FC5C068453BC}" type="sibTrans" cxnId="{390543EA-5B76-46BF-8F21-A560ADE6E654}">
      <dgm:prSet/>
      <dgm:spPr>
        <a:solidFill>
          <a:srgbClr val="68959D"/>
        </a:solidFill>
      </dgm:spPr>
      <dgm:t>
        <a:bodyPr/>
        <a:lstStyle/>
        <a:p>
          <a:endParaRPr lang="en-GB">
            <a:solidFill>
              <a:schemeClr val="tx1"/>
            </a:solidFill>
          </a:endParaRPr>
        </a:p>
      </dgm:t>
    </dgm:pt>
    <dgm:pt modelId="{44841497-59F1-48D2-BD33-E417C211A64C}">
      <dgm:prSet phldrT="[Text]"/>
      <dgm:spPr/>
      <dgm:t>
        <a:bodyPr/>
        <a:lstStyle/>
        <a:p>
          <a:r>
            <a:rPr lang="en-US" b="1" dirty="0">
              <a:solidFill>
                <a:schemeClr val="tx1"/>
              </a:solidFill>
            </a:rPr>
            <a:t>Share</a:t>
          </a:r>
          <a:endParaRPr lang="en-GB" b="1" dirty="0">
            <a:solidFill>
              <a:schemeClr val="tx1"/>
            </a:solidFill>
          </a:endParaRPr>
        </a:p>
      </dgm:t>
    </dgm:pt>
    <dgm:pt modelId="{9C5669F2-67EB-442F-9EE5-19D5582EA3C7}" type="parTrans" cxnId="{27F8CC15-7480-4565-A5A0-836C56D34C9E}">
      <dgm:prSet/>
      <dgm:spPr/>
      <dgm:t>
        <a:bodyPr/>
        <a:lstStyle/>
        <a:p>
          <a:endParaRPr lang="en-GB">
            <a:solidFill>
              <a:schemeClr val="tx1"/>
            </a:solidFill>
          </a:endParaRPr>
        </a:p>
      </dgm:t>
    </dgm:pt>
    <dgm:pt modelId="{A4A0D2E8-1FCB-46AF-9EA2-F406AC3B0619}" type="sibTrans" cxnId="{27F8CC15-7480-4565-A5A0-836C56D34C9E}">
      <dgm:prSet/>
      <dgm:spPr>
        <a:solidFill>
          <a:srgbClr val="68959D"/>
        </a:solidFill>
      </dgm:spPr>
      <dgm:t>
        <a:bodyPr/>
        <a:lstStyle/>
        <a:p>
          <a:endParaRPr lang="en-GB">
            <a:solidFill>
              <a:schemeClr val="tx1"/>
            </a:solidFill>
          </a:endParaRPr>
        </a:p>
      </dgm:t>
    </dgm:pt>
    <dgm:pt modelId="{5AF590E1-66A8-4ECB-B6C8-BF9B505315CE}">
      <dgm:prSet phldrT="[Text]"/>
      <dgm:spPr/>
      <dgm:t>
        <a:bodyPr/>
        <a:lstStyle/>
        <a:p>
          <a:r>
            <a:rPr lang="en-US" b="1" dirty="0">
              <a:solidFill>
                <a:schemeClr val="tx1"/>
              </a:solidFill>
            </a:rPr>
            <a:t>Network</a:t>
          </a:r>
          <a:endParaRPr lang="en-GB" b="1" dirty="0">
            <a:solidFill>
              <a:schemeClr val="tx1"/>
            </a:solidFill>
          </a:endParaRPr>
        </a:p>
      </dgm:t>
    </dgm:pt>
    <dgm:pt modelId="{F24D3DF5-257B-4BB4-83BF-3D4A072A1722}" type="parTrans" cxnId="{A120D144-219F-4AB9-93E2-B266B638BBFD}">
      <dgm:prSet/>
      <dgm:spPr/>
      <dgm:t>
        <a:bodyPr/>
        <a:lstStyle/>
        <a:p>
          <a:endParaRPr lang="en-GB">
            <a:solidFill>
              <a:schemeClr val="tx1"/>
            </a:solidFill>
          </a:endParaRPr>
        </a:p>
      </dgm:t>
    </dgm:pt>
    <dgm:pt modelId="{70E89A71-8E31-4413-93F4-DAE962369C64}" type="sibTrans" cxnId="{A120D144-219F-4AB9-93E2-B266B638BBFD}">
      <dgm:prSet/>
      <dgm:spPr>
        <a:solidFill>
          <a:srgbClr val="68959D"/>
        </a:solidFill>
      </dgm:spPr>
      <dgm:t>
        <a:bodyPr/>
        <a:lstStyle/>
        <a:p>
          <a:endParaRPr lang="en-GB">
            <a:solidFill>
              <a:schemeClr val="tx1"/>
            </a:solidFill>
          </a:endParaRPr>
        </a:p>
      </dgm:t>
    </dgm:pt>
    <dgm:pt modelId="{056B8260-123D-4BC1-AD97-F10C22593691}">
      <dgm:prSet phldrT="[Text]"/>
      <dgm:spPr/>
      <dgm:t>
        <a:bodyPr/>
        <a:lstStyle/>
        <a:p>
          <a:r>
            <a:rPr lang="en-US" b="1" dirty="0">
              <a:solidFill>
                <a:schemeClr val="tx1"/>
              </a:solidFill>
            </a:rPr>
            <a:t>Recognise</a:t>
          </a:r>
          <a:endParaRPr lang="en-GB" b="1" dirty="0">
            <a:solidFill>
              <a:schemeClr val="tx1"/>
            </a:solidFill>
          </a:endParaRPr>
        </a:p>
      </dgm:t>
    </dgm:pt>
    <dgm:pt modelId="{3CB59DFC-1A0F-42DA-A6C8-22B00FFFCB4F}" type="parTrans" cxnId="{A169C0A0-3DF9-4F7E-A8FF-601122C90979}">
      <dgm:prSet/>
      <dgm:spPr/>
      <dgm:t>
        <a:bodyPr/>
        <a:lstStyle/>
        <a:p>
          <a:endParaRPr lang="en-GB"/>
        </a:p>
      </dgm:t>
    </dgm:pt>
    <dgm:pt modelId="{85B8AD8B-CE80-4D76-A1F7-28C902C2C970}" type="sibTrans" cxnId="{A169C0A0-3DF9-4F7E-A8FF-601122C90979}">
      <dgm:prSet/>
      <dgm:spPr>
        <a:solidFill>
          <a:srgbClr val="68959D"/>
        </a:solidFill>
      </dgm:spPr>
      <dgm:t>
        <a:bodyPr/>
        <a:lstStyle/>
        <a:p>
          <a:endParaRPr lang="en-GB"/>
        </a:p>
      </dgm:t>
    </dgm:pt>
    <dgm:pt modelId="{9CE7AF0E-6DEE-422A-8661-D879C880E8D9}" type="pres">
      <dgm:prSet presAssocID="{108F31E1-AF11-4DFB-B24C-75A6ABC9367A}" presName="cycle" presStyleCnt="0">
        <dgm:presLayoutVars>
          <dgm:dir/>
          <dgm:resizeHandles val="exact"/>
        </dgm:presLayoutVars>
      </dgm:prSet>
      <dgm:spPr/>
    </dgm:pt>
    <dgm:pt modelId="{5CF93B08-F5C2-4C81-BBB4-2259A664F038}" type="pres">
      <dgm:prSet presAssocID="{C63A42BD-3896-4EBA-90AD-11DE2E8042BD}" presName="dummy" presStyleCnt="0"/>
      <dgm:spPr/>
    </dgm:pt>
    <dgm:pt modelId="{98F2612A-0FC2-4237-B4A2-240F81C1725A}" type="pres">
      <dgm:prSet presAssocID="{C63A42BD-3896-4EBA-90AD-11DE2E8042BD}" presName="node" presStyleLbl="revTx" presStyleIdx="0" presStyleCnt="4">
        <dgm:presLayoutVars>
          <dgm:bulletEnabled val="1"/>
        </dgm:presLayoutVars>
      </dgm:prSet>
      <dgm:spPr/>
    </dgm:pt>
    <dgm:pt modelId="{CB047D25-56F0-4F0E-B247-DFF6617AD0D7}" type="pres">
      <dgm:prSet presAssocID="{4BAD73B7-8276-446B-ADF0-FC5C068453BC}" presName="sibTrans" presStyleLbl="node1" presStyleIdx="0" presStyleCnt="4"/>
      <dgm:spPr/>
    </dgm:pt>
    <dgm:pt modelId="{8942BB9D-1008-4417-99D7-14BE0DF08BCC}" type="pres">
      <dgm:prSet presAssocID="{44841497-59F1-48D2-BD33-E417C211A64C}" presName="dummy" presStyleCnt="0"/>
      <dgm:spPr/>
    </dgm:pt>
    <dgm:pt modelId="{DFBCDE3C-C7CB-4B5F-95F0-0DF9F43091DE}" type="pres">
      <dgm:prSet presAssocID="{44841497-59F1-48D2-BD33-E417C211A64C}" presName="node" presStyleLbl="revTx" presStyleIdx="1" presStyleCnt="4">
        <dgm:presLayoutVars>
          <dgm:bulletEnabled val="1"/>
        </dgm:presLayoutVars>
      </dgm:prSet>
      <dgm:spPr/>
    </dgm:pt>
    <dgm:pt modelId="{7D323A3D-C64F-4728-B1FD-537CEC98BE52}" type="pres">
      <dgm:prSet presAssocID="{A4A0D2E8-1FCB-46AF-9EA2-F406AC3B0619}" presName="sibTrans" presStyleLbl="node1" presStyleIdx="1" presStyleCnt="4"/>
      <dgm:spPr/>
    </dgm:pt>
    <dgm:pt modelId="{FBEA65EA-6376-43D4-98B1-4BAE65A49092}" type="pres">
      <dgm:prSet presAssocID="{056B8260-123D-4BC1-AD97-F10C22593691}" presName="dummy" presStyleCnt="0"/>
      <dgm:spPr/>
    </dgm:pt>
    <dgm:pt modelId="{F60890E0-316B-4311-B55D-B5BC7459954E}" type="pres">
      <dgm:prSet presAssocID="{056B8260-123D-4BC1-AD97-F10C22593691}" presName="node" presStyleLbl="revTx" presStyleIdx="2" presStyleCnt="4">
        <dgm:presLayoutVars>
          <dgm:bulletEnabled val="1"/>
        </dgm:presLayoutVars>
      </dgm:prSet>
      <dgm:spPr/>
    </dgm:pt>
    <dgm:pt modelId="{C3C7E7EA-2DEE-4AAD-BC3C-85FAA4699953}" type="pres">
      <dgm:prSet presAssocID="{85B8AD8B-CE80-4D76-A1F7-28C902C2C970}" presName="sibTrans" presStyleLbl="node1" presStyleIdx="2" presStyleCnt="4" custLinFactNeighborY="-1"/>
      <dgm:spPr/>
    </dgm:pt>
    <dgm:pt modelId="{BC7CDCB2-4D6D-4FA9-9FAF-EFF4E0448A50}" type="pres">
      <dgm:prSet presAssocID="{5AF590E1-66A8-4ECB-B6C8-BF9B505315CE}" presName="dummy" presStyleCnt="0"/>
      <dgm:spPr/>
    </dgm:pt>
    <dgm:pt modelId="{7B45019F-F8E4-4FBC-8ACF-DEFA3647FA42}" type="pres">
      <dgm:prSet presAssocID="{5AF590E1-66A8-4ECB-B6C8-BF9B505315CE}" presName="node" presStyleLbl="revTx" presStyleIdx="3" presStyleCnt="4">
        <dgm:presLayoutVars>
          <dgm:bulletEnabled val="1"/>
        </dgm:presLayoutVars>
      </dgm:prSet>
      <dgm:spPr/>
    </dgm:pt>
    <dgm:pt modelId="{3A458DF4-116D-4E11-9D8E-11201C5464A5}" type="pres">
      <dgm:prSet presAssocID="{70E89A71-8E31-4413-93F4-DAE962369C64}" presName="sibTrans" presStyleLbl="node1" presStyleIdx="3" presStyleCnt="4"/>
      <dgm:spPr/>
    </dgm:pt>
  </dgm:ptLst>
  <dgm:cxnLst>
    <dgm:cxn modelId="{722F330B-110D-4B10-9F19-5B2870612BA9}" type="presOf" srcId="{85B8AD8B-CE80-4D76-A1F7-28C902C2C970}" destId="{C3C7E7EA-2DEE-4AAD-BC3C-85FAA4699953}" srcOrd="0" destOrd="0" presId="urn:microsoft.com/office/officeart/2005/8/layout/cycle1"/>
    <dgm:cxn modelId="{5BE88914-79E9-4738-9118-0731D78FE654}" type="presOf" srcId="{44841497-59F1-48D2-BD33-E417C211A64C}" destId="{DFBCDE3C-C7CB-4B5F-95F0-0DF9F43091DE}" srcOrd="0" destOrd="0" presId="urn:microsoft.com/office/officeart/2005/8/layout/cycle1"/>
    <dgm:cxn modelId="{27F8CC15-7480-4565-A5A0-836C56D34C9E}" srcId="{108F31E1-AF11-4DFB-B24C-75A6ABC9367A}" destId="{44841497-59F1-48D2-BD33-E417C211A64C}" srcOrd="1" destOrd="0" parTransId="{9C5669F2-67EB-442F-9EE5-19D5582EA3C7}" sibTransId="{A4A0D2E8-1FCB-46AF-9EA2-F406AC3B0619}"/>
    <dgm:cxn modelId="{9E8B9B38-E065-44E5-B452-EE05A6DA10C9}" type="presOf" srcId="{108F31E1-AF11-4DFB-B24C-75A6ABC9367A}" destId="{9CE7AF0E-6DEE-422A-8661-D879C880E8D9}" srcOrd="0" destOrd="0" presId="urn:microsoft.com/office/officeart/2005/8/layout/cycle1"/>
    <dgm:cxn modelId="{A120D144-219F-4AB9-93E2-B266B638BBFD}" srcId="{108F31E1-AF11-4DFB-B24C-75A6ABC9367A}" destId="{5AF590E1-66A8-4ECB-B6C8-BF9B505315CE}" srcOrd="3" destOrd="0" parTransId="{F24D3DF5-257B-4BB4-83BF-3D4A072A1722}" sibTransId="{70E89A71-8E31-4413-93F4-DAE962369C64}"/>
    <dgm:cxn modelId="{3EBE5555-8B8C-420D-BC48-56DED5C8D60D}" type="presOf" srcId="{70E89A71-8E31-4413-93F4-DAE962369C64}" destId="{3A458DF4-116D-4E11-9D8E-11201C5464A5}" srcOrd="0" destOrd="0" presId="urn:microsoft.com/office/officeart/2005/8/layout/cycle1"/>
    <dgm:cxn modelId="{A86D3856-4CF5-40B4-81C1-DA59C61A3407}" type="presOf" srcId="{A4A0D2E8-1FCB-46AF-9EA2-F406AC3B0619}" destId="{7D323A3D-C64F-4728-B1FD-537CEC98BE52}" srcOrd="0" destOrd="0" presId="urn:microsoft.com/office/officeart/2005/8/layout/cycle1"/>
    <dgm:cxn modelId="{6F40737A-190C-4114-8C15-0323FD6A2E43}" type="presOf" srcId="{C63A42BD-3896-4EBA-90AD-11DE2E8042BD}" destId="{98F2612A-0FC2-4237-B4A2-240F81C1725A}" srcOrd="0" destOrd="0" presId="urn:microsoft.com/office/officeart/2005/8/layout/cycle1"/>
    <dgm:cxn modelId="{6A99EB80-A329-4C35-9FE3-2E2788AE7D33}" type="presOf" srcId="{5AF590E1-66A8-4ECB-B6C8-BF9B505315CE}" destId="{7B45019F-F8E4-4FBC-8ACF-DEFA3647FA42}" srcOrd="0" destOrd="0" presId="urn:microsoft.com/office/officeart/2005/8/layout/cycle1"/>
    <dgm:cxn modelId="{27BA468B-7319-40A0-A811-E638285892B4}" type="presOf" srcId="{4BAD73B7-8276-446B-ADF0-FC5C068453BC}" destId="{CB047D25-56F0-4F0E-B247-DFF6617AD0D7}" srcOrd="0" destOrd="0" presId="urn:microsoft.com/office/officeart/2005/8/layout/cycle1"/>
    <dgm:cxn modelId="{C35163A0-0A3F-4EF5-9F9C-0F50BEFC6793}" type="presOf" srcId="{056B8260-123D-4BC1-AD97-F10C22593691}" destId="{F60890E0-316B-4311-B55D-B5BC7459954E}" srcOrd="0" destOrd="0" presId="urn:microsoft.com/office/officeart/2005/8/layout/cycle1"/>
    <dgm:cxn modelId="{A169C0A0-3DF9-4F7E-A8FF-601122C90979}" srcId="{108F31E1-AF11-4DFB-B24C-75A6ABC9367A}" destId="{056B8260-123D-4BC1-AD97-F10C22593691}" srcOrd="2" destOrd="0" parTransId="{3CB59DFC-1A0F-42DA-A6C8-22B00FFFCB4F}" sibTransId="{85B8AD8B-CE80-4D76-A1F7-28C902C2C970}"/>
    <dgm:cxn modelId="{390543EA-5B76-46BF-8F21-A560ADE6E654}" srcId="{108F31E1-AF11-4DFB-B24C-75A6ABC9367A}" destId="{C63A42BD-3896-4EBA-90AD-11DE2E8042BD}" srcOrd="0" destOrd="0" parTransId="{FBCC2137-4883-4007-AF3B-CE37C772DC83}" sibTransId="{4BAD73B7-8276-446B-ADF0-FC5C068453BC}"/>
    <dgm:cxn modelId="{93165DF5-6973-4D88-8EBF-BBAD67D87600}" type="presParOf" srcId="{9CE7AF0E-6DEE-422A-8661-D879C880E8D9}" destId="{5CF93B08-F5C2-4C81-BBB4-2259A664F038}" srcOrd="0" destOrd="0" presId="urn:microsoft.com/office/officeart/2005/8/layout/cycle1"/>
    <dgm:cxn modelId="{0D020669-E71A-4155-A62C-D6128FE490A4}" type="presParOf" srcId="{9CE7AF0E-6DEE-422A-8661-D879C880E8D9}" destId="{98F2612A-0FC2-4237-B4A2-240F81C1725A}" srcOrd="1" destOrd="0" presId="urn:microsoft.com/office/officeart/2005/8/layout/cycle1"/>
    <dgm:cxn modelId="{F658E6F9-7FE1-462A-8093-4B713994A9BF}" type="presParOf" srcId="{9CE7AF0E-6DEE-422A-8661-D879C880E8D9}" destId="{CB047D25-56F0-4F0E-B247-DFF6617AD0D7}" srcOrd="2" destOrd="0" presId="urn:microsoft.com/office/officeart/2005/8/layout/cycle1"/>
    <dgm:cxn modelId="{2E38429F-6A2B-4941-BAAE-4A8CCF4EA67F}" type="presParOf" srcId="{9CE7AF0E-6DEE-422A-8661-D879C880E8D9}" destId="{8942BB9D-1008-4417-99D7-14BE0DF08BCC}" srcOrd="3" destOrd="0" presId="urn:microsoft.com/office/officeart/2005/8/layout/cycle1"/>
    <dgm:cxn modelId="{25EAAFFC-FFF8-4A89-937E-6CF0689F61C3}" type="presParOf" srcId="{9CE7AF0E-6DEE-422A-8661-D879C880E8D9}" destId="{DFBCDE3C-C7CB-4B5F-95F0-0DF9F43091DE}" srcOrd="4" destOrd="0" presId="urn:microsoft.com/office/officeart/2005/8/layout/cycle1"/>
    <dgm:cxn modelId="{E8CD0260-4B6E-4605-9221-45568CC4A11C}" type="presParOf" srcId="{9CE7AF0E-6DEE-422A-8661-D879C880E8D9}" destId="{7D323A3D-C64F-4728-B1FD-537CEC98BE52}" srcOrd="5" destOrd="0" presId="urn:microsoft.com/office/officeart/2005/8/layout/cycle1"/>
    <dgm:cxn modelId="{CA22369B-90E1-4E82-AD86-D5ED5E26F16E}" type="presParOf" srcId="{9CE7AF0E-6DEE-422A-8661-D879C880E8D9}" destId="{FBEA65EA-6376-43D4-98B1-4BAE65A49092}" srcOrd="6" destOrd="0" presId="urn:microsoft.com/office/officeart/2005/8/layout/cycle1"/>
    <dgm:cxn modelId="{5351E4CE-6F06-47CA-AEAF-7E097895970C}" type="presParOf" srcId="{9CE7AF0E-6DEE-422A-8661-D879C880E8D9}" destId="{F60890E0-316B-4311-B55D-B5BC7459954E}" srcOrd="7" destOrd="0" presId="urn:microsoft.com/office/officeart/2005/8/layout/cycle1"/>
    <dgm:cxn modelId="{9F634505-A04F-440B-8D8B-C68FBF80D9F5}" type="presParOf" srcId="{9CE7AF0E-6DEE-422A-8661-D879C880E8D9}" destId="{C3C7E7EA-2DEE-4AAD-BC3C-85FAA4699953}" srcOrd="8" destOrd="0" presId="urn:microsoft.com/office/officeart/2005/8/layout/cycle1"/>
    <dgm:cxn modelId="{42D470B3-8FCD-4ABC-A51C-BF39EDCAC087}" type="presParOf" srcId="{9CE7AF0E-6DEE-422A-8661-D879C880E8D9}" destId="{BC7CDCB2-4D6D-4FA9-9FAF-EFF4E0448A50}" srcOrd="9" destOrd="0" presId="urn:microsoft.com/office/officeart/2005/8/layout/cycle1"/>
    <dgm:cxn modelId="{A7E5A8E5-0E55-43BF-9AE7-EB441E3B430C}" type="presParOf" srcId="{9CE7AF0E-6DEE-422A-8661-D879C880E8D9}" destId="{7B45019F-F8E4-4FBC-8ACF-DEFA3647FA42}" srcOrd="10" destOrd="0" presId="urn:microsoft.com/office/officeart/2005/8/layout/cycle1"/>
    <dgm:cxn modelId="{5AF7419E-FCE0-419A-9F7B-7EC1E4FCB5A1}" type="presParOf" srcId="{9CE7AF0E-6DEE-422A-8661-D879C880E8D9}" destId="{3A458DF4-116D-4E11-9D8E-11201C5464A5}"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8F31E1-AF11-4DFB-B24C-75A6ABC9367A}"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GB"/>
        </a:p>
      </dgm:t>
    </dgm:pt>
    <dgm:pt modelId="{C63A42BD-3896-4EBA-90AD-11DE2E8042BD}">
      <dgm:prSet phldrT="[Text]"/>
      <dgm:spPr/>
      <dgm:t>
        <a:bodyPr/>
        <a:lstStyle/>
        <a:p>
          <a:r>
            <a:rPr lang="en-US" b="1" dirty="0">
              <a:solidFill>
                <a:schemeClr val="tx1"/>
              </a:solidFill>
            </a:rPr>
            <a:t>Learn</a:t>
          </a:r>
          <a:endParaRPr lang="en-GB" b="1" dirty="0">
            <a:solidFill>
              <a:schemeClr val="tx1"/>
            </a:solidFill>
          </a:endParaRPr>
        </a:p>
      </dgm:t>
    </dgm:pt>
    <dgm:pt modelId="{FBCC2137-4883-4007-AF3B-CE37C772DC83}" type="parTrans" cxnId="{390543EA-5B76-46BF-8F21-A560ADE6E654}">
      <dgm:prSet/>
      <dgm:spPr/>
      <dgm:t>
        <a:bodyPr/>
        <a:lstStyle/>
        <a:p>
          <a:endParaRPr lang="en-GB">
            <a:solidFill>
              <a:schemeClr val="tx1"/>
            </a:solidFill>
          </a:endParaRPr>
        </a:p>
      </dgm:t>
    </dgm:pt>
    <dgm:pt modelId="{4BAD73B7-8276-446B-ADF0-FC5C068453BC}" type="sibTrans" cxnId="{390543EA-5B76-46BF-8F21-A560ADE6E654}">
      <dgm:prSet/>
      <dgm:spPr>
        <a:solidFill>
          <a:srgbClr val="68959D"/>
        </a:solidFill>
      </dgm:spPr>
      <dgm:t>
        <a:bodyPr/>
        <a:lstStyle/>
        <a:p>
          <a:endParaRPr lang="en-GB">
            <a:solidFill>
              <a:schemeClr val="tx1"/>
            </a:solidFill>
          </a:endParaRPr>
        </a:p>
      </dgm:t>
    </dgm:pt>
    <dgm:pt modelId="{44841497-59F1-48D2-BD33-E417C211A64C}">
      <dgm:prSet phldrT="[Text]"/>
      <dgm:spPr/>
      <dgm:t>
        <a:bodyPr/>
        <a:lstStyle/>
        <a:p>
          <a:r>
            <a:rPr lang="en-US" b="1" dirty="0">
              <a:solidFill>
                <a:schemeClr val="tx1"/>
              </a:solidFill>
            </a:rPr>
            <a:t>Share</a:t>
          </a:r>
          <a:endParaRPr lang="en-GB" b="1" dirty="0">
            <a:solidFill>
              <a:schemeClr val="tx1"/>
            </a:solidFill>
          </a:endParaRPr>
        </a:p>
      </dgm:t>
    </dgm:pt>
    <dgm:pt modelId="{9C5669F2-67EB-442F-9EE5-19D5582EA3C7}" type="parTrans" cxnId="{27F8CC15-7480-4565-A5A0-836C56D34C9E}">
      <dgm:prSet/>
      <dgm:spPr/>
      <dgm:t>
        <a:bodyPr/>
        <a:lstStyle/>
        <a:p>
          <a:endParaRPr lang="en-GB">
            <a:solidFill>
              <a:schemeClr val="tx1"/>
            </a:solidFill>
          </a:endParaRPr>
        </a:p>
      </dgm:t>
    </dgm:pt>
    <dgm:pt modelId="{A4A0D2E8-1FCB-46AF-9EA2-F406AC3B0619}" type="sibTrans" cxnId="{27F8CC15-7480-4565-A5A0-836C56D34C9E}">
      <dgm:prSet/>
      <dgm:spPr>
        <a:solidFill>
          <a:srgbClr val="68959D"/>
        </a:solidFill>
      </dgm:spPr>
      <dgm:t>
        <a:bodyPr/>
        <a:lstStyle/>
        <a:p>
          <a:endParaRPr lang="en-GB">
            <a:solidFill>
              <a:schemeClr val="tx1"/>
            </a:solidFill>
          </a:endParaRPr>
        </a:p>
      </dgm:t>
    </dgm:pt>
    <dgm:pt modelId="{5AF590E1-66A8-4ECB-B6C8-BF9B505315CE}">
      <dgm:prSet phldrT="[Text]"/>
      <dgm:spPr/>
      <dgm:t>
        <a:bodyPr/>
        <a:lstStyle/>
        <a:p>
          <a:r>
            <a:rPr lang="en-US" b="1" dirty="0">
              <a:solidFill>
                <a:schemeClr val="tx1"/>
              </a:solidFill>
            </a:rPr>
            <a:t>Network</a:t>
          </a:r>
          <a:endParaRPr lang="en-GB" b="1" dirty="0">
            <a:solidFill>
              <a:schemeClr val="tx1"/>
            </a:solidFill>
          </a:endParaRPr>
        </a:p>
      </dgm:t>
    </dgm:pt>
    <dgm:pt modelId="{F24D3DF5-257B-4BB4-83BF-3D4A072A1722}" type="parTrans" cxnId="{A120D144-219F-4AB9-93E2-B266B638BBFD}">
      <dgm:prSet/>
      <dgm:spPr/>
      <dgm:t>
        <a:bodyPr/>
        <a:lstStyle/>
        <a:p>
          <a:endParaRPr lang="en-GB">
            <a:solidFill>
              <a:schemeClr val="tx1"/>
            </a:solidFill>
          </a:endParaRPr>
        </a:p>
      </dgm:t>
    </dgm:pt>
    <dgm:pt modelId="{70E89A71-8E31-4413-93F4-DAE962369C64}" type="sibTrans" cxnId="{A120D144-219F-4AB9-93E2-B266B638BBFD}">
      <dgm:prSet/>
      <dgm:spPr>
        <a:solidFill>
          <a:srgbClr val="68959D"/>
        </a:solidFill>
      </dgm:spPr>
      <dgm:t>
        <a:bodyPr/>
        <a:lstStyle/>
        <a:p>
          <a:endParaRPr lang="en-GB">
            <a:solidFill>
              <a:schemeClr val="tx1"/>
            </a:solidFill>
          </a:endParaRPr>
        </a:p>
      </dgm:t>
    </dgm:pt>
    <dgm:pt modelId="{056B8260-123D-4BC1-AD97-F10C22593691}">
      <dgm:prSet phldrT="[Text]"/>
      <dgm:spPr/>
      <dgm:t>
        <a:bodyPr/>
        <a:lstStyle/>
        <a:p>
          <a:r>
            <a:rPr lang="en-US" b="1" dirty="0">
              <a:solidFill>
                <a:schemeClr val="tx1"/>
              </a:solidFill>
            </a:rPr>
            <a:t>Recognise</a:t>
          </a:r>
          <a:endParaRPr lang="en-GB" b="1" dirty="0">
            <a:solidFill>
              <a:schemeClr val="tx1"/>
            </a:solidFill>
          </a:endParaRPr>
        </a:p>
      </dgm:t>
    </dgm:pt>
    <dgm:pt modelId="{3CB59DFC-1A0F-42DA-A6C8-22B00FFFCB4F}" type="parTrans" cxnId="{A169C0A0-3DF9-4F7E-A8FF-601122C90979}">
      <dgm:prSet/>
      <dgm:spPr/>
      <dgm:t>
        <a:bodyPr/>
        <a:lstStyle/>
        <a:p>
          <a:endParaRPr lang="en-GB"/>
        </a:p>
      </dgm:t>
    </dgm:pt>
    <dgm:pt modelId="{85B8AD8B-CE80-4D76-A1F7-28C902C2C970}" type="sibTrans" cxnId="{A169C0A0-3DF9-4F7E-A8FF-601122C90979}">
      <dgm:prSet/>
      <dgm:spPr>
        <a:solidFill>
          <a:srgbClr val="68959D"/>
        </a:solidFill>
      </dgm:spPr>
      <dgm:t>
        <a:bodyPr/>
        <a:lstStyle/>
        <a:p>
          <a:endParaRPr lang="en-GB"/>
        </a:p>
      </dgm:t>
    </dgm:pt>
    <dgm:pt modelId="{9CE7AF0E-6DEE-422A-8661-D879C880E8D9}" type="pres">
      <dgm:prSet presAssocID="{108F31E1-AF11-4DFB-B24C-75A6ABC9367A}" presName="cycle" presStyleCnt="0">
        <dgm:presLayoutVars>
          <dgm:dir/>
          <dgm:resizeHandles val="exact"/>
        </dgm:presLayoutVars>
      </dgm:prSet>
      <dgm:spPr/>
    </dgm:pt>
    <dgm:pt modelId="{5CF93B08-F5C2-4C81-BBB4-2259A664F038}" type="pres">
      <dgm:prSet presAssocID="{C63A42BD-3896-4EBA-90AD-11DE2E8042BD}" presName="dummy" presStyleCnt="0"/>
      <dgm:spPr/>
    </dgm:pt>
    <dgm:pt modelId="{98F2612A-0FC2-4237-B4A2-240F81C1725A}" type="pres">
      <dgm:prSet presAssocID="{C63A42BD-3896-4EBA-90AD-11DE2E8042BD}" presName="node" presStyleLbl="revTx" presStyleIdx="0" presStyleCnt="4">
        <dgm:presLayoutVars>
          <dgm:bulletEnabled val="1"/>
        </dgm:presLayoutVars>
      </dgm:prSet>
      <dgm:spPr/>
    </dgm:pt>
    <dgm:pt modelId="{CB047D25-56F0-4F0E-B247-DFF6617AD0D7}" type="pres">
      <dgm:prSet presAssocID="{4BAD73B7-8276-446B-ADF0-FC5C068453BC}" presName="sibTrans" presStyleLbl="node1" presStyleIdx="0" presStyleCnt="4"/>
      <dgm:spPr/>
    </dgm:pt>
    <dgm:pt modelId="{8942BB9D-1008-4417-99D7-14BE0DF08BCC}" type="pres">
      <dgm:prSet presAssocID="{44841497-59F1-48D2-BD33-E417C211A64C}" presName="dummy" presStyleCnt="0"/>
      <dgm:spPr/>
    </dgm:pt>
    <dgm:pt modelId="{DFBCDE3C-C7CB-4B5F-95F0-0DF9F43091DE}" type="pres">
      <dgm:prSet presAssocID="{44841497-59F1-48D2-BD33-E417C211A64C}" presName="node" presStyleLbl="revTx" presStyleIdx="1" presStyleCnt="4">
        <dgm:presLayoutVars>
          <dgm:bulletEnabled val="1"/>
        </dgm:presLayoutVars>
      </dgm:prSet>
      <dgm:spPr/>
    </dgm:pt>
    <dgm:pt modelId="{7D323A3D-C64F-4728-B1FD-537CEC98BE52}" type="pres">
      <dgm:prSet presAssocID="{A4A0D2E8-1FCB-46AF-9EA2-F406AC3B0619}" presName="sibTrans" presStyleLbl="node1" presStyleIdx="1" presStyleCnt="4"/>
      <dgm:spPr/>
    </dgm:pt>
    <dgm:pt modelId="{FBEA65EA-6376-43D4-98B1-4BAE65A49092}" type="pres">
      <dgm:prSet presAssocID="{056B8260-123D-4BC1-AD97-F10C22593691}" presName="dummy" presStyleCnt="0"/>
      <dgm:spPr/>
    </dgm:pt>
    <dgm:pt modelId="{F60890E0-316B-4311-B55D-B5BC7459954E}" type="pres">
      <dgm:prSet presAssocID="{056B8260-123D-4BC1-AD97-F10C22593691}" presName="node" presStyleLbl="revTx" presStyleIdx="2" presStyleCnt="4">
        <dgm:presLayoutVars>
          <dgm:bulletEnabled val="1"/>
        </dgm:presLayoutVars>
      </dgm:prSet>
      <dgm:spPr/>
    </dgm:pt>
    <dgm:pt modelId="{C3C7E7EA-2DEE-4AAD-BC3C-85FAA4699953}" type="pres">
      <dgm:prSet presAssocID="{85B8AD8B-CE80-4D76-A1F7-28C902C2C970}" presName="sibTrans" presStyleLbl="node1" presStyleIdx="2" presStyleCnt="4" custLinFactNeighborY="-1"/>
      <dgm:spPr/>
    </dgm:pt>
    <dgm:pt modelId="{BC7CDCB2-4D6D-4FA9-9FAF-EFF4E0448A50}" type="pres">
      <dgm:prSet presAssocID="{5AF590E1-66A8-4ECB-B6C8-BF9B505315CE}" presName="dummy" presStyleCnt="0"/>
      <dgm:spPr/>
    </dgm:pt>
    <dgm:pt modelId="{7B45019F-F8E4-4FBC-8ACF-DEFA3647FA42}" type="pres">
      <dgm:prSet presAssocID="{5AF590E1-66A8-4ECB-B6C8-BF9B505315CE}" presName="node" presStyleLbl="revTx" presStyleIdx="3" presStyleCnt="4">
        <dgm:presLayoutVars>
          <dgm:bulletEnabled val="1"/>
        </dgm:presLayoutVars>
      </dgm:prSet>
      <dgm:spPr/>
    </dgm:pt>
    <dgm:pt modelId="{3A458DF4-116D-4E11-9D8E-11201C5464A5}" type="pres">
      <dgm:prSet presAssocID="{70E89A71-8E31-4413-93F4-DAE962369C64}" presName="sibTrans" presStyleLbl="node1" presStyleIdx="3" presStyleCnt="4"/>
      <dgm:spPr/>
    </dgm:pt>
  </dgm:ptLst>
  <dgm:cxnLst>
    <dgm:cxn modelId="{722F330B-110D-4B10-9F19-5B2870612BA9}" type="presOf" srcId="{85B8AD8B-CE80-4D76-A1F7-28C902C2C970}" destId="{C3C7E7EA-2DEE-4AAD-BC3C-85FAA4699953}" srcOrd="0" destOrd="0" presId="urn:microsoft.com/office/officeart/2005/8/layout/cycle1"/>
    <dgm:cxn modelId="{5BE88914-79E9-4738-9118-0731D78FE654}" type="presOf" srcId="{44841497-59F1-48D2-BD33-E417C211A64C}" destId="{DFBCDE3C-C7CB-4B5F-95F0-0DF9F43091DE}" srcOrd="0" destOrd="0" presId="urn:microsoft.com/office/officeart/2005/8/layout/cycle1"/>
    <dgm:cxn modelId="{27F8CC15-7480-4565-A5A0-836C56D34C9E}" srcId="{108F31E1-AF11-4DFB-B24C-75A6ABC9367A}" destId="{44841497-59F1-48D2-BD33-E417C211A64C}" srcOrd="1" destOrd="0" parTransId="{9C5669F2-67EB-442F-9EE5-19D5582EA3C7}" sibTransId="{A4A0D2E8-1FCB-46AF-9EA2-F406AC3B0619}"/>
    <dgm:cxn modelId="{9E8B9B38-E065-44E5-B452-EE05A6DA10C9}" type="presOf" srcId="{108F31E1-AF11-4DFB-B24C-75A6ABC9367A}" destId="{9CE7AF0E-6DEE-422A-8661-D879C880E8D9}" srcOrd="0" destOrd="0" presId="urn:microsoft.com/office/officeart/2005/8/layout/cycle1"/>
    <dgm:cxn modelId="{A120D144-219F-4AB9-93E2-B266B638BBFD}" srcId="{108F31E1-AF11-4DFB-B24C-75A6ABC9367A}" destId="{5AF590E1-66A8-4ECB-B6C8-BF9B505315CE}" srcOrd="3" destOrd="0" parTransId="{F24D3DF5-257B-4BB4-83BF-3D4A072A1722}" sibTransId="{70E89A71-8E31-4413-93F4-DAE962369C64}"/>
    <dgm:cxn modelId="{3EBE5555-8B8C-420D-BC48-56DED5C8D60D}" type="presOf" srcId="{70E89A71-8E31-4413-93F4-DAE962369C64}" destId="{3A458DF4-116D-4E11-9D8E-11201C5464A5}" srcOrd="0" destOrd="0" presId="urn:microsoft.com/office/officeart/2005/8/layout/cycle1"/>
    <dgm:cxn modelId="{A86D3856-4CF5-40B4-81C1-DA59C61A3407}" type="presOf" srcId="{A4A0D2E8-1FCB-46AF-9EA2-F406AC3B0619}" destId="{7D323A3D-C64F-4728-B1FD-537CEC98BE52}" srcOrd="0" destOrd="0" presId="urn:microsoft.com/office/officeart/2005/8/layout/cycle1"/>
    <dgm:cxn modelId="{6F40737A-190C-4114-8C15-0323FD6A2E43}" type="presOf" srcId="{C63A42BD-3896-4EBA-90AD-11DE2E8042BD}" destId="{98F2612A-0FC2-4237-B4A2-240F81C1725A}" srcOrd="0" destOrd="0" presId="urn:microsoft.com/office/officeart/2005/8/layout/cycle1"/>
    <dgm:cxn modelId="{6A99EB80-A329-4C35-9FE3-2E2788AE7D33}" type="presOf" srcId="{5AF590E1-66A8-4ECB-B6C8-BF9B505315CE}" destId="{7B45019F-F8E4-4FBC-8ACF-DEFA3647FA42}" srcOrd="0" destOrd="0" presId="urn:microsoft.com/office/officeart/2005/8/layout/cycle1"/>
    <dgm:cxn modelId="{27BA468B-7319-40A0-A811-E638285892B4}" type="presOf" srcId="{4BAD73B7-8276-446B-ADF0-FC5C068453BC}" destId="{CB047D25-56F0-4F0E-B247-DFF6617AD0D7}" srcOrd="0" destOrd="0" presId="urn:microsoft.com/office/officeart/2005/8/layout/cycle1"/>
    <dgm:cxn modelId="{C35163A0-0A3F-4EF5-9F9C-0F50BEFC6793}" type="presOf" srcId="{056B8260-123D-4BC1-AD97-F10C22593691}" destId="{F60890E0-316B-4311-B55D-B5BC7459954E}" srcOrd="0" destOrd="0" presId="urn:microsoft.com/office/officeart/2005/8/layout/cycle1"/>
    <dgm:cxn modelId="{A169C0A0-3DF9-4F7E-A8FF-601122C90979}" srcId="{108F31E1-AF11-4DFB-B24C-75A6ABC9367A}" destId="{056B8260-123D-4BC1-AD97-F10C22593691}" srcOrd="2" destOrd="0" parTransId="{3CB59DFC-1A0F-42DA-A6C8-22B00FFFCB4F}" sibTransId="{85B8AD8B-CE80-4D76-A1F7-28C902C2C970}"/>
    <dgm:cxn modelId="{390543EA-5B76-46BF-8F21-A560ADE6E654}" srcId="{108F31E1-AF11-4DFB-B24C-75A6ABC9367A}" destId="{C63A42BD-3896-4EBA-90AD-11DE2E8042BD}" srcOrd="0" destOrd="0" parTransId="{FBCC2137-4883-4007-AF3B-CE37C772DC83}" sibTransId="{4BAD73B7-8276-446B-ADF0-FC5C068453BC}"/>
    <dgm:cxn modelId="{93165DF5-6973-4D88-8EBF-BBAD67D87600}" type="presParOf" srcId="{9CE7AF0E-6DEE-422A-8661-D879C880E8D9}" destId="{5CF93B08-F5C2-4C81-BBB4-2259A664F038}" srcOrd="0" destOrd="0" presId="urn:microsoft.com/office/officeart/2005/8/layout/cycle1"/>
    <dgm:cxn modelId="{0D020669-E71A-4155-A62C-D6128FE490A4}" type="presParOf" srcId="{9CE7AF0E-6DEE-422A-8661-D879C880E8D9}" destId="{98F2612A-0FC2-4237-B4A2-240F81C1725A}" srcOrd="1" destOrd="0" presId="urn:microsoft.com/office/officeart/2005/8/layout/cycle1"/>
    <dgm:cxn modelId="{F658E6F9-7FE1-462A-8093-4B713994A9BF}" type="presParOf" srcId="{9CE7AF0E-6DEE-422A-8661-D879C880E8D9}" destId="{CB047D25-56F0-4F0E-B247-DFF6617AD0D7}" srcOrd="2" destOrd="0" presId="urn:microsoft.com/office/officeart/2005/8/layout/cycle1"/>
    <dgm:cxn modelId="{2E38429F-6A2B-4941-BAAE-4A8CCF4EA67F}" type="presParOf" srcId="{9CE7AF0E-6DEE-422A-8661-D879C880E8D9}" destId="{8942BB9D-1008-4417-99D7-14BE0DF08BCC}" srcOrd="3" destOrd="0" presId="urn:microsoft.com/office/officeart/2005/8/layout/cycle1"/>
    <dgm:cxn modelId="{25EAAFFC-FFF8-4A89-937E-6CF0689F61C3}" type="presParOf" srcId="{9CE7AF0E-6DEE-422A-8661-D879C880E8D9}" destId="{DFBCDE3C-C7CB-4B5F-95F0-0DF9F43091DE}" srcOrd="4" destOrd="0" presId="urn:microsoft.com/office/officeart/2005/8/layout/cycle1"/>
    <dgm:cxn modelId="{E8CD0260-4B6E-4605-9221-45568CC4A11C}" type="presParOf" srcId="{9CE7AF0E-6DEE-422A-8661-D879C880E8D9}" destId="{7D323A3D-C64F-4728-B1FD-537CEC98BE52}" srcOrd="5" destOrd="0" presId="urn:microsoft.com/office/officeart/2005/8/layout/cycle1"/>
    <dgm:cxn modelId="{CA22369B-90E1-4E82-AD86-D5ED5E26F16E}" type="presParOf" srcId="{9CE7AF0E-6DEE-422A-8661-D879C880E8D9}" destId="{FBEA65EA-6376-43D4-98B1-4BAE65A49092}" srcOrd="6" destOrd="0" presId="urn:microsoft.com/office/officeart/2005/8/layout/cycle1"/>
    <dgm:cxn modelId="{5351E4CE-6F06-47CA-AEAF-7E097895970C}" type="presParOf" srcId="{9CE7AF0E-6DEE-422A-8661-D879C880E8D9}" destId="{F60890E0-316B-4311-B55D-B5BC7459954E}" srcOrd="7" destOrd="0" presId="urn:microsoft.com/office/officeart/2005/8/layout/cycle1"/>
    <dgm:cxn modelId="{9F634505-A04F-440B-8D8B-C68FBF80D9F5}" type="presParOf" srcId="{9CE7AF0E-6DEE-422A-8661-D879C880E8D9}" destId="{C3C7E7EA-2DEE-4AAD-BC3C-85FAA4699953}" srcOrd="8" destOrd="0" presId="urn:microsoft.com/office/officeart/2005/8/layout/cycle1"/>
    <dgm:cxn modelId="{42D470B3-8FCD-4ABC-A51C-BF39EDCAC087}" type="presParOf" srcId="{9CE7AF0E-6DEE-422A-8661-D879C880E8D9}" destId="{BC7CDCB2-4D6D-4FA9-9FAF-EFF4E0448A50}" srcOrd="9" destOrd="0" presId="urn:microsoft.com/office/officeart/2005/8/layout/cycle1"/>
    <dgm:cxn modelId="{A7E5A8E5-0E55-43BF-9AE7-EB441E3B430C}" type="presParOf" srcId="{9CE7AF0E-6DEE-422A-8661-D879C880E8D9}" destId="{7B45019F-F8E4-4FBC-8ACF-DEFA3647FA42}" srcOrd="10" destOrd="0" presId="urn:microsoft.com/office/officeart/2005/8/layout/cycle1"/>
    <dgm:cxn modelId="{5AF7419E-FCE0-419A-9F7B-7EC1E4FCB5A1}" type="presParOf" srcId="{9CE7AF0E-6DEE-422A-8661-D879C880E8D9}" destId="{3A458DF4-116D-4E11-9D8E-11201C5464A5}"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F2612A-0FC2-4237-B4A2-240F81C1725A}">
      <dsp:nvSpPr>
        <dsp:cNvPr id="0" name=""/>
        <dsp:cNvSpPr/>
      </dsp:nvSpPr>
      <dsp:spPr>
        <a:xfrm>
          <a:off x="5873694" y="107193"/>
          <a:ext cx="1706216" cy="1706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b="1" kern="1200" dirty="0">
              <a:solidFill>
                <a:schemeClr val="tx1"/>
              </a:solidFill>
            </a:rPr>
            <a:t>Learn</a:t>
          </a:r>
          <a:endParaRPr lang="en-GB" sz="2900" b="1" kern="1200" dirty="0">
            <a:solidFill>
              <a:schemeClr val="tx1"/>
            </a:solidFill>
          </a:endParaRPr>
        </a:p>
      </dsp:txBody>
      <dsp:txXfrm>
        <a:off x="5873694" y="107193"/>
        <a:ext cx="1706216" cy="1706216"/>
      </dsp:txXfrm>
    </dsp:sp>
    <dsp:sp modelId="{CB047D25-56F0-4F0E-B247-DFF6617AD0D7}">
      <dsp:nvSpPr>
        <dsp:cNvPr id="0" name=""/>
        <dsp:cNvSpPr/>
      </dsp:nvSpPr>
      <dsp:spPr>
        <a:xfrm>
          <a:off x="2869725" y="-64"/>
          <a:ext cx="4817443" cy="4817443"/>
        </a:xfrm>
        <a:prstGeom prst="circularArrow">
          <a:avLst>
            <a:gd name="adj1" fmla="val 6906"/>
            <a:gd name="adj2" fmla="val 465697"/>
            <a:gd name="adj3" fmla="val 547963"/>
            <a:gd name="adj4" fmla="val 20586340"/>
            <a:gd name="adj5" fmla="val 8057"/>
          </a:avLst>
        </a:prstGeom>
        <a:solidFill>
          <a:srgbClr val="68959D"/>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BCDE3C-C7CB-4B5F-95F0-0DF9F43091DE}">
      <dsp:nvSpPr>
        <dsp:cNvPr id="0" name=""/>
        <dsp:cNvSpPr/>
      </dsp:nvSpPr>
      <dsp:spPr>
        <a:xfrm>
          <a:off x="5873694" y="3003904"/>
          <a:ext cx="1706216" cy="1706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b="1" kern="1200" dirty="0">
              <a:solidFill>
                <a:schemeClr val="tx1"/>
              </a:solidFill>
            </a:rPr>
            <a:t>Share</a:t>
          </a:r>
          <a:endParaRPr lang="en-GB" sz="2900" b="1" kern="1200" dirty="0">
            <a:solidFill>
              <a:schemeClr val="tx1"/>
            </a:solidFill>
          </a:endParaRPr>
        </a:p>
      </dsp:txBody>
      <dsp:txXfrm>
        <a:off x="5873694" y="3003904"/>
        <a:ext cx="1706216" cy="1706216"/>
      </dsp:txXfrm>
    </dsp:sp>
    <dsp:sp modelId="{7D323A3D-C64F-4728-B1FD-537CEC98BE52}">
      <dsp:nvSpPr>
        <dsp:cNvPr id="0" name=""/>
        <dsp:cNvSpPr/>
      </dsp:nvSpPr>
      <dsp:spPr>
        <a:xfrm>
          <a:off x="2869725" y="-64"/>
          <a:ext cx="4817443" cy="4817443"/>
        </a:xfrm>
        <a:prstGeom prst="circularArrow">
          <a:avLst>
            <a:gd name="adj1" fmla="val 6906"/>
            <a:gd name="adj2" fmla="val 465697"/>
            <a:gd name="adj3" fmla="val 5947963"/>
            <a:gd name="adj4" fmla="val 4386340"/>
            <a:gd name="adj5" fmla="val 8057"/>
          </a:avLst>
        </a:prstGeom>
        <a:solidFill>
          <a:srgbClr val="68959D"/>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0890E0-316B-4311-B55D-B5BC7459954E}">
      <dsp:nvSpPr>
        <dsp:cNvPr id="0" name=""/>
        <dsp:cNvSpPr/>
      </dsp:nvSpPr>
      <dsp:spPr>
        <a:xfrm>
          <a:off x="2976983" y="3003904"/>
          <a:ext cx="1706216" cy="1706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b="1" kern="1200" dirty="0">
              <a:solidFill>
                <a:schemeClr val="tx1"/>
              </a:solidFill>
            </a:rPr>
            <a:t>Recognise</a:t>
          </a:r>
          <a:endParaRPr lang="en-GB" sz="2900" b="1" kern="1200" dirty="0">
            <a:solidFill>
              <a:schemeClr val="tx1"/>
            </a:solidFill>
          </a:endParaRPr>
        </a:p>
      </dsp:txBody>
      <dsp:txXfrm>
        <a:off x="2976983" y="3003904"/>
        <a:ext cx="1706216" cy="1706216"/>
      </dsp:txXfrm>
    </dsp:sp>
    <dsp:sp modelId="{C3C7E7EA-2DEE-4AAD-BC3C-85FAA4699953}">
      <dsp:nvSpPr>
        <dsp:cNvPr id="0" name=""/>
        <dsp:cNvSpPr/>
      </dsp:nvSpPr>
      <dsp:spPr>
        <a:xfrm>
          <a:off x="2869725" y="-112"/>
          <a:ext cx="4817443" cy="4817443"/>
        </a:xfrm>
        <a:prstGeom prst="circularArrow">
          <a:avLst>
            <a:gd name="adj1" fmla="val 6906"/>
            <a:gd name="adj2" fmla="val 465697"/>
            <a:gd name="adj3" fmla="val 11347963"/>
            <a:gd name="adj4" fmla="val 9786340"/>
            <a:gd name="adj5" fmla="val 8057"/>
          </a:avLst>
        </a:prstGeom>
        <a:solidFill>
          <a:srgbClr val="68959D"/>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45019F-F8E4-4FBC-8ACF-DEFA3647FA42}">
      <dsp:nvSpPr>
        <dsp:cNvPr id="0" name=""/>
        <dsp:cNvSpPr/>
      </dsp:nvSpPr>
      <dsp:spPr>
        <a:xfrm>
          <a:off x="2976983" y="107193"/>
          <a:ext cx="1706216" cy="1706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b="1" kern="1200" dirty="0">
              <a:solidFill>
                <a:schemeClr val="tx1"/>
              </a:solidFill>
            </a:rPr>
            <a:t>Network</a:t>
          </a:r>
          <a:endParaRPr lang="en-GB" sz="2900" b="1" kern="1200" dirty="0">
            <a:solidFill>
              <a:schemeClr val="tx1"/>
            </a:solidFill>
          </a:endParaRPr>
        </a:p>
      </dsp:txBody>
      <dsp:txXfrm>
        <a:off x="2976983" y="107193"/>
        <a:ext cx="1706216" cy="1706216"/>
      </dsp:txXfrm>
    </dsp:sp>
    <dsp:sp modelId="{3A458DF4-116D-4E11-9D8E-11201C5464A5}">
      <dsp:nvSpPr>
        <dsp:cNvPr id="0" name=""/>
        <dsp:cNvSpPr/>
      </dsp:nvSpPr>
      <dsp:spPr>
        <a:xfrm>
          <a:off x="2869725" y="-64"/>
          <a:ext cx="4817443" cy="4817443"/>
        </a:xfrm>
        <a:prstGeom prst="circularArrow">
          <a:avLst>
            <a:gd name="adj1" fmla="val 6906"/>
            <a:gd name="adj2" fmla="val 465697"/>
            <a:gd name="adj3" fmla="val 16747963"/>
            <a:gd name="adj4" fmla="val 15186340"/>
            <a:gd name="adj5" fmla="val 8057"/>
          </a:avLst>
        </a:prstGeom>
        <a:solidFill>
          <a:srgbClr val="68959D"/>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F2612A-0FC2-4237-B4A2-240F81C1725A}">
      <dsp:nvSpPr>
        <dsp:cNvPr id="0" name=""/>
        <dsp:cNvSpPr/>
      </dsp:nvSpPr>
      <dsp:spPr>
        <a:xfrm>
          <a:off x="5873694" y="107193"/>
          <a:ext cx="1706216" cy="1706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b="1" kern="1200" dirty="0">
              <a:solidFill>
                <a:schemeClr val="tx1"/>
              </a:solidFill>
            </a:rPr>
            <a:t>Learn</a:t>
          </a:r>
          <a:endParaRPr lang="en-GB" sz="2900" b="1" kern="1200" dirty="0">
            <a:solidFill>
              <a:schemeClr val="tx1"/>
            </a:solidFill>
          </a:endParaRPr>
        </a:p>
      </dsp:txBody>
      <dsp:txXfrm>
        <a:off x="5873694" y="107193"/>
        <a:ext cx="1706216" cy="1706216"/>
      </dsp:txXfrm>
    </dsp:sp>
    <dsp:sp modelId="{CB047D25-56F0-4F0E-B247-DFF6617AD0D7}">
      <dsp:nvSpPr>
        <dsp:cNvPr id="0" name=""/>
        <dsp:cNvSpPr/>
      </dsp:nvSpPr>
      <dsp:spPr>
        <a:xfrm>
          <a:off x="2869725" y="-64"/>
          <a:ext cx="4817443" cy="4817443"/>
        </a:xfrm>
        <a:prstGeom prst="circularArrow">
          <a:avLst>
            <a:gd name="adj1" fmla="val 6906"/>
            <a:gd name="adj2" fmla="val 465697"/>
            <a:gd name="adj3" fmla="val 547963"/>
            <a:gd name="adj4" fmla="val 20586340"/>
            <a:gd name="adj5" fmla="val 8057"/>
          </a:avLst>
        </a:prstGeom>
        <a:solidFill>
          <a:srgbClr val="68959D"/>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BCDE3C-C7CB-4B5F-95F0-0DF9F43091DE}">
      <dsp:nvSpPr>
        <dsp:cNvPr id="0" name=""/>
        <dsp:cNvSpPr/>
      </dsp:nvSpPr>
      <dsp:spPr>
        <a:xfrm>
          <a:off x="5873694" y="3003904"/>
          <a:ext cx="1706216" cy="1706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b="1" kern="1200" dirty="0">
              <a:solidFill>
                <a:schemeClr val="tx1"/>
              </a:solidFill>
            </a:rPr>
            <a:t>Share</a:t>
          </a:r>
          <a:endParaRPr lang="en-GB" sz="2900" b="1" kern="1200" dirty="0">
            <a:solidFill>
              <a:schemeClr val="tx1"/>
            </a:solidFill>
          </a:endParaRPr>
        </a:p>
      </dsp:txBody>
      <dsp:txXfrm>
        <a:off x="5873694" y="3003904"/>
        <a:ext cx="1706216" cy="1706216"/>
      </dsp:txXfrm>
    </dsp:sp>
    <dsp:sp modelId="{7D323A3D-C64F-4728-B1FD-537CEC98BE52}">
      <dsp:nvSpPr>
        <dsp:cNvPr id="0" name=""/>
        <dsp:cNvSpPr/>
      </dsp:nvSpPr>
      <dsp:spPr>
        <a:xfrm>
          <a:off x="2869725" y="-64"/>
          <a:ext cx="4817443" cy="4817443"/>
        </a:xfrm>
        <a:prstGeom prst="circularArrow">
          <a:avLst>
            <a:gd name="adj1" fmla="val 6906"/>
            <a:gd name="adj2" fmla="val 465697"/>
            <a:gd name="adj3" fmla="val 5947963"/>
            <a:gd name="adj4" fmla="val 4386340"/>
            <a:gd name="adj5" fmla="val 8057"/>
          </a:avLst>
        </a:prstGeom>
        <a:solidFill>
          <a:srgbClr val="68959D"/>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0890E0-316B-4311-B55D-B5BC7459954E}">
      <dsp:nvSpPr>
        <dsp:cNvPr id="0" name=""/>
        <dsp:cNvSpPr/>
      </dsp:nvSpPr>
      <dsp:spPr>
        <a:xfrm>
          <a:off x="2976983" y="3003904"/>
          <a:ext cx="1706216" cy="1706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b="1" kern="1200" dirty="0">
              <a:solidFill>
                <a:schemeClr val="tx1"/>
              </a:solidFill>
            </a:rPr>
            <a:t>Recognise</a:t>
          </a:r>
          <a:endParaRPr lang="en-GB" sz="2900" b="1" kern="1200" dirty="0">
            <a:solidFill>
              <a:schemeClr val="tx1"/>
            </a:solidFill>
          </a:endParaRPr>
        </a:p>
      </dsp:txBody>
      <dsp:txXfrm>
        <a:off x="2976983" y="3003904"/>
        <a:ext cx="1706216" cy="1706216"/>
      </dsp:txXfrm>
    </dsp:sp>
    <dsp:sp modelId="{C3C7E7EA-2DEE-4AAD-BC3C-85FAA4699953}">
      <dsp:nvSpPr>
        <dsp:cNvPr id="0" name=""/>
        <dsp:cNvSpPr/>
      </dsp:nvSpPr>
      <dsp:spPr>
        <a:xfrm>
          <a:off x="2869725" y="-112"/>
          <a:ext cx="4817443" cy="4817443"/>
        </a:xfrm>
        <a:prstGeom prst="circularArrow">
          <a:avLst>
            <a:gd name="adj1" fmla="val 6906"/>
            <a:gd name="adj2" fmla="val 465697"/>
            <a:gd name="adj3" fmla="val 11347963"/>
            <a:gd name="adj4" fmla="val 9786340"/>
            <a:gd name="adj5" fmla="val 8057"/>
          </a:avLst>
        </a:prstGeom>
        <a:solidFill>
          <a:srgbClr val="68959D"/>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45019F-F8E4-4FBC-8ACF-DEFA3647FA42}">
      <dsp:nvSpPr>
        <dsp:cNvPr id="0" name=""/>
        <dsp:cNvSpPr/>
      </dsp:nvSpPr>
      <dsp:spPr>
        <a:xfrm>
          <a:off x="2976983" y="107193"/>
          <a:ext cx="1706216" cy="1706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b="1" kern="1200" dirty="0">
              <a:solidFill>
                <a:schemeClr val="tx1"/>
              </a:solidFill>
            </a:rPr>
            <a:t>Network</a:t>
          </a:r>
          <a:endParaRPr lang="en-GB" sz="2900" b="1" kern="1200" dirty="0">
            <a:solidFill>
              <a:schemeClr val="tx1"/>
            </a:solidFill>
          </a:endParaRPr>
        </a:p>
      </dsp:txBody>
      <dsp:txXfrm>
        <a:off x="2976983" y="107193"/>
        <a:ext cx="1706216" cy="1706216"/>
      </dsp:txXfrm>
    </dsp:sp>
    <dsp:sp modelId="{3A458DF4-116D-4E11-9D8E-11201C5464A5}">
      <dsp:nvSpPr>
        <dsp:cNvPr id="0" name=""/>
        <dsp:cNvSpPr/>
      </dsp:nvSpPr>
      <dsp:spPr>
        <a:xfrm>
          <a:off x="2869725" y="-64"/>
          <a:ext cx="4817443" cy="4817443"/>
        </a:xfrm>
        <a:prstGeom prst="circularArrow">
          <a:avLst>
            <a:gd name="adj1" fmla="val 6906"/>
            <a:gd name="adj2" fmla="val 465697"/>
            <a:gd name="adj3" fmla="val 16747963"/>
            <a:gd name="adj4" fmla="val 15186340"/>
            <a:gd name="adj5" fmla="val 8057"/>
          </a:avLst>
        </a:prstGeom>
        <a:solidFill>
          <a:srgbClr val="68959D"/>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2A104F9-C38B-40BC-8BDE-5457BD8D9FD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0CB277C5-890B-4433-9AC9-AD4FFB24CBE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D3195E-9055-444F-971D-A70A89AF664E}" type="datetimeFigureOut">
              <a:rPr lang="en-GB" smtClean="0"/>
              <a:t>26/01/2023</a:t>
            </a:fld>
            <a:endParaRPr lang="en-GB" dirty="0"/>
          </a:p>
        </p:txBody>
      </p:sp>
      <p:sp>
        <p:nvSpPr>
          <p:cNvPr id="4" name="Footer Placeholder 3">
            <a:extLst>
              <a:ext uri="{FF2B5EF4-FFF2-40B4-BE49-F238E27FC236}">
                <a16:creationId xmlns:a16="http://schemas.microsoft.com/office/drawing/2014/main" id="{D34A135B-9CFC-49AD-91D9-920082A9F32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B8DD5704-99BA-439A-81D4-8369FC90EE6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4B813D-2C71-40F4-B076-A0374BA19E1B}" type="slidenum">
              <a:rPr lang="en-GB" smtClean="0"/>
              <a:t>‹#›</a:t>
            </a:fld>
            <a:endParaRPr lang="en-GB" dirty="0"/>
          </a:p>
        </p:txBody>
      </p:sp>
    </p:spTree>
    <p:extLst>
      <p:ext uri="{BB962C8B-B14F-4D97-AF65-F5344CB8AC3E}">
        <p14:creationId xmlns:p14="http://schemas.microsoft.com/office/powerpoint/2010/main" val="3265720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C35B13-4970-4036-BC8C-C060AC0CC3D3}" type="datetimeFigureOut">
              <a:rPr lang="en-GB" smtClean="0"/>
              <a:t>26/01/2023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61BDE9-FB6D-4E27-A2AE-1E8F65F23CDE}" type="slidenum">
              <a:rPr lang="en-GB" smtClean="0"/>
              <a:t>‹#›</a:t>
            </a:fld>
            <a:endParaRPr lang="en-GB" dirty="0"/>
          </a:p>
        </p:txBody>
      </p:sp>
    </p:spTree>
    <p:extLst>
      <p:ext uri="{BB962C8B-B14F-4D97-AF65-F5344CB8AC3E}">
        <p14:creationId xmlns:p14="http://schemas.microsoft.com/office/powerpoint/2010/main" val="1797198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 to Bantani and its focus on entrepreneurial learning</a:t>
            </a:r>
            <a:endParaRPr lang="en-GB" dirty="0"/>
          </a:p>
        </p:txBody>
      </p:sp>
      <p:sp>
        <p:nvSpPr>
          <p:cNvPr id="4" name="Slide Number Placeholder 3"/>
          <p:cNvSpPr>
            <a:spLocks noGrp="1"/>
          </p:cNvSpPr>
          <p:nvPr>
            <p:ph type="sldNum" sz="quarter" idx="5"/>
          </p:nvPr>
        </p:nvSpPr>
        <p:spPr/>
        <p:txBody>
          <a:bodyPr/>
          <a:lstStyle/>
          <a:p>
            <a:fld id="{2661BDE9-FB6D-4E27-A2AE-1E8F65F23CDE}" type="slidenum">
              <a:rPr lang="en-GB" smtClean="0"/>
              <a:t>1</a:t>
            </a:fld>
            <a:endParaRPr lang="en-GB" dirty="0"/>
          </a:p>
        </p:txBody>
      </p:sp>
    </p:spTree>
    <p:extLst>
      <p:ext uri="{BB962C8B-B14F-4D97-AF65-F5344CB8AC3E}">
        <p14:creationId xmlns:p14="http://schemas.microsoft.com/office/powerpoint/2010/main" val="193689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Shareable – you can see link in chat now!</a:t>
            </a:r>
          </a:p>
          <a:p>
            <a:endParaRPr lang="en-GB" dirty="0"/>
          </a:p>
          <a:p>
            <a:r>
              <a:rPr lang="en-GB" dirty="0"/>
              <a:t>We are proud of the EntreComp Library, as it represent the first step in creating a one-stop-shop for EntreComp. We hope that as the library continues to grow, it will become the go-to page for finding all resources linked to EntreComp and entrepreneurial learning. We are also including resources linked to other European frameworks such as </a:t>
            </a:r>
            <a:r>
              <a:rPr lang="en-GB" dirty="0" err="1"/>
              <a:t>LifeComp</a:t>
            </a:r>
            <a:r>
              <a:rPr lang="en-GB" dirty="0"/>
              <a:t> and DigComp, and the United Nations Sustainable Development Goals.</a:t>
            </a:r>
          </a:p>
          <a:p>
            <a:endParaRPr lang="en-GB" dirty="0"/>
          </a:p>
          <a:p>
            <a:r>
              <a:rPr lang="en-GB" dirty="0"/>
              <a:t>If you are already familiar with EntreComp you will see some familiar resources here, but we hope you will also discover something new as we are always updating the library.</a:t>
            </a:r>
          </a:p>
          <a:p>
            <a:endParaRPr lang="en-GB" dirty="0"/>
          </a:p>
          <a:p>
            <a:r>
              <a:rPr lang="en-GB" dirty="0"/>
              <a:t>To find resources, either browse the Library homepage, use the search box, or filter using the catalogue. You can also use the ‘Publishers’ tab to find resources by a specific author or organisation. If you think something is missing, or is not where it should be, please contact us. As an open access learning platform, we believe in resource sharing so if you have something to share, let us know.</a:t>
            </a:r>
          </a:p>
        </p:txBody>
      </p:sp>
      <p:sp>
        <p:nvSpPr>
          <p:cNvPr id="4" name="Slide Number Placeholder 3"/>
          <p:cNvSpPr>
            <a:spLocks noGrp="1"/>
          </p:cNvSpPr>
          <p:nvPr>
            <p:ph type="sldNum" sz="quarter" idx="5"/>
          </p:nvPr>
        </p:nvSpPr>
        <p:spPr/>
        <p:txBody>
          <a:bodyPr/>
          <a:lstStyle/>
          <a:p>
            <a:fld id="{2661BDE9-FB6D-4E27-A2AE-1E8F65F23CDE}" type="slidenum">
              <a:rPr lang="en-GB" smtClean="0"/>
              <a:t>10</a:t>
            </a:fld>
            <a:endParaRPr lang="en-GB"/>
          </a:p>
        </p:txBody>
      </p:sp>
    </p:spTree>
    <p:extLst>
      <p:ext uri="{BB962C8B-B14F-4D97-AF65-F5344CB8AC3E}">
        <p14:creationId xmlns:p14="http://schemas.microsoft.com/office/powerpoint/2010/main" val="24814302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the name shows, the Communities, or groups, are an important part of The EntreComp Community. Start by selecting the ‘Communities’ tab from the App menu, then click the ‘Discover’ tab to see all public communities, or the ‘My communities’ tab to see communities you are a member of.</a:t>
            </a:r>
          </a:p>
        </p:txBody>
      </p:sp>
      <p:sp>
        <p:nvSpPr>
          <p:cNvPr id="4" name="Slide Number Placeholder 3"/>
          <p:cNvSpPr>
            <a:spLocks noGrp="1"/>
          </p:cNvSpPr>
          <p:nvPr>
            <p:ph type="sldNum" sz="quarter" idx="5"/>
          </p:nvPr>
        </p:nvSpPr>
        <p:spPr/>
        <p:txBody>
          <a:bodyPr/>
          <a:lstStyle/>
          <a:p>
            <a:fld id="{2661BDE9-FB6D-4E27-A2AE-1E8F65F23CDE}" type="slidenum">
              <a:rPr lang="en-GB" smtClean="0"/>
              <a:t>13</a:t>
            </a:fld>
            <a:endParaRPr lang="en-GB"/>
          </a:p>
        </p:txBody>
      </p:sp>
    </p:spTree>
    <p:extLst>
      <p:ext uri="{BB962C8B-B14F-4D97-AF65-F5344CB8AC3E}">
        <p14:creationId xmlns:p14="http://schemas.microsoft.com/office/powerpoint/2010/main" val="2651184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panose="020F0502020204030204"/>
              </a:rPr>
              <a:t>As an entrepreneurial learning community, we look to present learning opportunities in innovative and interesting ways. The first step in this is playlists. To the user viewing the playlist, it looks similar to a PowerPoint presentation that can be viewed at their own pace by clicking through the arrows. We intend to use Playlists as bite-sized learning, which can present key focus topics, or introduce a community concept.</a:t>
            </a:r>
          </a:p>
          <a:p>
            <a:endParaRPr lang="en-GB" dirty="0">
              <a:cs typeface="Calibri" panose="020F0502020204030204"/>
            </a:endParaRPr>
          </a:p>
          <a:p>
            <a:r>
              <a:rPr lang="en-GB" dirty="0">
                <a:cs typeface="Calibri" panose="020F0502020204030204"/>
              </a:rPr>
              <a:t>Various media types and presentation styles are available, and you can embed other resources from the </a:t>
            </a:r>
            <a:r>
              <a:rPr lang="en-GB" dirty="0" err="1">
                <a:cs typeface="Calibri" panose="020F0502020204030204"/>
              </a:rPr>
              <a:t>EntreComp</a:t>
            </a:r>
            <a:r>
              <a:rPr lang="en-GB" dirty="0">
                <a:cs typeface="Calibri" panose="020F0502020204030204"/>
              </a:rPr>
              <a:t> Library. You can also add quizzes to the playlists, to test learners' knowledge at a glance, these quizzes don’t count towards any formal record or badges, unless included as part of an assignment.</a:t>
            </a:r>
          </a:p>
        </p:txBody>
      </p:sp>
      <p:sp>
        <p:nvSpPr>
          <p:cNvPr id="4" name="Slide Number Placeholder 3"/>
          <p:cNvSpPr>
            <a:spLocks noGrp="1"/>
          </p:cNvSpPr>
          <p:nvPr>
            <p:ph type="sldNum" sz="quarter" idx="5"/>
          </p:nvPr>
        </p:nvSpPr>
        <p:spPr/>
        <p:txBody>
          <a:bodyPr/>
          <a:lstStyle/>
          <a:p>
            <a:fld id="{2661BDE9-FB6D-4E27-A2AE-1E8F65F23CDE}" type="slidenum">
              <a:rPr lang="en-GB" smtClean="0"/>
              <a:t>14</a:t>
            </a:fld>
            <a:endParaRPr lang="en-GB"/>
          </a:p>
        </p:txBody>
      </p:sp>
    </p:spTree>
    <p:extLst>
      <p:ext uri="{BB962C8B-B14F-4D97-AF65-F5344CB8AC3E}">
        <p14:creationId xmlns:p14="http://schemas.microsoft.com/office/powerpoint/2010/main" val="1301080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EntreComp Community is open to all and is free to access. All you need is an internet connection and an email address. While the Community is available on both mobile and desktop devices, we suggest using a computer to access the site and ensure you have the best user experience.</a:t>
            </a:r>
          </a:p>
          <a:p>
            <a:endParaRPr lang="en-GB" dirty="0"/>
          </a:p>
          <a:p>
            <a:r>
              <a:rPr lang="en-GB" dirty="0"/>
              <a:t>We encourage anyone interested in EntreComp, entrepreneurial competences, entrepreneurial learning, or connecting with the entrepreneurial learning community to register for an account. Many resources are accessible without an account, but in order to see the whole community, join community groups, register for classes and more you must have an account. Users are welcome from all regions, and while the platform interface is currently only available in English, we are actively working on enabling new languages, content in the Library and Communities can be shared in any language and you will already find some non-English resources uploaded. </a:t>
            </a:r>
          </a:p>
          <a:p>
            <a:endParaRPr lang="en-GB" dirty="0"/>
          </a:p>
          <a:p>
            <a:r>
              <a:rPr lang="en-GB" dirty="0"/>
              <a:t>We also welcome members at all levels of understanding of the EntreComp framework, you don’t need to be an expert to join, but we hope you will become one with us! As we believe that entrepreneurial competences are applicable to all aspects of personal development and continued learning, our members come from a variety of background such as formal and non-formal education, public services, the business sector, and pretty much everywhere in-between. You do not need to be actively involved in an EntreComp project to join the Community, and we encourage you to share access with your colleagues and peers.</a:t>
            </a:r>
          </a:p>
        </p:txBody>
      </p:sp>
      <p:sp>
        <p:nvSpPr>
          <p:cNvPr id="4" name="Slide Number Placeholder 3"/>
          <p:cNvSpPr>
            <a:spLocks noGrp="1"/>
          </p:cNvSpPr>
          <p:nvPr>
            <p:ph type="sldNum" sz="quarter" idx="5"/>
          </p:nvPr>
        </p:nvSpPr>
        <p:spPr/>
        <p:txBody>
          <a:bodyPr/>
          <a:lstStyle/>
          <a:p>
            <a:fld id="{2661BDE9-FB6D-4E27-A2AE-1E8F65F23CDE}" type="slidenum">
              <a:rPr lang="en-GB" smtClean="0"/>
              <a:t>15</a:t>
            </a:fld>
            <a:endParaRPr lang="en-GB"/>
          </a:p>
        </p:txBody>
      </p:sp>
    </p:spTree>
    <p:extLst>
      <p:ext uri="{BB962C8B-B14F-4D97-AF65-F5344CB8AC3E}">
        <p14:creationId xmlns:p14="http://schemas.microsoft.com/office/powerpoint/2010/main" val="3117324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61BDE9-FB6D-4E27-A2AE-1E8F65F23CDE}" type="slidenum">
              <a:rPr lang="en-GB" smtClean="0"/>
              <a:t>16</a:t>
            </a:fld>
            <a:endParaRPr lang="en-GB"/>
          </a:p>
        </p:txBody>
      </p:sp>
    </p:spTree>
    <p:extLst>
      <p:ext uri="{BB962C8B-B14F-4D97-AF65-F5344CB8AC3E}">
        <p14:creationId xmlns:p14="http://schemas.microsoft.com/office/powerpoint/2010/main" val="1545426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2661BDE9-FB6D-4E27-A2AE-1E8F65F23CDE}" type="slidenum">
              <a:rPr lang="en-GB" smtClean="0"/>
              <a:t>17</a:t>
            </a:fld>
            <a:endParaRPr lang="en-GB" dirty="0"/>
          </a:p>
        </p:txBody>
      </p:sp>
    </p:spTree>
    <p:extLst>
      <p:ext uri="{BB962C8B-B14F-4D97-AF65-F5344CB8AC3E}">
        <p14:creationId xmlns:p14="http://schemas.microsoft.com/office/powerpoint/2010/main" val="1264982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panose="020F0502020204030204"/>
              </a:rPr>
              <a:t>So we established – with MANY </a:t>
            </a:r>
            <a:r>
              <a:rPr lang="en-US" dirty="0" err="1">
                <a:cs typeface="Calibri" panose="020F0502020204030204"/>
              </a:rPr>
              <a:t>MANY</a:t>
            </a:r>
            <a:r>
              <a:rPr lang="en-US" dirty="0">
                <a:cs typeface="Calibri" panose="020F0502020204030204"/>
              </a:rPr>
              <a:t> partners – the EntreComp Community</a:t>
            </a:r>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2661BDE9-FB6D-4E27-A2AE-1E8F65F23CDE}" type="slidenum">
              <a:rPr lang="en-GB" smtClean="0"/>
              <a:t>2</a:t>
            </a:fld>
            <a:endParaRPr lang="en-GB" dirty="0"/>
          </a:p>
        </p:txBody>
      </p:sp>
    </p:spTree>
    <p:extLst>
      <p:ext uri="{BB962C8B-B14F-4D97-AF65-F5344CB8AC3E}">
        <p14:creationId xmlns:p14="http://schemas.microsoft.com/office/powerpoint/2010/main" val="3274129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many people involved</a:t>
            </a:r>
          </a:p>
          <a:p>
            <a:r>
              <a:rPr lang="en-US" dirty="0"/>
              <a:t>Needed a community – to communicate the broader opportunity of entrepreneurial learning, under the common language of EntreComp, bringing together the many </a:t>
            </a:r>
            <a:r>
              <a:rPr lang="en-US" dirty="0" err="1"/>
              <a:t>actioons</a:t>
            </a:r>
            <a:r>
              <a:rPr lang="en-US" dirty="0"/>
              <a:t> and actors involved. </a:t>
            </a:r>
            <a:endParaRPr lang="en-GB" dirty="0"/>
          </a:p>
        </p:txBody>
      </p:sp>
      <p:sp>
        <p:nvSpPr>
          <p:cNvPr id="4" name="Slide Number Placeholder 3"/>
          <p:cNvSpPr>
            <a:spLocks noGrp="1"/>
          </p:cNvSpPr>
          <p:nvPr>
            <p:ph type="sldNum" sz="quarter" idx="5"/>
          </p:nvPr>
        </p:nvSpPr>
        <p:spPr/>
        <p:txBody>
          <a:bodyPr/>
          <a:lstStyle/>
          <a:p>
            <a:fld id="{2661BDE9-FB6D-4E27-A2AE-1E8F65F23CDE}" type="slidenum">
              <a:rPr lang="en-GB" smtClean="0"/>
              <a:t>3</a:t>
            </a:fld>
            <a:endParaRPr lang="en-GB" dirty="0"/>
          </a:p>
        </p:txBody>
      </p:sp>
    </p:spTree>
    <p:extLst>
      <p:ext uri="{BB962C8B-B14F-4D97-AF65-F5344CB8AC3E}">
        <p14:creationId xmlns:p14="http://schemas.microsoft.com/office/powerpoint/2010/main" val="1024401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61BDE9-FB6D-4E27-A2AE-1E8F65F23CDE}" type="slidenum">
              <a:rPr lang="en-GB" smtClean="0"/>
              <a:t>4</a:t>
            </a:fld>
            <a:endParaRPr lang="en-GB"/>
          </a:p>
        </p:txBody>
      </p:sp>
    </p:spTree>
    <p:extLst>
      <p:ext uri="{BB962C8B-B14F-4D97-AF65-F5344CB8AC3E}">
        <p14:creationId xmlns:p14="http://schemas.microsoft.com/office/powerpoint/2010/main" val="143642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2661BDE9-FB6D-4E27-A2AE-1E8F65F23CDE}" type="slidenum">
              <a:rPr lang="en-GB" smtClean="0"/>
              <a:t>5</a:t>
            </a:fld>
            <a:endParaRPr lang="en-GB" dirty="0"/>
          </a:p>
        </p:txBody>
      </p:sp>
    </p:spTree>
    <p:extLst>
      <p:ext uri="{BB962C8B-B14F-4D97-AF65-F5344CB8AC3E}">
        <p14:creationId xmlns:p14="http://schemas.microsoft.com/office/powerpoint/2010/main" val="3699451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2661BDE9-FB6D-4E27-A2AE-1E8F65F23CDE}" type="slidenum">
              <a:rPr lang="en-GB" smtClean="0"/>
              <a:t>6</a:t>
            </a:fld>
            <a:endParaRPr lang="en-GB" dirty="0"/>
          </a:p>
        </p:txBody>
      </p:sp>
    </p:spTree>
    <p:extLst>
      <p:ext uri="{BB962C8B-B14F-4D97-AF65-F5344CB8AC3E}">
        <p14:creationId xmlns:p14="http://schemas.microsoft.com/office/powerpoint/2010/main" val="1103974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661BDE9-FB6D-4E27-A2AE-1E8F65F23CDE}" type="slidenum">
              <a:rPr lang="en-GB" smtClean="0"/>
              <a:t>7</a:t>
            </a:fld>
            <a:endParaRPr lang="en-GB"/>
          </a:p>
        </p:txBody>
      </p:sp>
    </p:spTree>
    <p:extLst>
      <p:ext uri="{BB962C8B-B14F-4D97-AF65-F5344CB8AC3E}">
        <p14:creationId xmlns:p14="http://schemas.microsoft.com/office/powerpoint/2010/main" val="1961118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The SDGs provide a blueprint and global joint action plan to achieve a better future for all</a:t>
            </a:r>
          </a:p>
          <a:p>
            <a:r>
              <a:rPr lang="en-GB" dirty="0"/>
              <a:t>Entrepreneurial actions impact on one or more of these – certainly all. </a:t>
            </a:r>
          </a:p>
          <a:p>
            <a:r>
              <a:rPr lang="en-GB" dirty="0"/>
              <a:t>Entrepreneurial citizens drive this forward to create SDG value. </a:t>
            </a:r>
          </a:p>
          <a:p>
            <a:r>
              <a:rPr lang="en-GB" dirty="0"/>
              <a:t>Sustainable entrepreneurship acts a powerful driver for sustainable change. </a:t>
            </a:r>
          </a:p>
        </p:txBody>
      </p:sp>
      <p:sp>
        <p:nvSpPr>
          <p:cNvPr id="4" name="Slide Number Placeholder 3"/>
          <p:cNvSpPr>
            <a:spLocks noGrp="1"/>
          </p:cNvSpPr>
          <p:nvPr>
            <p:ph type="sldNum" sz="quarter" idx="5"/>
          </p:nvPr>
        </p:nvSpPr>
        <p:spPr/>
        <p:txBody>
          <a:bodyPr/>
          <a:lstStyle/>
          <a:p>
            <a:fld id="{4009A7EE-94F8-4D4B-B99C-85074C1A70FF}" type="slidenum">
              <a:rPr lang="en-GB" smtClean="0"/>
              <a:t>8</a:t>
            </a:fld>
            <a:endParaRPr lang="en-GB" dirty="0"/>
          </a:p>
        </p:txBody>
      </p:sp>
    </p:spTree>
    <p:extLst>
      <p:ext uri="{BB962C8B-B14F-4D97-AF65-F5344CB8AC3E}">
        <p14:creationId xmlns:p14="http://schemas.microsoft.com/office/powerpoint/2010/main" val="2583501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the name shows, the Communities, or groups, are an important part of The EntreComp Community. Start by selecting the ‘Communities’ tab from the App menu, then click the ‘Discover’ tab to see all public communities, or the ‘My communities’ tab to see communities you are a member of.</a:t>
            </a:r>
          </a:p>
        </p:txBody>
      </p:sp>
      <p:sp>
        <p:nvSpPr>
          <p:cNvPr id="4" name="Slide Number Placeholder 3"/>
          <p:cNvSpPr>
            <a:spLocks noGrp="1"/>
          </p:cNvSpPr>
          <p:nvPr>
            <p:ph type="sldNum" sz="quarter" idx="5"/>
          </p:nvPr>
        </p:nvSpPr>
        <p:spPr/>
        <p:txBody>
          <a:bodyPr/>
          <a:lstStyle/>
          <a:p>
            <a:fld id="{2661BDE9-FB6D-4E27-A2AE-1E8F65F23CDE}" type="slidenum">
              <a:rPr lang="en-GB" smtClean="0"/>
              <a:t>9</a:t>
            </a:fld>
            <a:endParaRPr lang="en-GB"/>
          </a:p>
        </p:txBody>
      </p:sp>
    </p:spTree>
    <p:extLst>
      <p:ext uri="{BB962C8B-B14F-4D97-AF65-F5344CB8AC3E}">
        <p14:creationId xmlns:p14="http://schemas.microsoft.com/office/powerpoint/2010/main" val="2651184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C2C48247-840A-46F1-B36B-5C8391C57814}" type="datetime1">
              <a:rPr lang="en-US" smtClean="0"/>
              <a:t>1/26/23</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68959D"/>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68959D"/>
            </a:solidFill>
            <a:ln w="0">
              <a:noFill/>
              <a:prstDash val="solid"/>
              <a:round/>
              <a:headEnd/>
              <a:tailEnd/>
            </a:ln>
          </p:spPr>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21825A-FBD2-462E-9369-9652A9519A17}" type="datetime1">
              <a:rPr lang="en-US" smtClean="0"/>
              <a:t>1/26/23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pic>
        <p:nvPicPr>
          <p:cNvPr id="7" name="Picture 6" descr="Diagram&#10;&#10;Description automatically generated">
            <a:extLst>
              <a:ext uri="{FF2B5EF4-FFF2-40B4-BE49-F238E27FC236}">
                <a16:creationId xmlns:a16="http://schemas.microsoft.com/office/drawing/2014/main" id="{3D2327C2-B4E3-4C12-A0FA-5602E7D8A545}"/>
              </a:ext>
            </a:extLst>
          </p:cNvPr>
          <p:cNvPicPr>
            <a:picLocks noChangeAspect="1"/>
          </p:cNvPicPr>
          <p:nvPr userDrawn="1"/>
        </p:nvPicPr>
        <p:blipFill>
          <a:blip r:embed="rId2"/>
          <a:stretch>
            <a:fillRect/>
          </a:stretch>
        </p:blipFill>
        <p:spPr>
          <a:xfrm>
            <a:off x="11202921" y="6513330"/>
            <a:ext cx="928119" cy="28472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AEEAE3-8FDE-4542-B0BD-259794B57EEB}" type="datetime1">
              <a:rPr lang="en-US" smtClean="0"/>
              <a:t>1/26/23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35EA0B-32A5-483B-9946-619DD55544D1}" type="datetime1">
              <a:rPr lang="en-US" smtClean="0"/>
              <a:t>1/26/23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pic>
        <p:nvPicPr>
          <p:cNvPr id="8" name="Picture 7" descr="Diagram&#10;&#10;Description automatically generated">
            <a:extLst>
              <a:ext uri="{FF2B5EF4-FFF2-40B4-BE49-F238E27FC236}">
                <a16:creationId xmlns:a16="http://schemas.microsoft.com/office/drawing/2014/main" id="{AE3C9995-D977-4A82-8F02-D4C63B17726F}"/>
              </a:ext>
            </a:extLst>
          </p:cNvPr>
          <p:cNvPicPr>
            <a:picLocks noChangeAspect="1"/>
          </p:cNvPicPr>
          <p:nvPr userDrawn="1"/>
        </p:nvPicPr>
        <p:blipFill>
          <a:blip r:embed="rId2"/>
          <a:stretch>
            <a:fillRect/>
          </a:stretch>
        </p:blipFill>
        <p:spPr>
          <a:xfrm>
            <a:off x="11202921" y="6513330"/>
            <a:ext cx="928119" cy="28472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2B88DFC4-D3F6-4646-963F-A4DC8C661763}" type="datetime1">
              <a:rPr lang="en-US" smtClean="0"/>
              <a:t>1/26/23</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rgbClr val="68959D"/>
          </a:solidFill>
          <a:ln w="0">
            <a:noFill/>
            <a:prstDash val="solid"/>
            <a:round/>
            <a:headEnd/>
            <a:tailEnd/>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9089F4-C275-409B-AD9C-91E72A43A0E0}" type="datetime1">
              <a:rPr lang="en-US" smtClean="0"/>
              <a:t>1/26/23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pic>
        <p:nvPicPr>
          <p:cNvPr id="8" name="Picture 7" descr="Diagram&#10;&#10;Description automatically generated">
            <a:extLst>
              <a:ext uri="{FF2B5EF4-FFF2-40B4-BE49-F238E27FC236}">
                <a16:creationId xmlns:a16="http://schemas.microsoft.com/office/drawing/2014/main" id="{21291E4D-81CE-4728-BAD5-E561251B6103}"/>
              </a:ext>
            </a:extLst>
          </p:cNvPr>
          <p:cNvPicPr>
            <a:picLocks noChangeAspect="1"/>
          </p:cNvPicPr>
          <p:nvPr userDrawn="1"/>
        </p:nvPicPr>
        <p:blipFill>
          <a:blip r:embed="rId2"/>
          <a:stretch>
            <a:fillRect/>
          </a:stretch>
        </p:blipFill>
        <p:spPr>
          <a:xfrm>
            <a:off x="11202921" y="6513330"/>
            <a:ext cx="928119" cy="28472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0BEA39-890C-4E96-95CA-F2F5CF62DF7A}" type="datetime1">
              <a:rPr lang="en-US" smtClean="0"/>
              <a:t>1/26/23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pic>
        <p:nvPicPr>
          <p:cNvPr id="10" name="Picture 9" descr="Diagram&#10;&#10;Description automatically generated">
            <a:extLst>
              <a:ext uri="{FF2B5EF4-FFF2-40B4-BE49-F238E27FC236}">
                <a16:creationId xmlns:a16="http://schemas.microsoft.com/office/drawing/2014/main" id="{79C6C56F-DB29-4176-9365-91942BFC3F60}"/>
              </a:ext>
            </a:extLst>
          </p:cNvPr>
          <p:cNvPicPr>
            <a:picLocks noChangeAspect="1"/>
          </p:cNvPicPr>
          <p:nvPr userDrawn="1"/>
        </p:nvPicPr>
        <p:blipFill>
          <a:blip r:embed="rId2"/>
          <a:stretch>
            <a:fillRect/>
          </a:stretch>
        </p:blipFill>
        <p:spPr>
          <a:xfrm>
            <a:off x="11202921" y="6513330"/>
            <a:ext cx="928119" cy="28472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9BD687-5038-4EA3-9F38-56DD8B386B10}" type="datetime1">
              <a:rPr lang="en-US" smtClean="0"/>
              <a:t>1/26/23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pic>
        <p:nvPicPr>
          <p:cNvPr id="6" name="Picture 5" descr="Diagram&#10;&#10;Description automatically generated">
            <a:extLst>
              <a:ext uri="{FF2B5EF4-FFF2-40B4-BE49-F238E27FC236}">
                <a16:creationId xmlns:a16="http://schemas.microsoft.com/office/drawing/2014/main" id="{3456404B-EFF4-4013-B081-B68D86DE4140}"/>
              </a:ext>
            </a:extLst>
          </p:cNvPr>
          <p:cNvPicPr>
            <a:picLocks noChangeAspect="1"/>
          </p:cNvPicPr>
          <p:nvPr userDrawn="1"/>
        </p:nvPicPr>
        <p:blipFill>
          <a:blip r:embed="rId2"/>
          <a:stretch>
            <a:fillRect/>
          </a:stretch>
        </p:blipFill>
        <p:spPr>
          <a:xfrm>
            <a:off x="11202921" y="6513330"/>
            <a:ext cx="928119" cy="28472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9C54D7-0741-40B3-B1F5-B496935DE3A2}" type="datetime1">
              <a:rPr lang="en-US" smtClean="0"/>
              <a:t>1/26/23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pic>
        <p:nvPicPr>
          <p:cNvPr id="5" name="Picture 4" descr="Diagram&#10;&#10;Description automatically generated">
            <a:extLst>
              <a:ext uri="{FF2B5EF4-FFF2-40B4-BE49-F238E27FC236}">
                <a16:creationId xmlns:a16="http://schemas.microsoft.com/office/drawing/2014/main" id="{F41EE774-459E-44C2-BA7D-D7841D3C2FCF}"/>
              </a:ext>
            </a:extLst>
          </p:cNvPr>
          <p:cNvPicPr>
            <a:picLocks noChangeAspect="1"/>
          </p:cNvPicPr>
          <p:nvPr userDrawn="1"/>
        </p:nvPicPr>
        <p:blipFill>
          <a:blip r:embed="rId2"/>
          <a:stretch>
            <a:fillRect/>
          </a:stretch>
        </p:blipFill>
        <p:spPr>
          <a:xfrm>
            <a:off x="11202921" y="6513330"/>
            <a:ext cx="928119" cy="28472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5E926A02-C0CE-46C7-A21C-9F1F0C0903D8}" type="datetime1">
              <a:rPr lang="en-US" smtClean="0"/>
              <a:t>1/26/23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rgbClr val="68959D"/>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descr="Diagram&#10;&#10;Description automatically generated">
            <a:extLst>
              <a:ext uri="{FF2B5EF4-FFF2-40B4-BE49-F238E27FC236}">
                <a16:creationId xmlns:a16="http://schemas.microsoft.com/office/drawing/2014/main" id="{D1248FBA-88F0-4D7E-BA86-5362B4DBB5AF}"/>
              </a:ext>
            </a:extLst>
          </p:cNvPr>
          <p:cNvPicPr>
            <a:picLocks noChangeAspect="1"/>
          </p:cNvPicPr>
          <p:nvPr userDrawn="1"/>
        </p:nvPicPr>
        <p:blipFill>
          <a:blip r:embed="rId2"/>
          <a:stretch>
            <a:fillRect/>
          </a:stretch>
        </p:blipFill>
        <p:spPr>
          <a:xfrm>
            <a:off x="11202921" y="6513330"/>
            <a:ext cx="928119" cy="28472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FC1FB70B-B0E8-41B9-8B2E-8E8BFEC5629F}" type="datetime1">
              <a:rPr lang="en-US" smtClean="0"/>
              <a:t>1/26/23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rgbClr val="68959D"/>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descr="Diagram&#10;&#10;Description automatically generated">
            <a:extLst>
              <a:ext uri="{FF2B5EF4-FFF2-40B4-BE49-F238E27FC236}">
                <a16:creationId xmlns:a16="http://schemas.microsoft.com/office/drawing/2014/main" id="{D65610C4-983E-4E80-885D-569B9E60EB30}"/>
              </a:ext>
            </a:extLst>
          </p:cNvPr>
          <p:cNvPicPr>
            <a:picLocks noChangeAspect="1"/>
          </p:cNvPicPr>
          <p:nvPr userDrawn="1"/>
        </p:nvPicPr>
        <p:blipFill>
          <a:blip r:embed="rId2"/>
          <a:stretch>
            <a:fillRect/>
          </a:stretch>
        </p:blipFill>
        <p:spPr>
          <a:xfrm>
            <a:off x="11202921" y="6513330"/>
            <a:ext cx="928119" cy="28472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37E81CA4-ED4D-42B0-811D-506CEAA52464}" type="datetime1">
              <a:rPr lang="en-US" smtClean="0"/>
              <a:t>1/26/23</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fld id="{69E57DC2-970A-4B3E-BB1C-7A09969E49DF}" type="slidenum">
              <a:rPr lang="en-US" smtClean="0"/>
              <a:pPr/>
              <a:t>‹#›</a:t>
            </a:fld>
            <a:endParaRPr lang="en-US" dirty="0"/>
          </a:p>
        </p:txBody>
      </p:sp>
      <p:sp>
        <p:nvSpPr>
          <p:cNvPr id="9" name="Rectangle 8" title="Side bar"/>
          <p:cNvSpPr/>
          <p:nvPr/>
        </p:nvSpPr>
        <p:spPr>
          <a:xfrm>
            <a:off x="478095" y="376"/>
            <a:ext cx="228600" cy="6858000"/>
          </a:xfrm>
          <a:prstGeom prst="rect">
            <a:avLst/>
          </a:prstGeom>
          <a:solidFill>
            <a:srgbClr val="68959D"/>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descr="Icon&#10;&#10;Description automatically generated">
            <a:extLst>
              <a:ext uri="{FF2B5EF4-FFF2-40B4-BE49-F238E27FC236}">
                <a16:creationId xmlns:a16="http://schemas.microsoft.com/office/drawing/2014/main" id="{5B6B51A3-44A9-4648-9653-9203561DC849}"/>
              </a:ext>
            </a:extLst>
          </p:cNvPr>
          <p:cNvPicPr>
            <a:picLocks noChangeAspect="1"/>
          </p:cNvPicPr>
          <p:nvPr userDrawn="1"/>
        </p:nvPicPr>
        <p:blipFill>
          <a:blip r:embed="rId13"/>
          <a:stretch>
            <a:fillRect/>
          </a:stretch>
        </p:blipFill>
        <p:spPr>
          <a:xfrm>
            <a:off x="10270882" y="0"/>
            <a:ext cx="1904762" cy="952381"/>
          </a:xfrm>
          <a:prstGeom prst="rect">
            <a:avLst/>
          </a:prstGeom>
        </p:spPr>
      </p:pic>
      <p:pic>
        <p:nvPicPr>
          <p:cNvPr id="10" name="Picture 9" descr="Diagram&#10;&#10;Description automatically generated">
            <a:extLst>
              <a:ext uri="{FF2B5EF4-FFF2-40B4-BE49-F238E27FC236}">
                <a16:creationId xmlns:a16="http://schemas.microsoft.com/office/drawing/2014/main" id="{11776102-F1EB-425D-ABDA-6D7A6392CD1E}"/>
              </a:ext>
            </a:extLst>
          </p:cNvPr>
          <p:cNvPicPr>
            <a:picLocks noChangeAspect="1"/>
          </p:cNvPicPr>
          <p:nvPr userDrawn="1"/>
        </p:nvPicPr>
        <p:blipFill>
          <a:blip r:embed="rId14"/>
          <a:stretch>
            <a:fillRect/>
          </a:stretch>
        </p:blipFill>
        <p:spPr>
          <a:xfrm>
            <a:off x="11202921" y="6513330"/>
            <a:ext cx="928119" cy="28472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89000"/>
        </a:lnSpc>
        <a:spcBef>
          <a:spcPct val="0"/>
        </a:spcBef>
        <a:buNone/>
        <a:defRPr sz="4400" kern="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entrecomp.thinqi.com/go/6k9of9"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hyperlink" Target="http://www.entrecomp.com/"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www.entrecomp.com/"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28.pn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5" Type="http://schemas.openxmlformats.org/officeDocument/2006/relationships/image" Target="../media/image27.png"/><Relationship Id="rId2" Type="http://schemas.openxmlformats.org/officeDocument/2006/relationships/notesSlide" Target="../notesSlides/notesSlide3.xml"/><Relationship Id="rId16" Type="http://schemas.openxmlformats.org/officeDocument/2006/relationships/image" Target="../media/image18.png"/><Relationship Id="rId20" Type="http://schemas.openxmlformats.org/officeDocument/2006/relationships/image" Target="../media/image22.jp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10" Type="http://schemas.openxmlformats.org/officeDocument/2006/relationships/image" Target="../media/image12.png"/><Relationship Id="rId19" Type="http://schemas.openxmlformats.org/officeDocument/2006/relationships/image" Target="../media/image21.jpg"/><Relationship Id="rId4" Type="http://schemas.openxmlformats.org/officeDocument/2006/relationships/image" Target="../media/image6.jp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81000"/>
            <a:ext cx="12801600" cy="8534400"/>
          </a:xfrm>
          <a:prstGeom prst="rect">
            <a:avLst/>
          </a:prstGeom>
        </p:spPr>
      </p:pic>
      <p:sp>
        <p:nvSpPr>
          <p:cNvPr id="9" name="TextBox 8"/>
          <p:cNvSpPr txBox="1"/>
          <p:nvPr/>
        </p:nvSpPr>
        <p:spPr>
          <a:xfrm>
            <a:off x="-228600" y="4445001"/>
            <a:ext cx="12877800" cy="2708434"/>
          </a:xfrm>
          <a:prstGeom prst="rect">
            <a:avLst/>
          </a:prstGeom>
          <a:solidFill>
            <a:srgbClr val="68969D"/>
          </a:solidFill>
          <a:ln>
            <a:solidFill>
              <a:schemeClr val="accent1"/>
            </a:solidFill>
          </a:ln>
        </p:spPr>
        <p:txBody>
          <a:bodyPr wrap="square" rtlCol="0">
            <a:spAutoFit/>
          </a:bodyPr>
          <a:lstStyle/>
          <a:p>
            <a:pPr algn="ctr"/>
            <a:r>
              <a:rPr lang="en-US" sz="5400" dirty="0">
                <a:solidFill>
                  <a:srgbClr val="FEFEFE"/>
                </a:solidFill>
                <a:latin typeface="Raleway" panose="020B0503030101060003" pitchFamily="34" charset="0"/>
                <a:ea typeface="+mj-ea"/>
                <a:cs typeface="+mj-cs"/>
              </a:rPr>
              <a:t>Bantani</a:t>
            </a:r>
            <a:r>
              <a:rPr lang="en-US" sz="5400" b="1" dirty="0">
                <a:solidFill>
                  <a:srgbClr val="FEFEFE"/>
                </a:solidFill>
                <a:latin typeface="Raleway" panose="020B0503030101060003" pitchFamily="34" charset="0"/>
                <a:ea typeface="+mj-ea"/>
                <a:cs typeface="+mj-cs"/>
              </a:rPr>
              <a:t> </a:t>
            </a:r>
            <a:r>
              <a:rPr lang="en-US" sz="5400" dirty="0">
                <a:solidFill>
                  <a:srgbClr val="FEFEFE"/>
                </a:solidFill>
                <a:latin typeface="Raleway" panose="020B0503030101060003" pitchFamily="34" charset="0"/>
                <a:ea typeface="+mj-ea"/>
                <a:cs typeface="+mj-cs"/>
              </a:rPr>
              <a:t>Education</a:t>
            </a:r>
          </a:p>
          <a:p>
            <a:pPr algn="ctr"/>
            <a:r>
              <a:rPr lang="en-US" b="1" dirty="0">
                <a:solidFill>
                  <a:srgbClr val="FEFEFE"/>
                </a:solidFill>
                <a:latin typeface="Raleway" panose="020B0503030101060003" pitchFamily="34" charset="0"/>
                <a:ea typeface="+mj-ea"/>
                <a:cs typeface="+mj-cs"/>
              </a:rPr>
              <a:t>Transforming learning. Developing mindsets.</a:t>
            </a:r>
          </a:p>
          <a:p>
            <a:pPr algn="ctr"/>
            <a:endParaRPr lang="en-US" sz="800" b="1" dirty="0">
              <a:solidFill>
                <a:srgbClr val="FEFEFE"/>
              </a:solidFill>
              <a:latin typeface="Raleway" panose="020B0503030101060003" pitchFamily="34" charset="0"/>
              <a:ea typeface="+mj-ea"/>
              <a:cs typeface="+mj-cs"/>
            </a:endParaRPr>
          </a:p>
          <a:p>
            <a:pPr algn="ctr"/>
            <a:r>
              <a:rPr lang="en-US" sz="2400" b="1" dirty="0">
                <a:solidFill>
                  <a:srgbClr val="FEFEFE"/>
                </a:solidFill>
                <a:latin typeface="Raleway" panose="020B0503030101060003" pitchFamily="34" charset="0"/>
                <a:ea typeface="+mj-ea"/>
                <a:cs typeface="+mj-cs"/>
              </a:rPr>
              <a:t>Elin McCallum</a:t>
            </a:r>
          </a:p>
          <a:p>
            <a:pPr algn="ctr"/>
            <a:endParaRPr lang="en-US" b="1" dirty="0">
              <a:solidFill>
                <a:srgbClr val="FEFEFE"/>
              </a:solidFill>
              <a:latin typeface="Raleway" panose="020B0503030101060003" pitchFamily="34" charset="0"/>
              <a:ea typeface="+mj-ea"/>
              <a:cs typeface="+mj-cs"/>
            </a:endParaRPr>
          </a:p>
          <a:p>
            <a:pPr algn="ctr"/>
            <a:endParaRPr lang="en-US" sz="1200" b="1" dirty="0">
              <a:solidFill>
                <a:srgbClr val="FEFEFE"/>
              </a:solidFill>
              <a:latin typeface="Raleway" panose="020B0503030101060003" pitchFamily="34" charset="0"/>
              <a:ea typeface="+mj-ea"/>
              <a:cs typeface="+mj-cs"/>
            </a:endParaRPr>
          </a:p>
          <a:p>
            <a:pPr algn="ctr"/>
            <a:r>
              <a:rPr lang="en-US" b="1" dirty="0">
                <a:solidFill>
                  <a:srgbClr val="FEFEFE"/>
                </a:solidFill>
                <a:latin typeface="Raleway" panose="020B0503030101060003" pitchFamily="34" charset="0"/>
                <a:ea typeface="+mj-ea"/>
                <a:cs typeface="+mj-cs"/>
              </a:rPr>
              <a:t>www.bantani.com</a:t>
            </a:r>
          </a:p>
          <a:p>
            <a:pPr algn="ctr"/>
            <a:br>
              <a:rPr lang="en-US" sz="500" dirty="0">
                <a:solidFill>
                  <a:schemeClr val="bg1"/>
                </a:solidFill>
                <a:latin typeface="Raleway" panose="020B0503030101060003" pitchFamily="34" charset="0"/>
                <a:cs typeface="Source Sans Pro ExtraLight" charset="0"/>
              </a:rPr>
            </a:br>
            <a:endParaRPr lang="en-US" sz="700" dirty="0">
              <a:solidFill>
                <a:schemeClr val="bg1"/>
              </a:solidFill>
              <a:latin typeface="Raleway" panose="020B0503030101060003" pitchFamily="34" charset="0"/>
              <a:cs typeface="Source Sans Pro ExtraLight" charset="0"/>
            </a:endParaRPr>
          </a:p>
        </p:txBody>
      </p:sp>
    </p:spTree>
    <p:extLst>
      <p:ext uri="{BB962C8B-B14F-4D97-AF65-F5344CB8AC3E}">
        <p14:creationId xmlns:p14="http://schemas.microsoft.com/office/powerpoint/2010/main" val="131576503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9834-CCE8-4BAA-8118-522C5C5004AA}"/>
              </a:ext>
            </a:extLst>
          </p:cNvPr>
          <p:cNvSpPr>
            <a:spLocks noGrp="1"/>
          </p:cNvSpPr>
          <p:nvPr>
            <p:ph type="title"/>
          </p:nvPr>
        </p:nvSpPr>
        <p:spPr/>
        <p:txBody>
          <a:bodyPr/>
          <a:lstStyle/>
          <a:p>
            <a:r>
              <a:rPr lang="en-GB" dirty="0"/>
              <a:t>Digital Library</a:t>
            </a:r>
          </a:p>
        </p:txBody>
      </p:sp>
      <p:pic>
        <p:nvPicPr>
          <p:cNvPr id="4" name="Picture 3" descr="Graphical user interface, application&#10;&#10;Description automatically generated">
            <a:extLst>
              <a:ext uri="{FF2B5EF4-FFF2-40B4-BE49-F238E27FC236}">
                <a16:creationId xmlns:a16="http://schemas.microsoft.com/office/drawing/2014/main" id="{2B5FD80B-6C48-A61E-0BF1-4AB16300212B}"/>
              </a:ext>
            </a:extLst>
          </p:cNvPr>
          <p:cNvPicPr>
            <a:picLocks noChangeAspect="1"/>
          </p:cNvPicPr>
          <p:nvPr/>
        </p:nvPicPr>
        <p:blipFill>
          <a:blip r:embed="rId3"/>
          <a:stretch>
            <a:fillRect/>
          </a:stretch>
        </p:blipFill>
        <p:spPr>
          <a:xfrm>
            <a:off x="1219199" y="1629927"/>
            <a:ext cx="9225643" cy="5049169"/>
          </a:xfrm>
          <a:prstGeom prst="rect">
            <a:avLst/>
          </a:prstGeom>
        </p:spPr>
      </p:pic>
    </p:spTree>
    <p:extLst>
      <p:ext uri="{BB962C8B-B14F-4D97-AF65-F5344CB8AC3E}">
        <p14:creationId xmlns:p14="http://schemas.microsoft.com/office/powerpoint/2010/main" val="2969559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8C38C-84D1-4B2A-B71A-AF27EBB2F241}"/>
              </a:ext>
            </a:extLst>
          </p:cNvPr>
          <p:cNvSpPr>
            <a:spLocks noGrp="1"/>
          </p:cNvSpPr>
          <p:nvPr>
            <p:ph type="title"/>
          </p:nvPr>
        </p:nvSpPr>
        <p:spPr/>
        <p:txBody>
          <a:bodyPr/>
          <a:lstStyle/>
          <a:p>
            <a:r>
              <a:rPr lang="en-US" dirty="0"/>
              <a:t>Search by….</a:t>
            </a:r>
            <a:endParaRPr lang="en-GB" dirty="0"/>
          </a:p>
        </p:txBody>
      </p:sp>
      <p:sp>
        <p:nvSpPr>
          <p:cNvPr id="4" name="Content Placeholder 3">
            <a:extLst>
              <a:ext uri="{FF2B5EF4-FFF2-40B4-BE49-F238E27FC236}">
                <a16:creationId xmlns:a16="http://schemas.microsoft.com/office/drawing/2014/main" id="{0313A415-34EE-4980-8AA5-7EE88525EC8D}"/>
              </a:ext>
            </a:extLst>
          </p:cNvPr>
          <p:cNvSpPr>
            <a:spLocks noGrp="1"/>
          </p:cNvSpPr>
          <p:nvPr>
            <p:ph sz="half" idx="2"/>
          </p:nvPr>
        </p:nvSpPr>
        <p:spPr>
          <a:xfrm>
            <a:off x="7151548" y="2521842"/>
            <a:ext cx="4447786" cy="3581401"/>
          </a:xfrm>
        </p:spPr>
        <p:txBody>
          <a:bodyPr/>
          <a:lstStyle/>
          <a:p>
            <a:r>
              <a:rPr lang="en-US" dirty="0"/>
              <a:t>Language</a:t>
            </a:r>
          </a:p>
          <a:p>
            <a:r>
              <a:rPr lang="en-US" dirty="0"/>
              <a:t>Learning sectors</a:t>
            </a:r>
          </a:p>
          <a:p>
            <a:r>
              <a:rPr lang="en-US" dirty="0"/>
              <a:t>Practice areas</a:t>
            </a:r>
          </a:p>
          <a:p>
            <a:r>
              <a:rPr lang="en-US" dirty="0"/>
              <a:t>Types of resource</a:t>
            </a:r>
          </a:p>
          <a:p>
            <a:r>
              <a:rPr lang="en-US" dirty="0"/>
              <a:t>Sustainable Development Goals</a:t>
            </a:r>
          </a:p>
          <a:p>
            <a:r>
              <a:rPr lang="en-US" dirty="0"/>
              <a:t>Publisher</a:t>
            </a:r>
            <a:endParaRPr lang="en-GB" dirty="0"/>
          </a:p>
        </p:txBody>
      </p:sp>
      <p:sp>
        <p:nvSpPr>
          <p:cNvPr id="7" name="Rectangle 1">
            <a:extLst>
              <a:ext uri="{FF2B5EF4-FFF2-40B4-BE49-F238E27FC236}">
                <a16:creationId xmlns:a16="http://schemas.microsoft.com/office/drawing/2014/main" id="{4388A954-F3DC-41B1-BB78-00861AAE68F4}"/>
              </a:ext>
            </a:extLst>
          </p:cNvPr>
          <p:cNvSpPr>
            <a:spLocks noGrp="1" noChangeArrowheads="1"/>
          </p:cNvSpPr>
          <p:nvPr>
            <p:ph sz="half" idx="1"/>
          </p:nvPr>
        </p:nvSpPr>
        <p:spPr bwMode="auto">
          <a:xfrm>
            <a:off x="1371600" y="2130463"/>
            <a:ext cx="3835987" cy="333367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eaLnBrk="0" fontAlgn="base" hangingPunct="0">
              <a:lnSpc>
                <a:spcPct val="110000"/>
              </a:lnSpc>
              <a:spcBef>
                <a:spcPct val="0"/>
              </a:spcBef>
              <a:spcAft>
                <a:spcPct val="0"/>
              </a:spcAft>
              <a:buFont typeface="Arial" panose="020B0604020202020204" pitchFamily="34" charset="0"/>
              <a:buChar char="•"/>
            </a:pPr>
            <a:r>
              <a:rPr kumimoji="0" lang="en-US" altLang="en-US" sz="1800" b="0" i="0" strike="noStrike" cap="none" normalizeH="0" baseline="0" dirty="0">
                <a:ln>
                  <a:noFill/>
                </a:ln>
                <a:solidFill>
                  <a:srgbClr val="3B3B3B"/>
                </a:solidFill>
                <a:effectLst/>
                <a:latin typeface="Open Sans" panose="020B0606030504020204" pitchFamily="34" charset="0"/>
                <a:cs typeface="Open Sans" panose="020B0606030504020204" pitchFamily="34" charset="0"/>
              </a:rPr>
              <a:t>Enterprise and Business</a:t>
            </a:r>
          </a:p>
          <a:p>
            <a:pPr eaLnBrk="0" fontAlgn="base" hangingPunct="0">
              <a:lnSpc>
                <a:spcPct val="110000"/>
              </a:lnSpc>
              <a:spcBef>
                <a:spcPct val="0"/>
              </a:spcBef>
              <a:spcAft>
                <a:spcPct val="0"/>
              </a:spcAft>
              <a:buFont typeface="Arial" panose="020B0604020202020204" pitchFamily="34" charset="0"/>
              <a:buChar char="•"/>
            </a:pPr>
            <a:r>
              <a:rPr kumimoji="0" lang="en-US" altLang="en-US" sz="1800" b="0" i="0" strike="noStrike" cap="none" normalizeH="0" baseline="0" dirty="0">
                <a:ln>
                  <a:noFill/>
                </a:ln>
                <a:solidFill>
                  <a:srgbClr val="3B3B3B"/>
                </a:solidFill>
                <a:effectLst/>
                <a:latin typeface="Open Sans" panose="020B0606030504020204" pitchFamily="34" charset="0"/>
                <a:cs typeface="Open Sans" panose="020B0606030504020204" pitchFamily="34" charset="0"/>
              </a:rPr>
              <a:t>Democracy and Activism</a:t>
            </a:r>
          </a:p>
          <a:p>
            <a:pPr eaLnBrk="0" fontAlgn="base" hangingPunct="0">
              <a:lnSpc>
                <a:spcPct val="110000"/>
              </a:lnSpc>
              <a:spcBef>
                <a:spcPct val="0"/>
              </a:spcBef>
              <a:spcAft>
                <a:spcPct val="0"/>
              </a:spcAft>
              <a:buFont typeface="Arial" panose="020B0604020202020204" pitchFamily="34" charset="0"/>
              <a:buChar char="•"/>
            </a:pPr>
            <a:r>
              <a:rPr kumimoji="0" lang="en-US" altLang="en-US" sz="1800" b="0" i="0" strike="noStrike" cap="none" normalizeH="0" baseline="0" dirty="0">
                <a:ln>
                  <a:noFill/>
                </a:ln>
                <a:solidFill>
                  <a:srgbClr val="3B3B3B"/>
                </a:solidFill>
                <a:effectLst/>
                <a:latin typeface="Open Sans" panose="020B0606030504020204" pitchFamily="34" charset="0"/>
                <a:cs typeface="Open Sans" panose="020B0606030504020204" pitchFamily="34" charset="0"/>
              </a:rPr>
              <a:t>Digital and Tech</a:t>
            </a:r>
          </a:p>
          <a:p>
            <a:pPr eaLnBrk="0" fontAlgn="base" hangingPunct="0">
              <a:lnSpc>
                <a:spcPct val="110000"/>
              </a:lnSpc>
              <a:spcBef>
                <a:spcPct val="0"/>
              </a:spcBef>
              <a:spcAft>
                <a:spcPct val="0"/>
              </a:spcAft>
              <a:buFont typeface="Arial" panose="020B0604020202020204" pitchFamily="34" charset="0"/>
              <a:buChar char="•"/>
            </a:pPr>
            <a:r>
              <a:rPr kumimoji="0" lang="en-US" altLang="en-US" sz="1800" b="0" i="0" strike="noStrike" cap="none" normalizeH="0" baseline="0" dirty="0">
                <a:ln>
                  <a:noFill/>
                </a:ln>
                <a:solidFill>
                  <a:srgbClr val="3B3B3B"/>
                </a:solidFill>
                <a:effectLst/>
                <a:latin typeface="Open Sans" panose="020B0606030504020204" pitchFamily="34" charset="0"/>
                <a:cs typeface="Open Sans" panose="020B0606030504020204" pitchFamily="34" charset="0"/>
              </a:rPr>
              <a:t>Education and Lifelong Learning</a:t>
            </a:r>
          </a:p>
          <a:p>
            <a:pPr eaLnBrk="0" fontAlgn="base" hangingPunct="0">
              <a:lnSpc>
                <a:spcPct val="110000"/>
              </a:lnSpc>
              <a:spcBef>
                <a:spcPct val="0"/>
              </a:spcBef>
              <a:spcAft>
                <a:spcPct val="0"/>
              </a:spcAft>
              <a:buFont typeface="Arial" panose="020B0604020202020204" pitchFamily="34" charset="0"/>
              <a:buChar char="•"/>
            </a:pPr>
            <a:r>
              <a:rPr kumimoji="0" lang="en-US" altLang="en-US" sz="1800" b="0" i="0" strike="noStrike" cap="none" normalizeH="0" baseline="0" dirty="0">
                <a:ln>
                  <a:noFill/>
                </a:ln>
                <a:solidFill>
                  <a:srgbClr val="3B3B3B"/>
                </a:solidFill>
                <a:effectLst/>
                <a:latin typeface="Open Sans" panose="020B0606030504020204" pitchFamily="34" charset="0"/>
                <a:cs typeface="Open Sans" panose="020B0606030504020204" pitchFamily="34" charset="0"/>
              </a:rPr>
              <a:t>Environment and Climate</a:t>
            </a:r>
          </a:p>
          <a:p>
            <a:pPr eaLnBrk="0" fontAlgn="base" hangingPunct="0">
              <a:lnSpc>
                <a:spcPct val="110000"/>
              </a:lnSpc>
              <a:spcBef>
                <a:spcPct val="0"/>
              </a:spcBef>
              <a:spcAft>
                <a:spcPct val="0"/>
              </a:spcAft>
              <a:buFont typeface="Arial" panose="020B0604020202020204" pitchFamily="34" charset="0"/>
              <a:buChar char="•"/>
            </a:pPr>
            <a:r>
              <a:rPr kumimoji="0" lang="en-US" altLang="en-US" sz="1800" b="0" i="0" strike="noStrike" cap="none" normalizeH="0" baseline="0" dirty="0">
                <a:ln>
                  <a:noFill/>
                </a:ln>
                <a:solidFill>
                  <a:srgbClr val="3B3B3B"/>
                </a:solidFill>
                <a:effectLst/>
                <a:latin typeface="Open Sans" panose="020B0606030504020204" pitchFamily="34" charset="0"/>
                <a:cs typeface="Open Sans" panose="020B0606030504020204" pitchFamily="34" charset="0"/>
              </a:rPr>
              <a:t>Green and Circular Economy</a:t>
            </a:r>
          </a:p>
          <a:p>
            <a:pPr eaLnBrk="0" fontAlgn="base" hangingPunct="0">
              <a:lnSpc>
                <a:spcPct val="110000"/>
              </a:lnSpc>
              <a:spcBef>
                <a:spcPct val="0"/>
              </a:spcBef>
              <a:spcAft>
                <a:spcPct val="0"/>
              </a:spcAft>
              <a:buFont typeface="Arial" panose="020B0604020202020204" pitchFamily="34" charset="0"/>
              <a:buChar char="•"/>
            </a:pPr>
            <a:r>
              <a:rPr kumimoji="0" lang="en-US" altLang="en-US" sz="1800" b="0" i="0" strike="noStrike" cap="none" normalizeH="0" baseline="0" dirty="0">
                <a:ln>
                  <a:noFill/>
                </a:ln>
                <a:solidFill>
                  <a:srgbClr val="3B3B3B"/>
                </a:solidFill>
                <a:effectLst/>
                <a:latin typeface="Open Sans" panose="020B0606030504020204" pitchFamily="34" charset="0"/>
                <a:cs typeface="Open Sans" panose="020B0606030504020204" pitchFamily="34" charset="0"/>
              </a:rPr>
              <a:t>Inclusion and Gender Equity</a:t>
            </a:r>
          </a:p>
          <a:p>
            <a:pPr eaLnBrk="0" fontAlgn="base" hangingPunct="0">
              <a:lnSpc>
                <a:spcPct val="110000"/>
              </a:lnSpc>
              <a:spcBef>
                <a:spcPct val="0"/>
              </a:spcBef>
              <a:spcAft>
                <a:spcPct val="0"/>
              </a:spcAft>
              <a:buFont typeface="Arial" panose="020B0604020202020204" pitchFamily="34" charset="0"/>
              <a:buChar char="•"/>
            </a:pPr>
            <a:r>
              <a:rPr kumimoji="0" lang="en-US" altLang="en-US" sz="1800" b="0" i="0" strike="noStrike" cap="none" normalizeH="0" baseline="0" dirty="0">
                <a:ln>
                  <a:noFill/>
                </a:ln>
                <a:solidFill>
                  <a:srgbClr val="3B3B3B"/>
                </a:solidFill>
                <a:effectLst/>
                <a:latin typeface="Open Sans" panose="020B0606030504020204" pitchFamily="34" charset="0"/>
                <a:cs typeface="Open Sans" panose="020B0606030504020204" pitchFamily="34" charset="0"/>
              </a:rPr>
              <a:t>Migration and Integration</a:t>
            </a:r>
          </a:p>
          <a:p>
            <a:pPr eaLnBrk="0" fontAlgn="base" hangingPunct="0">
              <a:lnSpc>
                <a:spcPct val="110000"/>
              </a:lnSpc>
              <a:spcBef>
                <a:spcPct val="0"/>
              </a:spcBef>
              <a:spcAft>
                <a:spcPct val="0"/>
              </a:spcAft>
              <a:buFont typeface="Arial" panose="020B0604020202020204" pitchFamily="34" charset="0"/>
              <a:buChar char="•"/>
            </a:pPr>
            <a:r>
              <a:rPr kumimoji="0" lang="en-US" altLang="en-US" sz="1800" b="0" i="0" strike="noStrike" cap="none" normalizeH="0" baseline="0" dirty="0">
                <a:ln>
                  <a:noFill/>
                </a:ln>
                <a:solidFill>
                  <a:srgbClr val="3B3B3B"/>
                </a:solidFill>
                <a:effectLst/>
                <a:latin typeface="Open Sans" panose="020B0606030504020204" pitchFamily="34" charset="0"/>
                <a:cs typeface="Open Sans" panose="020B0606030504020204" pitchFamily="34" charset="0"/>
              </a:rPr>
              <a:t>Policy and Public Sector</a:t>
            </a:r>
          </a:p>
          <a:p>
            <a:pPr eaLnBrk="0" fontAlgn="base" hangingPunct="0">
              <a:lnSpc>
                <a:spcPct val="110000"/>
              </a:lnSpc>
              <a:spcBef>
                <a:spcPct val="0"/>
              </a:spcBef>
              <a:spcAft>
                <a:spcPct val="0"/>
              </a:spcAft>
              <a:buFont typeface="Arial" panose="020B0604020202020204" pitchFamily="34" charset="0"/>
              <a:buChar char="•"/>
            </a:pPr>
            <a:r>
              <a:rPr kumimoji="0" lang="en-US" altLang="en-US" sz="1800" b="0" i="0" strike="noStrike" cap="none" normalizeH="0" baseline="0" dirty="0">
                <a:ln>
                  <a:noFill/>
                </a:ln>
                <a:solidFill>
                  <a:srgbClr val="3B3B3B"/>
                </a:solidFill>
                <a:effectLst/>
                <a:latin typeface="Open Sans" panose="020B0606030504020204" pitchFamily="34" charset="0"/>
                <a:cs typeface="Open Sans" panose="020B0606030504020204" pitchFamily="34" charset="0"/>
              </a:rPr>
              <a:t>Social and Community Actions</a:t>
            </a:r>
          </a:p>
          <a:p>
            <a:pPr eaLnBrk="0" fontAlgn="base" hangingPunct="0">
              <a:lnSpc>
                <a:spcPct val="110000"/>
              </a:lnSpc>
              <a:spcBef>
                <a:spcPct val="0"/>
              </a:spcBef>
              <a:spcAft>
                <a:spcPct val="0"/>
              </a:spcAft>
              <a:buFont typeface="Arial" panose="020B0604020202020204" pitchFamily="34" charset="0"/>
              <a:buChar char="•"/>
            </a:pPr>
            <a:r>
              <a:rPr kumimoji="0" lang="en-US" altLang="en-US" sz="1800" b="0" i="0" strike="noStrike" cap="none" normalizeH="0" baseline="0" dirty="0">
                <a:ln>
                  <a:noFill/>
                </a:ln>
                <a:solidFill>
                  <a:srgbClr val="3B3B3B"/>
                </a:solidFill>
                <a:effectLst/>
                <a:latin typeface="Open Sans" panose="020B0606030504020204" pitchFamily="34" charset="0"/>
                <a:cs typeface="Open Sans" panose="020B0606030504020204" pitchFamily="34" charset="0"/>
              </a:rPr>
              <a:t>Social Economy</a:t>
            </a:r>
            <a:r>
              <a:rPr kumimoji="0" lang="en-US" altLang="en-US" sz="1800" b="0" i="0" strike="noStrike" cap="none" normalizeH="0" baseline="0" dirty="0">
                <a:ln>
                  <a:noFill/>
                </a:ln>
                <a:solidFill>
                  <a:schemeClr val="tx1"/>
                </a:solidFill>
                <a:effectLst/>
              </a:rPr>
              <a:t> </a:t>
            </a:r>
            <a:endParaRPr kumimoji="0" lang="en-US" altLang="en-US" sz="1800" b="0" i="0" strike="noStrike" cap="none" normalizeH="0" baseline="0" dirty="0">
              <a:ln>
                <a:noFill/>
              </a:ln>
              <a:solidFill>
                <a:schemeClr val="tx1"/>
              </a:solidFill>
              <a:effectLst/>
              <a:latin typeface="Arial" panose="020B0604020202020204" pitchFamily="34" charset="0"/>
            </a:endParaRPr>
          </a:p>
        </p:txBody>
      </p:sp>
      <p:sp>
        <p:nvSpPr>
          <p:cNvPr id="9" name="Arrow: Pentagon 8">
            <a:extLst>
              <a:ext uri="{FF2B5EF4-FFF2-40B4-BE49-F238E27FC236}">
                <a16:creationId xmlns:a16="http://schemas.microsoft.com/office/drawing/2014/main" id="{1421DAB2-C3A7-4ADE-9DE6-E721EDFE3663}"/>
              </a:ext>
            </a:extLst>
          </p:cNvPr>
          <p:cNvSpPr/>
          <p:nvPr/>
        </p:nvSpPr>
        <p:spPr>
          <a:xfrm>
            <a:off x="5875867" y="3029282"/>
            <a:ext cx="889000" cy="1657019"/>
          </a:xfrm>
          <a:prstGeom prst="homePlate">
            <a:avLst/>
          </a:prstGeom>
          <a:solidFill>
            <a:srgbClr val="68959D"/>
          </a:solidFill>
          <a:ln>
            <a:solidFill>
              <a:srgbClr val="68959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98549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3FD12-76A7-9753-3D71-71A39F9721D8}"/>
              </a:ext>
            </a:extLst>
          </p:cNvPr>
          <p:cNvSpPr>
            <a:spLocks noGrp="1"/>
          </p:cNvSpPr>
          <p:nvPr>
            <p:ph type="title"/>
          </p:nvPr>
        </p:nvSpPr>
        <p:spPr/>
        <p:txBody>
          <a:bodyPr/>
          <a:lstStyle/>
          <a:p>
            <a:r>
              <a:rPr lang="en-BE" dirty="0"/>
              <a:t>Events</a:t>
            </a:r>
          </a:p>
        </p:txBody>
      </p:sp>
      <p:pic>
        <p:nvPicPr>
          <p:cNvPr id="8" name="Content Placeholder 7" descr="Graphical user interface, website&#10;&#10;Description automatically generated">
            <a:extLst>
              <a:ext uri="{FF2B5EF4-FFF2-40B4-BE49-F238E27FC236}">
                <a16:creationId xmlns:a16="http://schemas.microsoft.com/office/drawing/2014/main" id="{EA509D86-DBF8-CF10-8832-BF40B9596F26}"/>
              </a:ext>
            </a:extLst>
          </p:cNvPr>
          <p:cNvPicPr>
            <a:picLocks noGrp="1" noChangeAspect="1"/>
          </p:cNvPicPr>
          <p:nvPr>
            <p:ph sz="half" idx="1"/>
          </p:nvPr>
        </p:nvPicPr>
        <p:blipFill>
          <a:blip r:embed="rId2"/>
          <a:stretch>
            <a:fillRect/>
          </a:stretch>
        </p:blipFill>
        <p:spPr>
          <a:xfrm>
            <a:off x="1218423" y="1428750"/>
            <a:ext cx="9211038" cy="5083384"/>
          </a:xfrm>
        </p:spPr>
      </p:pic>
      <p:sp>
        <p:nvSpPr>
          <p:cNvPr id="5" name="Footer Placeholder 4">
            <a:extLst>
              <a:ext uri="{FF2B5EF4-FFF2-40B4-BE49-F238E27FC236}">
                <a16:creationId xmlns:a16="http://schemas.microsoft.com/office/drawing/2014/main" id="{BDA4C437-15E9-CEC4-CDEF-F6A11D1A6A3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7735DC7-955F-F51F-33B4-DA66F5BA9394}"/>
              </a:ext>
            </a:extLst>
          </p:cNvPr>
          <p:cNvSpPr>
            <a:spLocks noGrp="1"/>
          </p:cNvSpPr>
          <p:nvPr>
            <p:ph type="sldNum" sz="quarter" idx="12"/>
          </p:nvPr>
        </p:nvSpPr>
        <p:spPr/>
        <p:txBody>
          <a:bodyPr/>
          <a:lstStyle/>
          <a:p>
            <a:fld id="{69E57DC2-970A-4B3E-BB1C-7A09969E49DF}" type="slidenum">
              <a:rPr lang="en-US" smtClean="0"/>
              <a:t>12</a:t>
            </a:fld>
            <a:endParaRPr lang="en-US" dirty="0"/>
          </a:p>
        </p:txBody>
      </p:sp>
    </p:spTree>
    <p:extLst>
      <p:ext uri="{BB962C8B-B14F-4D97-AF65-F5344CB8AC3E}">
        <p14:creationId xmlns:p14="http://schemas.microsoft.com/office/powerpoint/2010/main" val="1812414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C36D5-76DA-4A5F-888B-E7C3A5DC6AAE}"/>
              </a:ext>
            </a:extLst>
          </p:cNvPr>
          <p:cNvSpPr>
            <a:spLocks noGrp="1"/>
          </p:cNvSpPr>
          <p:nvPr>
            <p:ph type="title"/>
          </p:nvPr>
        </p:nvSpPr>
        <p:spPr/>
        <p:txBody>
          <a:bodyPr/>
          <a:lstStyle/>
          <a:p>
            <a:r>
              <a:rPr lang="en-GB" dirty="0"/>
              <a:t>Communities of Practice</a:t>
            </a:r>
          </a:p>
        </p:txBody>
      </p:sp>
      <p:sp>
        <p:nvSpPr>
          <p:cNvPr id="3" name="Content Placeholder 2">
            <a:extLst>
              <a:ext uri="{FF2B5EF4-FFF2-40B4-BE49-F238E27FC236}">
                <a16:creationId xmlns:a16="http://schemas.microsoft.com/office/drawing/2014/main" id="{75E40624-6E6B-48EA-B410-411FCA32A9BD}"/>
              </a:ext>
            </a:extLst>
          </p:cNvPr>
          <p:cNvSpPr>
            <a:spLocks noGrp="1"/>
          </p:cNvSpPr>
          <p:nvPr>
            <p:ph sz="half" idx="1"/>
          </p:nvPr>
        </p:nvSpPr>
        <p:spPr>
          <a:xfrm>
            <a:off x="1371600" y="1519199"/>
            <a:ext cx="10586921" cy="5524061"/>
          </a:xfrm>
        </p:spPr>
        <p:txBody>
          <a:bodyPr vert="horz" lIns="91440" tIns="45720" rIns="91440" bIns="45720" rtlCol="0" anchor="t">
            <a:normAutofit/>
          </a:bodyPr>
          <a:lstStyle/>
          <a:p>
            <a:pPr>
              <a:lnSpc>
                <a:spcPct val="130000"/>
              </a:lnSpc>
              <a:buFont typeface="Arial" panose="020B0604020202020204" pitchFamily="34" charset="0"/>
              <a:buChar char="•"/>
            </a:pPr>
            <a:r>
              <a:rPr lang="en-GB" b="1" dirty="0"/>
              <a:t>National communities </a:t>
            </a:r>
            <a:r>
              <a:rPr lang="en-GB" dirty="0"/>
              <a:t>are being established…</a:t>
            </a:r>
          </a:p>
          <a:p>
            <a:pPr>
              <a:lnSpc>
                <a:spcPct val="130000"/>
              </a:lnSpc>
              <a:buFont typeface="Arial" panose="020B0604020202020204" pitchFamily="34" charset="0"/>
              <a:buChar char="•"/>
            </a:pPr>
            <a:r>
              <a:rPr lang="en-GB" b="1" dirty="0"/>
              <a:t>Thematic communities</a:t>
            </a:r>
            <a:r>
              <a:rPr lang="en-GB" dirty="0"/>
              <a:t>… hosted by Bantani, EIT Food, EIT Raw Materials, All Digital and others</a:t>
            </a:r>
            <a:endParaRPr lang="en-US" dirty="0"/>
          </a:p>
          <a:p>
            <a:pPr lvl="1">
              <a:lnSpc>
                <a:spcPct val="130000"/>
              </a:lnSpc>
              <a:buFont typeface="Arial" panose="020B0604020202020204" pitchFamily="34" charset="0"/>
              <a:buChar char="•"/>
            </a:pPr>
            <a:r>
              <a:rPr lang="en-GB" dirty="0"/>
              <a:t>Digital </a:t>
            </a:r>
          </a:p>
          <a:p>
            <a:pPr lvl="1">
              <a:lnSpc>
                <a:spcPct val="130000"/>
              </a:lnSpc>
              <a:buFont typeface="Arial" panose="020B0604020202020204" pitchFamily="34" charset="0"/>
              <a:buChar char="•"/>
            </a:pPr>
            <a:r>
              <a:rPr lang="en-GB" dirty="0"/>
              <a:t>Women and Girls</a:t>
            </a:r>
          </a:p>
          <a:p>
            <a:pPr lvl="1">
              <a:lnSpc>
                <a:spcPct val="130000"/>
              </a:lnSpc>
              <a:buFont typeface="Arial" panose="020B0604020202020204" pitchFamily="34" charset="0"/>
              <a:buChar char="•"/>
            </a:pPr>
            <a:r>
              <a:rPr lang="en-GB" dirty="0"/>
              <a:t>Circular Economy</a:t>
            </a:r>
          </a:p>
          <a:p>
            <a:pPr lvl="1">
              <a:lnSpc>
                <a:spcPct val="130000"/>
              </a:lnSpc>
              <a:buFont typeface="Arial" panose="020B0604020202020204" pitchFamily="34" charset="0"/>
              <a:buChar char="•"/>
            </a:pPr>
            <a:r>
              <a:rPr lang="en-GB" dirty="0"/>
              <a:t>Social and creative</a:t>
            </a:r>
          </a:p>
          <a:p>
            <a:pPr lvl="1">
              <a:lnSpc>
                <a:spcPct val="130000"/>
              </a:lnSpc>
              <a:buFont typeface="Arial" panose="020B0604020202020204" pitchFamily="34" charset="0"/>
              <a:buChar char="•"/>
            </a:pPr>
            <a:r>
              <a:rPr lang="en-GB" dirty="0"/>
              <a:t>Food systems</a:t>
            </a:r>
          </a:p>
          <a:p>
            <a:pPr lvl="1">
              <a:lnSpc>
                <a:spcPct val="130000"/>
              </a:lnSpc>
              <a:buFont typeface="Arial" panose="020B0604020202020204" pitchFamily="34" charset="0"/>
              <a:buChar char="•"/>
            </a:pPr>
            <a:r>
              <a:rPr lang="en-GB" dirty="0"/>
              <a:t>Entrepreneurial Mindsets</a:t>
            </a:r>
          </a:p>
          <a:p>
            <a:pPr lvl="1">
              <a:lnSpc>
                <a:spcPct val="130000"/>
              </a:lnSpc>
              <a:buFont typeface="Arial" panose="020B0604020202020204" pitchFamily="34" charset="0"/>
              <a:buChar char="•"/>
            </a:pPr>
            <a:r>
              <a:rPr lang="en-GB" dirty="0"/>
              <a:t>EntreComp Champions</a:t>
            </a:r>
          </a:p>
        </p:txBody>
      </p:sp>
      <p:sp>
        <p:nvSpPr>
          <p:cNvPr id="6" name="Slide Number Placeholder 5">
            <a:extLst>
              <a:ext uri="{FF2B5EF4-FFF2-40B4-BE49-F238E27FC236}">
                <a16:creationId xmlns:a16="http://schemas.microsoft.com/office/drawing/2014/main" id="{16552BE5-28B2-4444-BD3E-226C85F61BFB}"/>
              </a:ext>
            </a:extLst>
          </p:cNvPr>
          <p:cNvSpPr>
            <a:spLocks noGrp="1"/>
          </p:cNvSpPr>
          <p:nvPr>
            <p:ph type="sldNum" sz="quarter" idx="12"/>
          </p:nvPr>
        </p:nvSpPr>
        <p:spPr/>
        <p:txBody>
          <a:bodyPr/>
          <a:lstStyle/>
          <a:p>
            <a:fld id="{69E57DC2-970A-4B3E-BB1C-7A09969E49DF}" type="slidenum">
              <a:rPr lang="en-US" smtClean="0"/>
              <a:t>13</a:t>
            </a:fld>
            <a:endParaRPr lang="en-US" dirty="0"/>
          </a:p>
        </p:txBody>
      </p:sp>
      <p:sp>
        <p:nvSpPr>
          <p:cNvPr id="10" name="Content Placeholder 9">
            <a:extLst>
              <a:ext uri="{FF2B5EF4-FFF2-40B4-BE49-F238E27FC236}">
                <a16:creationId xmlns:a16="http://schemas.microsoft.com/office/drawing/2014/main" id="{EF19B3E0-13A9-48E9-947C-F4216D597952}"/>
              </a:ext>
            </a:extLst>
          </p:cNvPr>
          <p:cNvSpPr>
            <a:spLocks noGrp="1"/>
          </p:cNvSpPr>
          <p:nvPr>
            <p:ph sz="half" idx="2"/>
          </p:nvPr>
        </p:nvSpPr>
        <p:spPr>
          <a:xfrm>
            <a:off x="7247664" y="3276599"/>
            <a:ext cx="5072673" cy="3581401"/>
          </a:xfrm>
        </p:spPr>
        <p:txBody>
          <a:bodyPr>
            <a:normAutofit/>
          </a:bodyPr>
          <a:lstStyle/>
          <a:p>
            <a:r>
              <a:rPr lang="en-US" sz="3200" i="1" dirty="0">
                <a:solidFill>
                  <a:srgbClr val="68959D"/>
                </a:solidFill>
                <a:latin typeface="Avenir Next LT Pro Light" panose="020B0304020202020204" pitchFamily="34" charset="0"/>
              </a:rPr>
              <a:t>Group discussions</a:t>
            </a:r>
          </a:p>
          <a:p>
            <a:r>
              <a:rPr lang="en-US" sz="3200" i="1" dirty="0">
                <a:solidFill>
                  <a:srgbClr val="68959D"/>
                </a:solidFill>
                <a:latin typeface="Avenir Next LT Pro Light" panose="020B0304020202020204" pitchFamily="34" charset="0"/>
              </a:rPr>
              <a:t>Group learning </a:t>
            </a:r>
          </a:p>
          <a:p>
            <a:r>
              <a:rPr lang="en-US" sz="3200" i="1" dirty="0">
                <a:solidFill>
                  <a:srgbClr val="68959D"/>
                </a:solidFill>
                <a:latin typeface="Avenir Next LT Pro Light" panose="020B0304020202020204" pitchFamily="34" charset="0"/>
              </a:rPr>
              <a:t>Group networking</a:t>
            </a:r>
          </a:p>
          <a:p>
            <a:r>
              <a:rPr lang="en-US" sz="3200" i="1" dirty="0">
                <a:solidFill>
                  <a:srgbClr val="68959D"/>
                </a:solidFill>
                <a:latin typeface="Avenir Next LT Pro Light" panose="020B0304020202020204" pitchFamily="34" charset="0"/>
              </a:rPr>
              <a:t>Group event announcements</a:t>
            </a:r>
            <a:endParaRPr lang="en-GB" sz="3200" i="1" dirty="0">
              <a:solidFill>
                <a:srgbClr val="68959D"/>
              </a:solidFill>
              <a:latin typeface="Avenir Next LT Pro Light" panose="020B0304020202020204" pitchFamily="34" charset="0"/>
            </a:endParaRPr>
          </a:p>
        </p:txBody>
      </p:sp>
    </p:spTree>
    <p:extLst>
      <p:ext uri="{BB962C8B-B14F-4D97-AF65-F5344CB8AC3E}">
        <p14:creationId xmlns:p14="http://schemas.microsoft.com/office/powerpoint/2010/main" val="1826695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4B1F0-AB67-4D56-A1AD-173B806C7BD4}"/>
              </a:ext>
            </a:extLst>
          </p:cNvPr>
          <p:cNvSpPr>
            <a:spLocks noGrp="1"/>
          </p:cNvSpPr>
          <p:nvPr>
            <p:ph type="title"/>
          </p:nvPr>
        </p:nvSpPr>
        <p:spPr/>
        <p:txBody>
          <a:bodyPr/>
          <a:lstStyle/>
          <a:p>
            <a:r>
              <a:rPr lang="en-GB" dirty="0">
                <a:latin typeface="Open Sans"/>
                <a:ea typeface="Open Sans"/>
                <a:cs typeface="Open Sans"/>
              </a:rPr>
              <a:t>Learning – from bitesize to MOOCs</a:t>
            </a:r>
            <a:endParaRPr lang="en-US" dirty="0"/>
          </a:p>
        </p:txBody>
      </p:sp>
      <p:sp>
        <p:nvSpPr>
          <p:cNvPr id="3" name="Content Placeholder 2">
            <a:extLst>
              <a:ext uri="{FF2B5EF4-FFF2-40B4-BE49-F238E27FC236}">
                <a16:creationId xmlns:a16="http://schemas.microsoft.com/office/drawing/2014/main" id="{4F3D211A-5A4E-40E0-8661-01D174710832}"/>
              </a:ext>
            </a:extLst>
          </p:cNvPr>
          <p:cNvSpPr>
            <a:spLocks noGrp="1"/>
          </p:cNvSpPr>
          <p:nvPr>
            <p:ph sz="half" idx="1"/>
          </p:nvPr>
        </p:nvSpPr>
        <p:spPr>
          <a:xfrm>
            <a:off x="1048407" y="1597572"/>
            <a:ext cx="5534505" cy="4992414"/>
          </a:xfrm>
        </p:spPr>
        <p:txBody>
          <a:bodyPr vert="horz" lIns="91440" tIns="45720" rIns="91440" bIns="45720" rtlCol="0" anchor="t">
            <a:normAutofit/>
          </a:bodyPr>
          <a:lstStyle/>
          <a:p>
            <a:pPr>
              <a:lnSpc>
                <a:spcPct val="120000"/>
              </a:lnSpc>
              <a:spcBef>
                <a:spcPts val="300"/>
              </a:spcBef>
              <a:buFont typeface="Arial" panose="020B0604020202020204" pitchFamily="34" charset="0"/>
              <a:buChar char="•"/>
            </a:pPr>
            <a:r>
              <a:rPr lang="en-GB" dirty="0">
                <a:latin typeface="Open Sans"/>
                <a:ea typeface="Open Sans"/>
                <a:cs typeface="Open Sans"/>
              </a:rPr>
              <a:t>Learn about entrepreneurial learning: </a:t>
            </a:r>
          </a:p>
          <a:p>
            <a:pPr lvl="1">
              <a:lnSpc>
                <a:spcPct val="120000"/>
              </a:lnSpc>
              <a:spcBef>
                <a:spcPts val="300"/>
              </a:spcBef>
              <a:buFont typeface="Arial" panose="020B0604020202020204" pitchFamily="34" charset="0"/>
              <a:buChar char="•"/>
            </a:pPr>
            <a:r>
              <a:rPr lang="en-GB" dirty="0">
                <a:latin typeface="Open Sans"/>
                <a:ea typeface="Open Sans"/>
                <a:cs typeface="Open Sans"/>
              </a:rPr>
              <a:t>For you - your personal profile</a:t>
            </a:r>
          </a:p>
          <a:p>
            <a:pPr lvl="1">
              <a:lnSpc>
                <a:spcPct val="120000"/>
              </a:lnSpc>
              <a:spcBef>
                <a:spcPts val="300"/>
              </a:spcBef>
              <a:buFont typeface="Arial" panose="020B0604020202020204" pitchFamily="34" charset="0"/>
              <a:buChar char="•"/>
            </a:pPr>
            <a:r>
              <a:rPr lang="en-GB" dirty="0">
                <a:latin typeface="Open Sans"/>
                <a:ea typeface="Open Sans"/>
                <a:cs typeface="Open Sans"/>
              </a:rPr>
              <a:t>For educators - pedagogy, assessment</a:t>
            </a:r>
          </a:p>
          <a:p>
            <a:pPr lvl="1">
              <a:lnSpc>
                <a:spcPct val="120000"/>
              </a:lnSpc>
              <a:spcBef>
                <a:spcPts val="300"/>
              </a:spcBef>
              <a:buFont typeface="Arial" panose="020B0604020202020204" pitchFamily="34" charset="0"/>
              <a:buChar char="•"/>
            </a:pPr>
            <a:r>
              <a:rPr lang="en-GB" dirty="0">
                <a:latin typeface="Open Sans"/>
                <a:ea typeface="Open Sans"/>
                <a:cs typeface="Open Sans"/>
              </a:rPr>
              <a:t>For themes – subjects, citizenship, digital, circular economy, employability</a:t>
            </a:r>
            <a:endParaRPr lang="en-US" dirty="0"/>
          </a:p>
          <a:p>
            <a:pPr>
              <a:lnSpc>
                <a:spcPct val="120000"/>
              </a:lnSpc>
              <a:spcBef>
                <a:spcPts val="300"/>
              </a:spcBef>
              <a:buFont typeface="Arial" panose="020B0604020202020204" pitchFamily="34" charset="0"/>
              <a:buChar char="•"/>
            </a:pPr>
            <a:r>
              <a:rPr lang="en-GB" dirty="0">
                <a:latin typeface="Open Sans"/>
                <a:ea typeface="Open Sans"/>
                <a:cs typeface="Open Sans"/>
              </a:rPr>
              <a:t>Track your own learner record</a:t>
            </a:r>
          </a:p>
          <a:p>
            <a:pPr>
              <a:lnSpc>
                <a:spcPct val="120000"/>
              </a:lnSpc>
              <a:spcBef>
                <a:spcPts val="300"/>
              </a:spcBef>
              <a:buFont typeface="Arial" panose="020B0604020202020204" pitchFamily="34" charset="0"/>
              <a:buChar char="•"/>
            </a:pPr>
            <a:r>
              <a:rPr lang="en-GB" dirty="0">
                <a:latin typeface="Open Sans"/>
                <a:ea typeface="Open Sans"/>
                <a:cs typeface="Open Sans"/>
              </a:rPr>
              <a:t>Earn digital credentials </a:t>
            </a:r>
          </a:p>
          <a:p>
            <a:pPr>
              <a:lnSpc>
                <a:spcPct val="120000"/>
              </a:lnSpc>
              <a:spcBef>
                <a:spcPts val="300"/>
              </a:spcBef>
              <a:buFont typeface="Arial" panose="020B0604020202020204" pitchFamily="34" charset="0"/>
              <a:buChar char="•"/>
            </a:pPr>
            <a:r>
              <a:rPr lang="en-GB" dirty="0">
                <a:latin typeface="Open Sans"/>
                <a:ea typeface="Open Sans"/>
                <a:cs typeface="Open Sans"/>
              </a:rPr>
              <a:t>User-paced – open access</a:t>
            </a:r>
            <a:endParaRPr lang="en-GB" dirty="0"/>
          </a:p>
          <a:p>
            <a:pPr marL="0" indent="0">
              <a:lnSpc>
                <a:spcPct val="120000"/>
              </a:lnSpc>
              <a:spcBef>
                <a:spcPts val="300"/>
              </a:spcBef>
              <a:buNone/>
            </a:pPr>
            <a:endParaRPr lang="en-GB" dirty="0">
              <a:latin typeface="Open Sans"/>
              <a:ea typeface="Open Sans"/>
              <a:cs typeface="Open Sans"/>
            </a:endParaRPr>
          </a:p>
          <a:p>
            <a:pPr marL="0" indent="0">
              <a:lnSpc>
                <a:spcPct val="120000"/>
              </a:lnSpc>
              <a:spcBef>
                <a:spcPts val="300"/>
              </a:spcBef>
              <a:buNone/>
            </a:pPr>
            <a:r>
              <a:rPr lang="en-GB" dirty="0">
                <a:latin typeface="Open Sans"/>
                <a:ea typeface="Open Sans"/>
                <a:cs typeface="Open Sans"/>
              </a:rPr>
              <a:t>Example </a:t>
            </a:r>
            <a:r>
              <a:rPr lang="en-GB" i="0" dirty="0">
                <a:latin typeface="Open Sans"/>
                <a:ea typeface="Open Sans"/>
                <a:cs typeface="Open Sans"/>
                <a:hlinkClick r:id="rId3"/>
              </a:rPr>
              <a:t>https://entrecomp.thinqi.com/go/6k9of9</a:t>
            </a:r>
            <a:r>
              <a:rPr lang="en-GB" i="0" dirty="0">
                <a:latin typeface="Open Sans"/>
                <a:ea typeface="Open Sans"/>
                <a:cs typeface="Open Sans"/>
              </a:rPr>
              <a:t> </a:t>
            </a:r>
            <a:endParaRPr lang="en-GB" i="0" dirty="0"/>
          </a:p>
          <a:p>
            <a:pPr marL="530860" lvl="1" indent="0">
              <a:lnSpc>
                <a:spcPct val="120000"/>
              </a:lnSpc>
              <a:spcBef>
                <a:spcPts val="300"/>
              </a:spcBef>
              <a:buNone/>
            </a:pPr>
            <a:endParaRPr lang="en-GB" dirty="0"/>
          </a:p>
        </p:txBody>
      </p:sp>
      <p:pic>
        <p:nvPicPr>
          <p:cNvPr id="4" name="Picture 4" descr="Graphical user interface, text&#10;&#10;Description automatically generated">
            <a:extLst>
              <a:ext uri="{FF2B5EF4-FFF2-40B4-BE49-F238E27FC236}">
                <a16:creationId xmlns:a16="http://schemas.microsoft.com/office/drawing/2014/main" id="{83618949-5224-49D4-871B-400583FAF932}"/>
              </a:ext>
            </a:extLst>
          </p:cNvPr>
          <p:cNvPicPr>
            <a:picLocks noGrp="1" noChangeAspect="1"/>
          </p:cNvPicPr>
          <p:nvPr>
            <p:ph sz="half" idx="2"/>
          </p:nvPr>
        </p:nvPicPr>
        <p:blipFill>
          <a:blip r:embed="rId4"/>
          <a:stretch>
            <a:fillRect/>
          </a:stretch>
        </p:blipFill>
        <p:spPr>
          <a:xfrm>
            <a:off x="6582912" y="2274160"/>
            <a:ext cx="5367936" cy="2296741"/>
          </a:xfrm>
        </p:spPr>
      </p:pic>
    </p:spTree>
    <p:extLst>
      <p:ext uri="{BB962C8B-B14F-4D97-AF65-F5344CB8AC3E}">
        <p14:creationId xmlns:p14="http://schemas.microsoft.com/office/powerpoint/2010/main" val="3621251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7C61B-413C-4F1C-890F-45A424870455}"/>
              </a:ext>
            </a:extLst>
          </p:cNvPr>
          <p:cNvSpPr>
            <a:spLocks noGrp="1"/>
          </p:cNvSpPr>
          <p:nvPr>
            <p:ph type="title"/>
          </p:nvPr>
        </p:nvSpPr>
        <p:spPr>
          <a:xfrm>
            <a:off x="1123406" y="552314"/>
            <a:ext cx="9601200" cy="1485900"/>
          </a:xfrm>
        </p:spPr>
        <p:txBody>
          <a:bodyPr/>
          <a:lstStyle/>
          <a:p>
            <a:r>
              <a:rPr lang="en-GB" dirty="0"/>
              <a:t>Get involved!</a:t>
            </a:r>
          </a:p>
        </p:txBody>
      </p:sp>
      <p:sp>
        <p:nvSpPr>
          <p:cNvPr id="3" name="Content Placeholder 2">
            <a:extLst>
              <a:ext uri="{FF2B5EF4-FFF2-40B4-BE49-F238E27FC236}">
                <a16:creationId xmlns:a16="http://schemas.microsoft.com/office/drawing/2014/main" id="{52820476-1ACF-4A2E-A24B-A07F03AEEE16}"/>
              </a:ext>
            </a:extLst>
          </p:cNvPr>
          <p:cNvSpPr>
            <a:spLocks noGrp="1"/>
          </p:cNvSpPr>
          <p:nvPr>
            <p:ph sz="half" idx="1"/>
          </p:nvPr>
        </p:nvSpPr>
        <p:spPr>
          <a:xfrm>
            <a:off x="1123405" y="1945719"/>
            <a:ext cx="10924215" cy="4507667"/>
          </a:xfrm>
        </p:spPr>
        <p:txBody>
          <a:bodyPr>
            <a:normAutofit/>
          </a:bodyPr>
          <a:lstStyle/>
          <a:p>
            <a:pPr>
              <a:lnSpc>
                <a:spcPct val="100000"/>
              </a:lnSpc>
            </a:pPr>
            <a:r>
              <a:rPr lang="en-GB" b="1" dirty="0"/>
              <a:t>Free to access</a:t>
            </a:r>
          </a:p>
          <a:p>
            <a:pPr>
              <a:lnSpc>
                <a:spcPct val="100000"/>
              </a:lnSpc>
            </a:pPr>
            <a:r>
              <a:rPr lang="en-GB" b="1" dirty="0"/>
              <a:t>Open to all</a:t>
            </a:r>
            <a:r>
              <a:rPr lang="en-GB" dirty="0"/>
              <a:t> practitioners and organisations interested in</a:t>
            </a:r>
          </a:p>
          <a:p>
            <a:pPr lvl="1">
              <a:lnSpc>
                <a:spcPct val="100000"/>
              </a:lnSpc>
            </a:pPr>
            <a:r>
              <a:rPr lang="en-GB" dirty="0"/>
              <a:t>EntreComp </a:t>
            </a:r>
          </a:p>
          <a:p>
            <a:pPr lvl="1">
              <a:lnSpc>
                <a:spcPct val="100000"/>
              </a:lnSpc>
            </a:pPr>
            <a:r>
              <a:rPr lang="en-GB" dirty="0"/>
              <a:t>entrepreneurial competences</a:t>
            </a:r>
          </a:p>
          <a:p>
            <a:pPr lvl="1">
              <a:lnSpc>
                <a:spcPct val="100000"/>
              </a:lnSpc>
            </a:pPr>
            <a:r>
              <a:rPr lang="en-GB" dirty="0"/>
              <a:t>entrepreneurial learning</a:t>
            </a:r>
          </a:p>
          <a:p>
            <a:pPr lvl="1">
              <a:lnSpc>
                <a:spcPct val="100000"/>
              </a:lnSpc>
            </a:pPr>
            <a:r>
              <a:rPr lang="en-GB" dirty="0"/>
              <a:t>connecting with the community</a:t>
            </a:r>
          </a:p>
          <a:p>
            <a:pPr>
              <a:lnSpc>
                <a:spcPct val="130000"/>
              </a:lnSpc>
            </a:pPr>
            <a:r>
              <a:rPr lang="en-GB" b="1" dirty="0"/>
              <a:t>Join monthly challenges and events –</a:t>
            </a:r>
            <a:r>
              <a:rPr lang="en-GB" dirty="0"/>
              <a:t>shared on the community platform</a:t>
            </a:r>
          </a:p>
          <a:p>
            <a:pPr>
              <a:lnSpc>
                <a:spcPct val="130000"/>
              </a:lnSpc>
            </a:pPr>
            <a:r>
              <a:rPr lang="en-GB" b="1" dirty="0"/>
              <a:t>Apply to be an EntreComp Champion </a:t>
            </a:r>
            <a:r>
              <a:rPr lang="en-GB" dirty="0"/>
              <a:t>- awards and recognition from June 2022, supported by the European Commission</a:t>
            </a:r>
          </a:p>
          <a:p>
            <a:pPr>
              <a:lnSpc>
                <a:spcPct val="100000"/>
              </a:lnSpc>
            </a:pPr>
            <a:endParaRPr lang="en-GB" sz="1600" dirty="0"/>
          </a:p>
        </p:txBody>
      </p:sp>
      <p:pic>
        <p:nvPicPr>
          <p:cNvPr id="8" name="Content Placeholder 7" descr="Sea of hands in the middle">
            <a:extLst>
              <a:ext uri="{FF2B5EF4-FFF2-40B4-BE49-F238E27FC236}">
                <a16:creationId xmlns:a16="http://schemas.microsoft.com/office/drawing/2014/main" id="{8BFA1B2F-5B3D-418B-ADF8-D4A5CC3C710D}"/>
              </a:ext>
            </a:extLst>
          </p:cNvPr>
          <p:cNvPicPr>
            <a:picLocks noGrp="1" noChangeAspect="1"/>
          </p:cNvPicPr>
          <p:nvPr>
            <p:ph sz="half" idx="2"/>
          </p:nvPr>
        </p:nvPicPr>
        <p:blipFill>
          <a:blip r:embed="rId3"/>
          <a:stretch>
            <a:fillRect/>
          </a:stretch>
        </p:blipFill>
        <p:spPr>
          <a:xfrm>
            <a:off x="8630653" y="1541105"/>
            <a:ext cx="3416967" cy="2277422"/>
          </a:xfrm>
        </p:spPr>
      </p:pic>
    </p:spTree>
    <p:extLst>
      <p:ext uri="{BB962C8B-B14F-4D97-AF65-F5344CB8AC3E}">
        <p14:creationId xmlns:p14="http://schemas.microsoft.com/office/powerpoint/2010/main" val="230318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15C340-6C9A-4B39-9B57-15DB1358F22F}"/>
              </a:ext>
            </a:extLst>
          </p:cNvPr>
          <p:cNvSpPr>
            <a:spLocks noGrp="1"/>
          </p:cNvSpPr>
          <p:nvPr>
            <p:ph sz="half" idx="1"/>
          </p:nvPr>
        </p:nvSpPr>
        <p:spPr>
          <a:xfrm>
            <a:off x="5932577" y="2304017"/>
            <a:ext cx="6259423" cy="6157835"/>
          </a:xfrm>
        </p:spPr>
        <p:txBody>
          <a:bodyPr>
            <a:normAutofit/>
          </a:bodyPr>
          <a:lstStyle/>
          <a:p>
            <a:r>
              <a:rPr lang="en-GB" b="1" dirty="0"/>
              <a:t>Sponsored by </a:t>
            </a:r>
            <a:r>
              <a:rPr lang="en-GB" dirty="0" err="1"/>
              <a:t>Thinqi</a:t>
            </a:r>
            <a:r>
              <a:rPr lang="en-GB" dirty="0"/>
              <a:t>, a Welsh edtech company. </a:t>
            </a:r>
          </a:p>
          <a:p>
            <a:r>
              <a:rPr lang="en-GB" b="1" dirty="0"/>
              <a:t>Powered by </a:t>
            </a:r>
            <a:r>
              <a:rPr lang="en-GB" dirty="0" err="1"/>
              <a:t>EntreComp</a:t>
            </a:r>
            <a:r>
              <a:rPr lang="en-GB" dirty="0"/>
              <a:t> Europe collaborative communities – co-funded by the COSME programme.</a:t>
            </a:r>
          </a:p>
          <a:p>
            <a:r>
              <a:rPr lang="en-GB" b="1" dirty="0"/>
              <a:t>Content development by </a:t>
            </a:r>
            <a:r>
              <a:rPr lang="en-GB" dirty="0"/>
              <a:t>EntreComp360 – co-funded by Erasmus+</a:t>
            </a:r>
          </a:p>
          <a:p>
            <a:r>
              <a:rPr lang="en-GB" b="1" dirty="0"/>
              <a:t>Support through an initiative of the European Union </a:t>
            </a:r>
            <a:r>
              <a:rPr lang="en-GB" dirty="0"/>
              <a:t>– to develop communities of practice, events and the </a:t>
            </a:r>
            <a:r>
              <a:rPr lang="en-GB" dirty="0" err="1"/>
              <a:t>EntreComp</a:t>
            </a:r>
            <a:r>
              <a:rPr lang="en-GB" dirty="0"/>
              <a:t> Champions awards</a:t>
            </a:r>
          </a:p>
        </p:txBody>
      </p:sp>
      <p:pic>
        <p:nvPicPr>
          <p:cNvPr id="1028" name="Picture 4" descr="eu-cosme-logo - Euclid Network">
            <a:extLst>
              <a:ext uri="{FF2B5EF4-FFF2-40B4-BE49-F238E27FC236}">
                <a16:creationId xmlns:a16="http://schemas.microsoft.com/office/drawing/2014/main" id="{3E76BAB8-935C-4522-A0DA-7E779AA4B9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4214" y="2998961"/>
            <a:ext cx="3777005" cy="10263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U-funded Education Projects — Ghent University">
            <a:extLst>
              <a:ext uri="{FF2B5EF4-FFF2-40B4-BE49-F238E27FC236}">
                <a16:creationId xmlns:a16="http://schemas.microsoft.com/office/drawing/2014/main" id="{ABB63052-F245-46CB-B4BB-441168B79E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6098" y="4228032"/>
            <a:ext cx="3623513" cy="79099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HINQI - Learning Technologies 2022 - Europe's leading workplace learning  event">
            <a:extLst>
              <a:ext uri="{FF2B5EF4-FFF2-40B4-BE49-F238E27FC236}">
                <a16:creationId xmlns:a16="http://schemas.microsoft.com/office/drawing/2014/main" id="{12C88B02-9189-4BFB-84A4-190AA5A56F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4214" y="2071709"/>
            <a:ext cx="2671233" cy="790996"/>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BD851BE2-FFF3-4D26-B827-4C773B3A6D30}"/>
              </a:ext>
            </a:extLst>
          </p:cNvPr>
          <p:cNvSpPr>
            <a:spLocks noGrp="1"/>
          </p:cNvSpPr>
          <p:nvPr>
            <p:ph type="title"/>
          </p:nvPr>
        </p:nvSpPr>
        <p:spPr>
          <a:xfrm>
            <a:off x="1256586" y="1273859"/>
            <a:ext cx="9601200" cy="1485900"/>
          </a:xfrm>
        </p:spPr>
        <p:txBody>
          <a:bodyPr/>
          <a:lstStyle/>
          <a:p>
            <a:r>
              <a:rPr lang="en-GB" dirty="0"/>
              <a:t>Thanks to…</a:t>
            </a:r>
          </a:p>
        </p:txBody>
      </p:sp>
      <p:pic>
        <p:nvPicPr>
          <p:cNvPr id="1026" name="Picture 2" descr="European Union Rectangle Flag">
            <a:extLst>
              <a:ext uri="{FF2B5EF4-FFF2-40B4-BE49-F238E27FC236}">
                <a16:creationId xmlns:a16="http://schemas.microsoft.com/office/drawing/2014/main" id="{F04C0F3D-DD15-A68C-BFAB-F39358D71AA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6586" y="5019028"/>
            <a:ext cx="1746803" cy="1746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640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85CC24-B782-475C-B001-F6B4AEB32BBE}"/>
              </a:ext>
              <a:ext uri="{C183D7F6-B498-43B3-948B-1728B52AA6E4}">
                <adec:decorative xmlns:adec="http://schemas.microsoft.com/office/drawing/2017/decorative" val="1"/>
              </a:ext>
            </a:extLst>
          </p:cNvPr>
          <p:cNvPicPr>
            <a:picLocks noChangeAspect="1"/>
          </p:cNvPicPr>
          <p:nvPr/>
        </p:nvPicPr>
        <p:blipFill rotWithShape="1">
          <a:blip r:embed="rId3"/>
          <a:srcRect t="26078" b="26473"/>
          <a:stretch/>
        </p:blipFill>
        <p:spPr>
          <a:xfrm>
            <a:off x="1439247" y="1219411"/>
            <a:ext cx="6135318" cy="2911155"/>
          </a:xfrm>
          <a:prstGeom prst="rect">
            <a:avLst/>
          </a:prstGeom>
        </p:spPr>
      </p:pic>
      <p:sp>
        <p:nvSpPr>
          <p:cNvPr id="6" name="Title 1">
            <a:extLst>
              <a:ext uri="{FF2B5EF4-FFF2-40B4-BE49-F238E27FC236}">
                <a16:creationId xmlns:a16="http://schemas.microsoft.com/office/drawing/2014/main" id="{2C23CB51-114F-457B-B621-F26633C31D66}"/>
              </a:ext>
              <a:ext uri="{C183D7F6-B498-43B3-948B-1728B52AA6E4}">
                <adec:decorative xmlns:adec="http://schemas.microsoft.com/office/drawing/2017/decorative" val="0"/>
              </a:ext>
            </a:extLst>
          </p:cNvPr>
          <p:cNvSpPr txBox="1">
            <a:spLocks/>
          </p:cNvSpPr>
          <p:nvPr/>
        </p:nvSpPr>
        <p:spPr>
          <a:xfrm>
            <a:off x="1295400" y="5467349"/>
            <a:ext cx="9601200" cy="771525"/>
          </a:xfrm>
          <a:prstGeom prst="rect">
            <a:avLst/>
          </a:prstGeom>
        </p:spPr>
        <p:txBody>
          <a:bodyPr vert="horz" lIns="91440" tIns="45720" rIns="91440" bIns="45720" rtlCol="0" anchor="b">
            <a:noAutofit/>
          </a:bodyPr>
          <a:lstStyle>
            <a:lvl1pPr algn="ctr" defTabSz="914400" rtl="0" eaLnBrk="1" latinLnBrk="0" hangingPunct="1">
              <a:lnSpc>
                <a:spcPct val="89000"/>
              </a:lnSpc>
              <a:spcBef>
                <a:spcPct val="0"/>
              </a:spcBef>
              <a:buNone/>
              <a:defRPr sz="7200" kern="1200" cap="all"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GB" sz="4400" cap="none" dirty="0"/>
          </a:p>
        </p:txBody>
      </p:sp>
      <p:sp>
        <p:nvSpPr>
          <p:cNvPr id="7" name="Title 1">
            <a:extLst>
              <a:ext uri="{FF2B5EF4-FFF2-40B4-BE49-F238E27FC236}">
                <a16:creationId xmlns:a16="http://schemas.microsoft.com/office/drawing/2014/main" id="{FC832AF7-6B6A-4862-ABCD-F2C78F169958}"/>
              </a:ext>
            </a:extLst>
          </p:cNvPr>
          <p:cNvSpPr txBox="1">
            <a:spLocks/>
          </p:cNvSpPr>
          <p:nvPr/>
        </p:nvSpPr>
        <p:spPr>
          <a:xfrm>
            <a:off x="1295400" y="0"/>
            <a:ext cx="9601200" cy="771525"/>
          </a:xfrm>
          <a:prstGeom prst="rect">
            <a:avLst/>
          </a:prstGeom>
        </p:spPr>
        <p:txBody>
          <a:bodyPr vert="horz" lIns="91440" tIns="45720" rIns="91440" bIns="45720" rtlCol="0" anchor="b">
            <a:noAutofit/>
          </a:bodyPr>
          <a:lstStyle>
            <a:lvl1pPr algn="ctr" defTabSz="914400" rtl="0" eaLnBrk="1" latinLnBrk="0" hangingPunct="1">
              <a:lnSpc>
                <a:spcPct val="89000"/>
              </a:lnSpc>
              <a:spcBef>
                <a:spcPct val="0"/>
              </a:spcBef>
              <a:buNone/>
              <a:defRPr sz="7200" kern="1200" cap="all"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2400" cap="none" dirty="0">
                <a:solidFill>
                  <a:schemeClr val="bg1"/>
                </a:solidFill>
                <a:latin typeface="Open Sans"/>
                <a:ea typeface="Open Sans"/>
                <a:cs typeface="Open Sans"/>
              </a:rPr>
              <a:t>View &amp; download this presentation:</a:t>
            </a:r>
          </a:p>
          <a:p>
            <a:r>
              <a:rPr lang="en-GB" sz="2400" cap="none" dirty="0">
                <a:solidFill>
                  <a:schemeClr val="bg1"/>
                </a:solidFill>
                <a:latin typeface="Open Sans"/>
                <a:ea typeface="Open Sans"/>
                <a:cs typeface="Open Sans"/>
              </a:rPr>
              <a:t>https://bit.ly/EntreCompStarter</a:t>
            </a:r>
          </a:p>
        </p:txBody>
      </p:sp>
      <p:sp>
        <p:nvSpPr>
          <p:cNvPr id="4" name="Title 1">
            <a:extLst>
              <a:ext uri="{FF2B5EF4-FFF2-40B4-BE49-F238E27FC236}">
                <a16:creationId xmlns:a16="http://schemas.microsoft.com/office/drawing/2014/main" id="{C4AC96C7-8D32-4037-9C25-6F85BAFFBE77}"/>
              </a:ext>
              <a:ext uri="{C183D7F6-B498-43B3-948B-1728B52AA6E4}">
                <adec:decorative xmlns:adec="http://schemas.microsoft.com/office/drawing/2017/decorative" val="0"/>
              </a:ext>
            </a:extLst>
          </p:cNvPr>
          <p:cNvSpPr txBox="1">
            <a:spLocks/>
          </p:cNvSpPr>
          <p:nvPr/>
        </p:nvSpPr>
        <p:spPr>
          <a:xfrm>
            <a:off x="448231" y="5431954"/>
            <a:ext cx="9601200" cy="771525"/>
          </a:xfrm>
          <a:prstGeom prst="rect">
            <a:avLst/>
          </a:prstGeom>
        </p:spPr>
        <p:txBody>
          <a:bodyPr vert="horz" lIns="91440" tIns="45720" rIns="91440" bIns="45720" rtlCol="0" anchor="b">
            <a:noAutofit/>
          </a:bodyPr>
          <a:lstStyle>
            <a:lvl1pPr algn="ctr" defTabSz="914400" rtl="0" eaLnBrk="1" latinLnBrk="0" hangingPunct="1">
              <a:lnSpc>
                <a:spcPct val="89000"/>
              </a:lnSpc>
              <a:spcBef>
                <a:spcPct val="0"/>
              </a:spcBef>
              <a:buNone/>
              <a:defRPr sz="7200" kern="1200" cap="all"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4400" cap="none" dirty="0">
                <a:latin typeface="Open Sans"/>
                <a:ea typeface="Open Sans"/>
                <a:cs typeface="Open Sans"/>
                <a:hlinkClick r:id="rId4"/>
              </a:rPr>
              <a:t>www.entrecomp.com</a:t>
            </a:r>
            <a:endParaRPr lang="en-US" dirty="0"/>
          </a:p>
        </p:txBody>
      </p:sp>
      <p:sp>
        <p:nvSpPr>
          <p:cNvPr id="8" name="Title 1">
            <a:extLst>
              <a:ext uri="{FF2B5EF4-FFF2-40B4-BE49-F238E27FC236}">
                <a16:creationId xmlns:a16="http://schemas.microsoft.com/office/drawing/2014/main" id="{B98F644E-1C54-4AA1-92C8-6E2F025D24F4}"/>
              </a:ext>
              <a:ext uri="{C183D7F6-B498-43B3-948B-1728B52AA6E4}">
                <adec:decorative xmlns:adec="http://schemas.microsoft.com/office/drawing/2017/decorative" val="0"/>
              </a:ext>
            </a:extLst>
          </p:cNvPr>
          <p:cNvSpPr txBox="1">
            <a:spLocks/>
          </p:cNvSpPr>
          <p:nvPr/>
        </p:nvSpPr>
        <p:spPr>
          <a:xfrm>
            <a:off x="3850964" y="4292364"/>
            <a:ext cx="9601200" cy="771525"/>
          </a:xfrm>
          <a:prstGeom prst="rect">
            <a:avLst/>
          </a:prstGeom>
        </p:spPr>
        <p:txBody>
          <a:bodyPr vert="horz" lIns="91440" tIns="45720" rIns="91440" bIns="45720" rtlCol="0" anchor="b">
            <a:noAutofit/>
          </a:bodyPr>
          <a:lstStyle>
            <a:lvl1pPr algn="ctr" defTabSz="914400" rtl="0" eaLnBrk="1" latinLnBrk="0" hangingPunct="1">
              <a:lnSpc>
                <a:spcPct val="89000"/>
              </a:lnSpc>
              <a:spcBef>
                <a:spcPct val="0"/>
              </a:spcBef>
              <a:buNone/>
              <a:defRPr sz="7200" kern="1200" cap="all"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8000" cap="none" dirty="0">
                <a:latin typeface="Ink Free" panose="03080402000500000000" pitchFamily="66" charset="0"/>
                <a:ea typeface="Open Sans"/>
                <a:cs typeface="Open Sans"/>
              </a:rPr>
              <a:t>Join us!</a:t>
            </a:r>
            <a:endParaRPr lang="en-US" dirty="0">
              <a:latin typeface="Ink Free" panose="03080402000500000000" pitchFamily="66" charset="0"/>
            </a:endParaRPr>
          </a:p>
        </p:txBody>
      </p:sp>
      <p:sp>
        <p:nvSpPr>
          <p:cNvPr id="3" name="Oval 2">
            <a:extLst>
              <a:ext uri="{FF2B5EF4-FFF2-40B4-BE49-F238E27FC236}">
                <a16:creationId xmlns:a16="http://schemas.microsoft.com/office/drawing/2014/main" id="{E4E7852A-9D1C-48FC-8493-67719899D41E}"/>
              </a:ext>
            </a:extLst>
          </p:cNvPr>
          <p:cNvSpPr/>
          <p:nvPr/>
        </p:nvSpPr>
        <p:spPr>
          <a:xfrm>
            <a:off x="7837714" y="378823"/>
            <a:ext cx="3331029" cy="2186813"/>
          </a:xfrm>
          <a:prstGeom prst="ellipse">
            <a:avLst/>
          </a:prstGeom>
          <a:solidFill>
            <a:srgbClr val="68959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Register now!</a:t>
            </a:r>
            <a:endParaRPr lang="en-US" dirty="0"/>
          </a:p>
        </p:txBody>
      </p:sp>
    </p:spTree>
    <p:extLst>
      <p:ext uri="{BB962C8B-B14F-4D97-AF65-F5344CB8AC3E}">
        <p14:creationId xmlns:p14="http://schemas.microsoft.com/office/powerpoint/2010/main" val="4225933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 y="-381000"/>
            <a:ext cx="12801600" cy="8534400"/>
          </a:xfrm>
          <a:prstGeom prst="rect">
            <a:avLst/>
          </a:prstGeom>
        </p:spPr>
      </p:pic>
      <p:sp>
        <p:nvSpPr>
          <p:cNvPr id="9" name="TextBox 8"/>
          <p:cNvSpPr txBox="1"/>
          <p:nvPr/>
        </p:nvSpPr>
        <p:spPr>
          <a:xfrm>
            <a:off x="-228600" y="4445000"/>
            <a:ext cx="12877800" cy="2605778"/>
          </a:xfrm>
          <a:prstGeom prst="rect">
            <a:avLst/>
          </a:prstGeom>
          <a:solidFill>
            <a:srgbClr val="68969D"/>
          </a:solidFill>
          <a:ln>
            <a:solidFill>
              <a:schemeClr val="accent1"/>
            </a:solidFill>
          </a:ln>
        </p:spPr>
        <p:txBody>
          <a:bodyPr wrap="square" rtlCol="0">
            <a:spAutoFit/>
          </a:bodyPr>
          <a:lstStyle/>
          <a:p>
            <a:pPr algn="ctr"/>
            <a:endParaRPr lang="en-US" sz="2400" b="1" dirty="0">
              <a:solidFill>
                <a:srgbClr val="FEFEFE"/>
              </a:solidFill>
              <a:latin typeface="+mj-lt"/>
              <a:ea typeface="+mj-ea"/>
              <a:cs typeface="+mj-cs"/>
            </a:endParaRPr>
          </a:p>
          <a:p>
            <a:pPr lvl="3"/>
            <a:r>
              <a:rPr lang="en-US" sz="2933" b="1" dirty="0">
                <a:solidFill>
                  <a:srgbClr val="FEFEFE"/>
                </a:solidFill>
                <a:latin typeface="+mj-lt"/>
                <a:ea typeface="+mj-ea"/>
                <a:cs typeface="+mj-cs"/>
              </a:rPr>
              <a:t>Elin McCallum</a:t>
            </a:r>
          </a:p>
          <a:p>
            <a:pPr lvl="3"/>
            <a:r>
              <a:rPr lang="en-US" sz="2400" b="1" dirty="0">
                <a:solidFill>
                  <a:srgbClr val="FEFEFE"/>
                </a:solidFill>
                <a:latin typeface="+mj-lt"/>
                <a:ea typeface="+mj-ea"/>
                <a:cs typeface="+mj-cs"/>
              </a:rPr>
              <a:t>Executive Director</a:t>
            </a:r>
          </a:p>
          <a:p>
            <a:pPr lvl="3"/>
            <a:endParaRPr lang="en-US" sz="2400" b="1" dirty="0">
              <a:solidFill>
                <a:srgbClr val="FEFEFE"/>
              </a:solidFill>
              <a:latin typeface="+mj-lt"/>
              <a:ea typeface="+mj-ea"/>
              <a:cs typeface="+mj-cs"/>
            </a:endParaRPr>
          </a:p>
          <a:p>
            <a:pPr lvl="3"/>
            <a:r>
              <a:rPr lang="en-US" sz="2400" b="1" dirty="0">
                <a:solidFill>
                  <a:srgbClr val="FEFEFE"/>
                </a:solidFill>
                <a:latin typeface="+mj-lt"/>
                <a:ea typeface="+mj-ea"/>
                <a:cs typeface="+mj-cs"/>
              </a:rPr>
              <a:t>www.bantani.com</a:t>
            </a:r>
          </a:p>
          <a:p>
            <a:pPr lvl="3"/>
            <a:r>
              <a:rPr lang="en-US" sz="2400" b="1" dirty="0">
                <a:solidFill>
                  <a:srgbClr val="FEFEFE"/>
                </a:solidFill>
                <a:latin typeface="+mj-lt"/>
                <a:ea typeface="+mj-ea"/>
                <a:cs typeface="+mj-cs"/>
              </a:rPr>
              <a:t>elin@bantani.com</a:t>
            </a:r>
          </a:p>
          <a:p>
            <a:pPr algn="ctr"/>
            <a:br>
              <a:rPr lang="en-US" sz="700" dirty="0">
                <a:solidFill>
                  <a:schemeClr val="bg1"/>
                </a:solidFill>
                <a:latin typeface="+mj-lt"/>
                <a:cs typeface="Source Sans Pro ExtraLight" charset="0"/>
              </a:rPr>
            </a:br>
            <a:endParaRPr lang="en-US" sz="700" dirty="0">
              <a:solidFill>
                <a:schemeClr val="bg1"/>
              </a:solidFill>
              <a:latin typeface="+mj-lt"/>
              <a:cs typeface="Source Sans Pro ExtraLight" charset="0"/>
            </a:endParaRPr>
          </a:p>
        </p:txBody>
      </p:sp>
    </p:spTree>
    <p:extLst>
      <p:ext uri="{BB962C8B-B14F-4D97-AF65-F5344CB8AC3E}">
        <p14:creationId xmlns:p14="http://schemas.microsoft.com/office/powerpoint/2010/main" val="224348833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85CC24-B782-475C-B001-F6B4AEB32BBE}"/>
              </a:ext>
              <a:ext uri="{C183D7F6-B498-43B3-948B-1728B52AA6E4}">
                <adec:decorative xmlns:adec="http://schemas.microsoft.com/office/drawing/2017/decorative" val="1"/>
              </a:ext>
            </a:extLst>
          </p:cNvPr>
          <p:cNvPicPr>
            <a:picLocks noChangeAspect="1"/>
          </p:cNvPicPr>
          <p:nvPr/>
        </p:nvPicPr>
        <p:blipFill rotWithShape="1">
          <a:blip r:embed="rId3"/>
          <a:srcRect t="26078" b="26473"/>
          <a:stretch/>
        </p:blipFill>
        <p:spPr>
          <a:xfrm>
            <a:off x="1439247" y="1219411"/>
            <a:ext cx="9313507" cy="4419179"/>
          </a:xfrm>
          <a:prstGeom prst="rect">
            <a:avLst/>
          </a:prstGeom>
        </p:spPr>
      </p:pic>
      <p:sp>
        <p:nvSpPr>
          <p:cNvPr id="6" name="Title 1">
            <a:extLst>
              <a:ext uri="{FF2B5EF4-FFF2-40B4-BE49-F238E27FC236}">
                <a16:creationId xmlns:a16="http://schemas.microsoft.com/office/drawing/2014/main" id="{2C23CB51-114F-457B-B621-F26633C31D66}"/>
              </a:ext>
              <a:ext uri="{C183D7F6-B498-43B3-948B-1728B52AA6E4}">
                <adec:decorative xmlns:adec="http://schemas.microsoft.com/office/drawing/2017/decorative" val="0"/>
              </a:ext>
            </a:extLst>
          </p:cNvPr>
          <p:cNvSpPr txBox="1">
            <a:spLocks/>
          </p:cNvSpPr>
          <p:nvPr/>
        </p:nvSpPr>
        <p:spPr>
          <a:xfrm>
            <a:off x="1295400" y="5467349"/>
            <a:ext cx="9601200" cy="771525"/>
          </a:xfrm>
          <a:prstGeom prst="rect">
            <a:avLst/>
          </a:prstGeom>
        </p:spPr>
        <p:txBody>
          <a:bodyPr vert="horz" lIns="91440" tIns="45720" rIns="91440" bIns="45720" rtlCol="0" anchor="b">
            <a:noAutofit/>
          </a:bodyPr>
          <a:lstStyle>
            <a:lvl1pPr algn="ctr" defTabSz="914400" rtl="0" eaLnBrk="1" latinLnBrk="0" hangingPunct="1">
              <a:lnSpc>
                <a:spcPct val="89000"/>
              </a:lnSpc>
              <a:spcBef>
                <a:spcPct val="0"/>
              </a:spcBef>
              <a:buNone/>
              <a:defRPr sz="7200" kern="1200" cap="all"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GB" sz="4400" cap="none" dirty="0"/>
          </a:p>
        </p:txBody>
      </p:sp>
      <p:sp>
        <p:nvSpPr>
          <p:cNvPr id="7" name="Title 1">
            <a:extLst>
              <a:ext uri="{FF2B5EF4-FFF2-40B4-BE49-F238E27FC236}">
                <a16:creationId xmlns:a16="http://schemas.microsoft.com/office/drawing/2014/main" id="{FC832AF7-6B6A-4862-ABCD-F2C78F169958}"/>
              </a:ext>
            </a:extLst>
          </p:cNvPr>
          <p:cNvSpPr txBox="1">
            <a:spLocks/>
          </p:cNvSpPr>
          <p:nvPr/>
        </p:nvSpPr>
        <p:spPr>
          <a:xfrm>
            <a:off x="1295400" y="0"/>
            <a:ext cx="9601200" cy="771525"/>
          </a:xfrm>
          <a:prstGeom prst="rect">
            <a:avLst/>
          </a:prstGeom>
        </p:spPr>
        <p:txBody>
          <a:bodyPr vert="horz" lIns="91440" tIns="45720" rIns="91440" bIns="45720" rtlCol="0" anchor="b">
            <a:noAutofit/>
          </a:bodyPr>
          <a:lstStyle>
            <a:lvl1pPr algn="ctr" defTabSz="914400" rtl="0" eaLnBrk="1" latinLnBrk="0" hangingPunct="1">
              <a:lnSpc>
                <a:spcPct val="89000"/>
              </a:lnSpc>
              <a:spcBef>
                <a:spcPct val="0"/>
              </a:spcBef>
              <a:buNone/>
              <a:defRPr sz="7200" kern="1200" cap="all"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2400" cap="none" dirty="0">
                <a:solidFill>
                  <a:schemeClr val="bg1"/>
                </a:solidFill>
                <a:latin typeface="Open Sans"/>
                <a:ea typeface="Open Sans"/>
                <a:cs typeface="Open Sans"/>
              </a:rPr>
              <a:t>View &amp; download this presentation:</a:t>
            </a:r>
          </a:p>
          <a:p>
            <a:r>
              <a:rPr lang="en-GB" sz="2400" cap="none" dirty="0">
                <a:solidFill>
                  <a:schemeClr val="bg1"/>
                </a:solidFill>
                <a:latin typeface="Open Sans"/>
                <a:ea typeface="Open Sans"/>
                <a:cs typeface="Open Sans"/>
              </a:rPr>
              <a:t>https://bit.ly/EntreCompStarter</a:t>
            </a:r>
          </a:p>
        </p:txBody>
      </p:sp>
      <p:sp>
        <p:nvSpPr>
          <p:cNvPr id="4" name="Title 1">
            <a:extLst>
              <a:ext uri="{FF2B5EF4-FFF2-40B4-BE49-F238E27FC236}">
                <a16:creationId xmlns:a16="http://schemas.microsoft.com/office/drawing/2014/main" id="{C4AC96C7-8D32-4037-9C25-6F85BAFFBE77}"/>
              </a:ext>
              <a:ext uri="{C183D7F6-B498-43B3-948B-1728B52AA6E4}">
                <adec:decorative xmlns:adec="http://schemas.microsoft.com/office/drawing/2017/decorative" val="0"/>
              </a:ext>
            </a:extLst>
          </p:cNvPr>
          <p:cNvSpPr txBox="1">
            <a:spLocks/>
          </p:cNvSpPr>
          <p:nvPr/>
        </p:nvSpPr>
        <p:spPr>
          <a:xfrm>
            <a:off x="335937" y="5431954"/>
            <a:ext cx="9601200" cy="771525"/>
          </a:xfrm>
          <a:prstGeom prst="rect">
            <a:avLst/>
          </a:prstGeom>
        </p:spPr>
        <p:txBody>
          <a:bodyPr vert="horz" lIns="91440" tIns="45720" rIns="91440" bIns="45720" rtlCol="0" anchor="b">
            <a:noAutofit/>
          </a:bodyPr>
          <a:lstStyle>
            <a:lvl1pPr algn="ctr" defTabSz="914400" rtl="0" eaLnBrk="1" latinLnBrk="0" hangingPunct="1">
              <a:lnSpc>
                <a:spcPct val="89000"/>
              </a:lnSpc>
              <a:spcBef>
                <a:spcPct val="0"/>
              </a:spcBef>
              <a:buNone/>
              <a:defRPr sz="7200" kern="1200" cap="all"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r>
              <a:rPr lang="en-GB" sz="4400" cap="none" dirty="0">
                <a:solidFill>
                  <a:srgbClr val="68959D"/>
                </a:solidFill>
                <a:latin typeface="Open Sans"/>
                <a:ea typeface="Open Sans"/>
                <a:cs typeface="Open Sans"/>
                <a:hlinkClick r:id="rId4">
                  <a:extLst>
                    <a:ext uri="{A12FA001-AC4F-418D-AE19-62706E023703}">
                      <ahyp:hlinkClr xmlns:ahyp="http://schemas.microsoft.com/office/drawing/2018/hyperlinkcolor" val="tx"/>
                    </a:ext>
                  </a:extLst>
                </a:hlinkClick>
              </a:rPr>
              <a:t>www.entrecomp.com</a:t>
            </a:r>
            <a:endParaRPr lang="en-US" dirty="0">
              <a:solidFill>
                <a:srgbClr val="68959D"/>
              </a:solidFill>
            </a:endParaRPr>
          </a:p>
        </p:txBody>
      </p:sp>
      <p:sp>
        <p:nvSpPr>
          <p:cNvPr id="8" name="Oval 7">
            <a:extLst>
              <a:ext uri="{FF2B5EF4-FFF2-40B4-BE49-F238E27FC236}">
                <a16:creationId xmlns:a16="http://schemas.microsoft.com/office/drawing/2014/main" id="{87119557-5CD9-43C4-9BE4-B5E441499B7A}"/>
              </a:ext>
            </a:extLst>
          </p:cNvPr>
          <p:cNvSpPr/>
          <p:nvPr/>
        </p:nvSpPr>
        <p:spPr>
          <a:xfrm>
            <a:off x="9721642" y="-484507"/>
            <a:ext cx="3043646" cy="2416629"/>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800" dirty="0"/>
              <a:t>Opportunity 2</a:t>
            </a:r>
            <a:endParaRPr lang="en-GB" sz="2800" dirty="0"/>
          </a:p>
        </p:txBody>
      </p:sp>
    </p:spTree>
    <p:extLst>
      <p:ext uri="{BB962C8B-B14F-4D97-AF65-F5344CB8AC3E}">
        <p14:creationId xmlns:p14="http://schemas.microsoft.com/office/powerpoint/2010/main" val="1543837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Text&#10;&#10;Description automatically generated">
            <a:extLst>
              <a:ext uri="{FF2B5EF4-FFF2-40B4-BE49-F238E27FC236}">
                <a16:creationId xmlns:a16="http://schemas.microsoft.com/office/drawing/2014/main" id="{D938EE83-BD5D-781E-CF6F-0ADF3698064A}"/>
              </a:ext>
            </a:extLst>
          </p:cNvPr>
          <p:cNvPicPr>
            <a:picLocks noChangeAspect="1"/>
          </p:cNvPicPr>
          <p:nvPr/>
        </p:nvPicPr>
        <p:blipFill>
          <a:blip r:embed="rId3"/>
          <a:stretch>
            <a:fillRect/>
          </a:stretch>
        </p:blipFill>
        <p:spPr>
          <a:xfrm>
            <a:off x="5740990" y="3085931"/>
            <a:ext cx="1944255" cy="1289275"/>
          </a:xfrm>
          <a:prstGeom prst="rect">
            <a:avLst/>
          </a:prstGeom>
        </p:spPr>
      </p:pic>
      <p:pic>
        <p:nvPicPr>
          <p:cNvPr id="20" name="Picture 19" descr="Logo, company name&#10;&#10;Description automatically generated">
            <a:extLst>
              <a:ext uri="{FF2B5EF4-FFF2-40B4-BE49-F238E27FC236}">
                <a16:creationId xmlns:a16="http://schemas.microsoft.com/office/drawing/2014/main" id="{4CDCC919-56B0-C3C5-05DA-D4675D5ED553}"/>
              </a:ext>
            </a:extLst>
          </p:cNvPr>
          <p:cNvPicPr>
            <a:picLocks noChangeAspect="1"/>
          </p:cNvPicPr>
          <p:nvPr/>
        </p:nvPicPr>
        <p:blipFill>
          <a:blip r:embed="rId4"/>
          <a:stretch>
            <a:fillRect/>
          </a:stretch>
        </p:blipFill>
        <p:spPr>
          <a:xfrm>
            <a:off x="4148919" y="4039739"/>
            <a:ext cx="1660969" cy="892461"/>
          </a:xfrm>
          <a:prstGeom prst="rect">
            <a:avLst/>
          </a:prstGeom>
        </p:spPr>
      </p:pic>
      <p:pic>
        <p:nvPicPr>
          <p:cNvPr id="1030" name="Picture 6" descr="European Commission | Extractive Industries Transparency Initiative">
            <a:extLst>
              <a:ext uri="{FF2B5EF4-FFF2-40B4-BE49-F238E27FC236}">
                <a16:creationId xmlns:a16="http://schemas.microsoft.com/office/drawing/2014/main" id="{2D5814EC-01A2-41AB-8575-266F93B576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1019" y="901395"/>
            <a:ext cx="2047853" cy="1053369"/>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p:cNvSpPr/>
          <p:nvPr/>
        </p:nvSpPr>
        <p:spPr>
          <a:xfrm>
            <a:off x="9283428" y="-345004"/>
            <a:ext cx="2953089" cy="7548007"/>
          </a:xfrm>
          <a:prstGeom prst="rect">
            <a:avLst/>
          </a:prstGeom>
          <a:solidFill>
            <a:srgbClr val="68969D"/>
          </a:solidFill>
        </p:spPr>
      </p:sp>
      <p:pic>
        <p:nvPicPr>
          <p:cNvPr id="3" name="Picture 3"/>
          <p:cNvPicPr>
            <a:picLocks noChangeAspect="1"/>
          </p:cNvPicPr>
          <p:nvPr/>
        </p:nvPicPr>
        <p:blipFill>
          <a:blip r:embed="rId6"/>
          <a:srcRect/>
          <a:stretch>
            <a:fillRect/>
          </a:stretch>
        </p:blipFill>
        <p:spPr>
          <a:xfrm>
            <a:off x="5991388" y="740876"/>
            <a:ext cx="2062393" cy="1477188"/>
          </a:xfrm>
          <a:prstGeom prst="rect">
            <a:avLst/>
          </a:prstGeom>
        </p:spPr>
      </p:pic>
      <p:pic>
        <p:nvPicPr>
          <p:cNvPr id="5" name="Picture 5"/>
          <p:cNvPicPr>
            <a:picLocks noChangeAspect="1"/>
          </p:cNvPicPr>
          <p:nvPr/>
        </p:nvPicPr>
        <p:blipFill>
          <a:blip r:embed="rId7"/>
          <a:srcRect l="1577" r="1577"/>
          <a:stretch>
            <a:fillRect/>
          </a:stretch>
        </p:blipFill>
        <p:spPr>
          <a:xfrm>
            <a:off x="3989308" y="858521"/>
            <a:ext cx="1799268" cy="1139115"/>
          </a:xfrm>
          <a:prstGeom prst="rect">
            <a:avLst/>
          </a:prstGeom>
        </p:spPr>
      </p:pic>
      <p:sp>
        <p:nvSpPr>
          <p:cNvPr id="6" name="TextBox 6"/>
          <p:cNvSpPr txBox="1"/>
          <p:nvPr/>
        </p:nvSpPr>
        <p:spPr>
          <a:xfrm>
            <a:off x="942024" y="74361"/>
            <a:ext cx="9621702" cy="720390"/>
          </a:xfrm>
          <a:prstGeom prst="rect">
            <a:avLst/>
          </a:prstGeom>
        </p:spPr>
        <p:txBody>
          <a:bodyPr wrap="square" lIns="0" tIns="0" rIns="0" bIns="0" rtlCol="0" anchor="t">
            <a:spAutoFit/>
          </a:bodyPr>
          <a:lstStyle/>
          <a:p>
            <a:pPr>
              <a:lnSpc>
                <a:spcPts val="6111"/>
              </a:lnSpc>
            </a:pPr>
            <a:r>
              <a:rPr lang="en-US" sz="4000" dirty="0">
                <a:solidFill>
                  <a:srgbClr val="68969D"/>
                </a:solidFill>
                <a:latin typeface="Source Sans Pro" panose="020B0503030403020204" pitchFamily="34" charset="0"/>
                <a:ea typeface="Source Sans Pro" panose="020B0503030403020204" pitchFamily="34" charset="0"/>
              </a:rPr>
              <a:t>Founding partners:</a:t>
            </a:r>
          </a:p>
        </p:txBody>
      </p:sp>
      <p:sp>
        <p:nvSpPr>
          <p:cNvPr id="7" name="TextBox 7"/>
          <p:cNvSpPr txBox="1"/>
          <p:nvPr/>
        </p:nvSpPr>
        <p:spPr>
          <a:xfrm>
            <a:off x="8368746" y="862848"/>
            <a:ext cx="3736605" cy="5132302"/>
          </a:xfrm>
          <a:prstGeom prst="rect">
            <a:avLst/>
          </a:prstGeom>
        </p:spPr>
        <p:txBody>
          <a:bodyPr lIns="0" tIns="0" rIns="0" bIns="0" rtlCol="0" anchor="t">
            <a:spAutoFit/>
          </a:bodyPr>
          <a:lstStyle/>
          <a:p>
            <a:pPr algn="r">
              <a:lnSpc>
                <a:spcPts val="4480"/>
              </a:lnSpc>
            </a:pPr>
            <a:r>
              <a:rPr lang="en-US" sz="2800" dirty="0">
                <a:solidFill>
                  <a:srgbClr val="FFFFFF"/>
                </a:solidFill>
                <a:latin typeface="Source Sans Pro" panose="020B0503030403020204" pitchFamily="34" charset="0"/>
                <a:ea typeface="Source Sans Pro" panose="020B0503030403020204" pitchFamily="34" charset="0"/>
              </a:rPr>
              <a:t>Involving: </a:t>
            </a:r>
          </a:p>
          <a:p>
            <a:pPr marL="259093" lvl="1" algn="r">
              <a:lnSpc>
                <a:spcPts val="4032"/>
              </a:lnSpc>
            </a:pPr>
            <a:r>
              <a:rPr lang="en-US" sz="2000" dirty="0">
                <a:solidFill>
                  <a:srgbClr val="FFFFFF"/>
                </a:solidFill>
                <a:latin typeface="Source Sans Pro" panose="020B0503030403020204" pitchFamily="34" charset="0"/>
                <a:ea typeface="Source Sans Pro" panose="020B0503030403020204" pitchFamily="34" charset="0"/>
              </a:rPr>
              <a:t>National Stakeholders</a:t>
            </a:r>
          </a:p>
          <a:p>
            <a:pPr marL="259093" lvl="1" algn="r">
              <a:lnSpc>
                <a:spcPts val="4032"/>
              </a:lnSpc>
            </a:pPr>
            <a:r>
              <a:rPr lang="en-US" sz="2000" dirty="0">
                <a:solidFill>
                  <a:srgbClr val="FFFFFF"/>
                </a:solidFill>
                <a:latin typeface="Source Sans Pro" panose="020B0503030403020204" pitchFamily="34" charset="0"/>
                <a:ea typeface="Source Sans Pro" panose="020B0503030403020204" pitchFamily="34" charset="0"/>
              </a:rPr>
              <a:t>Youth workers</a:t>
            </a:r>
          </a:p>
          <a:p>
            <a:pPr marL="259093" lvl="1" algn="r">
              <a:lnSpc>
                <a:spcPts val="4032"/>
              </a:lnSpc>
            </a:pPr>
            <a:r>
              <a:rPr lang="en-US" sz="2000" dirty="0">
                <a:solidFill>
                  <a:srgbClr val="FFFFFF"/>
                </a:solidFill>
                <a:latin typeface="Source Sans Pro" panose="020B0503030403020204" pitchFamily="34" charset="0"/>
                <a:ea typeface="Source Sans Pro" panose="020B0503030403020204" pitchFamily="34" charset="0"/>
              </a:rPr>
              <a:t>Educators and teachers</a:t>
            </a:r>
          </a:p>
          <a:p>
            <a:pPr marL="259093" lvl="1" algn="r">
              <a:lnSpc>
                <a:spcPts val="4032"/>
              </a:lnSpc>
            </a:pPr>
            <a:r>
              <a:rPr lang="en-US" sz="2000" dirty="0">
                <a:solidFill>
                  <a:srgbClr val="FFFFFF"/>
                </a:solidFill>
                <a:latin typeface="Source Sans Pro" panose="020B0503030403020204" pitchFamily="34" charset="0"/>
                <a:ea typeface="Source Sans Pro" panose="020B0503030403020204" pitchFamily="34" charset="0"/>
              </a:rPr>
              <a:t>Employment support Universities</a:t>
            </a:r>
          </a:p>
          <a:p>
            <a:pPr marL="259093" lvl="1" algn="r">
              <a:lnSpc>
                <a:spcPts val="4032"/>
              </a:lnSpc>
            </a:pPr>
            <a:r>
              <a:rPr lang="en-US" sz="2000" dirty="0">
                <a:solidFill>
                  <a:srgbClr val="FFFFFF"/>
                </a:solidFill>
                <a:latin typeface="Source Sans Pro" panose="020B0503030403020204" pitchFamily="34" charset="0"/>
                <a:ea typeface="Source Sans Pro" panose="020B0503030403020204" pitchFamily="34" charset="0"/>
              </a:rPr>
              <a:t>Enterprise support</a:t>
            </a:r>
          </a:p>
          <a:p>
            <a:pPr marL="259093" lvl="1" algn="r">
              <a:lnSpc>
                <a:spcPts val="4032"/>
              </a:lnSpc>
            </a:pPr>
            <a:r>
              <a:rPr lang="en-US" sz="2000" dirty="0">
                <a:solidFill>
                  <a:srgbClr val="FFFFFF"/>
                </a:solidFill>
                <a:latin typeface="Source Sans Pro" panose="020B0503030403020204" pitchFamily="34" charset="0"/>
                <a:ea typeface="Source Sans Pro" panose="020B0503030403020204" pitchFamily="34" charset="0"/>
              </a:rPr>
              <a:t>Employers</a:t>
            </a:r>
          </a:p>
          <a:p>
            <a:pPr marL="259093" lvl="1" algn="r">
              <a:lnSpc>
                <a:spcPts val="4032"/>
              </a:lnSpc>
            </a:pPr>
            <a:r>
              <a:rPr lang="en-US" sz="2000" dirty="0">
                <a:solidFill>
                  <a:srgbClr val="FFFFFF"/>
                </a:solidFill>
                <a:latin typeface="Source Sans Pro" panose="020B0503030403020204" pitchFamily="34" charset="0"/>
                <a:ea typeface="Source Sans Pro" panose="020B0503030403020204" pitchFamily="34" charset="0"/>
              </a:rPr>
              <a:t>Networks</a:t>
            </a:r>
          </a:p>
          <a:p>
            <a:pPr marL="259093" lvl="1" algn="r">
              <a:lnSpc>
                <a:spcPts val="4032"/>
              </a:lnSpc>
            </a:pPr>
            <a:r>
              <a:rPr lang="en-US" sz="2000" dirty="0">
                <a:solidFill>
                  <a:srgbClr val="FFFFFF"/>
                </a:solidFill>
                <a:latin typeface="Source Sans Pro" panose="020B0503030403020204" pitchFamily="34" charset="0"/>
                <a:ea typeface="Source Sans Pro" panose="020B0503030403020204" pitchFamily="34" charset="0"/>
              </a:rPr>
              <a:t>EU institutions</a:t>
            </a:r>
          </a:p>
        </p:txBody>
      </p:sp>
      <p:pic>
        <p:nvPicPr>
          <p:cNvPr id="17" name="Picture 16">
            <a:extLst>
              <a:ext uri="{FF2B5EF4-FFF2-40B4-BE49-F238E27FC236}">
                <a16:creationId xmlns:a16="http://schemas.microsoft.com/office/drawing/2014/main" id="{B9AF4A31-A6A1-4D48-B6E1-355A40FFF959}"/>
              </a:ext>
            </a:extLst>
          </p:cNvPr>
          <p:cNvPicPr>
            <a:picLocks noChangeAspect="1"/>
          </p:cNvPicPr>
          <p:nvPr/>
        </p:nvPicPr>
        <p:blipFill>
          <a:blip r:embed="rId8"/>
          <a:stretch>
            <a:fillRect/>
          </a:stretch>
        </p:blipFill>
        <p:spPr>
          <a:xfrm>
            <a:off x="5680013" y="6275632"/>
            <a:ext cx="3095181" cy="330153"/>
          </a:xfrm>
          <a:prstGeom prst="rect">
            <a:avLst/>
          </a:prstGeom>
        </p:spPr>
      </p:pic>
      <p:pic>
        <p:nvPicPr>
          <p:cNvPr id="13" name="Picture 12">
            <a:extLst>
              <a:ext uri="{FF2B5EF4-FFF2-40B4-BE49-F238E27FC236}">
                <a16:creationId xmlns:a16="http://schemas.microsoft.com/office/drawing/2014/main" id="{1E9A8DD0-6127-4D49-8E86-9F29350956F1}"/>
              </a:ext>
            </a:extLst>
          </p:cNvPr>
          <p:cNvPicPr>
            <a:picLocks noChangeAspect="1"/>
          </p:cNvPicPr>
          <p:nvPr/>
        </p:nvPicPr>
        <p:blipFill>
          <a:blip r:embed="rId9"/>
          <a:stretch>
            <a:fillRect/>
          </a:stretch>
        </p:blipFill>
        <p:spPr>
          <a:xfrm>
            <a:off x="1049261" y="5945054"/>
            <a:ext cx="1084182" cy="657285"/>
          </a:xfrm>
          <a:prstGeom prst="rect">
            <a:avLst/>
          </a:prstGeom>
        </p:spPr>
      </p:pic>
      <p:pic>
        <p:nvPicPr>
          <p:cNvPr id="1038" name="Picture 14">
            <a:extLst>
              <a:ext uri="{FF2B5EF4-FFF2-40B4-BE49-F238E27FC236}">
                <a16:creationId xmlns:a16="http://schemas.microsoft.com/office/drawing/2014/main" id="{3E377D5E-5543-42EA-8317-C083BDE5283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14032" y="8865790"/>
            <a:ext cx="671213" cy="264010"/>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ALL DIGITAL • Enhancing Digital Skills Across Europe">
            <a:extLst>
              <a:ext uri="{FF2B5EF4-FFF2-40B4-BE49-F238E27FC236}">
                <a16:creationId xmlns:a16="http://schemas.microsoft.com/office/drawing/2014/main" id="{C44626D3-1540-4510-A024-D9F0FB498D4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437090" y="5087584"/>
            <a:ext cx="1600980" cy="81062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ccueil | Service Public de Wallonie">
            <a:extLst>
              <a:ext uri="{FF2B5EF4-FFF2-40B4-BE49-F238E27FC236}">
                <a16:creationId xmlns:a16="http://schemas.microsoft.com/office/drawing/2014/main" id="{76ED82B8-BF3B-4FDA-A8C4-EC48F587AA4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09980" y="5975290"/>
            <a:ext cx="2385292" cy="8083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Diagram&#10;&#10;Description automatically generated with medium confidence">
            <a:extLst>
              <a:ext uri="{FF2B5EF4-FFF2-40B4-BE49-F238E27FC236}">
                <a16:creationId xmlns:a16="http://schemas.microsoft.com/office/drawing/2014/main" id="{6CBAF6A8-3C59-9AAD-3B50-C61A463DD32C}"/>
              </a:ext>
            </a:extLst>
          </p:cNvPr>
          <p:cNvPicPr>
            <a:picLocks noChangeAspect="1"/>
          </p:cNvPicPr>
          <p:nvPr/>
        </p:nvPicPr>
        <p:blipFill>
          <a:blip r:embed="rId13"/>
          <a:stretch>
            <a:fillRect/>
          </a:stretch>
        </p:blipFill>
        <p:spPr>
          <a:xfrm>
            <a:off x="905200" y="4805709"/>
            <a:ext cx="847551" cy="847551"/>
          </a:xfrm>
          <a:prstGeom prst="rect">
            <a:avLst/>
          </a:prstGeom>
        </p:spPr>
      </p:pic>
      <p:pic>
        <p:nvPicPr>
          <p:cNvPr id="15" name="Picture 14" descr="Logo&#10;&#10;Description automatically generated">
            <a:extLst>
              <a:ext uri="{FF2B5EF4-FFF2-40B4-BE49-F238E27FC236}">
                <a16:creationId xmlns:a16="http://schemas.microsoft.com/office/drawing/2014/main" id="{B7AC4C50-3114-7BB3-A164-CF6CD2E6F6D1}"/>
              </a:ext>
            </a:extLst>
          </p:cNvPr>
          <p:cNvPicPr>
            <a:picLocks noChangeAspect="1"/>
          </p:cNvPicPr>
          <p:nvPr/>
        </p:nvPicPr>
        <p:blipFill>
          <a:blip r:embed="rId14"/>
          <a:stretch>
            <a:fillRect/>
          </a:stretch>
        </p:blipFill>
        <p:spPr>
          <a:xfrm>
            <a:off x="2210092" y="4818915"/>
            <a:ext cx="877866" cy="877866"/>
          </a:xfrm>
          <a:prstGeom prst="rect">
            <a:avLst/>
          </a:prstGeom>
        </p:spPr>
      </p:pic>
      <p:pic>
        <p:nvPicPr>
          <p:cNvPr id="18" name="Picture 17" descr="Graphical user interface, text, application&#10;&#10;Description automatically generated">
            <a:extLst>
              <a:ext uri="{FF2B5EF4-FFF2-40B4-BE49-F238E27FC236}">
                <a16:creationId xmlns:a16="http://schemas.microsoft.com/office/drawing/2014/main" id="{03238B0A-9FE4-E6EE-CF7C-9A673BA1E370}"/>
              </a:ext>
            </a:extLst>
          </p:cNvPr>
          <p:cNvPicPr>
            <a:picLocks noChangeAspect="1"/>
          </p:cNvPicPr>
          <p:nvPr/>
        </p:nvPicPr>
        <p:blipFill>
          <a:blip r:embed="rId15"/>
          <a:stretch>
            <a:fillRect/>
          </a:stretch>
        </p:blipFill>
        <p:spPr>
          <a:xfrm>
            <a:off x="1681067" y="4106327"/>
            <a:ext cx="1974850" cy="620998"/>
          </a:xfrm>
          <a:prstGeom prst="rect">
            <a:avLst/>
          </a:prstGeom>
        </p:spPr>
      </p:pic>
      <p:pic>
        <p:nvPicPr>
          <p:cNvPr id="24" name="Picture 23" descr="Logo&#10;&#10;Description automatically generated">
            <a:extLst>
              <a:ext uri="{FF2B5EF4-FFF2-40B4-BE49-F238E27FC236}">
                <a16:creationId xmlns:a16="http://schemas.microsoft.com/office/drawing/2014/main" id="{62BBD43F-42F3-A7A7-5213-2C3DC8CC3ED6}"/>
              </a:ext>
            </a:extLst>
          </p:cNvPr>
          <p:cNvPicPr>
            <a:picLocks noChangeAspect="1"/>
          </p:cNvPicPr>
          <p:nvPr/>
        </p:nvPicPr>
        <p:blipFill>
          <a:blip r:embed="rId16"/>
          <a:stretch>
            <a:fillRect/>
          </a:stretch>
        </p:blipFill>
        <p:spPr>
          <a:xfrm>
            <a:off x="7424793" y="3815311"/>
            <a:ext cx="1719188" cy="818359"/>
          </a:xfrm>
          <a:prstGeom prst="rect">
            <a:avLst/>
          </a:prstGeom>
        </p:spPr>
      </p:pic>
      <p:pic>
        <p:nvPicPr>
          <p:cNvPr id="26" name="Picture 25" descr="Text&#10;&#10;Description automatically generated">
            <a:extLst>
              <a:ext uri="{FF2B5EF4-FFF2-40B4-BE49-F238E27FC236}">
                <a16:creationId xmlns:a16="http://schemas.microsoft.com/office/drawing/2014/main" id="{B4DA5900-F888-10D0-A63A-4B7F292D4F15}"/>
              </a:ext>
            </a:extLst>
          </p:cNvPr>
          <p:cNvPicPr>
            <a:picLocks noChangeAspect="1"/>
          </p:cNvPicPr>
          <p:nvPr/>
        </p:nvPicPr>
        <p:blipFill>
          <a:blip r:embed="rId17"/>
          <a:stretch>
            <a:fillRect/>
          </a:stretch>
        </p:blipFill>
        <p:spPr>
          <a:xfrm>
            <a:off x="3267948" y="4896810"/>
            <a:ext cx="2552700" cy="515334"/>
          </a:xfrm>
          <a:prstGeom prst="rect">
            <a:avLst/>
          </a:prstGeom>
        </p:spPr>
      </p:pic>
      <p:pic>
        <p:nvPicPr>
          <p:cNvPr id="28" name="Picture 27" descr="A picture containing text, clock&#10;&#10;Description automatically generated">
            <a:extLst>
              <a:ext uri="{FF2B5EF4-FFF2-40B4-BE49-F238E27FC236}">
                <a16:creationId xmlns:a16="http://schemas.microsoft.com/office/drawing/2014/main" id="{9E96AB2F-679E-4B52-9E70-5C2011BF0CBB}"/>
              </a:ext>
            </a:extLst>
          </p:cNvPr>
          <p:cNvPicPr>
            <a:picLocks noChangeAspect="1"/>
          </p:cNvPicPr>
          <p:nvPr/>
        </p:nvPicPr>
        <p:blipFill>
          <a:blip r:embed="rId18"/>
          <a:stretch>
            <a:fillRect/>
          </a:stretch>
        </p:blipFill>
        <p:spPr>
          <a:xfrm>
            <a:off x="951240" y="2620003"/>
            <a:ext cx="1804800" cy="552490"/>
          </a:xfrm>
          <a:prstGeom prst="rect">
            <a:avLst/>
          </a:prstGeom>
        </p:spPr>
      </p:pic>
      <p:pic>
        <p:nvPicPr>
          <p:cNvPr id="32" name="Picture 31" descr="A picture containing text, clipart&#10;&#10;Description automatically generated">
            <a:extLst>
              <a:ext uri="{FF2B5EF4-FFF2-40B4-BE49-F238E27FC236}">
                <a16:creationId xmlns:a16="http://schemas.microsoft.com/office/drawing/2014/main" id="{5401085F-6BCA-274A-3093-C9B2CE336577}"/>
              </a:ext>
            </a:extLst>
          </p:cNvPr>
          <p:cNvPicPr>
            <a:picLocks noChangeAspect="1"/>
          </p:cNvPicPr>
          <p:nvPr/>
        </p:nvPicPr>
        <p:blipFill>
          <a:blip r:embed="rId19"/>
          <a:stretch>
            <a:fillRect/>
          </a:stretch>
        </p:blipFill>
        <p:spPr>
          <a:xfrm>
            <a:off x="5699387" y="4911248"/>
            <a:ext cx="1688031" cy="602868"/>
          </a:xfrm>
          <a:prstGeom prst="rect">
            <a:avLst/>
          </a:prstGeom>
        </p:spPr>
      </p:pic>
      <p:pic>
        <p:nvPicPr>
          <p:cNvPr id="34" name="Picture 33" descr="Logo&#10;&#10;Description automatically generated">
            <a:extLst>
              <a:ext uri="{FF2B5EF4-FFF2-40B4-BE49-F238E27FC236}">
                <a16:creationId xmlns:a16="http://schemas.microsoft.com/office/drawing/2014/main" id="{9D559C77-DD10-E553-A9AC-704BEA8F881C}"/>
              </a:ext>
            </a:extLst>
          </p:cNvPr>
          <p:cNvPicPr>
            <a:picLocks noChangeAspect="1"/>
          </p:cNvPicPr>
          <p:nvPr/>
        </p:nvPicPr>
        <p:blipFill>
          <a:blip r:embed="rId20"/>
          <a:stretch>
            <a:fillRect/>
          </a:stretch>
        </p:blipFill>
        <p:spPr>
          <a:xfrm>
            <a:off x="3250762" y="3436883"/>
            <a:ext cx="1155700" cy="609600"/>
          </a:xfrm>
          <a:prstGeom prst="rect">
            <a:avLst/>
          </a:prstGeom>
        </p:spPr>
      </p:pic>
      <p:pic>
        <p:nvPicPr>
          <p:cNvPr id="36" name="Picture 35" descr="A picture containing icon&#10;&#10;Description automatically generated">
            <a:extLst>
              <a:ext uri="{FF2B5EF4-FFF2-40B4-BE49-F238E27FC236}">
                <a16:creationId xmlns:a16="http://schemas.microsoft.com/office/drawing/2014/main" id="{F54ADB79-869A-C5AE-34B0-EEC6A817C51D}"/>
              </a:ext>
            </a:extLst>
          </p:cNvPr>
          <p:cNvPicPr>
            <a:picLocks noChangeAspect="1"/>
          </p:cNvPicPr>
          <p:nvPr/>
        </p:nvPicPr>
        <p:blipFill>
          <a:blip r:embed="rId21"/>
          <a:stretch>
            <a:fillRect/>
          </a:stretch>
        </p:blipFill>
        <p:spPr>
          <a:xfrm>
            <a:off x="4449932" y="2999029"/>
            <a:ext cx="1270000" cy="1270000"/>
          </a:xfrm>
          <a:prstGeom prst="rect">
            <a:avLst/>
          </a:prstGeom>
        </p:spPr>
      </p:pic>
      <p:pic>
        <p:nvPicPr>
          <p:cNvPr id="38" name="Picture 37" descr="A picture containing text, light&#10;&#10;Description automatically generated">
            <a:extLst>
              <a:ext uri="{FF2B5EF4-FFF2-40B4-BE49-F238E27FC236}">
                <a16:creationId xmlns:a16="http://schemas.microsoft.com/office/drawing/2014/main" id="{3DCAD573-8546-98D2-F2B5-DDF834B78644}"/>
              </a:ext>
            </a:extLst>
          </p:cNvPr>
          <p:cNvPicPr>
            <a:picLocks noChangeAspect="1"/>
          </p:cNvPicPr>
          <p:nvPr/>
        </p:nvPicPr>
        <p:blipFill>
          <a:blip r:embed="rId22"/>
          <a:stretch>
            <a:fillRect/>
          </a:stretch>
        </p:blipFill>
        <p:spPr>
          <a:xfrm>
            <a:off x="4882151" y="5404515"/>
            <a:ext cx="1221024" cy="718966"/>
          </a:xfrm>
          <a:prstGeom prst="rect">
            <a:avLst/>
          </a:prstGeom>
        </p:spPr>
      </p:pic>
      <p:pic>
        <p:nvPicPr>
          <p:cNvPr id="41" name="Picture 2" descr="PEEP">
            <a:extLst>
              <a:ext uri="{FF2B5EF4-FFF2-40B4-BE49-F238E27FC236}">
                <a16:creationId xmlns:a16="http://schemas.microsoft.com/office/drawing/2014/main" id="{D90E09E0-7657-271B-40F1-ACDAB56A76BF}"/>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703170" y="2567403"/>
            <a:ext cx="1457579" cy="629188"/>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EIT Raw Materials Call for KAVA Upscaling projects Instructions and process  d">
            <a:extLst>
              <a:ext uri="{FF2B5EF4-FFF2-40B4-BE49-F238E27FC236}">
                <a16:creationId xmlns:a16="http://schemas.microsoft.com/office/drawing/2014/main" id="{5D2AAC09-3427-4820-B2B0-A156B9D9977B}"/>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984787" y="2539551"/>
            <a:ext cx="2478387" cy="68489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Logo, company name&#10;&#10;Description automatically generated">
            <a:extLst>
              <a:ext uri="{FF2B5EF4-FFF2-40B4-BE49-F238E27FC236}">
                <a16:creationId xmlns:a16="http://schemas.microsoft.com/office/drawing/2014/main" id="{E2E14795-0F87-340F-7207-770373226A6E}"/>
              </a:ext>
            </a:extLst>
          </p:cNvPr>
          <p:cNvPicPr>
            <a:picLocks noChangeAspect="1"/>
          </p:cNvPicPr>
          <p:nvPr/>
        </p:nvPicPr>
        <p:blipFill>
          <a:blip r:embed="rId25"/>
          <a:stretch>
            <a:fillRect/>
          </a:stretch>
        </p:blipFill>
        <p:spPr>
          <a:xfrm>
            <a:off x="623320" y="2947595"/>
            <a:ext cx="2891968" cy="1204987"/>
          </a:xfrm>
          <a:prstGeom prst="rect">
            <a:avLst/>
          </a:prstGeom>
        </p:spPr>
      </p:pic>
      <p:pic>
        <p:nvPicPr>
          <p:cNvPr id="1048" name="Picture 24" descr="Announcement of the new COO of EIT Food | EIT Food">
            <a:extLst>
              <a:ext uri="{FF2B5EF4-FFF2-40B4-BE49-F238E27FC236}">
                <a16:creationId xmlns:a16="http://schemas.microsoft.com/office/drawing/2014/main" id="{2C9151CA-30B9-4708-96AD-09C21E5811DF}"/>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184982" y="2179752"/>
            <a:ext cx="1457579" cy="14771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E70BB018-663D-417B-B816-D1FE0A01F639}"/>
              </a:ext>
            </a:extLst>
          </p:cNvPr>
          <p:cNvGraphicFramePr>
            <a:graphicFrameLocks noGrp="1"/>
          </p:cNvGraphicFramePr>
          <p:nvPr>
            <p:ph idx="1"/>
            <p:extLst>
              <p:ext uri="{D42A27DB-BD31-4B8C-83A1-F6EECF244321}">
                <p14:modId xmlns:p14="http://schemas.microsoft.com/office/powerpoint/2010/main" val="1394006525"/>
              </p:ext>
            </p:extLst>
          </p:nvPr>
        </p:nvGraphicFramePr>
        <p:xfrm>
          <a:off x="3931919" y="1268361"/>
          <a:ext cx="10556895" cy="4817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2">
            <a:extLst>
              <a:ext uri="{FF2B5EF4-FFF2-40B4-BE49-F238E27FC236}">
                <a16:creationId xmlns:a16="http://schemas.microsoft.com/office/drawing/2014/main" id="{5496821B-ADA1-4147-9A51-C62AFDF26365}"/>
              </a:ext>
            </a:extLst>
          </p:cNvPr>
          <p:cNvSpPr txBox="1">
            <a:spLocks/>
          </p:cNvSpPr>
          <p:nvPr/>
        </p:nvSpPr>
        <p:spPr>
          <a:xfrm>
            <a:off x="1103446" y="389744"/>
            <a:ext cx="7583354" cy="6468256"/>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nSpc>
                <a:spcPct val="110000"/>
              </a:lnSpc>
              <a:spcBef>
                <a:spcPts val="100"/>
              </a:spcBef>
              <a:spcAft>
                <a:spcPts val="100"/>
              </a:spcAft>
              <a:buNone/>
            </a:pPr>
            <a:r>
              <a:rPr lang="en-GB" b="1" dirty="0"/>
              <a:t>Network</a:t>
            </a:r>
          </a:p>
          <a:p>
            <a:pPr lvl="1">
              <a:lnSpc>
                <a:spcPct val="110000"/>
              </a:lnSpc>
              <a:spcBef>
                <a:spcPts val="100"/>
              </a:spcBef>
              <a:spcAft>
                <a:spcPts val="100"/>
              </a:spcAft>
              <a:buFont typeface="Arial" panose="020B0604020202020204" pitchFamily="34" charset="0"/>
              <a:buChar char="•"/>
            </a:pPr>
            <a:r>
              <a:rPr lang="en-GB" i="0" dirty="0"/>
              <a:t>Monthly challenges and activities </a:t>
            </a:r>
          </a:p>
          <a:p>
            <a:pPr lvl="1">
              <a:lnSpc>
                <a:spcPct val="110000"/>
              </a:lnSpc>
              <a:spcBef>
                <a:spcPts val="100"/>
              </a:spcBef>
              <a:spcAft>
                <a:spcPts val="100"/>
              </a:spcAft>
              <a:buFont typeface="Arial" panose="020B0604020202020204" pitchFamily="34" charset="0"/>
              <a:buChar char="•"/>
            </a:pPr>
            <a:r>
              <a:rPr lang="en-GB" i="0" dirty="0"/>
              <a:t>Events calendar</a:t>
            </a:r>
          </a:p>
          <a:p>
            <a:pPr lvl="1">
              <a:lnSpc>
                <a:spcPct val="110000"/>
              </a:lnSpc>
              <a:spcBef>
                <a:spcPts val="100"/>
              </a:spcBef>
              <a:spcAft>
                <a:spcPts val="100"/>
              </a:spcAft>
              <a:buFont typeface="Arial" panose="020B0604020202020204" pitchFamily="34" charset="0"/>
              <a:buChar char="•"/>
            </a:pPr>
            <a:r>
              <a:rPr lang="en-GB" i="0" dirty="0"/>
              <a:t>Networking tool</a:t>
            </a:r>
          </a:p>
          <a:p>
            <a:pPr lvl="1">
              <a:lnSpc>
                <a:spcPct val="110000"/>
              </a:lnSpc>
              <a:spcBef>
                <a:spcPts val="100"/>
              </a:spcBef>
              <a:spcAft>
                <a:spcPts val="100"/>
              </a:spcAft>
              <a:buFont typeface="Arial" panose="020B0604020202020204" pitchFamily="34" charset="0"/>
              <a:buChar char="•"/>
            </a:pPr>
            <a:r>
              <a:rPr lang="en-GB" i="0" dirty="0"/>
              <a:t>Community groups</a:t>
            </a:r>
          </a:p>
          <a:p>
            <a:pPr marL="0" indent="0">
              <a:lnSpc>
                <a:spcPct val="110000"/>
              </a:lnSpc>
              <a:spcBef>
                <a:spcPts val="100"/>
              </a:spcBef>
              <a:spcAft>
                <a:spcPts val="100"/>
              </a:spcAft>
              <a:buNone/>
            </a:pPr>
            <a:r>
              <a:rPr lang="en-GB" b="1" dirty="0"/>
              <a:t>Learn</a:t>
            </a:r>
          </a:p>
          <a:p>
            <a:pPr lvl="1">
              <a:lnSpc>
                <a:spcPct val="110000"/>
              </a:lnSpc>
              <a:spcBef>
                <a:spcPts val="100"/>
              </a:spcBef>
              <a:spcAft>
                <a:spcPts val="100"/>
              </a:spcAft>
              <a:buFont typeface="Arial" panose="020B0604020202020204" pitchFamily="34" charset="0"/>
              <a:buChar char="•"/>
            </a:pPr>
            <a:r>
              <a:rPr lang="en-GB" i="0" dirty="0"/>
              <a:t>Digital library </a:t>
            </a:r>
          </a:p>
          <a:p>
            <a:pPr lvl="1">
              <a:lnSpc>
                <a:spcPct val="110000"/>
              </a:lnSpc>
              <a:spcBef>
                <a:spcPts val="100"/>
              </a:spcBef>
              <a:spcAft>
                <a:spcPts val="100"/>
              </a:spcAft>
              <a:buFont typeface="Arial" panose="020B0604020202020204" pitchFamily="34" charset="0"/>
              <a:buChar char="•"/>
            </a:pPr>
            <a:r>
              <a:rPr lang="en-GB" i="0" dirty="0"/>
              <a:t>Bitesize learning</a:t>
            </a:r>
          </a:p>
          <a:p>
            <a:pPr lvl="1">
              <a:lnSpc>
                <a:spcPct val="110000"/>
              </a:lnSpc>
              <a:spcBef>
                <a:spcPts val="100"/>
              </a:spcBef>
              <a:spcAft>
                <a:spcPts val="100"/>
              </a:spcAft>
              <a:buFont typeface="Arial" panose="020B0604020202020204" pitchFamily="34" charset="0"/>
              <a:buChar char="•"/>
            </a:pPr>
            <a:r>
              <a:rPr lang="en-GB" i="0" dirty="0"/>
              <a:t>MOOCs</a:t>
            </a:r>
          </a:p>
          <a:p>
            <a:pPr marL="0" indent="0">
              <a:lnSpc>
                <a:spcPct val="110000"/>
              </a:lnSpc>
              <a:spcBef>
                <a:spcPts val="100"/>
              </a:spcBef>
              <a:spcAft>
                <a:spcPts val="100"/>
              </a:spcAft>
              <a:buNone/>
            </a:pPr>
            <a:r>
              <a:rPr lang="en-GB" b="1" dirty="0"/>
              <a:t>Share</a:t>
            </a:r>
          </a:p>
          <a:p>
            <a:pPr lvl="1">
              <a:lnSpc>
                <a:spcPct val="110000"/>
              </a:lnSpc>
              <a:spcBef>
                <a:spcPts val="100"/>
              </a:spcBef>
              <a:spcAft>
                <a:spcPts val="100"/>
              </a:spcAft>
              <a:buFont typeface="Arial" panose="020B0604020202020204" pitchFamily="34" charset="0"/>
              <a:buChar char="•"/>
            </a:pPr>
            <a:r>
              <a:rPr lang="en-GB" i="0" dirty="0"/>
              <a:t>Your ideas</a:t>
            </a:r>
          </a:p>
          <a:p>
            <a:pPr lvl="1">
              <a:lnSpc>
                <a:spcPct val="110000"/>
              </a:lnSpc>
              <a:spcBef>
                <a:spcPts val="100"/>
              </a:spcBef>
              <a:spcAft>
                <a:spcPts val="100"/>
              </a:spcAft>
              <a:buFont typeface="Arial" panose="020B0604020202020204" pitchFamily="34" charset="0"/>
              <a:buChar char="•"/>
            </a:pPr>
            <a:r>
              <a:rPr lang="en-GB" i="0" dirty="0"/>
              <a:t>Your expertise</a:t>
            </a:r>
          </a:p>
          <a:p>
            <a:pPr lvl="1">
              <a:lnSpc>
                <a:spcPct val="110000"/>
              </a:lnSpc>
              <a:spcBef>
                <a:spcPts val="100"/>
              </a:spcBef>
              <a:spcAft>
                <a:spcPts val="100"/>
              </a:spcAft>
              <a:buFont typeface="Arial" panose="020B0604020202020204" pitchFamily="34" charset="0"/>
              <a:buChar char="•"/>
            </a:pPr>
            <a:r>
              <a:rPr lang="en-GB" i="0" dirty="0"/>
              <a:t>Your projects and resources</a:t>
            </a:r>
          </a:p>
          <a:p>
            <a:pPr marL="0" indent="0">
              <a:lnSpc>
                <a:spcPct val="110000"/>
              </a:lnSpc>
              <a:spcBef>
                <a:spcPts val="100"/>
              </a:spcBef>
              <a:spcAft>
                <a:spcPts val="100"/>
              </a:spcAft>
              <a:buNone/>
            </a:pPr>
            <a:r>
              <a:rPr lang="en-GB" b="1" dirty="0"/>
              <a:t>Be recognised</a:t>
            </a:r>
          </a:p>
          <a:p>
            <a:pPr lvl="1">
              <a:lnSpc>
                <a:spcPct val="110000"/>
              </a:lnSpc>
              <a:spcBef>
                <a:spcPts val="100"/>
              </a:spcBef>
              <a:spcAft>
                <a:spcPts val="100"/>
              </a:spcAft>
              <a:buFont typeface="Arial" panose="020B0604020202020204" pitchFamily="34" charset="0"/>
              <a:buChar char="•"/>
            </a:pPr>
            <a:r>
              <a:rPr lang="en-GB" i="0" dirty="0"/>
              <a:t>Digital Credentials</a:t>
            </a:r>
          </a:p>
          <a:p>
            <a:pPr lvl="1">
              <a:lnSpc>
                <a:spcPct val="110000"/>
              </a:lnSpc>
              <a:spcBef>
                <a:spcPts val="100"/>
              </a:spcBef>
              <a:spcAft>
                <a:spcPts val="100"/>
              </a:spcAft>
              <a:buFont typeface="Arial" panose="020B0604020202020204" pitchFamily="34" charset="0"/>
              <a:buChar char="•"/>
            </a:pPr>
            <a:r>
              <a:rPr lang="en-GB" i="0" dirty="0"/>
              <a:t>EntreComp Champions Awards – supported by EU</a:t>
            </a:r>
          </a:p>
          <a:p>
            <a:pPr>
              <a:lnSpc>
                <a:spcPct val="110000"/>
              </a:lnSpc>
              <a:spcBef>
                <a:spcPts val="100"/>
              </a:spcBef>
              <a:spcAft>
                <a:spcPts val="100"/>
              </a:spcAft>
              <a:buFont typeface="Arial" panose="020B0604020202020204" pitchFamily="34" charset="0"/>
              <a:buChar char="•"/>
            </a:pPr>
            <a:endParaRPr lang="en-GB" dirty="0"/>
          </a:p>
        </p:txBody>
      </p:sp>
    </p:spTree>
    <p:extLst>
      <p:ext uri="{BB962C8B-B14F-4D97-AF65-F5344CB8AC3E}">
        <p14:creationId xmlns:p14="http://schemas.microsoft.com/office/powerpoint/2010/main" val="3573083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hart, treemap chart&#10;&#10;Description automatically generated">
            <a:extLst>
              <a:ext uri="{FF2B5EF4-FFF2-40B4-BE49-F238E27FC236}">
                <a16:creationId xmlns:a16="http://schemas.microsoft.com/office/drawing/2014/main" id="{F8333A04-5581-2EF2-CF47-3843E722ECA1}"/>
              </a:ext>
            </a:extLst>
          </p:cNvPr>
          <p:cNvPicPr>
            <a:picLocks noChangeAspect="1"/>
          </p:cNvPicPr>
          <p:nvPr/>
        </p:nvPicPr>
        <p:blipFill>
          <a:blip r:embed="rId3"/>
          <a:stretch>
            <a:fillRect/>
          </a:stretch>
        </p:blipFill>
        <p:spPr>
          <a:xfrm>
            <a:off x="857724" y="1071348"/>
            <a:ext cx="11161432" cy="4524233"/>
          </a:xfrm>
          <a:prstGeom prst="rect">
            <a:avLst/>
          </a:prstGeom>
          <a:ln w="25400">
            <a:solidFill>
              <a:srgbClr val="68959D"/>
            </a:solidFill>
          </a:ln>
        </p:spPr>
      </p:pic>
    </p:spTree>
    <p:extLst>
      <p:ext uri="{BB962C8B-B14F-4D97-AF65-F5344CB8AC3E}">
        <p14:creationId xmlns:p14="http://schemas.microsoft.com/office/powerpoint/2010/main" val="3737395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ap&#10;&#10;Description automatically generated">
            <a:extLst>
              <a:ext uri="{FF2B5EF4-FFF2-40B4-BE49-F238E27FC236}">
                <a16:creationId xmlns:a16="http://schemas.microsoft.com/office/drawing/2014/main" id="{5F52860A-6F83-C6B7-755F-D70B2086EC83}"/>
              </a:ext>
            </a:extLst>
          </p:cNvPr>
          <p:cNvPicPr>
            <a:picLocks noChangeAspect="1"/>
          </p:cNvPicPr>
          <p:nvPr/>
        </p:nvPicPr>
        <p:blipFill>
          <a:blip r:embed="rId3"/>
          <a:stretch>
            <a:fillRect/>
          </a:stretch>
        </p:blipFill>
        <p:spPr>
          <a:xfrm>
            <a:off x="1005102" y="1168400"/>
            <a:ext cx="7124700" cy="4521200"/>
          </a:xfrm>
          <a:prstGeom prst="rect">
            <a:avLst/>
          </a:prstGeom>
          <a:ln w="25400">
            <a:solidFill>
              <a:srgbClr val="68959D"/>
            </a:solidFill>
          </a:ln>
        </p:spPr>
      </p:pic>
      <p:sp>
        <p:nvSpPr>
          <p:cNvPr id="10" name="TextBox 9">
            <a:extLst>
              <a:ext uri="{FF2B5EF4-FFF2-40B4-BE49-F238E27FC236}">
                <a16:creationId xmlns:a16="http://schemas.microsoft.com/office/drawing/2014/main" id="{60B20513-ACAE-9E76-85AD-83C230DF2DD4}"/>
              </a:ext>
            </a:extLst>
          </p:cNvPr>
          <p:cNvSpPr txBox="1"/>
          <p:nvPr/>
        </p:nvSpPr>
        <p:spPr>
          <a:xfrm>
            <a:off x="8434317" y="2129051"/>
            <a:ext cx="2429302" cy="1477328"/>
          </a:xfrm>
          <a:prstGeom prst="rect">
            <a:avLst/>
          </a:prstGeom>
          <a:noFill/>
        </p:spPr>
        <p:txBody>
          <a:bodyPr wrap="square" rtlCol="0">
            <a:spAutoFit/>
          </a:bodyPr>
          <a:lstStyle/>
          <a:p>
            <a:r>
              <a:rPr lang="en-BE" dirty="0"/>
              <a:t>Where do members come from? </a:t>
            </a:r>
          </a:p>
          <a:p>
            <a:endParaRPr lang="en-BE" dirty="0"/>
          </a:p>
          <a:p>
            <a:r>
              <a:rPr lang="en-BE" dirty="0"/>
              <a:t>Current includes 83 countries</a:t>
            </a:r>
          </a:p>
        </p:txBody>
      </p:sp>
    </p:spTree>
    <p:extLst>
      <p:ext uri="{BB962C8B-B14F-4D97-AF65-F5344CB8AC3E}">
        <p14:creationId xmlns:p14="http://schemas.microsoft.com/office/powerpoint/2010/main" val="1912108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E70BB018-663D-417B-B816-D1FE0A01F639}"/>
              </a:ext>
            </a:extLst>
          </p:cNvPr>
          <p:cNvGraphicFramePr>
            <a:graphicFrameLocks noGrp="1"/>
          </p:cNvGraphicFramePr>
          <p:nvPr>
            <p:ph idx="1"/>
          </p:nvPr>
        </p:nvGraphicFramePr>
        <p:xfrm>
          <a:off x="3931919" y="1268361"/>
          <a:ext cx="10556895" cy="4817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2">
            <a:extLst>
              <a:ext uri="{FF2B5EF4-FFF2-40B4-BE49-F238E27FC236}">
                <a16:creationId xmlns:a16="http://schemas.microsoft.com/office/drawing/2014/main" id="{5496821B-ADA1-4147-9A51-C62AFDF26365}"/>
              </a:ext>
            </a:extLst>
          </p:cNvPr>
          <p:cNvSpPr txBox="1">
            <a:spLocks/>
          </p:cNvSpPr>
          <p:nvPr/>
        </p:nvSpPr>
        <p:spPr>
          <a:xfrm>
            <a:off x="1103446" y="389744"/>
            <a:ext cx="7583354" cy="6468256"/>
          </a:xfrm>
          <a:prstGeom prst="rect">
            <a:avLst/>
          </a:prstGeom>
        </p:spPr>
        <p:txBody>
          <a:bodyPr vert="horz" lIns="91440" tIns="45720" rIns="91440" bIns="45720" rtlCol="0">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lnSpc>
                <a:spcPct val="110000"/>
              </a:lnSpc>
              <a:spcBef>
                <a:spcPts val="100"/>
              </a:spcBef>
              <a:spcAft>
                <a:spcPts val="100"/>
              </a:spcAft>
              <a:buNone/>
            </a:pPr>
            <a:r>
              <a:rPr lang="en-GB" b="1" dirty="0"/>
              <a:t>Network</a:t>
            </a:r>
          </a:p>
          <a:p>
            <a:pPr lvl="1">
              <a:lnSpc>
                <a:spcPct val="110000"/>
              </a:lnSpc>
              <a:spcBef>
                <a:spcPts val="100"/>
              </a:spcBef>
              <a:spcAft>
                <a:spcPts val="100"/>
              </a:spcAft>
              <a:buFont typeface="Arial" panose="020B0604020202020204" pitchFamily="34" charset="0"/>
              <a:buChar char="•"/>
            </a:pPr>
            <a:r>
              <a:rPr lang="en-GB" i="0" dirty="0"/>
              <a:t>Monthly challenges and activities </a:t>
            </a:r>
          </a:p>
          <a:p>
            <a:pPr lvl="1">
              <a:lnSpc>
                <a:spcPct val="110000"/>
              </a:lnSpc>
              <a:spcBef>
                <a:spcPts val="100"/>
              </a:spcBef>
              <a:spcAft>
                <a:spcPts val="100"/>
              </a:spcAft>
              <a:buFont typeface="Arial" panose="020B0604020202020204" pitchFamily="34" charset="0"/>
              <a:buChar char="•"/>
            </a:pPr>
            <a:r>
              <a:rPr lang="en-GB" i="0" dirty="0"/>
              <a:t>Events calendar</a:t>
            </a:r>
          </a:p>
          <a:p>
            <a:pPr lvl="1">
              <a:lnSpc>
                <a:spcPct val="110000"/>
              </a:lnSpc>
              <a:spcBef>
                <a:spcPts val="100"/>
              </a:spcBef>
              <a:spcAft>
                <a:spcPts val="100"/>
              </a:spcAft>
              <a:buFont typeface="Arial" panose="020B0604020202020204" pitchFamily="34" charset="0"/>
              <a:buChar char="•"/>
            </a:pPr>
            <a:r>
              <a:rPr lang="en-GB" i="0" dirty="0"/>
              <a:t>Networking tool</a:t>
            </a:r>
          </a:p>
          <a:p>
            <a:pPr lvl="1">
              <a:lnSpc>
                <a:spcPct val="110000"/>
              </a:lnSpc>
              <a:spcBef>
                <a:spcPts val="100"/>
              </a:spcBef>
              <a:spcAft>
                <a:spcPts val="100"/>
              </a:spcAft>
              <a:buFont typeface="Arial" panose="020B0604020202020204" pitchFamily="34" charset="0"/>
              <a:buChar char="•"/>
            </a:pPr>
            <a:r>
              <a:rPr lang="en-GB" i="0" dirty="0"/>
              <a:t>Community groups</a:t>
            </a:r>
          </a:p>
          <a:p>
            <a:pPr marL="0" indent="0">
              <a:lnSpc>
                <a:spcPct val="110000"/>
              </a:lnSpc>
              <a:spcBef>
                <a:spcPts val="100"/>
              </a:spcBef>
              <a:spcAft>
                <a:spcPts val="100"/>
              </a:spcAft>
              <a:buNone/>
            </a:pPr>
            <a:r>
              <a:rPr lang="en-GB" b="1" dirty="0"/>
              <a:t>Learn</a:t>
            </a:r>
          </a:p>
          <a:p>
            <a:pPr lvl="1">
              <a:lnSpc>
                <a:spcPct val="110000"/>
              </a:lnSpc>
              <a:spcBef>
                <a:spcPts val="100"/>
              </a:spcBef>
              <a:spcAft>
                <a:spcPts val="100"/>
              </a:spcAft>
              <a:buFont typeface="Arial" panose="020B0604020202020204" pitchFamily="34" charset="0"/>
              <a:buChar char="•"/>
            </a:pPr>
            <a:r>
              <a:rPr lang="en-GB" i="0" dirty="0"/>
              <a:t>Digital library </a:t>
            </a:r>
          </a:p>
          <a:p>
            <a:pPr lvl="1">
              <a:lnSpc>
                <a:spcPct val="110000"/>
              </a:lnSpc>
              <a:spcBef>
                <a:spcPts val="100"/>
              </a:spcBef>
              <a:spcAft>
                <a:spcPts val="100"/>
              </a:spcAft>
              <a:buFont typeface="Arial" panose="020B0604020202020204" pitchFamily="34" charset="0"/>
              <a:buChar char="•"/>
            </a:pPr>
            <a:r>
              <a:rPr lang="en-GB" i="0" dirty="0"/>
              <a:t>Bitesize learning</a:t>
            </a:r>
          </a:p>
          <a:p>
            <a:pPr lvl="1">
              <a:lnSpc>
                <a:spcPct val="110000"/>
              </a:lnSpc>
              <a:spcBef>
                <a:spcPts val="100"/>
              </a:spcBef>
              <a:spcAft>
                <a:spcPts val="100"/>
              </a:spcAft>
              <a:buFont typeface="Arial" panose="020B0604020202020204" pitchFamily="34" charset="0"/>
              <a:buChar char="•"/>
            </a:pPr>
            <a:r>
              <a:rPr lang="en-GB" i="0" dirty="0"/>
              <a:t>MOOCs</a:t>
            </a:r>
          </a:p>
          <a:p>
            <a:pPr marL="0" indent="0">
              <a:lnSpc>
                <a:spcPct val="110000"/>
              </a:lnSpc>
              <a:spcBef>
                <a:spcPts val="100"/>
              </a:spcBef>
              <a:spcAft>
                <a:spcPts val="100"/>
              </a:spcAft>
              <a:buNone/>
            </a:pPr>
            <a:r>
              <a:rPr lang="en-GB" b="1" dirty="0"/>
              <a:t>Share</a:t>
            </a:r>
          </a:p>
          <a:p>
            <a:pPr lvl="1">
              <a:lnSpc>
                <a:spcPct val="110000"/>
              </a:lnSpc>
              <a:spcBef>
                <a:spcPts val="100"/>
              </a:spcBef>
              <a:spcAft>
                <a:spcPts val="100"/>
              </a:spcAft>
              <a:buFont typeface="Arial" panose="020B0604020202020204" pitchFamily="34" charset="0"/>
              <a:buChar char="•"/>
            </a:pPr>
            <a:r>
              <a:rPr lang="en-GB" i="0" dirty="0"/>
              <a:t>Your ideas</a:t>
            </a:r>
          </a:p>
          <a:p>
            <a:pPr lvl="1">
              <a:lnSpc>
                <a:spcPct val="110000"/>
              </a:lnSpc>
              <a:spcBef>
                <a:spcPts val="100"/>
              </a:spcBef>
              <a:spcAft>
                <a:spcPts val="100"/>
              </a:spcAft>
              <a:buFont typeface="Arial" panose="020B0604020202020204" pitchFamily="34" charset="0"/>
              <a:buChar char="•"/>
            </a:pPr>
            <a:r>
              <a:rPr lang="en-GB" i="0" dirty="0"/>
              <a:t>Your expertise</a:t>
            </a:r>
          </a:p>
          <a:p>
            <a:pPr lvl="1">
              <a:lnSpc>
                <a:spcPct val="110000"/>
              </a:lnSpc>
              <a:spcBef>
                <a:spcPts val="100"/>
              </a:spcBef>
              <a:spcAft>
                <a:spcPts val="100"/>
              </a:spcAft>
              <a:buFont typeface="Arial" panose="020B0604020202020204" pitchFamily="34" charset="0"/>
              <a:buChar char="•"/>
            </a:pPr>
            <a:r>
              <a:rPr lang="en-GB" i="0" dirty="0"/>
              <a:t>Your projects and resources</a:t>
            </a:r>
          </a:p>
          <a:p>
            <a:pPr marL="0" indent="0">
              <a:lnSpc>
                <a:spcPct val="110000"/>
              </a:lnSpc>
              <a:spcBef>
                <a:spcPts val="100"/>
              </a:spcBef>
              <a:spcAft>
                <a:spcPts val="100"/>
              </a:spcAft>
              <a:buNone/>
            </a:pPr>
            <a:r>
              <a:rPr lang="en-GB" b="1" dirty="0"/>
              <a:t>Be recognised</a:t>
            </a:r>
          </a:p>
          <a:p>
            <a:pPr lvl="1">
              <a:lnSpc>
                <a:spcPct val="110000"/>
              </a:lnSpc>
              <a:spcBef>
                <a:spcPts val="100"/>
              </a:spcBef>
              <a:spcAft>
                <a:spcPts val="100"/>
              </a:spcAft>
              <a:buFont typeface="Arial" panose="020B0604020202020204" pitchFamily="34" charset="0"/>
              <a:buChar char="•"/>
            </a:pPr>
            <a:r>
              <a:rPr lang="en-GB" i="0" dirty="0"/>
              <a:t>Digital Credentials</a:t>
            </a:r>
          </a:p>
          <a:p>
            <a:pPr lvl="1">
              <a:lnSpc>
                <a:spcPct val="110000"/>
              </a:lnSpc>
              <a:spcBef>
                <a:spcPts val="100"/>
              </a:spcBef>
              <a:spcAft>
                <a:spcPts val="100"/>
              </a:spcAft>
              <a:buFont typeface="Arial" panose="020B0604020202020204" pitchFamily="34" charset="0"/>
              <a:buChar char="•"/>
            </a:pPr>
            <a:r>
              <a:rPr lang="en-GB" i="0" dirty="0"/>
              <a:t>EntreComp Champions Awards – supported by EU</a:t>
            </a:r>
          </a:p>
          <a:p>
            <a:pPr>
              <a:lnSpc>
                <a:spcPct val="110000"/>
              </a:lnSpc>
              <a:spcBef>
                <a:spcPts val="100"/>
              </a:spcBef>
              <a:spcAft>
                <a:spcPts val="100"/>
              </a:spcAft>
              <a:buFont typeface="Arial" panose="020B0604020202020204" pitchFamily="34" charset="0"/>
              <a:buChar char="•"/>
            </a:pPr>
            <a:endParaRPr lang="en-GB" dirty="0"/>
          </a:p>
        </p:txBody>
      </p:sp>
    </p:spTree>
    <p:extLst>
      <p:ext uri="{BB962C8B-B14F-4D97-AF65-F5344CB8AC3E}">
        <p14:creationId xmlns:p14="http://schemas.microsoft.com/office/powerpoint/2010/main" val="3608971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D6DC9D6-8D5D-484A-8361-0FF952E5F65A}"/>
              </a:ext>
            </a:extLst>
          </p:cNvPr>
          <p:cNvPicPr>
            <a:picLocks noGrp="1" noChangeAspect="1"/>
          </p:cNvPicPr>
          <p:nvPr>
            <p:ph idx="1"/>
          </p:nvPr>
        </p:nvPicPr>
        <p:blipFill>
          <a:blip r:embed="rId3"/>
          <a:stretch>
            <a:fillRect/>
          </a:stretch>
        </p:blipFill>
        <p:spPr>
          <a:xfrm>
            <a:off x="1442079" y="709077"/>
            <a:ext cx="8776893" cy="5439845"/>
          </a:xfrm>
          <a:prstGeom prst="rect">
            <a:avLst/>
          </a:prstGeom>
        </p:spPr>
      </p:pic>
    </p:spTree>
    <p:extLst>
      <p:ext uri="{BB962C8B-B14F-4D97-AF65-F5344CB8AC3E}">
        <p14:creationId xmlns:p14="http://schemas.microsoft.com/office/powerpoint/2010/main" val="1333522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C36D5-76DA-4A5F-888B-E7C3A5DC6AAE}"/>
              </a:ext>
            </a:extLst>
          </p:cNvPr>
          <p:cNvSpPr>
            <a:spLocks noGrp="1"/>
          </p:cNvSpPr>
          <p:nvPr>
            <p:ph type="title"/>
          </p:nvPr>
        </p:nvSpPr>
        <p:spPr/>
        <p:txBody>
          <a:bodyPr/>
          <a:lstStyle/>
          <a:p>
            <a:r>
              <a:rPr lang="en-GB" dirty="0"/>
              <a:t>Communities of Practice</a:t>
            </a:r>
          </a:p>
        </p:txBody>
      </p:sp>
      <p:sp>
        <p:nvSpPr>
          <p:cNvPr id="3" name="Content Placeholder 2">
            <a:extLst>
              <a:ext uri="{FF2B5EF4-FFF2-40B4-BE49-F238E27FC236}">
                <a16:creationId xmlns:a16="http://schemas.microsoft.com/office/drawing/2014/main" id="{75E40624-6E6B-48EA-B410-411FCA32A9BD}"/>
              </a:ext>
            </a:extLst>
          </p:cNvPr>
          <p:cNvSpPr>
            <a:spLocks noGrp="1"/>
          </p:cNvSpPr>
          <p:nvPr>
            <p:ph sz="half" idx="1"/>
          </p:nvPr>
        </p:nvSpPr>
        <p:spPr>
          <a:xfrm>
            <a:off x="1371600" y="1519199"/>
            <a:ext cx="10586921" cy="5524061"/>
          </a:xfrm>
        </p:spPr>
        <p:txBody>
          <a:bodyPr vert="horz" lIns="91440" tIns="45720" rIns="91440" bIns="45720" rtlCol="0" anchor="t">
            <a:normAutofit/>
          </a:bodyPr>
          <a:lstStyle/>
          <a:p>
            <a:pPr>
              <a:lnSpc>
                <a:spcPct val="130000"/>
              </a:lnSpc>
              <a:buFont typeface="Arial" panose="020B0604020202020204" pitchFamily="34" charset="0"/>
              <a:buChar char="•"/>
            </a:pPr>
            <a:r>
              <a:rPr lang="en-GB" b="1" dirty="0"/>
              <a:t>National communities </a:t>
            </a:r>
            <a:r>
              <a:rPr lang="en-GB" dirty="0"/>
              <a:t>are being established…</a:t>
            </a:r>
          </a:p>
          <a:p>
            <a:pPr>
              <a:lnSpc>
                <a:spcPct val="130000"/>
              </a:lnSpc>
              <a:buFont typeface="Arial" panose="020B0604020202020204" pitchFamily="34" charset="0"/>
              <a:buChar char="•"/>
            </a:pPr>
            <a:r>
              <a:rPr lang="en-GB" b="1" dirty="0"/>
              <a:t>Thematic communities</a:t>
            </a:r>
            <a:r>
              <a:rPr lang="en-GB" dirty="0"/>
              <a:t>… hosted by Bantani, EIT Food, EIT Raw Materials, All Digital and others</a:t>
            </a:r>
            <a:endParaRPr lang="en-US" dirty="0"/>
          </a:p>
          <a:p>
            <a:pPr lvl="1">
              <a:lnSpc>
                <a:spcPct val="130000"/>
              </a:lnSpc>
              <a:buFont typeface="Arial" panose="020B0604020202020204" pitchFamily="34" charset="0"/>
              <a:buChar char="•"/>
            </a:pPr>
            <a:r>
              <a:rPr lang="en-GB" dirty="0"/>
              <a:t>Digital </a:t>
            </a:r>
          </a:p>
          <a:p>
            <a:pPr lvl="1">
              <a:lnSpc>
                <a:spcPct val="130000"/>
              </a:lnSpc>
              <a:buFont typeface="Arial" panose="020B0604020202020204" pitchFamily="34" charset="0"/>
              <a:buChar char="•"/>
            </a:pPr>
            <a:r>
              <a:rPr lang="en-GB" dirty="0"/>
              <a:t>Women and Girls</a:t>
            </a:r>
          </a:p>
          <a:p>
            <a:pPr lvl="1">
              <a:lnSpc>
                <a:spcPct val="130000"/>
              </a:lnSpc>
              <a:buFont typeface="Arial" panose="020B0604020202020204" pitchFamily="34" charset="0"/>
              <a:buChar char="•"/>
            </a:pPr>
            <a:r>
              <a:rPr lang="en-GB" dirty="0"/>
              <a:t>Circular Economy</a:t>
            </a:r>
          </a:p>
          <a:p>
            <a:pPr lvl="1">
              <a:lnSpc>
                <a:spcPct val="130000"/>
              </a:lnSpc>
              <a:buFont typeface="Arial" panose="020B0604020202020204" pitchFamily="34" charset="0"/>
              <a:buChar char="•"/>
            </a:pPr>
            <a:r>
              <a:rPr lang="en-GB" dirty="0"/>
              <a:t>Social and creative</a:t>
            </a:r>
          </a:p>
          <a:p>
            <a:pPr lvl="1">
              <a:lnSpc>
                <a:spcPct val="130000"/>
              </a:lnSpc>
              <a:buFont typeface="Arial" panose="020B0604020202020204" pitchFamily="34" charset="0"/>
              <a:buChar char="•"/>
            </a:pPr>
            <a:r>
              <a:rPr lang="en-GB" dirty="0"/>
              <a:t>Food systems</a:t>
            </a:r>
          </a:p>
          <a:p>
            <a:pPr lvl="1">
              <a:lnSpc>
                <a:spcPct val="130000"/>
              </a:lnSpc>
              <a:buFont typeface="Arial" panose="020B0604020202020204" pitchFamily="34" charset="0"/>
              <a:buChar char="•"/>
            </a:pPr>
            <a:r>
              <a:rPr lang="en-GB" dirty="0"/>
              <a:t>Entrepreneurial Mindsets</a:t>
            </a:r>
          </a:p>
          <a:p>
            <a:pPr lvl="1">
              <a:lnSpc>
                <a:spcPct val="130000"/>
              </a:lnSpc>
              <a:buFont typeface="Arial" panose="020B0604020202020204" pitchFamily="34" charset="0"/>
              <a:buChar char="•"/>
            </a:pPr>
            <a:r>
              <a:rPr lang="en-GB" dirty="0"/>
              <a:t>EntreComp Champions</a:t>
            </a:r>
          </a:p>
        </p:txBody>
      </p:sp>
      <p:sp>
        <p:nvSpPr>
          <p:cNvPr id="6" name="Slide Number Placeholder 5">
            <a:extLst>
              <a:ext uri="{FF2B5EF4-FFF2-40B4-BE49-F238E27FC236}">
                <a16:creationId xmlns:a16="http://schemas.microsoft.com/office/drawing/2014/main" id="{16552BE5-28B2-4444-BD3E-226C85F61BFB}"/>
              </a:ext>
            </a:extLst>
          </p:cNvPr>
          <p:cNvSpPr>
            <a:spLocks noGrp="1"/>
          </p:cNvSpPr>
          <p:nvPr>
            <p:ph type="sldNum" sz="quarter" idx="12"/>
          </p:nvPr>
        </p:nvSpPr>
        <p:spPr/>
        <p:txBody>
          <a:bodyPr/>
          <a:lstStyle/>
          <a:p>
            <a:fld id="{69E57DC2-970A-4B3E-BB1C-7A09969E49DF}" type="slidenum">
              <a:rPr lang="en-US" smtClean="0"/>
              <a:t>9</a:t>
            </a:fld>
            <a:endParaRPr lang="en-US" dirty="0"/>
          </a:p>
        </p:txBody>
      </p:sp>
      <p:sp>
        <p:nvSpPr>
          <p:cNvPr id="10" name="Content Placeholder 9">
            <a:extLst>
              <a:ext uri="{FF2B5EF4-FFF2-40B4-BE49-F238E27FC236}">
                <a16:creationId xmlns:a16="http://schemas.microsoft.com/office/drawing/2014/main" id="{EF19B3E0-13A9-48E9-947C-F4216D597952}"/>
              </a:ext>
            </a:extLst>
          </p:cNvPr>
          <p:cNvSpPr>
            <a:spLocks noGrp="1"/>
          </p:cNvSpPr>
          <p:nvPr>
            <p:ph sz="half" idx="2"/>
          </p:nvPr>
        </p:nvSpPr>
        <p:spPr>
          <a:xfrm>
            <a:off x="7247664" y="3276599"/>
            <a:ext cx="5072673" cy="3581401"/>
          </a:xfrm>
        </p:spPr>
        <p:txBody>
          <a:bodyPr>
            <a:normAutofit/>
          </a:bodyPr>
          <a:lstStyle/>
          <a:p>
            <a:r>
              <a:rPr lang="en-US" sz="3200" i="1" dirty="0">
                <a:solidFill>
                  <a:srgbClr val="68959D"/>
                </a:solidFill>
                <a:latin typeface="Avenir Next LT Pro Light" panose="020B0304020202020204" pitchFamily="34" charset="0"/>
              </a:rPr>
              <a:t>Group discussions</a:t>
            </a:r>
          </a:p>
          <a:p>
            <a:r>
              <a:rPr lang="en-US" sz="3200" i="1" dirty="0">
                <a:solidFill>
                  <a:srgbClr val="68959D"/>
                </a:solidFill>
                <a:latin typeface="Avenir Next LT Pro Light" panose="020B0304020202020204" pitchFamily="34" charset="0"/>
              </a:rPr>
              <a:t>Group learning </a:t>
            </a:r>
          </a:p>
          <a:p>
            <a:r>
              <a:rPr lang="en-US" sz="3200" i="1" dirty="0">
                <a:solidFill>
                  <a:srgbClr val="68959D"/>
                </a:solidFill>
                <a:latin typeface="Avenir Next LT Pro Light" panose="020B0304020202020204" pitchFamily="34" charset="0"/>
              </a:rPr>
              <a:t>Group networking</a:t>
            </a:r>
          </a:p>
          <a:p>
            <a:r>
              <a:rPr lang="en-US" sz="3200" i="1" dirty="0">
                <a:solidFill>
                  <a:srgbClr val="68959D"/>
                </a:solidFill>
                <a:latin typeface="Avenir Next LT Pro Light" panose="020B0304020202020204" pitchFamily="34" charset="0"/>
              </a:rPr>
              <a:t>Group event announcements</a:t>
            </a:r>
            <a:endParaRPr lang="en-GB" sz="3200" i="1" dirty="0">
              <a:solidFill>
                <a:srgbClr val="68959D"/>
              </a:solidFill>
              <a:latin typeface="Avenir Next LT Pro Light" panose="020B0304020202020204" pitchFamily="34" charset="0"/>
            </a:endParaRPr>
          </a:p>
        </p:txBody>
      </p:sp>
    </p:spTree>
    <p:extLst>
      <p:ext uri="{BB962C8B-B14F-4D97-AF65-F5344CB8AC3E}">
        <p14:creationId xmlns:p14="http://schemas.microsoft.com/office/powerpoint/2010/main" val="2825174570"/>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03cdf61-9bdb-4ab1-bf99-aabb6c694d24">
      <UserInfo>
        <DisplayName>SharingLinks.dc07216d-0ef2-4add-996b-9f457cb2dd1d.OrganizationEdit.047c8126-a0b4-4e65-83a5-0f9ed6319146</DisplayName>
        <AccountId>17</AccountId>
        <AccountType/>
      </UserInfo>
      <UserInfo>
        <DisplayName>Bantani Education</DisplayName>
        <AccountId>13</AccountId>
        <AccountType/>
      </UserInfo>
      <UserInfo>
        <DisplayName>Fatima Soualhi</DisplayName>
        <AccountId>137</AccountId>
        <AccountType/>
      </UserInfo>
    </SharedWithUsers>
    <lcf76f155ced4ddcb4097134ff3c332f xmlns="e0c4cf2c-1396-48e0-9fb8-701f9c1f262a">
      <Terms xmlns="http://schemas.microsoft.com/office/infopath/2007/PartnerControls"/>
    </lcf76f155ced4ddcb4097134ff3c332f>
    <TaxCatchAll xmlns="703cdf61-9bdb-4ab1-bf99-aabb6c694d2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1FD093CA6EE9724F9D59C7B4BDDB6CF3" ma:contentTypeVersion="15" ma:contentTypeDescription="Ustvari nov dokument." ma:contentTypeScope="" ma:versionID="ed80cf22ceb283f6b226f0d3b4f51fb0">
  <xsd:schema xmlns:xsd="http://www.w3.org/2001/XMLSchema" xmlns:xs="http://www.w3.org/2001/XMLSchema" xmlns:p="http://schemas.microsoft.com/office/2006/metadata/properties" xmlns:ns2="703cdf61-9bdb-4ab1-bf99-aabb6c694d24" xmlns:ns3="e0c4cf2c-1396-48e0-9fb8-701f9c1f262a" targetNamespace="http://schemas.microsoft.com/office/2006/metadata/properties" ma:root="true" ma:fieldsID="4c68f0fa0e3419dd89357434dc39a82b" ns2:_="" ns3:_="">
    <xsd:import namespace="703cdf61-9bdb-4ab1-bf99-aabb6c694d24"/>
    <xsd:import namespace="e0c4cf2c-1396-48e0-9fb8-701f9c1f262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2:TaxCatchAll" minOccurs="0"/>
                <xsd:element ref="ns3:MediaServiceGenerationTime" minOccurs="0"/>
                <xsd:element ref="ns3:MediaServiceEventHashCode" minOccurs="0"/>
                <xsd:element ref="ns3:MediaServiceDateTaken" minOccurs="0"/>
                <xsd:element ref="ns3:MediaLengthInSeconds" minOccurs="0"/>
                <xsd:element ref="ns3:MediaServiceOCR"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3cdf61-9bdb-4ab1-bf99-aabb6c694d24" elementFormDefault="qualified">
    <xsd:import namespace="http://schemas.microsoft.com/office/2006/documentManagement/types"/>
    <xsd:import namespace="http://schemas.microsoft.com/office/infopath/2007/PartnerControls"/>
    <xsd:element name="SharedWithUsers" ma:index="8"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V skupni rabi s podrobnostmi" ma:internalName="SharedWithDetails" ma:readOnly="true">
      <xsd:simpleType>
        <xsd:restriction base="dms:Note">
          <xsd:maxLength value="255"/>
        </xsd:restriction>
      </xsd:simpleType>
    </xsd:element>
    <xsd:element name="TaxCatchAll" ma:index="14" nillable="true" ma:displayName="Taxonomy Catch All Column" ma:hidden="true" ma:list="{c045dbe8-36ce-414e-b890-92d4d91653f2}" ma:internalName="TaxCatchAll" ma:showField="CatchAllData" ma:web="703cdf61-9bdb-4ab1-bf99-aabb6c694d2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0c4cf2c-1396-48e0-9fb8-701f9c1f262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Oznake slike" ma:readOnly="false" ma:fieldId="{5cf76f15-5ced-4ddc-b409-7134ff3c332f}" ma:taxonomyMulti="true" ma:sspId="74e670e0-036f-40c5-a94b-014558db02e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C0B8C7-7150-4710-BE87-F86D7EBFC2CD}">
  <ds:schemaRefs>
    <ds:schemaRef ds:uri="http://purl.org/dc/dcmitype/"/>
    <ds:schemaRef ds:uri="http://www.w3.org/XML/1998/namespace"/>
    <ds:schemaRef ds:uri="http://schemas.microsoft.com/office/2006/documentManagement/types"/>
    <ds:schemaRef ds:uri="http://purl.org/dc/elements/1.1/"/>
    <ds:schemaRef ds:uri="http://purl.org/dc/terms/"/>
    <ds:schemaRef ds:uri="http://schemas.microsoft.com/office/2006/metadata/properties"/>
    <ds:schemaRef ds:uri="http://schemas.microsoft.com/office/infopath/2007/PartnerControls"/>
    <ds:schemaRef ds:uri="http://schemas.openxmlformats.org/package/2006/metadata/core-properties"/>
    <ds:schemaRef ds:uri="63ee5005-9df6-403b-8f64-7ef2c7151cb2"/>
    <ds:schemaRef ds:uri="1da88d65-bca2-4dd6-bdf7-0f05b8e86e16"/>
  </ds:schemaRefs>
</ds:datastoreItem>
</file>

<file path=customXml/itemProps2.xml><?xml version="1.0" encoding="utf-8"?>
<ds:datastoreItem xmlns:ds="http://schemas.openxmlformats.org/officeDocument/2006/customXml" ds:itemID="{263A9751-99D8-41B3-AEB0-D9DC7C45BD0C}"/>
</file>

<file path=customXml/itemProps3.xml><?xml version="1.0" encoding="utf-8"?>
<ds:datastoreItem xmlns:ds="http://schemas.openxmlformats.org/officeDocument/2006/customXml" ds:itemID="{5D37D1E7-DBEA-412B-82D2-67DBBAA61A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Crop</Template>
  <TotalTime>0</TotalTime>
  <Words>1362</Words>
  <Application>Microsoft Macintosh PowerPoint</Application>
  <PresentationFormat>Widescreen</PresentationFormat>
  <Paragraphs>193</Paragraphs>
  <Slides>18</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Avenir Next LT Pro Light</vt:lpstr>
      <vt:lpstr>Calibri</vt:lpstr>
      <vt:lpstr>Franklin Gothic Book</vt:lpstr>
      <vt:lpstr>Ink Free</vt:lpstr>
      <vt:lpstr>Open Sans</vt:lpstr>
      <vt:lpstr>Raleway</vt:lpstr>
      <vt:lpstr>Source Sans Pro</vt:lpstr>
      <vt:lpstr>Crop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Communities of Practice</vt:lpstr>
      <vt:lpstr>Digital Library</vt:lpstr>
      <vt:lpstr>Search by….</vt:lpstr>
      <vt:lpstr>Events</vt:lpstr>
      <vt:lpstr>Communities of Practice</vt:lpstr>
      <vt:lpstr>Learning – from bitesize to MOOCs</vt:lpstr>
      <vt:lpstr>Get involved!</vt:lpstr>
      <vt:lpstr>Thanks to…</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keywords/>
  <cp:lastModifiedBy/>
  <cp:revision>314</cp:revision>
  <dcterms:created xsi:type="dcterms:W3CDTF">2021-10-14T20:32:45Z</dcterms:created>
  <dcterms:modified xsi:type="dcterms:W3CDTF">2023-01-26T10:00:47Z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0x0101001EDFA4C3D936314FB9316D23342DAA14</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ies>
</file>