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13.xml" ContentType="application/vnd.openxmlformats-officedocument.presentationml.slide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4.xml" ContentType="application/vnd.openxmlformats-officedocument.presentationml.slide+xml"/>
  <Override PartName="/ppt/slides/slide18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Slides/notesSlide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63" r:id="rId3"/>
    <p:sldId id="258" r:id="rId4"/>
    <p:sldId id="259" r:id="rId5"/>
    <p:sldId id="260" r:id="rId6"/>
    <p:sldId id="264" r:id="rId7"/>
    <p:sldId id="265" r:id="rId8"/>
    <p:sldId id="266" r:id="rId9"/>
    <p:sldId id="270" r:id="rId10"/>
    <p:sldId id="267" r:id="rId11"/>
    <p:sldId id="268" r:id="rId12"/>
    <p:sldId id="271" r:id="rId13"/>
    <p:sldId id="272" r:id="rId14"/>
    <p:sldId id="273" r:id="rId15"/>
    <p:sldId id="269" r:id="rId16"/>
    <p:sldId id="274" r:id="rId17"/>
    <p:sldId id="275" r:id="rId18"/>
    <p:sldId id="276" r:id="rId19"/>
    <p:sldId id="277" r:id="rId20"/>
    <p:sldId id="2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502C"/>
    <a:srgbClr val="32CDC0"/>
    <a:srgbClr val="32CCC9"/>
    <a:srgbClr val="32B296"/>
    <a:srgbClr val="32B5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992" autoAdjust="0"/>
  </p:normalViewPr>
  <p:slideViewPr>
    <p:cSldViewPr snapToGrid="0">
      <p:cViewPr varScale="1">
        <p:scale>
          <a:sx n="51" d="100"/>
          <a:sy n="51" d="100"/>
        </p:scale>
        <p:origin x="116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0B6912-B4DD-4A73-83D8-0773C3FDF19E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45DE21-FCE7-4EE6-A9A2-3306B2441A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430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Fresh</a:t>
            </a:r>
            <a:r>
              <a:rPr lang="fr-FR" baseline="0" dirty="0" smtClean="0"/>
              <a:t> sauces : not at all </a:t>
            </a:r>
            <a:r>
              <a:rPr lang="fr-FR" baseline="0" dirty="0" err="1" smtClean="0"/>
              <a:t>developed</a:t>
            </a:r>
            <a:r>
              <a:rPr lang="fr-FR" baseline="0" dirty="0" smtClean="0"/>
              <a:t> in France (</a:t>
            </a:r>
            <a:r>
              <a:rPr lang="fr-FR" baseline="0" dirty="0" err="1" smtClean="0"/>
              <a:t>compared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Italy</a:t>
            </a:r>
            <a:r>
              <a:rPr lang="fr-FR" baseline="0" dirty="0" smtClean="0"/>
              <a:t> or </a:t>
            </a:r>
            <a:r>
              <a:rPr lang="fr-FR" baseline="0" dirty="0" err="1" smtClean="0"/>
              <a:t>Scandinavian</a:t>
            </a:r>
            <a:r>
              <a:rPr lang="fr-FR" baseline="0" dirty="0" smtClean="0"/>
              <a:t> countries, USA)</a:t>
            </a:r>
          </a:p>
          <a:p>
            <a:r>
              <a:rPr lang="fr-FR" baseline="0" dirty="0" smtClean="0"/>
              <a:t>Not a lot of </a:t>
            </a:r>
            <a:r>
              <a:rPr lang="fr-FR" baseline="0" dirty="0" err="1" smtClean="0"/>
              <a:t>variety</a:t>
            </a:r>
            <a:endParaRPr lang="fr-FR" baseline="0" dirty="0" smtClean="0"/>
          </a:p>
          <a:p>
            <a:r>
              <a:rPr lang="fr-FR" baseline="0" dirty="0" smtClean="0"/>
              <a:t>Our goal : </a:t>
            </a:r>
            <a:r>
              <a:rPr lang="fr-FR" baseline="0" dirty="0" err="1" smtClean="0"/>
              <a:t>promote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vegetables</a:t>
            </a:r>
            <a:r>
              <a:rPr lang="fr-FR" baseline="0" dirty="0" smtClean="0"/>
              <a:t> sauces, not </a:t>
            </a:r>
            <a:r>
              <a:rPr lang="fr-FR" baseline="0" dirty="0" err="1" smtClean="0"/>
              <a:t>damaged</a:t>
            </a:r>
            <a:r>
              <a:rPr lang="fr-FR" baseline="0" dirty="0" smtClean="0"/>
              <a:t> by </a:t>
            </a:r>
            <a:r>
              <a:rPr lang="fr-FR" baseline="0" dirty="0" err="1" smtClean="0"/>
              <a:t>heating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process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44794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741997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8586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Their</a:t>
            </a:r>
            <a:r>
              <a:rPr lang="fr-FR" baseline="0" dirty="0" smtClean="0"/>
              <a:t> principal </a:t>
            </a:r>
            <a:r>
              <a:rPr lang="fr-FR" baseline="0" dirty="0" err="1" smtClean="0"/>
              <a:t>added</a:t>
            </a:r>
            <a:r>
              <a:rPr lang="fr-FR" baseline="0" dirty="0" smtClean="0"/>
              <a:t> value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give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an office and the </a:t>
            </a:r>
            <a:r>
              <a:rPr lang="fr-FR" baseline="0" dirty="0" err="1" smtClean="0"/>
              <a:t>egibility</a:t>
            </a:r>
            <a:r>
              <a:rPr lang="fr-FR" baseline="0" dirty="0" smtClean="0"/>
              <a:t> to public </a:t>
            </a:r>
            <a:r>
              <a:rPr lang="fr-FR" baseline="0" dirty="0" err="1" smtClean="0"/>
              <a:t>grants</a:t>
            </a:r>
            <a:endParaRPr lang="fr-FR" baseline="0" dirty="0" smtClean="0"/>
          </a:p>
          <a:p>
            <a:r>
              <a:rPr lang="fr-FR" baseline="0" dirty="0" smtClean="0"/>
              <a:t>An </a:t>
            </a:r>
            <a:r>
              <a:rPr lang="fr-FR" baseline="0" dirty="0" err="1" smtClean="0"/>
              <a:t>ecosystem</a:t>
            </a:r>
            <a:endParaRPr lang="fr-FR" baseline="0" dirty="0" smtClean="0"/>
          </a:p>
          <a:p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noticed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very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often</a:t>
            </a:r>
            <a:r>
              <a:rPr lang="fr-FR" baseline="0" dirty="0" smtClean="0"/>
              <a:t> not </a:t>
            </a:r>
            <a:r>
              <a:rPr lang="fr-FR" baseline="0" dirty="0" err="1" smtClean="0"/>
              <a:t>well-used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only</a:t>
            </a:r>
            <a:r>
              <a:rPr lang="fr-FR" baseline="0" dirty="0" smtClean="0"/>
              <a:t> a few </a:t>
            </a:r>
            <a:r>
              <a:rPr lang="fr-FR" baseline="0" dirty="0" err="1" smtClean="0"/>
              <a:t>students</a:t>
            </a:r>
            <a:r>
              <a:rPr lang="fr-FR" baseline="0" dirty="0" smtClean="0"/>
              <a:t> know and </a:t>
            </a:r>
            <a:r>
              <a:rPr lang="fr-FR" baseline="0" dirty="0" err="1" smtClean="0"/>
              <a:t>benefit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it</a:t>
            </a:r>
            <a:endParaRPr lang="fr-FR" baseline="0" dirty="0" smtClean="0"/>
          </a:p>
          <a:p>
            <a:r>
              <a:rPr lang="fr-FR" baseline="0" dirty="0" smtClean="0"/>
              <a:t>On the 3 last promotion, no one </a:t>
            </a:r>
            <a:r>
              <a:rPr lang="fr-FR" baseline="0" dirty="0" err="1" smtClean="0"/>
              <a:t>integrate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incubator</a:t>
            </a:r>
            <a:endParaRPr lang="fr-FR" baseline="0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557090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Business</a:t>
            </a:r>
            <a:r>
              <a:rPr lang="fr-FR" baseline="0" dirty="0" smtClean="0"/>
              <a:t> plan construction, how to </a:t>
            </a:r>
            <a:r>
              <a:rPr lang="fr-FR" baseline="0" dirty="0" err="1" smtClean="0"/>
              <a:t>create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company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legal</a:t>
            </a:r>
            <a:r>
              <a:rPr lang="fr-FR" baseline="0" dirty="0" smtClean="0"/>
              <a:t> obligations, coaching on </a:t>
            </a:r>
            <a:r>
              <a:rPr lang="fr-FR" baseline="0" dirty="0" err="1" smtClean="0"/>
              <a:t>loans</a:t>
            </a:r>
            <a:r>
              <a:rPr lang="fr-FR" baseline="0" dirty="0" smtClean="0"/>
              <a:t> and subventions</a:t>
            </a:r>
          </a:p>
          <a:p>
            <a:r>
              <a:rPr lang="fr-FR" baseline="0" dirty="0" smtClean="0"/>
              <a:t>Help of </a:t>
            </a:r>
            <a:r>
              <a:rPr lang="fr-FR" baseline="0" dirty="0" err="1" smtClean="0"/>
              <a:t>well-established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companies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promote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rise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food</a:t>
            </a:r>
            <a:r>
              <a:rPr lang="fr-FR" baseline="0" dirty="0" smtClean="0"/>
              <a:t> start-up and mutualise </a:t>
            </a:r>
            <a:r>
              <a:rPr lang="fr-FR" baseline="0" dirty="0" err="1" smtClean="0"/>
              <a:t>supply</a:t>
            </a:r>
            <a:r>
              <a:rPr lang="fr-FR" baseline="0" dirty="0" smtClean="0"/>
              <a:t> and production </a:t>
            </a:r>
            <a:r>
              <a:rPr lang="fr-FR" baseline="0" dirty="0" err="1" smtClean="0"/>
              <a:t>lines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19327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5DE21-FCE7-4EE6-A9A2-3306B2441AE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870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Paris </a:t>
            </a:r>
            <a:r>
              <a:rPr lang="fr-FR" dirty="0" err="1" smtClean="0"/>
              <a:t>mushroom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goat</a:t>
            </a:r>
            <a:r>
              <a:rPr lang="fr-FR" dirty="0" smtClean="0"/>
              <a:t> </a:t>
            </a:r>
            <a:r>
              <a:rPr lang="fr-FR" dirty="0" err="1" smtClean="0"/>
              <a:t>cheese</a:t>
            </a:r>
            <a:r>
              <a:rPr lang="fr-FR" dirty="0" smtClean="0"/>
              <a:t>, </a:t>
            </a:r>
            <a:r>
              <a:rPr lang="fr-FR" dirty="0" err="1" smtClean="0"/>
              <a:t>chesnut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shallot</a:t>
            </a:r>
            <a:endParaRPr lang="fr-FR" dirty="0" smtClean="0"/>
          </a:p>
          <a:p>
            <a:r>
              <a:rPr lang="fr-FR" dirty="0" err="1" smtClean="0"/>
              <a:t>Spinach</a:t>
            </a:r>
            <a:r>
              <a:rPr lang="fr-FR" dirty="0" smtClean="0"/>
              <a:t> </a:t>
            </a:r>
            <a:r>
              <a:rPr lang="fr-FR" dirty="0" err="1" smtClean="0"/>
              <a:t>cream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toasted</a:t>
            </a:r>
            <a:r>
              <a:rPr lang="fr-FR" dirty="0" smtClean="0"/>
              <a:t> </a:t>
            </a:r>
            <a:r>
              <a:rPr lang="fr-FR" dirty="0" err="1" smtClean="0"/>
              <a:t>almonds</a:t>
            </a:r>
            <a:r>
              <a:rPr lang="fr-FR" dirty="0" smtClean="0"/>
              <a:t> and</a:t>
            </a:r>
            <a:r>
              <a:rPr lang="fr-FR" baseline="0" dirty="0" smtClean="0"/>
              <a:t> local French Pepper</a:t>
            </a:r>
          </a:p>
          <a:p>
            <a:r>
              <a:rPr lang="fr-FR" baseline="0" dirty="0" err="1" smtClean="0"/>
              <a:t>Pumpkin</a:t>
            </a:r>
            <a:r>
              <a:rPr lang="fr-FR" baseline="0" dirty="0" smtClean="0"/>
              <a:t> sauce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a sage infusion</a:t>
            </a:r>
          </a:p>
          <a:p>
            <a:r>
              <a:rPr lang="fr-FR" baseline="0" dirty="0" smtClean="0"/>
              <a:t>A </a:t>
            </a:r>
            <a:r>
              <a:rPr lang="fr-FR" baseline="0" dirty="0" err="1" smtClean="0"/>
              <a:t>winter</a:t>
            </a:r>
            <a:r>
              <a:rPr lang="fr-FR" baseline="0" dirty="0" smtClean="0"/>
              <a:t> pesto </a:t>
            </a:r>
            <a:r>
              <a:rPr lang="fr-FR" baseline="0" dirty="0" err="1" smtClean="0"/>
              <a:t>based</a:t>
            </a:r>
            <a:r>
              <a:rPr lang="fr-FR" baseline="0" dirty="0" smtClean="0"/>
              <a:t> on </a:t>
            </a:r>
            <a:r>
              <a:rPr lang="fr-FR" baseline="0" dirty="0" err="1" smtClean="0"/>
              <a:t>Aragula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parsley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herbs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5DE21-FCE7-4EE6-A9A2-3306B2441AE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848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86165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35161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Weakness</a:t>
            </a:r>
            <a:r>
              <a:rPr lang="fr-FR" dirty="0" smtClean="0"/>
              <a:t> position on </a:t>
            </a:r>
            <a:r>
              <a:rPr lang="fr-FR" dirty="0" err="1" smtClean="0"/>
              <a:t>each</a:t>
            </a:r>
            <a:r>
              <a:rPr lang="fr-FR" dirty="0" smtClean="0"/>
              <a:t> of </a:t>
            </a:r>
            <a:r>
              <a:rPr lang="fr-FR" dirty="0" err="1" smtClean="0"/>
              <a:t>these</a:t>
            </a:r>
            <a:r>
              <a:rPr lang="fr-FR" dirty="0" smtClean="0"/>
              <a:t> forces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76114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cost price : </a:t>
            </a:r>
            <a:r>
              <a:rPr lang="en-US" dirty="0" err="1" smtClean="0"/>
              <a:t>coût</a:t>
            </a:r>
            <a:r>
              <a:rPr lang="en-US" dirty="0" smtClean="0"/>
              <a:t> de </a:t>
            </a:r>
            <a:r>
              <a:rPr lang="en-US" dirty="0" err="1" smtClean="0"/>
              <a:t>revient</a:t>
            </a:r>
            <a:endParaRPr lang="en-US" dirty="0" smtClean="0"/>
          </a:p>
          <a:p>
            <a:r>
              <a:rPr lang="fr-FR" dirty="0" err="1" smtClean="0"/>
              <a:t>Won’t</a:t>
            </a:r>
            <a:r>
              <a:rPr lang="fr-FR" dirty="0" smtClean="0"/>
              <a:t> </a:t>
            </a:r>
            <a:r>
              <a:rPr lang="fr-FR" dirty="0" err="1" smtClean="0"/>
              <a:t>make</a:t>
            </a:r>
            <a:r>
              <a:rPr lang="fr-FR" dirty="0" smtClean="0"/>
              <a:t> an effort on </a:t>
            </a:r>
            <a:r>
              <a:rPr lang="fr-FR" dirty="0" err="1" smtClean="0"/>
              <a:t>their</a:t>
            </a:r>
            <a:r>
              <a:rPr lang="fr-FR" dirty="0" smtClean="0"/>
              <a:t> </a:t>
            </a:r>
            <a:r>
              <a:rPr lang="fr-FR" dirty="0" err="1" smtClean="0"/>
              <a:t>prices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07801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Finished</a:t>
            </a:r>
            <a:r>
              <a:rPr lang="fr-FR" dirty="0" smtClean="0"/>
              <a:t> </a:t>
            </a:r>
            <a:r>
              <a:rPr lang="fr-FR" dirty="0" err="1" smtClean="0"/>
              <a:t>product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a good packaging</a:t>
            </a:r>
            <a:r>
              <a:rPr lang="fr-FR" baseline="0" dirty="0" smtClean="0"/>
              <a:t> or </a:t>
            </a:r>
            <a:r>
              <a:rPr lang="fr-FR" baseline="0" dirty="0" err="1" smtClean="0"/>
              <a:t>very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tasty</a:t>
            </a:r>
            <a:r>
              <a:rPr lang="fr-FR" baseline="0" dirty="0" smtClean="0"/>
              <a:t> /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quality</a:t>
            </a:r>
            <a:r>
              <a:rPr lang="fr-FR" baseline="0" dirty="0" smtClean="0"/>
              <a:t> certifications</a:t>
            </a:r>
          </a:p>
          <a:p>
            <a:r>
              <a:rPr lang="fr-FR" baseline="0" dirty="0" err="1" smtClean="0"/>
              <a:t>Won’t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welcome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open </a:t>
            </a:r>
            <a:r>
              <a:rPr lang="fr-FR" baseline="0" dirty="0" err="1" smtClean="0"/>
              <a:t>arms</a:t>
            </a:r>
            <a:endParaRPr lang="fr-FR" baseline="0" dirty="0" smtClean="0"/>
          </a:p>
          <a:p>
            <a:r>
              <a:rPr lang="fr-FR" baseline="0" dirty="0" err="1" smtClean="0"/>
              <a:t>Treasury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62703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27480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C7EB0-3002-4E35-8DDB-B4EC2778F17D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79DB8-6130-411D-8AFC-2C7328EB7A3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266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C7EB0-3002-4E35-8DDB-B4EC2778F17D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79DB8-6130-411D-8AFC-2C7328EB7A3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29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C7EB0-3002-4E35-8DDB-B4EC2778F17D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79DB8-6130-411D-8AFC-2C7328EB7A3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264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nd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822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C7EB0-3002-4E35-8DDB-B4EC2778F17D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79DB8-6130-411D-8AFC-2C7328EB7A3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220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C7EB0-3002-4E35-8DDB-B4EC2778F17D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79DB8-6130-411D-8AFC-2C7328EB7A3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550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C7EB0-3002-4E35-8DDB-B4EC2778F17D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79DB8-6130-411D-8AFC-2C7328EB7A3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900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C7EB0-3002-4E35-8DDB-B4EC2778F17D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79DB8-6130-411D-8AFC-2C7328EB7A3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170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C7EB0-3002-4E35-8DDB-B4EC2778F17D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79DB8-6130-411D-8AFC-2C7328EB7A3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343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C7EB0-3002-4E35-8DDB-B4EC2778F17D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79DB8-6130-411D-8AFC-2C7328EB7A3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377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C7EB0-3002-4E35-8DDB-B4EC2778F17D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79DB8-6130-411D-8AFC-2C7328EB7A3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18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C7EB0-3002-4E35-8DDB-B4EC2778F17D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79DB8-6130-411D-8AFC-2C7328EB7A3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78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DC7EB0-3002-4E35-8DDB-B4EC2778F17D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79DB8-6130-411D-8AFC-2C7328EB7A3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343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ucespapillon.com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 7" descr="Une image contenant texte, rouge, noir, signe&#10;&#10;Description générée automatiquement">
            <a:extLst>
              <a:ext uri="{FF2B5EF4-FFF2-40B4-BE49-F238E27FC236}">
                <a16:creationId xmlns="" xmlns:a16="http://schemas.microsoft.com/office/drawing/2014/main" id="{FC953104-13FD-3A2E-1E01-0F054496E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651" y="2476072"/>
            <a:ext cx="6553227" cy="1151241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="" xmlns:a16="http://schemas.microsoft.com/office/drawing/2014/main" id="{97EE2C7F-C11E-D1AF-D8C8-E3E024751A9A}"/>
              </a:ext>
            </a:extLst>
          </p:cNvPr>
          <p:cNvCxnSpPr/>
          <p:nvPr/>
        </p:nvCxnSpPr>
        <p:spPr>
          <a:xfrm>
            <a:off x="3877804" y="5489575"/>
            <a:ext cx="19653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="" xmlns:a16="http://schemas.microsoft.com/office/drawing/2014/main" id="{06883680-10E4-BA92-6275-0B052E113E54}"/>
              </a:ext>
            </a:extLst>
          </p:cNvPr>
          <p:cNvCxnSpPr/>
          <p:nvPr/>
        </p:nvCxnSpPr>
        <p:spPr>
          <a:xfrm>
            <a:off x="6349107" y="5489575"/>
            <a:ext cx="19653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Une image contenant flèche&#10;&#10;Description générée automatiquement">
            <a:extLst>
              <a:ext uri="{FF2B5EF4-FFF2-40B4-BE49-F238E27FC236}">
                <a16:creationId xmlns="" xmlns:a16="http://schemas.microsoft.com/office/drawing/2014/main" id="{AB35EEAE-C447-4AB2-C3F5-7B29755CA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275" y="5372100"/>
            <a:ext cx="321014" cy="248403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="" xmlns:a16="http://schemas.microsoft.com/office/drawing/2014/main" id="{FDADBFE0-0D8E-A6BE-6D74-D81546DF5373}"/>
              </a:ext>
            </a:extLst>
          </p:cNvPr>
          <p:cNvSpPr txBox="1"/>
          <p:nvPr/>
        </p:nvSpPr>
        <p:spPr>
          <a:xfrm>
            <a:off x="3872896" y="5746469"/>
            <a:ext cx="4463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cap="all" spc="80" dirty="0" smtClean="0">
                <a:latin typeface="Circe Bold" panose="020B0502020203020203" pitchFamily="34" charset="77"/>
              </a:rPr>
              <a:t>ENTRECOMPFOOD</a:t>
            </a:r>
            <a:endParaRPr lang="fr-FR" sz="1600" b="1" cap="all" spc="80" dirty="0">
              <a:latin typeface="Circe Bold" panose="020B0502020203020203" pitchFamily="34" charset="77"/>
            </a:endParaRPr>
          </a:p>
          <a:p>
            <a:pPr algn="ctr"/>
            <a:r>
              <a:rPr lang="fr-FR" sz="1600" b="1" cap="all" spc="80" dirty="0" smtClean="0">
                <a:latin typeface="Circe Bold" panose="020B0502020203020203" pitchFamily="34" charset="77"/>
              </a:rPr>
              <a:t>BRUSSELS – 23/01/26</a:t>
            </a:r>
            <a:endParaRPr lang="fr-FR" sz="1600" b="1" cap="all" spc="80" dirty="0">
              <a:latin typeface="Circe Bold" panose="020B0502020203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062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22A3436-D861-65C6-EE47-C7271C35FE41}"/>
              </a:ext>
            </a:extLst>
          </p:cNvPr>
          <p:cNvSpPr/>
          <p:nvPr/>
        </p:nvSpPr>
        <p:spPr>
          <a:xfrm>
            <a:off x="489858" y="2108200"/>
            <a:ext cx="4310742" cy="2847866"/>
          </a:xfrm>
          <a:prstGeom prst="rect">
            <a:avLst/>
          </a:prstGeom>
          <a:noFill/>
          <a:ln w="762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cap="all" spc="100" dirty="0" err="1" smtClean="0">
                <a:solidFill>
                  <a:schemeClr val="tx1"/>
                </a:solidFill>
                <a:latin typeface="☞BR FIRMA" pitchFamily="2" charset="77"/>
              </a:rPr>
              <a:t>Beginning</a:t>
            </a:r>
            <a:r>
              <a:rPr lang="fr-FR" sz="3200" b="1" cap="all" spc="100" dirty="0" smtClean="0">
                <a:solidFill>
                  <a:schemeClr val="tx1"/>
                </a:solidFill>
                <a:latin typeface="☞BR FIRMA" pitchFamily="2" charset="77"/>
              </a:rPr>
              <a:t> in the </a:t>
            </a:r>
            <a:r>
              <a:rPr lang="fr-FR" sz="3200" b="1" cap="all" spc="100" dirty="0" err="1" smtClean="0">
                <a:solidFill>
                  <a:schemeClr val="tx1"/>
                </a:solidFill>
                <a:latin typeface="☞BR FIRMA" pitchFamily="2" charset="77"/>
              </a:rPr>
              <a:t>food</a:t>
            </a:r>
            <a:r>
              <a:rPr lang="fr-FR" sz="3200" b="1" cap="all" spc="100" dirty="0" smtClean="0">
                <a:solidFill>
                  <a:schemeClr val="tx1"/>
                </a:solidFill>
                <a:latin typeface="☞BR FIRMA" pitchFamily="2" charset="77"/>
              </a:rPr>
              <a:t> </a:t>
            </a:r>
            <a:r>
              <a:rPr lang="fr-FR" sz="3200" b="1" cap="all" spc="100" dirty="0" err="1" smtClean="0">
                <a:solidFill>
                  <a:schemeClr val="tx1"/>
                </a:solidFill>
                <a:latin typeface="☞BR FIRMA" pitchFamily="2" charset="77"/>
              </a:rPr>
              <a:t>industry</a:t>
            </a:r>
            <a:r>
              <a:rPr lang="fr-FR" sz="3200" b="1" cap="all" spc="100" dirty="0" smtClean="0">
                <a:solidFill>
                  <a:schemeClr val="tx1"/>
                </a:solidFill>
                <a:latin typeface="☞BR FIRMA" pitchFamily="2" charset="77"/>
              </a:rPr>
              <a:t> :</a:t>
            </a:r>
          </a:p>
          <a:p>
            <a:pPr algn="ctr"/>
            <a:endParaRPr lang="fr-FR" sz="3200" b="1" cap="all" spc="100" dirty="0" smtClean="0">
              <a:solidFill>
                <a:schemeClr val="tx1"/>
              </a:solidFill>
              <a:latin typeface="☞BR FIRMA" pitchFamily="2" charset="77"/>
            </a:endParaRPr>
          </a:p>
          <a:p>
            <a:pPr algn="ctr"/>
            <a:r>
              <a:rPr lang="fr-FR" sz="3200" b="1" cap="all" spc="100" dirty="0" err="1" smtClean="0">
                <a:solidFill>
                  <a:schemeClr val="tx1"/>
                </a:solidFill>
                <a:latin typeface="☞BR FIRMA" pitchFamily="2" charset="77"/>
              </a:rPr>
              <a:t>Which</a:t>
            </a:r>
            <a:r>
              <a:rPr lang="fr-FR" sz="3200" b="1" cap="all" spc="100" dirty="0" smtClean="0">
                <a:solidFill>
                  <a:schemeClr val="tx1"/>
                </a:solidFill>
                <a:latin typeface="☞BR FIRMA" pitchFamily="2" charset="77"/>
              </a:rPr>
              <a:t> </a:t>
            </a:r>
            <a:r>
              <a:rPr lang="fr-FR" sz="3200" b="1" cap="all" spc="100" dirty="0" err="1" smtClean="0">
                <a:solidFill>
                  <a:schemeClr val="tx1"/>
                </a:solidFill>
                <a:latin typeface="☞BR FIRMA" pitchFamily="2" charset="77"/>
              </a:rPr>
              <a:t>difficulties</a:t>
            </a:r>
            <a:r>
              <a:rPr lang="fr-FR" sz="3200" b="1" cap="all" spc="100" dirty="0" smtClean="0">
                <a:solidFill>
                  <a:schemeClr val="tx1"/>
                </a:solidFill>
                <a:latin typeface="☞BR FIRMA" pitchFamily="2" charset="77"/>
              </a:rPr>
              <a:t> ?</a:t>
            </a:r>
            <a:endParaRPr lang="fr-FR" sz="3200" b="1" cap="all" spc="100" dirty="0">
              <a:solidFill>
                <a:schemeClr val="tx1"/>
              </a:solidFill>
              <a:latin typeface="☞BR FIRMA" pitchFamily="2" charset="77"/>
            </a:endParaRPr>
          </a:p>
        </p:txBody>
      </p:sp>
      <p:pic>
        <p:nvPicPr>
          <p:cNvPr id="17" name="Image 16" descr="Une image contenant flèche&#10;&#10;Description générée automatiquement">
            <a:extLst>
              <a:ext uri="{FF2B5EF4-FFF2-40B4-BE49-F238E27FC236}">
                <a16:creationId xmlns="" xmlns:a16="http://schemas.microsoft.com/office/drawing/2014/main" id="{1EB10172-9B87-02B9-54D6-CB41DD4C7E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6438" t="-10873" r="-42731" b="-15616"/>
          <a:stretch/>
        </p:blipFill>
        <p:spPr>
          <a:xfrm>
            <a:off x="2413994" y="4880474"/>
            <a:ext cx="399711" cy="21835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35B256C-C72F-D7FD-14F4-B3E2F547C3EC}"/>
              </a:ext>
            </a:extLst>
          </p:cNvPr>
          <p:cNvSpPr/>
          <p:nvPr/>
        </p:nvSpPr>
        <p:spPr>
          <a:xfrm>
            <a:off x="2431288" y="2036513"/>
            <a:ext cx="365125" cy="1433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rgbClr val="F0502C"/>
                </a:solidFill>
                <a:latin typeface="☞BR FIRMA MEDIUM" pitchFamily="2" charset="77"/>
              </a:rPr>
              <a:t>02</a:t>
            </a:r>
            <a:endParaRPr lang="fr-FR" sz="1100" dirty="0">
              <a:solidFill>
                <a:srgbClr val="F0502C"/>
              </a:solidFill>
              <a:latin typeface="☞BR FIRMA MEDIUM" pitchFamily="2" charset="77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15"/>
          <a:stretch/>
        </p:blipFill>
        <p:spPr>
          <a:xfrm>
            <a:off x="5651500" y="-27693"/>
            <a:ext cx="6540500" cy="688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134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oneTexte 18">
            <a:extLst>
              <a:ext uri="{FF2B5EF4-FFF2-40B4-BE49-F238E27FC236}">
                <a16:creationId xmlns="" xmlns:a16="http://schemas.microsoft.com/office/drawing/2014/main" id="{02C20F06-7DE5-C6E3-1EF9-749BDAC53133}"/>
              </a:ext>
            </a:extLst>
          </p:cNvPr>
          <p:cNvSpPr txBox="1"/>
          <p:nvPr/>
        </p:nvSpPr>
        <p:spPr>
          <a:xfrm>
            <a:off x="334963" y="566177"/>
            <a:ext cx="11522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cap="all" spc="150" dirty="0" smtClean="0">
                <a:latin typeface="☞BR FIRMA" pitchFamily="2" charset="77"/>
              </a:rPr>
              <a:t>AN APPROACH WITH THE </a:t>
            </a:r>
            <a:r>
              <a:rPr lang="fr-FR" sz="2400" b="1" cap="all" spc="150" dirty="0" err="1">
                <a:latin typeface="☞BR FIRMA" pitchFamily="2" charset="77"/>
              </a:rPr>
              <a:t>Porter's</a:t>
            </a:r>
            <a:r>
              <a:rPr lang="fr-FR" sz="2400" b="1" cap="all" spc="150" dirty="0">
                <a:latin typeface="☞BR FIRMA" pitchFamily="2" charset="77"/>
              </a:rPr>
              <a:t> 5 Forces</a:t>
            </a:r>
            <a:endParaRPr lang="fr-FR" sz="2400" b="1" cap="all" spc="150" dirty="0">
              <a:latin typeface="☞BR FIRMA" pitchFamily="2" charset="77"/>
            </a:endParaRPr>
          </a:p>
        </p:txBody>
      </p:sp>
      <p:pic>
        <p:nvPicPr>
          <p:cNvPr id="24" name="Image 23" descr="Une image contenant flèche&#10;&#10;Description générée automatiquement">
            <a:extLst>
              <a:ext uri="{FF2B5EF4-FFF2-40B4-BE49-F238E27FC236}">
                <a16:creationId xmlns="" xmlns:a16="http://schemas.microsoft.com/office/drawing/2014/main" id="{A4CCBE67-66BF-B67A-1ED0-8C9A896B3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7295" y="6321224"/>
            <a:ext cx="283555" cy="219417"/>
          </a:xfrm>
          <a:prstGeom prst="rect">
            <a:avLst/>
          </a:prstGeom>
        </p:spPr>
      </p:pic>
      <p:cxnSp>
        <p:nvCxnSpPr>
          <p:cNvPr id="25" name="Connecteur droit 24">
            <a:extLst>
              <a:ext uri="{FF2B5EF4-FFF2-40B4-BE49-F238E27FC236}">
                <a16:creationId xmlns="" xmlns:a16="http://schemas.microsoft.com/office/drawing/2014/main" id="{99CD6789-6FB6-4B09-0FBE-7B4F5ACE25C9}"/>
              </a:ext>
            </a:extLst>
          </p:cNvPr>
          <p:cNvCxnSpPr>
            <a:cxnSpLocks/>
          </p:cNvCxnSpPr>
          <p:nvPr/>
        </p:nvCxnSpPr>
        <p:spPr>
          <a:xfrm flipV="1">
            <a:off x="2682190" y="318512"/>
            <a:ext cx="9180000" cy="0"/>
          </a:xfrm>
          <a:prstGeom prst="line">
            <a:avLst/>
          </a:prstGeom>
          <a:ln w="762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5B7E4493-7C1D-6E80-8EC2-17781E474A39}"/>
              </a:ext>
            </a:extLst>
          </p:cNvPr>
          <p:cNvSpPr/>
          <p:nvPr/>
        </p:nvSpPr>
        <p:spPr>
          <a:xfrm>
            <a:off x="223011" y="213606"/>
            <a:ext cx="2476646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50" cap="all" spc="60" dirty="0">
                <a:latin typeface="BRFirma-Medium" pitchFamily="2" charset="77"/>
              </a:rPr>
              <a:t>Sauces Papillon</a:t>
            </a:r>
            <a:r>
              <a:rPr lang="fr-FR" sz="750" cap="all" spc="60" dirty="0">
                <a:effectLst/>
                <a:latin typeface="BRFirma-Medium" pitchFamily="2" charset="77"/>
              </a:rPr>
              <a:t> / </a:t>
            </a:r>
            <a:r>
              <a:rPr lang="fr-FR" sz="750" cap="all" spc="60" dirty="0" smtClean="0">
                <a:latin typeface="BRFirma-Medium" pitchFamily="2" charset="77"/>
              </a:rPr>
              <a:t>ENTRECOMPFOOD</a:t>
            </a:r>
            <a:endParaRPr lang="fr-FR" sz="750" cap="all" spc="60" dirty="0">
              <a:effectLst/>
              <a:latin typeface="BRFirma-Medium" pitchFamily="2" charset="77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BD58986E-C42F-276E-90AC-E239CC9F9FA2}"/>
              </a:ext>
            </a:extLst>
          </p:cNvPr>
          <p:cNvSpPr/>
          <p:nvPr/>
        </p:nvSpPr>
        <p:spPr>
          <a:xfrm>
            <a:off x="227121" y="6323892"/>
            <a:ext cx="6591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spc="100" dirty="0" smtClean="0">
                <a:solidFill>
                  <a:srgbClr val="093A36"/>
                </a:solidFill>
                <a:latin typeface="BRFirma-Bold" pitchFamily="2" charset="77"/>
              </a:rPr>
              <a:t>11</a:t>
            </a:r>
            <a:r>
              <a:rPr lang="fr-FR" sz="1600" b="1" spc="100" dirty="0" smtClean="0">
                <a:solidFill>
                  <a:srgbClr val="093A36"/>
                </a:solidFill>
                <a:latin typeface="BRFirma-Bold" pitchFamily="2" charset="77"/>
              </a:rPr>
              <a:t>/A</a:t>
            </a:r>
            <a:endParaRPr lang="fr-FR" sz="1600" b="1" spc="100" dirty="0">
              <a:solidFill>
                <a:srgbClr val="093A36"/>
              </a:solidFill>
              <a:effectLst/>
              <a:latin typeface="BRFirma-Bold" pitchFamily="2" charset="77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4827814" y="1392794"/>
            <a:ext cx="2536371" cy="1432995"/>
            <a:chOff x="825362" y="1552328"/>
            <a:chExt cx="2536371" cy="1432995"/>
          </a:xfrm>
          <a:solidFill>
            <a:srgbClr val="32CDC0"/>
          </a:solidFill>
        </p:grpSpPr>
        <p:sp>
          <p:nvSpPr>
            <p:cNvPr id="2" name="Rectangle à coins arrondis 1"/>
            <p:cNvSpPr/>
            <p:nvPr/>
          </p:nvSpPr>
          <p:spPr>
            <a:xfrm>
              <a:off x="825362" y="1552328"/>
              <a:ext cx="2536371" cy="115388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Potential of </a:t>
              </a:r>
              <a:endParaRPr lang="en-US" dirty="0" smtClean="0"/>
            </a:p>
            <a:p>
              <a:pPr algn="ctr"/>
              <a:r>
                <a:rPr lang="en-US" sz="2400" b="1" dirty="0" smtClean="0"/>
                <a:t>new </a:t>
              </a:r>
              <a:r>
                <a:rPr lang="en-US" sz="2400" b="1" dirty="0"/>
                <a:t>entrants</a:t>
              </a:r>
              <a:endParaRPr lang="en-US" sz="2400" b="1" dirty="0"/>
            </a:p>
          </p:txBody>
        </p:sp>
        <p:sp>
          <p:nvSpPr>
            <p:cNvPr id="3" name="Flèche vers le bas 2"/>
            <p:cNvSpPr/>
            <p:nvPr/>
          </p:nvSpPr>
          <p:spPr>
            <a:xfrm>
              <a:off x="1903047" y="2586470"/>
              <a:ext cx="381000" cy="398853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4827814" y="5059154"/>
            <a:ext cx="2536371" cy="1473054"/>
            <a:chOff x="825099" y="3013099"/>
            <a:chExt cx="2536371" cy="1473054"/>
          </a:xfrm>
          <a:solidFill>
            <a:srgbClr val="32B5CC"/>
          </a:solidFill>
        </p:grpSpPr>
        <p:sp>
          <p:nvSpPr>
            <p:cNvPr id="12" name="Rectangle à coins arrondis 11"/>
            <p:cNvSpPr/>
            <p:nvPr/>
          </p:nvSpPr>
          <p:spPr>
            <a:xfrm>
              <a:off x="825099" y="3332268"/>
              <a:ext cx="2536371" cy="115388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Threat of </a:t>
              </a:r>
              <a:endParaRPr lang="en-US" dirty="0" smtClean="0"/>
            </a:p>
            <a:p>
              <a:pPr algn="ctr"/>
              <a:r>
                <a:rPr lang="en-US" sz="2400" b="1" dirty="0" smtClean="0"/>
                <a:t>substitute </a:t>
              </a:r>
              <a:r>
                <a:rPr lang="en-US" sz="2400" b="1" dirty="0"/>
                <a:t>products</a:t>
              </a:r>
              <a:endParaRPr lang="en-US" sz="2400" b="1" dirty="0"/>
            </a:p>
          </p:txBody>
        </p:sp>
        <p:sp>
          <p:nvSpPr>
            <p:cNvPr id="13" name="Flèche vers le bas 12"/>
            <p:cNvSpPr/>
            <p:nvPr/>
          </p:nvSpPr>
          <p:spPr>
            <a:xfrm rot="10800000">
              <a:off x="1903047" y="3013099"/>
              <a:ext cx="381000" cy="398853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7364183" y="2938838"/>
            <a:ext cx="2869147" cy="1940744"/>
            <a:chOff x="8728148" y="1564456"/>
            <a:chExt cx="2869147" cy="1940744"/>
          </a:xfrm>
          <a:solidFill>
            <a:srgbClr val="32CCC9"/>
          </a:solidFill>
        </p:grpSpPr>
        <p:sp>
          <p:nvSpPr>
            <p:cNvPr id="16" name="Rectangle à coins arrondis 15"/>
            <p:cNvSpPr/>
            <p:nvPr/>
          </p:nvSpPr>
          <p:spPr>
            <a:xfrm>
              <a:off x="9060924" y="1564456"/>
              <a:ext cx="2536371" cy="194074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Power of </a:t>
              </a:r>
              <a:endParaRPr lang="en-US" dirty="0" smtClean="0"/>
            </a:p>
            <a:p>
              <a:pPr algn="ctr"/>
              <a:r>
                <a:rPr lang="en-US" sz="2400" b="1" dirty="0" smtClean="0"/>
                <a:t>clients</a:t>
              </a:r>
              <a:endParaRPr lang="en-US" sz="2400" b="1" dirty="0"/>
            </a:p>
          </p:txBody>
        </p:sp>
        <p:sp>
          <p:nvSpPr>
            <p:cNvPr id="17" name="Flèche vers le bas 16"/>
            <p:cNvSpPr/>
            <p:nvPr/>
          </p:nvSpPr>
          <p:spPr>
            <a:xfrm rot="5400000">
              <a:off x="8737075" y="2335402"/>
              <a:ext cx="381000" cy="398853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1960863" y="2955210"/>
            <a:ext cx="2866951" cy="1940744"/>
            <a:chOff x="9060923" y="3843866"/>
            <a:chExt cx="2866951" cy="1940744"/>
          </a:xfrm>
          <a:solidFill>
            <a:srgbClr val="32B296"/>
          </a:solidFill>
        </p:grpSpPr>
        <p:sp>
          <p:nvSpPr>
            <p:cNvPr id="18" name="Rectangle à coins arrondis 17"/>
            <p:cNvSpPr/>
            <p:nvPr/>
          </p:nvSpPr>
          <p:spPr>
            <a:xfrm>
              <a:off x="9060923" y="3843866"/>
              <a:ext cx="2536371" cy="194074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Power of </a:t>
              </a:r>
              <a:endParaRPr lang="en-US" dirty="0" smtClean="0"/>
            </a:p>
            <a:p>
              <a:pPr algn="ctr"/>
              <a:r>
                <a:rPr lang="en-US" sz="2400" b="1" dirty="0" smtClean="0"/>
                <a:t>suppliers</a:t>
              </a:r>
              <a:endParaRPr lang="en-US" sz="2400" b="1" dirty="0"/>
            </a:p>
          </p:txBody>
        </p:sp>
        <p:sp>
          <p:nvSpPr>
            <p:cNvPr id="20" name="Flèche vers le bas 19"/>
            <p:cNvSpPr/>
            <p:nvPr/>
          </p:nvSpPr>
          <p:spPr>
            <a:xfrm rot="16200000">
              <a:off x="11537948" y="4614812"/>
              <a:ext cx="381000" cy="398853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Ellipse 8"/>
          <p:cNvSpPr/>
          <p:nvPr/>
        </p:nvSpPr>
        <p:spPr>
          <a:xfrm>
            <a:off x="5141999" y="2955210"/>
            <a:ext cx="1908000" cy="1908000"/>
          </a:xfrm>
          <a:prstGeom prst="ellipse">
            <a:avLst/>
          </a:prstGeom>
          <a:solidFill>
            <a:srgbClr val="F150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Competition</a:t>
            </a:r>
          </a:p>
        </p:txBody>
      </p:sp>
    </p:spTree>
    <p:extLst>
      <p:ext uri="{BB962C8B-B14F-4D97-AF65-F5344CB8AC3E}">
        <p14:creationId xmlns:p14="http://schemas.microsoft.com/office/powerpoint/2010/main" val="280238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oneTexte 18">
            <a:extLst>
              <a:ext uri="{FF2B5EF4-FFF2-40B4-BE49-F238E27FC236}">
                <a16:creationId xmlns="" xmlns:a16="http://schemas.microsoft.com/office/drawing/2014/main" id="{02C20F06-7DE5-C6E3-1EF9-749BDAC53133}"/>
              </a:ext>
            </a:extLst>
          </p:cNvPr>
          <p:cNvSpPr txBox="1"/>
          <p:nvPr/>
        </p:nvSpPr>
        <p:spPr>
          <a:xfrm>
            <a:off x="334963" y="566177"/>
            <a:ext cx="11522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cap="all" spc="150" dirty="0" smtClean="0">
                <a:latin typeface="☞BR FIRMA" pitchFamily="2" charset="77"/>
              </a:rPr>
              <a:t>AN APPROACH WITH </a:t>
            </a:r>
            <a:r>
              <a:rPr lang="fr-FR" sz="2400" b="1" cap="all" spc="150" dirty="0" smtClean="0">
                <a:latin typeface="☞BR FIRMA" pitchFamily="2" charset="77"/>
              </a:rPr>
              <a:t>THE</a:t>
            </a:r>
            <a:r>
              <a:rPr lang="fr-FR" sz="2400" b="1" cap="all" spc="150" dirty="0" smtClean="0">
                <a:latin typeface="☞BR FIRMA" pitchFamily="2" charset="77"/>
              </a:rPr>
              <a:t> </a:t>
            </a:r>
            <a:r>
              <a:rPr lang="fr-FR" sz="2400" b="1" cap="all" spc="150" dirty="0" err="1">
                <a:latin typeface="☞BR FIRMA" pitchFamily="2" charset="77"/>
              </a:rPr>
              <a:t>Porter's</a:t>
            </a:r>
            <a:r>
              <a:rPr lang="fr-FR" sz="2400" b="1" cap="all" spc="150" dirty="0">
                <a:latin typeface="☞BR FIRMA" pitchFamily="2" charset="77"/>
              </a:rPr>
              <a:t> 5 Forces</a:t>
            </a:r>
            <a:endParaRPr lang="fr-FR" sz="2400" b="1" cap="all" spc="150" dirty="0">
              <a:latin typeface="☞BR FIRMA" pitchFamily="2" charset="77"/>
            </a:endParaRPr>
          </a:p>
        </p:txBody>
      </p:sp>
      <p:pic>
        <p:nvPicPr>
          <p:cNvPr id="24" name="Image 23" descr="Une image contenant flèche&#10;&#10;Description générée automatiquement">
            <a:extLst>
              <a:ext uri="{FF2B5EF4-FFF2-40B4-BE49-F238E27FC236}">
                <a16:creationId xmlns="" xmlns:a16="http://schemas.microsoft.com/office/drawing/2014/main" id="{A4CCBE67-66BF-B67A-1ED0-8C9A896B3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7295" y="6321224"/>
            <a:ext cx="283555" cy="219417"/>
          </a:xfrm>
          <a:prstGeom prst="rect">
            <a:avLst/>
          </a:prstGeom>
        </p:spPr>
      </p:pic>
      <p:cxnSp>
        <p:nvCxnSpPr>
          <p:cNvPr id="25" name="Connecteur droit 24">
            <a:extLst>
              <a:ext uri="{FF2B5EF4-FFF2-40B4-BE49-F238E27FC236}">
                <a16:creationId xmlns="" xmlns:a16="http://schemas.microsoft.com/office/drawing/2014/main" id="{99CD6789-6FB6-4B09-0FBE-7B4F5ACE25C9}"/>
              </a:ext>
            </a:extLst>
          </p:cNvPr>
          <p:cNvCxnSpPr>
            <a:cxnSpLocks/>
          </p:cNvCxnSpPr>
          <p:nvPr/>
        </p:nvCxnSpPr>
        <p:spPr>
          <a:xfrm flipV="1">
            <a:off x="2682190" y="318512"/>
            <a:ext cx="9180000" cy="0"/>
          </a:xfrm>
          <a:prstGeom prst="line">
            <a:avLst/>
          </a:prstGeom>
          <a:ln w="762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5B7E4493-7C1D-6E80-8EC2-17781E474A39}"/>
              </a:ext>
            </a:extLst>
          </p:cNvPr>
          <p:cNvSpPr/>
          <p:nvPr/>
        </p:nvSpPr>
        <p:spPr>
          <a:xfrm>
            <a:off x="223011" y="213606"/>
            <a:ext cx="2476646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50" cap="all" spc="60" dirty="0">
                <a:latin typeface="BRFirma-Medium" pitchFamily="2" charset="77"/>
              </a:rPr>
              <a:t>Sauces Papillon</a:t>
            </a:r>
            <a:r>
              <a:rPr lang="fr-FR" sz="750" cap="all" spc="60" dirty="0">
                <a:effectLst/>
                <a:latin typeface="BRFirma-Medium" pitchFamily="2" charset="77"/>
              </a:rPr>
              <a:t> / </a:t>
            </a:r>
            <a:r>
              <a:rPr lang="fr-FR" sz="750" cap="all" spc="60" dirty="0" smtClean="0">
                <a:latin typeface="BRFirma-Medium" pitchFamily="2" charset="77"/>
              </a:rPr>
              <a:t>ENTRECOMPFOOD</a:t>
            </a:r>
            <a:endParaRPr lang="fr-FR" sz="750" cap="all" spc="60" dirty="0">
              <a:effectLst/>
              <a:latin typeface="BRFirma-Medium" pitchFamily="2" charset="77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BD58986E-C42F-276E-90AC-E239CC9F9FA2}"/>
              </a:ext>
            </a:extLst>
          </p:cNvPr>
          <p:cNvSpPr/>
          <p:nvPr/>
        </p:nvSpPr>
        <p:spPr>
          <a:xfrm>
            <a:off x="216235" y="6323892"/>
            <a:ext cx="6912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spc="100" dirty="0" smtClean="0">
                <a:solidFill>
                  <a:srgbClr val="093A36"/>
                </a:solidFill>
                <a:latin typeface="BRFirma-Bold" pitchFamily="2" charset="77"/>
              </a:rPr>
              <a:t>12</a:t>
            </a:r>
            <a:r>
              <a:rPr lang="fr-FR" sz="1600" b="1" spc="100" dirty="0" smtClean="0">
                <a:solidFill>
                  <a:srgbClr val="093A36"/>
                </a:solidFill>
                <a:latin typeface="BRFirma-Bold" pitchFamily="2" charset="77"/>
              </a:rPr>
              <a:t>/A</a:t>
            </a:r>
            <a:endParaRPr lang="fr-FR" sz="1600" b="1" spc="100" dirty="0">
              <a:solidFill>
                <a:srgbClr val="093A36"/>
              </a:solidFill>
              <a:effectLst/>
              <a:latin typeface="BRFirma-Bold" pitchFamily="2" charset="77"/>
            </a:endParaRPr>
          </a:p>
        </p:txBody>
      </p:sp>
      <p:grpSp>
        <p:nvGrpSpPr>
          <p:cNvPr id="14" name="Groupe 13"/>
          <p:cNvGrpSpPr/>
          <p:nvPr/>
        </p:nvGrpSpPr>
        <p:grpSpPr>
          <a:xfrm>
            <a:off x="661721" y="1733643"/>
            <a:ext cx="6736824" cy="4185369"/>
            <a:chOff x="556605" y="1275506"/>
            <a:chExt cx="8272467" cy="5139414"/>
          </a:xfrm>
        </p:grpSpPr>
        <p:grpSp>
          <p:nvGrpSpPr>
            <p:cNvPr id="5" name="Groupe 4"/>
            <p:cNvGrpSpPr/>
            <p:nvPr/>
          </p:nvGrpSpPr>
          <p:grpSpPr>
            <a:xfrm>
              <a:off x="3423556" y="1275506"/>
              <a:ext cx="2536371" cy="1432995"/>
              <a:chOff x="825362" y="1552328"/>
              <a:chExt cx="2536371" cy="1432995"/>
            </a:xfrm>
            <a:solidFill>
              <a:schemeClr val="bg1">
                <a:lumMod val="85000"/>
              </a:schemeClr>
            </a:solidFill>
          </p:grpSpPr>
          <p:sp>
            <p:nvSpPr>
              <p:cNvPr id="2" name="Rectangle à coins arrondis 1"/>
              <p:cNvSpPr/>
              <p:nvPr/>
            </p:nvSpPr>
            <p:spPr>
              <a:xfrm>
                <a:off x="825362" y="1552328"/>
                <a:ext cx="2536371" cy="11538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Potential of </a:t>
                </a:r>
                <a:endParaRPr lang="en-US" dirty="0" smtClean="0"/>
              </a:p>
              <a:p>
                <a:pPr algn="ctr"/>
                <a:r>
                  <a:rPr lang="en-US" sz="2400" b="1" dirty="0" smtClean="0"/>
                  <a:t>new </a:t>
                </a:r>
                <a:r>
                  <a:rPr lang="en-US" sz="2400" b="1" dirty="0"/>
                  <a:t>entrants</a:t>
                </a:r>
                <a:endParaRPr lang="en-US" sz="2400" b="1" dirty="0"/>
              </a:p>
            </p:txBody>
          </p:sp>
          <p:sp>
            <p:nvSpPr>
              <p:cNvPr id="3" name="Flèche vers le bas 2"/>
              <p:cNvSpPr/>
              <p:nvPr/>
            </p:nvSpPr>
            <p:spPr>
              <a:xfrm>
                <a:off x="1903047" y="2586470"/>
                <a:ext cx="381000" cy="398853"/>
              </a:xfrm>
              <a:prstGeom prst="down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e 5"/>
            <p:cNvGrpSpPr/>
            <p:nvPr/>
          </p:nvGrpSpPr>
          <p:grpSpPr>
            <a:xfrm>
              <a:off x="3423556" y="4941866"/>
              <a:ext cx="2536371" cy="1473054"/>
              <a:chOff x="825099" y="3013099"/>
              <a:chExt cx="2536371" cy="1473054"/>
            </a:xfrm>
            <a:solidFill>
              <a:schemeClr val="bg1">
                <a:lumMod val="85000"/>
              </a:schemeClr>
            </a:solidFill>
          </p:grpSpPr>
          <p:sp>
            <p:nvSpPr>
              <p:cNvPr id="12" name="Rectangle à coins arrondis 11"/>
              <p:cNvSpPr/>
              <p:nvPr/>
            </p:nvSpPr>
            <p:spPr>
              <a:xfrm>
                <a:off x="825099" y="3332268"/>
                <a:ext cx="2536371" cy="11538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Threat of </a:t>
                </a:r>
                <a:endParaRPr lang="en-US" dirty="0" smtClean="0"/>
              </a:p>
              <a:p>
                <a:pPr algn="ctr"/>
                <a:r>
                  <a:rPr lang="en-US" sz="2400" b="1" dirty="0" smtClean="0"/>
                  <a:t>substitute </a:t>
                </a:r>
                <a:r>
                  <a:rPr lang="en-US" sz="2400" b="1" dirty="0"/>
                  <a:t>products</a:t>
                </a:r>
                <a:endParaRPr lang="en-US" sz="2400" b="1" dirty="0"/>
              </a:p>
            </p:txBody>
          </p:sp>
          <p:sp>
            <p:nvSpPr>
              <p:cNvPr id="13" name="Flèche vers le bas 12"/>
              <p:cNvSpPr/>
              <p:nvPr/>
            </p:nvSpPr>
            <p:spPr>
              <a:xfrm rot="10800000">
                <a:off x="1903047" y="3013099"/>
                <a:ext cx="381000" cy="398853"/>
              </a:xfrm>
              <a:prstGeom prst="down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e 7"/>
            <p:cNvGrpSpPr/>
            <p:nvPr/>
          </p:nvGrpSpPr>
          <p:grpSpPr>
            <a:xfrm>
              <a:off x="5959925" y="2821550"/>
              <a:ext cx="2869147" cy="1940744"/>
              <a:chOff x="8728148" y="1564456"/>
              <a:chExt cx="2869147" cy="1940744"/>
            </a:xfrm>
            <a:solidFill>
              <a:schemeClr val="bg1">
                <a:lumMod val="85000"/>
              </a:schemeClr>
            </a:solidFill>
          </p:grpSpPr>
          <p:sp>
            <p:nvSpPr>
              <p:cNvPr id="16" name="Rectangle à coins arrondis 15"/>
              <p:cNvSpPr/>
              <p:nvPr/>
            </p:nvSpPr>
            <p:spPr>
              <a:xfrm>
                <a:off x="9060924" y="1564456"/>
                <a:ext cx="2536371" cy="1940744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Power of </a:t>
                </a:r>
                <a:endParaRPr lang="en-US" dirty="0" smtClean="0"/>
              </a:p>
              <a:p>
                <a:pPr algn="ctr"/>
                <a:r>
                  <a:rPr lang="en-US" sz="2400" b="1" dirty="0" smtClean="0"/>
                  <a:t>clients</a:t>
                </a:r>
                <a:endParaRPr lang="en-US" sz="2400" b="1" dirty="0"/>
              </a:p>
            </p:txBody>
          </p:sp>
          <p:sp>
            <p:nvSpPr>
              <p:cNvPr id="17" name="Flèche vers le bas 16"/>
              <p:cNvSpPr/>
              <p:nvPr/>
            </p:nvSpPr>
            <p:spPr>
              <a:xfrm rot="5400000">
                <a:off x="8737075" y="2335402"/>
                <a:ext cx="381000" cy="398853"/>
              </a:xfrm>
              <a:prstGeom prst="down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e 6"/>
            <p:cNvGrpSpPr/>
            <p:nvPr/>
          </p:nvGrpSpPr>
          <p:grpSpPr>
            <a:xfrm>
              <a:off x="556605" y="2837922"/>
              <a:ext cx="2866951" cy="1940744"/>
              <a:chOff x="9060923" y="3843866"/>
              <a:chExt cx="2866951" cy="1940744"/>
            </a:xfrm>
            <a:solidFill>
              <a:srgbClr val="32B296"/>
            </a:solidFill>
          </p:grpSpPr>
          <p:sp>
            <p:nvSpPr>
              <p:cNvPr id="18" name="Rectangle à coins arrondis 17"/>
              <p:cNvSpPr/>
              <p:nvPr/>
            </p:nvSpPr>
            <p:spPr>
              <a:xfrm>
                <a:off x="9060923" y="3843866"/>
                <a:ext cx="2536371" cy="1940744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Power of </a:t>
                </a:r>
                <a:endParaRPr lang="en-US" dirty="0" smtClean="0"/>
              </a:p>
              <a:p>
                <a:pPr algn="ctr"/>
                <a:r>
                  <a:rPr lang="en-US" sz="2400" b="1" dirty="0" smtClean="0"/>
                  <a:t>suppliers</a:t>
                </a:r>
                <a:endParaRPr lang="en-US" sz="2400" b="1" dirty="0"/>
              </a:p>
            </p:txBody>
          </p:sp>
          <p:sp>
            <p:nvSpPr>
              <p:cNvPr id="20" name="Flèche vers le bas 19"/>
              <p:cNvSpPr/>
              <p:nvPr/>
            </p:nvSpPr>
            <p:spPr>
              <a:xfrm rot="16200000">
                <a:off x="11537948" y="4614812"/>
                <a:ext cx="381000" cy="398853"/>
              </a:xfrm>
              <a:prstGeom prst="down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Ellipse 8"/>
            <p:cNvSpPr/>
            <p:nvPr/>
          </p:nvSpPr>
          <p:spPr>
            <a:xfrm>
              <a:off x="3737741" y="2837922"/>
              <a:ext cx="1908000" cy="19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/>
                <a:t>Competition</a:t>
              </a:r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8001610" y="1944190"/>
            <a:ext cx="359568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latin typeface="☞BR FIRMA MEDIUM" panose="00000600000000000000" pitchFamily="2" charset="0"/>
              </a:rPr>
              <a:t>Strong</a:t>
            </a:r>
            <a:endParaRPr lang="fr-FR" b="1" dirty="0" smtClean="0">
              <a:latin typeface="☞BR FIRMA MEDIUM" panose="00000600000000000000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>
                <a:latin typeface="☞BR FIRMA MEDIUM" panose="00000600000000000000" pitchFamily="2" charset="0"/>
              </a:rPr>
              <a:t>Small volumes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>
                <a:latin typeface="☞BR FIRMA MEDIUM" panose="00000600000000000000" pitchFamily="2" charset="0"/>
              </a:rPr>
              <a:t>No </a:t>
            </a:r>
            <a:r>
              <a:rPr lang="fr-FR" dirty="0" err="1" smtClean="0">
                <a:latin typeface="☞BR FIRMA MEDIUM" panose="00000600000000000000" pitchFamily="2" charset="0"/>
              </a:rPr>
              <a:t>economies</a:t>
            </a:r>
            <a:r>
              <a:rPr lang="fr-FR" dirty="0" smtClean="0">
                <a:latin typeface="☞BR FIRMA MEDIUM" panose="00000600000000000000" pitchFamily="2" charset="0"/>
              </a:rPr>
              <a:t> of </a:t>
            </a:r>
            <a:r>
              <a:rPr lang="fr-FR" dirty="0" err="1" smtClean="0">
                <a:latin typeface="☞BR FIRMA MEDIUM" panose="00000600000000000000" pitchFamily="2" charset="0"/>
              </a:rPr>
              <a:t>scale</a:t>
            </a:r>
            <a:endParaRPr lang="fr-FR" dirty="0" smtClean="0">
              <a:latin typeface="☞BR FIRMA MEDIUM" panose="00000600000000000000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err="1" smtClean="0">
                <a:latin typeface="☞BR FIRMA MEDIUM" panose="00000600000000000000" pitchFamily="2" charset="0"/>
              </a:rPr>
              <a:t>Makes</a:t>
            </a:r>
            <a:r>
              <a:rPr lang="fr-FR" dirty="0" smtClean="0">
                <a:latin typeface="☞BR FIRMA MEDIUM" panose="00000600000000000000" pitchFamily="2" charset="0"/>
              </a:rPr>
              <a:t> </a:t>
            </a:r>
            <a:r>
              <a:rPr lang="fr-FR" dirty="0" err="1" smtClean="0">
                <a:latin typeface="☞BR FIRMA MEDIUM" panose="00000600000000000000" pitchFamily="2" charset="0"/>
              </a:rPr>
              <a:t>you</a:t>
            </a:r>
            <a:r>
              <a:rPr lang="fr-FR" dirty="0" smtClean="0">
                <a:latin typeface="☞BR FIRMA MEDIUM" panose="00000600000000000000" pitchFamily="2" charset="0"/>
              </a:rPr>
              <a:t> more </a:t>
            </a:r>
            <a:r>
              <a:rPr lang="fr-FR" dirty="0" err="1" smtClean="0">
                <a:latin typeface="☞BR FIRMA MEDIUM" panose="00000600000000000000" pitchFamily="2" charset="0"/>
              </a:rPr>
              <a:t>expensive</a:t>
            </a:r>
            <a:r>
              <a:rPr lang="fr-FR" dirty="0" smtClean="0">
                <a:latin typeface="☞BR FIRMA MEDIUM" panose="00000600000000000000" pitchFamily="2" charset="0"/>
              </a:rPr>
              <a:t> </a:t>
            </a:r>
            <a:r>
              <a:rPr lang="fr-FR" dirty="0" err="1" smtClean="0">
                <a:latin typeface="☞BR FIRMA MEDIUM" panose="00000600000000000000" pitchFamily="2" charset="0"/>
              </a:rPr>
              <a:t>than</a:t>
            </a:r>
            <a:r>
              <a:rPr lang="fr-FR" dirty="0" smtClean="0">
                <a:latin typeface="☞BR FIRMA MEDIUM" panose="00000600000000000000" pitchFamily="2" charset="0"/>
              </a:rPr>
              <a:t> your </a:t>
            </a:r>
            <a:r>
              <a:rPr lang="fr-FR" dirty="0" err="1" smtClean="0">
                <a:latin typeface="☞BR FIRMA MEDIUM" panose="00000600000000000000" pitchFamily="2" charset="0"/>
              </a:rPr>
              <a:t>rivals</a:t>
            </a:r>
            <a:endParaRPr lang="en-US" dirty="0">
              <a:latin typeface="☞BR FIRMA MEDIUM" panose="00000600000000000000" pitchFamily="2" charset="0"/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7870371" y="1491343"/>
            <a:ext cx="3853543" cy="4669971"/>
          </a:xfrm>
          <a:prstGeom prst="roundRect">
            <a:avLst>
              <a:gd name="adj" fmla="val 4803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à coins arrondis 25"/>
          <p:cNvSpPr/>
          <p:nvPr/>
        </p:nvSpPr>
        <p:spPr>
          <a:xfrm>
            <a:off x="457200" y="1491343"/>
            <a:ext cx="7138533" cy="4669971"/>
          </a:xfrm>
          <a:prstGeom prst="roundRect">
            <a:avLst>
              <a:gd name="adj" fmla="val 4803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9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oneTexte 18">
            <a:extLst>
              <a:ext uri="{FF2B5EF4-FFF2-40B4-BE49-F238E27FC236}">
                <a16:creationId xmlns="" xmlns:a16="http://schemas.microsoft.com/office/drawing/2014/main" id="{02C20F06-7DE5-C6E3-1EF9-749BDAC53133}"/>
              </a:ext>
            </a:extLst>
          </p:cNvPr>
          <p:cNvSpPr txBox="1"/>
          <p:nvPr/>
        </p:nvSpPr>
        <p:spPr>
          <a:xfrm>
            <a:off x="334963" y="566177"/>
            <a:ext cx="11522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cap="all" spc="150" dirty="0" smtClean="0">
                <a:latin typeface="☞BR FIRMA" pitchFamily="2" charset="77"/>
              </a:rPr>
              <a:t>AN APPROACH WITH </a:t>
            </a:r>
            <a:r>
              <a:rPr lang="fr-FR" sz="2400" b="1" cap="all" spc="150" dirty="0">
                <a:latin typeface="☞BR FIRMA" pitchFamily="2" charset="77"/>
              </a:rPr>
              <a:t>THE </a:t>
            </a:r>
            <a:r>
              <a:rPr lang="fr-FR" sz="2400" b="1" cap="all" spc="150" dirty="0" err="1">
                <a:latin typeface="☞BR FIRMA" pitchFamily="2" charset="77"/>
              </a:rPr>
              <a:t>Porter's</a:t>
            </a:r>
            <a:r>
              <a:rPr lang="fr-FR" sz="2400" b="1" cap="all" spc="150" dirty="0">
                <a:latin typeface="☞BR FIRMA" pitchFamily="2" charset="77"/>
              </a:rPr>
              <a:t> 5 Forces</a:t>
            </a:r>
            <a:endParaRPr lang="fr-FR" sz="2400" b="1" cap="all" spc="150" dirty="0">
              <a:latin typeface="☞BR FIRMA" pitchFamily="2" charset="77"/>
            </a:endParaRPr>
          </a:p>
        </p:txBody>
      </p:sp>
      <p:pic>
        <p:nvPicPr>
          <p:cNvPr id="24" name="Image 23" descr="Une image contenant flèche&#10;&#10;Description générée automatiquement">
            <a:extLst>
              <a:ext uri="{FF2B5EF4-FFF2-40B4-BE49-F238E27FC236}">
                <a16:creationId xmlns="" xmlns:a16="http://schemas.microsoft.com/office/drawing/2014/main" id="{A4CCBE67-66BF-B67A-1ED0-8C9A896B3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7295" y="6321224"/>
            <a:ext cx="283555" cy="219417"/>
          </a:xfrm>
          <a:prstGeom prst="rect">
            <a:avLst/>
          </a:prstGeom>
        </p:spPr>
      </p:pic>
      <p:cxnSp>
        <p:nvCxnSpPr>
          <p:cNvPr id="25" name="Connecteur droit 24">
            <a:extLst>
              <a:ext uri="{FF2B5EF4-FFF2-40B4-BE49-F238E27FC236}">
                <a16:creationId xmlns="" xmlns:a16="http://schemas.microsoft.com/office/drawing/2014/main" id="{99CD6789-6FB6-4B09-0FBE-7B4F5ACE25C9}"/>
              </a:ext>
            </a:extLst>
          </p:cNvPr>
          <p:cNvCxnSpPr>
            <a:cxnSpLocks/>
          </p:cNvCxnSpPr>
          <p:nvPr/>
        </p:nvCxnSpPr>
        <p:spPr>
          <a:xfrm flipV="1">
            <a:off x="2682190" y="318512"/>
            <a:ext cx="9180000" cy="0"/>
          </a:xfrm>
          <a:prstGeom prst="line">
            <a:avLst/>
          </a:prstGeom>
          <a:ln w="762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5B7E4493-7C1D-6E80-8EC2-17781E474A39}"/>
              </a:ext>
            </a:extLst>
          </p:cNvPr>
          <p:cNvSpPr/>
          <p:nvPr/>
        </p:nvSpPr>
        <p:spPr>
          <a:xfrm>
            <a:off x="223011" y="213606"/>
            <a:ext cx="2476646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50" cap="all" spc="60" dirty="0">
                <a:latin typeface="BRFirma-Medium" pitchFamily="2" charset="77"/>
              </a:rPr>
              <a:t>Sauces Papillon</a:t>
            </a:r>
            <a:r>
              <a:rPr lang="fr-FR" sz="750" cap="all" spc="60" dirty="0">
                <a:effectLst/>
                <a:latin typeface="BRFirma-Medium" pitchFamily="2" charset="77"/>
              </a:rPr>
              <a:t> / </a:t>
            </a:r>
            <a:r>
              <a:rPr lang="fr-FR" sz="750" cap="all" spc="60" dirty="0" smtClean="0">
                <a:latin typeface="BRFirma-Medium" pitchFamily="2" charset="77"/>
              </a:rPr>
              <a:t>ENTRECOMPFOOD</a:t>
            </a:r>
            <a:endParaRPr lang="fr-FR" sz="750" cap="all" spc="60" dirty="0">
              <a:effectLst/>
              <a:latin typeface="BRFirma-Medium" pitchFamily="2" charset="77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BD58986E-C42F-276E-90AC-E239CC9F9FA2}"/>
              </a:ext>
            </a:extLst>
          </p:cNvPr>
          <p:cNvSpPr/>
          <p:nvPr/>
        </p:nvSpPr>
        <p:spPr>
          <a:xfrm>
            <a:off x="216235" y="6323892"/>
            <a:ext cx="6896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spc="100" dirty="0" smtClean="0">
                <a:solidFill>
                  <a:srgbClr val="093A36"/>
                </a:solidFill>
                <a:latin typeface="BRFirma-Bold" pitchFamily="2" charset="77"/>
              </a:rPr>
              <a:t>13</a:t>
            </a:r>
            <a:r>
              <a:rPr lang="fr-FR" sz="1600" b="1" spc="100" dirty="0" smtClean="0">
                <a:solidFill>
                  <a:srgbClr val="093A36"/>
                </a:solidFill>
                <a:latin typeface="BRFirma-Bold" pitchFamily="2" charset="77"/>
              </a:rPr>
              <a:t>/A</a:t>
            </a:r>
            <a:endParaRPr lang="fr-FR" sz="1600" b="1" spc="100" dirty="0">
              <a:solidFill>
                <a:srgbClr val="093A36"/>
              </a:solidFill>
              <a:effectLst/>
              <a:latin typeface="BRFirma-Bold" pitchFamily="2" charset="77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72607" y="1733643"/>
            <a:ext cx="6736824" cy="4185369"/>
            <a:chOff x="737923" y="1733643"/>
            <a:chExt cx="6736824" cy="4185369"/>
          </a:xfrm>
        </p:grpSpPr>
        <p:grpSp>
          <p:nvGrpSpPr>
            <p:cNvPr id="5" name="Groupe 4"/>
            <p:cNvGrpSpPr/>
            <p:nvPr/>
          </p:nvGrpSpPr>
          <p:grpSpPr>
            <a:xfrm>
              <a:off x="3072673" y="1733643"/>
              <a:ext cx="2065537" cy="1166984"/>
              <a:chOff x="825362" y="1552328"/>
              <a:chExt cx="2536371" cy="1432995"/>
            </a:xfrm>
            <a:solidFill>
              <a:schemeClr val="bg1">
                <a:lumMod val="85000"/>
              </a:schemeClr>
            </a:solidFill>
          </p:grpSpPr>
          <p:sp>
            <p:nvSpPr>
              <p:cNvPr id="2" name="Rectangle à coins arrondis 1"/>
              <p:cNvSpPr/>
              <p:nvPr/>
            </p:nvSpPr>
            <p:spPr>
              <a:xfrm>
                <a:off x="825362" y="1552328"/>
                <a:ext cx="2536371" cy="11538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Potential of </a:t>
                </a:r>
                <a:endParaRPr lang="en-US" dirty="0" smtClean="0"/>
              </a:p>
              <a:p>
                <a:pPr algn="ctr"/>
                <a:r>
                  <a:rPr lang="en-US" sz="2400" b="1" dirty="0" smtClean="0"/>
                  <a:t>new </a:t>
                </a:r>
                <a:r>
                  <a:rPr lang="en-US" sz="2400" b="1" dirty="0"/>
                  <a:t>entrants</a:t>
                </a:r>
                <a:endParaRPr lang="en-US" sz="2400" b="1" dirty="0"/>
              </a:p>
            </p:txBody>
          </p:sp>
          <p:sp>
            <p:nvSpPr>
              <p:cNvPr id="3" name="Flèche vers le bas 2"/>
              <p:cNvSpPr/>
              <p:nvPr/>
            </p:nvSpPr>
            <p:spPr>
              <a:xfrm>
                <a:off x="1903047" y="2586470"/>
                <a:ext cx="381000" cy="398853"/>
              </a:xfrm>
              <a:prstGeom prst="down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e 5"/>
            <p:cNvGrpSpPr/>
            <p:nvPr/>
          </p:nvGrpSpPr>
          <p:grpSpPr>
            <a:xfrm>
              <a:off x="3072673" y="4719405"/>
              <a:ext cx="2065537" cy="1199607"/>
              <a:chOff x="825099" y="3013099"/>
              <a:chExt cx="2536371" cy="1473054"/>
            </a:xfrm>
            <a:solidFill>
              <a:schemeClr val="bg1">
                <a:lumMod val="85000"/>
              </a:schemeClr>
            </a:solidFill>
          </p:grpSpPr>
          <p:sp>
            <p:nvSpPr>
              <p:cNvPr id="12" name="Rectangle à coins arrondis 11"/>
              <p:cNvSpPr/>
              <p:nvPr/>
            </p:nvSpPr>
            <p:spPr>
              <a:xfrm>
                <a:off x="825099" y="3332268"/>
                <a:ext cx="2536371" cy="11538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Threat of </a:t>
                </a:r>
                <a:endParaRPr lang="en-US" dirty="0" smtClean="0"/>
              </a:p>
              <a:p>
                <a:pPr algn="ctr"/>
                <a:r>
                  <a:rPr lang="en-US" sz="2400" b="1" dirty="0" smtClean="0"/>
                  <a:t>substitute </a:t>
                </a:r>
                <a:r>
                  <a:rPr lang="en-US" sz="2400" b="1" dirty="0"/>
                  <a:t>products</a:t>
                </a:r>
                <a:endParaRPr lang="en-US" sz="2400" b="1" dirty="0"/>
              </a:p>
            </p:txBody>
          </p:sp>
          <p:sp>
            <p:nvSpPr>
              <p:cNvPr id="13" name="Flèche vers le bas 12"/>
              <p:cNvSpPr/>
              <p:nvPr/>
            </p:nvSpPr>
            <p:spPr>
              <a:xfrm rot="10800000">
                <a:off x="1903047" y="3013099"/>
                <a:ext cx="381000" cy="398853"/>
              </a:xfrm>
              <a:prstGeom prst="down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e 7"/>
            <p:cNvGrpSpPr/>
            <p:nvPr/>
          </p:nvGrpSpPr>
          <p:grpSpPr>
            <a:xfrm>
              <a:off x="5138208" y="2992690"/>
              <a:ext cx="2336539" cy="1580478"/>
              <a:chOff x="8728148" y="1564456"/>
              <a:chExt cx="2869147" cy="1940744"/>
            </a:xfrm>
            <a:solidFill>
              <a:srgbClr val="32CCC9"/>
            </a:solidFill>
          </p:grpSpPr>
          <p:sp>
            <p:nvSpPr>
              <p:cNvPr id="16" name="Rectangle à coins arrondis 15"/>
              <p:cNvSpPr/>
              <p:nvPr/>
            </p:nvSpPr>
            <p:spPr>
              <a:xfrm>
                <a:off x="9060924" y="1564456"/>
                <a:ext cx="2536371" cy="1940744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Power of </a:t>
                </a:r>
                <a:endParaRPr lang="en-US" dirty="0" smtClean="0"/>
              </a:p>
              <a:p>
                <a:pPr algn="ctr"/>
                <a:r>
                  <a:rPr lang="en-US" sz="2400" b="1" dirty="0" smtClean="0"/>
                  <a:t>clients</a:t>
                </a:r>
                <a:endParaRPr lang="en-US" sz="2400" b="1" dirty="0"/>
              </a:p>
            </p:txBody>
          </p:sp>
          <p:sp>
            <p:nvSpPr>
              <p:cNvPr id="17" name="Flèche vers le bas 16"/>
              <p:cNvSpPr/>
              <p:nvPr/>
            </p:nvSpPr>
            <p:spPr>
              <a:xfrm rot="5400000">
                <a:off x="8737075" y="2335402"/>
                <a:ext cx="381000" cy="398853"/>
              </a:xfrm>
              <a:prstGeom prst="down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e 6"/>
            <p:cNvGrpSpPr/>
            <p:nvPr/>
          </p:nvGrpSpPr>
          <p:grpSpPr>
            <a:xfrm>
              <a:off x="737923" y="3006023"/>
              <a:ext cx="2334750" cy="1580478"/>
              <a:chOff x="9060923" y="3843866"/>
              <a:chExt cx="2866951" cy="1940744"/>
            </a:xfrm>
            <a:solidFill>
              <a:schemeClr val="bg1">
                <a:lumMod val="85000"/>
              </a:schemeClr>
            </a:solidFill>
          </p:grpSpPr>
          <p:sp>
            <p:nvSpPr>
              <p:cNvPr id="18" name="Rectangle à coins arrondis 17"/>
              <p:cNvSpPr/>
              <p:nvPr/>
            </p:nvSpPr>
            <p:spPr>
              <a:xfrm>
                <a:off x="9060923" y="3843866"/>
                <a:ext cx="2536371" cy="1940744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Power of </a:t>
                </a:r>
                <a:endParaRPr lang="en-US" dirty="0" smtClean="0"/>
              </a:p>
              <a:p>
                <a:pPr algn="ctr"/>
                <a:r>
                  <a:rPr lang="en-US" sz="2400" b="1" dirty="0" smtClean="0"/>
                  <a:t>suppliers</a:t>
                </a:r>
                <a:endParaRPr lang="en-US" sz="2400" b="1" dirty="0"/>
              </a:p>
            </p:txBody>
          </p:sp>
          <p:sp>
            <p:nvSpPr>
              <p:cNvPr id="20" name="Flèche vers le bas 19"/>
              <p:cNvSpPr/>
              <p:nvPr/>
            </p:nvSpPr>
            <p:spPr>
              <a:xfrm rot="16200000">
                <a:off x="11537948" y="4614812"/>
                <a:ext cx="381000" cy="398853"/>
              </a:xfrm>
              <a:prstGeom prst="down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Ellipse 8"/>
            <p:cNvSpPr/>
            <p:nvPr/>
          </p:nvSpPr>
          <p:spPr>
            <a:xfrm>
              <a:off x="3328535" y="3006023"/>
              <a:ext cx="1553812" cy="155381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/>
                <a:t>Competition</a:t>
              </a:r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8001610" y="1944190"/>
            <a:ext cx="3595685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latin typeface="☞BR FIRMA MEDIUM" panose="00000600000000000000" pitchFamily="2" charset="0"/>
              </a:rPr>
              <a:t>Strong</a:t>
            </a:r>
            <a:endParaRPr lang="fr-FR" b="1" dirty="0" smtClean="0">
              <a:latin typeface="☞BR FIRMA MEDIUM" panose="00000600000000000000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>
                <a:latin typeface="☞BR FIRMA MEDIUM" panose="00000600000000000000" pitchFamily="2" charset="0"/>
              </a:rPr>
              <a:t>No brand image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>
                <a:latin typeface="☞BR FIRMA MEDIUM" panose="00000600000000000000" pitchFamily="2" charset="0"/>
              </a:rPr>
              <a:t>No one </a:t>
            </a:r>
            <a:r>
              <a:rPr lang="fr-FR" dirty="0" err="1" smtClean="0">
                <a:latin typeface="☞BR FIRMA MEDIUM" panose="00000600000000000000" pitchFamily="2" charset="0"/>
              </a:rPr>
              <a:t>knows</a:t>
            </a:r>
            <a:r>
              <a:rPr lang="fr-FR" dirty="0" smtClean="0">
                <a:latin typeface="☞BR FIRMA MEDIUM" panose="00000600000000000000" pitchFamily="2" charset="0"/>
              </a:rPr>
              <a:t> your </a:t>
            </a:r>
            <a:r>
              <a:rPr lang="fr-FR" dirty="0" err="1" smtClean="0">
                <a:latin typeface="☞BR FIRMA MEDIUM" panose="00000600000000000000" pitchFamily="2" charset="0"/>
              </a:rPr>
              <a:t>product</a:t>
            </a:r>
            <a:endParaRPr lang="fr-FR" dirty="0" smtClean="0">
              <a:latin typeface="☞BR FIRMA MEDIUM" panose="00000600000000000000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>
                <a:latin typeface="☞BR FIRMA MEDIUM" panose="00000600000000000000" pitchFamily="2" charset="0"/>
              </a:rPr>
              <a:t>Hard to </a:t>
            </a:r>
            <a:r>
              <a:rPr lang="fr-FR" dirty="0" err="1" smtClean="0">
                <a:latin typeface="☞BR FIRMA MEDIUM" panose="00000600000000000000" pitchFamily="2" charset="0"/>
              </a:rPr>
              <a:t>convince</a:t>
            </a:r>
            <a:r>
              <a:rPr lang="fr-FR" dirty="0" smtClean="0">
                <a:latin typeface="☞BR FIRMA MEDIUM" panose="00000600000000000000" pitchFamily="2" charset="0"/>
              </a:rPr>
              <a:t> </a:t>
            </a:r>
            <a:r>
              <a:rPr lang="fr-FR" dirty="0" err="1" smtClean="0">
                <a:latin typeface="☞BR FIRMA MEDIUM" panose="00000600000000000000" pitchFamily="2" charset="0"/>
              </a:rPr>
              <a:t>distributors</a:t>
            </a:r>
            <a:endParaRPr lang="fr-FR" dirty="0">
              <a:latin typeface="☞BR FIRMA MEDIUM" panose="00000600000000000000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err="1" smtClean="0">
                <a:latin typeface="☞BR FIRMA MEDIUM" panose="00000600000000000000" pitchFamily="2" charset="0"/>
              </a:rPr>
              <a:t>Justify</a:t>
            </a:r>
            <a:r>
              <a:rPr lang="fr-FR" dirty="0" smtClean="0">
                <a:latin typeface="☞BR FIRMA MEDIUM" panose="00000600000000000000" pitchFamily="2" charset="0"/>
              </a:rPr>
              <a:t> the </a:t>
            </a:r>
            <a:r>
              <a:rPr lang="fr-FR" dirty="0" err="1" smtClean="0">
                <a:latin typeface="☞BR FIRMA MEDIUM" panose="00000600000000000000" pitchFamily="2" charset="0"/>
              </a:rPr>
              <a:t>price</a:t>
            </a:r>
            <a:endParaRPr lang="fr-FR" dirty="0" smtClean="0">
              <a:latin typeface="☞BR FIRMA MEDIUM" panose="00000600000000000000" pitchFamily="2" charset="0"/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7870371" y="1491343"/>
            <a:ext cx="3853543" cy="4669971"/>
          </a:xfrm>
          <a:prstGeom prst="roundRect">
            <a:avLst>
              <a:gd name="adj" fmla="val 4803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à coins arrondis 25"/>
          <p:cNvSpPr/>
          <p:nvPr/>
        </p:nvSpPr>
        <p:spPr>
          <a:xfrm>
            <a:off x="457200" y="1491343"/>
            <a:ext cx="7138533" cy="4669971"/>
          </a:xfrm>
          <a:prstGeom prst="roundRect">
            <a:avLst>
              <a:gd name="adj" fmla="val 4803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54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oneTexte 18">
            <a:extLst>
              <a:ext uri="{FF2B5EF4-FFF2-40B4-BE49-F238E27FC236}">
                <a16:creationId xmlns="" xmlns:a16="http://schemas.microsoft.com/office/drawing/2014/main" id="{02C20F06-7DE5-C6E3-1EF9-749BDAC53133}"/>
              </a:ext>
            </a:extLst>
          </p:cNvPr>
          <p:cNvSpPr txBox="1"/>
          <p:nvPr/>
        </p:nvSpPr>
        <p:spPr>
          <a:xfrm>
            <a:off x="334963" y="566177"/>
            <a:ext cx="11522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cap="all" spc="150" dirty="0" smtClean="0">
                <a:latin typeface="☞BR FIRMA" pitchFamily="2" charset="77"/>
              </a:rPr>
              <a:t>AN APPROACH WITH </a:t>
            </a:r>
            <a:r>
              <a:rPr lang="fr-FR" sz="2400" b="1" cap="all" spc="150" dirty="0">
                <a:latin typeface="☞BR FIRMA" pitchFamily="2" charset="77"/>
              </a:rPr>
              <a:t>THE </a:t>
            </a:r>
            <a:r>
              <a:rPr lang="fr-FR" sz="2400" b="1" cap="all" spc="150" dirty="0" err="1">
                <a:latin typeface="☞BR FIRMA" pitchFamily="2" charset="77"/>
              </a:rPr>
              <a:t>Porter's</a:t>
            </a:r>
            <a:r>
              <a:rPr lang="fr-FR" sz="2400" b="1" cap="all" spc="150" dirty="0">
                <a:latin typeface="☞BR FIRMA" pitchFamily="2" charset="77"/>
              </a:rPr>
              <a:t> 5 Forces</a:t>
            </a:r>
            <a:endParaRPr lang="fr-FR" sz="2400" b="1" cap="all" spc="150" dirty="0">
              <a:latin typeface="☞BR FIRMA" pitchFamily="2" charset="77"/>
            </a:endParaRPr>
          </a:p>
        </p:txBody>
      </p:sp>
      <p:pic>
        <p:nvPicPr>
          <p:cNvPr id="24" name="Image 23" descr="Une image contenant flèche&#10;&#10;Description générée automatiquement">
            <a:extLst>
              <a:ext uri="{FF2B5EF4-FFF2-40B4-BE49-F238E27FC236}">
                <a16:creationId xmlns="" xmlns:a16="http://schemas.microsoft.com/office/drawing/2014/main" id="{A4CCBE67-66BF-B67A-1ED0-8C9A896B3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7295" y="6321224"/>
            <a:ext cx="283555" cy="219417"/>
          </a:xfrm>
          <a:prstGeom prst="rect">
            <a:avLst/>
          </a:prstGeom>
        </p:spPr>
      </p:pic>
      <p:cxnSp>
        <p:nvCxnSpPr>
          <p:cNvPr id="25" name="Connecteur droit 24">
            <a:extLst>
              <a:ext uri="{FF2B5EF4-FFF2-40B4-BE49-F238E27FC236}">
                <a16:creationId xmlns="" xmlns:a16="http://schemas.microsoft.com/office/drawing/2014/main" id="{99CD6789-6FB6-4B09-0FBE-7B4F5ACE25C9}"/>
              </a:ext>
            </a:extLst>
          </p:cNvPr>
          <p:cNvCxnSpPr>
            <a:cxnSpLocks/>
          </p:cNvCxnSpPr>
          <p:nvPr/>
        </p:nvCxnSpPr>
        <p:spPr>
          <a:xfrm flipV="1">
            <a:off x="2682190" y="318512"/>
            <a:ext cx="9180000" cy="0"/>
          </a:xfrm>
          <a:prstGeom prst="line">
            <a:avLst/>
          </a:prstGeom>
          <a:ln w="762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5B7E4493-7C1D-6E80-8EC2-17781E474A39}"/>
              </a:ext>
            </a:extLst>
          </p:cNvPr>
          <p:cNvSpPr/>
          <p:nvPr/>
        </p:nvSpPr>
        <p:spPr>
          <a:xfrm>
            <a:off x="223011" y="213606"/>
            <a:ext cx="2476646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50" cap="all" spc="60" dirty="0">
                <a:latin typeface="BRFirma-Medium" pitchFamily="2" charset="77"/>
              </a:rPr>
              <a:t>Sauces Papillon</a:t>
            </a:r>
            <a:r>
              <a:rPr lang="fr-FR" sz="750" cap="all" spc="60" dirty="0">
                <a:effectLst/>
                <a:latin typeface="BRFirma-Medium" pitchFamily="2" charset="77"/>
              </a:rPr>
              <a:t> / </a:t>
            </a:r>
            <a:r>
              <a:rPr lang="fr-FR" sz="750" cap="all" spc="60" dirty="0" smtClean="0">
                <a:latin typeface="BRFirma-Medium" pitchFamily="2" charset="77"/>
              </a:rPr>
              <a:t>ENTRECOMPFOOD</a:t>
            </a:r>
            <a:endParaRPr lang="fr-FR" sz="750" cap="all" spc="60" dirty="0">
              <a:effectLst/>
              <a:latin typeface="BRFirma-Medium" pitchFamily="2" charset="77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BD58986E-C42F-276E-90AC-E239CC9F9FA2}"/>
              </a:ext>
            </a:extLst>
          </p:cNvPr>
          <p:cNvSpPr/>
          <p:nvPr/>
        </p:nvSpPr>
        <p:spPr>
          <a:xfrm>
            <a:off x="216235" y="6323892"/>
            <a:ext cx="6976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spc="100" dirty="0" smtClean="0">
                <a:solidFill>
                  <a:srgbClr val="093A36"/>
                </a:solidFill>
                <a:latin typeface="BRFirma-Bold" pitchFamily="2" charset="77"/>
              </a:rPr>
              <a:t>14</a:t>
            </a:r>
            <a:r>
              <a:rPr lang="fr-FR" sz="1600" b="1" spc="100" dirty="0" smtClean="0">
                <a:solidFill>
                  <a:srgbClr val="093A36"/>
                </a:solidFill>
                <a:latin typeface="BRFirma-Bold" pitchFamily="2" charset="77"/>
              </a:rPr>
              <a:t>/A</a:t>
            </a:r>
            <a:endParaRPr lang="fr-FR" sz="1600" b="1" spc="100" dirty="0">
              <a:solidFill>
                <a:srgbClr val="093A36"/>
              </a:solidFill>
              <a:effectLst/>
              <a:latin typeface="BRFirma-Bold" pitchFamily="2" charset="77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72607" y="1733643"/>
            <a:ext cx="6736824" cy="4185369"/>
            <a:chOff x="737923" y="1733643"/>
            <a:chExt cx="6736824" cy="4185369"/>
          </a:xfrm>
        </p:grpSpPr>
        <p:grpSp>
          <p:nvGrpSpPr>
            <p:cNvPr id="5" name="Groupe 4"/>
            <p:cNvGrpSpPr/>
            <p:nvPr/>
          </p:nvGrpSpPr>
          <p:grpSpPr>
            <a:xfrm>
              <a:off x="3072673" y="1733643"/>
              <a:ext cx="2065537" cy="1166984"/>
              <a:chOff x="825362" y="1552328"/>
              <a:chExt cx="2536371" cy="1432995"/>
            </a:xfrm>
            <a:solidFill>
              <a:schemeClr val="bg1">
                <a:lumMod val="85000"/>
              </a:schemeClr>
            </a:solidFill>
          </p:grpSpPr>
          <p:sp>
            <p:nvSpPr>
              <p:cNvPr id="2" name="Rectangle à coins arrondis 1"/>
              <p:cNvSpPr/>
              <p:nvPr/>
            </p:nvSpPr>
            <p:spPr>
              <a:xfrm>
                <a:off x="825362" y="1552328"/>
                <a:ext cx="2536371" cy="1153885"/>
              </a:xfrm>
              <a:prstGeom prst="roundRect">
                <a:avLst/>
              </a:prstGeom>
              <a:solidFill>
                <a:srgbClr val="32CD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Potential of </a:t>
                </a:r>
                <a:endParaRPr lang="en-US" dirty="0" smtClean="0"/>
              </a:p>
              <a:p>
                <a:pPr algn="ctr"/>
                <a:r>
                  <a:rPr lang="en-US" sz="2400" b="1" dirty="0" smtClean="0"/>
                  <a:t>new </a:t>
                </a:r>
                <a:r>
                  <a:rPr lang="en-US" sz="2400" b="1" dirty="0"/>
                  <a:t>entrants</a:t>
                </a:r>
                <a:endParaRPr lang="en-US" sz="2400" b="1" dirty="0"/>
              </a:p>
            </p:txBody>
          </p:sp>
          <p:sp>
            <p:nvSpPr>
              <p:cNvPr id="3" name="Flèche vers le bas 2"/>
              <p:cNvSpPr/>
              <p:nvPr/>
            </p:nvSpPr>
            <p:spPr>
              <a:xfrm>
                <a:off x="1903047" y="2586470"/>
                <a:ext cx="381000" cy="398853"/>
              </a:xfrm>
              <a:prstGeom prst="downArrow">
                <a:avLst/>
              </a:prstGeom>
              <a:solidFill>
                <a:srgbClr val="32CD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e 5"/>
            <p:cNvGrpSpPr/>
            <p:nvPr/>
          </p:nvGrpSpPr>
          <p:grpSpPr>
            <a:xfrm>
              <a:off x="3072673" y="4719405"/>
              <a:ext cx="2065537" cy="1199607"/>
              <a:chOff x="825099" y="3013099"/>
              <a:chExt cx="2536371" cy="1473054"/>
            </a:xfrm>
            <a:solidFill>
              <a:schemeClr val="bg1">
                <a:lumMod val="85000"/>
              </a:schemeClr>
            </a:solidFill>
          </p:grpSpPr>
          <p:sp>
            <p:nvSpPr>
              <p:cNvPr id="12" name="Rectangle à coins arrondis 11"/>
              <p:cNvSpPr/>
              <p:nvPr/>
            </p:nvSpPr>
            <p:spPr>
              <a:xfrm>
                <a:off x="825099" y="3332268"/>
                <a:ext cx="2536371" cy="115388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Threat of </a:t>
                </a:r>
                <a:endParaRPr lang="en-US" dirty="0" smtClean="0"/>
              </a:p>
              <a:p>
                <a:pPr algn="ctr"/>
                <a:r>
                  <a:rPr lang="en-US" sz="2400" b="1" dirty="0" smtClean="0"/>
                  <a:t>substitute </a:t>
                </a:r>
                <a:r>
                  <a:rPr lang="en-US" sz="2400" b="1" dirty="0"/>
                  <a:t>products</a:t>
                </a:r>
                <a:endParaRPr lang="en-US" sz="2400" b="1" dirty="0"/>
              </a:p>
            </p:txBody>
          </p:sp>
          <p:sp>
            <p:nvSpPr>
              <p:cNvPr id="13" name="Flèche vers le bas 12"/>
              <p:cNvSpPr/>
              <p:nvPr/>
            </p:nvSpPr>
            <p:spPr>
              <a:xfrm rot="10800000">
                <a:off x="1903047" y="3013099"/>
                <a:ext cx="381000" cy="398853"/>
              </a:xfrm>
              <a:prstGeom prst="down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e 7"/>
            <p:cNvGrpSpPr/>
            <p:nvPr/>
          </p:nvGrpSpPr>
          <p:grpSpPr>
            <a:xfrm>
              <a:off x="5138208" y="2992690"/>
              <a:ext cx="2336539" cy="1580478"/>
              <a:chOff x="8728148" y="1564456"/>
              <a:chExt cx="2869147" cy="1940744"/>
            </a:xfrm>
            <a:solidFill>
              <a:srgbClr val="32CCC9"/>
            </a:solidFill>
          </p:grpSpPr>
          <p:sp>
            <p:nvSpPr>
              <p:cNvPr id="16" name="Rectangle à coins arrondis 15"/>
              <p:cNvSpPr/>
              <p:nvPr/>
            </p:nvSpPr>
            <p:spPr>
              <a:xfrm>
                <a:off x="9060924" y="1564456"/>
                <a:ext cx="2536371" cy="1940744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Power of </a:t>
                </a:r>
                <a:endParaRPr lang="en-US" dirty="0" smtClean="0"/>
              </a:p>
              <a:p>
                <a:pPr algn="ctr"/>
                <a:r>
                  <a:rPr lang="en-US" sz="2400" b="1" dirty="0" smtClean="0"/>
                  <a:t>clients</a:t>
                </a:r>
                <a:endParaRPr lang="en-US" sz="2400" b="1" dirty="0"/>
              </a:p>
            </p:txBody>
          </p:sp>
          <p:sp>
            <p:nvSpPr>
              <p:cNvPr id="17" name="Flèche vers le bas 16"/>
              <p:cNvSpPr/>
              <p:nvPr/>
            </p:nvSpPr>
            <p:spPr>
              <a:xfrm rot="5400000">
                <a:off x="8737075" y="2335402"/>
                <a:ext cx="381000" cy="398853"/>
              </a:xfrm>
              <a:prstGeom prst="downArrow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e 6"/>
            <p:cNvGrpSpPr/>
            <p:nvPr/>
          </p:nvGrpSpPr>
          <p:grpSpPr>
            <a:xfrm>
              <a:off x="737923" y="3006023"/>
              <a:ext cx="2334750" cy="1580478"/>
              <a:chOff x="9060923" y="3843866"/>
              <a:chExt cx="2866951" cy="1940744"/>
            </a:xfrm>
            <a:solidFill>
              <a:schemeClr val="bg1">
                <a:lumMod val="85000"/>
              </a:schemeClr>
            </a:solidFill>
          </p:grpSpPr>
          <p:sp>
            <p:nvSpPr>
              <p:cNvPr id="18" name="Rectangle à coins arrondis 17"/>
              <p:cNvSpPr/>
              <p:nvPr/>
            </p:nvSpPr>
            <p:spPr>
              <a:xfrm>
                <a:off x="9060923" y="3843866"/>
                <a:ext cx="2536371" cy="1940744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Power of </a:t>
                </a:r>
                <a:endParaRPr lang="en-US" dirty="0" smtClean="0"/>
              </a:p>
              <a:p>
                <a:pPr algn="ctr"/>
                <a:r>
                  <a:rPr lang="en-US" sz="2400" b="1" dirty="0" smtClean="0"/>
                  <a:t>suppliers</a:t>
                </a:r>
                <a:endParaRPr lang="en-US" sz="2400" b="1" dirty="0"/>
              </a:p>
            </p:txBody>
          </p:sp>
          <p:sp>
            <p:nvSpPr>
              <p:cNvPr id="20" name="Flèche vers le bas 19"/>
              <p:cNvSpPr/>
              <p:nvPr/>
            </p:nvSpPr>
            <p:spPr>
              <a:xfrm rot="16200000">
                <a:off x="11537948" y="4614812"/>
                <a:ext cx="381000" cy="398853"/>
              </a:xfrm>
              <a:prstGeom prst="down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Ellipse 8"/>
            <p:cNvSpPr/>
            <p:nvPr/>
          </p:nvSpPr>
          <p:spPr>
            <a:xfrm>
              <a:off x="3328535" y="3006023"/>
              <a:ext cx="1553812" cy="155381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/>
                <a:t>Competition</a:t>
              </a:r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8001610" y="1944190"/>
            <a:ext cx="35956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latin typeface="☞BR FIRMA MEDIUM" panose="00000600000000000000" pitchFamily="2" charset="0"/>
              </a:rPr>
              <a:t>Low</a:t>
            </a:r>
            <a:r>
              <a:rPr lang="fr-FR" b="1" dirty="0" smtClean="0">
                <a:latin typeface="☞BR FIRMA MEDIUM" panose="00000600000000000000" pitchFamily="2" charset="0"/>
              </a:rPr>
              <a:t> to middle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err="1" smtClean="0">
                <a:latin typeface="☞BR FIRMA MEDIUM" panose="00000600000000000000" pitchFamily="2" charset="0"/>
              </a:rPr>
              <a:t>We</a:t>
            </a:r>
            <a:r>
              <a:rPr lang="fr-FR" dirty="0" smtClean="0">
                <a:latin typeface="☞BR FIRMA MEDIUM" panose="00000600000000000000" pitchFamily="2" charset="0"/>
              </a:rPr>
              <a:t> are the </a:t>
            </a:r>
            <a:r>
              <a:rPr lang="fr-FR" dirty="0" err="1" smtClean="0">
                <a:latin typeface="☞BR FIRMA MEDIUM" panose="00000600000000000000" pitchFamily="2" charset="0"/>
              </a:rPr>
              <a:t>the</a:t>
            </a:r>
            <a:r>
              <a:rPr lang="fr-FR" dirty="0" smtClean="0">
                <a:latin typeface="☞BR FIRMA MEDIUM" panose="00000600000000000000" pitchFamily="2" charset="0"/>
              </a:rPr>
              <a:t> new entrant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>
                <a:latin typeface="☞BR FIRMA MEDIUM" panose="00000600000000000000" pitchFamily="2" charset="0"/>
              </a:rPr>
              <a:t>As </a:t>
            </a:r>
            <a:r>
              <a:rPr lang="fr-FR" dirty="0" err="1" smtClean="0">
                <a:latin typeface="☞BR FIRMA MEDIUM" panose="00000600000000000000" pitchFamily="2" charset="0"/>
              </a:rPr>
              <a:t>soon</a:t>
            </a:r>
            <a:r>
              <a:rPr lang="fr-FR" dirty="0" smtClean="0">
                <a:latin typeface="☞BR FIRMA MEDIUM" panose="00000600000000000000" pitchFamily="2" charset="0"/>
              </a:rPr>
              <a:t> as…</a:t>
            </a:r>
            <a:endParaRPr lang="en-US" dirty="0">
              <a:latin typeface="☞BR FIRMA MEDIUM" panose="00000600000000000000" pitchFamily="2" charset="0"/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7870371" y="1491343"/>
            <a:ext cx="3853543" cy="4669971"/>
          </a:xfrm>
          <a:prstGeom prst="roundRect">
            <a:avLst>
              <a:gd name="adj" fmla="val 4803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à coins arrondis 25"/>
          <p:cNvSpPr/>
          <p:nvPr/>
        </p:nvSpPr>
        <p:spPr>
          <a:xfrm>
            <a:off x="457200" y="1491343"/>
            <a:ext cx="7138533" cy="4669971"/>
          </a:xfrm>
          <a:prstGeom prst="roundRect">
            <a:avLst>
              <a:gd name="adj" fmla="val 4803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597" y="3259068"/>
            <a:ext cx="1203018" cy="1203018"/>
          </a:xfrm>
          <a:prstGeom prst="rect">
            <a:avLst/>
          </a:prstGeom>
        </p:spPr>
      </p:pic>
      <p:pic>
        <p:nvPicPr>
          <p:cNvPr id="2050" name="Picture 2" descr="NAPPAGE POIVRE VERT - Sauce blanche au lait de chèvr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397" y="3044612"/>
            <a:ext cx="1128805" cy="163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ure pulpe de tomate bio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6" t="8035" r="17438" b="19539"/>
          <a:stretch/>
        </p:blipFill>
        <p:spPr bwMode="auto">
          <a:xfrm>
            <a:off x="9224997" y="4676542"/>
            <a:ext cx="1141438" cy="132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72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="" xmlns:a16="http://schemas.microsoft.com/office/drawing/2014/main" id="{E4AFC05B-57E6-5F39-D89E-055D44535FAA}"/>
              </a:ext>
            </a:extLst>
          </p:cNvPr>
          <p:cNvSpPr txBox="1"/>
          <p:nvPr/>
        </p:nvSpPr>
        <p:spPr>
          <a:xfrm>
            <a:off x="339701" y="992249"/>
            <a:ext cx="11522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cap="all" spc="250" dirty="0" err="1" smtClean="0">
                <a:solidFill>
                  <a:srgbClr val="F0502C"/>
                </a:solidFill>
                <a:latin typeface="☞BR FIRMA" pitchFamily="2" charset="77"/>
              </a:rPr>
              <a:t>Launching</a:t>
            </a:r>
            <a:r>
              <a:rPr lang="fr-FR" sz="1600" cap="all" spc="250" dirty="0" smtClean="0">
                <a:solidFill>
                  <a:srgbClr val="F0502C"/>
                </a:solidFill>
                <a:latin typeface="☞BR FIRMA" pitchFamily="2" charset="77"/>
              </a:rPr>
              <a:t> a </a:t>
            </a:r>
            <a:r>
              <a:rPr lang="fr-FR" sz="1600" cap="all" spc="250" dirty="0" err="1" smtClean="0">
                <a:solidFill>
                  <a:srgbClr val="F0502C"/>
                </a:solidFill>
                <a:latin typeface="☞BR FIRMA" pitchFamily="2" charset="77"/>
              </a:rPr>
              <a:t>food</a:t>
            </a:r>
            <a:r>
              <a:rPr lang="fr-FR" sz="1600" cap="all" spc="250" dirty="0" smtClean="0">
                <a:solidFill>
                  <a:srgbClr val="F0502C"/>
                </a:solidFill>
                <a:latin typeface="☞BR FIRMA" pitchFamily="2" charset="77"/>
              </a:rPr>
              <a:t> </a:t>
            </a:r>
            <a:r>
              <a:rPr lang="fr-FR" sz="1600" cap="all" spc="250" dirty="0" err="1" smtClean="0">
                <a:solidFill>
                  <a:srgbClr val="F0502C"/>
                </a:solidFill>
                <a:latin typeface="☞BR FIRMA" pitchFamily="2" charset="77"/>
              </a:rPr>
              <a:t>product</a:t>
            </a:r>
            <a:r>
              <a:rPr lang="fr-FR" sz="1600" cap="all" spc="250" dirty="0" smtClean="0">
                <a:solidFill>
                  <a:srgbClr val="F0502C"/>
                </a:solidFill>
                <a:latin typeface="☞BR FIRMA" pitchFamily="2" charset="77"/>
              </a:rPr>
              <a:t> : </a:t>
            </a:r>
            <a:r>
              <a:rPr lang="fr-FR" sz="1600" cap="all" spc="250" dirty="0" err="1" smtClean="0">
                <a:solidFill>
                  <a:srgbClr val="F0502C"/>
                </a:solidFill>
                <a:latin typeface="☞BR FIRMA" pitchFamily="2" charset="77"/>
              </a:rPr>
              <a:t>which</a:t>
            </a:r>
            <a:r>
              <a:rPr lang="fr-FR" sz="1600" cap="all" spc="250" dirty="0" smtClean="0">
                <a:solidFill>
                  <a:srgbClr val="F0502C"/>
                </a:solidFill>
                <a:latin typeface="☞BR FIRMA" pitchFamily="2" charset="77"/>
              </a:rPr>
              <a:t> minimal </a:t>
            </a:r>
            <a:r>
              <a:rPr lang="fr-FR" sz="1600" cap="all" spc="250" dirty="0" err="1" smtClean="0">
                <a:solidFill>
                  <a:srgbClr val="F0502C"/>
                </a:solidFill>
                <a:latin typeface="☞BR FIRMA" pitchFamily="2" charset="77"/>
              </a:rPr>
              <a:t>cost</a:t>
            </a:r>
            <a:r>
              <a:rPr lang="fr-FR" sz="1600" cap="all" spc="250" dirty="0" smtClean="0">
                <a:solidFill>
                  <a:srgbClr val="F0502C"/>
                </a:solidFill>
                <a:latin typeface="☞BR FIRMA" pitchFamily="2" charset="77"/>
              </a:rPr>
              <a:t> ?</a:t>
            </a:r>
            <a:endParaRPr lang="fr-FR" sz="1600" cap="all" spc="250" dirty="0">
              <a:solidFill>
                <a:srgbClr val="F0502C"/>
              </a:solidFill>
              <a:latin typeface="☞BR FIRMA" pitchFamily="2" charset="77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="" xmlns:a16="http://schemas.microsoft.com/office/drawing/2014/main" id="{02C20F06-7DE5-C6E3-1EF9-749BDAC53133}"/>
              </a:ext>
            </a:extLst>
          </p:cNvPr>
          <p:cNvSpPr txBox="1"/>
          <p:nvPr/>
        </p:nvSpPr>
        <p:spPr>
          <a:xfrm>
            <a:off x="334963" y="566177"/>
            <a:ext cx="11522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cap="all" spc="150" dirty="0" smtClean="0">
                <a:latin typeface="☞BR FIRMA" pitchFamily="2" charset="77"/>
              </a:rPr>
              <a:t>The factor x : FUNDINGS</a:t>
            </a:r>
            <a:endParaRPr lang="fr-FR" sz="2400" b="1" cap="all" spc="150" dirty="0">
              <a:latin typeface="☞BR FIRMA" pitchFamily="2" charset="77"/>
            </a:endParaRPr>
          </a:p>
        </p:txBody>
      </p:sp>
      <p:pic>
        <p:nvPicPr>
          <p:cNvPr id="24" name="Image 23" descr="Une image contenant flèche&#10;&#10;Description générée automatiquement">
            <a:extLst>
              <a:ext uri="{FF2B5EF4-FFF2-40B4-BE49-F238E27FC236}">
                <a16:creationId xmlns="" xmlns:a16="http://schemas.microsoft.com/office/drawing/2014/main" id="{A4CCBE67-66BF-B67A-1ED0-8C9A896B3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7295" y="6321224"/>
            <a:ext cx="283555" cy="219417"/>
          </a:xfrm>
          <a:prstGeom prst="rect">
            <a:avLst/>
          </a:prstGeom>
        </p:spPr>
      </p:pic>
      <p:cxnSp>
        <p:nvCxnSpPr>
          <p:cNvPr id="25" name="Connecteur droit 24">
            <a:extLst>
              <a:ext uri="{FF2B5EF4-FFF2-40B4-BE49-F238E27FC236}">
                <a16:creationId xmlns="" xmlns:a16="http://schemas.microsoft.com/office/drawing/2014/main" id="{99CD6789-6FB6-4B09-0FBE-7B4F5ACE25C9}"/>
              </a:ext>
            </a:extLst>
          </p:cNvPr>
          <p:cNvCxnSpPr>
            <a:cxnSpLocks/>
          </p:cNvCxnSpPr>
          <p:nvPr/>
        </p:nvCxnSpPr>
        <p:spPr>
          <a:xfrm flipV="1">
            <a:off x="2682190" y="318512"/>
            <a:ext cx="9180000" cy="0"/>
          </a:xfrm>
          <a:prstGeom prst="line">
            <a:avLst/>
          </a:prstGeom>
          <a:ln w="762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5B7E4493-7C1D-6E80-8EC2-17781E474A39}"/>
              </a:ext>
            </a:extLst>
          </p:cNvPr>
          <p:cNvSpPr/>
          <p:nvPr/>
        </p:nvSpPr>
        <p:spPr>
          <a:xfrm>
            <a:off x="223011" y="213606"/>
            <a:ext cx="2476646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50" cap="all" spc="60" dirty="0">
                <a:latin typeface="BRFirma-Medium" pitchFamily="2" charset="77"/>
              </a:rPr>
              <a:t>Sauces Papillon</a:t>
            </a:r>
            <a:r>
              <a:rPr lang="fr-FR" sz="750" cap="all" spc="60" dirty="0">
                <a:effectLst/>
                <a:latin typeface="BRFirma-Medium" pitchFamily="2" charset="77"/>
              </a:rPr>
              <a:t> / </a:t>
            </a:r>
            <a:r>
              <a:rPr lang="fr-FR" sz="750" cap="all" spc="60" dirty="0" smtClean="0">
                <a:latin typeface="BRFirma-Medium" pitchFamily="2" charset="77"/>
              </a:rPr>
              <a:t>ENTRECOMPFOOD</a:t>
            </a:r>
            <a:endParaRPr lang="fr-FR" sz="750" cap="all" spc="60" dirty="0">
              <a:effectLst/>
              <a:latin typeface="BRFirma-Medium" pitchFamily="2" charset="77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BD58986E-C42F-276E-90AC-E239CC9F9FA2}"/>
              </a:ext>
            </a:extLst>
          </p:cNvPr>
          <p:cNvSpPr/>
          <p:nvPr/>
        </p:nvSpPr>
        <p:spPr>
          <a:xfrm>
            <a:off x="227121" y="6323892"/>
            <a:ext cx="6912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spc="100" dirty="0" smtClean="0">
                <a:solidFill>
                  <a:srgbClr val="093A36"/>
                </a:solidFill>
                <a:latin typeface="BRFirma-Bold" pitchFamily="2" charset="77"/>
              </a:rPr>
              <a:t>15</a:t>
            </a:r>
            <a:r>
              <a:rPr lang="fr-FR" sz="1600" b="1" spc="100" dirty="0" smtClean="0">
                <a:solidFill>
                  <a:srgbClr val="093A36"/>
                </a:solidFill>
                <a:latin typeface="BRFirma-Bold" pitchFamily="2" charset="77"/>
              </a:rPr>
              <a:t>/A</a:t>
            </a:r>
            <a:endParaRPr lang="fr-FR" sz="1600" b="1" spc="100" dirty="0">
              <a:solidFill>
                <a:srgbClr val="093A36"/>
              </a:solidFill>
              <a:effectLst/>
              <a:latin typeface="BRFirma-Bold" pitchFamily="2" charset="77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r="7714" b="20095"/>
          <a:stretch/>
        </p:blipFill>
        <p:spPr>
          <a:xfrm>
            <a:off x="1156716" y="2113267"/>
            <a:ext cx="1519419" cy="141643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3" r="7524" b="19905"/>
          <a:stretch/>
        </p:blipFill>
        <p:spPr>
          <a:xfrm>
            <a:off x="6278941" y="2321137"/>
            <a:ext cx="1387672" cy="130540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57"/>
          <a:stretch/>
        </p:blipFill>
        <p:spPr>
          <a:xfrm>
            <a:off x="8929668" y="2233584"/>
            <a:ext cx="1797256" cy="14224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62"/>
          <a:stretch/>
        </p:blipFill>
        <p:spPr>
          <a:xfrm>
            <a:off x="3652030" y="2242242"/>
            <a:ext cx="1638917" cy="133142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="" xmlns:a16="http://schemas.microsoft.com/office/drawing/2014/main" id="{45412307-34DE-B457-0883-FD68E4643466}"/>
              </a:ext>
            </a:extLst>
          </p:cNvPr>
          <p:cNvSpPr txBox="1"/>
          <p:nvPr/>
        </p:nvSpPr>
        <p:spPr>
          <a:xfrm>
            <a:off x="3218630" y="3815814"/>
            <a:ext cx="2505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0502C"/>
              </a:buClr>
              <a:buSzPct val="110000"/>
            </a:pPr>
            <a:r>
              <a:rPr lang="fr-FR" sz="1600" b="1" cap="all" spc="130" dirty="0" smtClean="0">
                <a:solidFill>
                  <a:srgbClr val="093A36"/>
                </a:solidFill>
                <a:latin typeface="Circe Bold" panose="020B0502020203020203" pitchFamily="34" charset="77"/>
              </a:rPr>
              <a:t>R &amp; D</a:t>
            </a:r>
          </a:p>
          <a:p>
            <a:pPr algn="ctr">
              <a:buClr>
                <a:srgbClr val="F0502C"/>
              </a:buClr>
              <a:buSzPct val="110000"/>
            </a:pPr>
            <a:r>
              <a:rPr lang="fr-FR" sz="1600" b="1" cap="all" spc="130" dirty="0">
                <a:solidFill>
                  <a:srgbClr val="F1502C"/>
                </a:solidFill>
                <a:latin typeface="Circe Bold" panose="020B0502020203020203" pitchFamily="34" charset="77"/>
              </a:rPr>
              <a:t>3</a:t>
            </a:r>
            <a:r>
              <a:rPr lang="fr-FR" sz="1600" b="1" cap="all" spc="130" dirty="0" smtClean="0">
                <a:solidFill>
                  <a:srgbClr val="F1502C"/>
                </a:solidFill>
                <a:latin typeface="Circe Bold" panose="020B0502020203020203" pitchFamily="34" charset="77"/>
              </a:rPr>
              <a:t> </a:t>
            </a:r>
            <a:r>
              <a:rPr lang="fr-FR" sz="1600" b="1" cap="all" spc="130" dirty="0" smtClean="0">
                <a:solidFill>
                  <a:srgbClr val="F1502C"/>
                </a:solidFill>
                <a:latin typeface="Circe Bold" panose="020B0502020203020203" pitchFamily="34" charset="77"/>
              </a:rPr>
              <a:t>000€</a:t>
            </a:r>
            <a:endParaRPr lang="fr-FR" sz="1250" dirty="0">
              <a:solidFill>
                <a:srgbClr val="F1502C"/>
              </a:solidFill>
              <a:latin typeface="Adobe Caslon Pro" panose="0205050205050A020403" pitchFamily="18" charset="77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="" xmlns:a16="http://schemas.microsoft.com/office/drawing/2014/main" id="{45412307-34DE-B457-0883-FD68E4643466}"/>
              </a:ext>
            </a:extLst>
          </p:cNvPr>
          <p:cNvSpPr txBox="1"/>
          <p:nvPr/>
        </p:nvSpPr>
        <p:spPr>
          <a:xfrm>
            <a:off x="663567" y="3815814"/>
            <a:ext cx="2505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0502C"/>
              </a:buClr>
              <a:buSzPct val="110000"/>
            </a:pPr>
            <a:r>
              <a:rPr lang="fr-FR" sz="1600" b="1" cap="all" spc="130" dirty="0" smtClean="0">
                <a:solidFill>
                  <a:srgbClr val="093A36"/>
                </a:solidFill>
                <a:latin typeface="Circe Bold" panose="020B0502020203020203" pitchFamily="34" charset="77"/>
              </a:rPr>
              <a:t>LEGAL START</a:t>
            </a:r>
          </a:p>
          <a:p>
            <a:pPr algn="ctr">
              <a:buClr>
                <a:srgbClr val="F0502C"/>
              </a:buClr>
              <a:buSzPct val="110000"/>
            </a:pPr>
            <a:r>
              <a:rPr lang="fr-FR" sz="1600" b="1" cap="all" spc="130" dirty="0" smtClean="0">
                <a:solidFill>
                  <a:srgbClr val="F1502C"/>
                </a:solidFill>
                <a:latin typeface="Circe Bold" panose="020B0502020203020203" pitchFamily="34" charset="77"/>
              </a:rPr>
              <a:t>2 000€</a:t>
            </a:r>
            <a:endParaRPr lang="fr-FR" sz="1250" dirty="0">
              <a:solidFill>
                <a:srgbClr val="F1502C"/>
              </a:solidFill>
              <a:latin typeface="Adobe Caslon Pro" panose="0205050205050A020403" pitchFamily="18" charset="77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="" xmlns:a16="http://schemas.microsoft.com/office/drawing/2014/main" id="{45412307-34DE-B457-0883-FD68E4643466}"/>
              </a:ext>
            </a:extLst>
          </p:cNvPr>
          <p:cNvSpPr txBox="1"/>
          <p:nvPr/>
        </p:nvSpPr>
        <p:spPr>
          <a:xfrm>
            <a:off x="8575438" y="3815814"/>
            <a:ext cx="2505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0502C"/>
              </a:buClr>
              <a:buSzPct val="110000"/>
            </a:pPr>
            <a:r>
              <a:rPr lang="fr-FR" sz="1600" b="1" cap="all" spc="130" dirty="0" smtClean="0">
                <a:solidFill>
                  <a:srgbClr val="093A36"/>
                </a:solidFill>
                <a:latin typeface="Circe Bold" panose="020B0502020203020203" pitchFamily="34" charset="77"/>
              </a:rPr>
              <a:t>FIRST PRODUCTION</a:t>
            </a:r>
          </a:p>
          <a:p>
            <a:pPr algn="ctr">
              <a:buClr>
                <a:srgbClr val="F0502C"/>
              </a:buClr>
              <a:buSzPct val="110000"/>
            </a:pPr>
            <a:r>
              <a:rPr lang="fr-FR" sz="1600" b="1" cap="all" spc="130" dirty="0" smtClean="0">
                <a:solidFill>
                  <a:srgbClr val="F1502C"/>
                </a:solidFill>
                <a:latin typeface="Circe Bold" panose="020B0502020203020203" pitchFamily="34" charset="77"/>
              </a:rPr>
              <a:t>5 000€</a:t>
            </a:r>
            <a:endParaRPr lang="fr-FR" sz="1400" dirty="0" smtClean="0">
              <a:solidFill>
                <a:srgbClr val="F1502C"/>
              </a:solidFill>
              <a:latin typeface="Adobe Caslon Pro" panose="0205050205050A020403" pitchFamily="18" charset="77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="" xmlns:a16="http://schemas.microsoft.com/office/drawing/2014/main" id="{45412307-34DE-B457-0883-FD68E4643466}"/>
              </a:ext>
            </a:extLst>
          </p:cNvPr>
          <p:cNvSpPr txBox="1"/>
          <p:nvPr/>
        </p:nvSpPr>
        <p:spPr>
          <a:xfrm>
            <a:off x="5719919" y="3815814"/>
            <a:ext cx="2505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0502C"/>
              </a:buClr>
              <a:buSzPct val="110000"/>
            </a:pPr>
            <a:r>
              <a:rPr lang="fr-FR" sz="1600" b="1" cap="all" spc="130" dirty="0" smtClean="0">
                <a:solidFill>
                  <a:srgbClr val="093A36"/>
                </a:solidFill>
                <a:latin typeface="Circe Bold" panose="020B0502020203020203" pitchFamily="34" charset="77"/>
              </a:rPr>
              <a:t>marketing</a:t>
            </a:r>
            <a:endParaRPr lang="fr-FR" sz="1600" b="1" cap="all" spc="130" dirty="0" smtClean="0">
              <a:solidFill>
                <a:srgbClr val="093A36"/>
              </a:solidFill>
              <a:latin typeface="Circe Bold" panose="020B0502020203020203" pitchFamily="34" charset="77"/>
            </a:endParaRPr>
          </a:p>
          <a:p>
            <a:pPr algn="ctr">
              <a:buClr>
                <a:srgbClr val="F0502C"/>
              </a:buClr>
              <a:buSzPct val="110000"/>
            </a:pPr>
            <a:r>
              <a:rPr lang="fr-FR" sz="1600" b="1" cap="all" spc="130" dirty="0" smtClean="0">
                <a:solidFill>
                  <a:srgbClr val="F1502C"/>
                </a:solidFill>
                <a:latin typeface="Circe Bold" panose="020B0502020203020203" pitchFamily="34" charset="77"/>
              </a:rPr>
              <a:t>5 000 €</a:t>
            </a:r>
            <a:endParaRPr lang="fr-FR" sz="1250" dirty="0">
              <a:solidFill>
                <a:srgbClr val="F1502C"/>
              </a:solidFill>
              <a:latin typeface="Adobe Caslon Pro" panose="0205050205050A020403" pitchFamily="18" charset="77"/>
            </a:endParaRPr>
          </a:p>
        </p:txBody>
      </p:sp>
      <p:sp>
        <p:nvSpPr>
          <p:cNvPr id="17" name="Signe Moins 42">
            <a:extLst>
              <a:ext uri="{FF2B5EF4-FFF2-40B4-BE49-F238E27FC236}">
                <a16:creationId xmlns="" xmlns:a16="http://schemas.microsoft.com/office/drawing/2014/main" id="{DF5A01B6-076E-F79A-B803-9E4A8387C3FD}"/>
              </a:ext>
            </a:extLst>
          </p:cNvPr>
          <p:cNvSpPr/>
          <p:nvPr/>
        </p:nvSpPr>
        <p:spPr>
          <a:xfrm>
            <a:off x="1527887" y="4793487"/>
            <a:ext cx="9136226" cy="139995"/>
          </a:xfrm>
          <a:prstGeom prst="mathMinus">
            <a:avLst/>
          </a:prstGeom>
          <a:solidFill>
            <a:srgbClr val="F050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 : droite 43">
            <a:extLst>
              <a:ext uri="{FF2B5EF4-FFF2-40B4-BE49-F238E27FC236}">
                <a16:creationId xmlns="" xmlns:a16="http://schemas.microsoft.com/office/drawing/2014/main" id="{9171D11C-C2E7-3FB6-E8D3-56E461991946}"/>
              </a:ext>
            </a:extLst>
          </p:cNvPr>
          <p:cNvSpPr/>
          <p:nvPr/>
        </p:nvSpPr>
        <p:spPr>
          <a:xfrm rot="5400000">
            <a:off x="5882588" y="4914499"/>
            <a:ext cx="455399" cy="383796"/>
          </a:xfrm>
          <a:prstGeom prst="rightArrow">
            <a:avLst/>
          </a:prstGeom>
          <a:solidFill>
            <a:srgbClr val="F050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="" xmlns:a16="http://schemas.microsoft.com/office/drawing/2014/main" id="{45412307-34DE-B457-0883-FD68E4643466}"/>
              </a:ext>
            </a:extLst>
          </p:cNvPr>
          <p:cNvSpPr txBox="1"/>
          <p:nvPr/>
        </p:nvSpPr>
        <p:spPr>
          <a:xfrm>
            <a:off x="4857429" y="5568414"/>
            <a:ext cx="2505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0502C"/>
              </a:buClr>
              <a:buSzPct val="110000"/>
            </a:pPr>
            <a:r>
              <a:rPr lang="fr-FR" sz="2800" b="1" cap="all" spc="130" dirty="0" smtClean="0">
                <a:solidFill>
                  <a:srgbClr val="093A36"/>
                </a:solidFill>
                <a:latin typeface="Circe Bold" panose="020B0502020203020203" pitchFamily="34" charset="77"/>
              </a:rPr>
              <a:t>15 </a:t>
            </a:r>
            <a:r>
              <a:rPr lang="fr-FR" sz="2800" b="1" cap="all" spc="130" dirty="0" smtClean="0">
                <a:solidFill>
                  <a:srgbClr val="093A36"/>
                </a:solidFill>
                <a:latin typeface="Circe Bold" panose="020B0502020203020203" pitchFamily="34" charset="77"/>
              </a:rPr>
              <a:t>000€</a:t>
            </a:r>
            <a:endParaRPr lang="fr-FR" sz="2000" dirty="0">
              <a:solidFill>
                <a:srgbClr val="F1502C"/>
              </a:solidFill>
              <a:latin typeface="Adobe Caslon Pro" panose="0205050205050A0204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3680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="" xmlns:a16="http://schemas.microsoft.com/office/drawing/2014/main" id="{E4AFC05B-57E6-5F39-D89E-055D44535FAA}"/>
              </a:ext>
            </a:extLst>
          </p:cNvPr>
          <p:cNvSpPr txBox="1"/>
          <p:nvPr/>
        </p:nvSpPr>
        <p:spPr>
          <a:xfrm>
            <a:off x="339701" y="992249"/>
            <a:ext cx="11522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cap="all" spc="250" dirty="0" smtClean="0">
                <a:solidFill>
                  <a:srgbClr val="F0502C"/>
                </a:solidFill>
                <a:latin typeface="☞BR FIRMA" pitchFamily="2" charset="77"/>
              </a:rPr>
              <a:t>ALLWAYS A DIFFICULT COMPROMISE</a:t>
            </a:r>
            <a:endParaRPr lang="fr-FR" sz="1600" cap="all" spc="250" dirty="0">
              <a:solidFill>
                <a:srgbClr val="F0502C"/>
              </a:solidFill>
              <a:latin typeface="☞BR FIRMA" pitchFamily="2" charset="77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="" xmlns:a16="http://schemas.microsoft.com/office/drawing/2014/main" id="{02C20F06-7DE5-C6E3-1EF9-749BDAC53133}"/>
              </a:ext>
            </a:extLst>
          </p:cNvPr>
          <p:cNvSpPr txBox="1"/>
          <p:nvPr/>
        </p:nvSpPr>
        <p:spPr>
          <a:xfrm>
            <a:off x="334963" y="566177"/>
            <a:ext cx="11522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cap="all" spc="150" dirty="0" smtClean="0">
                <a:latin typeface="☞BR FIRMA" pitchFamily="2" charset="77"/>
              </a:rPr>
              <a:t>FINDING FUNDS</a:t>
            </a:r>
            <a:endParaRPr lang="fr-FR" sz="2400" b="1" cap="all" spc="150" dirty="0">
              <a:latin typeface="☞BR FIRMA" pitchFamily="2" charset="77"/>
            </a:endParaRPr>
          </a:p>
        </p:txBody>
      </p:sp>
      <p:pic>
        <p:nvPicPr>
          <p:cNvPr id="24" name="Image 23" descr="Une image contenant flèche&#10;&#10;Description générée automatiquement">
            <a:extLst>
              <a:ext uri="{FF2B5EF4-FFF2-40B4-BE49-F238E27FC236}">
                <a16:creationId xmlns="" xmlns:a16="http://schemas.microsoft.com/office/drawing/2014/main" id="{A4CCBE67-66BF-B67A-1ED0-8C9A896B3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7295" y="6321224"/>
            <a:ext cx="283555" cy="219417"/>
          </a:xfrm>
          <a:prstGeom prst="rect">
            <a:avLst/>
          </a:prstGeom>
        </p:spPr>
      </p:pic>
      <p:cxnSp>
        <p:nvCxnSpPr>
          <p:cNvPr id="25" name="Connecteur droit 24">
            <a:extLst>
              <a:ext uri="{FF2B5EF4-FFF2-40B4-BE49-F238E27FC236}">
                <a16:creationId xmlns="" xmlns:a16="http://schemas.microsoft.com/office/drawing/2014/main" id="{99CD6789-6FB6-4B09-0FBE-7B4F5ACE25C9}"/>
              </a:ext>
            </a:extLst>
          </p:cNvPr>
          <p:cNvCxnSpPr>
            <a:cxnSpLocks/>
          </p:cNvCxnSpPr>
          <p:nvPr/>
        </p:nvCxnSpPr>
        <p:spPr>
          <a:xfrm flipV="1">
            <a:off x="2682190" y="318512"/>
            <a:ext cx="9180000" cy="0"/>
          </a:xfrm>
          <a:prstGeom prst="line">
            <a:avLst/>
          </a:prstGeom>
          <a:ln w="762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5B7E4493-7C1D-6E80-8EC2-17781E474A39}"/>
              </a:ext>
            </a:extLst>
          </p:cNvPr>
          <p:cNvSpPr/>
          <p:nvPr/>
        </p:nvSpPr>
        <p:spPr>
          <a:xfrm>
            <a:off x="223011" y="213606"/>
            <a:ext cx="2476646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50" cap="all" spc="60" dirty="0">
                <a:latin typeface="BRFirma-Medium" pitchFamily="2" charset="77"/>
              </a:rPr>
              <a:t>Sauces Papillon</a:t>
            </a:r>
            <a:r>
              <a:rPr lang="fr-FR" sz="750" cap="all" spc="60" dirty="0">
                <a:effectLst/>
                <a:latin typeface="BRFirma-Medium" pitchFamily="2" charset="77"/>
              </a:rPr>
              <a:t> / </a:t>
            </a:r>
            <a:r>
              <a:rPr lang="fr-FR" sz="750" cap="all" spc="60" dirty="0" smtClean="0">
                <a:latin typeface="BRFirma-Medium" pitchFamily="2" charset="77"/>
              </a:rPr>
              <a:t>ENTRECOMPFOOD</a:t>
            </a:r>
            <a:endParaRPr lang="fr-FR" sz="750" cap="all" spc="60" dirty="0">
              <a:effectLst/>
              <a:latin typeface="BRFirma-Medium" pitchFamily="2" charset="77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BD58986E-C42F-276E-90AC-E239CC9F9FA2}"/>
              </a:ext>
            </a:extLst>
          </p:cNvPr>
          <p:cNvSpPr/>
          <p:nvPr/>
        </p:nvSpPr>
        <p:spPr>
          <a:xfrm>
            <a:off x="227121" y="6323892"/>
            <a:ext cx="6944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spc="100" dirty="0" smtClean="0">
                <a:solidFill>
                  <a:srgbClr val="093A36"/>
                </a:solidFill>
                <a:latin typeface="BRFirma-Bold" pitchFamily="2" charset="77"/>
              </a:rPr>
              <a:t>16/A</a:t>
            </a:r>
            <a:endParaRPr lang="fr-FR" sz="1600" b="1" spc="100" dirty="0">
              <a:solidFill>
                <a:srgbClr val="093A36"/>
              </a:solidFill>
              <a:effectLst/>
              <a:latin typeface="BRFirma-Bold" pitchFamily="2" charset="77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="" xmlns:a16="http://schemas.microsoft.com/office/drawing/2014/main" id="{45412307-34DE-B457-0883-FD68E4643466}"/>
              </a:ext>
            </a:extLst>
          </p:cNvPr>
          <p:cNvSpPr txBox="1"/>
          <p:nvPr/>
        </p:nvSpPr>
        <p:spPr>
          <a:xfrm>
            <a:off x="4851486" y="3815814"/>
            <a:ext cx="2505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0502C"/>
              </a:buClr>
              <a:buSzPct val="110000"/>
            </a:pPr>
            <a:r>
              <a:rPr lang="fr-FR" sz="1600" b="1" cap="all" spc="130" dirty="0" smtClean="0">
                <a:solidFill>
                  <a:srgbClr val="093A36"/>
                </a:solidFill>
                <a:latin typeface="Circe Bold" panose="020B0502020203020203" pitchFamily="34" charset="77"/>
              </a:rPr>
              <a:t>GRANTS</a:t>
            </a:r>
            <a:endParaRPr lang="fr-FR" sz="1600" b="1" cap="all" spc="130" dirty="0" smtClean="0">
              <a:solidFill>
                <a:srgbClr val="093A36"/>
              </a:solidFill>
              <a:latin typeface="Circe Bold" panose="020B0502020203020203" pitchFamily="34" charset="77"/>
            </a:endParaRPr>
          </a:p>
          <a:p>
            <a:pPr algn="ctr">
              <a:buClr>
                <a:srgbClr val="F0502C"/>
              </a:buClr>
              <a:buSzPct val="110000"/>
            </a:pPr>
            <a:r>
              <a:rPr lang="fr-FR" sz="1600" b="1" cap="all" spc="130" dirty="0" smtClean="0">
                <a:solidFill>
                  <a:srgbClr val="F1502C"/>
                </a:solidFill>
                <a:latin typeface="Circe Bold" panose="020B0502020203020203" pitchFamily="34" charset="77"/>
              </a:rPr>
              <a:t>1 YEAR TO GET IT</a:t>
            </a:r>
            <a:endParaRPr lang="fr-FR" sz="1250" dirty="0">
              <a:solidFill>
                <a:srgbClr val="F1502C"/>
              </a:solidFill>
              <a:latin typeface="Adobe Caslon Pro" panose="0205050205050A020403" pitchFamily="18" charset="77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="" xmlns:a16="http://schemas.microsoft.com/office/drawing/2014/main" id="{45412307-34DE-B457-0883-FD68E4643466}"/>
              </a:ext>
            </a:extLst>
          </p:cNvPr>
          <p:cNvSpPr txBox="1"/>
          <p:nvPr/>
        </p:nvSpPr>
        <p:spPr>
          <a:xfrm>
            <a:off x="310780" y="3832514"/>
            <a:ext cx="4082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0502C"/>
              </a:buClr>
              <a:buSzPct val="110000"/>
            </a:pPr>
            <a:r>
              <a:rPr lang="fr-FR" sz="1600" b="1" cap="all" spc="130" dirty="0" smtClean="0">
                <a:solidFill>
                  <a:srgbClr val="093A36"/>
                </a:solidFill>
                <a:latin typeface="Circe Bold" panose="020B0502020203020203" pitchFamily="34" charset="77"/>
              </a:rPr>
              <a:t>BANKS</a:t>
            </a:r>
            <a:endParaRPr lang="fr-FR" sz="1600" b="1" cap="all" spc="130" dirty="0" smtClean="0">
              <a:solidFill>
                <a:srgbClr val="093A36"/>
              </a:solidFill>
              <a:latin typeface="Circe Bold" panose="020B0502020203020203" pitchFamily="34" charset="77"/>
            </a:endParaRPr>
          </a:p>
          <a:p>
            <a:pPr algn="ctr">
              <a:buClr>
                <a:srgbClr val="F0502C"/>
              </a:buClr>
              <a:buSzPct val="110000"/>
            </a:pPr>
            <a:r>
              <a:rPr lang="fr-FR" sz="1600" b="1" cap="all" spc="130" dirty="0" smtClean="0">
                <a:solidFill>
                  <a:srgbClr val="F1502C"/>
                </a:solidFill>
                <a:latin typeface="Circe Bold" panose="020B0502020203020203" pitchFamily="34" charset="77"/>
              </a:rPr>
              <a:t>ASK FOR SURETY/</a:t>
            </a:r>
            <a:r>
              <a:rPr lang="fr-FR" sz="1600" b="1" cap="all" spc="130" dirty="0" err="1" smtClean="0">
                <a:solidFill>
                  <a:srgbClr val="F1502C"/>
                </a:solidFill>
                <a:latin typeface="Circe Bold" panose="020B0502020203020203" pitchFamily="34" charset="77"/>
              </a:rPr>
              <a:t>Guarantees</a:t>
            </a:r>
            <a:endParaRPr lang="fr-FR" sz="1250" dirty="0">
              <a:solidFill>
                <a:srgbClr val="F1502C"/>
              </a:solidFill>
              <a:latin typeface="Adobe Caslon Pro" panose="0205050205050A020403" pitchFamily="18" charset="77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="" xmlns:a16="http://schemas.microsoft.com/office/drawing/2014/main" id="{45412307-34DE-B457-0883-FD68E4643466}"/>
              </a:ext>
            </a:extLst>
          </p:cNvPr>
          <p:cNvSpPr txBox="1"/>
          <p:nvPr/>
        </p:nvSpPr>
        <p:spPr>
          <a:xfrm>
            <a:off x="8343375" y="3826700"/>
            <a:ext cx="3253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0502C"/>
              </a:buClr>
              <a:buSzPct val="110000"/>
            </a:pPr>
            <a:r>
              <a:rPr lang="fr-FR" sz="1600" b="1" cap="all" spc="130" dirty="0" smtClean="0">
                <a:solidFill>
                  <a:srgbClr val="093A36"/>
                </a:solidFill>
                <a:latin typeface="Circe Bold" panose="020B0502020203020203" pitchFamily="34" charset="77"/>
              </a:rPr>
              <a:t>BUSINESS ANGELS</a:t>
            </a:r>
            <a:endParaRPr lang="fr-FR" sz="1600" b="1" cap="all" spc="130" dirty="0" smtClean="0">
              <a:solidFill>
                <a:srgbClr val="093A36"/>
              </a:solidFill>
              <a:latin typeface="Circe Bold" panose="020B0502020203020203" pitchFamily="34" charset="77"/>
            </a:endParaRPr>
          </a:p>
          <a:p>
            <a:pPr algn="ctr">
              <a:buClr>
                <a:srgbClr val="F0502C"/>
              </a:buClr>
              <a:buSzPct val="110000"/>
            </a:pPr>
            <a:r>
              <a:rPr lang="fr-FR" sz="1600" b="1" cap="all" spc="130" dirty="0" smtClean="0">
                <a:solidFill>
                  <a:srgbClr val="F1502C"/>
                </a:solidFill>
                <a:latin typeface="Circe Bold" panose="020B0502020203020203" pitchFamily="34" charset="77"/>
              </a:rPr>
              <a:t>WAIT FOR SOLID PROOFS</a:t>
            </a:r>
            <a:endParaRPr lang="fr-FR" sz="1250" dirty="0">
              <a:solidFill>
                <a:srgbClr val="F1502C"/>
              </a:solidFill>
              <a:latin typeface="Adobe Caslon Pro" panose="0205050205050A020403" pitchFamily="18" charset="77"/>
            </a:endParaRPr>
          </a:p>
        </p:txBody>
      </p:sp>
      <p:sp>
        <p:nvSpPr>
          <p:cNvPr id="17" name="Signe Moins 42">
            <a:extLst>
              <a:ext uri="{FF2B5EF4-FFF2-40B4-BE49-F238E27FC236}">
                <a16:creationId xmlns="" xmlns:a16="http://schemas.microsoft.com/office/drawing/2014/main" id="{DF5A01B6-076E-F79A-B803-9E4A8387C3FD}"/>
              </a:ext>
            </a:extLst>
          </p:cNvPr>
          <p:cNvSpPr/>
          <p:nvPr/>
        </p:nvSpPr>
        <p:spPr>
          <a:xfrm>
            <a:off x="1527887" y="4793487"/>
            <a:ext cx="9136226" cy="139995"/>
          </a:xfrm>
          <a:prstGeom prst="mathMinus">
            <a:avLst/>
          </a:prstGeom>
          <a:solidFill>
            <a:srgbClr val="F050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 : droite 43">
            <a:extLst>
              <a:ext uri="{FF2B5EF4-FFF2-40B4-BE49-F238E27FC236}">
                <a16:creationId xmlns="" xmlns:a16="http://schemas.microsoft.com/office/drawing/2014/main" id="{9171D11C-C2E7-3FB6-E8D3-56E461991946}"/>
              </a:ext>
            </a:extLst>
          </p:cNvPr>
          <p:cNvSpPr/>
          <p:nvPr/>
        </p:nvSpPr>
        <p:spPr>
          <a:xfrm rot="5400000">
            <a:off x="5882588" y="4914499"/>
            <a:ext cx="455399" cy="383796"/>
          </a:xfrm>
          <a:prstGeom prst="rightArrow">
            <a:avLst/>
          </a:prstGeom>
          <a:solidFill>
            <a:srgbClr val="F050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="" xmlns:a16="http://schemas.microsoft.com/office/drawing/2014/main" id="{45412307-34DE-B457-0883-FD68E4643466}"/>
              </a:ext>
            </a:extLst>
          </p:cNvPr>
          <p:cNvSpPr txBox="1"/>
          <p:nvPr/>
        </p:nvSpPr>
        <p:spPr>
          <a:xfrm>
            <a:off x="3636715" y="5580940"/>
            <a:ext cx="4935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0502C"/>
              </a:buClr>
              <a:buSzPct val="110000"/>
            </a:pPr>
            <a:r>
              <a:rPr lang="fr-FR" sz="2800" b="1" cap="all" spc="130" dirty="0" smtClean="0">
                <a:solidFill>
                  <a:srgbClr val="093A36"/>
                </a:solidFill>
                <a:latin typeface="Circe Bold" panose="020B0502020203020203" pitchFamily="34" charset="77"/>
              </a:rPr>
              <a:t>CHOOSE THE 3 OPTIONS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5" t="6473" r="13919" b="25608"/>
          <a:stretch/>
        </p:blipFill>
        <p:spPr>
          <a:xfrm>
            <a:off x="1488323" y="2043011"/>
            <a:ext cx="1727059" cy="163285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53"/>
          <a:stretch/>
        </p:blipFill>
        <p:spPr>
          <a:xfrm>
            <a:off x="5082517" y="2076256"/>
            <a:ext cx="2043653" cy="163792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08"/>
          <a:stretch/>
        </p:blipFill>
        <p:spPr>
          <a:xfrm>
            <a:off x="9099814" y="2138064"/>
            <a:ext cx="1841439" cy="157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33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1" r="10549"/>
          <a:stretch/>
        </p:blipFill>
        <p:spPr>
          <a:xfrm>
            <a:off x="4386943" y="0"/>
            <a:ext cx="7805057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22A3436-D861-65C6-EE47-C7271C35FE41}"/>
              </a:ext>
            </a:extLst>
          </p:cNvPr>
          <p:cNvSpPr/>
          <p:nvPr/>
        </p:nvSpPr>
        <p:spPr>
          <a:xfrm>
            <a:off x="489858" y="2743200"/>
            <a:ext cx="4310742" cy="1581252"/>
          </a:xfrm>
          <a:prstGeom prst="rect">
            <a:avLst/>
          </a:prstGeom>
          <a:noFill/>
          <a:ln w="762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cap="all" spc="100" dirty="0" err="1" smtClean="0">
                <a:solidFill>
                  <a:schemeClr val="tx1"/>
                </a:solidFill>
                <a:latin typeface="☞BR FIRMA" pitchFamily="2" charset="77"/>
              </a:rPr>
              <a:t>We</a:t>
            </a:r>
            <a:r>
              <a:rPr lang="fr-FR" sz="3200" b="1" cap="all" spc="100" dirty="0" err="1" smtClean="0">
                <a:solidFill>
                  <a:schemeClr val="tx1"/>
                </a:solidFill>
                <a:latin typeface="☞BR FIRMA" pitchFamily="2" charset="77"/>
              </a:rPr>
              <a:t>re</a:t>
            </a:r>
            <a:r>
              <a:rPr lang="fr-FR" sz="3200" b="1" cap="all" spc="100" dirty="0" smtClean="0">
                <a:solidFill>
                  <a:schemeClr val="tx1"/>
                </a:solidFill>
                <a:latin typeface="☞BR FIRMA" pitchFamily="2" charset="77"/>
              </a:rPr>
              <a:t> </a:t>
            </a:r>
            <a:r>
              <a:rPr lang="fr-FR" sz="3200" b="1" cap="all" spc="100" dirty="0" err="1" smtClean="0">
                <a:solidFill>
                  <a:schemeClr val="tx1"/>
                </a:solidFill>
                <a:latin typeface="☞BR FIRMA" pitchFamily="2" charset="77"/>
              </a:rPr>
              <a:t>we</a:t>
            </a:r>
            <a:r>
              <a:rPr lang="fr-FR" sz="3200" b="1" cap="all" spc="100" dirty="0" smtClean="0">
                <a:solidFill>
                  <a:schemeClr val="tx1"/>
                </a:solidFill>
                <a:latin typeface="☞BR FIRMA" pitchFamily="2" charset="77"/>
              </a:rPr>
              <a:t> </a:t>
            </a:r>
            <a:r>
              <a:rPr lang="fr-FR" sz="3200" b="1" cap="all" spc="100" dirty="0" err="1" smtClean="0">
                <a:solidFill>
                  <a:schemeClr val="tx1"/>
                </a:solidFill>
                <a:latin typeface="☞BR FIRMA" pitchFamily="2" charset="77"/>
              </a:rPr>
              <a:t>well</a:t>
            </a:r>
            <a:r>
              <a:rPr lang="fr-FR" sz="3200" b="1" cap="all" spc="100" dirty="0" smtClean="0">
                <a:solidFill>
                  <a:schemeClr val="tx1"/>
                </a:solidFill>
                <a:latin typeface="☞BR FIRMA" pitchFamily="2" charset="77"/>
              </a:rPr>
              <a:t> </a:t>
            </a:r>
            <a:r>
              <a:rPr lang="fr-FR" sz="3200" b="1" cap="all" spc="100" dirty="0" err="1" smtClean="0">
                <a:solidFill>
                  <a:schemeClr val="tx1"/>
                </a:solidFill>
                <a:latin typeface="☞BR FIRMA" pitchFamily="2" charset="77"/>
              </a:rPr>
              <a:t>prepared</a:t>
            </a:r>
            <a:r>
              <a:rPr lang="fr-FR" sz="3200" b="1" cap="all" spc="100" dirty="0" smtClean="0">
                <a:solidFill>
                  <a:schemeClr val="tx1"/>
                </a:solidFill>
                <a:latin typeface="☞BR FIRMA" pitchFamily="2" charset="77"/>
              </a:rPr>
              <a:t> ?</a:t>
            </a:r>
            <a:endParaRPr lang="fr-FR" sz="3200" b="1" cap="all" spc="100" dirty="0">
              <a:solidFill>
                <a:schemeClr val="tx1"/>
              </a:solidFill>
              <a:latin typeface="☞BR FIRMA" pitchFamily="2" charset="77"/>
            </a:endParaRPr>
          </a:p>
        </p:txBody>
      </p:sp>
      <p:pic>
        <p:nvPicPr>
          <p:cNvPr id="17" name="Image 16" descr="Une image contenant flèche&#10;&#10;Description générée automatiquement">
            <a:extLst>
              <a:ext uri="{FF2B5EF4-FFF2-40B4-BE49-F238E27FC236}">
                <a16:creationId xmlns="" xmlns:a16="http://schemas.microsoft.com/office/drawing/2014/main" id="{1EB10172-9B87-02B9-54D6-CB41DD4C7E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6438" t="-10873" r="-42731" b="-15616"/>
          <a:stretch/>
        </p:blipFill>
        <p:spPr>
          <a:xfrm>
            <a:off x="2431288" y="4215273"/>
            <a:ext cx="399711" cy="21835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35B256C-C72F-D7FD-14F4-B3E2F547C3EC}"/>
              </a:ext>
            </a:extLst>
          </p:cNvPr>
          <p:cNvSpPr/>
          <p:nvPr/>
        </p:nvSpPr>
        <p:spPr>
          <a:xfrm>
            <a:off x="2431288" y="2671513"/>
            <a:ext cx="365125" cy="1433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rgbClr val="F0502C"/>
                </a:solidFill>
                <a:latin typeface="☞BR FIRMA MEDIUM" pitchFamily="2" charset="77"/>
              </a:rPr>
              <a:t>03</a:t>
            </a:r>
            <a:endParaRPr lang="fr-FR" sz="1100" dirty="0">
              <a:solidFill>
                <a:srgbClr val="F0502C"/>
              </a:solidFill>
              <a:latin typeface="☞BR FIRMA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218836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="" xmlns:a16="http://schemas.microsoft.com/office/drawing/2014/main" id="{E4AFC05B-57E6-5F39-D89E-055D44535FAA}"/>
              </a:ext>
            </a:extLst>
          </p:cNvPr>
          <p:cNvSpPr txBox="1"/>
          <p:nvPr/>
        </p:nvSpPr>
        <p:spPr>
          <a:xfrm>
            <a:off x="339701" y="992249"/>
            <a:ext cx="11522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cap="all" spc="250" dirty="0" smtClean="0">
                <a:solidFill>
                  <a:srgbClr val="F0502C"/>
                </a:solidFill>
                <a:latin typeface="☞BR FIRMA" pitchFamily="2" charset="77"/>
              </a:rPr>
              <a:t>Ressources AT DISPOSAL</a:t>
            </a:r>
            <a:endParaRPr lang="fr-FR" sz="1600" cap="all" spc="250" dirty="0">
              <a:solidFill>
                <a:srgbClr val="F0502C"/>
              </a:solidFill>
              <a:latin typeface="☞BR FIRMA" pitchFamily="2" charset="77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="" xmlns:a16="http://schemas.microsoft.com/office/drawing/2014/main" id="{02C20F06-7DE5-C6E3-1EF9-749BDAC53133}"/>
              </a:ext>
            </a:extLst>
          </p:cNvPr>
          <p:cNvSpPr txBox="1"/>
          <p:nvPr/>
        </p:nvSpPr>
        <p:spPr>
          <a:xfrm>
            <a:off x="334963" y="566177"/>
            <a:ext cx="11522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cap="all" spc="150" dirty="0" smtClean="0">
                <a:latin typeface="☞BR FIRMA" pitchFamily="2" charset="77"/>
              </a:rPr>
              <a:t>IN OUR SCHOOL</a:t>
            </a:r>
            <a:endParaRPr lang="fr-FR" sz="2400" b="1" cap="all" spc="150" dirty="0">
              <a:latin typeface="☞BR FIRMA" pitchFamily="2" charset="77"/>
            </a:endParaRPr>
          </a:p>
        </p:txBody>
      </p:sp>
      <p:pic>
        <p:nvPicPr>
          <p:cNvPr id="24" name="Image 23" descr="Une image contenant flèche&#10;&#10;Description générée automatiquement">
            <a:extLst>
              <a:ext uri="{FF2B5EF4-FFF2-40B4-BE49-F238E27FC236}">
                <a16:creationId xmlns="" xmlns:a16="http://schemas.microsoft.com/office/drawing/2014/main" id="{A4CCBE67-66BF-B67A-1ED0-8C9A896B3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7295" y="6321224"/>
            <a:ext cx="283555" cy="219417"/>
          </a:xfrm>
          <a:prstGeom prst="rect">
            <a:avLst/>
          </a:prstGeom>
        </p:spPr>
      </p:pic>
      <p:cxnSp>
        <p:nvCxnSpPr>
          <p:cNvPr id="25" name="Connecteur droit 24">
            <a:extLst>
              <a:ext uri="{FF2B5EF4-FFF2-40B4-BE49-F238E27FC236}">
                <a16:creationId xmlns="" xmlns:a16="http://schemas.microsoft.com/office/drawing/2014/main" id="{99CD6789-6FB6-4B09-0FBE-7B4F5ACE25C9}"/>
              </a:ext>
            </a:extLst>
          </p:cNvPr>
          <p:cNvCxnSpPr>
            <a:cxnSpLocks/>
          </p:cNvCxnSpPr>
          <p:nvPr/>
        </p:nvCxnSpPr>
        <p:spPr>
          <a:xfrm flipV="1">
            <a:off x="2682190" y="318512"/>
            <a:ext cx="9180000" cy="0"/>
          </a:xfrm>
          <a:prstGeom prst="line">
            <a:avLst/>
          </a:prstGeom>
          <a:ln w="762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5B7E4493-7C1D-6E80-8EC2-17781E474A39}"/>
              </a:ext>
            </a:extLst>
          </p:cNvPr>
          <p:cNvSpPr/>
          <p:nvPr/>
        </p:nvSpPr>
        <p:spPr>
          <a:xfrm>
            <a:off x="223011" y="213606"/>
            <a:ext cx="2476646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50" cap="all" spc="60" dirty="0">
                <a:latin typeface="BRFirma-Medium" pitchFamily="2" charset="77"/>
              </a:rPr>
              <a:t>Sauces Papillon</a:t>
            </a:r>
            <a:r>
              <a:rPr lang="fr-FR" sz="750" cap="all" spc="60" dirty="0">
                <a:effectLst/>
                <a:latin typeface="BRFirma-Medium" pitchFamily="2" charset="77"/>
              </a:rPr>
              <a:t> / </a:t>
            </a:r>
            <a:r>
              <a:rPr lang="fr-FR" sz="750" cap="all" spc="60" dirty="0" smtClean="0">
                <a:latin typeface="BRFirma-Medium" pitchFamily="2" charset="77"/>
              </a:rPr>
              <a:t>ENTRECOMPFOOD</a:t>
            </a:r>
            <a:endParaRPr lang="fr-FR" sz="750" cap="all" spc="60" dirty="0">
              <a:effectLst/>
              <a:latin typeface="BRFirma-Medium" pitchFamily="2" charset="77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BD58986E-C42F-276E-90AC-E239CC9F9FA2}"/>
              </a:ext>
            </a:extLst>
          </p:cNvPr>
          <p:cNvSpPr/>
          <p:nvPr/>
        </p:nvSpPr>
        <p:spPr>
          <a:xfrm>
            <a:off x="227121" y="6323892"/>
            <a:ext cx="6799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spc="100" dirty="0" smtClean="0">
                <a:solidFill>
                  <a:srgbClr val="093A36"/>
                </a:solidFill>
                <a:latin typeface="BRFirma-Bold" pitchFamily="2" charset="77"/>
              </a:rPr>
              <a:t>17/A</a:t>
            </a:r>
            <a:endParaRPr lang="fr-FR" sz="1600" b="1" spc="100" dirty="0">
              <a:solidFill>
                <a:srgbClr val="093A36"/>
              </a:solidFill>
              <a:effectLst/>
              <a:latin typeface="BRFirma-Bold" pitchFamily="2" charset="77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="" xmlns:a16="http://schemas.microsoft.com/office/drawing/2014/main" id="{45412307-34DE-B457-0883-FD68E4643466}"/>
              </a:ext>
            </a:extLst>
          </p:cNvPr>
          <p:cNvSpPr txBox="1"/>
          <p:nvPr/>
        </p:nvSpPr>
        <p:spPr>
          <a:xfrm>
            <a:off x="3245485" y="3972986"/>
            <a:ext cx="2505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0502C"/>
              </a:buClr>
              <a:buSzPct val="110000"/>
            </a:pPr>
            <a:r>
              <a:rPr lang="fr-FR" sz="1600" b="1" cap="all" spc="130" dirty="0" smtClean="0">
                <a:solidFill>
                  <a:srgbClr val="093A36"/>
                </a:solidFill>
                <a:latin typeface="Circe Bold" panose="020B0502020203020203" pitchFamily="34" charset="77"/>
              </a:rPr>
              <a:t>START-UP INCUBATOR</a:t>
            </a:r>
            <a:endParaRPr lang="fr-FR" sz="1600" b="1" cap="all" spc="130" dirty="0" smtClean="0">
              <a:solidFill>
                <a:srgbClr val="093A36"/>
              </a:solidFill>
              <a:latin typeface="Circe Bold" panose="020B0502020203020203" pitchFamily="34" charset="77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="" xmlns:a16="http://schemas.microsoft.com/office/drawing/2014/main" id="{45412307-34DE-B457-0883-FD68E4643466}"/>
              </a:ext>
            </a:extLst>
          </p:cNvPr>
          <p:cNvSpPr txBox="1"/>
          <p:nvPr/>
        </p:nvSpPr>
        <p:spPr>
          <a:xfrm>
            <a:off x="663567" y="3972986"/>
            <a:ext cx="2505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0502C"/>
              </a:buClr>
              <a:buSzPct val="110000"/>
            </a:pPr>
            <a:r>
              <a:rPr lang="fr-FR" sz="1600" b="1" cap="all" spc="130" dirty="0" smtClean="0">
                <a:solidFill>
                  <a:srgbClr val="093A36"/>
                </a:solidFill>
                <a:latin typeface="Circe Bold" panose="020B0502020203020203" pitchFamily="34" charset="77"/>
              </a:rPr>
              <a:t>Food innovation</a:t>
            </a:r>
          </a:p>
          <a:p>
            <a:pPr algn="ctr">
              <a:buClr>
                <a:srgbClr val="F0502C"/>
              </a:buClr>
              <a:buSzPct val="110000"/>
            </a:pPr>
            <a:r>
              <a:rPr lang="fr-FR" sz="1600" b="1" cap="all" spc="130" dirty="0" err="1" smtClean="0">
                <a:solidFill>
                  <a:srgbClr val="093A36"/>
                </a:solidFill>
                <a:latin typeface="Circe Bold" panose="020B0502020203020203" pitchFamily="34" charset="77"/>
              </a:rPr>
              <a:t>contest</a:t>
            </a:r>
            <a:endParaRPr lang="fr-FR" sz="1600" b="1" cap="all" spc="130" dirty="0" smtClean="0">
              <a:solidFill>
                <a:srgbClr val="093A36"/>
              </a:solidFill>
              <a:latin typeface="Circe Bold" panose="020B0502020203020203" pitchFamily="34" charset="77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="" xmlns:a16="http://schemas.microsoft.com/office/drawing/2014/main" id="{45412307-34DE-B457-0883-FD68E4643466}"/>
              </a:ext>
            </a:extLst>
          </p:cNvPr>
          <p:cNvSpPr txBox="1"/>
          <p:nvPr/>
        </p:nvSpPr>
        <p:spPr>
          <a:xfrm>
            <a:off x="8575437" y="3972986"/>
            <a:ext cx="3202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0502C"/>
              </a:buClr>
              <a:buSzPct val="110000"/>
            </a:pPr>
            <a:r>
              <a:rPr lang="fr-FR" sz="1600" b="1" cap="all" spc="130" dirty="0" smtClean="0">
                <a:solidFill>
                  <a:srgbClr val="093A36"/>
                </a:solidFill>
                <a:latin typeface="Circe Bold" panose="020B0502020203020203" pitchFamily="34" charset="77"/>
              </a:rPr>
              <a:t>NETWORK FOR STUDENT/ENTREPRENEUR</a:t>
            </a:r>
            <a:endParaRPr lang="fr-FR" sz="1600" b="1" cap="all" spc="130" dirty="0" smtClean="0">
              <a:solidFill>
                <a:srgbClr val="093A36"/>
              </a:solidFill>
              <a:latin typeface="Circe Bold" panose="020B0502020203020203" pitchFamily="34" charset="77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="" xmlns:a16="http://schemas.microsoft.com/office/drawing/2014/main" id="{45412307-34DE-B457-0883-FD68E4643466}"/>
              </a:ext>
            </a:extLst>
          </p:cNvPr>
          <p:cNvSpPr txBox="1"/>
          <p:nvPr/>
        </p:nvSpPr>
        <p:spPr>
          <a:xfrm>
            <a:off x="5850547" y="3972986"/>
            <a:ext cx="2505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0502C"/>
              </a:buClr>
              <a:buSzPct val="110000"/>
            </a:pPr>
            <a:r>
              <a:rPr lang="fr-FR" sz="1600" b="1" cap="all" spc="130" dirty="0" smtClean="0">
                <a:solidFill>
                  <a:srgbClr val="093A36"/>
                </a:solidFill>
                <a:latin typeface="Circe Bold" panose="020B0502020203020203" pitchFamily="34" charset="77"/>
              </a:rPr>
              <a:t>Entrepreneurial </a:t>
            </a:r>
            <a:r>
              <a:rPr lang="fr-FR" sz="1600" b="1" cap="all" spc="130" dirty="0" err="1" smtClean="0">
                <a:solidFill>
                  <a:srgbClr val="093A36"/>
                </a:solidFill>
                <a:latin typeface="Circe Bold" panose="020B0502020203020203" pitchFamily="34" charset="77"/>
              </a:rPr>
              <a:t>contest</a:t>
            </a:r>
            <a:endParaRPr lang="fr-FR" sz="1600" b="1" cap="all" spc="130" dirty="0" smtClean="0">
              <a:solidFill>
                <a:srgbClr val="093A36"/>
              </a:solidFill>
              <a:latin typeface="Circe Bold" panose="020B0502020203020203" pitchFamily="34" charset="77"/>
            </a:endParaRPr>
          </a:p>
        </p:txBody>
      </p:sp>
      <p:pic>
        <p:nvPicPr>
          <p:cNvPr id="4098" name="Picture 2" descr="ESPACE ETUDIANTS | ECOTROPHELIA FRANC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7"/>
          <a:stretch/>
        </p:blipFill>
        <p:spPr bwMode="auto">
          <a:xfrm>
            <a:off x="1203637" y="2102802"/>
            <a:ext cx="1425576" cy="156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gro Valo Méditerranée en chiffres (Novembre 2018)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27" t="80320" r="11092" b="2660"/>
          <a:stretch/>
        </p:blipFill>
        <p:spPr bwMode="auto">
          <a:xfrm>
            <a:off x="3532111" y="2505413"/>
            <a:ext cx="2013858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EPITE-L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333" y="2614105"/>
            <a:ext cx="2131111" cy="73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7091" y="2333886"/>
            <a:ext cx="1352628" cy="1300409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="" xmlns:a16="http://schemas.microsoft.com/office/drawing/2014/main" id="{45412307-34DE-B457-0883-FD68E4643466}"/>
              </a:ext>
            </a:extLst>
          </p:cNvPr>
          <p:cNvSpPr txBox="1"/>
          <p:nvPr/>
        </p:nvSpPr>
        <p:spPr>
          <a:xfrm>
            <a:off x="2245546" y="5476276"/>
            <a:ext cx="635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0502C"/>
              </a:buClr>
              <a:buSzPct val="110000"/>
            </a:pPr>
            <a:r>
              <a:rPr lang="fr-FR" sz="2800" b="1" cap="all" spc="130" dirty="0" smtClean="0">
                <a:solidFill>
                  <a:srgbClr val="093A36"/>
                </a:solidFill>
                <a:latin typeface="Circe Bold" panose="020B0502020203020203" pitchFamily="34" charset="77"/>
              </a:rPr>
              <a:t>+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="" xmlns:a16="http://schemas.microsoft.com/office/drawing/2014/main" id="{45412307-34DE-B457-0883-FD68E4643466}"/>
              </a:ext>
            </a:extLst>
          </p:cNvPr>
          <p:cNvSpPr txBox="1"/>
          <p:nvPr/>
        </p:nvSpPr>
        <p:spPr>
          <a:xfrm>
            <a:off x="2859548" y="5546837"/>
            <a:ext cx="71350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0502C"/>
              </a:buClr>
              <a:buSzPct val="110000"/>
            </a:pPr>
            <a:r>
              <a:rPr lang="fr-FR" sz="1600" b="1" cap="all" spc="130" dirty="0" smtClean="0">
                <a:solidFill>
                  <a:srgbClr val="F1502C"/>
                </a:solidFill>
                <a:latin typeface="Circe Bold" panose="020B0502020203020203" pitchFamily="34" charset="77"/>
              </a:rPr>
              <a:t>AGRO-MANAGER PROGRAM in 3rd </a:t>
            </a:r>
            <a:r>
              <a:rPr lang="fr-FR" sz="1600" b="1" cap="all" spc="130" dirty="0" err="1" smtClean="0">
                <a:solidFill>
                  <a:srgbClr val="F1502C"/>
                </a:solidFill>
                <a:latin typeface="Circe Bold" panose="020B0502020203020203" pitchFamily="34" charset="77"/>
              </a:rPr>
              <a:t>year</a:t>
            </a:r>
            <a:r>
              <a:rPr lang="fr-FR" sz="1600" b="1" cap="all" spc="130" dirty="0" smtClean="0">
                <a:solidFill>
                  <a:srgbClr val="F1502C"/>
                </a:solidFill>
                <a:latin typeface="Circe Bold" panose="020B0502020203020203" pitchFamily="34" charset="77"/>
              </a:rPr>
              <a:t> </a:t>
            </a:r>
            <a:r>
              <a:rPr lang="fr-FR" sz="1600" b="1" cap="all" spc="130" dirty="0" err="1" smtClean="0">
                <a:solidFill>
                  <a:srgbClr val="F1502C"/>
                </a:solidFill>
                <a:latin typeface="Circe Bold" panose="020B0502020203020203" pitchFamily="34" charset="77"/>
              </a:rPr>
              <a:t>specialisation</a:t>
            </a:r>
            <a:endParaRPr lang="fr-FR" sz="1600" b="1" cap="all" spc="130" dirty="0" smtClean="0">
              <a:solidFill>
                <a:srgbClr val="F1502C"/>
              </a:solidFill>
              <a:latin typeface="Circe Bold" panose="020B0502020203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9953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="" xmlns:a16="http://schemas.microsoft.com/office/drawing/2014/main" id="{E4AFC05B-57E6-5F39-D89E-055D44535FAA}"/>
              </a:ext>
            </a:extLst>
          </p:cNvPr>
          <p:cNvSpPr txBox="1"/>
          <p:nvPr/>
        </p:nvSpPr>
        <p:spPr>
          <a:xfrm>
            <a:off x="339701" y="992249"/>
            <a:ext cx="11522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cap="all" spc="250" dirty="0" smtClean="0">
                <a:solidFill>
                  <a:srgbClr val="F0502C"/>
                </a:solidFill>
                <a:latin typeface="☞BR FIRMA" pitchFamily="2" charset="77"/>
              </a:rPr>
              <a:t>THE TOOLS AT DISPOSAL</a:t>
            </a:r>
            <a:endParaRPr lang="fr-FR" sz="1600" cap="all" spc="250" dirty="0">
              <a:solidFill>
                <a:srgbClr val="F0502C"/>
              </a:solidFill>
              <a:latin typeface="☞BR FIRMA" pitchFamily="2" charset="77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="" xmlns:a16="http://schemas.microsoft.com/office/drawing/2014/main" id="{02C20F06-7DE5-C6E3-1EF9-749BDAC53133}"/>
              </a:ext>
            </a:extLst>
          </p:cNvPr>
          <p:cNvSpPr txBox="1"/>
          <p:nvPr/>
        </p:nvSpPr>
        <p:spPr>
          <a:xfrm>
            <a:off x="334963" y="566177"/>
            <a:ext cx="11522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cap="all" spc="150" dirty="0" err="1" smtClean="0">
                <a:latin typeface="☞BR FIRMA" pitchFamily="2" charset="77"/>
              </a:rPr>
              <a:t>What</a:t>
            </a:r>
            <a:r>
              <a:rPr lang="fr-FR" sz="2400" b="1" cap="all" spc="150" dirty="0" smtClean="0">
                <a:latin typeface="☞BR FIRMA" pitchFamily="2" charset="77"/>
              </a:rPr>
              <a:t> </a:t>
            </a:r>
            <a:r>
              <a:rPr lang="fr-FR" sz="2400" b="1" cap="all" spc="150" dirty="0" err="1" smtClean="0">
                <a:latin typeface="☞BR FIRMA" pitchFamily="2" charset="77"/>
              </a:rPr>
              <a:t>can</a:t>
            </a:r>
            <a:r>
              <a:rPr lang="fr-FR" sz="2400" b="1" cap="all" spc="150" dirty="0" smtClean="0">
                <a:latin typeface="☞BR FIRMA" pitchFamily="2" charset="77"/>
              </a:rPr>
              <a:t> </a:t>
            </a:r>
            <a:r>
              <a:rPr lang="fr-FR" sz="2400" b="1" cap="all" spc="150" dirty="0" err="1" smtClean="0">
                <a:latin typeface="☞BR FIRMA" pitchFamily="2" charset="77"/>
              </a:rPr>
              <a:t>be</a:t>
            </a:r>
            <a:r>
              <a:rPr lang="fr-FR" sz="2400" b="1" cap="all" spc="150" dirty="0" smtClean="0">
                <a:latin typeface="☞BR FIRMA" pitchFamily="2" charset="77"/>
              </a:rPr>
              <a:t> </a:t>
            </a:r>
            <a:r>
              <a:rPr lang="fr-FR" sz="2400" b="1" cap="all" spc="150" dirty="0" err="1" smtClean="0">
                <a:latin typeface="☞BR FIRMA" pitchFamily="2" charset="77"/>
              </a:rPr>
              <a:t>improved</a:t>
            </a:r>
            <a:endParaRPr lang="fr-FR" sz="2400" b="1" cap="all" spc="150" dirty="0">
              <a:latin typeface="☞BR FIRMA" pitchFamily="2" charset="77"/>
            </a:endParaRPr>
          </a:p>
        </p:txBody>
      </p:sp>
      <p:pic>
        <p:nvPicPr>
          <p:cNvPr id="24" name="Image 23" descr="Une image contenant flèche&#10;&#10;Description générée automatiquement">
            <a:extLst>
              <a:ext uri="{FF2B5EF4-FFF2-40B4-BE49-F238E27FC236}">
                <a16:creationId xmlns="" xmlns:a16="http://schemas.microsoft.com/office/drawing/2014/main" id="{A4CCBE67-66BF-B67A-1ED0-8C9A896B3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7295" y="6321224"/>
            <a:ext cx="283555" cy="219417"/>
          </a:xfrm>
          <a:prstGeom prst="rect">
            <a:avLst/>
          </a:prstGeom>
        </p:spPr>
      </p:pic>
      <p:cxnSp>
        <p:nvCxnSpPr>
          <p:cNvPr id="25" name="Connecteur droit 24">
            <a:extLst>
              <a:ext uri="{FF2B5EF4-FFF2-40B4-BE49-F238E27FC236}">
                <a16:creationId xmlns="" xmlns:a16="http://schemas.microsoft.com/office/drawing/2014/main" id="{99CD6789-6FB6-4B09-0FBE-7B4F5ACE25C9}"/>
              </a:ext>
            </a:extLst>
          </p:cNvPr>
          <p:cNvCxnSpPr>
            <a:cxnSpLocks/>
          </p:cNvCxnSpPr>
          <p:nvPr/>
        </p:nvCxnSpPr>
        <p:spPr>
          <a:xfrm flipV="1">
            <a:off x="2682190" y="318512"/>
            <a:ext cx="9180000" cy="0"/>
          </a:xfrm>
          <a:prstGeom prst="line">
            <a:avLst/>
          </a:prstGeom>
          <a:ln w="762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5B7E4493-7C1D-6E80-8EC2-17781E474A39}"/>
              </a:ext>
            </a:extLst>
          </p:cNvPr>
          <p:cNvSpPr/>
          <p:nvPr/>
        </p:nvSpPr>
        <p:spPr>
          <a:xfrm>
            <a:off x="223011" y="213606"/>
            <a:ext cx="2476646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50" cap="all" spc="60" dirty="0">
                <a:latin typeface="BRFirma-Medium" pitchFamily="2" charset="77"/>
              </a:rPr>
              <a:t>Sauces Papillon</a:t>
            </a:r>
            <a:r>
              <a:rPr lang="fr-FR" sz="750" cap="all" spc="60" dirty="0">
                <a:effectLst/>
                <a:latin typeface="BRFirma-Medium" pitchFamily="2" charset="77"/>
              </a:rPr>
              <a:t> / </a:t>
            </a:r>
            <a:r>
              <a:rPr lang="fr-FR" sz="750" cap="all" spc="60" dirty="0" smtClean="0">
                <a:latin typeface="BRFirma-Medium" pitchFamily="2" charset="77"/>
              </a:rPr>
              <a:t>ENTRECOMPFOOD</a:t>
            </a:r>
            <a:endParaRPr lang="fr-FR" sz="750" cap="all" spc="60" dirty="0">
              <a:effectLst/>
              <a:latin typeface="BRFirma-Medium" pitchFamily="2" charset="77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BD58986E-C42F-276E-90AC-E239CC9F9FA2}"/>
              </a:ext>
            </a:extLst>
          </p:cNvPr>
          <p:cNvSpPr/>
          <p:nvPr/>
        </p:nvSpPr>
        <p:spPr>
          <a:xfrm>
            <a:off x="227121" y="6323892"/>
            <a:ext cx="6976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spc="100" dirty="0" smtClean="0">
                <a:solidFill>
                  <a:srgbClr val="093A36"/>
                </a:solidFill>
                <a:latin typeface="BRFirma-Bold" pitchFamily="2" charset="77"/>
              </a:rPr>
              <a:t>18/A</a:t>
            </a:r>
            <a:endParaRPr lang="fr-FR" sz="1600" b="1" spc="100" dirty="0">
              <a:solidFill>
                <a:srgbClr val="093A36"/>
              </a:solidFill>
              <a:effectLst/>
              <a:latin typeface="BRFirma-Bold" pitchFamily="2" charset="77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="" xmlns:a16="http://schemas.microsoft.com/office/drawing/2014/main" id="{45412307-34DE-B457-0883-FD68E4643466}"/>
              </a:ext>
            </a:extLst>
          </p:cNvPr>
          <p:cNvSpPr txBox="1"/>
          <p:nvPr/>
        </p:nvSpPr>
        <p:spPr>
          <a:xfrm>
            <a:off x="2648317" y="1986260"/>
            <a:ext cx="63686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0502C"/>
              </a:buClr>
              <a:buSzPct val="110000"/>
            </a:pPr>
            <a:r>
              <a:rPr lang="fr-FR" sz="1600" b="1" cap="all" spc="130" dirty="0" smtClean="0">
                <a:solidFill>
                  <a:srgbClr val="093A36"/>
                </a:solidFill>
                <a:latin typeface="Circe Bold" panose="020B0502020203020203" pitchFamily="34" charset="77"/>
              </a:rPr>
              <a:t>SPECIFIC CONTENT FOR FUTURE ENTREPRENEURS</a:t>
            </a:r>
            <a:endParaRPr lang="fr-FR" sz="1600" b="1" cap="all" spc="130" dirty="0" smtClean="0">
              <a:solidFill>
                <a:srgbClr val="093A36"/>
              </a:solidFill>
              <a:latin typeface="Circe Bold" panose="020B0502020203020203" pitchFamily="34" charset="77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="" xmlns:a16="http://schemas.microsoft.com/office/drawing/2014/main" id="{45412307-34DE-B457-0883-FD68E4643466}"/>
              </a:ext>
            </a:extLst>
          </p:cNvPr>
          <p:cNvSpPr txBox="1"/>
          <p:nvPr/>
        </p:nvSpPr>
        <p:spPr>
          <a:xfrm>
            <a:off x="2648317" y="3168972"/>
            <a:ext cx="63686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0502C"/>
              </a:buClr>
              <a:buSzPct val="110000"/>
            </a:pPr>
            <a:r>
              <a:rPr lang="fr-FR" sz="1600" b="1" cap="all" spc="130" dirty="0" smtClean="0">
                <a:solidFill>
                  <a:srgbClr val="093A36"/>
                </a:solidFill>
                <a:latin typeface="Circe Bold" panose="020B0502020203020203" pitchFamily="34" charset="77"/>
              </a:rPr>
              <a:t>Entrepreneurs network and </a:t>
            </a:r>
            <a:r>
              <a:rPr lang="fr-FR" sz="1600" b="1" cap="all" spc="130" dirty="0" err="1" smtClean="0">
                <a:solidFill>
                  <a:srgbClr val="093A36"/>
                </a:solidFill>
                <a:latin typeface="Circe Bold" panose="020B0502020203020203" pitchFamily="34" charset="77"/>
              </a:rPr>
              <a:t>testimonies</a:t>
            </a:r>
            <a:endParaRPr lang="fr-FR" sz="1600" b="1" cap="all" spc="130" dirty="0" smtClean="0">
              <a:solidFill>
                <a:srgbClr val="093A36"/>
              </a:solidFill>
              <a:latin typeface="Circe Bold" panose="020B0502020203020203" pitchFamily="34" charset="77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="" xmlns:a16="http://schemas.microsoft.com/office/drawing/2014/main" id="{45412307-34DE-B457-0883-FD68E4643466}"/>
              </a:ext>
            </a:extLst>
          </p:cNvPr>
          <p:cNvSpPr txBox="1"/>
          <p:nvPr/>
        </p:nvSpPr>
        <p:spPr>
          <a:xfrm>
            <a:off x="2648317" y="5534397"/>
            <a:ext cx="63686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0502C"/>
              </a:buClr>
              <a:buSzPct val="110000"/>
            </a:pPr>
            <a:r>
              <a:rPr lang="fr-FR" sz="1600" b="1" cap="all" spc="130" dirty="0" smtClean="0">
                <a:solidFill>
                  <a:srgbClr val="093A36"/>
                </a:solidFill>
                <a:latin typeface="Circe Bold" panose="020B0502020203020203" pitchFamily="34" charset="77"/>
              </a:rPr>
              <a:t>Ecotrophelia : </a:t>
            </a:r>
            <a:r>
              <a:rPr lang="fr-FR" sz="1600" b="1" cap="all" spc="130" dirty="0" err="1" smtClean="0">
                <a:solidFill>
                  <a:srgbClr val="093A36"/>
                </a:solidFill>
                <a:latin typeface="Circe Bold" panose="020B0502020203020203" pitchFamily="34" charset="77"/>
              </a:rPr>
              <a:t>after</a:t>
            </a:r>
            <a:r>
              <a:rPr lang="fr-FR" sz="1600" b="1" cap="all" spc="130" dirty="0" smtClean="0">
                <a:solidFill>
                  <a:srgbClr val="093A36"/>
                </a:solidFill>
                <a:latin typeface="Circe Bold" panose="020B0502020203020203" pitchFamily="34" charset="77"/>
              </a:rPr>
              <a:t> the </a:t>
            </a:r>
            <a:r>
              <a:rPr lang="fr-FR" sz="1600" b="1" cap="all" spc="130" dirty="0" err="1" smtClean="0">
                <a:solidFill>
                  <a:srgbClr val="093A36"/>
                </a:solidFill>
                <a:latin typeface="Circe Bold" panose="020B0502020203020203" pitchFamily="34" charset="77"/>
              </a:rPr>
              <a:t>contest</a:t>
            </a:r>
            <a:r>
              <a:rPr lang="fr-FR" sz="1600" b="1" cap="all" spc="130" dirty="0" smtClean="0">
                <a:solidFill>
                  <a:srgbClr val="093A36"/>
                </a:solidFill>
                <a:latin typeface="Circe Bold" panose="020B0502020203020203" pitchFamily="34" charset="77"/>
              </a:rPr>
              <a:t>, </a:t>
            </a:r>
            <a:r>
              <a:rPr lang="fr-FR" sz="1600" b="1" cap="all" spc="130" dirty="0" err="1" smtClean="0">
                <a:solidFill>
                  <a:srgbClr val="093A36"/>
                </a:solidFill>
                <a:latin typeface="Circe Bold" panose="020B0502020203020203" pitchFamily="34" charset="77"/>
              </a:rPr>
              <a:t>what’s</a:t>
            </a:r>
            <a:r>
              <a:rPr lang="fr-FR" sz="1600" b="1" cap="all" spc="130" dirty="0" smtClean="0">
                <a:solidFill>
                  <a:srgbClr val="093A36"/>
                </a:solidFill>
                <a:latin typeface="Circe Bold" panose="020B0502020203020203" pitchFamily="34" charset="77"/>
              </a:rPr>
              <a:t> </a:t>
            </a:r>
            <a:r>
              <a:rPr lang="fr-FR" sz="1600" b="1" cap="all" spc="130" dirty="0" err="1" smtClean="0">
                <a:solidFill>
                  <a:srgbClr val="093A36"/>
                </a:solidFill>
                <a:latin typeface="Circe Bold" panose="020B0502020203020203" pitchFamily="34" charset="77"/>
              </a:rPr>
              <a:t>next</a:t>
            </a:r>
            <a:endParaRPr lang="fr-FR" sz="1600" b="1" cap="all" spc="130" dirty="0" smtClean="0">
              <a:solidFill>
                <a:srgbClr val="093A36"/>
              </a:solidFill>
              <a:latin typeface="Circe Bold" panose="020B0502020203020203" pitchFamily="34" charset="77"/>
            </a:endParaRPr>
          </a:p>
        </p:txBody>
      </p:sp>
      <p:pic>
        <p:nvPicPr>
          <p:cNvPr id="21" name="Picture 2" descr="ESPACE ETUDIANTS | ECOTROPHELIA FRANC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7"/>
          <a:stretch/>
        </p:blipFill>
        <p:spPr bwMode="auto">
          <a:xfrm>
            <a:off x="1231941" y="5165082"/>
            <a:ext cx="1081952" cy="118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23"/>
          <a:stretch/>
        </p:blipFill>
        <p:spPr>
          <a:xfrm>
            <a:off x="1129750" y="1506083"/>
            <a:ext cx="1310348" cy="104667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00"/>
          <a:stretch/>
        </p:blipFill>
        <p:spPr>
          <a:xfrm>
            <a:off x="1122854" y="2786954"/>
            <a:ext cx="1300127" cy="1066104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="" xmlns:a16="http://schemas.microsoft.com/office/drawing/2014/main" id="{45412307-34DE-B457-0883-FD68E4643466}"/>
              </a:ext>
            </a:extLst>
          </p:cNvPr>
          <p:cNvSpPr txBox="1"/>
          <p:nvPr/>
        </p:nvSpPr>
        <p:spPr>
          <a:xfrm>
            <a:off x="2648317" y="4351684"/>
            <a:ext cx="63686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0502C"/>
              </a:buClr>
              <a:buSzPct val="110000"/>
            </a:pPr>
            <a:r>
              <a:rPr lang="fr-FR" sz="1600" b="1" cap="all" spc="130" dirty="0" smtClean="0">
                <a:solidFill>
                  <a:srgbClr val="093A36"/>
                </a:solidFill>
                <a:latin typeface="Circe Bold" panose="020B0502020203020203" pitchFamily="34" charset="77"/>
              </a:rPr>
              <a:t>INTRAPRENEURSHIP &amp; FUNDINGS</a:t>
            </a:r>
            <a:endParaRPr lang="fr-FR" sz="1600" b="1" cap="all" spc="130" dirty="0" smtClean="0">
              <a:solidFill>
                <a:srgbClr val="093A36"/>
              </a:solidFill>
              <a:latin typeface="Circe Bold" panose="020B0502020203020203" pitchFamily="34" charset="77"/>
            </a:endParaRPr>
          </a:p>
        </p:txBody>
      </p:sp>
      <p:pic>
        <p:nvPicPr>
          <p:cNvPr id="5122" name="Picture 2" descr="Coca-Cola — Wikipédi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50" y="4253221"/>
            <a:ext cx="1337807" cy="43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28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0" r="11099"/>
          <a:stretch/>
        </p:blipFill>
        <p:spPr>
          <a:xfrm>
            <a:off x="4365171" y="0"/>
            <a:ext cx="7826829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22A3436-D861-65C6-EE47-C7271C35FE41}"/>
              </a:ext>
            </a:extLst>
          </p:cNvPr>
          <p:cNvSpPr/>
          <p:nvPr/>
        </p:nvSpPr>
        <p:spPr>
          <a:xfrm>
            <a:off x="489858" y="2743200"/>
            <a:ext cx="4310742" cy="1828800"/>
          </a:xfrm>
          <a:prstGeom prst="rect">
            <a:avLst/>
          </a:prstGeom>
          <a:noFill/>
          <a:ln w="762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cap="all" spc="100" dirty="0" smtClean="0">
                <a:solidFill>
                  <a:schemeClr val="tx1"/>
                </a:solidFill>
                <a:latin typeface="☞BR FIRMA" pitchFamily="2" charset="77"/>
              </a:rPr>
              <a:t>A FEW WORDS ABOUT </a:t>
            </a:r>
            <a:r>
              <a:rPr lang="fr-FR" sz="3200" b="1" cap="all" spc="100" dirty="0" smtClean="0">
                <a:solidFill>
                  <a:schemeClr val="tx1"/>
                </a:solidFill>
                <a:latin typeface="☞BR FIRMA" pitchFamily="2" charset="77"/>
              </a:rPr>
              <a:t>SAUCES PAPILLON</a:t>
            </a:r>
            <a:endParaRPr lang="fr-FR" sz="3200" b="1" cap="all" spc="100" dirty="0">
              <a:solidFill>
                <a:schemeClr val="tx1"/>
              </a:solidFill>
              <a:latin typeface="☞BR FIRMA" pitchFamily="2" charset="77"/>
            </a:endParaRPr>
          </a:p>
        </p:txBody>
      </p:sp>
      <p:pic>
        <p:nvPicPr>
          <p:cNvPr id="17" name="Image 16" descr="Une image contenant flèche&#10;&#10;Description générée automatiquement">
            <a:extLst>
              <a:ext uri="{FF2B5EF4-FFF2-40B4-BE49-F238E27FC236}">
                <a16:creationId xmlns="" xmlns:a16="http://schemas.microsoft.com/office/drawing/2014/main" id="{1EB10172-9B87-02B9-54D6-CB41DD4C7E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6438" t="-10873" r="-42731" b="-15616"/>
          <a:stretch/>
        </p:blipFill>
        <p:spPr>
          <a:xfrm>
            <a:off x="2431288" y="4476534"/>
            <a:ext cx="399711" cy="21835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35B256C-C72F-D7FD-14F4-B3E2F547C3EC}"/>
              </a:ext>
            </a:extLst>
          </p:cNvPr>
          <p:cNvSpPr/>
          <p:nvPr/>
        </p:nvSpPr>
        <p:spPr>
          <a:xfrm>
            <a:off x="2431288" y="2671513"/>
            <a:ext cx="365125" cy="1433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rgbClr val="F0502C"/>
                </a:solidFill>
                <a:latin typeface="☞BR FIRMA MEDIUM" pitchFamily="2" charset="77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2195550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xmlns="" id="{2789C5AA-D96D-6279-58F2-7BC367AF7A38}"/>
              </a:ext>
            </a:extLst>
          </p:cNvPr>
          <p:cNvCxnSpPr>
            <a:cxnSpLocks/>
          </p:cNvCxnSpPr>
          <p:nvPr/>
        </p:nvCxnSpPr>
        <p:spPr>
          <a:xfrm>
            <a:off x="4740456" y="1573439"/>
            <a:ext cx="2711087" cy="0"/>
          </a:xfrm>
          <a:prstGeom prst="line">
            <a:avLst/>
          </a:prstGeom>
          <a:ln w="762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xmlns="" id="{7FDEED12-C0EF-ECD9-C824-C8C686882E6A}"/>
              </a:ext>
            </a:extLst>
          </p:cNvPr>
          <p:cNvCxnSpPr>
            <a:cxnSpLocks/>
          </p:cNvCxnSpPr>
          <p:nvPr/>
        </p:nvCxnSpPr>
        <p:spPr>
          <a:xfrm>
            <a:off x="4740456" y="3266356"/>
            <a:ext cx="2711087" cy="0"/>
          </a:xfrm>
          <a:prstGeom prst="line">
            <a:avLst/>
          </a:prstGeom>
          <a:ln w="762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E69AFDA-184C-6D52-1571-ACCC7733DDA0}"/>
              </a:ext>
            </a:extLst>
          </p:cNvPr>
          <p:cNvSpPr/>
          <p:nvPr/>
        </p:nvSpPr>
        <p:spPr>
          <a:xfrm>
            <a:off x="5229726" y="2145076"/>
            <a:ext cx="19207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200" dirty="0" smtClean="0">
                <a:latin typeface="BRFirma-Medium" pitchFamily="2" charset="77"/>
              </a:rPr>
              <a:t>THANKS</a:t>
            </a:r>
            <a:endParaRPr lang="fr-FR" sz="3200" dirty="0">
              <a:effectLst/>
              <a:latin typeface="BRFirma-Medium" pitchFamily="2" charset="77"/>
            </a:endParaRPr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xmlns="" id="{876770DB-AC20-9F5D-378E-918A840FDD8A}"/>
              </a:ext>
            </a:extLst>
          </p:cNvPr>
          <p:cNvCxnSpPr>
            <a:cxnSpLocks/>
          </p:cNvCxnSpPr>
          <p:nvPr/>
        </p:nvCxnSpPr>
        <p:spPr>
          <a:xfrm>
            <a:off x="4740456" y="3265160"/>
            <a:ext cx="2711087" cy="0"/>
          </a:xfrm>
          <a:prstGeom prst="line">
            <a:avLst/>
          </a:prstGeom>
          <a:ln w="762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Image 39" descr="Une image contenant flèche&#10;&#10;Description générée automatiquement">
            <a:extLst>
              <a:ext uri="{FF2B5EF4-FFF2-40B4-BE49-F238E27FC236}">
                <a16:creationId xmlns:a16="http://schemas.microsoft.com/office/drawing/2014/main" xmlns="" id="{16B85BD7-45BC-72CA-8B4E-954700913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340" y="6046888"/>
            <a:ext cx="229318" cy="177448"/>
          </a:xfrm>
          <a:prstGeom prst="rect">
            <a:avLst/>
          </a:prstGeom>
        </p:spPr>
      </p:pic>
      <p:sp>
        <p:nvSpPr>
          <p:cNvPr id="41" name="Rectangle 40">
            <a:hlinkClick r:id="rId3"/>
            <a:extLst>
              <a:ext uri="{FF2B5EF4-FFF2-40B4-BE49-F238E27FC236}">
                <a16:creationId xmlns:a16="http://schemas.microsoft.com/office/drawing/2014/main" xmlns="" id="{F812586A-D2F9-5C26-3CB8-1066C65BE750}"/>
              </a:ext>
            </a:extLst>
          </p:cNvPr>
          <p:cNvSpPr/>
          <p:nvPr/>
        </p:nvSpPr>
        <p:spPr>
          <a:xfrm>
            <a:off x="4824979" y="6339288"/>
            <a:ext cx="254204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100" cap="all" spc="60" dirty="0" err="1">
                <a:solidFill>
                  <a:srgbClr val="093A36"/>
                </a:solidFill>
                <a:effectLst/>
                <a:latin typeface="☞BR FIRMA MEDIUM" pitchFamily="2" charset="77"/>
              </a:rPr>
              <a:t>www.saucespapillon.com</a:t>
            </a:r>
            <a:endParaRPr lang="fr-FR" sz="1100" cap="all" spc="60" dirty="0">
              <a:solidFill>
                <a:srgbClr val="093A36"/>
              </a:solidFill>
              <a:effectLst/>
              <a:latin typeface="☞BR FIRMA MEDIUM" pitchFamily="2" charset="77"/>
            </a:endParaRPr>
          </a:p>
        </p:txBody>
      </p: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xmlns="" id="{51997D20-E769-FFF8-54DD-70B31AE79DB3}"/>
              </a:ext>
            </a:extLst>
          </p:cNvPr>
          <p:cNvCxnSpPr>
            <a:cxnSpLocks/>
          </p:cNvCxnSpPr>
          <p:nvPr/>
        </p:nvCxnSpPr>
        <p:spPr>
          <a:xfrm>
            <a:off x="5229726" y="6531760"/>
            <a:ext cx="1732547" cy="0"/>
          </a:xfrm>
          <a:prstGeom prst="line">
            <a:avLst/>
          </a:prstGeom>
          <a:ln w="7620">
            <a:solidFill>
              <a:srgbClr val="093A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Instagram — Wikipédia">
            <a:extLst>
              <a:ext uri="{FF2B5EF4-FFF2-40B4-BE49-F238E27FC236}">
                <a16:creationId xmlns:a16="http://schemas.microsoft.com/office/drawing/2014/main" xmlns="" id="{1F8BFC82-61BE-3AA8-8B58-BF5B8CAA5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096" y="4091560"/>
            <a:ext cx="826906" cy="82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36C2A211-8D38-AA06-B11C-1D804C7F3C4C}"/>
              </a:ext>
            </a:extLst>
          </p:cNvPr>
          <p:cNvSpPr txBox="1"/>
          <p:nvPr/>
        </p:nvSpPr>
        <p:spPr>
          <a:xfrm>
            <a:off x="4267904" y="5066879"/>
            <a:ext cx="1771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latin typeface="Adobe Caslon Pro" panose="0205050205050A020403" charset="0"/>
              </a:rPr>
              <a:t>Sauces_papillon</a:t>
            </a:r>
            <a:endParaRPr lang="fr-FR" dirty="0">
              <a:latin typeface="Adobe Caslon Pro" panose="0205050205050A020403" charset="0"/>
            </a:endParaRPr>
          </a:p>
        </p:txBody>
      </p:sp>
      <p:pic>
        <p:nvPicPr>
          <p:cNvPr id="2052" name="Picture 4" descr="LinkedIn: Recherche d'emploi – Applications sur Google Play">
            <a:extLst>
              <a:ext uri="{FF2B5EF4-FFF2-40B4-BE49-F238E27FC236}">
                <a16:creationId xmlns:a16="http://schemas.microsoft.com/office/drawing/2014/main" xmlns="" id="{23A08B00-AA9B-A728-D006-DE2073A24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956" y="4094053"/>
            <a:ext cx="826906" cy="82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341853A7-9040-2D81-8239-D97835855E50}"/>
              </a:ext>
            </a:extLst>
          </p:cNvPr>
          <p:cNvSpPr txBox="1"/>
          <p:nvPr/>
        </p:nvSpPr>
        <p:spPr>
          <a:xfrm>
            <a:off x="6017353" y="5041016"/>
            <a:ext cx="2262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dobe Caslon Pro" panose="0205050205050A020403" charset="0"/>
              </a:rPr>
              <a:t>Sauces Papillon</a:t>
            </a:r>
          </a:p>
        </p:txBody>
      </p:sp>
    </p:spTree>
    <p:extLst>
      <p:ext uri="{BB962C8B-B14F-4D97-AF65-F5344CB8AC3E}">
        <p14:creationId xmlns:p14="http://schemas.microsoft.com/office/powerpoint/2010/main" val="1425887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flèche&#10;&#10;Description générée automatiquement">
            <a:extLst>
              <a:ext uri="{FF2B5EF4-FFF2-40B4-BE49-F238E27FC236}">
                <a16:creationId xmlns="" xmlns:a16="http://schemas.microsoft.com/office/drawing/2014/main" id="{A4CCBE67-66BF-B67A-1ED0-8C9A896B3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7295" y="6321224"/>
            <a:ext cx="283555" cy="2194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D58986E-C42F-276E-90AC-E239CC9F9FA2}"/>
              </a:ext>
            </a:extLst>
          </p:cNvPr>
          <p:cNvSpPr/>
          <p:nvPr/>
        </p:nvSpPr>
        <p:spPr>
          <a:xfrm>
            <a:off x="227121" y="6323892"/>
            <a:ext cx="5918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F17FBB0C-EE0E-F04A-B619-446BB90C43B6}" type="slidenum">
              <a:rPr lang="fr-FR" sz="1600" b="1" spc="100" smtClean="0">
                <a:solidFill>
                  <a:srgbClr val="093A36"/>
                </a:solidFill>
                <a:latin typeface="BRFirma-Bold" pitchFamily="2" charset="77"/>
              </a:rPr>
              <a:t>3</a:t>
            </a:fld>
            <a:r>
              <a:rPr lang="fr-FR" sz="1600" b="1" spc="100" dirty="0" smtClean="0">
                <a:solidFill>
                  <a:srgbClr val="093A36"/>
                </a:solidFill>
                <a:latin typeface="BRFirma-Bold" pitchFamily="2" charset="77"/>
              </a:rPr>
              <a:t>/A</a:t>
            </a:r>
            <a:endParaRPr lang="fr-FR" sz="1600" b="1" spc="100" dirty="0">
              <a:solidFill>
                <a:srgbClr val="093A36"/>
              </a:solidFill>
              <a:effectLst/>
              <a:latin typeface="BRFirma-Bold" pitchFamily="2" charset="77"/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="" xmlns:a16="http://schemas.microsoft.com/office/drawing/2014/main" id="{99CD6789-6FB6-4B09-0FBE-7B4F5ACE25C9}"/>
              </a:ext>
            </a:extLst>
          </p:cNvPr>
          <p:cNvCxnSpPr>
            <a:cxnSpLocks/>
          </p:cNvCxnSpPr>
          <p:nvPr/>
        </p:nvCxnSpPr>
        <p:spPr>
          <a:xfrm flipV="1">
            <a:off x="2682190" y="318512"/>
            <a:ext cx="9180000" cy="0"/>
          </a:xfrm>
          <a:prstGeom prst="line">
            <a:avLst/>
          </a:prstGeom>
          <a:ln w="762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B7E4493-7C1D-6E80-8EC2-17781E474A39}"/>
              </a:ext>
            </a:extLst>
          </p:cNvPr>
          <p:cNvSpPr/>
          <p:nvPr/>
        </p:nvSpPr>
        <p:spPr>
          <a:xfrm>
            <a:off x="223011" y="213606"/>
            <a:ext cx="2476646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50" cap="all" spc="60" dirty="0">
                <a:latin typeface="BRFirma-Medium" pitchFamily="2" charset="77"/>
              </a:rPr>
              <a:t>Sauces Papillon</a:t>
            </a:r>
            <a:r>
              <a:rPr lang="fr-FR" sz="750" cap="all" spc="60" dirty="0">
                <a:effectLst/>
                <a:latin typeface="BRFirma-Medium" pitchFamily="2" charset="77"/>
              </a:rPr>
              <a:t> / </a:t>
            </a:r>
            <a:r>
              <a:rPr lang="fr-FR" sz="750" cap="all" spc="60" dirty="0" smtClean="0">
                <a:latin typeface="BRFirma-Medium" pitchFamily="2" charset="77"/>
              </a:rPr>
              <a:t>ENTRECOMPFOOD</a:t>
            </a:r>
            <a:endParaRPr lang="fr-FR" sz="750" cap="all" spc="60" dirty="0">
              <a:effectLst/>
              <a:latin typeface="BRFirma-Medium" pitchFamily="2" charset="77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7" b="27306"/>
          <a:stretch/>
        </p:blipFill>
        <p:spPr>
          <a:xfrm>
            <a:off x="626316" y="1850339"/>
            <a:ext cx="1093216" cy="67110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4B1BC444-1ABC-62E9-67F2-7DC28373E0E8}"/>
              </a:ext>
            </a:extLst>
          </p:cNvPr>
          <p:cNvSpPr txBox="1"/>
          <p:nvPr/>
        </p:nvSpPr>
        <p:spPr>
          <a:xfrm>
            <a:off x="87087" y="644144"/>
            <a:ext cx="12017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cap="all" spc="150" dirty="0" smtClean="0">
                <a:latin typeface="☞BR FIRMA" pitchFamily="2" charset="77"/>
              </a:rPr>
              <a:t>A PROJECT BORN WITH </a:t>
            </a:r>
            <a:r>
              <a:rPr lang="fr-FR" sz="2400" b="1" cap="all" spc="150" dirty="0" err="1" smtClean="0">
                <a:latin typeface="☞BR FIRMA" pitchFamily="2" charset="77"/>
              </a:rPr>
              <a:t>EcotrOPHELIA</a:t>
            </a:r>
            <a:endParaRPr lang="fr-FR" sz="2400" b="1" cap="all" spc="150" dirty="0">
              <a:latin typeface="☞BR FIRMA" pitchFamily="2" charset="77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90750" y="4069210"/>
            <a:ext cx="418284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solidFill>
                  <a:srgbClr val="FFC000"/>
                </a:solidFill>
                <a:latin typeface="☞BR FIRMA MEDIUM" panose="00000600000000000000" pitchFamily="2" charset="0"/>
              </a:rPr>
              <a:t>Ecotrophelia Europe</a:t>
            </a:r>
            <a:r>
              <a:rPr lang="fr-FR" sz="1600" dirty="0" smtClean="0">
                <a:solidFill>
                  <a:srgbClr val="FFC000"/>
                </a:solidFill>
                <a:latin typeface="☞BR FIRMA MEDIUM" panose="00000600000000000000" pitchFamily="2" charset="0"/>
              </a:rPr>
              <a:t> </a:t>
            </a:r>
            <a:r>
              <a:rPr lang="fr-FR" sz="1600" dirty="0" smtClean="0">
                <a:solidFill>
                  <a:srgbClr val="000000"/>
                </a:solidFill>
                <a:latin typeface="☞BR FIRMA MEDIUM" panose="00000600000000000000" pitchFamily="2" charset="0"/>
              </a:rPr>
              <a:t>– </a:t>
            </a:r>
            <a:r>
              <a:rPr lang="fr-FR" sz="1600" b="1" dirty="0" smtClean="0">
                <a:solidFill>
                  <a:srgbClr val="000000"/>
                </a:solidFill>
                <a:latin typeface="☞BR FIRMA MEDIUM" panose="00000600000000000000" pitchFamily="2" charset="0"/>
              </a:rPr>
              <a:t>SIAL PARIS </a:t>
            </a:r>
          </a:p>
          <a:p>
            <a:r>
              <a:rPr lang="fr-FR" sz="1600" dirty="0" err="1" smtClean="0">
                <a:solidFill>
                  <a:srgbClr val="000000"/>
                </a:solidFill>
                <a:latin typeface="☞BR FIRMA MEDIUM" panose="00000600000000000000" pitchFamily="2" charset="0"/>
              </a:rPr>
              <a:t>October</a:t>
            </a:r>
            <a:r>
              <a:rPr lang="fr-FR" sz="1600" dirty="0" smtClean="0">
                <a:solidFill>
                  <a:srgbClr val="000000"/>
                </a:solidFill>
                <a:latin typeface="☞BR FIRMA MEDIUM" panose="00000600000000000000" pitchFamily="2" charset="0"/>
              </a:rPr>
              <a:t> 2022 </a:t>
            </a:r>
          </a:p>
          <a:p>
            <a:endParaRPr lang="fr-FR" sz="1600" dirty="0" smtClean="0">
              <a:solidFill>
                <a:srgbClr val="000000"/>
              </a:solidFill>
              <a:latin typeface="☞BR FIRMA MEDIUM" panose="000006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 smtClean="0">
                <a:solidFill>
                  <a:srgbClr val="000000"/>
                </a:solidFill>
                <a:latin typeface="☞BR FIRMA MEDIUM" panose="00000600000000000000" pitchFamily="2" charset="0"/>
              </a:rPr>
              <a:t>Entrepreneurship</a:t>
            </a:r>
            <a:r>
              <a:rPr lang="fr-FR" sz="1600" dirty="0" smtClean="0">
                <a:solidFill>
                  <a:srgbClr val="000000"/>
                </a:solidFill>
                <a:latin typeface="☞BR FIRMA MEDIUM" panose="00000600000000000000" pitchFamily="2" charset="0"/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  <a:latin typeface="☞BR FIRMA MEDIUM" panose="00000600000000000000" pitchFamily="2" charset="0"/>
              </a:rPr>
              <a:t>price</a:t>
            </a:r>
            <a:endParaRPr lang="fr-FR" sz="1600" dirty="0" smtClean="0">
              <a:solidFill>
                <a:srgbClr val="000000"/>
              </a:solidFill>
              <a:latin typeface="☞BR FIRMA MEDIUM" panose="000006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90750" y="1850339"/>
            <a:ext cx="40663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solidFill>
                  <a:srgbClr val="FFC000"/>
                </a:solidFill>
                <a:latin typeface="☞BR FIRMA MEDIUM" panose="00000600000000000000" pitchFamily="2" charset="0"/>
              </a:rPr>
              <a:t>Ecotrophelia France</a:t>
            </a:r>
            <a:r>
              <a:rPr lang="fr-FR" sz="1600" dirty="0" smtClean="0">
                <a:solidFill>
                  <a:srgbClr val="FFC000"/>
                </a:solidFill>
                <a:latin typeface="☞BR FIRMA MEDIUM" panose="00000600000000000000" pitchFamily="2" charset="0"/>
              </a:rPr>
              <a:t> </a:t>
            </a:r>
            <a:r>
              <a:rPr lang="fr-FR" sz="1600" dirty="0" smtClean="0">
                <a:solidFill>
                  <a:srgbClr val="000000"/>
                </a:solidFill>
                <a:latin typeface="☞BR FIRMA MEDIUM" panose="00000600000000000000" pitchFamily="2" charset="0"/>
              </a:rPr>
              <a:t>– </a:t>
            </a:r>
            <a:r>
              <a:rPr lang="fr-FR" sz="1600" b="1" dirty="0" smtClean="0">
                <a:solidFill>
                  <a:srgbClr val="000000"/>
                </a:solidFill>
                <a:latin typeface="☞BR FIRMA MEDIUM" panose="00000600000000000000" pitchFamily="2" charset="0"/>
              </a:rPr>
              <a:t>DIJON </a:t>
            </a:r>
          </a:p>
          <a:p>
            <a:r>
              <a:rPr lang="fr-FR" sz="1600" dirty="0" err="1" smtClean="0">
                <a:solidFill>
                  <a:srgbClr val="000000"/>
                </a:solidFill>
                <a:latin typeface="☞BR FIRMA MEDIUM" panose="00000600000000000000" pitchFamily="2" charset="0"/>
              </a:rPr>
              <a:t>June</a:t>
            </a:r>
            <a:r>
              <a:rPr lang="fr-FR" sz="1600" dirty="0" smtClean="0">
                <a:solidFill>
                  <a:srgbClr val="000000"/>
                </a:solidFill>
                <a:latin typeface="☞BR FIRMA MEDIUM" panose="00000600000000000000" pitchFamily="2" charset="0"/>
              </a:rPr>
              <a:t> 2022</a:t>
            </a:r>
          </a:p>
          <a:p>
            <a:endParaRPr lang="fr-FR" sz="1600" dirty="0" smtClean="0">
              <a:solidFill>
                <a:srgbClr val="000000"/>
              </a:solidFill>
              <a:latin typeface="☞BR FIRMA MEDIUM" panose="000006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rgbClr val="000000"/>
                </a:solidFill>
                <a:latin typeface="☞BR FIRMA MEDIUM" panose="00000600000000000000" pitchFamily="2" charset="0"/>
              </a:rPr>
              <a:t>Ecotrophelia France : </a:t>
            </a:r>
            <a:r>
              <a:rPr lang="fr-FR" sz="1600" dirty="0" smtClean="0">
                <a:solidFill>
                  <a:srgbClr val="000000"/>
                </a:solidFill>
                <a:latin typeface="☞BR FIRMA MEDIUM" panose="00000600000000000000" pitchFamily="2" charset="0"/>
              </a:rPr>
              <a:t>1st </a:t>
            </a:r>
            <a:r>
              <a:rPr lang="fr-FR" sz="1600" dirty="0" err="1" smtClean="0">
                <a:solidFill>
                  <a:srgbClr val="000000"/>
                </a:solidFill>
                <a:latin typeface="☞BR FIRMA MEDIUM" panose="00000600000000000000" pitchFamily="2" charset="0"/>
              </a:rPr>
              <a:t>prize</a:t>
            </a:r>
            <a:endParaRPr lang="fr-FR" sz="1600" dirty="0" smtClean="0">
              <a:solidFill>
                <a:srgbClr val="000000"/>
              </a:solidFill>
              <a:latin typeface="☞BR FIRMA MEDIUM" panose="000006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 smtClean="0">
                <a:solidFill>
                  <a:srgbClr val="000000"/>
                </a:solidFill>
                <a:latin typeface="☞BR FIRMA MEDIUM" panose="00000600000000000000" pitchFamily="2" charset="0"/>
              </a:rPr>
              <a:t>Entrepreneurship</a:t>
            </a:r>
            <a:r>
              <a:rPr lang="fr-FR" sz="1600" dirty="0" smtClean="0">
                <a:solidFill>
                  <a:srgbClr val="000000"/>
                </a:solidFill>
                <a:latin typeface="☞BR FIRMA MEDIUM" panose="00000600000000000000" pitchFamily="2" charset="0"/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  <a:latin typeface="☞BR FIRMA MEDIUM" panose="00000600000000000000" pitchFamily="2" charset="0"/>
              </a:rPr>
              <a:t>prize</a:t>
            </a:r>
            <a:endParaRPr lang="fr-FR" sz="1600" dirty="0" smtClean="0">
              <a:solidFill>
                <a:srgbClr val="000000"/>
              </a:solidFill>
              <a:latin typeface="☞BR FIRMA MEDIUM" panose="000006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rgbClr val="000000"/>
                </a:solidFill>
                <a:latin typeface="☞BR FIRMA MEDIUM" panose="00000600000000000000" pitchFamily="2" charset="0"/>
              </a:rPr>
              <a:t>Fruits &amp; </a:t>
            </a:r>
            <a:r>
              <a:rPr lang="fr-FR" sz="1600" dirty="0" err="1" smtClean="0">
                <a:solidFill>
                  <a:srgbClr val="000000"/>
                </a:solidFill>
                <a:latin typeface="☞BR FIRMA MEDIUM" panose="00000600000000000000" pitchFamily="2" charset="0"/>
              </a:rPr>
              <a:t>Vegetables</a:t>
            </a:r>
            <a:r>
              <a:rPr lang="fr-FR" sz="1600" dirty="0" smtClean="0">
                <a:solidFill>
                  <a:srgbClr val="000000"/>
                </a:solidFill>
                <a:latin typeface="☞BR FIRMA MEDIUM" panose="00000600000000000000" pitchFamily="2" charset="0"/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  <a:latin typeface="☞BR FIRMA MEDIUM" panose="00000600000000000000" pitchFamily="2" charset="0"/>
              </a:rPr>
              <a:t>prize</a:t>
            </a:r>
            <a:endParaRPr lang="fr-FR" sz="1600" dirty="0">
              <a:solidFill>
                <a:srgbClr val="000000"/>
              </a:solidFill>
              <a:latin typeface="☞BR FIRMA MEDIUM" panose="00000600000000000000" pitchFamily="2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814" y="1855597"/>
            <a:ext cx="5438993" cy="342397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7" b="27306"/>
          <a:stretch/>
        </p:blipFill>
        <p:spPr>
          <a:xfrm>
            <a:off x="626316" y="4069210"/>
            <a:ext cx="1093216" cy="671101"/>
          </a:xfrm>
          <a:prstGeom prst="rect">
            <a:avLst/>
          </a:prstGeom>
        </p:spPr>
      </p:pic>
      <p:pic>
        <p:nvPicPr>
          <p:cNvPr id="14" name="Picture 2" descr="Accueil - SUPAGRO Montpelli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979" y="5365745"/>
            <a:ext cx="3717925" cy="106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735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flèche&#10;&#10;Description générée automatiquement">
            <a:extLst>
              <a:ext uri="{FF2B5EF4-FFF2-40B4-BE49-F238E27FC236}">
                <a16:creationId xmlns="" xmlns:a16="http://schemas.microsoft.com/office/drawing/2014/main" id="{A4CCBE67-66BF-B67A-1ED0-8C9A896B3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7295" y="6321224"/>
            <a:ext cx="283555" cy="2194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D58986E-C42F-276E-90AC-E239CC9F9FA2}"/>
              </a:ext>
            </a:extLst>
          </p:cNvPr>
          <p:cNvSpPr/>
          <p:nvPr/>
        </p:nvSpPr>
        <p:spPr>
          <a:xfrm>
            <a:off x="227121" y="6323892"/>
            <a:ext cx="5982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spc="100" dirty="0">
                <a:solidFill>
                  <a:srgbClr val="093A36"/>
                </a:solidFill>
                <a:latin typeface="BRFirma-Bold" pitchFamily="2" charset="77"/>
              </a:rPr>
              <a:t>4</a:t>
            </a:r>
            <a:r>
              <a:rPr lang="fr-FR" sz="1600" b="1" spc="100" dirty="0" smtClean="0">
                <a:solidFill>
                  <a:srgbClr val="093A36"/>
                </a:solidFill>
                <a:latin typeface="BRFirma-Bold" pitchFamily="2" charset="77"/>
              </a:rPr>
              <a:t>/A</a:t>
            </a:r>
            <a:endParaRPr lang="fr-FR" sz="1600" b="1" spc="100" dirty="0">
              <a:solidFill>
                <a:srgbClr val="093A36"/>
              </a:solidFill>
              <a:effectLst/>
              <a:latin typeface="BRFirma-Bold" pitchFamily="2" charset="77"/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="" xmlns:a16="http://schemas.microsoft.com/office/drawing/2014/main" id="{99CD6789-6FB6-4B09-0FBE-7B4F5ACE25C9}"/>
              </a:ext>
            </a:extLst>
          </p:cNvPr>
          <p:cNvCxnSpPr>
            <a:cxnSpLocks/>
          </p:cNvCxnSpPr>
          <p:nvPr/>
        </p:nvCxnSpPr>
        <p:spPr>
          <a:xfrm flipV="1">
            <a:off x="2682190" y="318512"/>
            <a:ext cx="9180000" cy="0"/>
          </a:xfrm>
          <a:prstGeom prst="line">
            <a:avLst/>
          </a:prstGeom>
          <a:ln w="762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B7E4493-7C1D-6E80-8EC2-17781E474A39}"/>
              </a:ext>
            </a:extLst>
          </p:cNvPr>
          <p:cNvSpPr/>
          <p:nvPr/>
        </p:nvSpPr>
        <p:spPr>
          <a:xfrm>
            <a:off x="223011" y="213606"/>
            <a:ext cx="2476646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50" cap="all" spc="60" dirty="0">
                <a:latin typeface="BRFirma-Medium" pitchFamily="2" charset="77"/>
              </a:rPr>
              <a:t>Sauces Papillon</a:t>
            </a:r>
            <a:r>
              <a:rPr lang="fr-FR" sz="750" cap="all" spc="60" dirty="0">
                <a:effectLst/>
                <a:latin typeface="BRFirma-Medium" pitchFamily="2" charset="77"/>
              </a:rPr>
              <a:t> / </a:t>
            </a:r>
            <a:r>
              <a:rPr lang="fr-FR" sz="750" cap="all" spc="60" dirty="0" smtClean="0">
                <a:latin typeface="BRFirma-Medium" pitchFamily="2" charset="77"/>
              </a:rPr>
              <a:t>ENTRECOMPFOOD</a:t>
            </a:r>
            <a:endParaRPr lang="fr-FR" sz="750" cap="all" spc="60" dirty="0">
              <a:effectLst/>
              <a:latin typeface="BRFirma-Medium" pitchFamily="2" charset="77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4B1BC444-1ABC-62E9-67F2-7DC28373E0E8}"/>
              </a:ext>
            </a:extLst>
          </p:cNvPr>
          <p:cNvSpPr txBox="1"/>
          <p:nvPr/>
        </p:nvSpPr>
        <p:spPr>
          <a:xfrm>
            <a:off x="87087" y="644144"/>
            <a:ext cx="12017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cap="all" spc="150" dirty="0" smtClean="0">
                <a:latin typeface="☞BR FIRMA" pitchFamily="2" charset="77"/>
              </a:rPr>
              <a:t>AND TURNED INTO REALITY</a:t>
            </a:r>
            <a:endParaRPr lang="fr-FR" sz="2400" b="1" cap="all" spc="150" dirty="0">
              <a:latin typeface="☞BR FIRMA" pitchFamily="2" charset="77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44445" y="4664090"/>
            <a:ext cx="34105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000000"/>
                </a:solidFill>
                <a:latin typeface="☞BR FIRMA MEDIUM" panose="00000600000000000000" pitchFamily="2" charset="0"/>
              </a:rPr>
              <a:t>MATHIS </a:t>
            </a:r>
          </a:p>
          <a:p>
            <a:pPr algn="ctr"/>
            <a:r>
              <a:rPr lang="fr-FR" sz="1600" i="1" dirty="0" smtClean="0">
                <a:solidFill>
                  <a:srgbClr val="F1502C"/>
                </a:solidFill>
                <a:latin typeface="☞BR FIRMA MEDIUM" panose="00000600000000000000" pitchFamily="2" charset="0"/>
              </a:rPr>
              <a:t>Co-</a:t>
            </a:r>
            <a:r>
              <a:rPr lang="fr-FR" sz="1600" i="1" dirty="0" err="1" smtClean="0">
                <a:solidFill>
                  <a:srgbClr val="F1502C"/>
                </a:solidFill>
                <a:latin typeface="☞BR FIRMA MEDIUM" panose="00000600000000000000" pitchFamily="2" charset="0"/>
              </a:rPr>
              <a:t>founder</a:t>
            </a:r>
            <a:r>
              <a:rPr lang="fr-FR" sz="1600" i="1" dirty="0" smtClean="0">
                <a:solidFill>
                  <a:srgbClr val="F1502C"/>
                </a:solidFill>
                <a:latin typeface="☞BR FIRMA MEDIUM" panose="00000600000000000000" pitchFamily="2" charset="0"/>
              </a:rPr>
              <a:t> of Sauces Papillon</a:t>
            </a:r>
          </a:p>
          <a:p>
            <a:endParaRPr lang="fr-FR" sz="1600" dirty="0" smtClean="0">
              <a:solidFill>
                <a:srgbClr val="000000"/>
              </a:solidFill>
              <a:latin typeface="☞BR FIRMA MEDIUM" panose="00000600000000000000" pitchFamily="2" charset="0"/>
            </a:endParaRPr>
          </a:p>
          <a:p>
            <a:pPr algn="ctr"/>
            <a:r>
              <a:rPr lang="fr-FR" sz="1600" u="sng" dirty="0" smtClean="0">
                <a:solidFill>
                  <a:srgbClr val="000000"/>
                </a:solidFill>
                <a:latin typeface="☞BR FIRMA MEDIUM" panose="00000600000000000000" pitchFamily="2" charset="0"/>
              </a:rPr>
              <a:t>In charge of :</a:t>
            </a:r>
          </a:p>
          <a:p>
            <a:pPr algn="ctr"/>
            <a:r>
              <a:rPr lang="fr-FR" sz="1600" dirty="0" smtClean="0">
                <a:solidFill>
                  <a:srgbClr val="000000"/>
                </a:solidFill>
                <a:latin typeface="☞BR FIRMA MEDIUM" panose="00000600000000000000" pitchFamily="2" charset="0"/>
              </a:rPr>
              <a:t>Production</a:t>
            </a:r>
          </a:p>
          <a:p>
            <a:pPr algn="ctr"/>
            <a:r>
              <a:rPr lang="fr-FR" sz="1600" dirty="0" smtClean="0">
                <a:solidFill>
                  <a:srgbClr val="000000"/>
                </a:solidFill>
                <a:latin typeface="☞BR FIRMA MEDIUM" panose="00000600000000000000" pitchFamily="2" charset="0"/>
              </a:rPr>
              <a:t>Marketing &amp; Communication</a:t>
            </a:r>
          </a:p>
          <a:p>
            <a:pPr algn="ctr"/>
            <a:r>
              <a:rPr lang="fr-FR" sz="1600" dirty="0" err="1" smtClean="0">
                <a:solidFill>
                  <a:srgbClr val="000000"/>
                </a:solidFill>
                <a:latin typeface="☞BR FIRMA MEDIUM" panose="00000600000000000000" pitchFamily="2" charset="0"/>
              </a:rPr>
              <a:t>Logistics</a:t>
            </a:r>
            <a:endParaRPr lang="fr-FR" sz="1600" dirty="0">
              <a:solidFill>
                <a:srgbClr val="000000"/>
              </a:solidFill>
              <a:latin typeface="☞BR FIRMA MEDIUM" panose="00000600000000000000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067620" y="4664090"/>
            <a:ext cx="34105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000000"/>
                </a:solidFill>
                <a:latin typeface="☞BR FIRMA MEDIUM" panose="00000600000000000000" pitchFamily="2" charset="0"/>
              </a:rPr>
              <a:t>MARGOT </a:t>
            </a:r>
          </a:p>
          <a:p>
            <a:pPr algn="ctr"/>
            <a:r>
              <a:rPr lang="fr-FR" sz="1600" i="1" dirty="0" smtClean="0">
                <a:solidFill>
                  <a:srgbClr val="F1502C"/>
                </a:solidFill>
                <a:latin typeface="☞BR FIRMA MEDIUM" panose="00000600000000000000" pitchFamily="2" charset="0"/>
              </a:rPr>
              <a:t>R&amp;D </a:t>
            </a:r>
            <a:r>
              <a:rPr lang="fr-FR" sz="1600" i="1" dirty="0" err="1" smtClean="0">
                <a:solidFill>
                  <a:srgbClr val="F1502C"/>
                </a:solidFill>
                <a:latin typeface="☞BR FIRMA MEDIUM" panose="00000600000000000000" pitchFamily="2" charset="0"/>
              </a:rPr>
              <a:t>Apprentice</a:t>
            </a:r>
            <a:r>
              <a:rPr lang="fr-FR" sz="1600" i="1" dirty="0" smtClean="0">
                <a:solidFill>
                  <a:srgbClr val="F1502C"/>
                </a:solidFill>
                <a:latin typeface="☞BR FIRMA MEDIUM" panose="00000600000000000000" pitchFamily="2" charset="0"/>
              </a:rPr>
              <a:t> at</a:t>
            </a:r>
            <a:r>
              <a:rPr lang="fr-FR" sz="1600" i="1" dirty="0" smtClean="0">
                <a:solidFill>
                  <a:srgbClr val="F1502C"/>
                </a:solidFill>
                <a:latin typeface="☞BR FIRMA MEDIUM" panose="00000600000000000000" pitchFamily="2" charset="0"/>
              </a:rPr>
              <a:t> </a:t>
            </a:r>
            <a:r>
              <a:rPr lang="fr-FR" sz="1600" i="1" dirty="0" smtClean="0">
                <a:solidFill>
                  <a:srgbClr val="F1502C"/>
                </a:solidFill>
                <a:latin typeface="☞BR FIRMA MEDIUM" panose="00000600000000000000" pitchFamily="2" charset="0"/>
              </a:rPr>
              <a:t>La Picorée</a:t>
            </a:r>
          </a:p>
          <a:p>
            <a:endParaRPr lang="fr-FR" sz="1600" dirty="0" smtClean="0">
              <a:solidFill>
                <a:srgbClr val="000000"/>
              </a:solidFill>
              <a:latin typeface="☞BR FIRMA MEDIUM" panose="00000600000000000000" pitchFamily="2" charset="0"/>
            </a:endParaRPr>
          </a:p>
          <a:p>
            <a:pPr algn="ctr"/>
            <a:r>
              <a:rPr lang="fr-FR" sz="1600" u="sng" dirty="0" err="1" smtClean="0">
                <a:solidFill>
                  <a:srgbClr val="000000"/>
                </a:solidFill>
                <a:latin typeface="☞BR FIRMA MEDIUM" panose="00000600000000000000" pitchFamily="2" charset="0"/>
              </a:rPr>
              <a:t>Worked</a:t>
            </a:r>
            <a:r>
              <a:rPr lang="fr-FR" sz="1600" u="sng" dirty="0" smtClean="0">
                <a:solidFill>
                  <a:srgbClr val="000000"/>
                </a:solidFill>
                <a:latin typeface="☞BR FIRMA MEDIUM" panose="00000600000000000000" pitchFamily="2" charset="0"/>
              </a:rPr>
              <a:t> for Sauces Papillon on:</a:t>
            </a:r>
            <a:endParaRPr lang="fr-FR" sz="1600" u="sng" dirty="0" smtClean="0">
              <a:solidFill>
                <a:srgbClr val="000000"/>
              </a:solidFill>
              <a:latin typeface="☞BR FIRMA MEDIUM" panose="00000600000000000000" pitchFamily="2" charset="0"/>
            </a:endParaRPr>
          </a:p>
          <a:p>
            <a:pPr algn="ctr"/>
            <a:r>
              <a:rPr lang="fr-FR" sz="1600" dirty="0" err="1" smtClean="0">
                <a:solidFill>
                  <a:srgbClr val="000000"/>
                </a:solidFill>
                <a:latin typeface="☞BR FIRMA MEDIUM" panose="00000600000000000000" pitchFamily="2" charset="0"/>
              </a:rPr>
              <a:t>Supply</a:t>
            </a:r>
            <a:endParaRPr lang="fr-FR" sz="1600" dirty="0" smtClean="0">
              <a:solidFill>
                <a:srgbClr val="000000"/>
              </a:solidFill>
              <a:latin typeface="☞BR FIRMA MEDIUM" panose="00000600000000000000" pitchFamily="2" charset="0"/>
            </a:endParaRPr>
          </a:p>
          <a:p>
            <a:pPr algn="ctr"/>
            <a:r>
              <a:rPr lang="fr-FR" sz="1600" dirty="0" smtClean="0">
                <a:solidFill>
                  <a:srgbClr val="000000"/>
                </a:solidFill>
                <a:latin typeface="☞BR FIRMA MEDIUM" panose="00000600000000000000" pitchFamily="2" charset="0"/>
              </a:rPr>
              <a:t>R&amp;D</a:t>
            </a:r>
            <a:endParaRPr lang="fr-FR" sz="1600" dirty="0" smtClean="0">
              <a:solidFill>
                <a:srgbClr val="000000"/>
              </a:solidFill>
              <a:latin typeface="☞BR FIRMA MEDIUM" panose="00000600000000000000" pitchFamily="2" charset="0"/>
            </a:endParaRPr>
          </a:p>
          <a:p>
            <a:pPr algn="ctr"/>
            <a:r>
              <a:rPr lang="fr-FR" sz="1600" dirty="0" smtClean="0">
                <a:solidFill>
                  <a:srgbClr val="000000"/>
                </a:solidFill>
                <a:latin typeface="☞BR FIRMA MEDIUM" panose="00000600000000000000" pitchFamily="2" charset="0"/>
              </a:rPr>
              <a:t>Sales</a:t>
            </a:r>
            <a:endParaRPr lang="fr-FR" sz="1600" dirty="0">
              <a:solidFill>
                <a:srgbClr val="000000"/>
              </a:solidFill>
              <a:latin typeface="☞BR FIRMA MEDIUM" panose="00000600000000000000" pitchFamily="2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="" xmlns:a16="http://schemas.microsoft.com/office/drawing/2014/main" id="{AD3F3EC3-FAE4-C6CA-0FC4-3E040AFF95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8" t="463" r="22793" b="-1"/>
          <a:stretch/>
        </p:blipFill>
        <p:spPr>
          <a:xfrm>
            <a:off x="2009326" y="1328598"/>
            <a:ext cx="3114185" cy="311270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8F14AA28-99FE-77AF-4C5E-437CFF2F2A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62" t="21535" r="30642" b="1"/>
          <a:stretch/>
        </p:blipFill>
        <p:spPr>
          <a:xfrm>
            <a:off x="7067620" y="1349371"/>
            <a:ext cx="2993721" cy="310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400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="" xmlns:a16="http://schemas.microsoft.com/office/drawing/2014/main" id="{4B1BC444-1ABC-62E9-67F2-7DC28373E0E8}"/>
              </a:ext>
            </a:extLst>
          </p:cNvPr>
          <p:cNvSpPr txBox="1"/>
          <p:nvPr/>
        </p:nvSpPr>
        <p:spPr>
          <a:xfrm>
            <a:off x="334963" y="566177"/>
            <a:ext cx="11522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cap="all" spc="150" dirty="0" smtClean="0">
                <a:latin typeface="☞BR FIRMA" pitchFamily="2" charset="77"/>
              </a:rPr>
              <a:t>OUR </a:t>
            </a:r>
            <a:r>
              <a:rPr lang="fr-FR" sz="2400" b="1" cap="all" spc="150" dirty="0" smtClean="0">
                <a:latin typeface="☞BR FIRMA" pitchFamily="2" charset="77"/>
              </a:rPr>
              <a:t>CONCEPT</a:t>
            </a:r>
            <a:endParaRPr lang="fr-FR" sz="2400" b="1" cap="all" spc="150" dirty="0">
              <a:latin typeface="☞BR FIRMA" pitchFamily="2" charset="77"/>
            </a:endParaRPr>
          </a:p>
        </p:txBody>
      </p:sp>
      <p:pic>
        <p:nvPicPr>
          <p:cNvPr id="32" name="Image 31" descr="Une image contenant flèche&#10;&#10;Description générée automatiquement">
            <a:extLst>
              <a:ext uri="{FF2B5EF4-FFF2-40B4-BE49-F238E27FC236}">
                <a16:creationId xmlns="" xmlns:a16="http://schemas.microsoft.com/office/drawing/2014/main" id="{9DCF801B-1DA5-CB14-5D99-2B28AE4AB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7295" y="6321224"/>
            <a:ext cx="283555" cy="219417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88" y="4668707"/>
            <a:ext cx="340850" cy="266010"/>
          </a:xfrm>
          <a:prstGeom prst="rect">
            <a:avLst/>
          </a:prstGeom>
        </p:spPr>
      </p:pic>
      <p:sp>
        <p:nvSpPr>
          <p:cNvPr id="38" name="ZoneTexte 37"/>
          <p:cNvSpPr txBox="1"/>
          <p:nvPr/>
        </p:nvSpPr>
        <p:spPr>
          <a:xfrm>
            <a:off x="1349830" y="3457676"/>
            <a:ext cx="24169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latin typeface="Adobe Caslon Pro" panose="0205050205050A020403" pitchFamily="18" charset="0"/>
              </a:rPr>
              <a:t>The 1</a:t>
            </a:r>
            <a:r>
              <a:rPr lang="fr-FR" sz="2000" baseline="30000" dirty="0" smtClean="0">
                <a:latin typeface="Adobe Caslon Pro" panose="0205050205050A020403" pitchFamily="18" charset="0"/>
              </a:rPr>
              <a:t>st</a:t>
            </a:r>
            <a:r>
              <a:rPr lang="fr-FR" sz="2000" dirty="0" smtClean="0">
                <a:latin typeface="Adobe Caslon Pro" panose="0205050205050A020403" pitchFamily="18" charset="0"/>
              </a:rPr>
              <a:t> brand in France </a:t>
            </a:r>
            <a:r>
              <a:rPr lang="fr-FR" sz="2000" dirty="0" err="1" smtClean="0">
                <a:latin typeface="Adobe Caslon Pro" panose="0205050205050A020403" pitchFamily="18" charset="0"/>
              </a:rPr>
              <a:t>making</a:t>
            </a:r>
            <a:r>
              <a:rPr lang="fr-FR" sz="2000" dirty="0" smtClean="0">
                <a:latin typeface="Adobe Caslon Pro" panose="0205050205050A020403" pitchFamily="18" charset="0"/>
              </a:rPr>
              <a:t> </a:t>
            </a:r>
            <a:r>
              <a:rPr lang="fr-FR" sz="2000" b="1" dirty="0" err="1" smtClean="0">
                <a:latin typeface="Adobe Caslon Pro" panose="0205050205050A020403" pitchFamily="18" charset="0"/>
              </a:rPr>
              <a:t>fresh</a:t>
            </a:r>
            <a:r>
              <a:rPr lang="fr-FR" sz="2000" dirty="0" smtClean="0">
                <a:latin typeface="Adobe Caslon Pro" panose="0205050205050A020403" pitchFamily="18" charset="0"/>
              </a:rPr>
              <a:t> sauces for </a:t>
            </a:r>
            <a:r>
              <a:rPr lang="fr-FR" sz="2000" dirty="0" err="1" smtClean="0">
                <a:latin typeface="Adobe Caslon Pro" panose="0205050205050A020403" pitchFamily="18" charset="0"/>
              </a:rPr>
              <a:t>pastas</a:t>
            </a:r>
            <a:endParaRPr lang="es-ES" sz="2000" dirty="0">
              <a:latin typeface="Adobe Caslon Pro" panose="0205050205050A020403" pitchFamily="18" charset="0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8309001" y="3457676"/>
            <a:ext cx="27182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2000">
                <a:latin typeface="Adobe Caslon Pro" panose="0205050205050A020403" pitchFamily="18" charset="0"/>
              </a:defRPr>
            </a:lvl1pPr>
          </a:lstStyle>
          <a:p>
            <a:r>
              <a:rPr lang="fr-FR" dirty="0" err="1" smtClean="0"/>
              <a:t>P</a:t>
            </a:r>
            <a:r>
              <a:rPr lang="fr-FR" dirty="0" err="1" smtClean="0"/>
              <a:t>romoting</a:t>
            </a:r>
            <a:r>
              <a:rPr lang="fr-FR" dirty="0" smtClean="0"/>
              <a:t> </a:t>
            </a:r>
            <a:r>
              <a:rPr lang="fr-FR" b="1" dirty="0" err="1" smtClean="0"/>
              <a:t>seasonal</a:t>
            </a:r>
            <a:r>
              <a:rPr lang="fr-FR" dirty="0" smtClean="0"/>
              <a:t> </a:t>
            </a:r>
            <a:r>
              <a:rPr lang="fr-FR" dirty="0" err="1" smtClean="0"/>
              <a:t>vegetables</a:t>
            </a:r>
            <a:r>
              <a:rPr lang="fr-FR" dirty="0" smtClean="0"/>
              <a:t> </a:t>
            </a:r>
            <a:r>
              <a:rPr lang="fr-FR" dirty="0" err="1" smtClean="0"/>
              <a:t>through</a:t>
            </a:r>
            <a:r>
              <a:rPr lang="fr-FR" dirty="0" smtClean="0"/>
              <a:t> </a:t>
            </a:r>
            <a:r>
              <a:rPr lang="fr-FR" b="1" dirty="0" err="1" smtClean="0"/>
              <a:t>seasonal</a:t>
            </a:r>
            <a:r>
              <a:rPr lang="fr-FR" dirty="0" smtClean="0"/>
              <a:t> </a:t>
            </a:r>
            <a:r>
              <a:rPr lang="fr-FR" dirty="0" err="1" smtClean="0"/>
              <a:t>recipies</a:t>
            </a:r>
            <a:endParaRPr lang="es-ES" dirty="0"/>
          </a:p>
        </p:txBody>
      </p:sp>
      <p:pic>
        <p:nvPicPr>
          <p:cNvPr id="41" name="Imag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471" y="4688102"/>
            <a:ext cx="340850" cy="26601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2C679AC0-AE9C-BC18-7CE2-BA14CB42A5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7292" y="1818599"/>
            <a:ext cx="2676525" cy="3590925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="" xmlns:a16="http://schemas.microsoft.com/office/drawing/2014/main" id="{99CD6789-6FB6-4B09-0FBE-7B4F5ACE25C9}"/>
              </a:ext>
            </a:extLst>
          </p:cNvPr>
          <p:cNvCxnSpPr>
            <a:cxnSpLocks/>
          </p:cNvCxnSpPr>
          <p:nvPr/>
        </p:nvCxnSpPr>
        <p:spPr>
          <a:xfrm flipV="1">
            <a:off x="2682190" y="318512"/>
            <a:ext cx="9180000" cy="0"/>
          </a:xfrm>
          <a:prstGeom prst="line">
            <a:avLst/>
          </a:prstGeom>
          <a:ln w="762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5B7E4493-7C1D-6E80-8EC2-17781E474A39}"/>
              </a:ext>
            </a:extLst>
          </p:cNvPr>
          <p:cNvSpPr/>
          <p:nvPr/>
        </p:nvSpPr>
        <p:spPr>
          <a:xfrm>
            <a:off x="223011" y="213606"/>
            <a:ext cx="2476646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50" cap="all" spc="60" dirty="0">
                <a:latin typeface="BRFirma-Medium" pitchFamily="2" charset="77"/>
              </a:rPr>
              <a:t>Sauces Papillon</a:t>
            </a:r>
            <a:r>
              <a:rPr lang="fr-FR" sz="750" cap="all" spc="60" dirty="0">
                <a:effectLst/>
                <a:latin typeface="BRFirma-Medium" pitchFamily="2" charset="77"/>
              </a:rPr>
              <a:t> / </a:t>
            </a:r>
            <a:r>
              <a:rPr lang="fr-FR" sz="750" cap="all" spc="60" dirty="0" smtClean="0">
                <a:latin typeface="BRFirma-Medium" pitchFamily="2" charset="77"/>
              </a:rPr>
              <a:t>ENTRECOMPFOOD</a:t>
            </a:r>
            <a:endParaRPr lang="fr-FR" sz="750" cap="all" spc="60" dirty="0">
              <a:effectLst/>
              <a:latin typeface="BRFirma-Medium" pitchFamily="2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BD58986E-C42F-276E-90AC-E239CC9F9FA2}"/>
              </a:ext>
            </a:extLst>
          </p:cNvPr>
          <p:cNvSpPr/>
          <p:nvPr/>
        </p:nvSpPr>
        <p:spPr>
          <a:xfrm>
            <a:off x="227121" y="6323892"/>
            <a:ext cx="5918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spc="100" dirty="0" smtClean="0">
                <a:solidFill>
                  <a:srgbClr val="093A36"/>
                </a:solidFill>
                <a:latin typeface="BRFirma-Bold" pitchFamily="2" charset="77"/>
              </a:rPr>
              <a:t>5/A</a:t>
            </a:r>
            <a:endParaRPr lang="fr-FR" sz="1600" b="1" spc="100" dirty="0">
              <a:solidFill>
                <a:srgbClr val="093A36"/>
              </a:solidFill>
              <a:effectLst/>
              <a:latin typeface="BRFirma-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1963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xmlns="" id="{9098C397-04E5-0C93-2105-126606260AA1}"/>
              </a:ext>
            </a:extLst>
          </p:cNvPr>
          <p:cNvGrpSpPr/>
          <p:nvPr/>
        </p:nvGrpSpPr>
        <p:grpSpPr>
          <a:xfrm>
            <a:off x="959269" y="1707184"/>
            <a:ext cx="10540052" cy="4822571"/>
            <a:chOff x="825974" y="1017714"/>
            <a:chExt cx="10540052" cy="4822571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xmlns="" id="{4DADC556-2099-7E33-F979-C7067DE20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974" y="1017714"/>
              <a:ext cx="10540052" cy="4822571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99F09CB9-9601-5987-2964-C3D6FC2B14B3}"/>
                </a:ext>
              </a:extLst>
            </p:cNvPr>
            <p:cNvSpPr/>
            <p:nvPr/>
          </p:nvSpPr>
          <p:spPr>
            <a:xfrm>
              <a:off x="1405287" y="1568918"/>
              <a:ext cx="3975233" cy="3657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dirty="0">
                  <a:solidFill>
                    <a:schemeClr val="tx1"/>
                  </a:solidFill>
                </a:rPr>
                <a:t>LAMB’S LETTUCE/WATERCRESS PESTO 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7647B95E-ADE0-091C-F548-516DAC19BC29}"/>
                </a:ext>
              </a:extLst>
            </p:cNvPr>
            <p:cNvSpPr/>
            <p:nvPr/>
          </p:nvSpPr>
          <p:spPr>
            <a:xfrm>
              <a:off x="1405288" y="1988114"/>
              <a:ext cx="3975233" cy="3657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dirty="0">
                  <a:solidFill>
                    <a:schemeClr val="tx1"/>
                  </a:solidFill>
                </a:rPr>
                <a:t>BUTTERNUT CREAM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B7D1246E-1BAB-B05B-267A-B1D8F74730EB}"/>
                </a:ext>
              </a:extLst>
            </p:cNvPr>
            <p:cNvSpPr/>
            <p:nvPr/>
          </p:nvSpPr>
          <p:spPr>
            <a:xfrm>
              <a:off x="1405288" y="2407310"/>
              <a:ext cx="3975233" cy="3657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dirty="0">
                  <a:solidFill>
                    <a:schemeClr val="tx1"/>
                  </a:solidFill>
                </a:rPr>
                <a:t>MUSHROOM CREAM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8E9AFCE2-80A3-7EA2-57D2-9472F351E7F3}"/>
                </a:ext>
              </a:extLst>
            </p:cNvPr>
            <p:cNvSpPr/>
            <p:nvPr/>
          </p:nvSpPr>
          <p:spPr>
            <a:xfrm>
              <a:off x="1405286" y="2826506"/>
              <a:ext cx="3975233" cy="3657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dirty="0">
                  <a:solidFill>
                    <a:schemeClr val="tx1"/>
                  </a:solidFill>
                </a:rPr>
                <a:t>WILD GARLIC PESTO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4CE0E653-03EB-96DE-42AF-DC0D5ED9A920}"/>
                </a:ext>
              </a:extLst>
            </p:cNvPr>
            <p:cNvSpPr/>
            <p:nvPr/>
          </p:nvSpPr>
          <p:spPr>
            <a:xfrm>
              <a:off x="1405285" y="3245702"/>
              <a:ext cx="3975233" cy="3657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dirty="0">
                  <a:solidFill>
                    <a:schemeClr val="tx1"/>
                  </a:solidFill>
                </a:rPr>
                <a:t>SPINACH CREAM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631915A7-30E7-9C4B-FB53-3D4397390FF8}"/>
                </a:ext>
              </a:extLst>
            </p:cNvPr>
            <p:cNvSpPr/>
            <p:nvPr/>
          </p:nvSpPr>
          <p:spPr>
            <a:xfrm>
              <a:off x="1405284" y="3664898"/>
              <a:ext cx="3975233" cy="3657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dirty="0">
                  <a:solidFill>
                    <a:schemeClr val="tx1"/>
                  </a:solidFill>
                </a:rPr>
                <a:t>BASILIC/ROCKET PESTO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EE6713CF-1B49-6A89-6076-BE4DEAFD622B}"/>
                </a:ext>
              </a:extLst>
            </p:cNvPr>
            <p:cNvSpPr/>
            <p:nvPr/>
          </p:nvSpPr>
          <p:spPr>
            <a:xfrm>
              <a:off x="1405283" y="4084094"/>
              <a:ext cx="3975233" cy="3657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dirty="0">
                  <a:solidFill>
                    <a:schemeClr val="tx1"/>
                  </a:solidFill>
                </a:rPr>
                <a:t>COOKED TOMATOES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E9BAFD90-C1CE-8324-A037-2530F95452AE}"/>
                </a:ext>
              </a:extLst>
            </p:cNvPr>
            <p:cNvSpPr/>
            <p:nvPr/>
          </p:nvSpPr>
          <p:spPr>
            <a:xfrm>
              <a:off x="1405282" y="4503290"/>
              <a:ext cx="3975233" cy="3657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dirty="0">
                  <a:solidFill>
                    <a:schemeClr val="tx1"/>
                  </a:solidFill>
                </a:rPr>
                <a:t>ARRABIATA TOMATOES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F81AA07B-BC06-D448-A5F0-A2265EF7A9A4}"/>
                </a:ext>
              </a:extLst>
            </p:cNvPr>
            <p:cNvSpPr/>
            <p:nvPr/>
          </p:nvSpPr>
          <p:spPr>
            <a:xfrm>
              <a:off x="1405281" y="4922483"/>
              <a:ext cx="3975233" cy="3657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dirty="0">
                  <a:solidFill>
                    <a:schemeClr val="tx1"/>
                  </a:solidFill>
                </a:rPr>
                <a:t>ZUCCHINI CREAM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AAAE62AA-582C-351E-4932-FF1E1C23B953}"/>
                </a:ext>
              </a:extLst>
            </p:cNvPr>
            <p:cNvSpPr/>
            <p:nvPr/>
          </p:nvSpPr>
          <p:spPr>
            <a:xfrm>
              <a:off x="5297095" y="1184052"/>
              <a:ext cx="1017077" cy="297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>
                  <a:solidFill>
                    <a:srgbClr val="93B8D0"/>
                  </a:solidFill>
                </a:rPr>
                <a:t>WINTER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53809A97-0464-B5B3-B3AC-21D1B1A868B7}"/>
                </a:ext>
              </a:extLst>
            </p:cNvPr>
            <p:cNvSpPr/>
            <p:nvPr/>
          </p:nvSpPr>
          <p:spPr>
            <a:xfrm>
              <a:off x="6776187" y="1154039"/>
              <a:ext cx="1280160" cy="3657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>
                  <a:solidFill>
                    <a:srgbClr val="1EA948"/>
                  </a:solidFill>
                </a:rPr>
                <a:t>SPRING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DCCF54F2-DB71-CECD-FDE2-070D5B2A9DE5}"/>
                </a:ext>
              </a:extLst>
            </p:cNvPr>
            <p:cNvSpPr/>
            <p:nvPr/>
          </p:nvSpPr>
          <p:spPr>
            <a:xfrm>
              <a:off x="8314822" y="1184052"/>
              <a:ext cx="1020276" cy="335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>
                  <a:solidFill>
                    <a:srgbClr val="FFB200"/>
                  </a:solidFill>
                </a:rPr>
                <a:t>SUMMER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60FB4387-7471-93FF-7ED7-4C7DEFDEF84B}"/>
                </a:ext>
              </a:extLst>
            </p:cNvPr>
            <p:cNvSpPr/>
            <p:nvPr/>
          </p:nvSpPr>
          <p:spPr>
            <a:xfrm>
              <a:off x="9516571" y="1145406"/>
              <a:ext cx="1268722" cy="3657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>
                  <a:solidFill>
                    <a:srgbClr val="EE5430"/>
                  </a:solidFill>
                </a:rPr>
                <a:t>AUTUMN</a:t>
              </a: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="" xmlns:a16="http://schemas.microsoft.com/office/drawing/2014/main" id="{4B1BC444-1ABC-62E9-67F2-7DC28373E0E8}"/>
              </a:ext>
            </a:extLst>
          </p:cNvPr>
          <p:cNvSpPr txBox="1"/>
          <p:nvPr/>
        </p:nvSpPr>
        <p:spPr>
          <a:xfrm>
            <a:off x="334963" y="566177"/>
            <a:ext cx="11522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cap="all" spc="150" dirty="0" smtClean="0">
                <a:latin typeface="☞BR FIRMA" pitchFamily="2" charset="77"/>
              </a:rPr>
              <a:t>AN </a:t>
            </a:r>
            <a:r>
              <a:rPr lang="fr-FR" sz="2400" b="1" cap="all" spc="150" dirty="0" smtClean="0">
                <a:latin typeface="☞BR FIRMA" pitchFamily="2" charset="77"/>
              </a:rPr>
              <a:t>ORIGINAL SEASONAL APPROACH IN THE FOOD INDUSTRY</a:t>
            </a:r>
            <a:endParaRPr lang="fr-FR" sz="2400" b="1" cap="all" spc="150" dirty="0">
              <a:latin typeface="☞BR FIRMA" pitchFamily="2" charset="77"/>
            </a:endParaRPr>
          </a:p>
        </p:txBody>
      </p:sp>
      <p:pic>
        <p:nvPicPr>
          <p:cNvPr id="10" name="Image 9" descr="Une image contenant flèche&#10;&#10;Description générée automatiquement">
            <a:extLst>
              <a:ext uri="{FF2B5EF4-FFF2-40B4-BE49-F238E27FC236}">
                <a16:creationId xmlns="" xmlns:a16="http://schemas.microsoft.com/office/drawing/2014/main" id="{9DCF801B-1DA5-CB14-5D99-2B28AE4AB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7295" y="6321224"/>
            <a:ext cx="283555" cy="21941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BD58986E-C42F-276E-90AC-E239CC9F9FA2}"/>
              </a:ext>
            </a:extLst>
          </p:cNvPr>
          <p:cNvSpPr/>
          <p:nvPr/>
        </p:nvSpPr>
        <p:spPr>
          <a:xfrm>
            <a:off x="227121" y="6323892"/>
            <a:ext cx="5950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spc="100" dirty="0" smtClean="0">
                <a:solidFill>
                  <a:srgbClr val="093A36"/>
                </a:solidFill>
                <a:latin typeface="BRFirma-Bold" pitchFamily="2" charset="77"/>
              </a:rPr>
              <a:t>6/A</a:t>
            </a:r>
            <a:endParaRPr lang="fr-FR" sz="1600" b="1" spc="100" dirty="0">
              <a:solidFill>
                <a:srgbClr val="093A36"/>
              </a:solidFill>
              <a:effectLst/>
              <a:latin typeface="BRFirma-Bold" pitchFamily="2" charset="77"/>
            </a:endParaRPr>
          </a:p>
        </p:txBody>
      </p:sp>
      <p:cxnSp>
        <p:nvCxnSpPr>
          <p:cNvPr id="28" name="Connecteur droit 27">
            <a:extLst>
              <a:ext uri="{FF2B5EF4-FFF2-40B4-BE49-F238E27FC236}">
                <a16:creationId xmlns="" xmlns:a16="http://schemas.microsoft.com/office/drawing/2014/main" id="{99CD6789-6FB6-4B09-0FBE-7B4F5ACE25C9}"/>
              </a:ext>
            </a:extLst>
          </p:cNvPr>
          <p:cNvCxnSpPr>
            <a:cxnSpLocks/>
          </p:cNvCxnSpPr>
          <p:nvPr/>
        </p:nvCxnSpPr>
        <p:spPr>
          <a:xfrm flipV="1">
            <a:off x="2682190" y="318512"/>
            <a:ext cx="9180000" cy="0"/>
          </a:xfrm>
          <a:prstGeom prst="line">
            <a:avLst/>
          </a:prstGeom>
          <a:ln w="762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5B7E4493-7C1D-6E80-8EC2-17781E474A39}"/>
              </a:ext>
            </a:extLst>
          </p:cNvPr>
          <p:cNvSpPr/>
          <p:nvPr/>
        </p:nvSpPr>
        <p:spPr>
          <a:xfrm>
            <a:off x="223011" y="213606"/>
            <a:ext cx="2476646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50" cap="all" spc="60" dirty="0">
                <a:latin typeface="BRFirma-Medium" pitchFamily="2" charset="77"/>
              </a:rPr>
              <a:t>Sauces Papillon</a:t>
            </a:r>
            <a:r>
              <a:rPr lang="fr-FR" sz="750" cap="all" spc="60" dirty="0">
                <a:effectLst/>
                <a:latin typeface="BRFirma-Medium" pitchFamily="2" charset="77"/>
              </a:rPr>
              <a:t> / </a:t>
            </a:r>
            <a:r>
              <a:rPr lang="fr-FR" sz="750" cap="all" spc="60" dirty="0" smtClean="0">
                <a:latin typeface="BRFirma-Medium" pitchFamily="2" charset="77"/>
              </a:rPr>
              <a:t>ENTRECOMPFOOD</a:t>
            </a:r>
            <a:endParaRPr lang="fr-FR" sz="750" cap="all" spc="60" dirty="0">
              <a:effectLst/>
              <a:latin typeface="BRFirma-Medium" pitchFamily="2" charset="77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="" xmlns:a16="http://schemas.microsoft.com/office/drawing/2014/main" id="{E4AFC05B-57E6-5F39-D89E-055D44535FAA}"/>
              </a:ext>
            </a:extLst>
          </p:cNvPr>
          <p:cNvSpPr txBox="1"/>
          <p:nvPr/>
        </p:nvSpPr>
        <p:spPr>
          <a:xfrm>
            <a:off x="400740" y="1311213"/>
            <a:ext cx="11522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cap="all" spc="250" dirty="0" smtClean="0">
                <a:solidFill>
                  <a:srgbClr val="F0502C"/>
                </a:solidFill>
                <a:latin typeface="☞BR FIRMA" pitchFamily="2" charset="77"/>
              </a:rPr>
              <a:t>OUR </a:t>
            </a:r>
            <a:r>
              <a:rPr lang="fr-FR" sz="1600" cap="all" spc="250" dirty="0" err="1" smtClean="0">
                <a:solidFill>
                  <a:srgbClr val="F0502C"/>
                </a:solidFill>
                <a:latin typeface="☞BR FIRMA" pitchFamily="2" charset="77"/>
              </a:rPr>
              <a:t>RECiPies</a:t>
            </a:r>
            <a:r>
              <a:rPr lang="fr-FR" sz="1600" cap="all" spc="250" dirty="0" smtClean="0">
                <a:solidFill>
                  <a:srgbClr val="F0502C"/>
                </a:solidFill>
                <a:latin typeface="☞BR FIRMA" pitchFamily="2" charset="77"/>
              </a:rPr>
              <a:t> </a:t>
            </a:r>
            <a:r>
              <a:rPr lang="fr-FR" sz="1600" cap="all" spc="250" dirty="0" smtClean="0">
                <a:solidFill>
                  <a:srgbClr val="F0502C"/>
                </a:solidFill>
                <a:latin typeface="☞BR FIRMA" pitchFamily="2" charset="77"/>
              </a:rPr>
              <a:t>CALENDAR</a:t>
            </a:r>
            <a:endParaRPr lang="fr-FR" sz="1600" cap="all" spc="250" dirty="0">
              <a:solidFill>
                <a:srgbClr val="F0502C"/>
              </a:solidFill>
              <a:latin typeface="☞BR FIRM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9789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="" xmlns:a16="http://schemas.microsoft.com/office/drawing/2014/main" id="{4B1BC444-1ABC-62E9-67F2-7DC28373E0E8}"/>
              </a:ext>
            </a:extLst>
          </p:cNvPr>
          <p:cNvSpPr txBox="1"/>
          <p:nvPr/>
        </p:nvSpPr>
        <p:spPr>
          <a:xfrm>
            <a:off x="334963" y="566177"/>
            <a:ext cx="11522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cap="all" spc="150" dirty="0" smtClean="0">
                <a:latin typeface="☞BR FIRMA" pitchFamily="2" charset="77"/>
              </a:rPr>
              <a:t>OUR </a:t>
            </a:r>
            <a:r>
              <a:rPr lang="fr-FR" sz="2400" b="1" cap="all" spc="150" dirty="0" smtClean="0">
                <a:solidFill>
                  <a:srgbClr val="00B0F0"/>
                </a:solidFill>
                <a:latin typeface="☞BR FIRMA" pitchFamily="2" charset="77"/>
              </a:rPr>
              <a:t>WINTER</a:t>
            </a:r>
            <a:r>
              <a:rPr lang="fr-FR" sz="2400" b="1" cap="all" spc="150" dirty="0" smtClean="0">
                <a:latin typeface="☞BR FIRMA" pitchFamily="2" charset="77"/>
              </a:rPr>
              <a:t> RECIPIES</a:t>
            </a:r>
            <a:endParaRPr lang="fr-FR" sz="2400" b="1" cap="all" spc="150" dirty="0">
              <a:latin typeface="☞BR FIRMA" pitchFamily="2" charset="77"/>
            </a:endParaRPr>
          </a:p>
        </p:txBody>
      </p:sp>
      <p:pic>
        <p:nvPicPr>
          <p:cNvPr id="10" name="Image 9" descr="Une image contenant flèche&#10;&#10;Description générée automatiquement">
            <a:extLst>
              <a:ext uri="{FF2B5EF4-FFF2-40B4-BE49-F238E27FC236}">
                <a16:creationId xmlns="" xmlns:a16="http://schemas.microsoft.com/office/drawing/2014/main" id="{9DCF801B-1DA5-CB14-5D99-2B28AE4AB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7295" y="6321224"/>
            <a:ext cx="283555" cy="21941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BD58986E-C42F-276E-90AC-E239CC9F9FA2}"/>
              </a:ext>
            </a:extLst>
          </p:cNvPr>
          <p:cNvSpPr/>
          <p:nvPr/>
        </p:nvSpPr>
        <p:spPr>
          <a:xfrm>
            <a:off x="227121" y="6323892"/>
            <a:ext cx="5806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spc="100" dirty="0">
                <a:solidFill>
                  <a:srgbClr val="093A36"/>
                </a:solidFill>
                <a:latin typeface="BRFirma-Bold" pitchFamily="2" charset="77"/>
              </a:rPr>
              <a:t>7</a:t>
            </a:r>
            <a:r>
              <a:rPr lang="fr-FR" sz="1600" b="1" spc="100" dirty="0" smtClean="0">
                <a:solidFill>
                  <a:srgbClr val="093A36"/>
                </a:solidFill>
                <a:latin typeface="BRFirma-Bold" pitchFamily="2" charset="77"/>
              </a:rPr>
              <a:t>/A</a:t>
            </a:r>
            <a:endParaRPr lang="fr-FR" sz="1600" b="1" spc="100" dirty="0">
              <a:solidFill>
                <a:srgbClr val="093A36"/>
              </a:solidFill>
              <a:effectLst/>
              <a:latin typeface="BRFirma-Bold" pitchFamily="2" charset="77"/>
            </a:endParaRPr>
          </a:p>
        </p:txBody>
      </p:sp>
      <p:cxnSp>
        <p:nvCxnSpPr>
          <p:cNvPr id="28" name="Connecteur droit 27">
            <a:extLst>
              <a:ext uri="{FF2B5EF4-FFF2-40B4-BE49-F238E27FC236}">
                <a16:creationId xmlns="" xmlns:a16="http://schemas.microsoft.com/office/drawing/2014/main" id="{99CD6789-6FB6-4B09-0FBE-7B4F5ACE25C9}"/>
              </a:ext>
            </a:extLst>
          </p:cNvPr>
          <p:cNvCxnSpPr>
            <a:cxnSpLocks/>
          </p:cNvCxnSpPr>
          <p:nvPr/>
        </p:nvCxnSpPr>
        <p:spPr>
          <a:xfrm flipV="1">
            <a:off x="2682190" y="318512"/>
            <a:ext cx="9180000" cy="0"/>
          </a:xfrm>
          <a:prstGeom prst="line">
            <a:avLst/>
          </a:prstGeom>
          <a:ln w="762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5B7E4493-7C1D-6E80-8EC2-17781E474A39}"/>
              </a:ext>
            </a:extLst>
          </p:cNvPr>
          <p:cNvSpPr/>
          <p:nvPr/>
        </p:nvSpPr>
        <p:spPr>
          <a:xfrm>
            <a:off x="223011" y="213606"/>
            <a:ext cx="2476646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50" cap="all" spc="60" dirty="0">
                <a:latin typeface="BRFirma-Medium" pitchFamily="2" charset="77"/>
              </a:rPr>
              <a:t>Sauces Papillon</a:t>
            </a:r>
            <a:r>
              <a:rPr lang="fr-FR" sz="750" cap="all" spc="60" dirty="0">
                <a:effectLst/>
                <a:latin typeface="BRFirma-Medium" pitchFamily="2" charset="77"/>
              </a:rPr>
              <a:t> / </a:t>
            </a:r>
            <a:r>
              <a:rPr lang="fr-FR" sz="750" cap="all" spc="60" dirty="0" smtClean="0">
                <a:latin typeface="BRFirma-Medium" pitchFamily="2" charset="77"/>
              </a:rPr>
              <a:t>ENTRECOMPFOOD</a:t>
            </a:r>
            <a:endParaRPr lang="fr-FR" sz="750" cap="all" spc="60" dirty="0">
              <a:effectLst/>
              <a:latin typeface="BRFirma-Medium" pitchFamily="2" charset="77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5" t="28334" r="33225" b="23703"/>
          <a:stretch/>
        </p:blipFill>
        <p:spPr>
          <a:xfrm>
            <a:off x="3038927" y="1968500"/>
            <a:ext cx="3187701" cy="32893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9" t="28027" r="33196" b="23824"/>
          <a:stretch/>
        </p:blipFill>
        <p:spPr>
          <a:xfrm>
            <a:off x="5691039" y="1981199"/>
            <a:ext cx="3263901" cy="330200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1" t="30627" r="36740" b="26704"/>
          <a:stretch/>
        </p:blipFill>
        <p:spPr>
          <a:xfrm>
            <a:off x="8483599" y="1904999"/>
            <a:ext cx="3113695" cy="339090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11" t="28756" r="35331" b="23836"/>
          <a:stretch/>
        </p:blipFill>
        <p:spPr>
          <a:xfrm>
            <a:off x="490476" y="1968500"/>
            <a:ext cx="2808514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14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="" xmlns:a16="http://schemas.microsoft.com/office/drawing/2014/main" id="{E4AFC05B-57E6-5F39-D89E-055D44535FAA}"/>
              </a:ext>
            </a:extLst>
          </p:cNvPr>
          <p:cNvSpPr txBox="1"/>
          <p:nvPr/>
        </p:nvSpPr>
        <p:spPr>
          <a:xfrm>
            <a:off x="339701" y="992249"/>
            <a:ext cx="11522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cap="all" spc="250" dirty="0" smtClean="0">
                <a:solidFill>
                  <a:srgbClr val="F0502C"/>
                </a:solidFill>
                <a:latin typeface="☞BR FIRMA" pitchFamily="2" charset="77"/>
              </a:rPr>
              <a:t>The </a:t>
            </a:r>
            <a:r>
              <a:rPr lang="fr-FR" sz="1600" cap="all" spc="250" dirty="0" err="1" smtClean="0">
                <a:solidFill>
                  <a:srgbClr val="F0502C"/>
                </a:solidFill>
                <a:latin typeface="☞BR FIRMA" pitchFamily="2" charset="77"/>
              </a:rPr>
              <a:t>market</a:t>
            </a:r>
            <a:endParaRPr lang="fr-FR" sz="1600" cap="all" spc="250" dirty="0">
              <a:solidFill>
                <a:srgbClr val="F0502C"/>
              </a:solidFill>
              <a:latin typeface="☞BR FIRMA" pitchFamily="2" charset="77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="" xmlns:a16="http://schemas.microsoft.com/office/drawing/2014/main" id="{02C20F06-7DE5-C6E3-1EF9-749BDAC53133}"/>
              </a:ext>
            </a:extLst>
          </p:cNvPr>
          <p:cNvSpPr txBox="1"/>
          <p:nvPr/>
        </p:nvSpPr>
        <p:spPr>
          <a:xfrm>
            <a:off x="334963" y="566177"/>
            <a:ext cx="11522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cap="all" spc="150" dirty="0" smtClean="0">
                <a:latin typeface="☞BR FIRMA" pitchFamily="2" charset="77"/>
              </a:rPr>
              <a:t>OUR DISTRIBUTORS</a:t>
            </a:r>
            <a:endParaRPr lang="fr-FR" sz="2400" b="1" cap="all" spc="150" dirty="0">
              <a:latin typeface="☞BR FIRMA" pitchFamily="2" charset="77"/>
            </a:endParaRPr>
          </a:p>
        </p:txBody>
      </p:sp>
      <p:pic>
        <p:nvPicPr>
          <p:cNvPr id="24" name="Image 23" descr="Une image contenant flèche&#10;&#10;Description générée automatiquement">
            <a:extLst>
              <a:ext uri="{FF2B5EF4-FFF2-40B4-BE49-F238E27FC236}">
                <a16:creationId xmlns="" xmlns:a16="http://schemas.microsoft.com/office/drawing/2014/main" id="{A4CCBE67-66BF-B67A-1ED0-8C9A896B3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7295" y="6321224"/>
            <a:ext cx="283555" cy="21941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50E1B56F-BB42-763E-3E22-85DD9C2ED38D}"/>
              </a:ext>
            </a:extLst>
          </p:cNvPr>
          <p:cNvSpPr/>
          <p:nvPr/>
        </p:nvSpPr>
        <p:spPr>
          <a:xfrm>
            <a:off x="1143001" y="1591962"/>
            <a:ext cx="3002692" cy="2179937"/>
          </a:xfrm>
          <a:prstGeom prst="rect">
            <a:avLst/>
          </a:prstGeom>
          <a:noFill/>
          <a:ln w="762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 sz="1100" cap="all" spc="250" dirty="0">
              <a:solidFill>
                <a:srgbClr val="F0502C"/>
              </a:solidFill>
              <a:latin typeface="☞BR FIRMA" pitchFamily="2" charset="77"/>
            </a:endParaRPr>
          </a:p>
          <a:p>
            <a:pPr algn="ctr"/>
            <a:r>
              <a:rPr lang="fr-FR" sz="1100" cap="all" spc="250" dirty="0">
                <a:solidFill>
                  <a:srgbClr val="F0502C"/>
                </a:solidFill>
                <a:latin typeface="☞BR FIRMA" pitchFamily="2" charset="77"/>
              </a:rPr>
              <a:t/>
            </a:r>
            <a:br>
              <a:rPr lang="fr-FR" sz="1100" cap="all" spc="250" dirty="0">
                <a:solidFill>
                  <a:srgbClr val="F0502C"/>
                </a:solidFill>
                <a:latin typeface="☞BR FIRMA" pitchFamily="2" charset="77"/>
              </a:rPr>
            </a:br>
            <a:r>
              <a:rPr lang="fr-FR" sz="1300" cap="all" spc="250" dirty="0" err="1" smtClean="0">
                <a:solidFill>
                  <a:srgbClr val="F0502C"/>
                </a:solidFill>
                <a:latin typeface="☞BR FIRMA" pitchFamily="2" charset="77"/>
              </a:rPr>
              <a:t>Cheese</a:t>
            </a:r>
            <a:r>
              <a:rPr lang="fr-FR" sz="1300" cap="all" spc="250" dirty="0" smtClean="0">
                <a:solidFill>
                  <a:srgbClr val="F0502C"/>
                </a:solidFill>
                <a:latin typeface="☞BR FIRMA" pitchFamily="2" charset="77"/>
              </a:rPr>
              <a:t> </a:t>
            </a:r>
            <a:r>
              <a:rPr lang="fr-FR" sz="1300" cap="all" spc="250" dirty="0" err="1" smtClean="0">
                <a:solidFill>
                  <a:srgbClr val="F0502C"/>
                </a:solidFill>
                <a:latin typeface="☞BR FIRMA" pitchFamily="2" charset="77"/>
              </a:rPr>
              <a:t>mongers</a:t>
            </a:r>
            <a:r>
              <a:rPr lang="fr-FR" sz="1300" cap="all" spc="250" dirty="0">
                <a:solidFill>
                  <a:srgbClr val="F0502C"/>
                </a:solidFill>
                <a:latin typeface="☞BR FIRMA" pitchFamily="2" charset="77"/>
              </a:rPr>
              <a:t/>
            </a:r>
            <a:br>
              <a:rPr lang="fr-FR" sz="1300" cap="all" spc="250" dirty="0">
                <a:solidFill>
                  <a:srgbClr val="F0502C"/>
                </a:solidFill>
                <a:latin typeface="☞BR FIRMA" pitchFamily="2" charset="77"/>
              </a:rPr>
            </a:br>
            <a:endParaRPr lang="fr-FR" spc="40" dirty="0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31288AB3-ADD3-5D98-1254-466984B24F13}"/>
              </a:ext>
            </a:extLst>
          </p:cNvPr>
          <p:cNvSpPr/>
          <p:nvPr/>
        </p:nvSpPr>
        <p:spPr>
          <a:xfrm>
            <a:off x="4583832" y="1591962"/>
            <a:ext cx="3002692" cy="2179937"/>
          </a:xfrm>
          <a:prstGeom prst="rect">
            <a:avLst/>
          </a:prstGeom>
          <a:noFill/>
          <a:ln w="762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 sz="1100" cap="all" spc="250" dirty="0">
              <a:solidFill>
                <a:srgbClr val="F0502C"/>
              </a:solidFill>
              <a:latin typeface="☞BR FIRMA" pitchFamily="2" charset="77"/>
            </a:endParaRPr>
          </a:p>
          <a:p>
            <a:pPr algn="ctr"/>
            <a:r>
              <a:rPr lang="fr-FR" sz="1100" cap="all" spc="250" dirty="0">
                <a:solidFill>
                  <a:srgbClr val="F0502C"/>
                </a:solidFill>
                <a:latin typeface="☞BR FIRMA" pitchFamily="2" charset="77"/>
              </a:rPr>
              <a:t/>
            </a:r>
            <a:br>
              <a:rPr lang="fr-FR" sz="1100" cap="all" spc="250" dirty="0">
                <a:solidFill>
                  <a:srgbClr val="F0502C"/>
                </a:solidFill>
                <a:latin typeface="☞BR FIRMA" pitchFamily="2" charset="77"/>
              </a:rPr>
            </a:br>
            <a:r>
              <a:rPr lang="fr-FR" sz="1300" cap="all" spc="250" dirty="0" err="1" smtClean="0">
                <a:solidFill>
                  <a:srgbClr val="F0502C"/>
                </a:solidFill>
                <a:latin typeface="☞BR FIRMA" pitchFamily="2" charset="77"/>
              </a:rPr>
              <a:t>delicatessen</a:t>
            </a:r>
            <a:r>
              <a:rPr lang="fr-FR" sz="1300" cap="all" spc="250" dirty="0">
                <a:solidFill>
                  <a:srgbClr val="F0502C"/>
                </a:solidFill>
                <a:latin typeface="☞BR FIRMA" pitchFamily="2" charset="77"/>
              </a:rPr>
              <a:t/>
            </a:r>
            <a:br>
              <a:rPr lang="fr-FR" sz="1300" cap="all" spc="250" dirty="0">
                <a:solidFill>
                  <a:srgbClr val="F0502C"/>
                </a:solidFill>
                <a:latin typeface="☞BR FIRMA" pitchFamily="2" charset="77"/>
              </a:rPr>
            </a:br>
            <a:endParaRPr lang="fr-FR" spc="4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0BF8C961-0DE3-B3F5-EAA3-44208D7C23FC}"/>
              </a:ext>
            </a:extLst>
          </p:cNvPr>
          <p:cNvSpPr/>
          <p:nvPr/>
        </p:nvSpPr>
        <p:spPr>
          <a:xfrm>
            <a:off x="8040216" y="1591962"/>
            <a:ext cx="3002692" cy="2179937"/>
          </a:xfrm>
          <a:prstGeom prst="rect">
            <a:avLst/>
          </a:prstGeom>
          <a:noFill/>
          <a:ln w="762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 sz="1100" cap="all" spc="250" dirty="0">
              <a:solidFill>
                <a:srgbClr val="F0502C"/>
              </a:solidFill>
              <a:latin typeface="☞BR FIRMA" pitchFamily="2" charset="77"/>
            </a:endParaRPr>
          </a:p>
          <a:p>
            <a:pPr algn="ctr"/>
            <a:r>
              <a:rPr lang="fr-FR" sz="1100" cap="all" spc="250" dirty="0">
                <a:solidFill>
                  <a:srgbClr val="F0502C"/>
                </a:solidFill>
                <a:latin typeface="☞BR FIRMA" pitchFamily="2" charset="77"/>
              </a:rPr>
              <a:t/>
            </a:r>
            <a:br>
              <a:rPr lang="fr-FR" sz="1100" cap="all" spc="250" dirty="0">
                <a:solidFill>
                  <a:srgbClr val="F0502C"/>
                </a:solidFill>
                <a:latin typeface="☞BR FIRMA" pitchFamily="2" charset="77"/>
              </a:rPr>
            </a:br>
            <a:r>
              <a:rPr lang="fr-FR" sz="1300" cap="all" spc="250" dirty="0" err="1" smtClean="0">
                <a:solidFill>
                  <a:srgbClr val="F0502C"/>
                </a:solidFill>
                <a:latin typeface="☞BR FIRMA" pitchFamily="2" charset="77"/>
              </a:rPr>
              <a:t>organic</a:t>
            </a:r>
            <a:r>
              <a:rPr lang="fr-FR" sz="1300" cap="all" spc="250" dirty="0" smtClean="0">
                <a:solidFill>
                  <a:srgbClr val="F0502C"/>
                </a:solidFill>
                <a:latin typeface="☞BR FIRMA" pitchFamily="2" charset="77"/>
              </a:rPr>
              <a:t> </a:t>
            </a:r>
            <a:r>
              <a:rPr lang="fr-FR" sz="1300" cap="all" spc="250" dirty="0" err="1" smtClean="0">
                <a:solidFill>
                  <a:srgbClr val="F0502C"/>
                </a:solidFill>
                <a:latin typeface="☞BR FIRMA" pitchFamily="2" charset="77"/>
              </a:rPr>
              <a:t>groceries</a:t>
            </a:r>
            <a:r>
              <a:rPr lang="fr-FR" sz="1300" cap="all" spc="250" dirty="0">
                <a:solidFill>
                  <a:srgbClr val="F0502C"/>
                </a:solidFill>
                <a:latin typeface="☞BR FIRMA" pitchFamily="2" charset="77"/>
              </a:rPr>
              <a:t/>
            </a:r>
            <a:br>
              <a:rPr lang="fr-FR" sz="1300" cap="all" spc="250" dirty="0">
                <a:solidFill>
                  <a:srgbClr val="F0502C"/>
                </a:solidFill>
                <a:latin typeface="☞BR FIRMA" pitchFamily="2" charset="77"/>
              </a:rPr>
            </a:br>
            <a:endParaRPr lang="fr-FR" spc="40" dirty="0">
              <a:solidFill>
                <a:schemeClr val="tx1"/>
              </a:solidFill>
            </a:endParaRPr>
          </a:p>
        </p:txBody>
      </p:sp>
      <p:pic>
        <p:nvPicPr>
          <p:cNvPr id="33" name="Picture 3" descr="https://lh3.googleusercontent.com/8OvRf3FYN15lWPbqWUhlhg3VE3YzZU9bHJqJIB4tOIO7awumb8xGOuzk1msumidrF_SK6petzfKC1DJVAfsJVX8ALmrLSh3S-oYKBw6BFrMWM9OZiOwZhHOF8UGcLLeoSdsRbOk6qrFs">
            <a:extLst>
              <a:ext uri="{FF2B5EF4-FFF2-40B4-BE49-F238E27FC236}">
                <a16:creationId xmlns="" xmlns:a16="http://schemas.microsoft.com/office/drawing/2014/main" id="{A3C797D1-E44A-443A-A2D3-4657FB1C04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95"/>
          <a:stretch/>
        </p:blipFill>
        <p:spPr bwMode="auto">
          <a:xfrm>
            <a:off x="1906682" y="2317282"/>
            <a:ext cx="1475329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ttps://lh6.googleusercontent.com/RQ-GR7MNVaBxoutHGahM68-bukBsTZaCtoT-6iS6Jjol6fOlTUoeWPGtB8vxoZYr9S9bh22SsIhe2A4rAdc2OMVwyjuSkCEXkPeygjHnBy-7fVErGdMyWqu6vpNjxn1eikNsTJOaEvMl">
            <a:extLst>
              <a:ext uri="{FF2B5EF4-FFF2-40B4-BE49-F238E27FC236}">
                <a16:creationId xmlns="" xmlns:a16="http://schemas.microsoft.com/office/drawing/2014/main" id="{928BBD82-DB96-58AF-2630-3F52D5AACB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6"/>
          <a:stretch/>
        </p:blipFill>
        <p:spPr bwMode="auto">
          <a:xfrm>
            <a:off x="5360071" y="2317282"/>
            <a:ext cx="1471858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e 34">
            <a:extLst>
              <a:ext uri="{FF2B5EF4-FFF2-40B4-BE49-F238E27FC236}">
                <a16:creationId xmlns="" xmlns:a16="http://schemas.microsoft.com/office/drawing/2014/main" id="{97367DF1-C1D5-3773-1CE3-737B4A8ABF11}"/>
              </a:ext>
            </a:extLst>
          </p:cNvPr>
          <p:cNvGrpSpPr>
            <a:grpSpLocks noChangeAspect="1"/>
          </p:cNvGrpSpPr>
          <p:nvPr/>
        </p:nvGrpSpPr>
        <p:grpSpPr>
          <a:xfrm>
            <a:off x="8795054" y="2393459"/>
            <a:ext cx="1490264" cy="1295467"/>
            <a:chOff x="8270898" y="2576310"/>
            <a:chExt cx="2296787" cy="1996564"/>
          </a:xfrm>
        </p:grpSpPr>
        <p:pic>
          <p:nvPicPr>
            <p:cNvPr id="36" name="Picture 2" descr="https://lh4.googleusercontent.com/YZMrnu6dogT9ng6Ap-ianHjUZb9l4KyhcpuhEunemh4BP_3HS9WHcqEMkAvlQoiQ4YDGm70lNXCVDfieI1aksM-8D3AgZhsDtm_IwIdmFB3SEczKTbykV6kbRGTAelh5enURRREheH1t">
              <a:extLst>
                <a:ext uri="{FF2B5EF4-FFF2-40B4-BE49-F238E27FC236}">
                  <a16:creationId xmlns="" xmlns:a16="http://schemas.microsoft.com/office/drawing/2014/main" id="{C1645527-2A75-0B03-3F6C-7B6BC5B5DA6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071"/>
            <a:stretch/>
          </p:blipFill>
          <p:spPr bwMode="auto">
            <a:xfrm>
              <a:off x="8270898" y="2576310"/>
              <a:ext cx="2296787" cy="1996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Rectangle 36">
              <a:extLst>
                <a:ext uri="{FF2B5EF4-FFF2-40B4-BE49-F238E27FC236}">
                  <a16:creationId xmlns="" xmlns:a16="http://schemas.microsoft.com/office/drawing/2014/main" id="{BBCCEFCE-F223-081A-50CA-EFBB38DC90CF}"/>
                </a:ext>
              </a:extLst>
            </p:cNvPr>
            <p:cNvSpPr/>
            <p:nvPr/>
          </p:nvSpPr>
          <p:spPr>
            <a:xfrm>
              <a:off x="9280404" y="3389356"/>
              <a:ext cx="736986" cy="6464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8" name="Picture 2" descr="Résultat d’images pour logo agriculture biologique noir et blanc">
              <a:extLst>
                <a:ext uri="{FF2B5EF4-FFF2-40B4-BE49-F238E27FC236}">
                  <a16:creationId xmlns="" xmlns:a16="http://schemas.microsoft.com/office/drawing/2014/main" id="{5742F638-1C92-8B67-7375-E5E0F0DB13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0253" y="3457129"/>
              <a:ext cx="697286" cy="464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9" name="ZoneTexte 14">
            <a:extLst>
              <a:ext uri="{FF2B5EF4-FFF2-40B4-BE49-F238E27FC236}">
                <a16:creationId xmlns="" xmlns:a16="http://schemas.microsoft.com/office/drawing/2014/main" id="{1A929BB0-0E3B-B3D1-DD47-413703452F4B}"/>
              </a:ext>
            </a:extLst>
          </p:cNvPr>
          <p:cNvSpPr txBox="1"/>
          <p:nvPr/>
        </p:nvSpPr>
        <p:spPr>
          <a:xfrm>
            <a:off x="3207662" y="5370868"/>
            <a:ext cx="2152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spc="40" dirty="0" smtClean="0">
                <a:latin typeface="Adobe Caslon Pro" panose="0205050205050A020403" pitchFamily="18" charset="77"/>
              </a:rPr>
              <a:t>Final client : </a:t>
            </a:r>
            <a:endParaRPr lang="fr-FR" b="1" spc="40" dirty="0">
              <a:latin typeface="Adobe Caslon Pro" panose="0205050205050A020403" pitchFamily="18" charset="77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="" xmlns:a16="http://schemas.microsoft.com/office/drawing/2014/main" id="{39CB9DB9-CE86-39A5-4FD6-150CB9AC3539}"/>
              </a:ext>
            </a:extLst>
          </p:cNvPr>
          <p:cNvSpPr txBox="1"/>
          <p:nvPr/>
        </p:nvSpPr>
        <p:spPr>
          <a:xfrm>
            <a:off x="6956068" y="4956404"/>
            <a:ext cx="22919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0502C"/>
              </a:buClr>
              <a:buSzPct val="110000"/>
              <a:buFont typeface="Arial" panose="020B0604020202020204" pitchFamily="34" charset="0"/>
              <a:buChar char="•"/>
            </a:pPr>
            <a:r>
              <a:rPr lang="fr-FR" sz="1600" b="1" cap="all" spc="130" dirty="0" err="1" smtClean="0">
                <a:solidFill>
                  <a:srgbClr val="093A36"/>
                </a:solidFill>
                <a:latin typeface="Circe Bold" panose="020B0502020203020203" pitchFamily="34" charset="77"/>
              </a:rPr>
              <a:t>Well</a:t>
            </a:r>
            <a:r>
              <a:rPr lang="fr-FR" sz="1600" b="1" cap="all" spc="130" dirty="0" smtClean="0">
                <a:solidFill>
                  <a:srgbClr val="093A36"/>
                </a:solidFill>
                <a:latin typeface="Circe Bold" panose="020B0502020203020203" pitchFamily="34" charset="77"/>
              </a:rPr>
              <a:t>-off</a:t>
            </a:r>
            <a:endParaRPr lang="fr-FR" sz="1250" dirty="0">
              <a:solidFill>
                <a:srgbClr val="093A36"/>
              </a:solidFill>
              <a:latin typeface="Adobe Caslon Pro" panose="0205050205050A020403" pitchFamily="18" charset="77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="" xmlns:a16="http://schemas.microsoft.com/office/drawing/2014/main" id="{45412307-34DE-B457-0883-FD68E4643466}"/>
              </a:ext>
            </a:extLst>
          </p:cNvPr>
          <p:cNvSpPr txBox="1"/>
          <p:nvPr/>
        </p:nvSpPr>
        <p:spPr>
          <a:xfrm>
            <a:off x="6956067" y="5370868"/>
            <a:ext cx="25057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0502C"/>
              </a:buClr>
              <a:buSzPct val="110000"/>
              <a:buFont typeface="Arial" panose="020B0604020202020204" pitchFamily="34" charset="0"/>
              <a:buChar char="•"/>
            </a:pPr>
            <a:r>
              <a:rPr lang="fr-FR" sz="1600" b="1" cap="all" spc="130" dirty="0" smtClean="0">
                <a:solidFill>
                  <a:srgbClr val="093A36"/>
                </a:solidFill>
                <a:latin typeface="Circe Bold" panose="020B0502020203020203" pitchFamily="34" charset="77"/>
              </a:rPr>
              <a:t>City </a:t>
            </a:r>
            <a:r>
              <a:rPr lang="fr-FR" sz="1600" b="1" cap="all" spc="130" dirty="0" err="1" smtClean="0">
                <a:solidFill>
                  <a:srgbClr val="093A36"/>
                </a:solidFill>
                <a:latin typeface="Circe Bold" panose="020B0502020203020203" pitchFamily="34" charset="77"/>
              </a:rPr>
              <a:t>dwellers</a:t>
            </a:r>
            <a:endParaRPr lang="fr-FR" sz="1250" dirty="0">
              <a:solidFill>
                <a:srgbClr val="093A36"/>
              </a:solidFill>
              <a:latin typeface="Adobe Caslon Pro" panose="0205050205050A020403" pitchFamily="18" charset="77"/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="" xmlns:a16="http://schemas.microsoft.com/office/drawing/2014/main" id="{FA00C7E9-A8FB-EB91-D04F-79701D9BA05F}"/>
              </a:ext>
            </a:extLst>
          </p:cNvPr>
          <p:cNvSpPr txBox="1"/>
          <p:nvPr/>
        </p:nvSpPr>
        <p:spPr>
          <a:xfrm>
            <a:off x="6956067" y="5802536"/>
            <a:ext cx="33465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0502C"/>
              </a:buClr>
              <a:buSzPct val="110000"/>
              <a:buFont typeface="Arial" panose="020B0604020202020204" pitchFamily="34" charset="0"/>
              <a:buChar char="•"/>
            </a:pPr>
            <a:r>
              <a:rPr lang="fr-FR" sz="1600" b="1" cap="all" spc="130" dirty="0" smtClean="0">
                <a:solidFill>
                  <a:srgbClr val="093A36"/>
                </a:solidFill>
                <a:latin typeface="Circe Bold" panose="020B0502020203020203" pitchFamily="34" charset="77"/>
              </a:rPr>
              <a:t>Food </a:t>
            </a:r>
            <a:r>
              <a:rPr lang="fr-FR" sz="1600" b="1" cap="all" spc="130" dirty="0" smtClean="0">
                <a:solidFill>
                  <a:srgbClr val="093A36"/>
                </a:solidFill>
                <a:latin typeface="Circe Bold" panose="020B0502020203020203" pitchFamily="34" charset="77"/>
              </a:rPr>
              <a:t>lover</a:t>
            </a:r>
            <a:endParaRPr lang="fr-FR" sz="1250" dirty="0">
              <a:solidFill>
                <a:srgbClr val="093A36"/>
              </a:solidFill>
              <a:latin typeface="Adobe Caslon Pro" panose="0205050205050A020403" pitchFamily="18" charset="77"/>
            </a:endParaRPr>
          </a:p>
        </p:txBody>
      </p:sp>
      <p:sp>
        <p:nvSpPr>
          <p:cNvPr id="43" name="Signe Moins 42">
            <a:extLst>
              <a:ext uri="{FF2B5EF4-FFF2-40B4-BE49-F238E27FC236}">
                <a16:creationId xmlns="" xmlns:a16="http://schemas.microsoft.com/office/drawing/2014/main" id="{DF5A01B6-076E-F79A-B803-9E4A8387C3FD}"/>
              </a:ext>
            </a:extLst>
          </p:cNvPr>
          <p:cNvSpPr/>
          <p:nvPr/>
        </p:nvSpPr>
        <p:spPr>
          <a:xfrm>
            <a:off x="1527887" y="4056887"/>
            <a:ext cx="9136226" cy="139995"/>
          </a:xfrm>
          <a:prstGeom prst="mathMinus">
            <a:avLst/>
          </a:prstGeom>
          <a:solidFill>
            <a:srgbClr val="F050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Flèche : droite 43">
            <a:extLst>
              <a:ext uri="{FF2B5EF4-FFF2-40B4-BE49-F238E27FC236}">
                <a16:creationId xmlns="" xmlns:a16="http://schemas.microsoft.com/office/drawing/2014/main" id="{9171D11C-C2E7-3FB6-E8D3-56E461991946}"/>
              </a:ext>
            </a:extLst>
          </p:cNvPr>
          <p:cNvSpPr/>
          <p:nvPr/>
        </p:nvSpPr>
        <p:spPr>
          <a:xfrm rot="5400000">
            <a:off x="5882588" y="4177899"/>
            <a:ext cx="455399" cy="383796"/>
          </a:xfrm>
          <a:prstGeom prst="rightArrow">
            <a:avLst/>
          </a:prstGeom>
          <a:solidFill>
            <a:srgbClr val="F050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5" name="Image 44">
            <a:extLst>
              <a:ext uri="{FF2B5EF4-FFF2-40B4-BE49-F238E27FC236}">
                <a16:creationId xmlns="" xmlns:a16="http://schemas.microsoft.com/office/drawing/2014/main" id="{8B9D7307-BEB9-8F45-34DC-989E77CEC1A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6" r="14610" b="20222"/>
          <a:stretch/>
        </p:blipFill>
        <p:spPr>
          <a:xfrm>
            <a:off x="5583255" y="4973361"/>
            <a:ext cx="1025411" cy="114168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0213B33B-845D-D2A5-48D7-88E5610990C5}"/>
              </a:ext>
            </a:extLst>
          </p:cNvPr>
          <p:cNvSpPr/>
          <p:nvPr/>
        </p:nvSpPr>
        <p:spPr>
          <a:xfrm>
            <a:off x="5363110" y="4828854"/>
            <a:ext cx="1448656" cy="1366950"/>
          </a:xfrm>
          <a:prstGeom prst="rect">
            <a:avLst/>
          </a:prstGeom>
          <a:noFill/>
          <a:ln w="762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 sz="1100" cap="all" spc="250" dirty="0">
              <a:solidFill>
                <a:srgbClr val="F0502C"/>
              </a:solidFill>
              <a:latin typeface="☞BR FIRMA" pitchFamily="2" charset="77"/>
            </a:endParaRPr>
          </a:p>
          <a:p>
            <a:pPr algn="ctr"/>
            <a:r>
              <a:rPr lang="fr-FR" sz="1100" cap="all" spc="250" dirty="0">
                <a:solidFill>
                  <a:srgbClr val="F0502C"/>
                </a:solidFill>
                <a:latin typeface="☞BR FIRMA" pitchFamily="2" charset="77"/>
              </a:rPr>
              <a:t/>
            </a:r>
            <a:br>
              <a:rPr lang="fr-FR" sz="1100" cap="all" spc="250" dirty="0">
                <a:solidFill>
                  <a:srgbClr val="F0502C"/>
                </a:solidFill>
                <a:latin typeface="☞BR FIRMA" pitchFamily="2" charset="77"/>
              </a:rPr>
            </a:br>
            <a:endParaRPr lang="fr-FR" spc="40" dirty="0">
              <a:solidFill>
                <a:schemeClr val="tx1"/>
              </a:solidFill>
            </a:endParaRPr>
          </a:p>
        </p:txBody>
      </p:sp>
      <p:cxnSp>
        <p:nvCxnSpPr>
          <p:cNvPr id="25" name="Connecteur droit 24">
            <a:extLst>
              <a:ext uri="{FF2B5EF4-FFF2-40B4-BE49-F238E27FC236}">
                <a16:creationId xmlns="" xmlns:a16="http://schemas.microsoft.com/office/drawing/2014/main" id="{99CD6789-6FB6-4B09-0FBE-7B4F5ACE25C9}"/>
              </a:ext>
            </a:extLst>
          </p:cNvPr>
          <p:cNvCxnSpPr>
            <a:cxnSpLocks/>
          </p:cNvCxnSpPr>
          <p:nvPr/>
        </p:nvCxnSpPr>
        <p:spPr>
          <a:xfrm flipV="1">
            <a:off x="2682190" y="318512"/>
            <a:ext cx="9180000" cy="0"/>
          </a:xfrm>
          <a:prstGeom prst="line">
            <a:avLst/>
          </a:prstGeom>
          <a:ln w="762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5B7E4493-7C1D-6E80-8EC2-17781E474A39}"/>
              </a:ext>
            </a:extLst>
          </p:cNvPr>
          <p:cNvSpPr/>
          <p:nvPr/>
        </p:nvSpPr>
        <p:spPr>
          <a:xfrm>
            <a:off x="223011" y="213606"/>
            <a:ext cx="2476646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50" cap="all" spc="60" dirty="0">
                <a:latin typeface="BRFirma-Medium" pitchFamily="2" charset="77"/>
              </a:rPr>
              <a:t>Sauces Papillon</a:t>
            </a:r>
            <a:r>
              <a:rPr lang="fr-FR" sz="750" cap="all" spc="60" dirty="0">
                <a:effectLst/>
                <a:latin typeface="BRFirma-Medium" pitchFamily="2" charset="77"/>
              </a:rPr>
              <a:t> / </a:t>
            </a:r>
            <a:r>
              <a:rPr lang="fr-FR" sz="750" cap="all" spc="60" dirty="0" smtClean="0">
                <a:latin typeface="BRFirma-Medium" pitchFamily="2" charset="77"/>
              </a:rPr>
              <a:t>ENTRECOMPFOOD</a:t>
            </a:r>
            <a:endParaRPr lang="fr-FR" sz="750" cap="all" spc="60" dirty="0">
              <a:effectLst/>
              <a:latin typeface="BRFirma-Medium" pitchFamily="2" charset="77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BD58986E-C42F-276E-90AC-E239CC9F9FA2}"/>
              </a:ext>
            </a:extLst>
          </p:cNvPr>
          <p:cNvSpPr/>
          <p:nvPr/>
        </p:nvSpPr>
        <p:spPr>
          <a:xfrm>
            <a:off x="227121" y="6323892"/>
            <a:ext cx="5982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spc="100" dirty="0" smtClean="0">
                <a:solidFill>
                  <a:srgbClr val="093A36"/>
                </a:solidFill>
                <a:latin typeface="BRFirma-Bold" pitchFamily="2" charset="77"/>
              </a:rPr>
              <a:t>8/A</a:t>
            </a:r>
            <a:endParaRPr lang="fr-FR" sz="1600" b="1" spc="100" dirty="0">
              <a:solidFill>
                <a:srgbClr val="093A36"/>
              </a:solidFill>
              <a:effectLst/>
              <a:latin typeface="BRFirma-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6462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="" xmlns:a16="http://schemas.microsoft.com/office/drawing/2014/main" id="{E4AFC05B-57E6-5F39-D89E-055D44535FAA}"/>
              </a:ext>
            </a:extLst>
          </p:cNvPr>
          <p:cNvSpPr txBox="1"/>
          <p:nvPr/>
        </p:nvSpPr>
        <p:spPr>
          <a:xfrm>
            <a:off x="339701" y="992249"/>
            <a:ext cx="11522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cap="all" spc="250" dirty="0" smtClean="0">
                <a:solidFill>
                  <a:srgbClr val="F0502C"/>
                </a:solidFill>
                <a:latin typeface="☞BR FIRMA" pitchFamily="2" charset="77"/>
              </a:rPr>
              <a:t>40 RESAILERS </a:t>
            </a:r>
            <a:r>
              <a:rPr lang="fr-FR" sz="1600" cap="all" spc="250" dirty="0" smtClean="0">
                <a:solidFill>
                  <a:srgbClr val="F0502C"/>
                </a:solidFill>
                <a:latin typeface="☞BR FIRMA" pitchFamily="2" charset="77"/>
              </a:rPr>
              <a:t>IN PARIS</a:t>
            </a:r>
            <a:endParaRPr lang="fr-FR" sz="1600" cap="all" spc="250" dirty="0">
              <a:solidFill>
                <a:srgbClr val="F0502C"/>
              </a:solidFill>
              <a:latin typeface="☞BR FIRMA" pitchFamily="2" charset="77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="" xmlns:a16="http://schemas.microsoft.com/office/drawing/2014/main" id="{02C20F06-7DE5-C6E3-1EF9-749BDAC53133}"/>
              </a:ext>
            </a:extLst>
          </p:cNvPr>
          <p:cNvSpPr txBox="1"/>
          <p:nvPr/>
        </p:nvSpPr>
        <p:spPr>
          <a:xfrm>
            <a:off x="334963" y="566177"/>
            <a:ext cx="11522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cap="all" spc="150" dirty="0" smtClean="0">
                <a:latin typeface="☞BR FIRMA" pitchFamily="2" charset="77"/>
              </a:rPr>
              <a:t>OUR DISTRIBUTORS</a:t>
            </a:r>
            <a:endParaRPr lang="fr-FR" sz="2400" b="1" cap="all" spc="150" dirty="0">
              <a:latin typeface="☞BR FIRMA" pitchFamily="2" charset="77"/>
            </a:endParaRPr>
          </a:p>
        </p:txBody>
      </p:sp>
      <p:pic>
        <p:nvPicPr>
          <p:cNvPr id="24" name="Image 23" descr="Une image contenant flèche&#10;&#10;Description générée automatiquement">
            <a:extLst>
              <a:ext uri="{FF2B5EF4-FFF2-40B4-BE49-F238E27FC236}">
                <a16:creationId xmlns="" xmlns:a16="http://schemas.microsoft.com/office/drawing/2014/main" id="{A4CCBE67-66BF-B67A-1ED0-8C9A896B3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7295" y="6321224"/>
            <a:ext cx="283555" cy="219417"/>
          </a:xfrm>
          <a:prstGeom prst="rect">
            <a:avLst/>
          </a:prstGeom>
        </p:spPr>
      </p:pic>
      <p:cxnSp>
        <p:nvCxnSpPr>
          <p:cNvPr id="25" name="Connecteur droit 24">
            <a:extLst>
              <a:ext uri="{FF2B5EF4-FFF2-40B4-BE49-F238E27FC236}">
                <a16:creationId xmlns="" xmlns:a16="http://schemas.microsoft.com/office/drawing/2014/main" id="{99CD6789-6FB6-4B09-0FBE-7B4F5ACE25C9}"/>
              </a:ext>
            </a:extLst>
          </p:cNvPr>
          <p:cNvCxnSpPr>
            <a:cxnSpLocks/>
          </p:cNvCxnSpPr>
          <p:nvPr/>
        </p:nvCxnSpPr>
        <p:spPr>
          <a:xfrm flipV="1">
            <a:off x="2682190" y="318512"/>
            <a:ext cx="9180000" cy="0"/>
          </a:xfrm>
          <a:prstGeom prst="line">
            <a:avLst/>
          </a:prstGeom>
          <a:ln w="762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5B7E4493-7C1D-6E80-8EC2-17781E474A39}"/>
              </a:ext>
            </a:extLst>
          </p:cNvPr>
          <p:cNvSpPr/>
          <p:nvPr/>
        </p:nvSpPr>
        <p:spPr>
          <a:xfrm>
            <a:off x="223011" y="213606"/>
            <a:ext cx="2476646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50" cap="all" spc="60" dirty="0">
                <a:latin typeface="BRFirma-Medium" pitchFamily="2" charset="77"/>
              </a:rPr>
              <a:t>Sauces Papillon</a:t>
            </a:r>
            <a:r>
              <a:rPr lang="fr-FR" sz="750" cap="all" spc="60" dirty="0">
                <a:effectLst/>
                <a:latin typeface="BRFirma-Medium" pitchFamily="2" charset="77"/>
              </a:rPr>
              <a:t> / </a:t>
            </a:r>
            <a:r>
              <a:rPr lang="fr-FR" sz="750" cap="all" spc="60" dirty="0" smtClean="0">
                <a:latin typeface="BRFirma-Medium" pitchFamily="2" charset="77"/>
              </a:rPr>
              <a:t>ENTRECOMPFOOD</a:t>
            </a:r>
            <a:endParaRPr lang="fr-FR" sz="750" cap="all" spc="60" dirty="0">
              <a:effectLst/>
              <a:latin typeface="BRFirma-Medium" pitchFamily="2" charset="77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BD58986E-C42F-276E-90AC-E239CC9F9FA2}"/>
              </a:ext>
            </a:extLst>
          </p:cNvPr>
          <p:cNvSpPr/>
          <p:nvPr/>
        </p:nvSpPr>
        <p:spPr>
          <a:xfrm>
            <a:off x="227121" y="6323892"/>
            <a:ext cx="5982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spc="100" dirty="0" smtClean="0">
                <a:solidFill>
                  <a:srgbClr val="093A36"/>
                </a:solidFill>
                <a:latin typeface="BRFirma-Bold" pitchFamily="2" charset="77"/>
              </a:rPr>
              <a:t>9/A</a:t>
            </a:r>
            <a:endParaRPr lang="fr-FR" sz="1600" b="1" spc="100" dirty="0">
              <a:solidFill>
                <a:srgbClr val="093A36"/>
              </a:solidFill>
              <a:effectLst/>
              <a:latin typeface="BRFirma-Bold" pitchFamily="2" charset="77"/>
            </a:endParaRPr>
          </a:p>
        </p:txBody>
      </p:sp>
      <p:pic>
        <p:nvPicPr>
          <p:cNvPr id="26" name="Picture 2" descr="Biocoop — Wikipédia">
            <a:extLst>
              <a:ext uri="{FF2B5EF4-FFF2-40B4-BE49-F238E27FC236}">
                <a16:creationId xmlns:a16="http://schemas.microsoft.com/office/drawing/2014/main" xmlns="" id="{D66816A3-F04A-D1C4-DEB0-949BC34B5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79" y="2553556"/>
            <a:ext cx="2928680" cy="110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SuperFrais - Home | Facebook">
            <a:extLst>
              <a:ext uri="{FF2B5EF4-FFF2-40B4-BE49-F238E27FC236}">
                <a16:creationId xmlns:a16="http://schemas.microsoft.com/office/drawing/2014/main" xmlns="" id="{3C93F770-DD47-6982-EEA9-7989B98DC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883" y="2126121"/>
            <a:ext cx="2333625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ON SENS - Cuisine responsable &amp; Épicerie engagée">
            <a:extLst>
              <a:ext uri="{FF2B5EF4-FFF2-40B4-BE49-F238E27FC236}">
                <a16:creationId xmlns:a16="http://schemas.microsoft.com/office/drawing/2014/main" xmlns="" id="{0CEC4F95-67BD-D693-EE01-465F6E62A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372" y="2339596"/>
            <a:ext cx="2026433" cy="111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970" y="2339595"/>
            <a:ext cx="1535201" cy="1535201"/>
          </a:xfrm>
          <a:prstGeom prst="rect">
            <a:avLst/>
          </a:prstGeom>
        </p:spPr>
      </p:pic>
      <p:pic>
        <p:nvPicPr>
          <p:cNvPr id="49" name="Picture 6" descr="Fromagerie à Paris - Fromagerie Quatrehomm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17" y="4858187"/>
            <a:ext cx="2858865" cy="531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ZoneTexte 49"/>
          <p:cNvSpPr txBox="1"/>
          <p:nvPr/>
        </p:nvSpPr>
        <p:spPr>
          <a:xfrm>
            <a:off x="8632757" y="4878896"/>
            <a:ext cx="3316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Adobe Caslon Pro" panose="0205050205050A020403" pitchFamily="18" charset="0"/>
              </a:rPr>
              <a:t>Epicerie </a:t>
            </a:r>
            <a:r>
              <a:rPr lang="fr-FR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dobe Caslon Pro" panose="0205050205050A020403" pitchFamily="18" charset="0"/>
              </a:rPr>
              <a:t>Maison</a:t>
            </a:r>
            <a:r>
              <a:rPr lang="fr-FR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Adobe Caslon Pro" panose="0205050205050A020403" pitchFamily="18" charset="0"/>
              </a:rPr>
              <a:t> </a:t>
            </a:r>
            <a:r>
              <a:rPr lang="fr-FR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dobe Caslon Pro" panose="0205050205050A020403" pitchFamily="18" charset="0"/>
              </a:rPr>
              <a:t>M</a:t>
            </a:r>
            <a:endParaRPr lang="es-ES" sz="2400" b="1" dirty="0">
              <a:solidFill>
                <a:schemeClr val="accent6">
                  <a:lumMod val="60000"/>
                  <a:lumOff val="40000"/>
                </a:schemeClr>
              </a:solidFill>
              <a:latin typeface="Adobe Caslon Pro" panose="0205050205050A020403" pitchFamily="18" charset="0"/>
            </a:endParaRPr>
          </a:p>
        </p:txBody>
      </p:sp>
      <p:pic>
        <p:nvPicPr>
          <p:cNvPr id="51" name="Image 5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082" y="4261682"/>
            <a:ext cx="1657350" cy="1657350"/>
          </a:xfrm>
          <a:prstGeom prst="rect">
            <a:avLst/>
          </a:prstGeom>
        </p:spPr>
      </p:pic>
      <p:pic>
        <p:nvPicPr>
          <p:cNvPr id="52" name="Image 5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632" y="3913635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1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FD093CA6EE9724F9D59C7B4BDDB6CF3" ma:contentTypeVersion="15" ma:contentTypeDescription="Ustvari nov dokument." ma:contentTypeScope="" ma:versionID="ed80cf22ceb283f6b226f0d3b4f51fb0">
  <xsd:schema xmlns:xsd="http://www.w3.org/2001/XMLSchema" xmlns:xs="http://www.w3.org/2001/XMLSchema" xmlns:p="http://schemas.microsoft.com/office/2006/metadata/properties" xmlns:ns2="703cdf61-9bdb-4ab1-bf99-aabb6c694d24" xmlns:ns3="e0c4cf2c-1396-48e0-9fb8-701f9c1f262a" targetNamespace="http://schemas.microsoft.com/office/2006/metadata/properties" ma:root="true" ma:fieldsID="4c68f0fa0e3419dd89357434dc39a82b" ns2:_="" ns3:_="">
    <xsd:import namespace="703cdf61-9bdb-4ab1-bf99-aabb6c694d24"/>
    <xsd:import namespace="e0c4cf2c-1396-48e0-9fb8-701f9c1f262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3cdf61-9bdb-4ab1-bf99-aabb6c694d2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V skupni rabi z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V skupni rabi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c045dbe8-36ce-414e-b890-92d4d91653f2}" ma:internalName="TaxCatchAll" ma:showField="CatchAllData" ma:web="703cdf61-9bdb-4ab1-bf99-aabb6c694d2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c4cf2c-1396-48e0-9fb8-701f9c1f26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Oznake slike" ma:readOnly="false" ma:fieldId="{5cf76f15-5ced-4ddc-b409-7134ff3c332f}" ma:taxonomyMulti="true" ma:sspId="74e670e0-036f-40c5-a94b-014558db02e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75C7301-2748-4CDB-A6A9-69C4BCFE5026}"/>
</file>

<file path=customXml/itemProps2.xml><?xml version="1.0" encoding="utf-8"?>
<ds:datastoreItem xmlns:ds="http://schemas.openxmlformats.org/officeDocument/2006/customXml" ds:itemID="{EC788C65-BDF3-45A3-A513-B50D68B18390}"/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688</Words>
  <Application>Microsoft Office PowerPoint</Application>
  <PresentationFormat>Grand écran</PresentationFormat>
  <Paragraphs>214</Paragraphs>
  <Slides>20</Slides>
  <Notes>13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30" baseType="lpstr">
      <vt:lpstr>☞BR FIRMA</vt:lpstr>
      <vt:lpstr>☞BR FIRMA MEDIUM</vt:lpstr>
      <vt:lpstr>Adobe Caslon Pro</vt:lpstr>
      <vt:lpstr>Arial</vt:lpstr>
      <vt:lpstr>BRFirma-Bold</vt:lpstr>
      <vt:lpstr>BRFirma-Medium</vt:lpstr>
      <vt:lpstr>Calibri</vt:lpstr>
      <vt:lpstr>Calibri Light</vt:lpstr>
      <vt:lpstr>Circe Bold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mathis pellerin</dc:creator>
  <cp:lastModifiedBy>mathis pellerin</cp:lastModifiedBy>
  <cp:revision>28</cp:revision>
  <dcterms:created xsi:type="dcterms:W3CDTF">2023-01-21T10:52:02Z</dcterms:created>
  <dcterms:modified xsi:type="dcterms:W3CDTF">2023-01-22T19:36:15Z</dcterms:modified>
</cp:coreProperties>
</file>