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4"/>
  </p:notesMasterIdLst>
  <p:sldIdLst>
    <p:sldId id="600" r:id="rId5"/>
    <p:sldId id="902" r:id="rId6"/>
    <p:sldId id="904" r:id="rId7"/>
    <p:sldId id="899" r:id="rId8"/>
    <p:sldId id="901" r:id="rId9"/>
    <p:sldId id="900" r:id="rId10"/>
    <p:sldId id="895" r:id="rId11"/>
    <p:sldId id="896" r:id="rId12"/>
    <p:sldId id="604" r:id="rId13"/>
    <p:sldId id="606" r:id="rId14"/>
    <p:sldId id="619" r:id="rId15"/>
    <p:sldId id="610" r:id="rId16"/>
    <p:sldId id="906" r:id="rId17"/>
    <p:sldId id="909" r:id="rId18"/>
    <p:sldId id="910" r:id="rId19"/>
    <p:sldId id="905" r:id="rId20"/>
    <p:sldId id="911" r:id="rId21"/>
    <p:sldId id="907" r:id="rId22"/>
    <p:sldId id="601" r:id="rId2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a Medved Djurašinović" initials="PMD" lastIdx="3" clrIdx="0">
    <p:extLst>
      <p:ext uri="{19B8F6BF-5375-455C-9EA6-DF929625EA0E}">
        <p15:presenceInfo xmlns:p15="http://schemas.microsoft.com/office/powerpoint/2012/main" userId="S::Petra.Medved@gzs.si::e739e0b4-41d4-483b-bb96-04d4c17535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7B9A"/>
    <a:srgbClr val="7388A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ugoFurtado\Documents\EntreCompFood\DATA%20\EntreComp%20Data%20Corrige&#769;(AutoRecovered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Competences Average </a:t>
            </a:r>
          </a:p>
          <a:p>
            <a:pPr>
              <a:defRPr/>
            </a:pPr>
            <a:r>
              <a:rPr lang="en-GB"/>
              <a:t>in Sensory Analysis</a:t>
            </a:r>
          </a:p>
        </c:rich>
      </c:tx>
      <c:layout>
        <c:manualLayout>
          <c:xMode val="edge"/>
          <c:yMode val="edge"/>
          <c:x val="0.32973631730556174"/>
          <c:y val="6.7739204064352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'Mojca Sensory Analysis'!$B$2</c:f>
              <c:strCache>
                <c:ptCount val="1"/>
                <c:pt idx="0">
                  <c:v>Before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'Mojca Sensory Analysis'!$A$3:$A$9</c:f>
              <c:strCache>
                <c:ptCount val="7"/>
                <c:pt idx="0">
                  <c:v>Vision</c:v>
                </c:pt>
                <c:pt idx="1">
                  <c:v>Learning throught experience</c:v>
                </c:pt>
                <c:pt idx="2">
                  <c:v>Working with others</c:v>
                </c:pt>
                <c:pt idx="3">
                  <c:v>Ethical &amp; Sustainable thinking</c:v>
                </c:pt>
                <c:pt idx="4">
                  <c:v>Mobilising resources</c:v>
                </c:pt>
                <c:pt idx="5">
                  <c:v>Motivation &amp; perseverance</c:v>
                </c:pt>
                <c:pt idx="6">
                  <c:v>Creativity</c:v>
                </c:pt>
              </c:strCache>
            </c:strRef>
          </c:cat>
          <c:val>
            <c:numRef>
              <c:f>'Mojca Sensory Analysis'!$B$3:$B$9</c:f>
              <c:numCache>
                <c:formatCode>0</c:formatCode>
                <c:ptCount val="7"/>
                <c:pt idx="0">
                  <c:v>1.9</c:v>
                </c:pt>
                <c:pt idx="1">
                  <c:v>2.2250000000000001</c:v>
                </c:pt>
                <c:pt idx="2">
                  <c:v>2.2749999999999999</c:v>
                </c:pt>
                <c:pt idx="3">
                  <c:v>2.2999999999999998</c:v>
                </c:pt>
                <c:pt idx="4">
                  <c:v>2.4500000000000002</c:v>
                </c:pt>
                <c:pt idx="5">
                  <c:v>2.7749999999999999</c:v>
                </c:pt>
                <c:pt idx="6">
                  <c:v>2.8250000000000002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6F-4E11-B363-7A8D5728AB66}"/>
            </c:ext>
          </c:extLst>
        </c:ser>
        <c:ser>
          <c:idx val="1"/>
          <c:order val="1"/>
          <c:tx>
            <c:strRef>
              <c:f>'Mojca Sensory Analysis'!$C$2</c:f>
              <c:strCache>
                <c:ptCount val="1"/>
                <c:pt idx="0">
                  <c:v>After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'Mojca Sensory Analysis'!$A$3:$A$9</c:f>
              <c:strCache>
                <c:ptCount val="7"/>
                <c:pt idx="0">
                  <c:v>Vision</c:v>
                </c:pt>
                <c:pt idx="1">
                  <c:v>Learning throught experience</c:v>
                </c:pt>
                <c:pt idx="2">
                  <c:v>Working with others</c:v>
                </c:pt>
                <c:pt idx="3">
                  <c:v>Ethical &amp; Sustainable thinking</c:v>
                </c:pt>
                <c:pt idx="4">
                  <c:v>Mobilising resources</c:v>
                </c:pt>
                <c:pt idx="5">
                  <c:v>Motivation &amp; perseverance</c:v>
                </c:pt>
                <c:pt idx="6">
                  <c:v>Creativity</c:v>
                </c:pt>
              </c:strCache>
            </c:strRef>
          </c:cat>
          <c:val>
            <c:numRef>
              <c:f>'Mojca Sensory Analysis'!$C$3:$C$9</c:f>
              <c:numCache>
                <c:formatCode>0.0</c:formatCode>
                <c:ptCount val="7"/>
                <c:pt idx="0">
                  <c:v>2.1764705882352939</c:v>
                </c:pt>
                <c:pt idx="1">
                  <c:v>2.5294117647058822</c:v>
                </c:pt>
                <c:pt idx="2">
                  <c:v>3</c:v>
                </c:pt>
                <c:pt idx="3">
                  <c:v>2.7647058823529411</c:v>
                </c:pt>
                <c:pt idx="4">
                  <c:v>2.7058823529411766</c:v>
                </c:pt>
                <c:pt idx="5">
                  <c:v>2.9411764705882355</c:v>
                </c:pt>
                <c:pt idx="6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6F-4E11-B363-7A8D5728A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2366175"/>
        <c:axId val="1663322879"/>
      </c:lineChart>
      <c:catAx>
        <c:axId val="169236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lt"/>
                <a:cs typeface="+mn-lt"/>
              </a:defRPr>
            </a:pPr>
            <a:endParaRPr lang="sl-SI"/>
          </a:p>
        </c:txPr>
        <c:crossAx val="1663322879"/>
        <c:crosses val="autoZero"/>
        <c:auto val="1"/>
        <c:lblAlgn val="ctr"/>
        <c:lblOffset val="100"/>
        <c:noMultiLvlLbl val="0"/>
      </c:catAx>
      <c:valAx>
        <c:axId val="1663322879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lt"/>
                <a:cs typeface="+mn-lt"/>
              </a:defRPr>
            </a:pPr>
            <a:endParaRPr lang="sl-SI"/>
          </a:p>
        </c:txPr>
        <c:crossAx val="169236617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77553210236046"/>
          <c:y val="0.85802209524825501"/>
          <c:w val="0.30574386156527689"/>
          <c:h val="7.76256608906105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lt"/>
              <a:cs typeface="+mn-lt"/>
              <a:sym typeface="+mn-lt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7B9551-6A9C-43A3-9AB3-D5556B5C73D9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C8FD639A-54FD-454F-8477-1BA4783D3CC5}">
      <dgm:prSet phldrT="[besedilo]" custT="1"/>
      <dgm:spPr/>
      <dgm:t>
        <a:bodyPr/>
        <a:lstStyle/>
        <a:p>
          <a:pPr>
            <a:spcAft>
              <a:spcPts val="200"/>
            </a:spcAft>
          </a:pPr>
          <a:r>
            <a:rPr lang="sl-SI" sz="1600" err="1">
              <a:latin typeface="+mn-lt"/>
              <a:ea typeface="+mn-lt"/>
              <a:cs typeface="+mn-lt"/>
              <a:sym typeface="+mn-lt"/>
            </a:rPr>
            <a:t>Main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information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shared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with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peers</a:t>
          </a:r>
          <a:endParaRPr lang="sl-SI" sz="1600">
            <a:latin typeface="+mn-lt"/>
            <a:ea typeface="+mn-lt"/>
            <a:cs typeface="+mn-lt"/>
            <a:sym typeface="+mn-lt"/>
          </a:endParaRPr>
        </a:p>
      </dgm:t>
    </dgm:pt>
    <dgm:pt modelId="{AA8FCE5D-7C53-4387-8020-529F05D7F85A}" type="parTrans" cxnId="{203F79E1-7756-433A-B56F-2FF4AB97EAD3}">
      <dgm:prSet/>
      <dgm:spPr/>
      <dgm:t>
        <a:bodyPr/>
        <a:lstStyle/>
        <a:p>
          <a:endParaRPr lang="sl-SI"/>
        </a:p>
      </dgm:t>
    </dgm:pt>
    <dgm:pt modelId="{6F165286-F058-4F93-BDD3-F77D5CE36BE5}" type="sibTrans" cxnId="{203F79E1-7756-433A-B56F-2FF4AB97EAD3}">
      <dgm:prSet/>
      <dgm:spPr/>
      <dgm:t>
        <a:bodyPr/>
        <a:lstStyle/>
        <a:p>
          <a:endParaRPr lang="sl-SI"/>
        </a:p>
      </dgm:t>
    </dgm:pt>
    <dgm:pt modelId="{5139FBBB-5B11-414E-90B5-8B8CAB33B02F}">
      <dgm:prSet phldrT="[besedilo]"/>
      <dgm:spPr/>
      <dgm:t>
        <a:bodyPr/>
        <a:lstStyle/>
        <a:p>
          <a:r>
            <a:rPr lang="sl-SI" sz="1900" b="1" err="1">
              <a:latin typeface="+mn-lt"/>
              <a:ea typeface="+mn-lt"/>
              <a:cs typeface="+mn-lt"/>
              <a:sym typeface="+mn-lt"/>
            </a:rPr>
            <a:t>Comments</a:t>
          </a:r>
          <a:r>
            <a:rPr lang="sl-SI" sz="1900" b="1">
              <a:latin typeface="+mn-lt"/>
              <a:ea typeface="+mn-lt"/>
              <a:cs typeface="+mn-lt"/>
              <a:sym typeface="+mn-lt"/>
            </a:rPr>
            <a:t>/</a:t>
          </a:r>
          <a:r>
            <a:rPr lang="sl-SI" sz="1900" b="1" err="1">
              <a:latin typeface="+mn-lt"/>
              <a:ea typeface="+mn-lt"/>
              <a:cs typeface="+mn-lt"/>
              <a:sym typeface="+mn-lt"/>
            </a:rPr>
            <a:t>questions</a:t>
          </a:r>
          <a:endParaRPr lang="sl-SI" sz="1900" b="1">
            <a:latin typeface="+mn-lt"/>
            <a:ea typeface="+mn-lt"/>
            <a:cs typeface="+mn-lt"/>
            <a:sym typeface="+mn-lt"/>
          </a:endParaRPr>
        </a:p>
      </dgm:t>
    </dgm:pt>
    <dgm:pt modelId="{EEC8064B-7DB0-40E7-98E8-FD19B77BE854}" type="parTrans" cxnId="{3AD60D18-8162-40CC-AB9F-C15F7170428B}">
      <dgm:prSet/>
      <dgm:spPr/>
      <dgm:t>
        <a:bodyPr/>
        <a:lstStyle/>
        <a:p>
          <a:endParaRPr lang="sl-SI"/>
        </a:p>
      </dgm:t>
    </dgm:pt>
    <dgm:pt modelId="{08AC97D8-67F0-4290-8B26-F0E70DD06D5A}" type="sibTrans" cxnId="{3AD60D18-8162-40CC-AB9F-C15F7170428B}">
      <dgm:prSet/>
      <dgm:spPr/>
      <dgm:t>
        <a:bodyPr/>
        <a:lstStyle/>
        <a:p>
          <a:endParaRPr lang="sl-SI"/>
        </a:p>
      </dgm:t>
    </dgm:pt>
    <dgm:pt modelId="{6B6B95DC-F938-4C24-A6E1-EC9EBD8F03E8}">
      <dgm:prSet phldrT="[besedilo]" custT="1"/>
      <dgm:spPr/>
      <dgm:t>
        <a:bodyPr/>
        <a:lstStyle/>
        <a:p>
          <a:r>
            <a:rPr lang="sl-SI" sz="1600">
              <a:latin typeface="+mn-lt"/>
              <a:ea typeface="+mn-lt"/>
              <a:cs typeface="+mn-lt"/>
              <a:sym typeface="+mn-lt"/>
            </a:rPr>
            <a:t>Peer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review</a:t>
          </a:r>
          <a:endParaRPr lang="sl-SI" sz="1600">
            <a:latin typeface="+mn-lt"/>
            <a:ea typeface="+mn-lt"/>
            <a:cs typeface="+mn-lt"/>
            <a:sym typeface="+mn-lt"/>
          </a:endParaRPr>
        </a:p>
      </dgm:t>
    </dgm:pt>
    <dgm:pt modelId="{2E59AB2C-12EF-4D47-BDA5-E1AA984C4A87}" type="parTrans" cxnId="{FBAA71CF-07A9-47D3-9B31-3D65EDD399B6}">
      <dgm:prSet/>
      <dgm:spPr/>
      <dgm:t>
        <a:bodyPr/>
        <a:lstStyle/>
        <a:p>
          <a:endParaRPr lang="sl-SI"/>
        </a:p>
      </dgm:t>
    </dgm:pt>
    <dgm:pt modelId="{0D392F3A-4610-436C-82DC-E17E52951139}" type="sibTrans" cxnId="{FBAA71CF-07A9-47D3-9B31-3D65EDD399B6}">
      <dgm:prSet/>
      <dgm:spPr/>
      <dgm:t>
        <a:bodyPr/>
        <a:lstStyle/>
        <a:p>
          <a:endParaRPr lang="sl-SI"/>
        </a:p>
      </dgm:t>
    </dgm:pt>
    <dgm:pt modelId="{7ED4BACE-3E86-4A73-BA01-D0932B42892E}">
      <dgm:prSet phldrT="[besedilo]" custT="1"/>
      <dgm:spPr/>
      <dgm:t>
        <a:bodyPr/>
        <a:lstStyle/>
        <a:p>
          <a:pPr>
            <a:spcAft>
              <a:spcPts val="200"/>
            </a:spcAft>
          </a:pPr>
          <a:r>
            <a:rPr lang="sl-SI" sz="2000" b="1">
              <a:latin typeface="+mn-lt"/>
              <a:ea typeface="+mn-lt"/>
              <a:cs typeface="+mn-lt"/>
              <a:sym typeface="+mn-lt"/>
            </a:rPr>
            <a:t>Project </a:t>
          </a:r>
          <a:r>
            <a:rPr lang="sl-SI" sz="2000" b="1" err="1">
              <a:latin typeface="+mn-lt"/>
              <a:ea typeface="+mn-lt"/>
              <a:cs typeface="+mn-lt"/>
              <a:sym typeface="+mn-lt"/>
            </a:rPr>
            <a:t>presentation</a:t>
          </a:r>
          <a:endParaRPr lang="sl-SI" sz="2000" b="1">
            <a:latin typeface="+mn-lt"/>
            <a:ea typeface="+mn-lt"/>
            <a:cs typeface="+mn-lt"/>
            <a:sym typeface="+mn-lt"/>
          </a:endParaRPr>
        </a:p>
      </dgm:t>
    </dgm:pt>
    <dgm:pt modelId="{433CB57D-EB2A-41ED-8A22-07369C0012BC}" type="parTrans" cxnId="{76FA6270-FACF-412D-B5BC-8C439185CF75}">
      <dgm:prSet/>
      <dgm:spPr/>
      <dgm:t>
        <a:bodyPr/>
        <a:lstStyle/>
        <a:p>
          <a:endParaRPr lang="sl-SI"/>
        </a:p>
      </dgm:t>
    </dgm:pt>
    <dgm:pt modelId="{30A6E238-FB68-4C22-8733-98A4A1E0B1C3}" type="sibTrans" cxnId="{76FA6270-FACF-412D-B5BC-8C439185CF75}">
      <dgm:prSet/>
      <dgm:spPr/>
      <dgm:t>
        <a:bodyPr/>
        <a:lstStyle/>
        <a:p>
          <a:endParaRPr lang="sl-SI"/>
        </a:p>
      </dgm:t>
    </dgm:pt>
    <dgm:pt modelId="{1C8A17EC-6BCA-4C2E-ACA2-B92F84EB12E3}">
      <dgm:prSet phldrT="[besedilo]" custT="1"/>
      <dgm:spPr/>
      <dgm:t>
        <a:bodyPr/>
        <a:lstStyle/>
        <a:p>
          <a:r>
            <a:rPr lang="sl-SI" sz="1600" err="1">
              <a:latin typeface="+mn-lt"/>
              <a:ea typeface="+mn-lt"/>
              <a:cs typeface="+mn-lt"/>
              <a:sym typeface="+mn-lt"/>
            </a:rPr>
            <a:t>Gro</a:t>
          </a:r>
          <a:r>
            <a:rPr lang="en-US" sz="1600">
              <a:latin typeface="+mn-lt"/>
              <a:ea typeface="+mn-lt"/>
              <a:cs typeface="+mn-lt"/>
              <a:sym typeface="+mn-lt"/>
            </a:rPr>
            <a:t>u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p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comments</a:t>
          </a:r>
          <a:r>
            <a:rPr lang="en-US" sz="16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/</a:t>
          </a:r>
          <a:r>
            <a:rPr lang="en-US" sz="16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questions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shared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 on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Jamboard</a:t>
          </a:r>
          <a:endParaRPr lang="sl-SI" sz="1600">
            <a:latin typeface="+mn-lt"/>
            <a:ea typeface="+mn-lt"/>
            <a:cs typeface="+mn-lt"/>
            <a:sym typeface="+mn-lt"/>
          </a:endParaRPr>
        </a:p>
      </dgm:t>
    </dgm:pt>
    <dgm:pt modelId="{04312548-D6CE-469B-8B49-FAA664523324}" type="parTrans" cxnId="{2B2E57D1-7279-41AB-A55E-AB80F58AC384}">
      <dgm:prSet/>
      <dgm:spPr/>
      <dgm:t>
        <a:bodyPr/>
        <a:lstStyle/>
        <a:p>
          <a:endParaRPr lang="sl-SI"/>
        </a:p>
      </dgm:t>
    </dgm:pt>
    <dgm:pt modelId="{D581BEF1-DD68-4A04-85F4-83668F0773F0}" type="sibTrans" cxnId="{2B2E57D1-7279-41AB-A55E-AB80F58AC384}">
      <dgm:prSet/>
      <dgm:spPr/>
      <dgm:t>
        <a:bodyPr/>
        <a:lstStyle/>
        <a:p>
          <a:endParaRPr lang="sl-SI"/>
        </a:p>
      </dgm:t>
    </dgm:pt>
    <dgm:pt modelId="{2DB5EB0C-E7DE-4310-8AE4-1A46AC22CA04}">
      <dgm:prSet phldrT="[besedilo]" custT="1"/>
      <dgm:spPr/>
      <dgm:t>
        <a:bodyPr/>
        <a:lstStyle/>
        <a:p>
          <a:pPr>
            <a:spcAft>
              <a:spcPts val="200"/>
            </a:spcAft>
          </a:pPr>
          <a:r>
            <a:rPr lang="sl-SI" sz="2000" b="1" err="1">
              <a:latin typeface="+mn-lt"/>
              <a:ea typeface="+mn-lt"/>
              <a:cs typeface="+mn-lt"/>
              <a:sym typeface="+mn-lt"/>
            </a:rPr>
            <a:t>Brainstorming</a:t>
          </a:r>
          <a:endParaRPr lang="sl-SI" sz="2000" b="1">
            <a:latin typeface="+mn-lt"/>
            <a:ea typeface="+mn-lt"/>
            <a:cs typeface="+mn-lt"/>
            <a:sym typeface="+mn-lt"/>
          </a:endParaRPr>
        </a:p>
      </dgm:t>
    </dgm:pt>
    <dgm:pt modelId="{C61DE9CE-F400-4FE4-8A34-9B9926C49AE3}" type="parTrans" cxnId="{B1298121-24FF-4907-A535-35B60A42C904}">
      <dgm:prSet/>
      <dgm:spPr/>
      <dgm:t>
        <a:bodyPr/>
        <a:lstStyle/>
        <a:p>
          <a:endParaRPr lang="sl-SI"/>
        </a:p>
      </dgm:t>
    </dgm:pt>
    <dgm:pt modelId="{3E8140EC-DDAC-4A9F-BFF8-FEBA02FD8A59}" type="sibTrans" cxnId="{B1298121-24FF-4907-A535-35B60A42C904}">
      <dgm:prSet/>
      <dgm:spPr/>
      <dgm:t>
        <a:bodyPr/>
        <a:lstStyle/>
        <a:p>
          <a:endParaRPr lang="sl-SI"/>
        </a:p>
      </dgm:t>
    </dgm:pt>
    <dgm:pt modelId="{59168AF2-BA38-4380-B022-572C5EAF9C2E}">
      <dgm:prSet phldrT="[besedilo]" custT="1"/>
      <dgm:spPr/>
      <dgm:t>
        <a:bodyPr/>
        <a:lstStyle/>
        <a:p>
          <a:pPr>
            <a:spcAft>
              <a:spcPts val="200"/>
            </a:spcAft>
          </a:pPr>
          <a:r>
            <a:rPr lang="sl-SI" sz="1500" err="1">
              <a:latin typeface="+mn-lt"/>
              <a:ea typeface="+mn-lt"/>
              <a:cs typeface="+mn-lt"/>
              <a:sym typeface="+mn-lt"/>
            </a:rPr>
            <a:t>Research</a:t>
          </a:r>
          <a:r>
            <a:rPr lang="sl-SI" sz="1500">
              <a:latin typeface="+mn-lt"/>
              <a:ea typeface="+mn-lt"/>
              <a:cs typeface="+mn-lt"/>
              <a:sym typeface="+mn-lt"/>
            </a:rPr>
            <a:t> </a:t>
          </a:r>
        </a:p>
      </dgm:t>
    </dgm:pt>
    <dgm:pt modelId="{8E9946F6-DF23-4187-B5CC-037699FB7A0B}" type="parTrans" cxnId="{3AD30437-C060-49C6-AD24-FAC8E19DBFD1}">
      <dgm:prSet/>
      <dgm:spPr/>
      <dgm:t>
        <a:bodyPr/>
        <a:lstStyle/>
        <a:p>
          <a:endParaRPr lang="sl-SI"/>
        </a:p>
      </dgm:t>
    </dgm:pt>
    <dgm:pt modelId="{168BCD6E-3788-49DF-B7A6-A9A0CC2BE10B}" type="sibTrans" cxnId="{3AD30437-C060-49C6-AD24-FAC8E19DBFD1}">
      <dgm:prSet/>
      <dgm:spPr/>
      <dgm:t>
        <a:bodyPr/>
        <a:lstStyle/>
        <a:p>
          <a:endParaRPr lang="sl-SI"/>
        </a:p>
      </dgm:t>
    </dgm:pt>
    <dgm:pt modelId="{FB70067E-FFEA-4B5A-A042-5F4089C7B9C5}">
      <dgm:prSet phldrT="[besedilo]" custT="1"/>
      <dgm:spPr/>
      <dgm:t>
        <a:bodyPr/>
        <a:lstStyle/>
        <a:p>
          <a:pPr>
            <a:spcAft>
              <a:spcPts val="200"/>
            </a:spcAft>
          </a:pPr>
          <a:r>
            <a:rPr lang="sl-SI" sz="1500">
              <a:latin typeface="+mn-lt"/>
              <a:ea typeface="+mn-lt"/>
              <a:cs typeface="+mn-lt"/>
              <a:sym typeface="+mn-lt"/>
            </a:rPr>
            <a:t>45 min </a:t>
          </a:r>
        </a:p>
      </dgm:t>
    </dgm:pt>
    <dgm:pt modelId="{7BCD35B4-9CA9-4984-B5A5-897B77192B67}" type="parTrans" cxnId="{2A99444A-BE17-4AA9-8951-DD25DE790BE5}">
      <dgm:prSet/>
      <dgm:spPr/>
      <dgm:t>
        <a:bodyPr/>
        <a:lstStyle/>
        <a:p>
          <a:endParaRPr lang="sl-SI"/>
        </a:p>
      </dgm:t>
    </dgm:pt>
    <dgm:pt modelId="{82A117BD-6741-4CF1-A5E0-D38DFDD2F3F2}" type="sibTrans" cxnId="{2A99444A-BE17-4AA9-8951-DD25DE790BE5}">
      <dgm:prSet/>
      <dgm:spPr/>
      <dgm:t>
        <a:bodyPr/>
        <a:lstStyle/>
        <a:p>
          <a:endParaRPr lang="sl-SI"/>
        </a:p>
      </dgm:t>
    </dgm:pt>
    <dgm:pt modelId="{E1ACB9CA-1B29-45A3-BE7F-337B7BCE49E8}">
      <dgm:prSet phldrT="[besedilo]" custT="1"/>
      <dgm:spPr/>
      <dgm:t>
        <a:bodyPr/>
        <a:lstStyle/>
        <a:p>
          <a:r>
            <a:rPr lang="sl-SI" sz="2000" b="1" err="1">
              <a:latin typeface="+mn-lt"/>
              <a:ea typeface="+mn-lt"/>
              <a:cs typeface="+mn-lt"/>
              <a:sym typeface="+mn-lt"/>
            </a:rPr>
            <a:t>Final</a:t>
          </a:r>
          <a:r>
            <a:rPr lang="sl-SI" sz="2000" b="1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2000" b="1" err="1">
              <a:latin typeface="+mn-lt"/>
              <a:ea typeface="+mn-lt"/>
              <a:cs typeface="+mn-lt"/>
              <a:sym typeface="+mn-lt"/>
            </a:rPr>
            <a:t>discussion</a:t>
          </a:r>
          <a:endParaRPr lang="sl-SI" sz="2000" b="1">
            <a:latin typeface="+mn-lt"/>
            <a:ea typeface="+mn-lt"/>
            <a:cs typeface="+mn-lt"/>
            <a:sym typeface="+mn-lt"/>
          </a:endParaRPr>
        </a:p>
      </dgm:t>
    </dgm:pt>
    <dgm:pt modelId="{DCE7FC21-3116-49A7-8ACF-ABFACB7A923C}" type="parTrans" cxnId="{969B9989-BFA2-4528-9F36-DA35FE0AA3F1}">
      <dgm:prSet/>
      <dgm:spPr/>
      <dgm:t>
        <a:bodyPr/>
        <a:lstStyle/>
        <a:p>
          <a:endParaRPr lang="sl-SI"/>
        </a:p>
      </dgm:t>
    </dgm:pt>
    <dgm:pt modelId="{C5973710-51CC-42C1-912B-25C51BD9D7AD}" type="sibTrans" cxnId="{969B9989-BFA2-4528-9F36-DA35FE0AA3F1}">
      <dgm:prSet/>
      <dgm:spPr/>
      <dgm:t>
        <a:bodyPr/>
        <a:lstStyle/>
        <a:p>
          <a:endParaRPr lang="sl-SI"/>
        </a:p>
      </dgm:t>
    </dgm:pt>
    <dgm:pt modelId="{2D778896-6554-47CD-8A1C-3AE8F2882DD2}">
      <dgm:prSet phldrT="[besedilo]"/>
      <dgm:spPr/>
      <dgm:t>
        <a:bodyPr/>
        <a:lstStyle/>
        <a:p>
          <a:r>
            <a:rPr lang="sl-SI" sz="1600" err="1">
              <a:latin typeface="+mn-lt"/>
              <a:ea typeface="+mn-lt"/>
              <a:cs typeface="+mn-lt"/>
              <a:sym typeface="+mn-lt"/>
            </a:rPr>
            <a:t>Answers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 to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peer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review</a:t>
          </a:r>
          <a:endParaRPr lang="sl-SI" sz="1600">
            <a:latin typeface="+mn-lt"/>
            <a:ea typeface="+mn-lt"/>
            <a:cs typeface="+mn-lt"/>
            <a:sym typeface="+mn-lt"/>
          </a:endParaRPr>
        </a:p>
      </dgm:t>
    </dgm:pt>
    <dgm:pt modelId="{1FD2CD04-68D0-47A8-B2CD-EC55DAAAABFB}" type="parTrans" cxnId="{5907B420-3FF1-42FE-BD19-539F09A4ABFF}">
      <dgm:prSet/>
      <dgm:spPr/>
      <dgm:t>
        <a:bodyPr/>
        <a:lstStyle/>
        <a:p>
          <a:endParaRPr lang="sl-SI"/>
        </a:p>
      </dgm:t>
    </dgm:pt>
    <dgm:pt modelId="{E43D972F-23F9-4665-AE5B-E73DA51AD3B5}" type="sibTrans" cxnId="{5907B420-3FF1-42FE-BD19-539F09A4ABFF}">
      <dgm:prSet/>
      <dgm:spPr/>
      <dgm:t>
        <a:bodyPr/>
        <a:lstStyle/>
        <a:p>
          <a:endParaRPr lang="sl-SI"/>
        </a:p>
      </dgm:t>
    </dgm:pt>
    <dgm:pt modelId="{BF2AEDFA-503F-4B1C-9F6F-B918E5209EDD}">
      <dgm:prSet phldrT="[besedilo]" custT="1"/>
      <dgm:spPr/>
      <dgm:t>
        <a:bodyPr/>
        <a:lstStyle/>
        <a:p>
          <a:pPr>
            <a:spcAft>
              <a:spcPts val="200"/>
            </a:spcAft>
          </a:pPr>
          <a:r>
            <a:rPr lang="sl-SI" sz="1500" err="1">
              <a:latin typeface="+mn-lt"/>
              <a:ea typeface="+mn-lt"/>
              <a:cs typeface="+mn-lt"/>
              <a:sym typeface="+mn-lt"/>
            </a:rPr>
            <a:t>Justification</a:t>
          </a:r>
          <a:r>
            <a:rPr lang="sl-SI" sz="1500">
              <a:latin typeface="+mn-lt"/>
              <a:ea typeface="+mn-lt"/>
              <a:cs typeface="+mn-lt"/>
              <a:sym typeface="+mn-lt"/>
            </a:rPr>
            <a:t>, </a:t>
          </a:r>
          <a:r>
            <a:rPr lang="sl-SI" sz="1500" err="1">
              <a:latin typeface="+mn-lt"/>
              <a:ea typeface="+mn-lt"/>
              <a:cs typeface="+mn-lt"/>
              <a:sym typeface="+mn-lt"/>
            </a:rPr>
            <a:t>explanation</a:t>
          </a:r>
          <a:endParaRPr lang="sl-SI" sz="1500">
            <a:latin typeface="+mn-lt"/>
            <a:ea typeface="+mn-lt"/>
            <a:cs typeface="+mn-lt"/>
            <a:sym typeface="+mn-lt"/>
          </a:endParaRPr>
        </a:p>
      </dgm:t>
    </dgm:pt>
    <dgm:pt modelId="{BCF0A9F9-B7D9-4CF1-93B7-6BF6944E2729}" type="parTrans" cxnId="{287E3FA8-7358-4BA0-9F5D-752E531843C8}">
      <dgm:prSet/>
      <dgm:spPr/>
      <dgm:t>
        <a:bodyPr/>
        <a:lstStyle/>
        <a:p>
          <a:endParaRPr lang="sl-SI"/>
        </a:p>
      </dgm:t>
    </dgm:pt>
    <dgm:pt modelId="{16F6934A-1D63-4260-A935-9EF07A3E2F8F}" type="sibTrans" cxnId="{287E3FA8-7358-4BA0-9F5D-752E531843C8}">
      <dgm:prSet/>
      <dgm:spPr/>
      <dgm:t>
        <a:bodyPr/>
        <a:lstStyle/>
        <a:p>
          <a:endParaRPr lang="sl-SI"/>
        </a:p>
      </dgm:t>
    </dgm:pt>
    <dgm:pt modelId="{83319C93-8A49-4A6F-AAE6-26AE068E0D7E}">
      <dgm:prSet phldrT="[besedilo]"/>
      <dgm:spPr/>
      <dgm:t>
        <a:bodyPr/>
        <a:lstStyle/>
        <a:p>
          <a:r>
            <a:rPr lang="sl-SI" sz="1600" err="1">
              <a:latin typeface="+mn-lt"/>
              <a:ea typeface="+mn-lt"/>
              <a:cs typeface="+mn-lt"/>
              <a:sym typeface="+mn-lt"/>
            </a:rPr>
            <a:t>Possible</a:t>
          </a:r>
          <a:r>
            <a:rPr lang="sl-SI" sz="16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err="1">
              <a:latin typeface="+mn-lt"/>
              <a:ea typeface="+mn-lt"/>
              <a:cs typeface="+mn-lt"/>
              <a:sym typeface="+mn-lt"/>
            </a:rPr>
            <a:t>upgrades</a:t>
          </a:r>
          <a:endParaRPr lang="sl-SI" sz="1600">
            <a:latin typeface="+mn-lt"/>
            <a:ea typeface="+mn-lt"/>
            <a:cs typeface="+mn-lt"/>
            <a:sym typeface="+mn-lt"/>
          </a:endParaRPr>
        </a:p>
      </dgm:t>
    </dgm:pt>
    <dgm:pt modelId="{AA45DE1C-31FA-4600-BD3A-40D5C7A8DA08}" type="parTrans" cxnId="{F6D1225A-F857-40E7-9BF8-550F350DC05F}">
      <dgm:prSet/>
      <dgm:spPr/>
      <dgm:t>
        <a:bodyPr/>
        <a:lstStyle/>
        <a:p>
          <a:endParaRPr lang="sl-SI"/>
        </a:p>
      </dgm:t>
    </dgm:pt>
    <dgm:pt modelId="{D7D5028D-4F21-4CC8-B388-204FB55D6FDC}" type="sibTrans" cxnId="{F6D1225A-F857-40E7-9BF8-550F350DC05F}">
      <dgm:prSet/>
      <dgm:spPr/>
      <dgm:t>
        <a:bodyPr/>
        <a:lstStyle/>
        <a:p>
          <a:endParaRPr lang="sl-SI"/>
        </a:p>
      </dgm:t>
    </dgm:pt>
    <dgm:pt modelId="{E732EAE6-D775-48BD-BB3C-248D64D45079}">
      <dgm:prSet phldrT="[besedilo]" custT="1"/>
      <dgm:spPr/>
      <dgm:t>
        <a:bodyPr/>
        <a:lstStyle/>
        <a:p>
          <a:pPr>
            <a:spcAft>
              <a:spcPts val="200"/>
            </a:spcAft>
          </a:pPr>
          <a:r>
            <a:rPr lang="sl-SI" sz="1500" err="1">
              <a:latin typeface="+mn-lt"/>
              <a:ea typeface="+mn-lt"/>
              <a:cs typeface="+mn-lt"/>
              <a:sym typeface="+mn-lt"/>
            </a:rPr>
            <a:t>Written</a:t>
          </a:r>
          <a:r>
            <a:rPr lang="sl-SI" sz="1500">
              <a:latin typeface="+mn-lt"/>
              <a:ea typeface="+mn-lt"/>
              <a:cs typeface="+mn-lt"/>
              <a:sym typeface="+mn-lt"/>
            </a:rPr>
            <a:t> on </a:t>
          </a:r>
          <a:r>
            <a:rPr lang="sl-SI" sz="1500" err="1">
              <a:latin typeface="+mn-lt"/>
              <a:ea typeface="+mn-lt"/>
              <a:cs typeface="+mn-lt"/>
              <a:sym typeface="+mn-lt"/>
            </a:rPr>
            <a:t>Jamboard</a:t>
          </a:r>
          <a:endParaRPr lang="sl-SI" sz="1500">
            <a:latin typeface="+mn-lt"/>
            <a:ea typeface="+mn-lt"/>
            <a:cs typeface="+mn-lt"/>
            <a:sym typeface="+mn-lt"/>
          </a:endParaRPr>
        </a:p>
      </dgm:t>
    </dgm:pt>
    <dgm:pt modelId="{DDAA80F4-460E-44B9-8050-004E1A3823FC}" type="parTrans" cxnId="{67AB7DAE-4898-4A25-A367-7A80A652DC6B}">
      <dgm:prSet/>
      <dgm:spPr/>
      <dgm:t>
        <a:bodyPr/>
        <a:lstStyle/>
        <a:p>
          <a:endParaRPr lang="sl-SI"/>
        </a:p>
      </dgm:t>
    </dgm:pt>
    <dgm:pt modelId="{A83F6140-399E-433A-B8BF-69128E2695F5}" type="sibTrans" cxnId="{67AB7DAE-4898-4A25-A367-7A80A652DC6B}">
      <dgm:prSet/>
      <dgm:spPr/>
      <dgm:t>
        <a:bodyPr/>
        <a:lstStyle/>
        <a:p>
          <a:endParaRPr lang="sl-SI"/>
        </a:p>
      </dgm:t>
    </dgm:pt>
    <dgm:pt modelId="{58C48709-FBB1-4B11-B99F-BA123C8625EC}" type="pres">
      <dgm:prSet presAssocID="{3B7B9551-6A9C-43A3-9AB3-D5556B5C73D9}" presName="Name0" presStyleCnt="0">
        <dgm:presLayoutVars>
          <dgm:dir/>
          <dgm:resizeHandles val="exact"/>
        </dgm:presLayoutVars>
      </dgm:prSet>
      <dgm:spPr/>
    </dgm:pt>
    <dgm:pt modelId="{1C8CC782-9FAB-4AF1-8C73-B90439459857}" type="pres">
      <dgm:prSet presAssocID="{3B7B9551-6A9C-43A3-9AB3-D5556B5C73D9}" presName="arrow" presStyleLbl="bgShp" presStyleIdx="0" presStyleCnt="1"/>
      <dgm:spPr/>
    </dgm:pt>
    <dgm:pt modelId="{3B14FEE5-ACB5-4274-8C1D-6F45891FD9E9}" type="pres">
      <dgm:prSet presAssocID="{3B7B9551-6A9C-43A3-9AB3-D5556B5C73D9}" presName="points" presStyleCnt="0"/>
      <dgm:spPr/>
    </dgm:pt>
    <dgm:pt modelId="{9A2EE6D4-A807-4324-B853-B98D7CE21A01}" type="pres">
      <dgm:prSet presAssocID="{7ED4BACE-3E86-4A73-BA01-D0932B42892E}" presName="compositeA" presStyleCnt="0"/>
      <dgm:spPr/>
    </dgm:pt>
    <dgm:pt modelId="{BFE9A123-FF33-43B1-B839-1708F859566D}" type="pres">
      <dgm:prSet presAssocID="{7ED4BACE-3E86-4A73-BA01-D0932B42892E}" presName="textA" presStyleLbl="revTx" presStyleIdx="0" presStyleCnt="4">
        <dgm:presLayoutVars>
          <dgm:bulletEnabled val="1"/>
        </dgm:presLayoutVars>
      </dgm:prSet>
      <dgm:spPr/>
    </dgm:pt>
    <dgm:pt modelId="{6DD3D65F-D8D2-49CC-84AA-C0D8F8D3DF44}" type="pres">
      <dgm:prSet presAssocID="{7ED4BACE-3E86-4A73-BA01-D0932B42892E}" presName="circleA" presStyleLbl="node1" presStyleIdx="0" presStyleCnt="4"/>
      <dgm:spPr/>
    </dgm:pt>
    <dgm:pt modelId="{E4DBF4FE-5EBF-468B-BD9F-C2DA191FF9A7}" type="pres">
      <dgm:prSet presAssocID="{7ED4BACE-3E86-4A73-BA01-D0932B42892E}" presName="spaceA" presStyleCnt="0"/>
      <dgm:spPr/>
    </dgm:pt>
    <dgm:pt modelId="{41B46228-2F8E-4C06-A5BE-DCC12A9B296C}" type="pres">
      <dgm:prSet presAssocID="{30A6E238-FB68-4C22-8733-98A4A1E0B1C3}" presName="space" presStyleCnt="0"/>
      <dgm:spPr/>
    </dgm:pt>
    <dgm:pt modelId="{7CBCC161-8448-47FC-AD56-63AAAD7EF97A}" type="pres">
      <dgm:prSet presAssocID="{5139FBBB-5B11-414E-90B5-8B8CAB33B02F}" presName="compositeB" presStyleCnt="0"/>
      <dgm:spPr/>
    </dgm:pt>
    <dgm:pt modelId="{614E8E65-71A0-4CF0-809D-F5ECB1B3D082}" type="pres">
      <dgm:prSet presAssocID="{5139FBBB-5B11-414E-90B5-8B8CAB33B02F}" presName="textB" presStyleLbl="revTx" presStyleIdx="1" presStyleCnt="4" custScaleX="123428">
        <dgm:presLayoutVars>
          <dgm:bulletEnabled val="1"/>
        </dgm:presLayoutVars>
      </dgm:prSet>
      <dgm:spPr/>
    </dgm:pt>
    <dgm:pt modelId="{FDD66383-3306-4395-85B9-5074204B2134}" type="pres">
      <dgm:prSet presAssocID="{5139FBBB-5B11-414E-90B5-8B8CAB33B02F}" presName="circleB" presStyleLbl="node1" presStyleIdx="1" presStyleCnt="4"/>
      <dgm:spPr/>
    </dgm:pt>
    <dgm:pt modelId="{12CD2113-E5C9-4166-9E9A-01139B194EAC}" type="pres">
      <dgm:prSet presAssocID="{5139FBBB-5B11-414E-90B5-8B8CAB33B02F}" presName="spaceB" presStyleCnt="0"/>
      <dgm:spPr/>
    </dgm:pt>
    <dgm:pt modelId="{132B2F78-AEAF-4765-91AA-C7ECA64131FC}" type="pres">
      <dgm:prSet presAssocID="{08AC97D8-67F0-4290-8B26-F0E70DD06D5A}" presName="space" presStyleCnt="0"/>
      <dgm:spPr/>
    </dgm:pt>
    <dgm:pt modelId="{B2C64CB1-8EE5-4246-BFE5-B50941997445}" type="pres">
      <dgm:prSet presAssocID="{2DB5EB0C-E7DE-4310-8AE4-1A46AC22CA04}" presName="compositeA" presStyleCnt="0"/>
      <dgm:spPr/>
    </dgm:pt>
    <dgm:pt modelId="{E2795D9F-A145-4A1E-8B75-2F1F6E4A43AF}" type="pres">
      <dgm:prSet presAssocID="{2DB5EB0C-E7DE-4310-8AE4-1A46AC22CA04}" presName="textA" presStyleLbl="revTx" presStyleIdx="2" presStyleCnt="4" custScaleX="114127" custLinFactNeighborY="6741">
        <dgm:presLayoutVars>
          <dgm:bulletEnabled val="1"/>
        </dgm:presLayoutVars>
      </dgm:prSet>
      <dgm:spPr/>
    </dgm:pt>
    <dgm:pt modelId="{FD03FC12-C820-47DE-BCF6-F5E44D89E494}" type="pres">
      <dgm:prSet presAssocID="{2DB5EB0C-E7DE-4310-8AE4-1A46AC22CA04}" presName="circleA" presStyleLbl="node1" presStyleIdx="2" presStyleCnt="4"/>
      <dgm:spPr/>
    </dgm:pt>
    <dgm:pt modelId="{AF953B44-D098-462D-9D53-19181F0EC666}" type="pres">
      <dgm:prSet presAssocID="{2DB5EB0C-E7DE-4310-8AE4-1A46AC22CA04}" presName="spaceA" presStyleCnt="0"/>
      <dgm:spPr/>
    </dgm:pt>
    <dgm:pt modelId="{7B5C96C3-6861-4D03-976E-7827DC5BE65B}" type="pres">
      <dgm:prSet presAssocID="{3E8140EC-DDAC-4A9F-BFF8-FEBA02FD8A59}" presName="space" presStyleCnt="0"/>
      <dgm:spPr/>
    </dgm:pt>
    <dgm:pt modelId="{959B96FC-87E5-426C-B144-BC4D35E8FEB4}" type="pres">
      <dgm:prSet presAssocID="{E1ACB9CA-1B29-45A3-BE7F-337B7BCE49E8}" presName="compositeB" presStyleCnt="0"/>
      <dgm:spPr/>
    </dgm:pt>
    <dgm:pt modelId="{DCC91916-C523-42E8-88D6-EF94B631B030}" type="pres">
      <dgm:prSet presAssocID="{E1ACB9CA-1B29-45A3-BE7F-337B7BCE49E8}" presName="textB" presStyleLbl="revTx" presStyleIdx="3" presStyleCnt="4">
        <dgm:presLayoutVars>
          <dgm:bulletEnabled val="1"/>
        </dgm:presLayoutVars>
      </dgm:prSet>
      <dgm:spPr/>
    </dgm:pt>
    <dgm:pt modelId="{D7254149-6CB4-45F0-9C51-BFA694D59DCF}" type="pres">
      <dgm:prSet presAssocID="{E1ACB9CA-1B29-45A3-BE7F-337B7BCE49E8}" presName="circleB" presStyleLbl="node1" presStyleIdx="3" presStyleCnt="4"/>
      <dgm:spPr/>
    </dgm:pt>
    <dgm:pt modelId="{60B8CD9F-3F14-4032-9AF4-FF1EA509C75D}" type="pres">
      <dgm:prSet presAssocID="{E1ACB9CA-1B29-45A3-BE7F-337B7BCE49E8}" presName="spaceB" presStyleCnt="0"/>
      <dgm:spPr/>
    </dgm:pt>
  </dgm:ptLst>
  <dgm:cxnLst>
    <dgm:cxn modelId="{3AD60D18-8162-40CC-AB9F-C15F7170428B}" srcId="{3B7B9551-6A9C-43A3-9AB3-D5556B5C73D9}" destId="{5139FBBB-5B11-414E-90B5-8B8CAB33B02F}" srcOrd="1" destOrd="0" parTransId="{EEC8064B-7DB0-40E7-98E8-FD19B77BE854}" sibTransId="{08AC97D8-67F0-4290-8B26-F0E70DD06D5A}"/>
    <dgm:cxn modelId="{422E5818-57C4-461C-ABFD-833FA05C217C}" type="presOf" srcId="{5139FBBB-5B11-414E-90B5-8B8CAB33B02F}" destId="{614E8E65-71A0-4CF0-809D-F5ECB1B3D082}" srcOrd="0" destOrd="0" presId="urn:microsoft.com/office/officeart/2005/8/layout/hProcess11"/>
    <dgm:cxn modelId="{5907B420-3FF1-42FE-BD19-539F09A4ABFF}" srcId="{E1ACB9CA-1B29-45A3-BE7F-337B7BCE49E8}" destId="{2D778896-6554-47CD-8A1C-3AE8F2882DD2}" srcOrd="0" destOrd="0" parTransId="{1FD2CD04-68D0-47A8-B2CD-EC55DAAAABFB}" sibTransId="{E43D972F-23F9-4665-AE5B-E73DA51AD3B5}"/>
    <dgm:cxn modelId="{B1298121-24FF-4907-A535-35B60A42C904}" srcId="{3B7B9551-6A9C-43A3-9AB3-D5556B5C73D9}" destId="{2DB5EB0C-E7DE-4310-8AE4-1A46AC22CA04}" srcOrd="2" destOrd="0" parTransId="{C61DE9CE-F400-4FE4-8A34-9B9926C49AE3}" sibTransId="{3E8140EC-DDAC-4A9F-BFF8-FEBA02FD8A59}"/>
    <dgm:cxn modelId="{6659D128-2A28-420C-84F2-04CB8E2FAA8E}" type="presOf" srcId="{1C8A17EC-6BCA-4C2E-ACA2-B92F84EB12E3}" destId="{614E8E65-71A0-4CF0-809D-F5ECB1B3D082}" srcOrd="0" destOrd="2" presId="urn:microsoft.com/office/officeart/2005/8/layout/hProcess11"/>
    <dgm:cxn modelId="{3AD30437-C060-49C6-AD24-FAC8E19DBFD1}" srcId="{2DB5EB0C-E7DE-4310-8AE4-1A46AC22CA04}" destId="{59168AF2-BA38-4380-B022-572C5EAF9C2E}" srcOrd="1" destOrd="0" parTransId="{8E9946F6-DF23-4187-B5CC-037699FB7A0B}" sibTransId="{168BCD6E-3788-49DF-B7A6-A9A0CC2BE10B}"/>
    <dgm:cxn modelId="{5DD1443B-8FEE-4556-9521-CD60325F0966}" type="presOf" srcId="{6B6B95DC-F938-4C24-A6E1-EC9EBD8F03E8}" destId="{614E8E65-71A0-4CF0-809D-F5ECB1B3D082}" srcOrd="0" destOrd="1" presId="urn:microsoft.com/office/officeart/2005/8/layout/hProcess11"/>
    <dgm:cxn modelId="{7FDCC264-B1EE-4AD1-8C23-3265612EF2FB}" type="presOf" srcId="{BF2AEDFA-503F-4B1C-9F6F-B918E5209EDD}" destId="{E2795D9F-A145-4A1E-8B75-2F1F6E4A43AF}" srcOrd="0" destOrd="3" presId="urn:microsoft.com/office/officeart/2005/8/layout/hProcess11"/>
    <dgm:cxn modelId="{459C5D65-6E05-40EF-94B0-51CEDFB9FFC4}" type="presOf" srcId="{3B7B9551-6A9C-43A3-9AB3-D5556B5C73D9}" destId="{58C48709-FBB1-4B11-B99F-BA123C8625EC}" srcOrd="0" destOrd="0" presId="urn:microsoft.com/office/officeart/2005/8/layout/hProcess11"/>
    <dgm:cxn modelId="{2A99444A-BE17-4AA9-8951-DD25DE790BE5}" srcId="{2DB5EB0C-E7DE-4310-8AE4-1A46AC22CA04}" destId="{FB70067E-FFEA-4B5A-A042-5F4089C7B9C5}" srcOrd="0" destOrd="0" parTransId="{7BCD35B4-9CA9-4984-B5A5-897B77192B67}" sibTransId="{82A117BD-6741-4CF1-A5E0-D38DFDD2F3F2}"/>
    <dgm:cxn modelId="{CFBB026D-D198-4CF9-B3E7-65C2FE009FA3}" type="presOf" srcId="{FB70067E-FFEA-4B5A-A042-5F4089C7B9C5}" destId="{E2795D9F-A145-4A1E-8B75-2F1F6E4A43AF}" srcOrd="0" destOrd="1" presId="urn:microsoft.com/office/officeart/2005/8/layout/hProcess11"/>
    <dgm:cxn modelId="{8D66804F-1058-4631-BA25-4197DFBFB849}" type="presOf" srcId="{7ED4BACE-3E86-4A73-BA01-D0932B42892E}" destId="{BFE9A123-FF33-43B1-B839-1708F859566D}" srcOrd="0" destOrd="0" presId="urn:microsoft.com/office/officeart/2005/8/layout/hProcess11"/>
    <dgm:cxn modelId="{76FA6270-FACF-412D-B5BC-8C439185CF75}" srcId="{3B7B9551-6A9C-43A3-9AB3-D5556B5C73D9}" destId="{7ED4BACE-3E86-4A73-BA01-D0932B42892E}" srcOrd="0" destOrd="0" parTransId="{433CB57D-EB2A-41ED-8A22-07369C0012BC}" sibTransId="{30A6E238-FB68-4C22-8733-98A4A1E0B1C3}"/>
    <dgm:cxn modelId="{44502676-C342-430B-915F-FED7C7FCD46F}" type="presOf" srcId="{83319C93-8A49-4A6F-AAE6-26AE068E0D7E}" destId="{DCC91916-C523-42E8-88D6-EF94B631B030}" srcOrd="0" destOrd="2" presId="urn:microsoft.com/office/officeart/2005/8/layout/hProcess11"/>
    <dgm:cxn modelId="{F6D1225A-F857-40E7-9BF8-550F350DC05F}" srcId="{E1ACB9CA-1B29-45A3-BE7F-337B7BCE49E8}" destId="{83319C93-8A49-4A6F-AAE6-26AE068E0D7E}" srcOrd="1" destOrd="0" parTransId="{AA45DE1C-31FA-4600-BD3A-40D5C7A8DA08}" sibTransId="{D7D5028D-4F21-4CC8-B388-204FB55D6FDC}"/>
    <dgm:cxn modelId="{B39EAC85-1E24-4B4C-A224-4F793291EF92}" type="presOf" srcId="{E1ACB9CA-1B29-45A3-BE7F-337B7BCE49E8}" destId="{DCC91916-C523-42E8-88D6-EF94B631B030}" srcOrd="0" destOrd="0" presId="urn:microsoft.com/office/officeart/2005/8/layout/hProcess11"/>
    <dgm:cxn modelId="{86AECD87-E9F0-4881-96E0-8468DBCB6EB8}" type="presOf" srcId="{C8FD639A-54FD-454F-8477-1BA4783D3CC5}" destId="{BFE9A123-FF33-43B1-B839-1708F859566D}" srcOrd="0" destOrd="1" presId="urn:microsoft.com/office/officeart/2005/8/layout/hProcess11"/>
    <dgm:cxn modelId="{969B9989-BFA2-4528-9F36-DA35FE0AA3F1}" srcId="{3B7B9551-6A9C-43A3-9AB3-D5556B5C73D9}" destId="{E1ACB9CA-1B29-45A3-BE7F-337B7BCE49E8}" srcOrd="3" destOrd="0" parTransId="{DCE7FC21-3116-49A7-8ACF-ABFACB7A923C}" sibTransId="{C5973710-51CC-42C1-912B-25C51BD9D7AD}"/>
    <dgm:cxn modelId="{6759469E-F35D-47E5-A4F6-CD02D265328D}" type="presOf" srcId="{2D778896-6554-47CD-8A1C-3AE8F2882DD2}" destId="{DCC91916-C523-42E8-88D6-EF94B631B030}" srcOrd="0" destOrd="1" presId="urn:microsoft.com/office/officeart/2005/8/layout/hProcess11"/>
    <dgm:cxn modelId="{287E3FA8-7358-4BA0-9F5D-752E531843C8}" srcId="{2DB5EB0C-E7DE-4310-8AE4-1A46AC22CA04}" destId="{BF2AEDFA-503F-4B1C-9F6F-B918E5209EDD}" srcOrd="2" destOrd="0" parTransId="{BCF0A9F9-B7D9-4CF1-93B7-6BF6944E2729}" sibTransId="{16F6934A-1D63-4260-A935-9EF07A3E2F8F}"/>
    <dgm:cxn modelId="{67AB7DAE-4898-4A25-A367-7A80A652DC6B}" srcId="{2DB5EB0C-E7DE-4310-8AE4-1A46AC22CA04}" destId="{E732EAE6-D775-48BD-BB3C-248D64D45079}" srcOrd="3" destOrd="0" parTransId="{DDAA80F4-460E-44B9-8050-004E1A3823FC}" sibTransId="{A83F6140-399E-433A-B8BF-69128E2695F5}"/>
    <dgm:cxn modelId="{B8644ABE-CF72-4732-9A40-87867229CEBF}" type="presOf" srcId="{E732EAE6-D775-48BD-BB3C-248D64D45079}" destId="{E2795D9F-A145-4A1E-8B75-2F1F6E4A43AF}" srcOrd="0" destOrd="4" presId="urn:microsoft.com/office/officeart/2005/8/layout/hProcess11"/>
    <dgm:cxn modelId="{FBAA71CF-07A9-47D3-9B31-3D65EDD399B6}" srcId="{5139FBBB-5B11-414E-90B5-8B8CAB33B02F}" destId="{6B6B95DC-F938-4C24-A6E1-EC9EBD8F03E8}" srcOrd="0" destOrd="0" parTransId="{2E59AB2C-12EF-4D47-BDA5-E1AA984C4A87}" sibTransId="{0D392F3A-4610-436C-82DC-E17E52951139}"/>
    <dgm:cxn modelId="{2B2E57D1-7279-41AB-A55E-AB80F58AC384}" srcId="{5139FBBB-5B11-414E-90B5-8B8CAB33B02F}" destId="{1C8A17EC-6BCA-4C2E-ACA2-B92F84EB12E3}" srcOrd="1" destOrd="0" parTransId="{04312548-D6CE-469B-8B49-FAA664523324}" sibTransId="{D581BEF1-DD68-4A04-85F4-83668F0773F0}"/>
    <dgm:cxn modelId="{9DE49DD7-D18C-49B0-8759-0657B78B196C}" type="presOf" srcId="{2DB5EB0C-E7DE-4310-8AE4-1A46AC22CA04}" destId="{E2795D9F-A145-4A1E-8B75-2F1F6E4A43AF}" srcOrd="0" destOrd="0" presId="urn:microsoft.com/office/officeart/2005/8/layout/hProcess11"/>
    <dgm:cxn modelId="{203F79E1-7756-433A-B56F-2FF4AB97EAD3}" srcId="{7ED4BACE-3E86-4A73-BA01-D0932B42892E}" destId="{C8FD639A-54FD-454F-8477-1BA4783D3CC5}" srcOrd="0" destOrd="0" parTransId="{AA8FCE5D-7C53-4387-8020-529F05D7F85A}" sibTransId="{6F165286-F058-4F93-BDD3-F77D5CE36BE5}"/>
    <dgm:cxn modelId="{07E51CF0-3564-4382-A6D2-01F2738665EC}" type="presOf" srcId="{59168AF2-BA38-4380-B022-572C5EAF9C2E}" destId="{E2795D9F-A145-4A1E-8B75-2F1F6E4A43AF}" srcOrd="0" destOrd="2" presId="urn:microsoft.com/office/officeart/2005/8/layout/hProcess11"/>
    <dgm:cxn modelId="{5F1317A2-4DB1-4D01-94C8-6474E3FF0060}" type="presParOf" srcId="{58C48709-FBB1-4B11-B99F-BA123C8625EC}" destId="{1C8CC782-9FAB-4AF1-8C73-B90439459857}" srcOrd="0" destOrd="0" presId="urn:microsoft.com/office/officeart/2005/8/layout/hProcess11"/>
    <dgm:cxn modelId="{A1C8B0D3-74B4-4DD1-8735-AFD1145D147F}" type="presParOf" srcId="{58C48709-FBB1-4B11-B99F-BA123C8625EC}" destId="{3B14FEE5-ACB5-4274-8C1D-6F45891FD9E9}" srcOrd="1" destOrd="0" presId="urn:microsoft.com/office/officeart/2005/8/layout/hProcess11"/>
    <dgm:cxn modelId="{4C11EF53-27D7-40FE-B3BD-D85982A73274}" type="presParOf" srcId="{3B14FEE5-ACB5-4274-8C1D-6F45891FD9E9}" destId="{9A2EE6D4-A807-4324-B853-B98D7CE21A01}" srcOrd="0" destOrd="0" presId="urn:microsoft.com/office/officeart/2005/8/layout/hProcess11"/>
    <dgm:cxn modelId="{A9ED3C61-3A18-4F3E-9254-F6A3C4D9A44C}" type="presParOf" srcId="{9A2EE6D4-A807-4324-B853-B98D7CE21A01}" destId="{BFE9A123-FF33-43B1-B839-1708F859566D}" srcOrd="0" destOrd="0" presId="urn:microsoft.com/office/officeart/2005/8/layout/hProcess11"/>
    <dgm:cxn modelId="{EEB563D0-F436-4575-8AA2-F0550BA94732}" type="presParOf" srcId="{9A2EE6D4-A807-4324-B853-B98D7CE21A01}" destId="{6DD3D65F-D8D2-49CC-84AA-C0D8F8D3DF44}" srcOrd="1" destOrd="0" presId="urn:microsoft.com/office/officeart/2005/8/layout/hProcess11"/>
    <dgm:cxn modelId="{78B41293-688A-4801-AE90-9DDBBFEF79B0}" type="presParOf" srcId="{9A2EE6D4-A807-4324-B853-B98D7CE21A01}" destId="{E4DBF4FE-5EBF-468B-BD9F-C2DA191FF9A7}" srcOrd="2" destOrd="0" presId="urn:microsoft.com/office/officeart/2005/8/layout/hProcess11"/>
    <dgm:cxn modelId="{D64B5334-AB5D-4A94-8063-DE9AB5C502D9}" type="presParOf" srcId="{3B14FEE5-ACB5-4274-8C1D-6F45891FD9E9}" destId="{41B46228-2F8E-4C06-A5BE-DCC12A9B296C}" srcOrd="1" destOrd="0" presId="urn:microsoft.com/office/officeart/2005/8/layout/hProcess11"/>
    <dgm:cxn modelId="{900F1916-00B2-4FCE-9042-11145C18F86D}" type="presParOf" srcId="{3B14FEE5-ACB5-4274-8C1D-6F45891FD9E9}" destId="{7CBCC161-8448-47FC-AD56-63AAAD7EF97A}" srcOrd="2" destOrd="0" presId="urn:microsoft.com/office/officeart/2005/8/layout/hProcess11"/>
    <dgm:cxn modelId="{3088D3FA-76E8-4C28-A3B1-5BEEED9986D8}" type="presParOf" srcId="{7CBCC161-8448-47FC-AD56-63AAAD7EF97A}" destId="{614E8E65-71A0-4CF0-809D-F5ECB1B3D082}" srcOrd="0" destOrd="0" presId="urn:microsoft.com/office/officeart/2005/8/layout/hProcess11"/>
    <dgm:cxn modelId="{F94CCD60-AE46-4DBE-8116-742F8ECF5955}" type="presParOf" srcId="{7CBCC161-8448-47FC-AD56-63AAAD7EF97A}" destId="{FDD66383-3306-4395-85B9-5074204B2134}" srcOrd="1" destOrd="0" presId="urn:microsoft.com/office/officeart/2005/8/layout/hProcess11"/>
    <dgm:cxn modelId="{62FB4826-D5DF-45F3-847A-1F126506005E}" type="presParOf" srcId="{7CBCC161-8448-47FC-AD56-63AAAD7EF97A}" destId="{12CD2113-E5C9-4166-9E9A-01139B194EAC}" srcOrd="2" destOrd="0" presId="urn:microsoft.com/office/officeart/2005/8/layout/hProcess11"/>
    <dgm:cxn modelId="{42C8795F-4CDB-4416-A935-051B227A637D}" type="presParOf" srcId="{3B14FEE5-ACB5-4274-8C1D-6F45891FD9E9}" destId="{132B2F78-AEAF-4765-91AA-C7ECA64131FC}" srcOrd="3" destOrd="0" presId="urn:microsoft.com/office/officeart/2005/8/layout/hProcess11"/>
    <dgm:cxn modelId="{C092F68F-3007-45B0-BCAE-F5A18B3A5E0D}" type="presParOf" srcId="{3B14FEE5-ACB5-4274-8C1D-6F45891FD9E9}" destId="{B2C64CB1-8EE5-4246-BFE5-B50941997445}" srcOrd="4" destOrd="0" presId="urn:microsoft.com/office/officeart/2005/8/layout/hProcess11"/>
    <dgm:cxn modelId="{36428664-5C42-4CEF-93A7-235B05A6EE13}" type="presParOf" srcId="{B2C64CB1-8EE5-4246-BFE5-B50941997445}" destId="{E2795D9F-A145-4A1E-8B75-2F1F6E4A43AF}" srcOrd="0" destOrd="0" presId="urn:microsoft.com/office/officeart/2005/8/layout/hProcess11"/>
    <dgm:cxn modelId="{5554EED2-8BCC-435F-A0DC-43AEB453EDD9}" type="presParOf" srcId="{B2C64CB1-8EE5-4246-BFE5-B50941997445}" destId="{FD03FC12-C820-47DE-BCF6-F5E44D89E494}" srcOrd="1" destOrd="0" presId="urn:microsoft.com/office/officeart/2005/8/layout/hProcess11"/>
    <dgm:cxn modelId="{E820C2BB-37DA-4D4E-9A27-1BB308484C19}" type="presParOf" srcId="{B2C64CB1-8EE5-4246-BFE5-B50941997445}" destId="{AF953B44-D098-462D-9D53-19181F0EC666}" srcOrd="2" destOrd="0" presId="urn:microsoft.com/office/officeart/2005/8/layout/hProcess11"/>
    <dgm:cxn modelId="{AA81A818-E2CB-4875-A5B1-8E82CE701BC6}" type="presParOf" srcId="{3B14FEE5-ACB5-4274-8C1D-6F45891FD9E9}" destId="{7B5C96C3-6861-4D03-976E-7827DC5BE65B}" srcOrd="5" destOrd="0" presId="urn:microsoft.com/office/officeart/2005/8/layout/hProcess11"/>
    <dgm:cxn modelId="{4F111FB1-8ED8-4117-AE4B-5CFF39311F9F}" type="presParOf" srcId="{3B14FEE5-ACB5-4274-8C1D-6F45891FD9E9}" destId="{959B96FC-87E5-426C-B144-BC4D35E8FEB4}" srcOrd="6" destOrd="0" presId="urn:microsoft.com/office/officeart/2005/8/layout/hProcess11"/>
    <dgm:cxn modelId="{9AABC12A-F98A-4E64-A52A-B690A998CFCA}" type="presParOf" srcId="{959B96FC-87E5-426C-B144-BC4D35E8FEB4}" destId="{DCC91916-C523-42E8-88D6-EF94B631B030}" srcOrd="0" destOrd="0" presId="urn:microsoft.com/office/officeart/2005/8/layout/hProcess11"/>
    <dgm:cxn modelId="{743D39A5-92EA-4B02-AD6B-881A87893660}" type="presParOf" srcId="{959B96FC-87E5-426C-B144-BC4D35E8FEB4}" destId="{D7254149-6CB4-45F0-9C51-BFA694D59DCF}" srcOrd="1" destOrd="0" presId="urn:microsoft.com/office/officeart/2005/8/layout/hProcess11"/>
    <dgm:cxn modelId="{BF3D6AF9-4545-4CD4-BA8D-287E70F37DE2}" type="presParOf" srcId="{959B96FC-87E5-426C-B144-BC4D35E8FEB4}" destId="{60B8CD9F-3F14-4032-9AF4-FF1EA509C75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CC782-9FAB-4AF1-8C73-B90439459857}">
      <dsp:nvSpPr>
        <dsp:cNvPr id="0" name=""/>
        <dsp:cNvSpPr/>
      </dsp:nvSpPr>
      <dsp:spPr>
        <a:xfrm>
          <a:off x="0" y="1206817"/>
          <a:ext cx="10058399" cy="160909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9A123-FF33-43B1-B839-1708F859566D}">
      <dsp:nvSpPr>
        <dsp:cNvPr id="0" name=""/>
        <dsp:cNvSpPr/>
      </dsp:nvSpPr>
      <dsp:spPr>
        <a:xfrm>
          <a:off x="416" y="0"/>
          <a:ext cx="2000138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sl-SI" sz="2000" b="1" kern="1200">
              <a:latin typeface="+mn-lt"/>
              <a:ea typeface="+mn-lt"/>
              <a:cs typeface="+mn-lt"/>
              <a:sym typeface="+mn-lt"/>
            </a:rPr>
            <a:t>Project </a:t>
          </a:r>
          <a:r>
            <a:rPr lang="sl-SI" sz="2000" b="1" kern="1200" err="1">
              <a:latin typeface="+mn-lt"/>
              <a:ea typeface="+mn-lt"/>
              <a:cs typeface="+mn-lt"/>
              <a:sym typeface="+mn-lt"/>
            </a:rPr>
            <a:t>presentation</a:t>
          </a:r>
          <a:endParaRPr lang="sl-SI" sz="2000" b="1" kern="1200">
            <a:latin typeface="+mn-lt"/>
            <a:ea typeface="+mn-lt"/>
            <a:cs typeface="+mn-lt"/>
            <a:sym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Main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information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shared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with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peers</a:t>
          </a:r>
          <a:endParaRPr lang="sl-SI" sz="1600" kern="1200">
            <a:latin typeface="+mn-lt"/>
            <a:ea typeface="+mn-lt"/>
            <a:cs typeface="+mn-lt"/>
            <a:sym typeface="+mn-lt"/>
          </a:endParaRPr>
        </a:p>
      </dsp:txBody>
      <dsp:txXfrm>
        <a:off x="416" y="0"/>
        <a:ext cx="2000138" cy="1609090"/>
      </dsp:txXfrm>
    </dsp:sp>
    <dsp:sp modelId="{6DD3D65F-D8D2-49CC-84AA-C0D8F8D3DF44}">
      <dsp:nvSpPr>
        <dsp:cNvPr id="0" name=""/>
        <dsp:cNvSpPr/>
      </dsp:nvSpPr>
      <dsp:spPr>
        <a:xfrm>
          <a:off x="799349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E8E65-71A0-4CF0-809D-F5ECB1B3D082}">
      <dsp:nvSpPr>
        <dsp:cNvPr id="0" name=""/>
        <dsp:cNvSpPr/>
      </dsp:nvSpPr>
      <dsp:spPr>
        <a:xfrm>
          <a:off x="2100562" y="2413634"/>
          <a:ext cx="2468730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b="1" kern="1200" err="1">
              <a:latin typeface="+mn-lt"/>
              <a:ea typeface="+mn-lt"/>
              <a:cs typeface="+mn-lt"/>
              <a:sym typeface="+mn-lt"/>
            </a:rPr>
            <a:t>Comments</a:t>
          </a:r>
          <a:r>
            <a:rPr lang="sl-SI" sz="1900" b="1" kern="1200">
              <a:latin typeface="+mn-lt"/>
              <a:ea typeface="+mn-lt"/>
              <a:cs typeface="+mn-lt"/>
              <a:sym typeface="+mn-lt"/>
            </a:rPr>
            <a:t>/</a:t>
          </a:r>
          <a:r>
            <a:rPr lang="sl-SI" sz="1900" b="1" kern="1200" err="1">
              <a:latin typeface="+mn-lt"/>
              <a:ea typeface="+mn-lt"/>
              <a:cs typeface="+mn-lt"/>
              <a:sym typeface="+mn-lt"/>
            </a:rPr>
            <a:t>questions</a:t>
          </a:r>
          <a:endParaRPr lang="sl-SI" sz="1900" b="1" kern="1200">
            <a:latin typeface="+mn-lt"/>
            <a:ea typeface="+mn-lt"/>
            <a:cs typeface="+mn-lt"/>
            <a:sym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600" kern="1200">
              <a:latin typeface="+mn-lt"/>
              <a:ea typeface="+mn-lt"/>
              <a:cs typeface="+mn-lt"/>
              <a:sym typeface="+mn-lt"/>
            </a:rPr>
            <a:t>Peer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review</a:t>
          </a:r>
          <a:endParaRPr lang="sl-SI" sz="1600" kern="1200">
            <a:latin typeface="+mn-lt"/>
            <a:ea typeface="+mn-lt"/>
            <a:cs typeface="+mn-lt"/>
            <a:sym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Gro</a:t>
          </a:r>
          <a:r>
            <a:rPr lang="en-US" sz="1600" kern="1200">
              <a:latin typeface="+mn-lt"/>
              <a:ea typeface="+mn-lt"/>
              <a:cs typeface="+mn-lt"/>
              <a:sym typeface="+mn-lt"/>
            </a:rPr>
            <a:t>u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p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comments</a:t>
          </a:r>
          <a:r>
            <a:rPr lang="en-US" sz="1600" kern="12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/</a:t>
          </a:r>
          <a:r>
            <a:rPr lang="en-US" sz="1600" kern="12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questions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shared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 on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Jamboard</a:t>
          </a:r>
          <a:endParaRPr lang="sl-SI" sz="1600" kern="1200">
            <a:latin typeface="+mn-lt"/>
            <a:ea typeface="+mn-lt"/>
            <a:cs typeface="+mn-lt"/>
            <a:sym typeface="+mn-lt"/>
          </a:endParaRPr>
        </a:p>
      </dsp:txBody>
      <dsp:txXfrm>
        <a:off x="2100562" y="2413634"/>
        <a:ext cx="2468730" cy="1609090"/>
      </dsp:txXfrm>
    </dsp:sp>
    <dsp:sp modelId="{FDD66383-3306-4395-85B9-5074204B2134}">
      <dsp:nvSpPr>
        <dsp:cNvPr id="0" name=""/>
        <dsp:cNvSpPr/>
      </dsp:nvSpPr>
      <dsp:spPr>
        <a:xfrm>
          <a:off x="3133791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95D9F-A145-4A1E-8B75-2F1F6E4A43AF}">
      <dsp:nvSpPr>
        <dsp:cNvPr id="0" name=""/>
        <dsp:cNvSpPr/>
      </dsp:nvSpPr>
      <dsp:spPr>
        <a:xfrm>
          <a:off x="4669299" y="108468"/>
          <a:ext cx="2282697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sl-SI" sz="2000" b="1" kern="1200" err="1">
              <a:latin typeface="+mn-lt"/>
              <a:ea typeface="+mn-lt"/>
              <a:cs typeface="+mn-lt"/>
              <a:sym typeface="+mn-lt"/>
            </a:rPr>
            <a:t>Brainstorming</a:t>
          </a:r>
          <a:endParaRPr lang="sl-SI" sz="2000" b="1" kern="1200">
            <a:latin typeface="+mn-lt"/>
            <a:ea typeface="+mn-lt"/>
            <a:cs typeface="+mn-lt"/>
            <a:sym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sl-SI" sz="1500" kern="1200">
              <a:latin typeface="+mn-lt"/>
              <a:ea typeface="+mn-lt"/>
              <a:cs typeface="+mn-lt"/>
              <a:sym typeface="+mn-lt"/>
            </a:rPr>
            <a:t>45 min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sl-SI" sz="1500" kern="1200" err="1">
              <a:latin typeface="+mn-lt"/>
              <a:ea typeface="+mn-lt"/>
              <a:cs typeface="+mn-lt"/>
              <a:sym typeface="+mn-lt"/>
            </a:rPr>
            <a:t>Research</a:t>
          </a:r>
          <a:r>
            <a:rPr lang="sl-SI" sz="1500" kern="1200">
              <a:latin typeface="+mn-lt"/>
              <a:ea typeface="+mn-lt"/>
              <a:cs typeface="+mn-lt"/>
              <a:sym typeface="+mn-lt"/>
            </a:rPr>
            <a:t>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sl-SI" sz="1500" kern="1200" err="1">
              <a:latin typeface="+mn-lt"/>
              <a:ea typeface="+mn-lt"/>
              <a:cs typeface="+mn-lt"/>
              <a:sym typeface="+mn-lt"/>
            </a:rPr>
            <a:t>Justification</a:t>
          </a:r>
          <a:r>
            <a:rPr lang="sl-SI" sz="1500" kern="1200">
              <a:latin typeface="+mn-lt"/>
              <a:ea typeface="+mn-lt"/>
              <a:cs typeface="+mn-lt"/>
              <a:sym typeface="+mn-lt"/>
            </a:rPr>
            <a:t>, </a:t>
          </a:r>
          <a:r>
            <a:rPr lang="sl-SI" sz="1500" kern="1200" err="1">
              <a:latin typeface="+mn-lt"/>
              <a:ea typeface="+mn-lt"/>
              <a:cs typeface="+mn-lt"/>
              <a:sym typeface="+mn-lt"/>
            </a:rPr>
            <a:t>explanation</a:t>
          </a:r>
          <a:endParaRPr lang="sl-SI" sz="1500" kern="1200">
            <a:latin typeface="+mn-lt"/>
            <a:ea typeface="+mn-lt"/>
            <a:cs typeface="+mn-lt"/>
            <a:sym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sl-SI" sz="1500" kern="1200" err="1">
              <a:latin typeface="+mn-lt"/>
              <a:ea typeface="+mn-lt"/>
              <a:cs typeface="+mn-lt"/>
              <a:sym typeface="+mn-lt"/>
            </a:rPr>
            <a:t>Written</a:t>
          </a:r>
          <a:r>
            <a:rPr lang="sl-SI" sz="1500" kern="1200">
              <a:latin typeface="+mn-lt"/>
              <a:ea typeface="+mn-lt"/>
              <a:cs typeface="+mn-lt"/>
              <a:sym typeface="+mn-lt"/>
            </a:rPr>
            <a:t> on </a:t>
          </a:r>
          <a:r>
            <a:rPr lang="sl-SI" sz="1500" kern="1200" err="1">
              <a:latin typeface="+mn-lt"/>
              <a:ea typeface="+mn-lt"/>
              <a:cs typeface="+mn-lt"/>
              <a:sym typeface="+mn-lt"/>
            </a:rPr>
            <a:t>Jamboard</a:t>
          </a:r>
          <a:endParaRPr lang="sl-SI" sz="1500" kern="1200">
            <a:latin typeface="+mn-lt"/>
            <a:ea typeface="+mn-lt"/>
            <a:cs typeface="+mn-lt"/>
            <a:sym typeface="+mn-lt"/>
          </a:endParaRPr>
        </a:p>
      </dsp:txBody>
      <dsp:txXfrm>
        <a:off x="4669299" y="108468"/>
        <a:ext cx="2282697" cy="1609090"/>
      </dsp:txXfrm>
    </dsp:sp>
    <dsp:sp modelId="{FD03FC12-C820-47DE-BCF6-F5E44D89E494}">
      <dsp:nvSpPr>
        <dsp:cNvPr id="0" name=""/>
        <dsp:cNvSpPr/>
      </dsp:nvSpPr>
      <dsp:spPr>
        <a:xfrm>
          <a:off x="5609512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91916-C523-42E8-88D6-EF94B631B030}">
      <dsp:nvSpPr>
        <dsp:cNvPr id="0" name=""/>
        <dsp:cNvSpPr/>
      </dsp:nvSpPr>
      <dsp:spPr>
        <a:xfrm>
          <a:off x="7052004" y="2413634"/>
          <a:ext cx="2000138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b="1" kern="1200" err="1">
              <a:latin typeface="+mn-lt"/>
              <a:ea typeface="+mn-lt"/>
              <a:cs typeface="+mn-lt"/>
              <a:sym typeface="+mn-lt"/>
            </a:rPr>
            <a:t>Final</a:t>
          </a:r>
          <a:r>
            <a:rPr lang="sl-SI" sz="2000" b="1" kern="12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2000" b="1" kern="1200" err="1">
              <a:latin typeface="+mn-lt"/>
              <a:ea typeface="+mn-lt"/>
              <a:cs typeface="+mn-lt"/>
              <a:sym typeface="+mn-lt"/>
            </a:rPr>
            <a:t>discussion</a:t>
          </a:r>
          <a:endParaRPr lang="sl-SI" sz="2000" b="1" kern="1200">
            <a:latin typeface="+mn-lt"/>
            <a:ea typeface="+mn-lt"/>
            <a:cs typeface="+mn-lt"/>
            <a:sym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Answers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 to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peer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review</a:t>
          </a:r>
          <a:endParaRPr lang="sl-SI" sz="1600" kern="1200">
            <a:latin typeface="+mn-lt"/>
            <a:ea typeface="+mn-lt"/>
            <a:cs typeface="+mn-lt"/>
            <a:sym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Possible</a:t>
          </a:r>
          <a:r>
            <a:rPr lang="sl-SI" sz="1600" kern="1200">
              <a:latin typeface="+mn-lt"/>
              <a:ea typeface="+mn-lt"/>
              <a:cs typeface="+mn-lt"/>
              <a:sym typeface="+mn-lt"/>
            </a:rPr>
            <a:t> </a:t>
          </a:r>
          <a:r>
            <a:rPr lang="sl-SI" sz="1600" kern="1200" err="1">
              <a:latin typeface="+mn-lt"/>
              <a:ea typeface="+mn-lt"/>
              <a:cs typeface="+mn-lt"/>
              <a:sym typeface="+mn-lt"/>
            </a:rPr>
            <a:t>upgrades</a:t>
          </a:r>
          <a:endParaRPr lang="sl-SI" sz="1600" kern="1200">
            <a:latin typeface="+mn-lt"/>
            <a:ea typeface="+mn-lt"/>
            <a:cs typeface="+mn-lt"/>
            <a:sym typeface="+mn-lt"/>
          </a:endParaRPr>
        </a:p>
      </dsp:txBody>
      <dsp:txXfrm>
        <a:off x="7052004" y="2413634"/>
        <a:ext cx="2000138" cy="1609090"/>
      </dsp:txXfrm>
    </dsp:sp>
    <dsp:sp modelId="{D7254149-6CB4-45F0-9C51-BFA694D59DCF}">
      <dsp:nvSpPr>
        <dsp:cNvPr id="0" name=""/>
        <dsp:cNvSpPr/>
      </dsp:nvSpPr>
      <dsp:spPr>
        <a:xfrm>
          <a:off x="7850937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06FCA-7783-41A1-B48C-EE045ACB1D82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F5E3D-EF49-40E5-B5D9-7CA63F45B2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606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2712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595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rial"/>
                <a:cs typeface="Arial"/>
              </a:rPr>
              <a:t>Students </a:t>
            </a:r>
            <a:r>
              <a:rPr lang="sl-SI" sz="1200" b="1" dirty="0" err="1">
                <a:latin typeface="Arial"/>
                <a:cs typeface="Arial"/>
              </a:rPr>
              <a:t>decided</a:t>
            </a:r>
            <a:r>
              <a:rPr lang="sl-SI" sz="1200" b="1" dirty="0">
                <a:latin typeface="Arial"/>
                <a:cs typeface="Arial"/>
              </a:rPr>
              <a:t> to </a:t>
            </a:r>
            <a:r>
              <a:rPr lang="sl-SI" sz="1200" b="1" dirty="0" err="1">
                <a:latin typeface="Arial"/>
                <a:cs typeface="Arial"/>
              </a:rPr>
              <a:t>develop</a:t>
            </a:r>
            <a:r>
              <a:rPr lang="sl-SI" sz="1200" b="1" dirty="0">
                <a:latin typeface="Arial"/>
                <a:cs typeface="Arial"/>
              </a:rPr>
              <a:t> </a:t>
            </a:r>
            <a:r>
              <a:rPr lang="sl-SI" sz="1200" b="1" dirty="0" err="1">
                <a:latin typeface="Arial"/>
                <a:cs typeface="Arial"/>
              </a:rPr>
              <a:t>their</a:t>
            </a:r>
            <a:r>
              <a:rPr lang="sl-SI" sz="1200" b="1" dirty="0">
                <a:latin typeface="Arial"/>
                <a:cs typeface="Arial"/>
              </a:rPr>
              <a:t> </a:t>
            </a:r>
            <a:r>
              <a:rPr lang="sl-SI" sz="1200" b="1" dirty="0" err="1">
                <a:latin typeface="Arial"/>
                <a:cs typeface="Arial"/>
              </a:rPr>
              <a:t>ideas</a:t>
            </a:r>
            <a:r>
              <a:rPr lang="sl-SI" sz="1200" b="1" dirty="0">
                <a:latin typeface="Arial"/>
                <a:cs typeface="Arial"/>
              </a:rPr>
              <a:t> </a:t>
            </a:r>
            <a:r>
              <a:rPr lang="sl-SI" sz="1200" b="1" dirty="0" err="1">
                <a:latin typeface="Arial"/>
                <a:cs typeface="Arial"/>
              </a:rPr>
              <a:t>further</a:t>
            </a:r>
            <a:r>
              <a:rPr lang="sl-SI" sz="1200" b="1" dirty="0">
                <a:latin typeface="Arial"/>
                <a:cs typeface="Arial"/>
              </a:rPr>
              <a:t> and </a:t>
            </a:r>
            <a:r>
              <a:rPr lang="sl-SI" sz="1200" b="1" dirty="0" err="1">
                <a:latin typeface="Arial"/>
                <a:cs typeface="Arial"/>
              </a:rPr>
              <a:t>app</a:t>
            </a:r>
            <a:r>
              <a:rPr lang="en-US" sz="1200" b="1" dirty="0">
                <a:latin typeface="Arial"/>
                <a:cs typeface="Arial"/>
              </a:rPr>
              <a:t>lied</a:t>
            </a:r>
            <a:r>
              <a:rPr lang="sl-SI" sz="1200" b="1" dirty="0">
                <a:latin typeface="Arial"/>
                <a:cs typeface="Arial"/>
              </a:rPr>
              <a:t> to </a:t>
            </a:r>
            <a:r>
              <a:rPr lang="sl-SI" sz="1200" b="1" dirty="0" err="1">
                <a:latin typeface="Arial"/>
                <a:cs typeface="Arial"/>
              </a:rPr>
              <a:t>Ecotrophelia</a:t>
            </a:r>
            <a:r>
              <a:rPr lang="sl-SI" sz="1200" b="1" dirty="0">
                <a:latin typeface="Arial"/>
                <a:cs typeface="Arial"/>
              </a:rPr>
              <a:t> </a:t>
            </a:r>
            <a:r>
              <a:rPr lang="sl-SI" sz="1200" b="1" dirty="0" err="1">
                <a:latin typeface="Arial"/>
                <a:cs typeface="Arial"/>
              </a:rPr>
              <a:t>Slovenia</a:t>
            </a:r>
            <a:r>
              <a:rPr lang="sl-SI" sz="1200" b="1" dirty="0">
                <a:latin typeface="Arial"/>
                <a:cs typeface="Arial"/>
              </a:rPr>
              <a:t>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9663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5534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to promote entrepreneurship in Slovenian higher education institutions </a:t>
            </a:r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810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5380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7530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0260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3502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8864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056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to promote entrepreneurship in Slovenian higher education institutions </a:t>
            </a:r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358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to promote entrepreneurship in Slovenian higher education institutions </a:t>
            </a:r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156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395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2280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086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8181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190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F5E3D-EF49-40E5-B5D9-7CA63F45B2E2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022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E8988-028A-42DD-A9C1-AB92E8A9573A}" type="datetimeFigureOut">
              <a:rPr lang="sl-SI" smtClean="0"/>
              <a:pPr/>
              <a:t>26. 01. 2023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DCA5DC-98B4-4CD0-9E54-73DBE947F18E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:a16="http://schemas.microsoft.com/office/drawing/2014/main" id="{D5FCCAB1-4D92-44D3-A733-2D0B4828B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89" y="6404195"/>
            <a:ext cx="756621" cy="45380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DBCE10C-7EFA-409D-AED3-EAA46BCDC4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102" y="36226"/>
            <a:ext cx="2473934" cy="14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7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15E8988-028A-42DD-A9C1-AB92E8A9573A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DCA5DC-98B4-4CD0-9E54-73DBE947F18E}" type="slidenum">
              <a:rPr lang="sl-SI" smtClean="0"/>
              <a:t>‹#›</a:t>
            </a:fld>
            <a:endParaRPr lang="sl-SI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C3DE68B4-B7E0-4E9A-AC7D-FEEDDA34E9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89" y="6404195"/>
            <a:ext cx="756621" cy="45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8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8988-028A-42DD-A9C1-AB92E8A9573A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A5DC-98B4-4CD0-9E54-73DBE947F18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250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8988-028A-42DD-A9C1-AB92E8A9573A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A5DC-98B4-4CD0-9E54-73DBE947F18E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87FECD4-6081-477C-9358-701ED3BC8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89" y="6404195"/>
            <a:ext cx="756621" cy="45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12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8988-028A-42DD-A9C1-AB92E8A9573A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A5DC-98B4-4CD0-9E54-73DBE947F18E}" type="slidenum">
              <a:rPr lang="sl-SI" smtClean="0"/>
              <a:t>‹#›</a:t>
            </a:fld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98EEFEB-ED96-4855-9B2A-57D294A43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89" y="6404195"/>
            <a:ext cx="756621" cy="45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2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8982892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8988-028A-42DD-A9C1-AB92E8A9573A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A5DC-98B4-4CD0-9E54-73DBE947F18E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DC4C44-B26A-4E3F-93D6-7B5B1311AE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1845734"/>
            <a:ext cx="10058400" cy="402336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Kliknite za urejanje slogov besedila matrice</a:t>
            </a:r>
          </a:p>
          <a:p>
            <a:pPr lvl="1"/>
            <a:r>
              <a:rPr lang="en-GB" noProof="0"/>
              <a:t>Druga raven</a:t>
            </a:r>
          </a:p>
          <a:p>
            <a:pPr lvl="2"/>
            <a:r>
              <a:rPr lang="en-GB" noProof="0"/>
              <a:t>Tretja raven</a:t>
            </a:r>
          </a:p>
          <a:p>
            <a:pPr lvl="3"/>
            <a:r>
              <a:rPr lang="en-GB" noProof="0"/>
              <a:t>Četrta raven</a:t>
            </a:r>
          </a:p>
          <a:p>
            <a:pPr lvl="4"/>
            <a:r>
              <a:rPr lang="en-GB" noProof="0"/>
              <a:t>Peta raven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9D0798D-941E-4C48-802C-BCD1CD32F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102" y="36226"/>
            <a:ext cx="2473934" cy="14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004663" cy="145075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16000" indent="-2160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4048" indent="-18288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6928" indent="-18288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9808" indent="-18288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2688" indent="-18288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Kliknite za urejanje slogov besedila matrice</a:t>
            </a:r>
          </a:p>
          <a:p>
            <a:pPr lvl="1"/>
            <a:r>
              <a:rPr lang="en-GB" noProof="0"/>
              <a:t>Druga raven</a:t>
            </a:r>
          </a:p>
          <a:p>
            <a:pPr lvl="2"/>
            <a:r>
              <a:rPr lang="en-GB" noProof="0"/>
              <a:t>Tretja raven</a:t>
            </a:r>
          </a:p>
          <a:p>
            <a:pPr lvl="3"/>
            <a:r>
              <a:rPr lang="en-GB" noProof="0"/>
              <a:t>Četrta raven</a:t>
            </a:r>
          </a:p>
          <a:p>
            <a:pPr lvl="4"/>
            <a:r>
              <a:rPr lang="en-GB" noProof="0"/>
              <a:t>Peta raven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E8988-028A-42DD-A9C1-AB92E8A9573A}" type="datetimeFigureOut">
              <a:rPr lang="sl-SI" smtClean="0"/>
              <a:pPr/>
              <a:t>26. 01. 2023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DCA5DC-98B4-4CD0-9E54-73DBE947F18E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DFD4732-D539-4CE6-AF11-DAB09FC316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89" y="6404195"/>
            <a:ext cx="756621" cy="45380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A5C7137-00A3-4CCF-ACB4-BC8F57250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102" y="36226"/>
            <a:ext cx="2473934" cy="14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4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E8988-028A-42DD-A9C1-AB92E8A9573A}" type="datetimeFigureOut">
              <a:rPr lang="sl-SI" smtClean="0"/>
              <a:pPr/>
              <a:t>26. 01. 2023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DCA5DC-98B4-4CD0-9E54-73DBE947F18E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:a16="http://schemas.microsoft.com/office/drawing/2014/main" id="{704CAFFF-8810-4D65-A571-326DB54F8F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89" y="6404195"/>
            <a:ext cx="756621" cy="45380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938C14A-E1EB-46BC-9970-F192A2DFA9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102" y="36226"/>
            <a:ext cx="2473934" cy="14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2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GB" noProof="0"/>
              <a:t>Kliknite za urejanje slogov besedila matrice</a:t>
            </a:r>
          </a:p>
          <a:p>
            <a:pPr lvl="1"/>
            <a:r>
              <a:rPr lang="en-GB" noProof="0"/>
              <a:t>Druga raven</a:t>
            </a:r>
          </a:p>
          <a:p>
            <a:pPr lvl="2"/>
            <a:r>
              <a:rPr lang="en-GB" noProof="0"/>
              <a:t>Tretja raven</a:t>
            </a:r>
          </a:p>
          <a:p>
            <a:pPr lvl="3"/>
            <a:r>
              <a:rPr lang="en-GB" noProof="0"/>
              <a:t>Četrta raven</a:t>
            </a:r>
          </a:p>
          <a:p>
            <a:pPr lvl="4"/>
            <a:r>
              <a:rPr lang="en-GB" noProof="0"/>
              <a:t>Peta raven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8988-028A-42DD-A9C1-AB92E8A9573A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A5DC-98B4-4CD0-9E54-73DBE947F18E}" type="slidenum">
              <a:rPr lang="sl-SI" smtClean="0"/>
              <a:t>‹#›</a:t>
            </a:fld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9C44379-1118-48D6-9359-10DE6932D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89" y="6404195"/>
            <a:ext cx="756621" cy="45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1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8988-028A-42DD-A9C1-AB92E8A9573A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A5DC-98B4-4CD0-9E54-73DBE947F18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110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015549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8988-028A-42DD-A9C1-AB92E8A9573A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A5DC-98B4-4CD0-9E54-73DBE947F18E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4E00346-D035-4889-9340-64581E67F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102" y="36226"/>
            <a:ext cx="2473934" cy="14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7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ns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8988-028A-42DD-A9C1-AB92E8A9573A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A5DC-98B4-4CD0-9E54-73DBE947F18E}" type="slidenum">
              <a:rPr lang="sl-SI" smtClean="0"/>
              <a:t>‹#›</a:t>
            </a:fld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4CADC767-C04D-410D-A78F-DFDC1E4ED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89" y="6404195"/>
            <a:ext cx="756621" cy="4538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77B74F4-BBC4-454D-A7B5-EB36FED6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286603"/>
            <a:ext cx="11081657" cy="70230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l-SI"/>
              <a:t>Kliknite, če želite urediti slog naslova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B7846C-2CE6-41C3-89F4-4045108F5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181984"/>
            <a:ext cx="11081657" cy="49203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cxnSp>
        <p:nvCxnSpPr>
          <p:cNvPr id="3" name="Raven povezovalnik 2">
            <a:extLst>
              <a:ext uri="{FF2B5EF4-FFF2-40B4-BE49-F238E27FC236}">
                <a16:creationId xmlns:a16="http://schemas.microsoft.com/office/drawing/2014/main" id="{818F3BF4-DD6B-42C0-8ADB-335EB99FEF8B}"/>
              </a:ext>
            </a:extLst>
          </p:cNvPr>
          <p:cNvCxnSpPr>
            <a:cxnSpLocks/>
          </p:cNvCxnSpPr>
          <p:nvPr userDrawn="1"/>
        </p:nvCxnSpPr>
        <p:spPr>
          <a:xfrm>
            <a:off x="740229" y="990600"/>
            <a:ext cx="1075508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61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8988-028A-42DD-A9C1-AB92E8A9573A}" type="datetimeFigureOut">
              <a:rPr lang="sl-SI" smtClean="0"/>
              <a:t>26. 01. 2023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A5DC-98B4-4CD0-9E54-73DBE947F18E}" type="slidenum">
              <a:rPr lang="sl-SI" smtClean="0"/>
              <a:t>‹#›</a:t>
            </a:fld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4CADC767-C04D-410D-A78F-DFDC1E4ED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89" y="6404195"/>
            <a:ext cx="756621" cy="45380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1DF2302-ECA2-4316-809D-DC2E80132A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102" y="36226"/>
            <a:ext cx="2473934" cy="14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3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noProof="0"/>
              <a:t>Kliknite za urejanje slogov besedila matrice</a:t>
            </a:r>
          </a:p>
          <a:p>
            <a:pPr lvl="1"/>
            <a:r>
              <a:rPr lang="en-GB" noProof="0"/>
              <a:t>Druga raven</a:t>
            </a:r>
          </a:p>
          <a:p>
            <a:pPr lvl="2"/>
            <a:r>
              <a:rPr lang="en-GB" noProof="0"/>
              <a:t>Tretja raven</a:t>
            </a:r>
          </a:p>
          <a:p>
            <a:pPr lvl="3"/>
            <a:r>
              <a:rPr lang="en-GB" noProof="0"/>
              <a:t>Četrta raven</a:t>
            </a:r>
          </a:p>
          <a:p>
            <a:pPr lvl="4"/>
            <a:r>
              <a:rPr lang="en-GB" noProof="0"/>
              <a:t>Peta raven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E8988-028A-42DD-A9C1-AB92E8A9573A}" type="datetimeFigureOut">
              <a:rPr lang="sl-SI" smtClean="0"/>
              <a:pPr/>
              <a:t>26. 01. 2023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DCA5DC-98B4-4CD0-9E54-73DBE947F18E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lika 10">
            <a:extLst>
              <a:ext uri="{FF2B5EF4-FFF2-40B4-BE49-F238E27FC236}">
                <a16:creationId xmlns:a16="http://schemas.microsoft.com/office/drawing/2014/main" id="{DE84DE4F-0B7F-4203-AAFD-5ACBCF1843B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89" y="6404195"/>
            <a:ext cx="756621" cy="45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8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97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2678" indent="-28575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3B21DE66-CC52-4064-A9EE-0037F7F0E921}"/>
              </a:ext>
            </a:extLst>
          </p:cNvPr>
          <p:cNvSpPr/>
          <p:nvPr/>
        </p:nvSpPr>
        <p:spPr>
          <a:xfrm>
            <a:off x="9625781" y="9832"/>
            <a:ext cx="2556387" cy="1568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B3D5764-8A97-4F0F-876D-9834FAF516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400" y="2420"/>
            <a:ext cx="5250768" cy="315045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6382B5B-F913-4A2A-8C83-A89259454E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71" y="5418279"/>
            <a:ext cx="866209" cy="777674"/>
          </a:xfrm>
          <a:prstGeom prst="rect">
            <a:avLst/>
          </a:prstGeom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F97844E0-BA87-4111-A720-829621659253}"/>
              </a:ext>
            </a:extLst>
          </p:cNvPr>
          <p:cNvSpPr/>
          <p:nvPr/>
        </p:nvSpPr>
        <p:spPr>
          <a:xfrm>
            <a:off x="9311184" y="623542"/>
            <a:ext cx="2664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647B9A"/>
                </a:solidFill>
                <a:ea typeface="+mn-lt"/>
                <a:cs typeface="+mn-lt"/>
                <a:sym typeface="+mn-lt"/>
              </a:rPr>
              <a:t>Applying </a:t>
            </a:r>
            <a:r>
              <a:rPr lang="en-US" sz="1400" b="1" err="1">
                <a:solidFill>
                  <a:srgbClr val="647B9A"/>
                </a:solidFill>
                <a:ea typeface="+mn-lt"/>
                <a:cs typeface="+mn-lt"/>
                <a:sym typeface="+mn-lt"/>
              </a:rPr>
              <a:t>EntreComp</a:t>
            </a:r>
            <a:r>
              <a:rPr lang="en-US" sz="1400" b="1">
                <a:solidFill>
                  <a:srgbClr val="647B9A"/>
                </a:solidFill>
                <a:ea typeface="+mn-lt"/>
                <a:cs typeface="+mn-lt"/>
                <a:sym typeface="+mn-lt"/>
              </a:rPr>
              <a:t> to attract young people to the 1st European manufacturing sector:</a:t>
            </a:r>
            <a:r>
              <a:rPr lang="sl-SI" sz="1400" b="1">
                <a:solidFill>
                  <a:srgbClr val="647B9A"/>
                </a:solidFill>
                <a:ea typeface="+mn-lt"/>
                <a:cs typeface="+mn-lt"/>
                <a:sym typeface="+mn-lt"/>
              </a:rPr>
              <a:t> </a:t>
            </a:r>
            <a:r>
              <a:rPr lang="en-US" sz="1400" b="1">
                <a:solidFill>
                  <a:srgbClr val="647B9A"/>
                </a:solidFill>
                <a:ea typeface="+mn-lt"/>
                <a:cs typeface="+mn-lt"/>
                <a:sym typeface="+mn-lt"/>
              </a:rPr>
              <a:t>the </a:t>
            </a:r>
            <a:r>
              <a:rPr lang="en-US" sz="1400" b="1" err="1">
                <a:solidFill>
                  <a:srgbClr val="647B9A"/>
                </a:solidFill>
                <a:ea typeface="+mn-lt"/>
                <a:cs typeface="+mn-lt"/>
                <a:sym typeface="+mn-lt"/>
              </a:rPr>
              <a:t>agrifood</a:t>
            </a:r>
            <a:r>
              <a:rPr lang="en-US" sz="1400" b="1">
                <a:solidFill>
                  <a:srgbClr val="647B9A"/>
                </a:solidFill>
                <a:ea typeface="+mn-lt"/>
                <a:cs typeface="+mn-lt"/>
                <a:sym typeface="+mn-lt"/>
              </a:rPr>
              <a:t> industry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E543DA4F-5A1F-413D-B6E8-9773B9644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7976" y="4047558"/>
            <a:ext cx="1505332" cy="996661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8C43BF94-8130-45FD-A8FD-08A0248CFC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1242" y="5023417"/>
            <a:ext cx="2614314" cy="457200"/>
          </a:xfrm>
          <a:prstGeom prst="rect">
            <a:avLst/>
          </a:prstGeom>
        </p:spPr>
      </p:pic>
      <p:sp>
        <p:nvSpPr>
          <p:cNvPr id="17" name="Pravokotnik 16">
            <a:extLst>
              <a:ext uri="{FF2B5EF4-FFF2-40B4-BE49-F238E27FC236}">
                <a16:creationId xmlns:a16="http://schemas.microsoft.com/office/drawing/2014/main" id="{FDC93371-05A4-49AC-B443-25227748C57C}"/>
              </a:ext>
            </a:extLst>
          </p:cNvPr>
          <p:cNvSpPr/>
          <p:nvPr/>
        </p:nvSpPr>
        <p:spPr>
          <a:xfrm>
            <a:off x="1045045" y="2641686"/>
            <a:ext cx="7435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accent1"/>
                </a:solidFill>
                <a:ea typeface="+mn-lt"/>
                <a:cs typeface="+mn-lt"/>
                <a:sym typeface="+mn-lt"/>
              </a:rPr>
              <a:t>Practices to promote entrepreneurship in Slovenian higher education institutions </a:t>
            </a:r>
            <a:r>
              <a:rPr lang="en-US" sz="2400" b="1" dirty="0">
                <a:solidFill>
                  <a:schemeClr val="accent1"/>
                </a:solidFill>
                <a:ea typeface="+mn-lt"/>
                <a:cs typeface="+mn-lt"/>
                <a:sym typeface="+mn-lt"/>
              </a:rPr>
              <a:t>The case of the Biotechnical Faculty, UL</a:t>
            </a:r>
            <a:endParaRPr lang="en-GB" sz="2400" b="1" dirty="0">
              <a:solidFill>
                <a:schemeClr val="accent1"/>
              </a:solidFill>
              <a:ea typeface="+mn-lt"/>
              <a:cs typeface="+mn-lt"/>
              <a:sym typeface="+mn-lt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7CE6A53-8616-480A-8B6E-EF3E76D902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55" y="5403289"/>
            <a:ext cx="839862" cy="89309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F767ED4-761A-4A0E-8C1B-A587998105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93" y="5450282"/>
            <a:ext cx="1338860" cy="878144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F69C0198-3309-4969-93E4-C4AAC579D5B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943" y="5633828"/>
            <a:ext cx="1633856" cy="586470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E19BCF76-6456-4CBD-B195-C7F7EEBB8C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91"/>
          <a:stretch/>
        </p:blipFill>
        <p:spPr>
          <a:xfrm>
            <a:off x="5048254" y="5633828"/>
            <a:ext cx="2229672" cy="586470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061ED50C-05CF-45C3-B04E-C3927759CB8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816" y="5633828"/>
            <a:ext cx="1908213" cy="688908"/>
          </a:xfrm>
          <a:prstGeom prst="rect">
            <a:avLst/>
          </a:prstGeom>
        </p:spPr>
      </p:pic>
      <p:sp>
        <p:nvSpPr>
          <p:cNvPr id="18" name="Pravokotnik 17">
            <a:extLst>
              <a:ext uri="{FF2B5EF4-FFF2-40B4-BE49-F238E27FC236}">
                <a16:creationId xmlns:a16="http://schemas.microsoft.com/office/drawing/2014/main" id="{4E196958-85BD-40EB-8743-55C3287C35A1}"/>
              </a:ext>
            </a:extLst>
          </p:cNvPr>
          <p:cNvSpPr/>
          <p:nvPr/>
        </p:nvSpPr>
        <p:spPr>
          <a:xfrm>
            <a:off x="1045046" y="629883"/>
            <a:ext cx="4691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647B9A"/>
                </a:solidFill>
                <a:ea typeface="+mn-lt"/>
                <a:cs typeface="+mn-lt"/>
                <a:sym typeface="+mn-lt"/>
              </a:rPr>
              <a:t>European Final Conference       of </a:t>
            </a:r>
            <a:r>
              <a:rPr lang="en-US" sz="2400" dirty="0" err="1">
                <a:solidFill>
                  <a:srgbClr val="647B9A"/>
                </a:solidFill>
                <a:ea typeface="+mn-lt"/>
                <a:cs typeface="+mn-lt"/>
                <a:sym typeface="+mn-lt"/>
              </a:rPr>
              <a:t>EntreCompFood</a:t>
            </a:r>
            <a:r>
              <a:rPr lang="en-US" sz="2400" dirty="0">
                <a:solidFill>
                  <a:srgbClr val="647B9A"/>
                </a:solidFill>
                <a:ea typeface="+mn-lt"/>
                <a:cs typeface="+mn-lt"/>
                <a:sym typeface="+mn-lt"/>
              </a:rPr>
              <a:t> project</a:t>
            </a:r>
            <a:endParaRPr kumimoji="0" lang="sl-SI" sz="240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ea typeface="+mn-lt"/>
              <a:cs typeface="+mn-lt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ea typeface="+mn-lt"/>
              <a:cs typeface="+mn-lt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647B9A"/>
                </a:solidFill>
                <a:effectLst/>
                <a:uLnTx/>
                <a:uFillTx/>
                <a:ea typeface="+mn-lt"/>
                <a:cs typeface="+mn-lt"/>
                <a:sym typeface="+mn-lt"/>
              </a:rPr>
              <a:t>Brussels, 26</a:t>
            </a:r>
            <a:r>
              <a:rPr kumimoji="0" lang="sl-SI" sz="2000" i="0" u="none" strike="noStrike" kern="1200" cap="none" spc="0" normalizeH="0" baseline="0" noProof="0" dirty="0">
                <a:ln>
                  <a:noFill/>
                </a:ln>
                <a:solidFill>
                  <a:srgbClr val="647B9A"/>
                </a:solidFill>
                <a:effectLst/>
                <a:uLnTx/>
                <a:uFillTx/>
                <a:ea typeface="+mn-lt"/>
                <a:cs typeface="+mn-lt"/>
                <a:sym typeface="+mn-lt"/>
              </a:rPr>
              <a:t>.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647B9A"/>
                </a:solidFill>
                <a:effectLst/>
                <a:uLnTx/>
                <a:uFillTx/>
                <a:ea typeface="+mn-lt"/>
                <a:cs typeface="+mn-lt"/>
                <a:sym typeface="+mn-lt"/>
              </a:rPr>
              <a:t> 1</a:t>
            </a:r>
            <a:r>
              <a:rPr kumimoji="0" lang="sl-SI" sz="2000" i="0" u="none" strike="noStrike" kern="1200" cap="none" spc="0" normalizeH="0" baseline="0" noProof="0" dirty="0">
                <a:ln>
                  <a:noFill/>
                </a:ln>
                <a:solidFill>
                  <a:srgbClr val="647B9A"/>
                </a:solidFill>
                <a:effectLst/>
                <a:uLnTx/>
                <a:uFillTx/>
                <a:ea typeface="+mn-lt"/>
                <a:cs typeface="+mn-lt"/>
                <a:sym typeface="+mn-lt"/>
              </a:rPr>
              <a:t>.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647B9A"/>
                </a:solidFill>
                <a:effectLst/>
                <a:uLnTx/>
                <a:uFillTx/>
                <a:ea typeface="+mn-lt"/>
                <a:cs typeface="+mn-lt"/>
                <a:sym typeface="+mn-lt"/>
              </a:rPr>
              <a:t> </a:t>
            </a:r>
            <a:r>
              <a:rPr kumimoji="0" lang="sl-SI" sz="2000" i="0" u="none" strike="noStrike" kern="1200" cap="none" spc="0" normalizeH="0" baseline="0" noProof="0" dirty="0">
                <a:ln>
                  <a:noFill/>
                </a:ln>
                <a:solidFill>
                  <a:srgbClr val="647B9A"/>
                </a:solidFill>
                <a:effectLst/>
                <a:uLnTx/>
                <a:uFillTx/>
                <a:ea typeface="+mn-lt"/>
                <a:cs typeface="+mn-lt"/>
                <a:sym typeface="+mn-lt"/>
              </a:rPr>
              <a:t>202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647B9A"/>
                </a:solidFill>
                <a:effectLst/>
                <a:uLnTx/>
                <a:uFillTx/>
                <a:ea typeface="+mn-lt"/>
                <a:cs typeface="+mn-lt"/>
                <a:sym typeface="+mn-lt"/>
              </a:rPr>
              <a:t>3</a:t>
            </a:r>
            <a:endParaRPr kumimoji="0" lang="sl-SI" sz="2000" i="0" u="none" strike="noStrike" kern="1200" cap="none" spc="0" normalizeH="0" baseline="0" noProof="0" dirty="0">
              <a:ln>
                <a:noFill/>
              </a:ln>
              <a:solidFill>
                <a:srgbClr val="647B9A"/>
              </a:solidFill>
              <a:effectLst/>
              <a:uLnTx/>
              <a:uFillTx/>
              <a:ea typeface="+mn-lt"/>
              <a:cs typeface="+mn-lt"/>
              <a:sym typeface="+mn-lt"/>
            </a:endParaRPr>
          </a:p>
        </p:txBody>
      </p:sp>
      <p:sp>
        <p:nvSpPr>
          <p:cNvPr id="19" name="Pravokotnik 16">
            <a:extLst>
              <a:ext uri="{FF2B5EF4-FFF2-40B4-BE49-F238E27FC236}">
                <a16:creationId xmlns:a16="http://schemas.microsoft.com/office/drawing/2014/main" id="{CA4E0729-D12C-4D93-9F90-12E422B8AB25}"/>
              </a:ext>
            </a:extLst>
          </p:cNvPr>
          <p:cNvSpPr/>
          <p:nvPr/>
        </p:nvSpPr>
        <p:spPr>
          <a:xfrm>
            <a:off x="1045045" y="4233643"/>
            <a:ext cx="610536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2000" dirty="0">
                <a:ea typeface="+mn-lt"/>
                <a:cs typeface="+mn-lt"/>
                <a:sym typeface="+mn-lt"/>
              </a:rPr>
              <a:t>Mojca Korošec and Aleš Kuhar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ea typeface="+mn-lt"/>
                <a:cs typeface="+mn-lt"/>
                <a:sym typeface="+mn-lt"/>
              </a:rPr>
              <a:t>Biotechnical Faculty, University of Ljubljana</a:t>
            </a:r>
            <a:endParaRPr lang="en-GB" sz="1600" dirty="0">
              <a:ea typeface="+mn-lt"/>
              <a:cs typeface="+mn-lt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511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C537BD-D896-4996-989D-44068FD7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Pitch</a:t>
            </a:r>
            <a:r>
              <a:rPr lang="en-US" dirty="0" err="1">
                <a:latin typeface="+mn-lt"/>
                <a:ea typeface="+mn-lt"/>
                <a:cs typeface="+mn-lt"/>
                <a:sym typeface="+mn-lt"/>
              </a:rPr>
              <a:t>ing</a:t>
            </a:r>
            <a:endParaRPr lang="sl-SI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331F182-BCEB-47E6-92EA-BE9A78EFA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6594720" cy="2648445"/>
          </a:xfrm>
        </p:spPr>
        <p:txBody>
          <a:bodyPr/>
          <a:lstStyle/>
          <a:p>
            <a:r>
              <a:rPr lang="en-GB" dirty="0">
                <a:latin typeface="+mn-lt"/>
                <a:ea typeface="+mn-lt"/>
                <a:cs typeface="+mn-lt"/>
                <a:sym typeface="+mn-lt"/>
              </a:rPr>
              <a:t>Groups, in person, 5 minutes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Convince us that your product is the best to buy / invest in!</a:t>
            </a:r>
          </a:p>
          <a:p>
            <a:r>
              <a:rPr lang="en-GB" dirty="0">
                <a:latin typeface="+mn-lt"/>
                <a:ea typeface="+mn-lt"/>
                <a:cs typeface="+mn-lt"/>
                <a:sym typeface="+mn-lt"/>
              </a:rPr>
              <a:t>External “evaluator”: </a:t>
            </a:r>
            <a:r>
              <a:rPr lang="en-GB" dirty="0" err="1">
                <a:latin typeface="+mn-lt"/>
                <a:ea typeface="+mn-lt"/>
                <a:cs typeface="+mn-lt"/>
                <a:sym typeface="+mn-lt"/>
              </a:rPr>
              <a:t>dr.</a:t>
            </a: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 Urška </a:t>
            </a:r>
            <a:r>
              <a:rPr lang="en-GB" dirty="0" err="1">
                <a:latin typeface="+mn-lt"/>
                <a:ea typeface="+mn-lt"/>
                <a:cs typeface="+mn-lt"/>
                <a:sym typeface="+mn-lt"/>
              </a:rPr>
              <a:t>Pivk</a:t>
            </a: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en-GB" dirty="0" err="1">
                <a:latin typeface="+mn-lt"/>
                <a:ea typeface="+mn-lt"/>
                <a:cs typeface="+mn-lt"/>
                <a:sym typeface="+mn-lt"/>
              </a:rPr>
              <a:t>Kupirovič</a:t>
            </a: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 (CCIS-CAFE) </a:t>
            </a:r>
          </a:p>
          <a:p>
            <a:pPr lvl="1"/>
            <a:r>
              <a:rPr lang="en-GB" dirty="0">
                <a:latin typeface="+mn-lt"/>
                <a:ea typeface="+mn-lt"/>
                <a:cs typeface="+mn-lt"/>
                <a:sym typeface="+mn-lt"/>
              </a:rPr>
              <a:t>Students also had to submit a written report.</a:t>
            </a:r>
          </a:p>
          <a:p>
            <a:endParaRPr lang="sl-SI" dirty="0"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AFF4D3-C15D-49E4-921A-8DCDCBBFF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000" y="1687126"/>
            <a:ext cx="4500000" cy="253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5E2448-A5FF-4C10-B5A3-B03FD35AE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000" y="4326750"/>
            <a:ext cx="4500000" cy="2531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3EB106-CEEF-4A73-A5B2-B69F1C895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918" y="4326750"/>
            <a:ext cx="4500000" cy="253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93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0DC8-6151-49B7-BC24-B04D5F54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Selection of the best 3 ideas &amp; 								     Statements</a:t>
            </a:r>
            <a:endParaRPr lang="sl-SI" sz="4000" dirty="0">
              <a:solidFill>
                <a:schemeClr val="accent2">
                  <a:lumMod val="75000"/>
                </a:schemeClr>
              </a:solidFill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0CEF5-871D-4B68-A4A5-D52049077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52"/>
          <a:stretch/>
        </p:blipFill>
        <p:spPr>
          <a:xfrm>
            <a:off x="1036320" y="1845734"/>
            <a:ext cx="8166046" cy="400763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547A82-7276-4574-B969-48904C856303}"/>
              </a:ext>
            </a:extLst>
          </p:cNvPr>
          <p:cNvSpPr/>
          <p:nvPr/>
        </p:nvSpPr>
        <p:spPr>
          <a:xfrm>
            <a:off x="9805479" y="3045003"/>
            <a:ext cx="2033081" cy="14507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ea typeface="+mn-lt"/>
                <a:cs typeface="+mn-lt"/>
                <a:sym typeface="+mn-lt"/>
              </a:rPr>
              <a:t>We were highly motivated for work as it seemed to be a real-life challenge.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A6BFAE-EAE1-4A49-A4C9-1F5A2F10876C}"/>
              </a:ext>
            </a:extLst>
          </p:cNvPr>
          <p:cNvSpPr/>
          <p:nvPr/>
        </p:nvSpPr>
        <p:spPr>
          <a:xfrm>
            <a:off x="7067630" y="4403387"/>
            <a:ext cx="2553511" cy="17315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ea typeface="+mn-lt"/>
                <a:cs typeface="+mn-lt"/>
                <a:sym typeface="+mn-lt"/>
              </a:rPr>
              <a:t>Due to the limited time, we divided the tasks, set up a virtual space and had regular progress meets.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FEB8F3-C6DE-4875-8F94-E5952E0E9641}"/>
              </a:ext>
            </a:extLst>
          </p:cNvPr>
          <p:cNvSpPr/>
          <p:nvPr/>
        </p:nvSpPr>
        <p:spPr>
          <a:xfrm>
            <a:off x="9805480" y="4684151"/>
            <a:ext cx="2033081" cy="14507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ea typeface="+mn-lt"/>
                <a:cs typeface="+mn-lt"/>
                <a:sym typeface="+mn-lt"/>
              </a:rPr>
              <a:t>I liked that we made a schedule to be aligned with the deadlines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B8A798-43F8-4502-8492-B91559DF0128}"/>
              </a:ext>
            </a:extLst>
          </p:cNvPr>
          <p:cNvSpPr/>
          <p:nvPr/>
        </p:nvSpPr>
        <p:spPr>
          <a:xfrm>
            <a:off x="7717763" y="2844255"/>
            <a:ext cx="1903378" cy="14507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ea typeface="+mn-lt"/>
                <a:cs typeface="+mn-lt"/>
                <a:sym typeface="+mn-lt"/>
              </a:rPr>
              <a:t>Peer reviewing helped us to improve our product idea.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2CE854-6B0D-417A-82F0-43DA89ECA8B7}"/>
              </a:ext>
            </a:extLst>
          </p:cNvPr>
          <p:cNvSpPr/>
          <p:nvPr/>
        </p:nvSpPr>
        <p:spPr>
          <a:xfrm>
            <a:off x="9805478" y="1740374"/>
            <a:ext cx="2033081" cy="11162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ea typeface="+mn-lt"/>
                <a:cs typeface="+mn-lt"/>
                <a:sym typeface="+mn-lt"/>
              </a:rPr>
              <a:t>External evaluator = challenging &amp; great</a:t>
            </a:r>
          </a:p>
        </p:txBody>
      </p:sp>
    </p:spTree>
    <p:extLst>
      <p:ext uri="{BB962C8B-B14F-4D97-AF65-F5344CB8AC3E}">
        <p14:creationId xmlns:p14="http://schemas.microsoft.com/office/powerpoint/2010/main" val="376705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98910C-6C02-4139-9BF7-D3E084DB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Self-evaluation</a:t>
            </a:r>
            <a:endParaRPr lang="sl-SI" dirty="0"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8F6FE85-010A-4BD2-BBC0-972FE6C56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r="22748"/>
          <a:stretch/>
        </p:blipFill>
        <p:spPr>
          <a:xfrm>
            <a:off x="7086912" y="2976815"/>
            <a:ext cx="5078907" cy="32883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C56DF-BC4D-4C18-AAFE-A76CE94245B0}"/>
              </a:ext>
            </a:extLst>
          </p:cNvPr>
          <p:cNvGrpSpPr/>
          <p:nvPr/>
        </p:nvGrpSpPr>
        <p:grpSpPr>
          <a:xfrm>
            <a:off x="9951397" y="1854096"/>
            <a:ext cx="2195096" cy="1900785"/>
            <a:chOff x="7986126" y="2962275"/>
            <a:chExt cx="3865504" cy="3375660"/>
          </a:xfrm>
        </p:grpSpPr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AD4E21E6-07AF-4DE2-A862-CBDA22CA5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6126" y="2962275"/>
              <a:ext cx="3865504" cy="3375660"/>
            </a:xfrm>
            <a:prstGeom prst="rect">
              <a:avLst/>
            </a:prstGeom>
          </p:spPr>
        </p:pic>
        <p:sp>
          <p:nvSpPr>
            <p:cNvPr id="7" name="Pravokotnik 6">
              <a:extLst>
                <a:ext uri="{FF2B5EF4-FFF2-40B4-BE49-F238E27FC236}">
                  <a16:creationId xmlns:a16="http://schemas.microsoft.com/office/drawing/2014/main" id="{E9E12C2B-2A17-4419-BEA3-5A7F900A7FEF}"/>
                </a:ext>
              </a:extLst>
            </p:cNvPr>
            <p:cNvSpPr/>
            <p:nvPr/>
          </p:nvSpPr>
          <p:spPr>
            <a:xfrm rot="1052390">
              <a:off x="10886270" y="4828947"/>
              <a:ext cx="676275" cy="377988"/>
            </a:xfrm>
            <a:prstGeom prst="rect">
              <a:avLst/>
            </a:prstGeom>
            <a:noFill/>
            <a:ln w="19050">
              <a:solidFill>
                <a:srgbClr val="80DE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ea typeface="+mn-lt"/>
                <a:cs typeface="+mn-lt"/>
                <a:sym typeface="+mn-lt"/>
              </a:endParaRPr>
            </a:p>
          </p:txBody>
        </p:sp>
        <p:sp>
          <p:nvSpPr>
            <p:cNvPr id="8" name="Pravokotnik 7">
              <a:extLst>
                <a:ext uri="{FF2B5EF4-FFF2-40B4-BE49-F238E27FC236}">
                  <a16:creationId xmlns:a16="http://schemas.microsoft.com/office/drawing/2014/main" id="{D6EE62B9-3043-45BE-BB7E-62FCA05F9E63}"/>
                </a:ext>
              </a:extLst>
            </p:cNvPr>
            <p:cNvSpPr/>
            <p:nvPr/>
          </p:nvSpPr>
          <p:spPr>
            <a:xfrm rot="19207214">
              <a:off x="8708016" y="5310956"/>
              <a:ext cx="730133" cy="266993"/>
            </a:xfrm>
            <a:prstGeom prst="rect">
              <a:avLst/>
            </a:prstGeom>
            <a:noFill/>
            <a:ln w="19050">
              <a:solidFill>
                <a:srgbClr val="80DE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ea typeface="+mn-lt"/>
                <a:cs typeface="+mn-lt"/>
                <a:sym typeface="+mn-lt"/>
              </a:endParaRPr>
            </a:p>
          </p:txBody>
        </p:sp>
        <p:sp>
          <p:nvSpPr>
            <p:cNvPr id="9" name="Pravokotnik 8">
              <a:extLst>
                <a:ext uri="{FF2B5EF4-FFF2-40B4-BE49-F238E27FC236}">
                  <a16:creationId xmlns:a16="http://schemas.microsoft.com/office/drawing/2014/main" id="{097442FA-578D-4D74-8196-E963F53F3EA0}"/>
                </a:ext>
              </a:extLst>
            </p:cNvPr>
            <p:cNvSpPr/>
            <p:nvPr/>
          </p:nvSpPr>
          <p:spPr>
            <a:xfrm rot="17023286">
              <a:off x="9876893" y="3292565"/>
              <a:ext cx="697437" cy="365475"/>
            </a:xfrm>
            <a:prstGeom prst="rect">
              <a:avLst/>
            </a:prstGeom>
            <a:noFill/>
            <a:ln w="19050">
              <a:solidFill>
                <a:srgbClr val="80DE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ea typeface="+mn-lt"/>
                <a:cs typeface="+mn-lt"/>
                <a:sym typeface="+mn-lt"/>
              </a:endParaRPr>
            </a:p>
          </p:txBody>
        </p:sp>
      </p:grp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C3A28B5-660A-D1F4-8789-D2124BC89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702180"/>
              </p:ext>
            </p:extLst>
          </p:nvPr>
        </p:nvGraphicFramePr>
        <p:xfrm>
          <a:off x="1036320" y="2670401"/>
          <a:ext cx="5731510" cy="374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A157C54-A496-4FF6-957E-3FC9C9AAA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980406"/>
          </a:xfrm>
        </p:spPr>
        <p:txBody>
          <a:bodyPr/>
          <a:lstStyle/>
          <a:p>
            <a:r>
              <a:rPr lang="sl-SI" dirty="0">
                <a:latin typeface="+mn-lt"/>
                <a:ea typeface="+mn-lt"/>
                <a:cs typeface="+mn-lt"/>
                <a:sym typeface="+mn-lt"/>
              </a:rPr>
              <a:t>Google form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questionnaire</a:t>
            </a: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. </a:t>
            </a:r>
            <a:r>
              <a:rPr lang="sl-SI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Based</a:t>
            </a:r>
            <a:r>
              <a:rPr lang="sl-SI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on EntreComp </a:t>
            </a:r>
            <a:r>
              <a:rPr lang="sl-SI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competences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and APT q.</a:t>
            </a:r>
            <a:endParaRPr lang="sl-SI" dirty="0">
              <a:solidFill>
                <a:schemeClr val="accent2">
                  <a:lumMod val="75000"/>
                </a:schemeClr>
              </a:solidFill>
              <a:latin typeface="+mn-lt"/>
              <a:ea typeface="+mn-lt"/>
              <a:cs typeface="+mn-lt"/>
              <a:sym typeface="+mn-lt"/>
            </a:endParaRPr>
          </a:p>
          <a:p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Which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statements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describes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you</a:t>
            </a: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best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4428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16E6D3-E05C-4300-9B9D-5F8C6663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  <a:ea typeface="+mn-lt"/>
                <a:cs typeface="+mn-lt"/>
                <a:sym typeface="+mn-lt"/>
              </a:rPr>
              <a:t>Biotechnical Faculty, UL in </a:t>
            </a:r>
            <a:r>
              <a:rPr lang="en-US" sz="3600" dirty="0" err="1">
                <a:latin typeface="+mn-lt"/>
                <a:ea typeface="+mn-lt"/>
                <a:cs typeface="+mn-lt"/>
                <a:sym typeface="+mn-lt"/>
              </a:rPr>
              <a:t>EntreCompFood</a:t>
            </a:r>
            <a:r>
              <a:rPr lang="en-US" sz="3600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en-US" sz="4400" dirty="0">
                <a:latin typeface="+mn-lt"/>
                <a:ea typeface="+mn-lt"/>
                <a:cs typeface="+mn-lt"/>
                <a:sym typeface="+mn-lt"/>
              </a:rPr>
              <a:t>Key achievements</a:t>
            </a:r>
            <a:endParaRPr lang="sl-SI" sz="4400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87E018-CCD1-4140-A273-B73E96EC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893945" cy="402336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+mn-lt"/>
                <a:ea typeface="+mn-lt"/>
                <a:cs typeface="+mn-lt"/>
                <a:sym typeface="+mn-lt"/>
              </a:rPr>
              <a:t>Pedagogical staff:</a:t>
            </a:r>
          </a:p>
          <a:p>
            <a:pPr marL="383540"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Raised awareness of the availability and possibilities of different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teaching methods</a:t>
            </a:r>
            <a:r>
              <a:rPr lang="en-GB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 and </a:t>
            </a:r>
            <a:r>
              <a:rPr lang="en-GB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tools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</a:p>
          <a:p>
            <a:pPr marL="566420"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Transfer into practice</a:t>
            </a:r>
          </a:p>
          <a:p>
            <a:pPr marL="566420"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Distance learning was additional driver for changes in pedagogical practices</a:t>
            </a:r>
          </a:p>
          <a:p>
            <a:pPr marL="383540"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Greater focus on teaching methods to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promote</a:t>
            </a: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/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develop</a:t>
            </a: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 certain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entrepreneurial competencies </a:t>
            </a: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in students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4AAC2071-A6CD-4420-8B98-CA20465780F3}"/>
              </a:ext>
            </a:extLst>
          </p:cNvPr>
          <p:cNvSpPr txBox="1">
            <a:spLocks/>
          </p:cNvSpPr>
          <p:nvPr/>
        </p:nvSpPr>
        <p:spPr>
          <a:xfrm>
            <a:off x="6200777" y="1837903"/>
            <a:ext cx="4893945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267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+mn-lt"/>
                <a:ea typeface="+mn-lt"/>
                <a:cs typeface="+mn-lt"/>
                <a:sym typeface="+mn-lt"/>
              </a:rPr>
              <a:t>Students:</a:t>
            </a:r>
          </a:p>
          <a:p>
            <a:pPr marL="383540"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Better understanding of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what competencies are </a:t>
            </a:r>
            <a:endParaRPr lang="en-GB" dirty="0">
              <a:latin typeface="+mn-lt"/>
              <a:ea typeface="+mn-lt"/>
              <a:cs typeface="+mn-lt"/>
              <a:sym typeface="+mn-lt"/>
            </a:endParaRPr>
          </a:p>
          <a:p>
            <a:pPr marL="383540"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Raised awareness of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entrepreneurial competencies</a:t>
            </a:r>
          </a:p>
          <a:p>
            <a:pPr marL="383540"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Open to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explore </a:t>
            </a:r>
            <a:r>
              <a:rPr lang="en-GB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and search for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resources</a:t>
            </a:r>
          </a:p>
          <a:p>
            <a:pPr marL="383540" lvl="1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Nothing is impossible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attitude</a:t>
            </a:r>
            <a:endParaRPr lang="sl-SI" dirty="0">
              <a:solidFill>
                <a:schemeClr val="accent2">
                  <a:lumMod val="75000"/>
                </a:schemeClr>
              </a:solidFill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5" name="Picture 2" descr="Q:\_BF_Kambic_preduporabokontaktirajDarjoMatjasec\KAMBIC_KAM5517.JPG">
            <a:extLst>
              <a:ext uri="{FF2B5EF4-FFF2-40B4-BE49-F238E27FC236}">
                <a16:creationId xmlns:a16="http://schemas.microsoft.com/office/drawing/2014/main" id="{B447040A-7556-48F0-B8FE-73AD9BCB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5400" y="4673600"/>
            <a:ext cx="32766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559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B22F9EA-211D-4473-BFC4-4AC59C802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886" y="1845734"/>
            <a:ext cx="6191793" cy="4023360"/>
          </a:xfrm>
        </p:spPr>
        <p:txBody>
          <a:bodyPr/>
          <a:lstStyle/>
          <a:p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Stimulating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dialogue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with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start-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ups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and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fodd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companies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in Slovenia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and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abroad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5B937354-2438-4335-BB6E-6A81B011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7942"/>
            <a:ext cx="8982892" cy="1450757"/>
          </a:xfrm>
        </p:spPr>
        <p:txBody>
          <a:bodyPr/>
          <a:lstStyle/>
          <a:p>
            <a:r>
              <a:rPr lang="en-US" dirty="0">
                <a:latin typeface="+mn-lt"/>
                <a:ea typeface="+mn-lt"/>
                <a:cs typeface="+mn-lt"/>
                <a:sym typeface="+mn-lt"/>
              </a:rPr>
              <a:t>BF-UL Supportive environment to promote entrepreneurship </a:t>
            </a:r>
            <a:endParaRPr lang="sl-SI" dirty="0"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2450CE1-B996-4EA0-916D-6A180E61F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19" y="2185229"/>
            <a:ext cx="4150634" cy="413242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21F74C2-F037-4774-BE31-8166519B0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846" y="3031390"/>
            <a:ext cx="4540105" cy="324935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D8E806A-76EE-41A4-9C07-DD1F7C9FA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144" y="3031390"/>
            <a:ext cx="2403632" cy="324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B22F9EA-211D-4473-BFC4-4AC59C802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886" y="1845734"/>
            <a:ext cx="6191793" cy="4023360"/>
          </a:xfrm>
        </p:spPr>
        <p:txBody>
          <a:bodyPr/>
          <a:lstStyle/>
          <a:p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Stimulating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dialogue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with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start-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ups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and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fodd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companies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in Slovenia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and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abroad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5B937354-2438-4335-BB6E-6A81B011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7942"/>
            <a:ext cx="8982892" cy="1450757"/>
          </a:xfrm>
        </p:spPr>
        <p:txBody>
          <a:bodyPr/>
          <a:lstStyle/>
          <a:p>
            <a:r>
              <a:rPr lang="en-US" dirty="0">
                <a:latin typeface="+mn-lt"/>
                <a:ea typeface="+mn-lt"/>
                <a:cs typeface="+mn-lt"/>
                <a:sym typeface="+mn-lt"/>
              </a:rPr>
              <a:t>BF-UL Supportive environment to promote entrepreneurship </a:t>
            </a:r>
            <a:endParaRPr lang="sl-SI" dirty="0"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7B8445C-C710-4753-9A51-3A244E543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050" y="2923559"/>
            <a:ext cx="3911989" cy="238950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598C513-21B3-47A3-8768-D756F265C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39" y="1845734"/>
            <a:ext cx="3615066" cy="272675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9E3209A-6161-4202-BBD0-90EEA150A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823" y="3511500"/>
            <a:ext cx="3656688" cy="27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8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16E6D3-E05C-4300-9B9D-5F8C6663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ea typeface="+mn-lt"/>
                <a:cs typeface="+mn-lt"/>
                <a:sym typeface="+mn-lt"/>
              </a:rPr>
              <a:t>BF-UL Supportive environment to promote entrepreneurship </a:t>
            </a:r>
            <a:endParaRPr lang="sl-SI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87E018-CCD1-4140-A273-B73E96ECB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  <a:ea typeface="+mn-lt"/>
                <a:cs typeface="+mn-lt"/>
                <a:sym typeface="+mn-lt"/>
              </a:rPr>
              <a:t>EIT FOOD HUB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D81CC9A-541D-4C08-917D-21ABAB8F0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268" y="1845734"/>
            <a:ext cx="7667412" cy="501226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8759C6DF-5A92-46A3-85F0-961C70023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417"/>
          <a:stretch/>
        </p:blipFill>
        <p:spPr>
          <a:xfrm>
            <a:off x="185754" y="2271436"/>
            <a:ext cx="2857899" cy="145075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64DA22A-261E-4513-8E9D-331BD1AB6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48" r="16453"/>
          <a:stretch/>
        </p:blipFill>
        <p:spPr>
          <a:xfrm>
            <a:off x="606996" y="3722193"/>
            <a:ext cx="2015414" cy="140989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DDFAE0A-7ED7-4C38-B80D-633B5715C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54" y="4880571"/>
            <a:ext cx="2857899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9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16E6D3-E05C-4300-9B9D-5F8C6663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ea typeface="+mn-lt"/>
                <a:cs typeface="+mn-lt"/>
                <a:sym typeface="+mn-lt"/>
              </a:rPr>
              <a:t>BF-UL Supportive environment to promote entrepreneurship </a:t>
            </a:r>
            <a:endParaRPr lang="sl-SI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87E018-CCD1-4140-A273-B73E96ECB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  <a:ea typeface="+mn-lt"/>
                <a:cs typeface="+mn-lt"/>
                <a:sym typeface="+mn-lt"/>
              </a:rPr>
              <a:t>EIT FOOD HUB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A913B-D14E-4357-95B5-697B3C46E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1"/>
          <a:stretch/>
        </p:blipFill>
        <p:spPr>
          <a:xfrm>
            <a:off x="1857010" y="4665515"/>
            <a:ext cx="3539983" cy="2183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DD76A-AB10-4C12-A4C9-053590755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66" y="2332871"/>
            <a:ext cx="3513527" cy="2341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46C830-FCBE-48C1-AD50-7A117F1F7C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/>
          <a:stretch/>
        </p:blipFill>
        <p:spPr>
          <a:xfrm>
            <a:off x="5520362" y="2216147"/>
            <a:ext cx="5574358" cy="37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0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16E6D3-E05C-4300-9B9D-5F8C6663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ea typeface="+mn-lt"/>
                <a:cs typeface="+mn-lt"/>
                <a:sym typeface="+mn-lt"/>
              </a:rPr>
              <a:t>BF-UL Supportive environment to promote entrepreneurship </a:t>
            </a:r>
            <a:endParaRPr lang="sl-SI" dirty="0"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A3DCA-FA08-43A2-A440-F83B9C628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6" y="2407088"/>
            <a:ext cx="9828179" cy="445091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87E018-CCD1-4140-A273-B73E96EC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755664"/>
          </a:xfrm>
        </p:spPr>
        <p:txBody>
          <a:bodyPr/>
          <a:lstStyle/>
          <a:p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Carier</a:t>
            </a:r>
            <a:r>
              <a:rPr lang="sl-SI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latin typeface="+mn-lt"/>
                <a:ea typeface="+mn-lt"/>
                <a:cs typeface="+mn-lt"/>
                <a:sym typeface="+mn-lt"/>
              </a:rPr>
              <a:t>days</a:t>
            </a:r>
            <a:endParaRPr lang="en-US" dirty="0">
              <a:latin typeface="+mn-lt"/>
              <a:ea typeface="+mn-lt"/>
              <a:cs typeface="+mn-lt"/>
              <a:sym typeface="+mn-lt"/>
            </a:endParaRPr>
          </a:p>
          <a:p>
            <a:r>
              <a:rPr lang="en-US" dirty="0">
                <a:latin typeface="+mn-lt"/>
                <a:ea typeface="+mn-lt"/>
                <a:cs typeface="+mn-lt"/>
                <a:sym typeface="+mn-lt"/>
              </a:rPr>
              <a:t>UL-RSF – Talented students</a:t>
            </a:r>
            <a:endParaRPr lang="sl-SI" dirty="0"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C1F4DE-BA75-4595-A916-EBF97EA7B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04" y="1803324"/>
            <a:ext cx="3398196" cy="25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44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A3F6FAF-B041-41A0-90DC-9CFB019E7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0" t="2112"/>
          <a:stretch/>
        </p:blipFill>
        <p:spPr>
          <a:xfrm>
            <a:off x="8321099" y="73040"/>
            <a:ext cx="3834613" cy="2385026"/>
          </a:xfrm>
          <a:prstGeom prst="rect">
            <a:avLst/>
          </a:prstGeom>
        </p:spPr>
      </p:pic>
      <p:sp>
        <p:nvSpPr>
          <p:cNvPr id="23" name="Pravokotnik 22">
            <a:extLst>
              <a:ext uri="{FF2B5EF4-FFF2-40B4-BE49-F238E27FC236}">
                <a16:creationId xmlns:a16="http://schemas.microsoft.com/office/drawing/2014/main" id="{BB2A0E8D-E5DA-484C-A3DC-B0B0046447D9}"/>
              </a:ext>
            </a:extLst>
          </p:cNvPr>
          <p:cNvSpPr/>
          <p:nvPr/>
        </p:nvSpPr>
        <p:spPr>
          <a:xfrm>
            <a:off x="4012534" y="3438737"/>
            <a:ext cx="2920607" cy="116955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2000" b="1" dirty="0" err="1">
                <a:solidFill>
                  <a:srgbClr val="647B9A"/>
                </a:solidFill>
                <a:ea typeface="+mn-lt"/>
                <a:cs typeface="+mn-lt"/>
                <a:sym typeface="+mn-lt"/>
              </a:rPr>
              <a:t>Contact</a:t>
            </a:r>
            <a:r>
              <a:rPr lang="en-US" sz="2000" b="1" dirty="0">
                <a:solidFill>
                  <a:srgbClr val="647B9A"/>
                </a:solidFill>
                <a:ea typeface="+mn-lt"/>
                <a:cs typeface="+mn-lt"/>
                <a:sym typeface="+mn-lt"/>
              </a:rPr>
              <a:t>s</a:t>
            </a:r>
            <a:endParaRPr lang="sl-SI" sz="2000" b="1" dirty="0">
              <a:solidFill>
                <a:srgbClr val="647B9A"/>
              </a:solidFill>
              <a:ea typeface="+mn-lt"/>
              <a:cs typeface="+mn-lt"/>
              <a:sym typeface="+mn-lt"/>
            </a:endParaRPr>
          </a:p>
          <a:p>
            <a:pPr algn="ctr">
              <a:spcAft>
                <a:spcPts val="600"/>
              </a:spcAft>
            </a:pPr>
            <a:r>
              <a:rPr lang="sl-SI" sz="2000" dirty="0">
                <a:solidFill>
                  <a:srgbClr val="647B9A"/>
                </a:solidFill>
                <a:ea typeface="+mn-lt"/>
                <a:cs typeface="+mn-lt"/>
                <a:sym typeface="+mn-lt"/>
              </a:rPr>
              <a:t>mojca.korosec@bf.uni-lj.si</a:t>
            </a:r>
            <a:endParaRPr lang="en-US" sz="2000" dirty="0">
              <a:solidFill>
                <a:srgbClr val="647B9A"/>
              </a:solidFill>
              <a:ea typeface="+mn-lt"/>
              <a:cs typeface="+mn-lt"/>
              <a:sym typeface="+mn-lt"/>
            </a:endParaRP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647B9A"/>
                </a:solidFill>
                <a:ea typeface="+mn-lt"/>
                <a:cs typeface="+mn-lt"/>
                <a:sym typeface="+mn-lt"/>
              </a:rPr>
              <a:t>ales.kuhar@bf.uni-lj.si</a:t>
            </a:r>
            <a:endParaRPr lang="en-GB" sz="2000" dirty="0">
              <a:solidFill>
                <a:srgbClr val="647B9A"/>
              </a:solidFill>
              <a:ea typeface="+mn-lt"/>
              <a:cs typeface="+mn-lt"/>
              <a:sym typeface="+mn-lt"/>
            </a:endParaRP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25C1CA57-5174-4BED-960A-0AF2E5C4D4BB}"/>
              </a:ext>
            </a:extLst>
          </p:cNvPr>
          <p:cNvSpPr/>
          <p:nvPr/>
        </p:nvSpPr>
        <p:spPr>
          <a:xfrm>
            <a:off x="2735963" y="1867224"/>
            <a:ext cx="47555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8000" spc="-50" dirty="0" err="1">
                <a:solidFill>
                  <a:schemeClr val="accent1"/>
                </a:solidFill>
                <a:ea typeface="+mn-lt"/>
                <a:cs typeface="+mn-lt"/>
                <a:sym typeface="+mn-lt"/>
              </a:rPr>
              <a:t>Thank</a:t>
            </a:r>
            <a:r>
              <a:rPr lang="sl-SI" sz="8000" spc="-50" dirty="0">
                <a:solidFill>
                  <a:schemeClr val="accent1"/>
                </a:solidFill>
                <a:ea typeface="+mn-lt"/>
                <a:cs typeface="+mn-lt"/>
                <a:sym typeface="+mn-lt"/>
              </a:rPr>
              <a:t> </a:t>
            </a:r>
            <a:r>
              <a:rPr lang="sl-SI" sz="8000" spc="-50" dirty="0" err="1">
                <a:solidFill>
                  <a:schemeClr val="accent1"/>
                </a:solidFill>
                <a:ea typeface="+mn-lt"/>
                <a:cs typeface="+mn-lt"/>
                <a:sym typeface="+mn-lt"/>
              </a:rPr>
              <a:t>you</a:t>
            </a:r>
            <a:r>
              <a:rPr lang="sl-SI" sz="8000" spc="-50" dirty="0">
                <a:solidFill>
                  <a:schemeClr val="accent1"/>
                </a:solidFill>
                <a:ea typeface="+mn-lt"/>
                <a:cs typeface="+mn-lt"/>
                <a:sym typeface="+mn-lt"/>
              </a:rPr>
              <a:t>!</a:t>
            </a:r>
            <a:endParaRPr lang="en-GB" dirty="0">
              <a:solidFill>
                <a:schemeClr val="accent1"/>
              </a:solidFill>
              <a:ea typeface="+mn-lt"/>
              <a:cs typeface="+mn-lt"/>
              <a:sym typeface="+mn-lt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CB2E57F8-E689-4BE2-9801-BE3AA36A0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875"/>
          <a:stretch/>
        </p:blipFill>
        <p:spPr>
          <a:xfrm>
            <a:off x="9907976" y="4047558"/>
            <a:ext cx="1505332" cy="996661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CA3A6CE-5212-415F-A345-DF16FF189F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62" t="20603" b="21692"/>
          <a:stretch/>
        </p:blipFill>
        <p:spPr>
          <a:xfrm>
            <a:off x="9361242" y="5023417"/>
            <a:ext cx="2614314" cy="4572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8E75FD5-0536-4C7C-BEDE-E96B8CC84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89" y="5404064"/>
            <a:ext cx="11132261" cy="92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7AB97-91F8-4D51-85AF-54676478F1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0" y="129175"/>
            <a:ext cx="1055327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5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16E6D3-E05C-4300-9B9D-5F8C6663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ea typeface="+mn-lt"/>
                <a:cs typeface="+mn-lt"/>
                <a:sym typeface="+mn-lt"/>
              </a:rPr>
              <a:t>Biotechnical Faculty, UL</a:t>
            </a:r>
            <a:endParaRPr lang="sl-SI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87E018-CCD1-4140-A273-B73E96EC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188" y="1845734"/>
            <a:ext cx="4740443" cy="4314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n-lt"/>
                <a:ea typeface="+mn-lt"/>
                <a:cs typeface="+mn-lt"/>
                <a:sym typeface="+mn-lt"/>
              </a:rPr>
              <a:t>Departments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Agronomy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Animal Science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Food Science and Technology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Microbiology 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Biology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Forestry and Renewable Forest Resources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Landscape Architecture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Wood Science and Technology</a:t>
            </a:r>
          </a:p>
        </p:txBody>
      </p:sp>
      <p:pic>
        <p:nvPicPr>
          <p:cNvPr id="4" name="Picture 2" descr="Q:\_BF_Kambic_preduporabokontaktirajDarjoMatjasec\KAMBIC_KAM5455.JPG">
            <a:extLst>
              <a:ext uri="{FF2B5EF4-FFF2-40B4-BE49-F238E27FC236}">
                <a16:creationId xmlns:a16="http://schemas.microsoft.com/office/drawing/2014/main" id="{E1F1CB1C-FE3B-42C6-89C6-0724CD1C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4361556"/>
            <a:ext cx="3733799" cy="248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7621F91-D29C-4838-9A04-CAB60B764575}"/>
              </a:ext>
            </a:extLst>
          </p:cNvPr>
          <p:cNvSpPr txBox="1">
            <a:spLocks/>
          </p:cNvSpPr>
          <p:nvPr/>
        </p:nvSpPr>
        <p:spPr>
          <a:xfrm>
            <a:off x="6236370" y="1845733"/>
            <a:ext cx="4858352" cy="431443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+mn-lt"/>
                <a:ea typeface="+mn-lt"/>
                <a:cs typeface="+mn-lt"/>
                <a:sym typeface="+mn-lt"/>
              </a:rPr>
              <a:t>Study programmes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4 professional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9 academic (BSc)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14 master (MSc)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ea typeface="+mn-lt"/>
                <a:cs typeface="+mn-lt"/>
                <a:sym typeface="+mn-lt"/>
              </a:rPr>
              <a:t>Interdisciplinary PhD study programme in Biosciences (18 scientific fields)</a:t>
            </a:r>
          </a:p>
          <a:p>
            <a:endParaRPr lang="en-GB" dirty="0">
              <a:latin typeface="+mn-lt"/>
              <a:ea typeface="+mn-lt"/>
              <a:cs typeface="+mn-lt"/>
              <a:sym typeface="+mn-lt"/>
            </a:endParaRPr>
          </a:p>
          <a:p>
            <a:endParaRPr lang="en-GB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77C4E9-BC3D-4011-93FD-37A2B0FACCDD}"/>
              </a:ext>
            </a:extLst>
          </p:cNvPr>
          <p:cNvSpPr/>
          <p:nvPr/>
        </p:nvSpPr>
        <p:spPr>
          <a:xfrm>
            <a:off x="998621" y="3080084"/>
            <a:ext cx="4114800" cy="98659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13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16E6D3-E05C-4300-9B9D-5F8C6663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ea typeface="+mn-lt"/>
                <a:cs typeface="+mn-lt"/>
                <a:sym typeface="+mn-lt"/>
              </a:rPr>
              <a:t>Biotechnical Faculty, UL in </a:t>
            </a:r>
            <a:r>
              <a:rPr lang="en-US" dirty="0" err="1">
                <a:latin typeface="+mn-lt"/>
                <a:ea typeface="+mn-lt"/>
                <a:cs typeface="+mn-lt"/>
                <a:sym typeface="+mn-lt"/>
              </a:rPr>
              <a:t>EntreCompFood</a:t>
            </a:r>
            <a:endParaRPr lang="sl-SI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87E018-CCD1-4140-A273-B73E96EC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4898457" cy="43986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47B9A"/>
                </a:solidFill>
                <a:latin typeface="+mn-lt"/>
                <a:ea typeface="+mn-lt"/>
                <a:cs typeface="+mn-lt"/>
                <a:sym typeface="+mn-lt"/>
              </a:rPr>
              <a:t>Courses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Sensory analysis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Food safety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Food hygiene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Unit operations in food industry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Winemaking / Wine technology</a:t>
            </a:r>
          </a:p>
          <a:p>
            <a:pPr lvl="1"/>
            <a:endParaRPr lang="en-US" dirty="0">
              <a:latin typeface="+mn-lt"/>
              <a:ea typeface="+mn-lt"/>
              <a:cs typeface="+mn-lt"/>
              <a:sym typeface="+mn-lt"/>
            </a:endParaRPr>
          </a:p>
          <a:p>
            <a:r>
              <a:rPr lang="en-US" dirty="0">
                <a:solidFill>
                  <a:srgbClr val="647B9A"/>
                </a:solidFill>
                <a:latin typeface="+mn-lt"/>
                <a:ea typeface="+mn-lt"/>
                <a:cs typeface="+mn-lt"/>
                <a:sym typeface="+mn-lt"/>
              </a:rPr>
              <a:t>Challenge Labs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The challenge of nutritional care for the elderly</a:t>
            </a:r>
          </a:p>
          <a:p>
            <a:endParaRPr lang="en-US" dirty="0">
              <a:latin typeface="+mn-lt"/>
              <a:ea typeface="+mn-lt"/>
              <a:cs typeface="+mn-lt"/>
              <a:sym typeface="+mn-lt"/>
            </a:endParaRPr>
          </a:p>
          <a:p>
            <a:r>
              <a:rPr lang="en-US" dirty="0">
                <a:solidFill>
                  <a:srgbClr val="647B9A"/>
                </a:solidFill>
                <a:latin typeface="+mn-lt"/>
                <a:ea typeface="+mn-lt"/>
                <a:cs typeface="+mn-lt"/>
                <a:sym typeface="+mn-lt"/>
              </a:rPr>
              <a:t>Stakeholders’ local/national workshop</a:t>
            </a:r>
            <a:endParaRPr lang="sl-SI" dirty="0">
              <a:solidFill>
                <a:srgbClr val="647B9A"/>
              </a:solidFill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A8C5355-C0C7-4A27-AA88-E8C126A70718}"/>
              </a:ext>
            </a:extLst>
          </p:cNvPr>
          <p:cNvSpPr txBox="1">
            <a:spLocks/>
          </p:cNvSpPr>
          <p:nvPr/>
        </p:nvSpPr>
        <p:spPr>
          <a:xfrm>
            <a:off x="6196262" y="1838604"/>
            <a:ext cx="4898457" cy="440578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267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647B9A"/>
                </a:solidFill>
                <a:latin typeface="+mn-lt"/>
                <a:ea typeface="+mn-lt"/>
                <a:cs typeface="+mn-lt"/>
                <a:sym typeface="+mn-lt"/>
              </a:rPr>
              <a:t>Approaches / Methods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Seminars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Laboratory practice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Field visits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Mentoring 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Peer reviewing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Common co-designed (online) workshop methodology</a:t>
            </a:r>
          </a:p>
          <a:p>
            <a:endParaRPr lang="en-US" dirty="0">
              <a:latin typeface="+mn-lt"/>
              <a:ea typeface="+mn-lt"/>
              <a:cs typeface="+mn-lt"/>
              <a:sym typeface="+mn-lt"/>
            </a:endParaRPr>
          </a:p>
          <a:p>
            <a:r>
              <a:rPr lang="en-US" dirty="0">
                <a:solidFill>
                  <a:srgbClr val="647B9A"/>
                </a:solidFill>
                <a:latin typeface="+mn-lt"/>
                <a:ea typeface="+mn-lt"/>
                <a:cs typeface="+mn-lt"/>
                <a:sym typeface="+mn-lt"/>
              </a:rPr>
              <a:t>Tools</a:t>
            </a:r>
            <a:r>
              <a:rPr lang="en-US" dirty="0">
                <a:latin typeface="+mn-lt"/>
                <a:ea typeface="+mn-lt"/>
                <a:cs typeface="+mn-lt"/>
                <a:sym typeface="+mn-lt"/>
              </a:rPr>
              <a:t> 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online platforms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shared whiteboard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interaction apps (e.g. Mentimeter)</a:t>
            </a:r>
          </a:p>
          <a:p>
            <a:pPr lvl="1"/>
            <a:r>
              <a:rPr lang="en-US" dirty="0">
                <a:latin typeface="+mn-lt"/>
                <a:ea typeface="+mn-lt"/>
                <a:cs typeface="+mn-lt"/>
                <a:sym typeface="+mn-lt"/>
              </a:rPr>
              <a:t>information and study materials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EF848A-3DAE-4421-8487-7DD5930B4E95}"/>
              </a:ext>
            </a:extLst>
          </p:cNvPr>
          <p:cNvSpPr/>
          <p:nvPr/>
        </p:nvSpPr>
        <p:spPr>
          <a:xfrm>
            <a:off x="10080172" y="1904466"/>
            <a:ext cx="923925" cy="619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>
                <a:ea typeface="+mn-lt"/>
                <a:cs typeface="+mn-lt"/>
                <a:sym typeface="+mn-lt"/>
              </a:rPr>
              <a:t>VISION</a:t>
            </a:r>
            <a:endParaRPr lang="sl-SI" sz="1600" dirty="0">
              <a:ea typeface="+mn-lt"/>
              <a:cs typeface="+mn-lt"/>
              <a:sym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02D94E-6D3F-44EE-A8C3-F57B6A62FE20}"/>
              </a:ext>
            </a:extLst>
          </p:cNvPr>
          <p:cNvSpPr/>
          <p:nvPr/>
        </p:nvSpPr>
        <p:spPr>
          <a:xfrm>
            <a:off x="10385174" y="2512177"/>
            <a:ext cx="1509712" cy="6191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>
                <a:ea typeface="+mn-lt"/>
                <a:cs typeface="+mn-lt"/>
                <a:sym typeface="+mn-lt"/>
              </a:rPr>
              <a:t>CREATIVITY</a:t>
            </a:r>
            <a:endParaRPr lang="sl-SI" sz="1600" dirty="0">
              <a:ea typeface="+mn-lt"/>
              <a:cs typeface="+mn-lt"/>
              <a:sym typeface="+mn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10F0B2-1905-4386-BDC7-49CE94302AEB}"/>
              </a:ext>
            </a:extLst>
          </p:cNvPr>
          <p:cNvSpPr/>
          <p:nvPr/>
        </p:nvSpPr>
        <p:spPr>
          <a:xfrm>
            <a:off x="10719644" y="3898174"/>
            <a:ext cx="1346222" cy="6191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>
                <a:ea typeface="+mn-lt"/>
                <a:cs typeface="+mn-lt"/>
                <a:sym typeface="+mn-lt"/>
              </a:rPr>
              <a:t>LEARNING BY DOING</a:t>
            </a:r>
            <a:endParaRPr lang="sl-SI" sz="1600" dirty="0">
              <a:ea typeface="+mn-lt"/>
              <a:cs typeface="+mn-lt"/>
              <a:sym typeface="+mn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345964-7A13-428B-B2CE-219DE3E42C81}"/>
              </a:ext>
            </a:extLst>
          </p:cNvPr>
          <p:cNvSpPr/>
          <p:nvPr/>
        </p:nvSpPr>
        <p:spPr>
          <a:xfrm>
            <a:off x="10710035" y="3187533"/>
            <a:ext cx="1346222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>
                <a:ea typeface="+mn-lt"/>
                <a:cs typeface="+mn-lt"/>
                <a:sym typeface="+mn-lt"/>
              </a:rPr>
              <a:t>DESIGN THINKING</a:t>
            </a:r>
            <a:endParaRPr lang="sl-SI" sz="1600" dirty="0">
              <a:ea typeface="+mn-lt"/>
              <a:cs typeface="+mn-lt"/>
              <a:sym typeface="+mn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82367E-0A68-4D35-9D1A-434EED50FA5C}"/>
              </a:ext>
            </a:extLst>
          </p:cNvPr>
          <p:cNvSpPr/>
          <p:nvPr/>
        </p:nvSpPr>
        <p:spPr>
          <a:xfrm>
            <a:off x="10622133" y="4599087"/>
            <a:ext cx="1346222" cy="79057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>
                <a:ea typeface="+mn-lt"/>
                <a:cs typeface="+mn-lt"/>
                <a:sym typeface="+mn-lt"/>
              </a:rPr>
              <a:t>WORKING WITH OTHERS</a:t>
            </a:r>
            <a:endParaRPr lang="sl-SI" sz="1600" dirty="0">
              <a:ea typeface="+mn-lt"/>
              <a:cs typeface="+mn-lt"/>
              <a:sym typeface="+mn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1071CB-FCFF-494A-8750-90BBCC0CD3F1}"/>
              </a:ext>
            </a:extLst>
          </p:cNvPr>
          <p:cNvSpPr/>
          <p:nvPr/>
        </p:nvSpPr>
        <p:spPr>
          <a:xfrm>
            <a:off x="10038950" y="5507462"/>
            <a:ext cx="1968750" cy="7369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>
                <a:ea typeface="+mn-lt"/>
                <a:cs typeface="+mn-lt"/>
                <a:sym typeface="+mn-lt"/>
              </a:rPr>
              <a:t>ETHICS &amp;  SUSTAINABILITY</a:t>
            </a:r>
            <a:endParaRPr lang="sl-SI" sz="1600" dirty="0">
              <a:ea typeface="+mn-lt"/>
              <a:cs typeface="+mn-lt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4259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DCC2CD-5BC8-452E-9494-AE4BED1A1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+mn-lt"/>
                <a:ea typeface="+mn-lt"/>
                <a:cs typeface="+mn-lt"/>
                <a:sym typeface="+mn-lt"/>
              </a:rPr>
              <a:t>Revised curriculum ex. 1</a:t>
            </a:r>
            <a:br>
              <a:rPr lang="en-US" sz="3600" dirty="0">
                <a:latin typeface="+mn-lt"/>
                <a:ea typeface="+mn-lt"/>
                <a:cs typeface="+mn-lt"/>
                <a:sym typeface="+mn-lt"/>
              </a:rPr>
            </a:br>
            <a:r>
              <a:rPr lang="en-US" sz="4400" dirty="0">
                <a:latin typeface="+mn-lt"/>
                <a:ea typeface="+mn-lt"/>
                <a:cs typeface="+mn-lt"/>
                <a:sym typeface="+mn-lt"/>
              </a:rPr>
              <a:t>Food safety course</a:t>
            </a:r>
            <a:endParaRPr lang="sl-SI" sz="4400" dirty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D314ED-267A-48D1-9A5A-1A203FC83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034231"/>
            <a:ext cx="10079802" cy="4072100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Study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programmes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: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	MSc Food science; MSc Nutrition (1</a:t>
            </a:r>
            <a:r>
              <a:rPr lang="en-US" sz="1800" baseline="300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st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 year)</a:t>
            </a:r>
            <a:endParaRPr lang="sl-SI" sz="1800" dirty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Course structure</a:t>
            </a:r>
            <a:r>
              <a:rPr lang="sl-SI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sl-SI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Lectures, </a:t>
            </a:r>
            <a:r>
              <a:rPr lang="sl-SI" sz="1800" dirty="0" err="1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Seminars</a:t>
            </a:r>
            <a:r>
              <a:rPr lang="sl-SI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Field visit, Seminar works, Laboratory 					practice (9 ECTS)</a:t>
            </a:r>
            <a:r>
              <a:rPr lang="sl-SI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1800" b="1" dirty="0" err="1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Duration</a:t>
            </a:r>
            <a:r>
              <a:rPr lang="sl-SI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sl-SI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		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7 weeks</a:t>
            </a:r>
            <a:endParaRPr lang="sl-SI" sz="1800" dirty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1800" b="1" dirty="0" err="1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Student</a:t>
            </a:r>
            <a:r>
              <a:rPr lang="sl-SI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b="1" dirty="0" err="1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activity</a:t>
            </a:r>
            <a:r>
              <a:rPr lang="sl-SI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sl-SI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Seminar works, Laboratory practice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St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u</a:t>
            </a:r>
            <a:r>
              <a:rPr lang="sl-SI" sz="18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dent</a:t>
            </a:r>
            <a:r>
              <a:rPr lang="sl-SI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task</a:t>
            </a:r>
            <a:r>
              <a:rPr lang="sl-SI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Individual analysis and evaluation of results, literature review, 				and concluding remarks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EntreComp </a:t>
            </a:r>
            <a:r>
              <a:rPr lang="sl-SI" sz="18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competences</a:t>
            </a:r>
            <a:r>
              <a:rPr lang="sl-SI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promoted</a:t>
            </a:r>
            <a:r>
              <a:rPr lang="sl-SI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creativity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vision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ethical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&amp;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sustainable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thinking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						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motivation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&amp;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preservance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working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with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others</a:t>
            </a:r>
            <a:endParaRPr lang="sl-SI" sz="1800" b="1" dirty="0">
              <a:solidFill>
                <a:schemeClr val="accent2">
                  <a:lumMod val="75000"/>
                </a:schemeClr>
              </a:solidFill>
              <a:latin typeface="+mn-lt"/>
              <a:ea typeface="+mn-lt"/>
              <a:cs typeface="+mn-lt"/>
              <a:sym typeface="+mn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1800" b="1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Final</a:t>
            </a:r>
            <a:r>
              <a:rPr lang="sl-SI" sz="1800" b="1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b="1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outcome</a:t>
            </a:r>
            <a:r>
              <a:rPr lang="sl-SI" sz="1800" b="1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en-US" sz="1800" b="1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en-US" sz="18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Laboratory research analysis, discussion, </a:t>
            </a:r>
            <a:r>
              <a:rPr lang="sl-SI" sz="1800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pitch</a:t>
            </a:r>
            <a:r>
              <a:rPr lang="sl-SI" sz="18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with</a:t>
            </a:r>
            <a:r>
              <a:rPr lang="sl-SI" sz="18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ppt</a:t>
            </a:r>
            <a:r>
              <a:rPr lang="sl-SI" sz="18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presentation</a:t>
            </a:r>
            <a:endParaRPr lang="sl-SI" sz="1800" dirty="0">
              <a:solidFill>
                <a:schemeClr val="accent1"/>
              </a:solidFill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81DD7-3FA6-4F99-A0A4-C6BE3C200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36" y="74645"/>
            <a:ext cx="1604866" cy="15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5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ED318D5A-6E75-48DC-ACB2-FC30F7EE6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847" y="1222171"/>
            <a:ext cx="10797702" cy="4765434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AIM: to update the course in the context of entrepreneurial thinking and digitalization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ea typeface="+mn-lt"/>
              <a:cs typeface="+mn-lt"/>
              <a:sym typeface="+mn-lt"/>
            </a:endParaRPr>
          </a:p>
          <a:p>
            <a:pPr marL="383540"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n-lt"/>
                <a:ea typeface="+mn-lt"/>
                <a:cs typeface="+mn-lt"/>
                <a:sym typeface="+mn-lt"/>
              </a:rPr>
              <a:t>To strengthen the cooperation </a:t>
            </a:r>
            <a:r>
              <a:rPr lang="en-US" sz="2000" dirty="0">
                <a:latin typeface="+mn-lt"/>
                <a:ea typeface="+mn-lt"/>
                <a:cs typeface="+mn-lt"/>
                <a:sym typeface="+mn-lt"/>
              </a:rPr>
              <a:t>and dialogue between students</a:t>
            </a:r>
            <a:endParaRPr lang="en-US" dirty="0">
              <a:latin typeface="+mn-lt"/>
              <a:ea typeface="+mn-lt"/>
              <a:cs typeface="+mn-lt"/>
              <a:sym typeface="+mn-lt"/>
            </a:endParaRPr>
          </a:p>
          <a:p>
            <a:pPr marL="383540"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n-lt"/>
                <a:ea typeface="+mn-lt"/>
                <a:cs typeface="+mn-lt"/>
                <a:sym typeface="+mn-lt"/>
              </a:rPr>
              <a:t>Increase motivation</a:t>
            </a:r>
            <a:r>
              <a:rPr lang="en-US" sz="2000" dirty="0">
                <a:latin typeface="+mn-lt"/>
                <a:ea typeface="+mn-lt"/>
                <a:cs typeface="+mn-lt"/>
                <a:sym typeface="+mn-lt"/>
              </a:rPr>
              <a:t> and focus thinking</a:t>
            </a:r>
          </a:p>
          <a:p>
            <a:pPr marL="383540"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n-lt"/>
                <a:ea typeface="+mn-lt"/>
                <a:cs typeface="+mn-lt"/>
                <a:sym typeface="+mn-lt"/>
              </a:rPr>
              <a:t>Development of learning </a:t>
            </a:r>
            <a:r>
              <a:rPr lang="en-US" sz="2000" dirty="0">
                <a:latin typeface="+mn-lt"/>
                <a:ea typeface="+mn-lt"/>
                <a:cs typeface="+mn-lt"/>
                <a:sym typeface="+mn-lt"/>
              </a:rPr>
              <a:t>opportunities / support with </a:t>
            </a:r>
            <a:r>
              <a:rPr lang="en-US" sz="2000" dirty="0" err="1">
                <a:latin typeface="+mn-lt"/>
                <a:ea typeface="+mn-lt"/>
                <a:cs typeface="+mn-lt"/>
                <a:sym typeface="+mn-lt"/>
              </a:rPr>
              <a:t>programmes</a:t>
            </a:r>
            <a:r>
              <a:rPr lang="en-US" sz="2000" dirty="0">
                <a:latin typeface="+mn-lt"/>
                <a:ea typeface="+mn-lt"/>
                <a:cs typeface="+mn-lt"/>
                <a:sym typeface="+mn-lt"/>
              </a:rPr>
              <a:t> </a:t>
            </a:r>
          </a:p>
          <a:p>
            <a:pPr marL="749300" lvl="3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  <a:ea typeface="+mn-lt"/>
                <a:cs typeface="+mn-lt"/>
                <a:sym typeface="+mn-lt"/>
              </a:rPr>
              <a:t>1. Moodle - online classroom </a:t>
            </a:r>
          </a:p>
          <a:p>
            <a:pPr marL="749300" lvl="3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  <a:ea typeface="+mn-lt"/>
                <a:cs typeface="+mn-lt"/>
                <a:sym typeface="+mn-lt"/>
              </a:rPr>
              <a:t>2. MS teams </a:t>
            </a:r>
          </a:p>
          <a:p>
            <a:pPr marL="749300" lvl="3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  <a:ea typeface="+mn-lt"/>
                <a:cs typeface="+mn-lt"/>
                <a:sym typeface="+mn-lt"/>
              </a:rPr>
              <a:t>3. Excel - MS teams </a:t>
            </a:r>
          </a:p>
          <a:p>
            <a:pPr marL="749300" lvl="3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  <a:ea typeface="+mn-lt"/>
                <a:cs typeface="+mn-lt"/>
                <a:sym typeface="+mn-lt"/>
              </a:rPr>
              <a:t>4. Power Point - MS teams </a:t>
            </a:r>
          </a:p>
          <a:p>
            <a:pPr marL="566420" lvl="3" indent="0">
              <a:lnSpc>
                <a:spcPct val="100000"/>
              </a:lnSpc>
              <a:buNone/>
            </a:pPr>
            <a:endParaRPr lang="en-US" sz="1600" dirty="0">
              <a:latin typeface="+mn-lt"/>
              <a:ea typeface="+mn-lt"/>
              <a:cs typeface="+mn-lt"/>
              <a:sym typeface="+mn-lt"/>
            </a:endParaRPr>
          </a:p>
          <a:p>
            <a:pPr marL="383540"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n-lt"/>
                <a:ea typeface="+mn-lt"/>
                <a:cs typeface="+mn-lt"/>
                <a:sym typeface="+mn-lt"/>
              </a:rPr>
              <a:t>Change the didactic approach</a:t>
            </a:r>
            <a:r>
              <a:rPr lang="en-US" sz="2000" dirty="0">
                <a:latin typeface="+mn-lt"/>
                <a:ea typeface="+mn-lt"/>
                <a:cs typeface="+mn-lt"/>
                <a:sym typeface="+mn-lt"/>
              </a:rPr>
              <a:t>, prepare a data transmission system</a:t>
            </a:r>
          </a:p>
          <a:p>
            <a:pPr marL="383540"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  <a:ea typeface="+mn-lt"/>
                <a:cs typeface="+mn-lt"/>
                <a:sym typeface="+mn-lt"/>
              </a:rPr>
              <a:t>Learn </a:t>
            </a:r>
            <a:r>
              <a:rPr lang="en-US" sz="2000" b="1" dirty="0">
                <a:latin typeface="+mn-lt"/>
                <a:ea typeface="+mn-lt"/>
                <a:cs typeface="+mn-lt"/>
                <a:sym typeface="+mn-lt"/>
              </a:rPr>
              <a:t>more independent study </a:t>
            </a:r>
            <a:r>
              <a:rPr lang="en-US" sz="2000" dirty="0">
                <a:latin typeface="+mn-lt"/>
                <a:ea typeface="+mn-lt"/>
                <a:cs typeface="+mn-lt"/>
                <a:sym typeface="+mn-lt"/>
              </a:rPr>
              <a:t>of scientific add literature</a:t>
            </a:r>
          </a:p>
          <a:p>
            <a:pPr marL="383540"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  <a:ea typeface="+mn-lt"/>
                <a:cs typeface="+mn-lt"/>
                <a:sym typeface="+mn-lt"/>
              </a:rPr>
              <a:t>Add </a:t>
            </a:r>
            <a:r>
              <a:rPr lang="en-US" sz="2000" b="1" dirty="0">
                <a:latin typeface="+mn-lt"/>
                <a:ea typeface="+mn-lt"/>
                <a:cs typeface="+mn-lt"/>
                <a:sym typeface="+mn-lt"/>
              </a:rPr>
              <a:t>critical thinking and discussion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34FCDCF6-07EE-48A2-BB1D-5F62C827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286603"/>
            <a:ext cx="11081657" cy="70230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  <a:ea typeface="+mn-lt"/>
                <a:cs typeface="+mn-lt"/>
                <a:sym typeface="+mn-lt"/>
              </a:rPr>
              <a:t>Revised curriculum ex. 1: </a:t>
            </a:r>
            <a:r>
              <a:rPr lang="en-US" sz="4000" dirty="0">
                <a:latin typeface="+mn-lt"/>
                <a:ea typeface="+mn-lt"/>
                <a:cs typeface="+mn-lt"/>
                <a:sym typeface="+mn-lt"/>
              </a:rPr>
              <a:t>Food safety course</a:t>
            </a:r>
            <a:endParaRPr lang="en-US" sz="3200" dirty="0">
              <a:latin typeface="+mn-lt"/>
              <a:ea typeface="+mn-lt"/>
              <a:cs typeface="+mn-lt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3865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3338CE-1205-4151-8B05-3F27A328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+mn-lt"/>
                <a:ea typeface="+mn-lt"/>
                <a:cs typeface="+mn-lt"/>
                <a:sym typeface="+mn-lt"/>
              </a:rPr>
              <a:t>Revised curriculum ex. 1: </a:t>
            </a:r>
            <a:r>
              <a:rPr lang="en-US" sz="4000" dirty="0">
                <a:latin typeface="+mn-lt"/>
                <a:ea typeface="+mn-lt"/>
                <a:cs typeface="+mn-lt"/>
                <a:sym typeface="+mn-lt"/>
              </a:rPr>
              <a:t>Food safety course</a:t>
            </a:r>
            <a:endParaRPr lang="en-US" sz="3200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ED318D5A-6E75-48DC-ACB2-FC30F7EE6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1" y="1150280"/>
            <a:ext cx="11081657" cy="497993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+mn-lt"/>
                <a:ea typeface="+mn-lt"/>
                <a:cs typeface="+mn-lt"/>
                <a:sym typeface="+mn-lt"/>
              </a:rPr>
              <a:t>Challenge in every year</a:t>
            </a:r>
            <a:endParaRPr lang="en-US" sz="2400" dirty="0">
              <a:solidFill>
                <a:srgbClr val="002060"/>
              </a:solidFill>
              <a:latin typeface="+mn-lt"/>
              <a:ea typeface="+mn-lt"/>
              <a:cs typeface="+mn-lt"/>
              <a:sym typeface="+mn-lt"/>
            </a:endParaRPr>
          </a:p>
          <a:p>
            <a:pPr marL="543560" lvl="1" indent="-342900"/>
            <a:r>
              <a:rPr lang="en-US" sz="2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That the student collects data from his group 					          and also from all other groups</a:t>
            </a:r>
          </a:p>
          <a:p>
            <a:pPr marL="383540" lvl="1"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endParaRPr>
          </a:p>
          <a:p>
            <a:pPr marL="383540" lvl="1"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endParaRPr>
          </a:p>
          <a:p>
            <a:pPr marL="383540" lvl="1"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endParaRP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That the student performs the entire processing of the results of all three exercises</a:t>
            </a: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To statistically analyze the results</a:t>
            </a: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To evaluate / discuss the results with the help of literature 				             or knowledge acquired in tutorials and independently</a:t>
            </a:r>
          </a:p>
          <a:p>
            <a:pPr marL="383540"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To present the pitch (problem, results, conclusions) in a group with others</a:t>
            </a:r>
            <a:endParaRPr lang="en-US" sz="2200" dirty="0">
              <a:solidFill>
                <a:srgbClr val="FF0000"/>
              </a:solidFill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B8A4E8-098F-48E1-A078-65D4F98A8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282" y="1006319"/>
            <a:ext cx="3954786" cy="18353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C10495-F6C2-45CA-A02E-989DEC41CAC7}"/>
              </a:ext>
            </a:extLst>
          </p:cNvPr>
          <p:cNvSpPr/>
          <p:nvPr/>
        </p:nvSpPr>
        <p:spPr>
          <a:xfrm rot="20378946">
            <a:off x="6618533" y="1630225"/>
            <a:ext cx="4001169" cy="584775"/>
          </a:xfrm>
          <a:prstGeom prst="rect">
            <a:avLst/>
          </a:prstGeom>
          <a:solidFill>
            <a:srgbClr val="FF9F9F">
              <a:alpha val="30980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ea typeface="+mn-lt"/>
                <a:cs typeface="+mn-lt"/>
                <a:sym typeface="+mn-lt"/>
              </a:rPr>
              <a:t>RESULTS COLLECTING</a:t>
            </a:r>
            <a:endParaRPr lang="en-US" sz="3200">
              <a:solidFill>
                <a:srgbClr val="C00000"/>
              </a:solidFill>
              <a:ea typeface="+mn-lt"/>
              <a:cs typeface="+mn-lt"/>
              <a:sym typeface="+mn-lt"/>
            </a:endParaRPr>
          </a:p>
        </p:txBody>
      </p:sp>
      <p:sp>
        <p:nvSpPr>
          <p:cNvPr id="11" name="Bent-Up Arrow 28">
            <a:extLst>
              <a:ext uri="{FF2B5EF4-FFF2-40B4-BE49-F238E27FC236}">
                <a16:creationId xmlns:a16="http://schemas.microsoft.com/office/drawing/2014/main" id="{9E91963A-CA73-41B2-BA99-160705F70A65}"/>
              </a:ext>
            </a:extLst>
          </p:cNvPr>
          <p:cNvSpPr/>
          <p:nvPr/>
        </p:nvSpPr>
        <p:spPr>
          <a:xfrm>
            <a:off x="9552540" y="4900521"/>
            <a:ext cx="819870" cy="1249029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0D401F-942E-4065-86E4-4406B0412908}"/>
              </a:ext>
            </a:extLst>
          </p:cNvPr>
          <p:cNvGrpSpPr/>
          <p:nvPr/>
        </p:nvGrpSpPr>
        <p:grpSpPr>
          <a:xfrm>
            <a:off x="9420562" y="2838783"/>
            <a:ext cx="2771438" cy="1702001"/>
            <a:chOff x="8775015" y="878683"/>
            <a:chExt cx="2940734" cy="2029616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E3B5BFF5-E801-43C7-99DF-5E7F25AF1AF5}"/>
                </a:ext>
              </a:extLst>
            </p:cNvPr>
            <p:cNvSpPr/>
            <p:nvPr/>
          </p:nvSpPr>
          <p:spPr>
            <a:xfrm>
              <a:off x="8801099" y="878683"/>
              <a:ext cx="2914650" cy="7556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ea typeface="+mn-lt"/>
                  <a:cs typeface="+mn-lt"/>
                  <a:sym typeface="+mn-lt"/>
                </a:rPr>
                <a:t>LITERATURE DATA FROM SCIENTIFIC MANUSCRIPTS</a:t>
              </a:r>
            </a:p>
          </p:txBody>
        </p:sp>
        <p:sp>
          <p:nvSpPr>
            <p:cNvPr id="14" name="Rounded Rectangle 29">
              <a:extLst>
                <a:ext uri="{FF2B5EF4-FFF2-40B4-BE49-F238E27FC236}">
                  <a16:creationId xmlns:a16="http://schemas.microsoft.com/office/drawing/2014/main" id="{ACCB6479-51A2-42F1-9757-96547F205EC2}"/>
                </a:ext>
              </a:extLst>
            </p:cNvPr>
            <p:cNvSpPr/>
            <p:nvPr/>
          </p:nvSpPr>
          <p:spPr>
            <a:xfrm>
              <a:off x="8775015" y="2412999"/>
              <a:ext cx="2914650" cy="495300"/>
            </a:xfrm>
            <a:prstGeom prst="roundRect">
              <a:avLst/>
            </a:prstGeom>
            <a:solidFill>
              <a:srgbClr val="FF9F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002060"/>
                  </a:solidFill>
                  <a:ea typeface="+mn-lt"/>
                  <a:cs typeface="+mn-lt"/>
                  <a:sym typeface="+mn-lt"/>
                </a:rPr>
                <a:t>ANALYSIS OF LITERATURE</a:t>
              </a:r>
            </a:p>
          </p:txBody>
        </p:sp>
        <p:sp>
          <p:nvSpPr>
            <p:cNvPr id="15" name="Down Arrow 30">
              <a:extLst>
                <a:ext uri="{FF2B5EF4-FFF2-40B4-BE49-F238E27FC236}">
                  <a16:creationId xmlns:a16="http://schemas.microsoft.com/office/drawing/2014/main" id="{94AB331D-AFE4-46C7-A2E0-B43DC4C4F665}"/>
                </a:ext>
              </a:extLst>
            </p:cNvPr>
            <p:cNvSpPr/>
            <p:nvPr/>
          </p:nvSpPr>
          <p:spPr>
            <a:xfrm>
              <a:off x="9979817" y="1872060"/>
              <a:ext cx="557213" cy="303212"/>
            </a:xfrm>
            <a:prstGeom prst="downArrow">
              <a:avLst>
                <a:gd name="adj1" fmla="val 50000"/>
                <a:gd name="adj2" fmla="val 55000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+mn-lt"/>
                <a:cs typeface="+mn-lt"/>
                <a:sym typeface="+mn-lt"/>
              </a:endParaRPr>
            </a:p>
          </p:txBody>
        </p:sp>
      </p:grpSp>
      <p:sp>
        <p:nvSpPr>
          <p:cNvPr id="17" name="Down Arrow 31">
            <a:extLst>
              <a:ext uri="{FF2B5EF4-FFF2-40B4-BE49-F238E27FC236}">
                <a16:creationId xmlns:a16="http://schemas.microsoft.com/office/drawing/2014/main" id="{304A079C-78E8-48C6-BE53-3E05DE9CA250}"/>
              </a:ext>
            </a:extLst>
          </p:cNvPr>
          <p:cNvSpPr/>
          <p:nvPr/>
        </p:nvSpPr>
        <p:spPr>
          <a:xfrm>
            <a:off x="11047515" y="4874475"/>
            <a:ext cx="436868" cy="870458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B437D8F8-B34F-4D5D-A1C4-F285CEA59423}"/>
              </a:ext>
            </a:extLst>
          </p:cNvPr>
          <p:cNvSpPr/>
          <p:nvPr/>
        </p:nvSpPr>
        <p:spPr>
          <a:xfrm>
            <a:off x="5607697" y="5925447"/>
            <a:ext cx="3812865" cy="297925"/>
          </a:xfrm>
          <a:prstGeom prst="roundRect">
            <a:avLst/>
          </a:prstGeom>
          <a:solidFill>
            <a:srgbClr val="FF9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ea typeface="+mn-lt"/>
                <a:cs typeface="+mn-lt"/>
                <a:sym typeface="+mn-lt"/>
              </a:rPr>
              <a:t>EXPERIMENTAL DATA ANALYSIS </a:t>
            </a:r>
          </a:p>
        </p:txBody>
      </p:sp>
      <p:sp>
        <p:nvSpPr>
          <p:cNvPr id="20" name="Rounded Rectangle 34">
            <a:extLst>
              <a:ext uri="{FF2B5EF4-FFF2-40B4-BE49-F238E27FC236}">
                <a16:creationId xmlns:a16="http://schemas.microsoft.com/office/drawing/2014/main" id="{39FCFB75-4D69-44C3-B671-098286D078CF}"/>
              </a:ext>
            </a:extLst>
          </p:cNvPr>
          <p:cNvSpPr/>
          <p:nvPr/>
        </p:nvSpPr>
        <p:spPr>
          <a:xfrm>
            <a:off x="10422142" y="5867895"/>
            <a:ext cx="1687613" cy="388986"/>
          </a:xfrm>
          <a:prstGeom prst="roundRect">
            <a:avLst/>
          </a:prstGeom>
          <a:solidFill>
            <a:srgbClr val="FF9F9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  <a:ea typeface="+mn-lt"/>
                <a:cs typeface="+mn-lt"/>
                <a:sym typeface="+mn-lt"/>
              </a:rPr>
              <a:t>CONLUSIONS</a:t>
            </a:r>
          </a:p>
        </p:txBody>
      </p:sp>
    </p:spTree>
    <p:extLst>
      <p:ext uri="{BB962C8B-B14F-4D97-AF65-F5344CB8AC3E}">
        <p14:creationId xmlns:p14="http://schemas.microsoft.com/office/powerpoint/2010/main" val="220014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DCC2CD-5BC8-452E-9494-AE4BED1A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326873" cy="14507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+mn-lt"/>
                <a:ea typeface="+mn-lt"/>
                <a:cs typeface="+mn-lt"/>
                <a:sym typeface="+mn-lt"/>
              </a:rPr>
              <a:t>Revised curriculum ex. 2: </a:t>
            </a:r>
            <a:br>
              <a:rPr lang="en-US" sz="3200" dirty="0">
                <a:latin typeface="+mn-lt"/>
                <a:ea typeface="+mn-lt"/>
                <a:cs typeface="+mn-lt"/>
                <a:sym typeface="+mn-lt"/>
              </a:rPr>
            </a:br>
            <a:r>
              <a:rPr lang="sl-SI" sz="4400" dirty="0" err="1">
                <a:latin typeface="+mn-lt"/>
                <a:ea typeface="+mn-lt"/>
                <a:cs typeface="+mn-lt"/>
                <a:sym typeface="+mn-lt"/>
              </a:rPr>
              <a:t>Sensory</a:t>
            </a:r>
            <a:r>
              <a:rPr lang="sl-SI" sz="4400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4400" dirty="0" err="1">
                <a:latin typeface="+mn-lt"/>
                <a:ea typeface="+mn-lt"/>
                <a:cs typeface="+mn-lt"/>
                <a:sym typeface="+mn-lt"/>
              </a:rPr>
              <a:t>analysis</a:t>
            </a:r>
            <a:r>
              <a:rPr lang="sl-SI" sz="4400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en-US" sz="4400" dirty="0">
                <a:latin typeface="+mn-lt"/>
                <a:ea typeface="+mn-lt"/>
                <a:cs typeface="+mn-lt"/>
                <a:sym typeface="+mn-lt"/>
              </a:rPr>
              <a:t>course</a:t>
            </a:r>
            <a:endParaRPr lang="sl-SI" sz="4400" dirty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D314ED-267A-48D1-9A5A-1A203FC83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034231"/>
            <a:ext cx="10138991" cy="407210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Study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programmes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: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	MSc Food science; MSc Nutrition (1</a:t>
            </a:r>
            <a:r>
              <a:rPr lang="en-US" sz="1800" baseline="300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st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 year)</a:t>
            </a:r>
            <a:endParaRPr lang="sl-SI" sz="1800" dirty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Course structure</a:t>
            </a:r>
            <a:r>
              <a:rPr lang="sl-SI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sl-SI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Lectures, </a:t>
            </a:r>
            <a:r>
              <a:rPr lang="sl-SI" sz="1800" dirty="0" err="1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Seminars</a:t>
            </a:r>
            <a:r>
              <a:rPr lang="sl-SI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Lab exercise (4 ECTS)</a:t>
            </a:r>
            <a:r>
              <a:rPr lang="sl-SI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1800" b="1" dirty="0" err="1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Duration</a:t>
            </a:r>
            <a:r>
              <a:rPr lang="sl-SI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sl-SI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		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7 weeks</a:t>
            </a:r>
            <a:endParaRPr lang="sl-SI" sz="1800" dirty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1800" b="1" dirty="0" err="1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Student</a:t>
            </a:r>
            <a:r>
              <a:rPr lang="sl-SI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b="1" dirty="0" err="1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activity</a:t>
            </a:r>
            <a:r>
              <a:rPr lang="sl-SI" sz="18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sl-SI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rPr>
              <a:t>Seminars (modified curricula)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St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u</a:t>
            </a:r>
            <a:r>
              <a:rPr lang="sl-SI" sz="18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dent</a:t>
            </a:r>
            <a:r>
              <a:rPr lang="sl-SI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task</a:t>
            </a:r>
            <a:r>
              <a:rPr lang="sl-SI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C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onceptual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design of an innovative food </a:t>
            </a:r>
            <a:r>
              <a:rPr lang="sl-SI" sz="18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product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relying on SDG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EntreComp </a:t>
            </a:r>
            <a:r>
              <a:rPr lang="sl-SI" sz="18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competences</a:t>
            </a:r>
            <a:r>
              <a:rPr lang="sl-SI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promoted	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creativity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vision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ethical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&amp;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sustainable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thinking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						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motivation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&amp;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preservance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working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with</a:t>
            </a:r>
            <a:r>
              <a:rPr lang="sl-SI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others</a:t>
            </a:r>
            <a:endParaRPr lang="sl-SI" sz="1800" b="1" dirty="0">
              <a:solidFill>
                <a:schemeClr val="accent2">
                  <a:lumMod val="75000"/>
                </a:schemeClr>
              </a:solidFill>
              <a:latin typeface="+mn-lt"/>
              <a:ea typeface="+mn-lt"/>
              <a:cs typeface="+mn-lt"/>
              <a:sym typeface="+mn-lt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l-SI" sz="1800" b="1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Final</a:t>
            </a:r>
            <a:r>
              <a:rPr lang="sl-SI" sz="1800" b="1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b="1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outcome</a:t>
            </a:r>
            <a:r>
              <a:rPr lang="sl-SI" sz="1800" b="1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: </a:t>
            </a:r>
            <a:r>
              <a:rPr lang="sl-SI" sz="18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	</a:t>
            </a:r>
            <a:r>
              <a:rPr lang="sl-SI" sz="1800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Written</a:t>
            </a:r>
            <a:r>
              <a:rPr lang="sl-SI" sz="18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report</a:t>
            </a:r>
            <a:r>
              <a:rPr lang="sl-SI" sz="18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, </a:t>
            </a:r>
            <a:r>
              <a:rPr lang="sl-SI" sz="1800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pitch</a:t>
            </a:r>
            <a:r>
              <a:rPr lang="sl-SI" sz="18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with</a:t>
            </a:r>
            <a:r>
              <a:rPr lang="sl-SI" sz="18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ppt</a:t>
            </a:r>
            <a:r>
              <a:rPr lang="sl-SI" sz="18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1800" dirty="0" err="1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presentation</a:t>
            </a:r>
            <a:endParaRPr lang="sl-SI" sz="1800" dirty="0">
              <a:solidFill>
                <a:schemeClr val="accent1"/>
              </a:solidFill>
              <a:latin typeface="+mn-lt"/>
              <a:ea typeface="+mn-lt"/>
              <a:cs typeface="+mn-lt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82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B61EE7-284A-47B2-A4F1-A9F720770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Jamboard</a:t>
            </a:r>
            <a:r>
              <a:rPr lang="sl-SI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online</a:t>
            </a:r>
            <a:r>
              <a:rPr lang="sl-SI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err="1">
                <a:solidFill>
                  <a:schemeClr val="accent2">
                    <a:lumMod val="75000"/>
                  </a:schemeClr>
                </a:solidFill>
                <a:latin typeface="+mn-lt"/>
                <a:ea typeface="+mn-lt"/>
                <a:cs typeface="+mn-lt"/>
                <a:sym typeface="+mn-lt"/>
              </a:rPr>
              <a:t>session</a:t>
            </a:r>
            <a:endParaRPr lang="sl-SI">
              <a:solidFill>
                <a:schemeClr val="accent2">
                  <a:lumMod val="75000"/>
                </a:schemeClr>
              </a:solidFill>
              <a:latin typeface="+mn-lt"/>
              <a:ea typeface="+mn-lt"/>
              <a:cs typeface="+mn-lt"/>
              <a:sym typeface="+mn-lt"/>
            </a:endParaRP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28D43D01-B992-4958-B381-A8E345667D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43079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249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C5640-FB0E-40F0-BA8B-667D69DD6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n-lt"/>
                <a:ea typeface="+mn-lt"/>
                <a:cs typeface="+mn-lt"/>
                <a:sym typeface="+mn-lt"/>
              </a:rPr>
              <a:t>Discussions result: </a:t>
            </a:r>
            <a:r>
              <a:rPr lang="en-US" sz="4000" dirty="0" err="1">
                <a:latin typeface="+mn-lt"/>
                <a:ea typeface="+mn-lt"/>
                <a:cs typeface="+mn-lt"/>
                <a:sym typeface="+mn-lt"/>
              </a:rPr>
              <a:t>Jamboard</a:t>
            </a:r>
            <a:r>
              <a:rPr lang="en-US" sz="4000" dirty="0">
                <a:latin typeface="+mn-lt"/>
                <a:ea typeface="+mn-lt"/>
                <a:cs typeface="+mn-lt"/>
                <a:sym typeface="+mn-lt"/>
              </a:rPr>
              <a:t> </a:t>
            </a:r>
            <a:r>
              <a:rPr lang="sl-SI" sz="4000" dirty="0" err="1">
                <a:latin typeface="+mn-lt"/>
                <a:ea typeface="+mn-lt"/>
                <a:cs typeface="+mn-lt"/>
                <a:sym typeface="+mn-lt"/>
              </a:rPr>
              <a:t>example</a:t>
            </a:r>
            <a:endParaRPr lang="sl-SI" sz="4000" dirty="0">
              <a:latin typeface="+mn-lt"/>
              <a:ea typeface="+mn-lt"/>
              <a:cs typeface="+mn-lt"/>
              <a:sym typeface="+mn-lt"/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0BEE004E-3D45-4C10-9642-13A43293B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66" y="1846263"/>
            <a:ext cx="7136593" cy="4022725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6D7BA9B-D209-4567-9164-D62A1A5ADB99}"/>
              </a:ext>
            </a:extLst>
          </p:cNvPr>
          <p:cNvSpPr txBox="1"/>
          <p:nvPr/>
        </p:nvSpPr>
        <p:spPr>
          <a:xfrm>
            <a:off x="523875" y="2581275"/>
            <a:ext cx="1704975" cy="923330"/>
          </a:xfrm>
          <a:prstGeom prst="rect">
            <a:avLst/>
          </a:prstGeom>
          <a:ln>
            <a:solidFill>
              <a:srgbClr val="80DE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>
                <a:ea typeface="+mn-lt"/>
                <a:cs typeface="+mn-lt"/>
                <a:sym typeface="+mn-lt"/>
              </a:rPr>
              <a:t>Peer </a:t>
            </a:r>
            <a:r>
              <a:rPr lang="sl-SI" b="1" dirty="0" err="1">
                <a:ea typeface="+mn-lt"/>
                <a:cs typeface="+mn-lt"/>
                <a:sym typeface="+mn-lt"/>
              </a:rPr>
              <a:t>review</a:t>
            </a:r>
            <a:r>
              <a:rPr lang="sl-SI" dirty="0">
                <a:ea typeface="+mn-lt"/>
                <a:cs typeface="+mn-lt"/>
                <a:sym typeface="+mn-lt"/>
              </a:rPr>
              <a:t>: </a:t>
            </a:r>
            <a:r>
              <a:rPr lang="sl-SI" dirty="0" err="1">
                <a:ea typeface="+mn-lt"/>
                <a:cs typeface="+mn-lt"/>
                <a:sym typeface="+mn-lt"/>
              </a:rPr>
              <a:t>questions</a:t>
            </a:r>
            <a:r>
              <a:rPr lang="sl-SI" dirty="0"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ea typeface="+mn-lt"/>
                <a:cs typeface="+mn-lt"/>
                <a:sym typeface="+mn-lt"/>
              </a:rPr>
              <a:t>and</a:t>
            </a:r>
            <a:r>
              <a:rPr lang="sl-SI" dirty="0"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ea typeface="+mn-lt"/>
                <a:cs typeface="+mn-lt"/>
                <a:sym typeface="+mn-lt"/>
              </a:rPr>
              <a:t>comments</a:t>
            </a:r>
            <a:endParaRPr lang="sl-SI" dirty="0">
              <a:ea typeface="+mn-lt"/>
              <a:cs typeface="+mn-lt"/>
              <a:sym typeface="+mn-lt"/>
            </a:endParaRPr>
          </a:p>
        </p:txBody>
      </p:sp>
      <p:cxnSp>
        <p:nvCxnSpPr>
          <p:cNvPr id="8" name="Povezovalnik: ukrivljeno 7">
            <a:extLst>
              <a:ext uri="{FF2B5EF4-FFF2-40B4-BE49-F238E27FC236}">
                <a16:creationId xmlns:a16="http://schemas.microsoft.com/office/drawing/2014/main" id="{7E1281EB-411D-4561-B866-F55E06D23C0C}"/>
              </a:ext>
            </a:extLst>
          </p:cNvPr>
          <p:cNvCxnSpPr>
            <a:cxnSpLocks/>
          </p:cNvCxnSpPr>
          <p:nvPr/>
        </p:nvCxnSpPr>
        <p:spPr>
          <a:xfrm>
            <a:off x="438150" y="3571875"/>
            <a:ext cx="2059391" cy="685800"/>
          </a:xfrm>
          <a:prstGeom prst="curvedConnector3">
            <a:avLst>
              <a:gd name="adj1" fmla="val -11515"/>
            </a:avLst>
          </a:prstGeom>
          <a:ln w="38100">
            <a:solidFill>
              <a:srgbClr val="80DEEA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390DCC19-9B59-4511-B42A-84B63EFC18EB}"/>
              </a:ext>
            </a:extLst>
          </p:cNvPr>
          <p:cNvSpPr txBox="1"/>
          <p:nvPr/>
        </p:nvSpPr>
        <p:spPr>
          <a:xfrm>
            <a:off x="9694459" y="2192952"/>
            <a:ext cx="1704975" cy="646331"/>
          </a:xfrm>
          <a:prstGeom prst="rect">
            <a:avLst/>
          </a:prstGeom>
          <a:ln>
            <a:solidFill>
              <a:srgbClr val="AEEA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 err="1">
                <a:ea typeface="+mn-lt"/>
                <a:cs typeface="+mn-lt"/>
                <a:sym typeface="+mn-lt"/>
              </a:rPr>
              <a:t>Group</a:t>
            </a:r>
            <a:r>
              <a:rPr lang="en-US" dirty="0">
                <a:ea typeface="+mn-lt"/>
                <a:cs typeface="+mn-lt"/>
                <a:sym typeface="+mn-lt"/>
              </a:rPr>
              <a:t>:</a:t>
            </a:r>
            <a:r>
              <a:rPr lang="sl-SI" dirty="0">
                <a:ea typeface="+mn-lt"/>
                <a:cs typeface="+mn-lt"/>
                <a:sym typeface="+mn-lt"/>
              </a:rPr>
              <a:t> </a:t>
            </a:r>
            <a:r>
              <a:rPr lang="sl-SI" dirty="0" err="1">
                <a:ea typeface="+mn-lt"/>
                <a:cs typeface="+mn-lt"/>
                <a:sym typeface="+mn-lt"/>
              </a:rPr>
              <a:t>answers</a:t>
            </a:r>
            <a:r>
              <a:rPr lang="sl-SI" dirty="0">
                <a:ea typeface="+mn-lt"/>
                <a:cs typeface="+mn-lt"/>
                <a:sym typeface="+mn-lt"/>
              </a:rPr>
              <a:t> and </a:t>
            </a:r>
            <a:r>
              <a:rPr lang="sl-SI" dirty="0" err="1">
                <a:ea typeface="+mn-lt"/>
                <a:cs typeface="+mn-lt"/>
                <a:sym typeface="+mn-lt"/>
              </a:rPr>
              <a:t>justification</a:t>
            </a:r>
            <a:endParaRPr lang="sl-SI" dirty="0">
              <a:ea typeface="+mn-lt"/>
              <a:cs typeface="+mn-lt"/>
              <a:sym typeface="+mn-lt"/>
            </a:endParaRPr>
          </a:p>
        </p:txBody>
      </p:sp>
      <p:cxnSp>
        <p:nvCxnSpPr>
          <p:cNvPr id="13" name="Povezovalnik: ukrivljeno 12">
            <a:extLst>
              <a:ext uri="{FF2B5EF4-FFF2-40B4-BE49-F238E27FC236}">
                <a16:creationId xmlns:a16="http://schemas.microsoft.com/office/drawing/2014/main" id="{F010F5C2-B229-4DFC-A595-B60BE8018C35}"/>
              </a:ext>
            </a:extLst>
          </p:cNvPr>
          <p:cNvCxnSpPr>
            <a:cxnSpLocks/>
          </p:cNvCxnSpPr>
          <p:nvPr/>
        </p:nvCxnSpPr>
        <p:spPr>
          <a:xfrm rot="10800000" flipV="1">
            <a:off x="9801955" y="3042939"/>
            <a:ext cx="1675670" cy="814685"/>
          </a:xfrm>
          <a:prstGeom prst="curvedConnector3">
            <a:avLst>
              <a:gd name="adj1" fmla="val -17643"/>
            </a:avLst>
          </a:prstGeom>
          <a:ln w="38100">
            <a:solidFill>
              <a:srgbClr val="AEEA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40102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Po meri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D7D31"/>
      </a:accent1>
      <a:accent2>
        <a:srgbClr val="70AD47"/>
      </a:accent2>
      <a:accent3>
        <a:srgbClr val="5E7494"/>
      </a:accent3>
      <a:accent4>
        <a:srgbClr val="FFC000"/>
      </a:accent4>
      <a:accent5>
        <a:srgbClr val="5B9BD5"/>
      </a:accent5>
      <a:accent6>
        <a:srgbClr val="B4C6E7"/>
      </a:accent6>
      <a:hlink>
        <a:srgbClr val="0563C1"/>
      </a:hlink>
      <a:folHlink>
        <a:srgbClr val="954F7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c4cf2c-1396-48e0-9fb8-701f9c1f262a">
      <Terms xmlns="http://schemas.microsoft.com/office/infopath/2007/PartnerControls"/>
    </lcf76f155ced4ddcb4097134ff3c332f>
    <TaxCatchAll xmlns="703cdf61-9bdb-4ab1-bf99-aabb6c694d2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D093CA6EE9724F9D59C7B4BDDB6CF3" ma:contentTypeVersion="15" ma:contentTypeDescription="Ustvari nov dokument." ma:contentTypeScope="" ma:versionID="ed80cf22ceb283f6b226f0d3b4f51fb0">
  <xsd:schema xmlns:xsd="http://www.w3.org/2001/XMLSchema" xmlns:xs="http://www.w3.org/2001/XMLSchema" xmlns:p="http://schemas.microsoft.com/office/2006/metadata/properties" xmlns:ns2="703cdf61-9bdb-4ab1-bf99-aabb6c694d24" xmlns:ns3="e0c4cf2c-1396-48e0-9fb8-701f9c1f262a" targetNamespace="http://schemas.microsoft.com/office/2006/metadata/properties" ma:root="true" ma:fieldsID="4c68f0fa0e3419dd89357434dc39a82b" ns2:_="" ns3:_="">
    <xsd:import namespace="703cdf61-9bdb-4ab1-bf99-aabb6c694d24"/>
    <xsd:import namespace="e0c4cf2c-1396-48e0-9fb8-701f9c1f262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cdf61-9bdb-4ab1-bf99-aabb6c694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045dbe8-36ce-414e-b890-92d4d91653f2}" ma:internalName="TaxCatchAll" ma:showField="CatchAllData" ma:web="703cdf61-9bdb-4ab1-bf99-aabb6c694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4cf2c-1396-48e0-9fb8-701f9c1f2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D96856-73B4-49CA-B6CF-16A6B849C709}">
  <ds:schemaRefs>
    <ds:schemaRef ds:uri="d0f62f47-2aa0-44ee-81ad-e0fbfd0370c7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CE48852-5429-4CDE-9CC6-4F6067491F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4E53CD-73A1-4EB2-8C44-17F19FBBD6C6}"/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1061</Words>
  <Application>Microsoft Office PowerPoint</Application>
  <PresentationFormat>Širokozaslonsko</PresentationFormat>
  <Paragraphs>179</Paragraphs>
  <Slides>19</Slides>
  <Notes>19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4" baseType="lpstr">
      <vt:lpstr>Arial</vt:lpstr>
      <vt:lpstr>Calibri</vt:lpstr>
      <vt:lpstr>Courier New</vt:lpstr>
      <vt:lpstr>Wingdings</vt:lpstr>
      <vt:lpstr>Retrospektiva</vt:lpstr>
      <vt:lpstr>PowerPointova predstavitev</vt:lpstr>
      <vt:lpstr>Biotechnical Faculty, UL</vt:lpstr>
      <vt:lpstr>Biotechnical Faculty, UL in EntreCompFood</vt:lpstr>
      <vt:lpstr>Revised curriculum ex. 1 Food safety course</vt:lpstr>
      <vt:lpstr>Revised curriculum ex. 1: Food safety course</vt:lpstr>
      <vt:lpstr>Revised curriculum ex. 1: Food safety course</vt:lpstr>
      <vt:lpstr>Revised curriculum ex. 2:  Sensory analysis course</vt:lpstr>
      <vt:lpstr>Jamboard online session</vt:lpstr>
      <vt:lpstr>Discussions result: Jamboard example</vt:lpstr>
      <vt:lpstr>Pitching</vt:lpstr>
      <vt:lpstr>Selection of the best 3 ideas &amp;              Statements</vt:lpstr>
      <vt:lpstr>Self-evaluation</vt:lpstr>
      <vt:lpstr>Biotechnical Faculty, UL in EntreCompFood Key achievements</vt:lpstr>
      <vt:lpstr>BF-UL Supportive environment to promote entrepreneurship </vt:lpstr>
      <vt:lpstr>BF-UL Supportive environment to promote entrepreneurship </vt:lpstr>
      <vt:lpstr>BF-UL Supportive environment to promote entrepreneurship </vt:lpstr>
      <vt:lpstr>BF-UL Supportive environment to promote entrepreneurship </vt:lpstr>
      <vt:lpstr>BF-UL Supportive environment to promote entrepreneurship 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Urska Pivk Kupirovic</dc:creator>
  <cp:lastModifiedBy>Kuhar, Aleš</cp:lastModifiedBy>
  <cp:revision>26</cp:revision>
  <dcterms:created xsi:type="dcterms:W3CDTF">2020-07-01T07:52:02Z</dcterms:created>
  <dcterms:modified xsi:type="dcterms:W3CDTF">2023-01-26T08:08:45Z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0x010100898FA72190DA3E47A98C79953924F41E</vt:lpwstr>
  </property>
</Properties>
</file>