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404" r:id="rId5"/>
    <p:sldId id="405" r:id="rId6"/>
    <p:sldId id="406" r:id="rId7"/>
    <p:sldId id="407" r:id="rId8"/>
    <p:sldId id="409" r:id="rId9"/>
    <p:sldId id="345" r:id="rId10"/>
    <p:sldId id="347" r:id="rId11"/>
    <p:sldId id="397" r:id="rId12"/>
    <p:sldId id="384" r:id="rId13"/>
    <p:sldId id="398" r:id="rId14"/>
    <p:sldId id="357" r:id="rId15"/>
    <p:sldId id="401" r:id="rId16"/>
    <p:sldId id="399" r:id="rId17"/>
    <p:sldId id="360" r:id="rId18"/>
    <p:sldId id="389" r:id="rId19"/>
    <p:sldId id="381" r:id="rId20"/>
    <p:sldId id="395" r:id="rId21"/>
    <p:sldId id="368" r:id="rId22"/>
    <p:sldId id="372" r:id="rId23"/>
    <p:sldId id="408" r:id="rId24"/>
    <p:sldId id="412" r:id="rId25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8" userDrawn="1">
          <p15:clr>
            <a:srgbClr val="A4A3A4"/>
          </p15:clr>
        </p15:guide>
        <p15:guide id="2" orient="horz" pos="3108" userDrawn="1">
          <p15:clr>
            <a:srgbClr val="A4A3A4"/>
          </p15:clr>
        </p15:guide>
        <p15:guide id="3" orient="horz" pos="622">
          <p15:clr>
            <a:srgbClr val="A4A3A4"/>
          </p15:clr>
        </p15:guide>
        <p15:guide id="4" orient="horz" pos="2628" userDrawn="1">
          <p15:clr>
            <a:srgbClr val="A4A3A4"/>
          </p15:clr>
        </p15:guide>
        <p15:guide id="5" orient="horz" pos="2532" userDrawn="1">
          <p15:clr>
            <a:srgbClr val="A4A3A4"/>
          </p15:clr>
        </p15:guide>
        <p15:guide id="6" orient="horz" pos="2100" userDrawn="1">
          <p15:clr>
            <a:srgbClr val="A4A3A4"/>
          </p15:clr>
        </p15:guide>
        <p15:guide id="7" orient="horz" pos="1980" userDrawn="1">
          <p15:clr>
            <a:srgbClr val="A4A3A4"/>
          </p15:clr>
        </p15:guide>
        <p15:guide id="8" orient="horz" pos="2484" userDrawn="1">
          <p15:clr>
            <a:srgbClr val="A4A3A4"/>
          </p15:clr>
        </p15:guide>
        <p15:guide id="9" orient="horz" pos="1548" userDrawn="1">
          <p15:clr>
            <a:srgbClr val="A4A3A4"/>
          </p15:clr>
        </p15:guide>
        <p15:guide id="10" orient="horz" pos="1116" userDrawn="1">
          <p15:clr>
            <a:srgbClr val="A4A3A4"/>
          </p15:clr>
        </p15:guide>
        <p15:guide id="11" orient="horz" pos="1044" userDrawn="1">
          <p15:clr>
            <a:srgbClr val="A4A3A4"/>
          </p15:clr>
        </p15:guide>
        <p15:guide id="12" orient="horz" pos="2844" userDrawn="1">
          <p15:clr>
            <a:srgbClr val="A4A3A4"/>
          </p15:clr>
        </p15:guide>
        <p15:guide id="13" orient="horz" pos="1188" userDrawn="1">
          <p15:clr>
            <a:srgbClr val="A4A3A4"/>
          </p15:clr>
        </p15:guide>
        <p15:guide id="14" orient="horz" pos="2940" userDrawn="1">
          <p15:clr>
            <a:srgbClr val="A4A3A4"/>
          </p15:clr>
        </p15:guide>
        <p15:guide id="15" pos="2835">
          <p15:clr>
            <a:srgbClr val="A4A3A4"/>
          </p15:clr>
        </p15:guide>
        <p15:guide id="16" pos="2928" userDrawn="1">
          <p15:clr>
            <a:srgbClr val="A4A3A4"/>
          </p15:clr>
        </p15:guide>
        <p15:guide id="17" pos="3744" userDrawn="1">
          <p15:clr>
            <a:srgbClr val="A4A3A4"/>
          </p15:clr>
        </p15:guide>
        <p15:guide id="18" pos="4656" userDrawn="1">
          <p15:clr>
            <a:srgbClr val="A4A3A4"/>
          </p15:clr>
        </p15:guide>
        <p15:guide id="19" pos="4728" userDrawn="1">
          <p15:clr>
            <a:srgbClr val="A4A3A4"/>
          </p15:clr>
        </p15:guide>
        <p15:guide id="20" pos="2016" userDrawn="1">
          <p15:clr>
            <a:srgbClr val="A4A3A4"/>
          </p15:clr>
        </p15:guide>
        <p15:guide id="21" pos="1948">
          <p15:clr>
            <a:srgbClr val="A4A3A4"/>
          </p15:clr>
        </p15:guide>
        <p15:guide id="22" pos="1104" userDrawn="1">
          <p15:clr>
            <a:srgbClr val="A4A3A4"/>
          </p15:clr>
        </p15:guide>
        <p15:guide id="23" pos="1020">
          <p15:clr>
            <a:srgbClr val="A4A3A4"/>
          </p15:clr>
        </p15:guide>
        <p15:guide id="24" pos="204">
          <p15:clr>
            <a:srgbClr val="A4A3A4"/>
          </p15:clr>
        </p15:guide>
        <p15:guide id="25" pos="5568" userDrawn="1">
          <p15:clr>
            <a:srgbClr val="A4A3A4"/>
          </p15:clr>
        </p15:guide>
        <p15:guide id="2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940">
          <p15:clr>
            <a:srgbClr val="A4A3A4"/>
          </p15:clr>
        </p15:guide>
        <p15:guide id="2" orient="horz" pos="493">
          <p15:clr>
            <a:srgbClr val="A4A3A4"/>
          </p15:clr>
        </p15:guide>
        <p15:guide id="3" pos="280">
          <p15:clr>
            <a:srgbClr val="A4A3A4"/>
          </p15:clr>
        </p15:guide>
        <p15:guide id="4" pos="400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b, Claudia (GfK)" initials="EC" lastIdx="2" clrIdx="0"/>
  <p:cmAuthor id="1" name="Anke Beulke" initials="" lastIdx="1" clrIdx="1"/>
  <p:cmAuthor id="2" name="Trgovcevic, Zora (GfK)" initials="TZ(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D3C"/>
    <a:srgbClr val="4A423F"/>
    <a:srgbClr val="F9B200"/>
    <a:srgbClr val="FFD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3058" autoAdjust="0"/>
  </p:normalViewPr>
  <p:slideViewPr>
    <p:cSldViewPr snapToGrid="0" showGuides="1">
      <p:cViewPr varScale="1">
        <p:scale>
          <a:sx n="84" d="100"/>
          <a:sy n="84" d="100"/>
        </p:scale>
        <p:origin x="102" y="108"/>
      </p:cViewPr>
      <p:guideLst>
        <p:guide orient="horz" pos="2988"/>
        <p:guide orient="horz" pos="3108"/>
        <p:guide orient="horz" pos="622"/>
        <p:guide orient="horz" pos="2628"/>
        <p:guide orient="horz" pos="2532"/>
        <p:guide orient="horz" pos="2100"/>
        <p:guide orient="horz" pos="1980"/>
        <p:guide orient="horz" pos="2484"/>
        <p:guide orient="horz" pos="1548"/>
        <p:guide orient="horz" pos="1116"/>
        <p:guide orient="horz" pos="1044"/>
        <p:guide orient="horz" pos="2844"/>
        <p:guide orient="horz" pos="1188"/>
        <p:guide orient="horz" pos="2940"/>
        <p:guide pos="2835"/>
        <p:guide pos="2928"/>
        <p:guide pos="3744"/>
        <p:guide pos="4656"/>
        <p:guide pos="4728"/>
        <p:guide pos="2016"/>
        <p:guide pos="1948"/>
        <p:guide pos="1104"/>
        <p:guide pos="1020"/>
        <p:guide pos="204"/>
        <p:guide pos="55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-4308" y="-948"/>
      </p:cViewPr>
      <p:guideLst>
        <p:guide orient="horz" pos="5940"/>
        <p:guide orient="horz" pos="493"/>
        <p:guide pos="280"/>
        <p:guide pos="400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37948459405675E-2"/>
          <c:y val="6.1683847614992411E-2"/>
          <c:w val="0.94707568536892739"/>
          <c:h val="0.93831615238500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56</c:v>
                </c:pt>
                <c:pt idx="1">
                  <c:v>48</c:v>
                </c:pt>
                <c:pt idx="2">
                  <c:v>53</c:v>
                </c:pt>
                <c:pt idx="3">
                  <c:v>51</c:v>
                </c:pt>
                <c:pt idx="4">
                  <c:v>47</c:v>
                </c:pt>
                <c:pt idx="5">
                  <c:v>53</c:v>
                </c:pt>
                <c:pt idx="6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70-48EB-B7EA-858004F00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431616"/>
        <c:axId val="281429656"/>
      </c:barChart>
      <c:catAx>
        <c:axId val="281431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1429656"/>
        <c:crosses val="autoZero"/>
        <c:auto val="1"/>
        <c:lblAlgn val="ctr"/>
        <c:lblOffset val="100"/>
        <c:noMultiLvlLbl val="0"/>
      </c:catAx>
      <c:valAx>
        <c:axId val="281429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143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986281668309568E-3"/>
          <c:y val="3.0118734484265643E-2"/>
          <c:w val="0.98031059474380666"/>
          <c:h val="0.8467443091582848"/>
        </c:manualLayout>
      </c:layout>
      <c:lineChart>
        <c:grouping val="standard"/>
        <c:varyColors val="0"/>
        <c:ser>
          <c:idx val="1"/>
          <c:order val="1"/>
          <c:tx>
            <c:strRef>
              <c:f>Sheet1!$S$215</c:f>
              <c:strCache>
                <c:ptCount val="1"/>
                <c:pt idx="0">
                  <c:v>posudba kod prijatelja</c:v>
                </c:pt>
              </c:strCache>
            </c:strRef>
          </c:tx>
          <c:spPr>
            <a:ln>
              <a:solidFill>
                <a:srgbClr val="E95E0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130188846757987E-2"/>
                  <c:y val="-1.592921570981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906542056074768E-2"/>
                  <c:y val="-5.63584407271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906542056074813E-2"/>
                  <c:y val="-3.6467226352883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739346746360717E-2"/>
                  <c:y val="-2.9918689482873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991847613267424E-2"/>
                  <c:y val="3.385047870159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398753894080999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906542056074768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122301540538295E-2"/>
                  <c:y val="-6.482382721289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293-46F8-9948-38CA489D95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Sheet1!$S$216:$S$221</c:f>
              <c:numCache>
                <c:formatCode>General</c:formatCode>
                <c:ptCount val="6"/>
                <c:pt idx="0" formatCode="0">
                  <c:v>45</c:v>
                </c:pt>
                <c:pt idx="1">
                  <c:v>45</c:v>
                </c:pt>
                <c:pt idx="2">
                  <c:v>38</c:v>
                </c:pt>
                <c:pt idx="3" formatCode="#,##0">
                  <c:v>43</c:v>
                </c:pt>
                <c:pt idx="4">
                  <c:v>35</c:v>
                </c:pt>
                <c:pt idx="5">
                  <c:v>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8293-46F8-9948-38CA489D9585}"/>
            </c:ext>
          </c:extLst>
        </c:ser>
        <c:ser>
          <c:idx val="2"/>
          <c:order val="2"/>
          <c:tx>
            <c:strRef>
              <c:f>Sheet1!$T$215</c:f>
              <c:strCache>
                <c:ptCount val="1"/>
                <c:pt idx="0">
                  <c:v>kupovina u knjižari/kiosku</c:v>
                </c:pt>
              </c:strCache>
            </c:strRef>
          </c:tx>
          <c:spPr>
            <a:ln>
              <a:solidFill>
                <a:srgbClr val="928580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64473229200917E-2"/>
                  <c:y val="-3.6385733469058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414330218068536E-2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445482866043659E-2"/>
                  <c:y val="5.3043238331466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131549349154683E-2"/>
                  <c:y val="-5.2151929632856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439753745959806E-2"/>
                  <c:y val="-3.75976362452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776342791013196E-2"/>
                  <c:y val="-3.0320489551421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2367601246105918E-2"/>
                  <c:y val="4.30976311443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313778937626939E-2"/>
                  <c:y val="5.983737896574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293-46F8-9948-38CA489D95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Sheet1!$T$216:$T$221</c:f>
              <c:numCache>
                <c:formatCode>General</c:formatCode>
                <c:ptCount val="6"/>
                <c:pt idx="0" formatCode="0">
                  <c:v>33</c:v>
                </c:pt>
                <c:pt idx="1">
                  <c:v>41</c:v>
                </c:pt>
                <c:pt idx="2">
                  <c:v>35</c:v>
                </c:pt>
                <c:pt idx="3" formatCode="#,##0">
                  <c:v>32</c:v>
                </c:pt>
                <c:pt idx="4">
                  <c:v>38</c:v>
                </c:pt>
                <c:pt idx="5">
                  <c:v>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8293-46F8-9948-38CA489D9585}"/>
            </c:ext>
          </c:extLst>
        </c:ser>
        <c:ser>
          <c:idx val="0"/>
          <c:order val="0"/>
          <c:tx>
            <c:strRef>
              <c:f>Sheet1!$R$215</c:f>
              <c:strCache>
                <c:ptCount val="1"/>
                <c:pt idx="0">
                  <c:v>posudba u knjižnici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2.9953313805018273E-2"/>
                  <c:y val="-7.1741640729937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293-46F8-9948-38CA489D95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Sheet1!$R$216:$R$221</c:f>
              <c:numCache>
                <c:formatCode>General</c:formatCode>
                <c:ptCount val="6"/>
                <c:pt idx="0" formatCode="0">
                  <c:v>56</c:v>
                </c:pt>
                <c:pt idx="1">
                  <c:v>55</c:v>
                </c:pt>
                <c:pt idx="2">
                  <c:v>51</c:v>
                </c:pt>
                <c:pt idx="3" formatCode="#,##0">
                  <c:v>53</c:v>
                </c:pt>
                <c:pt idx="4">
                  <c:v>46</c:v>
                </c:pt>
                <c:pt idx="5">
                  <c:v>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8293-46F8-9948-38CA489D9585}"/>
            </c:ext>
          </c:extLst>
        </c:ser>
        <c:ser>
          <c:idx val="3"/>
          <c:order val="3"/>
          <c:tx>
            <c:strRef>
              <c:f>Sheet1!$U$215</c:f>
              <c:strCache>
                <c:ptCount val="1"/>
                <c:pt idx="0">
                  <c:v>kupopvina na Internetu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764788412528656E-2"/>
                  <c:y val="-4.3662880162870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994224936287253E-2"/>
                  <c:y val="-4.3662880162870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764788412528656E-2"/>
                  <c:y val="-4.002430681596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99422493628733E-2"/>
                  <c:y val="2.910858677524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22366146004585E-2"/>
                  <c:y val="-3.2747160122152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91774609503454E-2"/>
                  <c:y val="2.910858677524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293-46F8-9948-38CA489D95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3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Sheet1!$U$216:$U$221</c:f>
              <c:numCache>
                <c:formatCode>General</c:formatCode>
                <c:ptCount val="6"/>
                <c:pt idx="0" formatCode="0">
                  <c:v>8</c:v>
                </c:pt>
                <c:pt idx="1">
                  <c:v>8</c:v>
                </c:pt>
                <c:pt idx="2">
                  <c:v>9</c:v>
                </c:pt>
                <c:pt idx="3" formatCode="#,##0">
                  <c:v>6</c:v>
                </c:pt>
                <c:pt idx="4">
                  <c:v>12</c:v>
                </c:pt>
                <c:pt idx="5">
                  <c:v>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8293-46F8-9948-38CA489D9585}"/>
            </c:ext>
          </c:extLst>
        </c:ser>
        <c:ser>
          <c:idx val="4"/>
          <c:order val="4"/>
          <c:tx>
            <c:strRef>
              <c:f>Sheet1!$V$215</c:f>
              <c:strCache>
                <c:ptCount val="1"/>
                <c:pt idx="0">
                  <c:v>dobio na poklon</c:v>
                </c:pt>
              </c:strCache>
            </c:strRef>
          </c:tx>
          <c:spPr>
            <a:ln>
              <a:solidFill>
                <a:srgbClr val="0087C8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3988449872574507E-2"/>
                  <c:y val="-6.67064074284969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070703777540157E-2"/>
                  <c:y val="5.0940026856682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22366146004585E-2"/>
                  <c:y val="3.638573346905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300140301298792E-2"/>
                  <c:y val="5.4578600203588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764788412528809E-2"/>
                  <c:y val="-4.730145350977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8293-46F8-9948-38CA489D95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2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Sheet1!$V$216:$V$221</c:f>
              <c:numCache>
                <c:formatCode>#,##0</c:formatCode>
                <c:ptCount val="6"/>
                <c:pt idx="0">
                  <c:v>22</c:v>
                </c:pt>
                <c:pt idx="1">
                  <c:v>30</c:v>
                </c:pt>
                <c:pt idx="2" formatCode="General">
                  <c:v>23</c:v>
                </c:pt>
                <c:pt idx="3">
                  <c:v>27</c:v>
                </c:pt>
                <c:pt idx="4" formatCode="General">
                  <c:v>22</c:v>
                </c:pt>
                <c:pt idx="5" formatCode="General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8293-46F8-9948-38CA489D9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215632"/>
        <c:axId val="276217200"/>
      </c:lineChart>
      <c:catAx>
        <c:axId val="27621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sl-SI"/>
          </a:p>
        </c:txPr>
        <c:crossAx val="276217200"/>
        <c:crosses val="autoZero"/>
        <c:auto val="1"/>
        <c:lblAlgn val="ctr"/>
        <c:lblOffset val="100"/>
        <c:noMultiLvlLbl val="0"/>
      </c:catAx>
      <c:valAx>
        <c:axId val="276217200"/>
        <c:scaling>
          <c:orientation val="minMax"/>
          <c:max val="6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276215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9689337803068755E-2"/>
          <c:y val="4.1034512297948161E-2"/>
          <c:w val="0.98031059474380666"/>
          <c:h val="0.8467443091582848"/>
        </c:manualLayout>
      </c:layout>
      <c:lineChart>
        <c:grouping val="standard"/>
        <c:varyColors val="0"/>
        <c:ser>
          <c:idx val="1"/>
          <c:order val="1"/>
          <c:tx>
            <c:strRef>
              <c:f>Sheet1!$S$215</c:f>
              <c:strCache>
                <c:ptCount val="1"/>
                <c:pt idx="0">
                  <c:v>podjednako</c:v>
                </c:pt>
              </c:strCache>
            </c:strRef>
          </c:tx>
          <c:spPr>
            <a:ln>
              <a:solidFill>
                <a:srgbClr val="E95E0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130188846757987E-2"/>
                  <c:y val="-1.592921570981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158512606728909E-3"/>
                  <c:y val="1.6413117314767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906542056074813E-2"/>
                  <c:y val="-3.6467226352883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544934384652406E-2"/>
                  <c:y val="-4.447310736169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991847613267424E-2"/>
                  <c:y val="3.385047870159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9542990741420545E-3"/>
                  <c:y val="3.8803808984641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906542056074768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122301540538295E-2"/>
                  <c:y val="-6.482382721289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0DB-4AD6-8937-40391693417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Sheet1!$S$216:$S$221</c:f>
              <c:numCache>
                <c:formatCode>General</c:formatCode>
                <c:ptCount val="6"/>
                <c:pt idx="0" formatCode="0">
                  <c:v>38</c:v>
                </c:pt>
                <c:pt idx="1">
                  <c:v>35</c:v>
                </c:pt>
                <c:pt idx="2">
                  <c:v>43</c:v>
                </c:pt>
                <c:pt idx="3" formatCode="#,##0">
                  <c:v>48</c:v>
                </c:pt>
                <c:pt idx="4">
                  <c:v>26</c:v>
                </c:pt>
                <c:pt idx="5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60DB-4AD6-8937-403916934174}"/>
            </c:ext>
          </c:extLst>
        </c:ser>
        <c:ser>
          <c:idx val="2"/>
          <c:order val="2"/>
          <c:tx>
            <c:strRef>
              <c:f>Sheet1!$T$215</c:f>
              <c:strCache>
                <c:ptCount val="1"/>
                <c:pt idx="0">
                  <c:v>domaći autora</c:v>
                </c:pt>
              </c:strCache>
            </c:strRef>
          </c:tx>
          <c:spPr>
            <a:ln>
              <a:solidFill>
                <a:srgbClr val="928580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64473229200917E-2"/>
                  <c:y val="-3.6385733469058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229075743544969E-2"/>
                  <c:y val="-2.6681916204515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528795963250075E-2"/>
                  <c:y val="4.2127516811211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131477611297334E-2"/>
                  <c:y val="3.881240403979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439753745959806E-2"/>
                  <c:y val="-3.75976362452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772638758448796E-2"/>
                  <c:y val="-4.4874782939044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2367601246105918E-2"/>
                  <c:y val="4.30976311443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313778937626939E-2"/>
                  <c:y val="5.983737896574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60DB-4AD6-8937-40391693417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Sheet1!$T$216:$T$221</c:f>
              <c:numCache>
                <c:formatCode>General</c:formatCode>
                <c:ptCount val="6"/>
                <c:pt idx="0" formatCode="0">
                  <c:v>25</c:v>
                </c:pt>
                <c:pt idx="1">
                  <c:v>27</c:v>
                </c:pt>
                <c:pt idx="2">
                  <c:v>19</c:v>
                </c:pt>
                <c:pt idx="3" formatCode="#,##0">
                  <c:v>15</c:v>
                </c:pt>
                <c:pt idx="4">
                  <c:v>32</c:v>
                </c:pt>
                <c:pt idx="5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60DB-4AD6-8937-403916934174}"/>
            </c:ext>
          </c:extLst>
        </c:ser>
        <c:ser>
          <c:idx val="0"/>
          <c:order val="0"/>
          <c:tx>
            <c:strRef>
              <c:f>Sheet1!$R$215</c:f>
              <c:strCache>
                <c:ptCount val="1"/>
                <c:pt idx="0">
                  <c:v>prijevodi stranih autora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412381973423868E-2"/>
                  <c:y val="2.5288084760995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051267937402319E-2"/>
                  <c:y val="3.9842378148619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675586430588166E-2"/>
                  <c:y val="-4.6271765902785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60DB-4AD6-8937-40391693417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Sheet1!$R$216:$R$221</c:f>
              <c:numCache>
                <c:formatCode>General</c:formatCode>
                <c:ptCount val="6"/>
                <c:pt idx="0" formatCode="0">
                  <c:v>33</c:v>
                </c:pt>
                <c:pt idx="1">
                  <c:v>38</c:v>
                </c:pt>
                <c:pt idx="2">
                  <c:v>38</c:v>
                </c:pt>
                <c:pt idx="3" formatCode="#,##0">
                  <c:v>35</c:v>
                </c:pt>
                <c:pt idx="4">
                  <c:v>40</c:v>
                </c:pt>
                <c:pt idx="5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60DB-4AD6-8937-403916934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218376"/>
        <c:axId val="276937728"/>
      </c:lineChart>
      <c:catAx>
        <c:axId val="276218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sl-SI"/>
          </a:p>
        </c:txPr>
        <c:crossAx val="276937728"/>
        <c:crosses val="autoZero"/>
        <c:auto val="1"/>
        <c:lblAlgn val="ctr"/>
        <c:lblOffset val="100"/>
        <c:noMultiLvlLbl val="0"/>
      </c:catAx>
      <c:valAx>
        <c:axId val="276937728"/>
        <c:scaling>
          <c:orientation val="minMax"/>
          <c:max val="6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276218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07742637994318E-2"/>
          <c:y val="0"/>
          <c:w val="0.94707568536892739"/>
          <c:h val="0.93831615238500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32</c:v>
                </c:pt>
                <c:pt idx="1">
                  <c:v>31</c:v>
                </c:pt>
                <c:pt idx="2">
                  <c:v>19</c:v>
                </c:pt>
                <c:pt idx="3">
                  <c:v>23</c:v>
                </c:pt>
                <c:pt idx="4">
                  <c:v>22</c:v>
                </c:pt>
                <c:pt idx="5">
                  <c:v>19</c:v>
                </c:pt>
                <c:pt idx="6">
                  <c:v>25</c:v>
                </c:pt>
                <c:pt idx="7">
                  <c:v>25.5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F9-4DA5-B88E-1FB85498A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212184"/>
        <c:axId val="106212576"/>
      </c:barChart>
      <c:catAx>
        <c:axId val="106212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212576"/>
        <c:crosses val="autoZero"/>
        <c:auto val="1"/>
        <c:lblAlgn val="ctr"/>
        <c:lblOffset val="100"/>
        <c:noMultiLvlLbl val="0"/>
      </c:catAx>
      <c:valAx>
        <c:axId val="106212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621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986281668309568E-3"/>
          <c:y val="3.0118734484265643E-2"/>
          <c:w val="0.98031059474380666"/>
          <c:h val="0.8467443091582848"/>
        </c:manualLayout>
      </c:layout>
      <c:lineChart>
        <c:grouping val="standard"/>
        <c:varyColors val="0"/>
        <c:ser>
          <c:idx val="1"/>
          <c:order val="1"/>
          <c:tx>
            <c:strRef>
              <c:f>Sheet1!$S$215</c:f>
              <c:strCache>
                <c:ptCount val="1"/>
                <c:pt idx="0">
                  <c:v>knjige za djecu</c:v>
                </c:pt>
              </c:strCache>
            </c:strRef>
          </c:tx>
          <c:spPr>
            <a:ln>
              <a:solidFill>
                <a:srgbClr val="E95E0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130188846757987E-2"/>
                  <c:y val="-1.592921570981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906542056074768E-2"/>
                  <c:y val="-5.63584407271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906527386712137E-2"/>
                  <c:y val="4.358151364078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739346746360717E-2"/>
                  <c:y val="-2.9918689482873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771293513881262E-2"/>
                  <c:y val="-5.347528162414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398753894080999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906542056074768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122301540538295E-2"/>
                  <c:y val="-6.482382721289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B1B-4972-9C8A-5C8A87AF420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Sheet1!$S$216:$S$221</c:f>
              <c:numCache>
                <c:formatCode>General</c:formatCode>
                <c:ptCount val="6"/>
                <c:pt idx="0" formatCode="0">
                  <c:v>25</c:v>
                </c:pt>
                <c:pt idx="1">
                  <c:v>30</c:v>
                </c:pt>
                <c:pt idx="2">
                  <c:v>20</c:v>
                </c:pt>
                <c:pt idx="3" formatCode="#,##0">
                  <c:v>29</c:v>
                </c:pt>
                <c:pt idx="4">
                  <c:v>30</c:v>
                </c:pt>
                <c:pt idx="5">
                  <c:v>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4B1B-4972-9C8A-5C8A87AF4208}"/>
            </c:ext>
          </c:extLst>
        </c:ser>
        <c:ser>
          <c:idx val="2"/>
          <c:order val="2"/>
          <c:tx>
            <c:strRef>
              <c:f>Sheet1!$T$215</c:f>
              <c:strCache>
                <c:ptCount val="1"/>
                <c:pt idx="0">
                  <c:v>stručne knjige</c:v>
                </c:pt>
              </c:strCache>
            </c:strRef>
          </c:tx>
          <c:spPr>
            <a:ln>
              <a:solidFill>
                <a:srgbClr val="928580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64473229200917E-2"/>
                  <c:y val="-3.6385733469058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567219952901571E-2"/>
                  <c:y val="-4.1236209592138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827923015936729E-2"/>
                  <c:y val="-4.883681686143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743380079177608E-2"/>
                  <c:y val="1.3342390611449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439753745959806E-2"/>
                  <c:y val="-3.75976362452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9075118338856166E-2"/>
                  <c:y val="6.0643844121225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2367601246105918E-2"/>
                  <c:y val="4.30976311443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313778937626939E-2"/>
                  <c:y val="5.983737896574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B1B-4972-9C8A-5C8A87AF420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Sheet1!$T$216:$T$221</c:f>
              <c:numCache>
                <c:formatCode>General</c:formatCode>
                <c:ptCount val="6"/>
                <c:pt idx="0" formatCode="0">
                  <c:v>23</c:v>
                </c:pt>
                <c:pt idx="1">
                  <c:v>24</c:v>
                </c:pt>
                <c:pt idx="2">
                  <c:v>26</c:v>
                </c:pt>
                <c:pt idx="3" formatCode="#,##0">
                  <c:v>20</c:v>
                </c:pt>
                <c:pt idx="4">
                  <c:v>23</c:v>
                </c:pt>
                <c:pt idx="5">
                  <c:v>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4B1B-4972-9C8A-5C8A87AF4208}"/>
            </c:ext>
          </c:extLst>
        </c:ser>
        <c:ser>
          <c:idx val="0"/>
          <c:order val="0"/>
          <c:tx>
            <c:strRef>
              <c:f>Sheet1!$R$215</c:f>
              <c:strCache>
                <c:ptCount val="1"/>
                <c:pt idx="0">
                  <c:v>beletristika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2.9953313805018273E-2"/>
                  <c:y val="-7.1741640729937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B1B-4972-9C8A-5C8A87AF420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Sheet1!$R$216:$R$221</c:f>
              <c:numCache>
                <c:formatCode>General</c:formatCode>
                <c:ptCount val="6"/>
                <c:pt idx="0" formatCode="0">
                  <c:v>47</c:v>
                </c:pt>
                <c:pt idx="1">
                  <c:v>52</c:v>
                </c:pt>
                <c:pt idx="2">
                  <c:v>48</c:v>
                </c:pt>
                <c:pt idx="3" formatCode="#,##0">
                  <c:v>47</c:v>
                </c:pt>
                <c:pt idx="4">
                  <c:v>40</c:v>
                </c:pt>
                <c:pt idx="5">
                  <c:v>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4B1B-4972-9C8A-5C8A87AF4208}"/>
            </c:ext>
          </c:extLst>
        </c:ser>
        <c:ser>
          <c:idx val="3"/>
          <c:order val="3"/>
          <c:tx>
            <c:strRef>
              <c:f>Sheet1!$U$215</c:f>
              <c:strCache>
                <c:ptCount val="1"/>
                <c:pt idx="0">
                  <c:v>publicistika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8141407555080238E-2"/>
                  <c:y val="-1.4554293387623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070703777540157E-2"/>
                  <c:y val="5.09400268566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147182618792985E-2"/>
                  <c:y val="-3.638573346905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99422493628733E-2"/>
                  <c:y val="-5.4578600203588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22366146004585E-2"/>
                  <c:y val="-3.2747160122152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688309571275943E-2"/>
                  <c:y val="-1.334128148569938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4B1B-4972-9C8A-5C8A87AF420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3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Sheet1!$U$216:$U$221</c:f>
              <c:numCache>
                <c:formatCode>General</c:formatCode>
                <c:ptCount val="6"/>
                <c:pt idx="0" formatCode="0">
                  <c:v>16</c:v>
                </c:pt>
                <c:pt idx="1">
                  <c:v>23</c:v>
                </c:pt>
                <c:pt idx="2">
                  <c:v>22</c:v>
                </c:pt>
                <c:pt idx="3" formatCode="#,##0">
                  <c:v>21</c:v>
                </c:pt>
                <c:pt idx="4">
                  <c:v>18</c:v>
                </c:pt>
                <c:pt idx="5">
                  <c:v>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4B1B-4972-9C8A-5C8A87AF4208}"/>
            </c:ext>
          </c:extLst>
        </c:ser>
        <c:ser>
          <c:idx val="4"/>
          <c:order val="4"/>
          <c:tx>
            <c:strRef>
              <c:f>Sheet1!$V$215</c:f>
              <c:strCache>
                <c:ptCount val="1"/>
                <c:pt idx="0">
                  <c:v>priručnici</c:v>
                </c:pt>
              </c:strCache>
            </c:strRef>
          </c:tx>
          <c:spPr>
            <a:ln>
              <a:solidFill>
                <a:srgbClr val="0087C8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141407555080238E-2"/>
                  <c:y val="2.547001342834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070703777540157E-2"/>
                  <c:y val="5.0940026856682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22366146004585E-2"/>
                  <c:y val="3.638573346905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300140301298792E-2"/>
                  <c:y val="5.4578600203588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22366146004585E-2"/>
                  <c:y val="5.4578600203588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535351888770212E-2"/>
                  <c:y val="-6.67064074284969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4B1B-4972-9C8A-5C8A87AF420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2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Sheet1!$V$216:$V$221</c:f>
              <c:numCache>
                <c:formatCode>#,##0</c:formatCode>
                <c:ptCount val="6"/>
                <c:pt idx="0">
                  <c:v>14</c:v>
                </c:pt>
                <c:pt idx="1">
                  <c:v>6</c:v>
                </c:pt>
                <c:pt idx="2" formatCode="General">
                  <c:v>12</c:v>
                </c:pt>
                <c:pt idx="3">
                  <c:v>19</c:v>
                </c:pt>
                <c:pt idx="4" formatCode="General">
                  <c:v>18</c:v>
                </c:pt>
                <c:pt idx="5" formatCode="General">
                  <c:v>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4B1B-4972-9C8A-5C8A87AF4208}"/>
            </c:ext>
          </c:extLst>
        </c:ser>
        <c:ser>
          <c:idx val="5"/>
          <c:order val="5"/>
          <c:tx>
            <c:strRef>
              <c:f>Sheet1!$W$215</c:f>
              <c:strCache>
                <c:ptCount val="1"/>
                <c:pt idx="0">
                  <c:v>enciklopedije</c:v>
                </c:pt>
              </c:strCache>
            </c:strRef>
          </c:tx>
          <c:spPr>
            <a:ln>
              <a:solidFill>
                <a:srgbClr val="00418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835492190068775E-2"/>
                  <c:y val="3.6385733469058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84126725378156E-2"/>
                  <c:y val="-3.63857334690588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4B1B-4972-9C8A-5C8A87AF4208}"/>
                </c:ext>
                <c:ext xmlns:c15="http://schemas.microsoft.com/office/drawing/2012/chart" uri="{CE6537A1-D6FC-4f65-9D91-7224C49458BB}">
                  <c15:layout>
                    <c:manualLayout>
                      <c:w val="2.8624179075535269E-2"/>
                      <c:h val="8.405104431352583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4535351888770059E-2"/>
                  <c:y val="3.638573346905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059153650115389E-3"/>
                  <c:y val="-3.6385733469058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382394206264328E-2"/>
                  <c:y val="3.6385876719977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4B1B-4972-9C8A-5C8A87AF4208}"/>
                </c:ext>
                <c:ext xmlns:c15="http://schemas.microsoft.com/office/drawing/2012/chart" uri="{CE6537A1-D6FC-4f65-9D91-7224C49458BB}">
                  <c15:layout>
                    <c:manualLayout>
                      <c:w val="2.8624179075535269E-2"/>
                      <c:h val="6.949675092590229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Sheet1!$W$216:$W$221</c:f>
              <c:numCache>
                <c:formatCode>#,##0</c:formatCode>
                <c:ptCount val="6"/>
                <c:pt idx="0">
                  <c:v>8</c:v>
                </c:pt>
                <c:pt idx="1">
                  <c:v>8</c:v>
                </c:pt>
                <c:pt idx="2" formatCode="General">
                  <c:v>4</c:v>
                </c:pt>
                <c:pt idx="3">
                  <c:v>5</c:v>
                </c:pt>
                <c:pt idx="4" formatCode="General">
                  <c:v>6</c:v>
                </c:pt>
                <c:pt idx="5" formatCode="General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1-4B1B-4972-9C8A-5C8A87AF4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0917056"/>
        <c:axId val="280917448"/>
      </c:lineChart>
      <c:catAx>
        <c:axId val="28091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sl-SI"/>
          </a:p>
        </c:txPr>
        <c:crossAx val="280917448"/>
        <c:crosses val="autoZero"/>
        <c:auto val="1"/>
        <c:lblAlgn val="ctr"/>
        <c:lblOffset val="100"/>
        <c:noMultiLvlLbl val="0"/>
      </c:catAx>
      <c:valAx>
        <c:axId val="280917448"/>
        <c:scaling>
          <c:orientation val="minMax"/>
          <c:max val="6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2809170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1273906587887352E-2"/>
          <c:y val="3.0118734484265643E-2"/>
          <c:w val="0.96833520009902585"/>
          <c:h val="0.8467443091582848"/>
        </c:manualLayout>
      </c:layout>
      <c:lineChart>
        <c:grouping val="standard"/>
        <c:varyColors val="0"/>
        <c:ser>
          <c:idx val="1"/>
          <c:order val="1"/>
          <c:tx>
            <c:strRef>
              <c:f>Sheet1!$S$215</c:f>
              <c:strCache>
                <c:ptCount val="1"/>
                <c:pt idx="0">
                  <c:v>fianncijski razlozi</c:v>
                </c:pt>
              </c:strCache>
            </c:strRef>
          </c:tx>
          <c:spPr>
            <a:ln>
              <a:solidFill>
                <a:srgbClr val="E95E0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906542056074768E-2"/>
                  <c:y val="-2.3206416770016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906542056074768E-2"/>
                  <c:y val="-5.63584407271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906542056074813E-2"/>
                  <c:y val="-3.6467226352883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739346746360717E-2"/>
                  <c:y val="-2.9918689482873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2F4-4104-AFB2-D2A11E6C470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924175608785295E-2"/>
                  <c:y val="-6.8029681538715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398753894080999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906542056074768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122301540538295E-2"/>
                  <c:y val="-6.482382721289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F4-4104-AFB2-D2A11E6C470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Sheet1!$Q$216:$Q$223</c:f>
              <c:numCache>
                <c:formatCode>General</c:formatCode>
                <c:ptCount val="8"/>
                <c:pt idx="0" formatCode="@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Sheet1!$S$216:$S$223</c:f>
              <c:numCache>
                <c:formatCode>0</c:formatCode>
                <c:ptCount val="8"/>
                <c:pt idx="0" formatCode="#,##0">
                  <c:v>32</c:v>
                </c:pt>
                <c:pt idx="1">
                  <c:v>24</c:v>
                </c:pt>
                <c:pt idx="2">
                  <c:v>33</c:v>
                </c:pt>
                <c:pt idx="3" formatCode="General">
                  <c:v>28</c:v>
                </c:pt>
                <c:pt idx="4" formatCode="General">
                  <c:v>20</c:v>
                </c:pt>
                <c:pt idx="5" formatCode="#,##0">
                  <c:v>25</c:v>
                </c:pt>
                <c:pt idx="6" formatCode="General">
                  <c:v>19</c:v>
                </c:pt>
                <c:pt idx="7" formatCode="General">
                  <c:v>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EA2-44A1-A40A-3783B47FD7ED}"/>
            </c:ext>
          </c:extLst>
        </c:ser>
        <c:ser>
          <c:idx val="2"/>
          <c:order val="2"/>
          <c:tx>
            <c:strRef>
              <c:f>Sheet1!$T$215</c:f>
              <c:strCache>
                <c:ptCount val="1"/>
                <c:pt idx="0">
                  <c:v>posuđuje u knjižnici</c:v>
                </c:pt>
              </c:strCache>
            </c:strRef>
          </c:tx>
          <c:spPr>
            <a:ln>
              <a:solidFill>
                <a:srgbClr val="928580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7414330218068536E-2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445482866043659E-2"/>
                  <c:y val="5.3043238331466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844236760124613E-3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445482866043614E-2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922118380062305E-2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2367601246105918E-2"/>
                  <c:y val="4.30976311443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313778937626939E-2"/>
                  <c:y val="5.983737896574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F4-4104-AFB2-D2A11E6C470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Sheet1!$Q$216:$Q$223</c:f>
              <c:numCache>
                <c:formatCode>General</c:formatCode>
                <c:ptCount val="8"/>
                <c:pt idx="0" formatCode="@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Sheet1!$T$216:$T$223</c:f>
              <c:numCache>
                <c:formatCode>0</c:formatCode>
                <c:ptCount val="8"/>
                <c:pt idx="1">
                  <c:v>10</c:v>
                </c:pt>
                <c:pt idx="2">
                  <c:v>13</c:v>
                </c:pt>
                <c:pt idx="3" formatCode="General">
                  <c:v>14</c:v>
                </c:pt>
                <c:pt idx="4" formatCode="General">
                  <c:v>14</c:v>
                </c:pt>
                <c:pt idx="5" formatCode="#,##0">
                  <c:v>14</c:v>
                </c:pt>
                <c:pt idx="6" formatCode="General">
                  <c:v>14</c:v>
                </c:pt>
                <c:pt idx="7" formatCode="General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EA2-44A1-A40A-3783B47FD7ED}"/>
            </c:ext>
          </c:extLst>
        </c:ser>
        <c:ser>
          <c:idx val="0"/>
          <c:order val="0"/>
          <c:tx>
            <c:strRef>
              <c:f>Sheet1!$R$215</c:f>
              <c:strCache>
                <c:ptCount val="1"/>
                <c:pt idx="0">
                  <c:v>knjige mi ne trebaju/ne zanimaju me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2.9953313805018273E-2"/>
                  <c:y val="-7.1741640729937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EA2-44A1-A40A-3783B47FD7E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Sheet1!$Q$216:$Q$223</c:f>
              <c:numCache>
                <c:formatCode>General</c:formatCode>
                <c:ptCount val="8"/>
                <c:pt idx="0" formatCode="@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Sheet1!$R$216:$R$223</c:f>
              <c:numCache>
                <c:formatCode>0</c:formatCode>
                <c:ptCount val="8"/>
                <c:pt idx="0" formatCode="#,##0">
                  <c:v>46</c:v>
                </c:pt>
                <c:pt idx="1">
                  <c:v>51</c:v>
                </c:pt>
                <c:pt idx="2">
                  <c:v>46</c:v>
                </c:pt>
                <c:pt idx="3" formatCode="General">
                  <c:v>47</c:v>
                </c:pt>
                <c:pt idx="4" formatCode="General">
                  <c:v>51</c:v>
                </c:pt>
                <c:pt idx="5" formatCode="#,##0">
                  <c:v>52</c:v>
                </c:pt>
                <c:pt idx="6" formatCode="General">
                  <c:v>59</c:v>
                </c:pt>
                <c:pt idx="7" formatCode="General">
                  <c:v>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FEA2-44A1-A40A-3783B47FD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938120"/>
        <c:axId val="276938904"/>
      </c:lineChart>
      <c:catAx>
        <c:axId val="27693812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sl-SI"/>
          </a:p>
        </c:txPr>
        <c:crossAx val="276938904"/>
        <c:crosses val="autoZero"/>
        <c:auto val="1"/>
        <c:lblAlgn val="ctr"/>
        <c:lblOffset val="100"/>
        <c:noMultiLvlLbl val="0"/>
      </c:catAx>
      <c:valAx>
        <c:axId val="27693890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2769381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1273906587887352E-2"/>
          <c:y val="3.0118734484265643E-2"/>
          <c:w val="0.96833520009902585"/>
          <c:h val="0.8467443091582848"/>
        </c:manualLayout>
      </c:layout>
      <c:lineChart>
        <c:grouping val="standard"/>
        <c:varyColors val="0"/>
        <c:ser>
          <c:idx val="1"/>
          <c:order val="1"/>
          <c:tx>
            <c:strRef>
              <c:f>Sheet1!$S$215</c:f>
              <c:strCache>
                <c:ptCount val="1"/>
                <c:pt idx="0">
                  <c:v>više jeftinijih knjiga</c:v>
                </c:pt>
              </c:strCache>
            </c:strRef>
          </c:tx>
          <c:spPr>
            <a:ln>
              <a:solidFill>
                <a:srgbClr val="E95E0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4810016216085E-2"/>
                  <c:y val="2.6658259069937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906542056074768E-2"/>
                  <c:y val="-5.63584407271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906542056074813E-2"/>
                  <c:y val="-3.6467226352883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670170889810268E-2"/>
                  <c:y val="4.4878034224310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2F4-4104-AFB2-D2A11E6C470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924175608785295E-2"/>
                  <c:y val="-6.8029681538715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398753894080999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906542056074768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122301540538295E-2"/>
                  <c:y val="-6.482382721289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F4-4104-AFB2-D2A11E6C470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Sheet1!$Q$216:$Q$222</c:f>
              <c:numCache>
                <c:formatCode>General</c:formatCode>
                <c:ptCount val="7"/>
                <c:pt idx="0">
                  <c:v>2005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Sheet1!$S$216:$S$222</c:f>
              <c:numCache>
                <c:formatCode>General</c:formatCode>
                <c:ptCount val="7"/>
                <c:pt idx="0">
                  <c:v>40</c:v>
                </c:pt>
                <c:pt idx="1">
                  <c:v>38</c:v>
                </c:pt>
                <c:pt idx="2">
                  <c:v>36</c:v>
                </c:pt>
                <c:pt idx="3">
                  <c:v>36</c:v>
                </c:pt>
                <c:pt idx="4">
                  <c:v>39</c:v>
                </c:pt>
                <c:pt idx="5">
                  <c:v>31</c:v>
                </c:pt>
                <c:pt idx="6">
                  <c:v>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EA2-44A1-A40A-3783B47FD7ED}"/>
            </c:ext>
          </c:extLst>
        </c:ser>
        <c:ser>
          <c:idx val="2"/>
          <c:order val="2"/>
          <c:tx>
            <c:strRef>
              <c:f>Sheet1!$T$215</c:f>
              <c:strCache>
                <c:ptCount val="1"/>
                <c:pt idx="0">
                  <c:v>više naslova/veći izbor</c:v>
                </c:pt>
              </c:strCache>
            </c:strRef>
          </c:tx>
          <c:spPr>
            <a:ln>
              <a:solidFill>
                <a:srgbClr val="928580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478693492721621E-2"/>
                  <c:y val="-6.9810275460039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257-4378-81CE-F0A594A6689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414330218068536E-2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445482866043659E-2"/>
                  <c:y val="5.3043238331466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844236760124613E-3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445482866043614E-2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922118380062305E-2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2367601246105918E-2"/>
                  <c:y val="4.30976311443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EA2-44A1-A40A-3783B47FD7E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313778937626939E-2"/>
                  <c:y val="5.983737896574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F4-4104-AFB2-D2A11E6C470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Sheet1!$Q$216:$Q$222</c:f>
              <c:numCache>
                <c:formatCode>General</c:formatCode>
                <c:ptCount val="7"/>
                <c:pt idx="0">
                  <c:v>2005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Sheet1!$T$216:$T$222</c:f>
              <c:numCache>
                <c:formatCode>General</c:formatCode>
                <c:ptCount val="7"/>
                <c:pt idx="0">
                  <c:v>10</c:v>
                </c:pt>
                <c:pt idx="1">
                  <c:v>6</c:v>
                </c:pt>
                <c:pt idx="2">
                  <c:v>9</c:v>
                </c:pt>
                <c:pt idx="3">
                  <c:v>13</c:v>
                </c:pt>
                <c:pt idx="4">
                  <c:v>9</c:v>
                </c:pt>
                <c:pt idx="5">
                  <c:v>9</c:v>
                </c:pt>
                <c:pt idx="6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EA2-44A1-A40A-3783B47FD7ED}"/>
            </c:ext>
          </c:extLst>
        </c:ser>
        <c:ser>
          <c:idx val="0"/>
          <c:order val="0"/>
          <c:tx>
            <c:strRef>
              <c:f>Sheet1!$R$215</c:f>
              <c:strCache>
                <c:ptCount val="1"/>
                <c:pt idx="0">
                  <c:v>ništa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2.9953313805018273E-2"/>
                  <c:y val="-7.1741640729937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EA2-44A1-A40A-3783B47FD7E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Sheet1!$Q$216:$Q$222</c:f>
              <c:numCache>
                <c:formatCode>General</c:formatCode>
                <c:ptCount val="7"/>
                <c:pt idx="0">
                  <c:v>2005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Sheet1!$R$216:$R$222</c:f>
              <c:numCache>
                <c:formatCode>General</c:formatCode>
                <c:ptCount val="7"/>
                <c:pt idx="0">
                  <c:v>45</c:v>
                </c:pt>
                <c:pt idx="1">
                  <c:v>51</c:v>
                </c:pt>
                <c:pt idx="2">
                  <c:v>48</c:v>
                </c:pt>
                <c:pt idx="3">
                  <c:v>51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FEA2-44A1-A40A-3783B47FD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0917840"/>
        <c:axId val="280916664"/>
      </c:lineChart>
      <c:catAx>
        <c:axId val="28091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sl-SI"/>
          </a:p>
        </c:txPr>
        <c:crossAx val="280916664"/>
        <c:crosses val="autoZero"/>
        <c:auto val="1"/>
        <c:lblAlgn val="ctr"/>
        <c:lblOffset val="100"/>
        <c:noMultiLvlLbl val="0"/>
      </c:catAx>
      <c:valAx>
        <c:axId val="280916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809178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07647410924234E-2"/>
          <c:y val="4.6432018412813122E-2"/>
          <c:w val="0.96592352589075769"/>
          <c:h val="0.883907353048324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D3-42FD-BBB4-BE57AA7137B0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D3-42FD-BBB4-BE57AA7137B0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D3-42FD-BBB4-BE57AA7137B0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D3-42FD-BBB4-BE57AA7137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Sheet1!$S$841:$S$849</c:f>
              <c:numCache>
                <c:formatCode>#,##0</c:formatCode>
                <c:ptCount val="9"/>
                <c:pt idx="0" formatCode="General">
                  <c:v>11</c:v>
                </c:pt>
                <c:pt idx="1">
                  <c:v>72</c:v>
                </c:pt>
                <c:pt idx="2">
                  <c:v>32</c:v>
                </c:pt>
                <c:pt idx="3">
                  <c:v>22</c:v>
                </c:pt>
                <c:pt idx="4">
                  <c:v>18</c:v>
                </c:pt>
                <c:pt idx="5">
                  <c:v>14</c:v>
                </c:pt>
                <c:pt idx="7">
                  <c:v>11</c:v>
                </c:pt>
                <c:pt idx="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7D3-42FD-BBB4-BE57AA713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80918232"/>
        <c:axId val="280919016"/>
      </c:barChart>
      <c:catAx>
        <c:axId val="2809182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80919016"/>
        <c:crosses val="autoZero"/>
        <c:auto val="1"/>
        <c:lblAlgn val="ctr"/>
        <c:lblOffset val="100"/>
        <c:noMultiLvlLbl val="0"/>
      </c:catAx>
      <c:valAx>
        <c:axId val="2809190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2809182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sl-S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34277181822716E-2"/>
          <c:y val="3.0587414100162944E-2"/>
          <c:w val="0.98336572281817725"/>
          <c:h val="0.943388317329782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4E-48A7-9C22-7081C63EDF24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4E-48A7-9C22-7081C63EDF24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4E-48A7-9C22-7081C63EDF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Sheet1!$S$893:$S$901</c:f>
              <c:numCache>
                <c:formatCode>#,##0</c:formatCode>
                <c:ptCount val="9"/>
                <c:pt idx="0">
                  <c:v>62</c:v>
                </c:pt>
                <c:pt idx="1">
                  <c:v>22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  <c:pt idx="5">
                  <c:v>6</c:v>
                </c:pt>
                <c:pt idx="7">
                  <c:v>7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C4E-48A7-9C22-7081C63ED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80919800"/>
        <c:axId val="154507536"/>
      </c:barChart>
      <c:catAx>
        <c:axId val="28091980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4507536"/>
        <c:crosses val="autoZero"/>
        <c:auto val="1"/>
        <c:lblAlgn val="ctr"/>
        <c:lblOffset val="100"/>
        <c:noMultiLvlLbl val="0"/>
      </c:catAx>
      <c:valAx>
        <c:axId val="154507536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one"/>
        <c:crossAx val="280919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sl-S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5703160" y="9429448"/>
            <a:ext cx="648089" cy="28808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</a:rPr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922419" y="194777"/>
            <a:ext cx="432283" cy="4323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46089" y="9429447"/>
            <a:ext cx="4969029" cy="28804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2012 | Title of presentation </a:t>
            </a:r>
            <a:r>
              <a:rPr lang="en-US"/>
              <a:t>| </a:t>
            </a:r>
            <a:r>
              <a:rPr lang="en-US" smtClean="0"/>
              <a:t>DD. </a:t>
            </a:r>
            <a:r>
              <a:rPr lang="en-US" dirty="0"/>
              <a:t>Month 2012</a:t>
            </a:r>
          </a:p>
        </p:txBody>
      </p:sp>
    </p:spTree>
    <p:extLst>
      <p:ext uri="{BB962C8B-B14F-4D97-AF65-F5344CB8AC3E}">
        <p14:creationId xmlns:p14="http://schemas.microsoft.com/office/powerpoint/2010/main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46088" y="787400"/>
            <a:ext cx="5905500" cy="3322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4" tIns="45657" rIns="91314" bIns="45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46089" y="4315921"/>
            <a:ext cx="5905499" cy="482544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5"/>
          </p:nvPr>
        </p:nvSpPr>
        <p:spPr bwMode="gray">
          <a:xfrm>
            <a:off x="5703160" y="9429448"/>
            <a:ext cx="648431" cy="28808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89" y="9429447"/>
            <a:ext cx="4969029" cy="28804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2012 | Title of presentation </a:t>
            </a:r>
            <a:r>
              <a:rPr lang="en-US"/>
              <a:t>| </a:t>
            </a:r>
            <a:r>
              <a:rPr lang="en-US" smtClean="0"/>
              <a:t>DD. </a:t>
            </a:r>
            <a:r>
              <a:rPr lang="en-US" dirty="0"/>
              <a:t>Month 2012</a:t>
            </a:r>
          </a:p>
        </p:txBody>
      </p:sp>
    </p:spTree>
    <p:extLst>
      <p:ext uri="{BB962C8B-B14F-4D97-AF65-F5344CB8AC3E}">
        <p14:creationId xmlns:p14="http://schemas.microsoft.com/office/powerpoint/2010/main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300"/>
      </a:spcAft>
      <a:defRPr sz="1000" kern="1200">
        <a:solidFill>
          <a:schemeClr val="tx2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30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2075" indent="-92075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79388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265113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70000" indent="-900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Nenad</a:t>
            </a:r>
            <a:r>
              <a:rPr lang="hr-HR" baseline="0" dirty="0" smtClean="0"/>
              <a:t> Bartolčić, 2018.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t>1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6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55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25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92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84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28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0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t>2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5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3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7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59% Nijemaca je kupilo barem jednu knjigu u</a:t>
            </a:r>
            <a:r>
              <a:rPr lang="hr-HR" baseline="0" dirty="0" smtClean="0"/>
              <a:t> zadnjih godinu dana – tri puta više </a:t>
            </a:r>
          </a:p>
          <a:p>
            <a:r>
              <a:rPr lang="hr-HR" baseline="0" dirty="0" smtClean="0"/>
              <a:t>Kupovna moć za HR za 2015 iznosila je 6.066 </a:t>
            </a:r>
            <a:r>
              <a:rPr lang="hr-HR" baseline="0" dirty="0" err="1" smtClean="0"/>
              <a:t>eur</a:t>
            </a:r>
            <a:r>
              <a:rPr lang="hr-HR" baseline="0" dirty="0" smtClean="0"/>
              <a:t> – iznos s kojim </a:t>
            </a:r>
            <a:r>
              <a:rPr lang="hr-HR" b="1" baseline="0" dirty="0" smtClean="0"/>
              <a:t>svaki stanovnik RH-a godišnje raspolaže </a:t>
            </a:r>
            <a:r>
              <a:rPr lang="hr-HR" baseline="0" dirty="0" smtClean="0"/>
              <a:t>za kupnju </a:t>
            </a:r>
            <a:r>
              <a:rPr lang="hr-HR" b="1" baseline="0" dirty="0" smtClean="0"/>
              <a:t>roba i usluga </a:t>
            </a:r>
          </a:p>
          <a:p>
            <a:r>
              <a:rPr lang="hr-HR" baseline="0" dirty="0" smtClean="0"/>
              <a:t>u HR u godini dana = 46.000 kn , Ukrajina 918, Lihtenštajn 64.900 </a:t>
            </a:r>
            <a:r>
              <a:rPr lang="hr-HR" baseline="0" dirty="0" err="1" smtClean="0"/>
              <a:t>eur</a:t>
            </a:r>
            <a:r>
              <a:rPr lang="hr-HR" baseline="0" dirty="0" smtClean="0"/>
              <a:t>, Švicarska 43.500, Njemačka 21.449 </a:t>
            </a:r>
            <a:r>
              <a:rPr lang="hr-HR" baseline="0" dirty="0" err="1" smtClean="0"/>
              <a:t>eur</a:t>
            </a:r>
            <a:r>
              <a:rPr lang="hr-HR" baseline="0" dirty="0" smtClean="0"/>
              <a:t> – 3,5 puta više</a:t>
            </a:r>
          </a:p>
          <a:p>
            <a:endParaRPr lang="hr-HR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1925C9-8BF3-47AC-AA4D-8BCBEEAFCEC9}" type="slidenum">
              <a:rPr lang="de-DE" altLang="en-US"/>
              <a:pPr/>
              <a:t>12</a:t>
            </a:fld>
            <a:endParaRPr lang="de-DE" alt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6088" y="787400"/>
            <a:ext cx="5905500" cy="3322638"/>
          </a:xfrm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27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800" b="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Click to add text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4823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48" y="4642135"/>
            <a:ext cx="8496299" cy="161925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9560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85525"/>
            <a:ext cx="8496299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6991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87425"/>
            <a:ext cx="8496299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170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xfrm>
            <a:off x="323851" y="987424"/>
            <a:ext cx="8496300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22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1779588"/>
            <a:ext cx="1296144" cy="22323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3363834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2931786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1779588"/>
            <a:ext cx="2736304" cy="1152197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3579857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3795881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1779588"/>
            <a:ext cx="1296144" cy="22323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3363834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2931786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888" y="1779588"/>
            <a:ext cx="2736304" cy="1152197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3579857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3795881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38117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2931749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293195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2931749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888" y="293195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987530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13955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70751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98753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35558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57160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987530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13955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70751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98753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35558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57160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54654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990725" y="-10572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5"/>
            <a:ext cx="8497180" cy="1944688"/>
          </a:xfrm>
        </p:spPr>
        <p:txBody>
          <a:bodyPr anchor="b"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9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1300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8126" y="4785996"/>
            <a:ext cx="2133600" cy="273844"/>
          </a:xfrm>
          <a:prstGeom prst="rect">
            <a:avLst/>
          </a:prstGeom>
        </p:spPr>
        <p:txBody>
          <a:bodyPr/>
          <a:lstStyle/>
          <a:p>
            <a:fld id="{B05137C0-35B9-4652-A2CB-542FA8EDA0E7}" type="datetime1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56" y="4785996"/>
            <a:ext cx="2133600" cy="273844"/>
          </a:xfrm>
          <a:prstGeom prst="rect">
            <a:avLst/>
          </a:prstGeom>
        </p:spPr>
        <p:txBody>
          <a:bodyPr/>
          <a:lstStyle/>
          <a:p>
            <a:fld id="{2010EF9D-407C-405B-9C77-D9617A4C1A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838200" y="1712119"/>
            <a:ext cx="7772400" cy="11025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1" y="1924051"/>
            <a:ext cx="6335713" cy="5738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650" y="789385"/>
            <a:ext cx="3811588" cy="3405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9639" y="789385"/>
            <a:ext cx="3813175" cy="3405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755651" y="1244204"/>
            <a:ext cx="7777163" cy="3417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813" y="4948238"/>
            <a:ext cx="360362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2FE76E-D249-4345-84D6-A0871B48D7F4}" type="slidenum">
              <a:rPr lang="en-US" altLang="en-US"/>
              <a:pPr/>
              <a:t>‹#›</a:t>
            </a:fld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8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 bwMode="gray">
          <a:xfrm>
            <a:off x="323850" y="987424"/>
            <a:ext cx="8496300" cy="396081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4823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642135"/>
            <a:ext cx="8209140" cy="161925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9258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1800"/>
            </a:lvl1pPr>
            <a:lvl2pPr marL="358775" indent="0">
              <a:spcAft>
                <a:spcPts val="400"/>
              </a:spcAft>
              <a:buClr>
                <a:schemeClr val="bg2"/>
              </a:buClr>
              <a:buFont typeface="+mj-lt"/>
              <a:buNone/>
              <a:defRPr sz="1800">
                <a:solidFill>
                  <a:schemeClr val="tx1"/>
                </a:solidFill>
              </a:defRPr>
            </a:lvl2pPr>
            <a:lvl3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72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779640"/>
            <a:ext cx="9144000" cy="158422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96" name="Gruppieren 95"/>
          <p:cNvGrpSpPr/>
          <p:nvPr userDrawn="1"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97" name="Gerade Verbindung 9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uppieren 108"/>
          <p:cNvGrpSpPr/>
          <p:nvPr userDrawn="1"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110" name="Gerade Verbindung 10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ieren 121"/>
          <p:cNvGrpSpPr/>
          <p:nvPr userDrawn="1"/>
        </p:nvGrpSpPr>
        <p:grpSpPr bwMode="gray">
          <a:xfrm>
            <a:off x="9252650" y="771500"/>
            <a:ext cx="216030" cy="4176580"/>
            <a:chOff x="9252650" y="771500"/>
            <a:chExt cx="216030" cy="4176580"/>
          </a:xfrm>
        </p:grpSpPr>
        <p:cxnSp>
          <p:nvCxnSpPr>
            <p:cNvPr id="123" name="Gerade Verbindung 122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26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8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2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3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34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814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de-DE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8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ing docum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995670"/>
            <a:ext cx="9144000" cy="1152160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0" y="1977684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0" y="3111810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7795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de-DE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7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3775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val="29918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val="3917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850" y="915520"/>
            <a:ext cx="417671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4644010" y="915520"/>
            <a:ext cx="417671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2504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850" y="915520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3203810" y="915520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 bwMode="gray">
          <a:xfrm>
            <a:off x="6084210" y="915520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57321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1" y="195419"/>
            <a:ext cx="6408449" cy="5761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 bwMode="gray">
          <a:xfrm>
            <a:off x="323850" y="915520"/>
            <a:ext cx="8496300" cy="381681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650" y="771500"/>
            <a:ext cx="216030" cy="4176580"/>
            <a:chOff x="9252650" y="771500"/>
            <a:chExt cx="216030" cy="4176580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VCT_Marker_ID_4" hidden="1"/>
          <p:cNvSpPr/>
          <p:nvPr>
            <p:custDataLst>
              <p:tags r:id="rId22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64" name="Gruppieren 63"/>
          <p:cNvGrpSpPr/>
          <p:nvPr/>
        </p:nvGrpSpPr>
        <p:grpSpPr bwMode="gray">
          <a:xfrm>
            <a:off x="-324680" y="771500"/>
            <a:ext cx="216030" cy="4176580"/>
            <a:chOff x="9252650" y="771500"/>
            <a:chExt cx="216030" cy="4176580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t>‹#›</a:t>
            </a:fld>
            <a:endParaRPr lang="en-US" sz="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75" r:id="rId4"/>
    <p:sldLayoutId id="2147483677" r:id="rId5"/>
    <p:sldLayoutId id="2147483654" r:id="rId6"/>
    <p:sldLayoutId id="2147483650" r:id="rId7"/>
    <p:sldLayoutId id="2147483652" r:id="rId8"/>
    <p:sldLayoutId id="2147483678" r:id="rId9"/>
    <p:sldLayoutId id="2147483664" r:id="rId10"/>
    <p:sldLayoutId id="2147483673" r:id="rId11"/>
    <p:sldLayoutId id="2147483665" r:id="rId12"/>
    <p:sldLayoutId id="2147483668" r:id="rId13"/>
    <p:sldLayoutId id="2147483670" r:id="rId14"/>
    <p:sldLayoutId id="2147483671" r:id="rId15"/>
    <p:sldLayoutId id="2147483679" r:id="rId16"/>
    <p:sldLayoutId id="2147483681" r:id="rId17"/>
    <p:sldLayoutId id="2147483682" r:id="rId18"/>
    <p:sldLayoutId id="2147483683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0975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210589"/>
            <a:ext cx="8496300" cy="4610793"/>
          </a:xfrm>
        </p:spPr>
        <p:txBody>
          <a:bodyPr anchor="ctr"/>
          <a:lstStyle/>
          <a:p>
            <a:pPr algn="ctr"/>
            <a:r>
              <a:rPr lang="hr-HR" dirty="0" smtClean="0"/>
              <a:t>KNJIGA </a:t>
            </a:r>
            <a:r>
              <a:rPr lang="hr-HR" dirty="0"/>
              <a:t>U HRVATSKOJ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2000" dirty="0" smtClean="0"/>
              <a:t>( </a:t>
            </a:r>
            <a:r>
              <a:rPr lang="hr-HR" sz="2000" dirty="0"/>
              <a:t>U POTRAZI ZA IZGUBLJENIM TRŽIŠTEM )</a:t>
            </a:r>
            <a:r>
              <a:rPr lang="en-US" dirty="0"/>
              <a:t/>
            </a:r>
            <a:br>
              <a:rPr lang="en-US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1200" dirty="0" smtClean="0"/>
              <a:t>Nenad bartolčić  (2018)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5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93" y="2902256"/>
            <a:ext cx="2957623" cy="22150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675" y="245825"/>
            <a:ext cx="79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Sve se više čitaju prijevodi stranih autora</a:t>
            </a:r>
            <a:endParaRPr lang="hr-H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7796" y="4915264"/>
            <a:ext cx="7009463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IZVOR: GfK Hrvatska: Istraživanje tržišta knjiga; 2018.; N = 557 koji su pročitali knjigu u zadnjih godinu </a:t>
            </a:r>
            <a:r>
              <a:rPr lang="hr-BA" sz="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dana</a:t>
            </a:r>
            <a:r>
              <a:rPr lang="hr-BA" sz="800" i="1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dana</a:t>
            </a:r>
            <a:r>
              <a:rPr lang="hr-BA" sz="8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endParaRPr lang="en-US" sz="800" i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352694"/>
              </p:ext>
            </p:extLst>
          </p:nvPr>
        </p:nvGraphicFramePr>
        <p:xfrm>
          <a:off x="193675" y="776965"/>
          <a:ext cx="5175847" cy="349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260651" y="1511488"/>
            <a:ext cx="2999746" cy="260162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Prijevodi stranih autora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67884" y="2564213"/>
            <a:ext cx="2999746" cy="26016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Podjednako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7884" y="2289489"/>
            <a:ext cx="2992513" cy="260162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Domaći autori </a:t>
            </a:r>
          </a:p>
        </p:txBody>
      </p:sp>
    </p:spTree>
    <p:extLst>
      <p:ext uri="{BB962C8B-B14F-4D97-AF65-F5344CB8AC3E}">
        <p14:creationId xmlns:p14="http://schemas.microsoft.com/office/powerpoint/2010/main" val="1217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2841321522"/>
              </p:ext>
            </p:extLst>
          </p:nvPr>
        </p:nvGraphicFramePr>
        <p:xfrm>
          <a:off x="0" y="1218284"/>
          <a:ext cx="7818963" cy="247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>
            <a:endCxn id="19" idx="0"/>
          </p:cNvCxnSpPr>
          <p:nvPr/>
        </p:nvCxnSpPr>
        <p:spPr>
          <a:xfrm>
            <a:off x="7225580" y="3906122"/>
            <a:ext cx="1816" cy="251905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831" y="192881"/>
            <a:ext cx="7975159" cy="415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Svaki četvrti građanin RH je kupio barem jednu knjigu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315074" y="4840002"/>
            <a:ext cx="8638426" cy="27003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2018.; </a:t>
            </a:r>
            <a:r>
              <a:rPr lang="pl-PL" sz="800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Koliko </a:t>
            </a:r>
            <a:r>
              <a:rPr lang="pl-PL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 </a:t>
            </a:r>
            <a:r>
              <a:rPr lang="pl-PL" sz="800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knjiga Vi osobno kupili za sebe ili za druge u posljednja tri mjeseca</a:t>
            </a:r>
            <a:r>
              <a:rPr lang="pl-PL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 N = 1.000 (%)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800" i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778" y="708986"/>
            <a:ext cx="8420138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KUPILI SU BAREM JEDNU KNJIGU U </a:t>
            </a:r>
            <a:r>
              <a:rPr lang="hr-H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POSLJEDNJA TRI MJESECA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41278" y="3366141"/>
            <a:ext cx="8755062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170957" y="3418759"/>
            <a:ext cx="8828087" cy="685800"/>
            <a:chOff x="226" y="2029"/>
            <a:chExt cx="5330" cy="576"/>
          </a:xfrm>
          <a:solidFill>
            <a:schemeClr val="bg1">
              <a:lumMod val="75000"/>
            </a:schemeClr>
          </a:solidFill>
        </p:grpSpPr>
        <p:sp>
          <p:nvSpPr>
            <p:cNvPr id="30" name="Rectangle 7"/>
            <p:cNvSpPr>
              <a:spLocks noChangeArrowheads="1"/>
            </p:cNvSpPr>
            <p:nvPr/>
          </p:nvSpPr>
          <p:spPr bwMode="gray">
            <a:xfrm>
              <a:off x="226" y="2185"/>
              <a:ext cx="4797" cy="2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28650">
                <a:tabLst>
                  <a:tab pos="361950" algn="r"/>
                  <a:tab pos="1076325" algn="r"/>
                  <a:tab pos="1790700" algn="r"/>
                  <a:tab pos="2514600" algn="r"/>
                  <a:tab pos="3228975" algn="r"/>
                  <a:tab pos="3943350" algn="r"/>
                  <a:tab pos="4667250" algn="r"/>
                  <a:tab pos="5381625" algn="r"/>
                  <a:tab pos="6096000" algn="r"/>
                  <a:tab pos="6819900" algn="r"/>
                  <a:tab pos="7534275" algn="r"/>
                </a:tabLst>
              </a:pPr>
              <a:endParaRPr lang="en-US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 rot="5400000">
              <a:off x="4969" y="2018"/>
              <a:ext cx="576" cy="598"/>
            </a:xfrm>
            <a:prstGeom prst="flowChartExtra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5" name="Rectangle 11"/>
          <p:cNvSpPr>
            <a:spLocks noChangeArrowheads="1"/>
          </p:cNvSpPr>
          <p:nvPr/>
        </p:nvSpPr>
        <p:spPr bwMode="gray">
          <a:xfrm>
            <a:off x="305451" y="3618673"/>
            <a:ext cx="7615238" cy="28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28650"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  <a:defRPr/>
            </a:pPr>
            <a:r>
              <a:rPr lang="hr-HR" sz="1200" b="1" noProof="1" smtClean="0">
                <a:solidFill>
                  <a:schemeClr val="bg1"/>
                </a:solidFill>
                <a:latin typeface="+mj-lt"/>
              </a:rPr>
              <a:t>    2005</a:t>
            </a:r>
            <a:r>
              <a:rPr lang="hr-HR" sz="1200" b="1" noProof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             </a:t>
            </a:r>
            <a:r>
              <a:rPr lang="hr-HR" sz="1200" b="1" noProof="1" smtClean="0">
                <a:solidFill>
                  <a:schemeClr val="bg1"/>
                </a:solidFill>
                <a:latin typeface="+mj-lt"/>
              </a:rPr>
              <a:t>2011      </a:t>
            </a:r>
            <a:r>
              <a:rPr lang="hr-HR" sz="1200" b="1" noProof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    </a:t>
            </a:r>
            <a:r>
              <a:rPr lang="hr-HR" sz="1200" b="1" noProof="1" smtClean="0">
                <a:solidFill>
                  <a:schemeClr val="bg1"/>
                </a:solidFill>
                <a:latin typeface="+mj-lt"/>
              </a:rPr>
              <a:t>2013	           	   2014             2015              2016  </a:t>
            </a:r>
            <a:r>
              <a:rPr lang="hr-HR" sz="1200" b="1" noProof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     </a:t>
            </a:r>
            <a:r>
              <a:rPr lang="hr-HR" sz="1200" b="1" noProof="1" smtClean="0">
                <a:solidFill>
                  <a:schemeClr val="bg1"/>
                </a:solidFill>
                <a:latin typeface="+mj-lt"/>
              </a:rPr>
              <a:t>2017            </a:t>
            </a:r>
            <a:r>
              <a:rPr lang="hr-HR" b="1" noProof="1" smtClean="0">
                <a:solidFill>
                  <a:srgbClr val="F27D3C"/>
                </a:solidFill>
                <a:latin typeface="+mj-lt"/>
              </a:rPr>
              <a:t>2018</a:t>
            </a:r>
            <a:r>
              <a:rPr lang="hr-HR" b="1" noProof="1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de-DE" sz="1400" b="1" noProof="1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19" name="Rounded Rectangle 18"/>
          <p:cNvSpPr/>
          <p:nvPr/>
        </p:nvSpPr>
        <p:spPr bwMode="gray">
          <a:xfrm>
            <a:off x="5682533" y="4158027"/>
            <a:ext cx="3089725" cy="5296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b="1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0" indent="0" algn="ctr">
              <a:spcBef>
                <a:spcPts val="300"/>
              </a:spcBef>
            </a:pPr>
            <a:r>
              <a:rPr lang="hr-H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Srednja vrijednost (</a:t>
            </a:r>
            <a:r>
              <a:rPr lang="hr-HR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median</a:t>
            </a:r>
            <a:r>
              <a:rPr lang="hr-H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kupljenih knjiga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5584953" y="4658130"/>
            <a:ext cx="3386137" cy="24938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Baza: samo oni koji su u posljednja tri mjeseca kupili knjigu: N=255</a:t>
            </a:r>
            <a:endParaRPr lang="en-US" sz="8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gray">
          <a:xfrm>
            <a:off x="6686078" y="1311738"/>
            <a:ext cx="1079003" cy="2607084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000" dirty="0" smtClean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 bwMode="gray">
          <a:xfrm>
            <a:off x="372444" y="1766855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32%</a:t>
            </a:r>
          </a:p>
        </p:txBody>
      </p:sp>
      <p:sp>
        <p:nvSpPr>
          <p:cNvPr id="40" name="Oval 39"/>
          <p:cNvSpPr/>
          <p:nvPr/>
        </p:nvSpPr>
        <p:spPr bwMode="gray">
          <a:xfrm>
            <a:off x="1318602" y="1932760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31%</a:t>
            </a:r>
          </a:p>
        </p:txBody>
      </p:sp>
      <p:sp>
        <p:nvSpPr>
          <p:cNvPr id="41" name="Oval 40"/>
          <p:cNvSpPr/>
          <p:nvPr/>
        </p:nvSpPr>
        <p:spPr bwMode="gray">
          <a:xfrm>
            <a:off x="2230709" y="2635211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19%</a:t>
            </a:r>
          </a:p>
        </p:txBody>
      </p:sp>
      <p:sp>
        <p:nvSpPr>
          <p:cNvPr id="42" name="Oval 41"/>
          <p:cNvSpPr/>
          <p:nvPr/>
        </p:nvSpPr>
        <p:spPr bwMode="gray">
          <a:xfrm>
            <a:off x="3160188" y="2346161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23%</a:t>
            </a:r>
          </a:p>
        </p:txBody>
      </p:sp>
      <p:sp>
        <p:nvSpPr>
          <p:cNvPr id="43" name="Oval 42"/>
          <p:cNvSpPr/>
          <p:nvPr/>
        </p:nvSpPr>
        <p:spPr bwMode="gray">
          <a:xfrm>
            <a:off x="4122642" y="2422829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2%</a:t>
            </a:r>
          </a:p>
        </p:txBody>
      </p:sp>
      <p:sp>
        <p:nvSpPr>
          <p:cNvPr id="44" name="Oval 43"/>
          <p:cNvSpPr/>
          <p:nvPr/>
        </p:nvSpPr>
        <p:spPr bwMode="gray">
          <a:xfrm>
            <a:off x="5043992" y="2726662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19%</a:t>
            </a:r>
          </a:p>
        </p:txBody>
      </p:sp>
      <p:sp>
        <p:nvSpPr>
          <p:cNvPr id="45" name="Oval 44"/>
          <p:cNvSpPr/>
          <p:nvPr/>
        </p:nvSpPr>
        <p:spPr bwMode="gray">
          <a:xfrm>
            <a:off x="5914243" y="2173034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25%</a:t>
            </a:r>
          </a:p>
        </p:txBody>
      </p:sp>
      <p:sp>
        <p:nvSpPr>
          <p:cNvPr id="51" name="Oval 50"/>
          <p:cNvSpPr/>
          <p:nvPr/>
        </p:nvSpPr>
        <p:spPr bwMode="gray">
          <a:xfrm>
            <a:off x="6724825" y="1932759"/>
            <a:ext cx="914909" cy="4061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25,5%</a:t>
            </a:r>
          </a:p>
        </p:txBody>
      </p:sp>
    </p:spTree>
    <p:extLst>
      <p:ext uri="{BB962C8B-B14F-4D97-AF65-F5344CB8AC3E}">
        <p14:creationId xmlns:p14="http://schemas.microsoft.com/office/powerpoint/2010/main" val="4231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F953-7936-4C19-A7B4-38152B9296DE}" type="slidenum">
              <a:rPr lang="en-US" altLang="en-US"/>
              <a:pPr/>
              <a:t>12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510983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681038"/>
            <a:ext cx="7848600" cy="432197"/>
          </a:xfrm>
          <a:noFill/>
          <a:ln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r>
              <a:rPr lang="hr-HR" altLang="en-US" sz="1000" i="1">
                <a:effectLst/>
              </a:rPr>
              <a:t>Koliko ste knjiga Vi osobno kupili za sebe ili za druge u posljednja tri mjeseca? </a:t>
            </a:r>
            <a:br>
              <a:rPr lang="hr-HR" altLang="en-US" sz="1000" i="1">
                <a:effectLst/>
              </a:rPr>
            </a:br>
            <a:r>
              <a:rPr lang="hr-HR" altLang="en-US" sz="1000" i="1">
                <a:effectLst/>
              </a:rPr>
              <a:t>Kada govorimo o knjigama, mislimo na sve knjige na hrvatskom ili na stranim jezicima uključujući i slikovnice, akademske udžbenike itd. Jedino što ovdje ne smatramo knjigom su osnovnoškolski i srednjoškolski obvezni udžbenici.</a:t>
            </a:r>
            <a:endParaRPr lang="en-GB" altLang="en-US" sz="1000" i="1">
              <a:effectLst/>
            </a:endParaRPr>
          </a:p>
        </p:txBody>
      </p:sp>
      <p:sp>
        <p:nvSpPr>
          <p:cNvPr id="510993" name="Rectangle 17"/>
          <p:cNvSpPr>
            <a:spLocks noGrp="1" noChangeArrowheads="1"/>
          </p:cNvSpPr>
          <p:nvPr>
            <p:ph type="body" sz="half" idx="3"/>
          </p:nvPr>
        </p:nvSpPr>
        <p:spPr>
          <a:xfrm>
            <a:off x="1042988" y="3543301"/>
            <a:ext cx="6840537" cy="527447"/>
          </a:xfrm>
        </p:spPr>
        <p:txBody>
          <a:bodyPr/>
          <a:lstStyle/>
          <a:p>
            <a:pPr marL="0" indent="0" algn="just"/>
            <a:r>
              <a:rPr lang="hr-HR" altLang="en-US" sz="1000">
                <a:solidFill>
                  <a:srgbClr val="333333"/>
                </a:solidFill>
              </a:rPr>
              <a:t>Udio kupaca knjiga tijekom 2005. godine  kretao se oko jedne trećine – u prosjeku je svaki treći ispitanik kupio barem jednu knjigu.</a:t>
            </a:r>
          </a:p>
          <a:p>
            <a:pPr marL="0" indent="0" algn="just"/>
            <a:r>
              <a:rPr lang="hr-HR" altLang="en-US" sz="1000">
                <a:solidFill>
                  <a:srgbClr val="333333"/>
                </a:solidFill>
              </a:rPr>
              <a:t>Uspoređujući 2005. i 2004. godinu uočavamo značajan pad udjela kupaca knjiga i to osobito u odnosu na prosinac 2004. godine kada je 43% ispitanika kupovalo knjige.  </a:t>
            </a:r>
          </a:p>
        </p:txBody>
      </p:sp>
      <p:sp>
        <p:nvSpPr>
          <p:cNvPr id="511008" name="Rectangle 32"/>
          <p:cNvSpPr>
            <a:spLocks noChangeArrowheads="1"/>
          </p:cNvSpPr>
          <p:nvPr/>
        </p:nvSpPr>
        <p:spPr bwMode="auto">
          <a:xfrm>
            <a:off x="323851" y="141685"/>
            <a:ext cx="6335713" cy="57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defRPr sz="1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algn="l">
              <a:defRPr sz="1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>
              <a:defRPr sz="1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>
              <a:defRPr sz="1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>
              <a:defRPr sz="1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/>
            <a:r>
              <a:rPr lang="hr-HR" altLang="en-US" sz="1400">
                <a:effectLst/>
              </a:rPr>
              <a:t>Udio kupaca knjiga u populaciji</a:t>
            </a:r>
            <a:endParaRPr lang="en-GB" altLang="en-US" sz="1400">
              <a:effectLst/>
            </a:endParaRPr>
          </a:p>
        </p:txBody>
      </p:sp>
      <p:pic>
        <p:nvPicPr>
          <p:cNvPr id="511282" name="Picture 3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491853"/>
            <a:ext cx="6240463" cy="183237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8084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57797" y="191094"/>
            <a:ext cx="7816708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dalje najveći postotak građana Hrvatske kupuje beletristiku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7797" y="4840002"/>
            <a:ext cx="7133579" cy="27003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2018.; N = 255; kupci knjiga (kupili knjigu u posljednja tri mjeseca)</a:t>
            </a:r>
          </a:p>
          <a:p>
            <a:pPr algn="just"/>
            <a:r>
              <a:rPr lang="hr-BA" sz="800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</a:t>
            </a:r>
            <a:r>
              <a:rPr lang="hr-HR" sz="800" i="1" dirty="0">
                <a:solidFill>
                  <a:schemeClr val="bg2">
                    <a:lumMod val="50000"/>
                  </a:schemeClr>
                </a:solidFill>
              </a:rPr>
              <a:t>Koje vrste knjiga ste u posljednja tri mjeseca kupili na hrvatskom ili/i stranom jeziku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</a:rPr>
              <a:t>? (Više odgovora) </a:t>
            </a:r>
            <a:endParaRPr lang="en-US" sz="800" i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0" name="Chart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94368"/>
              </p:ext>
            </p:extLst>
          </p:nvPr>
        </p:nvGraphicFramePr>
        <p:xfrm>
          <a:off x="57797" y="1024471"/>
          <a:ext cx="6116123" cy="349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6005827" y="1498227"/>
            <a:ext cx="2999746" cy="260162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Beletristika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985226" y="2535114"/>
            <a:ext cx="2999746" cy="26016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Knjige za djecu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992459" y="3563542"/>
            <a:ext cx="2992513" cy="260162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Stručne knjige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90054" y="3256773"/>
            <a:ext cx="2999746" cy="260162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Priručnici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985226" y="2876359"/>
            <a:ext cx="2999746" cy="260162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Publicistika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992459" y="3866542"/>
            <a:ext cx="2992513" cy="26016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Enciklopedije/rječnici/atlasi</a:t>
            </a:r>
          </a:p>
        </p:txBody>
      </p:sp>
      <p:sp>
        <p:nvSpPr>
          <p:cNvPr id="84" name="Rounded Rectangle 83"/>
          <p:cNvSpPr/>
          <p:nvPr/>
        </p:nvSpPr>
        <p:spPr bwMode="gray">
          <a:xfrm>
            <a:off x="5197913" y="1231572"/>
            <a:ext cx="751770" cy="3283278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000" dirty="0" smtClean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likovni rezul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11" y="2390604"/>
            <a:ext cx="172029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ectangle 131"/>
          <p:cNvSpPr/>
          <p:nvPr/>
        </p:nvSpPr>
        <p:spPr bwMode="gray">
          <a:xfrm>
            <a:off x="5602931" y="517250"/>
            <a:ext cx="1830557" cy="4573365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3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10899" y="1749"/>
            <a:ext cx="7992888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Knjige se </a:t>
            </a:r>
            <a:r>
              <a:rPr lang="hr-BA" sz="2000" dirty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najčešće kupuju u </a:t>
            </a:r>
            <a:r>
              <a:rPr lang="hr-BA" sz="20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knjižari   </a:t>
            </a:r>
            <a:endParaRPr lang="en-US" sz="2000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230627" y="920043"/>
            <a:ext cx="2103139" cy="3069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cs typeface="Arial" pitchFamily="34" charset="0"/>
              </a:rPr>
              <a:t>U knjižari </a:t>
            </a:r>
          </a:p>
        </p:txBody>
      </p:sp>
      <p:sp>
        <p:nvSpPr>
          <p:cNvPr id="50" name="Flowchart: Process 49"/>
          <p:cNvSpPr/>
          <p:nvPr/>
        </p:nvSpPr>
        <p:spPr>
          <a:xfrm>
            <a:off x="230628" y="1289713"/>
            <a:ext cx="2103139" cy="418460"/>
          </a:xfrm>
          <a:prstGeom prst="flowChartProcess">
            <a:avLst/>
          </a:prstGeom>
          <a:solidFill>
            <a:srgbClr val="4A423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Na kiosku (ne uz novine)</a:t>
            </a:r>
            <a:endParaRPr lang="en-US" sz="1400" i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Flowchart: Process 50"/>
          <p:cNvSpPr/>
          <p:nvPr/>
        </p:nvSpPr>
        <p:spPr>
          <a:xfrm>
            <a:off x="230627" y="3636279"/>
            <a:ext cx="2103139" cy="310092"/>
          </a:xfrm>
          <a:prstGeom prst="flowChartProcess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Knjiga uz novine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Flowchart: Process 57"/>
          <p:cNvSpPr/>
          <p:nvPr/>
        </p:nvSpPr>
        <p:spPr>
          <a:xfrm>
            <a:off x="230627" y="2122548"/>
            <a:ext cx="2103139" cy="310092"/>
          </a:xfrm>
          <a:prstGeom prst="flowChartProcess">
            <a:avLst/>
          </a:prstGeom>
          <a:solidFill>
            <a:schemeClr val="bg2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Na sajmu knjiga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Flowchart: Process 58"/>
          <p:cNvSpPr/>
          <p:nvPr/>
        </p:nvSpPr>
        <p:spPr>
          <a:xfrm>
            <a:off x="230628" y="4727240"/>
            <a:ext cx="2103139" cy="31009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Na uličnom štandu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Flowchart: Process 65"/>
          <p:cNvSpPr/>
          <p:nvPr/>
        </p:nvSpPr>
        <p:spPr>
          <a:xfrm>
            <a:off x="230627" y="3233774"/>
            <a:ext cx="2103139" cy="310092"/>
          </a:xfrm>
          <a:prstGeom prst="flowChartProcess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Direktno kod nakladnika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Flowchart: Process 69"/>
          <p:cNvSpPr/>
          <p:nvPr/>
        </p:nvSpPr>
        <p:spPr>
          <a:xfrm>
            <a:off x="230627" y="2840071"/>
            <a:ext cx="2103139" cy="310092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U klubu knjige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Flowchart: Process 73"/>
          <p:cNvSpPr/>
          <p:nvPr/>
        </p:nvSpPr>
        <p:spPr>
          <a:xfrm>
            <a:off x="230628" y="1761886"/>
            <a:ext cx="2103139" cy="310092"/>
          </a:xfrm>
          <a:prstGeom prst="flowChartProcess">
            <a:avLst/>
          </a:prstGeom>
          <a:solidFill>
            <a:schemeClr val="bg2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U internetskoj knjižari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Flowchart: Process 77"/>
          <p:cNvSpPr/>
          <p:nvPr/>
        </p:nvSpPr>
        <p:spPr>
          <a:xfrm>
            <a:off x="230628" y="2481331"/>
            <a:ext cx="2103139" cy="310092"/>
          </a:xfrm>
          <a:prstGeom prst="flowChartProcess">
            <a:avLst/>
          </a:prstGeom>
          <a:solidFill>
            <a:schemeClr val="bg2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U Hyper/Super marketu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Flowchart: Process 62"/>
          <p:cNvSpPr/>
          <p:nvPr/>
        </p:nvSpPr>
        <p:spPr>
          <a:xfrm>
            <a:off x="230627" y="3998611"/>
            <a:ext cx="2103139" cy="310092"/>
          </a:xfrm>
          <a:prstGeom prst="flowChartProcess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U antikvarijatu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gray">
          <a:xfrm>
            <a:off x="2444969" y="919102"/>
            <a:ext cx="598479" cy="3069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49%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16394" y="632823"/>
            <a:ext cx="693300" cy="184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300" b="1" dirty="0" smtClean="0">
                <a:solidFill>
                  <a:srgbClr val="524634"/>
                </a:solidFill>
                <a:cs typeface="Arial" pitchFamily="34" charset="0"/>
              </a:rPr>
              <a:t>2013</a:t>
            </a:r>
          </a:p>
        </p:txBody>
      </p:sp>
      <p:sp>
        <p:nvSpPr>
          <p:cNvPr id="54" name="Rectangle 53"/>
          <p:cNvSpPr/>
          <p:nvPr/>
        </p:nvSpPr>
        <p:spPr bwMode="gray">
          <a:xfrm>
            <a:off x="2444969" y="1294874"/>
            <a:ext cx="598479" cy="417462"/>
          </a:xfrm>
          <a:prstGeom prst="rect">
            <a:avLst/>
          </a:prstGeom>
          <a:solidFill>
            <a:srgbClr val="4A423F">
              <a:alpha val="7490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29%</a:t>
            </a:r>
          </a:p>
        </p:txBody>
      </p:sp>
      <p:sp>
        <p:nvSpPr>
          <p:cNvPr id="57" name="Rectangle 56"/>
          <p:cNvSpPr/>
          <p:nvPr/>
        </p:nvSpPr>
        <p:spPr bwMode="gray">
          <a:xfrm>
            <a:off x="2444968" y="3643427"/>
            <a:ext cx="598479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18%</a:t>
            </a:r>
          </a:p>
        </p:txBody>
      </p:sp>
      <p:sp>
        <p:nvSpPr>
          <p:cNvPr id="62" name="Rectangle 61"/>
          <p:cNvSpPr/>
          <p:nvPr/>
        </p:nvSpPr>
        <p:spPr bwMode="gray">
          <a:xfrm>
            <a:off x="2444968" y="2129539"/>
            <a:ext cx="598479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8%</a:t>
            </a:r>
          </a:p>
        </p:txBody>
      </p:sp>
      <p:sp>
        <p:nvSpPr>
          <p:cNvPr id="65" name="Rectangle 64"/>
          <p:cNvSpPr/>
          <p:nvPr/>
        </p:nvSpPr>
        <p:spPr bwMode="gray">
          <a:xfrm>
            <a:off x="2444969" y="4733918"/>
            <a:ext cx="598479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7%</a:t>
            </a:r>
          </a:p>
        </p:txBody>
      </p:sp>
      <p:sp>
        <p:nvSpPr>
          <p:cNvPr id="69" name="Rectangle 68"/>
          <p:cNvSpPr/>
          <p:nvPr/>
        </p:nvSpPr>
        <p:spPr bwMode="gray">
          <a:xfrm>
            <a:off x="2444968" y="3239507"/>
            <a:ext cx="598479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5%</a:t>
            </a:r>
          </a:p>
        </p:txBody>
      </p:sp>
      <p:sp>
        <p:nvSpPr>
          <p:cNvPr id="73" name="Rectangle 72"/>
          <p:cNvSpPr/>
          <p:nvPr/>
        </p:nvSpPr>
        <p:spPr bwMode="gray">
          <a:xfrm>
            <a:off x="2444968" y="2845804"/>
            <a:ext cx="598479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77" name="Rectangle 76"/>
          <p:cNvSpPr/>
          <p:nvPr/>
        </p:nvSpPr>
        <p:spPr bwMode="gray">
          <a:xfrm>
            <a:off x="2444969" y="1770761"/>
            <a:ext cx="598479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4%</a:t>
            </a:r>
          </a:p>
        </p:txBody>
      </p:sp>
      <p:sp>
        <p:nvSpPr>
          <p:cNvPr id="81" name="Rectangle 80"/>
          <p:cNvSpPr/>
          <p:nvPr/>
        </p:nvSpPr>
        <p:spPr bwMode="gray">
          <a:xfrm>
            <a:off x="2444969" y="2488165"/>
            <a:ext cx="598479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64" name="Rectangle 63"/>
          <p:cNvSpPr/>
          <p:nvPr/>
        </p:nvSpPr>
        <p:spPr bwMode="gray">
          <a:xfrm>
            <a:off x="2444968" y="4004975"/>
            <a:ext cx="598479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68" name="Rectangle 67"/>
          <p:cNvSpPr/>
          <p:nvPr/>
        </p:nvSpPr>
        <p:spPr bwMode="gray">
          <a:xfrm>
            <a:off x="2444969" y="4358070"/>
            <a:ext cx="598479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71" name="Flowchart: Process 70"/>
          <p:cNvSpPr/>
          <p:nvPr/>
        </p:nvSpPr>
        <p:spPr>
          <a:xfrm>
            <a:off x="230628" y="4352019"/>
            <a:ext cx="2103139" cy="31009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U Hrvatskim poštama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gray">
          <a:xfrm>
            <a:off x="3203983" y="919102"/>
            <a:ext cx="597389" cy="3069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53%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76576" y="633958"/>
            <a:ext cx="686173" cy="184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300" b="1" dirty="0" smtClean="0">
                <a:solidFill>
                  <a:srgbClr val="524634"/>
                </a:solidFill>
                <a:cs typeface="Arial" pitchFamily="34" charset="0"/>
              </a:rPr>
              <a:t>2014</a:t>
            </a:r>
          </a:p>
        </p:txBody>
      </p:sp>
      <p:sp>
        <p:nvSpPr>
          <p:cNvPr id="79" name="Rectangle 78"/>
          <p:cNvSpPr/>
          <p:nvPr/>
        </p:nvSpPr>
        <p:spPr bwMode="gray">
          <a:xfrm>
            <a:off x="3203983" y="1294874"/>
            <a:ext cx="597389" cy="417462"/>
          </a:xfrm>
          <a:prstGeom prst="rect">
            <a:avLst/>
          </a:prstGeom>
          <a:solidFill>
            <a:srgbClr val="4A423F">
              <a:alpha val="7490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24%</a:t>
            </a:r>
          </a:p>
        </p:txBody>
      </p:sp>
      <p:sp>
        <p:nvSpPr>
          <p:cNvPr id="80" name="Rectangle 79"/>
          <p:cNvSpPr/>
          <p:nvPr/>
        </p:nvSpPr>
        <p:spPr bwMode="gray">
          <a:xfrm>
            <a:off x="3203982" y="3643427"/>
            <a:ext cx="597389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13%</a:t>
            </a:r>
          </a:p>
        </p:txBody>
      </p:sp>
      <p:sp>
        <p:nvSpPr>
          <p:cNvPr id="82" name="Rectangle 81"/>
          <p:cNvSpPr/>
          <p:nvPr/>
        </p:nvSpPr>
        <p:spPr bwMode="gray">
          <a:xfrm>
            <a:off x="3203982" y="2129539"/>
            <a:ext cx="597389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13%</a:t>
            </a:r>
          </a:p>
        </p:txBody>
      </p:sp>
      <p:sp>
        <p:nvSpPr>
          <p:cNvPr id="83" name="Rectangle 82"/>
          <p:cNvSpPr/>
          <p:nvPr/>
        </p:nvSpPr>
        <p:spPr bwMode="gray">
          <a:xfrm>
            <a:off x="3203983" y="4733918"/>
            <a:ext cx="597389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7%</a:t>
            </a:r>
          </a:p>
        </p:txBody>
      </p:sp>
      <p:sp>
        <p:nvSpPr>
          <p:cNvPr id="84" name="Rectangle 83"/>
          <p:cNvSpPr/>
          <p:nvPr/>
        </p:nvSpPr>
        <p:spPr bwMode="gray">
          <a:xfrm>
            <a:off x="3203982" y="3239507"/>
            <a:ext cx="597389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86" name="Rectangle 85"/>
          <p:cNvSpPr/>
          <p:nvPr/>
        </p:nvSpPr>
        <p:spPr bwMode="gray">
          <a:xfrm>
            <a:off x="3203982" y="2845804"/>
            <a:ext cx="597389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7%</a:t>
            </a:r>
          </a:p>
        </p:txBody>
      </p:sp>
      <p:sp>
        <p:nvSpPr>
          <p:cNvPr id="88" name="Rectangle 87"/>
          <p:cNvSpPr/>
          <p:nvPr/>
        </p:nvSpPr>
        <p:spPr bwMode="gray">
          <a:xfrm>
            <a:off x="3203983" y="1780286"/>
            <a:ext cx="597389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2%</a:t>
            </a:r>
          </a:p>
        </p:txBody>
      </p:sp>
      <p:sp>
        <p:nvSpPr>
          <p:cNvPr id="92" name="Rectangle 91"/>
          <p:cNvSpPr/>
          <p:nvPr/>
        </p:nvSpPr>
        <p:spPr bwMode="gray">
          <a:xfrm>
            <a:off x="3203983" y="2488165"/>
            <a:ext cx="597389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13%</a:t>
            </a:r>
          </a:p>
        </p:txBody>
      </p:sp>
      <p:sp>
        <p:nvSpPr>
          <p:cNvPr id="94" name="Rectangle 93"/>
          <p:cNvSpPr/>
          <p:nvPr/>
        </p:nvSpPr>
        <p:spPr bwMode="gray">
          <a:xfrm>
            <a:off x="3203982" y="4004975"/>
            <a:ext cx="597389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7%</a:t>
            </a:r>
          </a:p>
        </p:txBody>
      </p:sp>
      <p:sp>
        <p:nvSpPr>
          <p:cNvPr id="97" name="Rectangle 96"/>
          <p:cNvSpPr/>
          <p:nvPr/>
        </p:nvSpPr>
        <p:spPr bwMode="gray">
          <a:xfrm>
            <a:off x="3203983" y="4358070"/>
            <a:ext cx="597389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7%</a:t>
            </a:r>
          </a:p>
        </p:txBody>
      </p:sp>
      <p:sp>
        <p:nvSpPr>
          <p:cNvPr id="106" name="Rectangle 105"/>
          <p:cNvSpPr/>
          <p:nvPr/>
        </p:nvSpPr>
        <p:spPr bwMode="gray">
          <a:xfrm>
            <a:off x="3942868" y="921756"/>
            <a:ext cx="581447" cy="3069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56%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942867" y="633958"/>
            <a:ext cx="581447" cy="184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300" b="1" dirty="0" smtClean="0">
                <a:solidFill>
                  <a:srgbClr val="524634"/>
                </a:solidFill>
                <a:cs typeface="Arial" pitchFamily="34" charset="0"/>
              </a:rPr>
              <a:t>2015</a:t>
            </a:r>
          </a:p>
        </p:txBody>
      </p:sp>
      <p:sp>
        <p:nvSpPr>
          <p:cNvPr id="108" name="Rectangle 107"/>
          <p:cNvSpPr/>
          <p:nvPr/>
        </p:nvSpPr>
        <p:spPr bwMode="gray">
          <a:xfrm>
            <a:off x="3942868" y="1297527"/>
            <a:ext cx="581447" cy="417462"/>
          </a:xfrm>
          <a:prstGeom prst="rect">
            <a:avLst/>
          </a:prstGeom>
          <a:solidFill>
            <a:srgbClr val="4A423F">
              <a:alpha val="7490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21%</a:t>
            </a:r>
          </a:p>
        </p:txBody>
      </p:sp>
      <p:sp>
        <p:nvSpPr>
          <p:cNvPr id="109" name="Rectangle 108"/>
          <p:cNvSpPr/>
          <p:nvPr/>
        </p:nvSpPr>
        <p:spPr bwMode="gray">
          <a:xfrm>
            <a:off x="3942867" y="3646081"/>
            <a:ext cx="581447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10%</a:t>
            </a:r>
          </a:p>
        </p:txBody>
      </p:sp>
      <p:sp>
        <p:nvSpPr>
          <p:cNvPr id="110" name="Rectangle 109"/>
          <p:cNvSpPr/>
          <p:nvPr/>
        </p:nvSpPr>
        <p:spPr bwMode="gray">
          <a:xfrm>
            <a:off x="3942867" y="2132192"/>
            <a:ext cx="581447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11" name="Rectangle 110"/>
          <p:cNvSpPr/>
          <p:nvPr/>
        </p:nvSpPr>
        <p:spPr bwMode="gray">
          <a:xfrm>
            <a:off x="3942868" y="4736571"/>
            <a:ext cx="581447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12" name="Rectangle 111"/>
          <p:cNvSpPr/>
          <p:nvPr/>
        </p:nvSpPr>
        <p:spPr bwMode="gray">
          <a:xfrm>
            <a:off x="3936046" y="3219450"/>
            <a:ext cx="581447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13" name="Rectangle 112"/>
          <p:cNvSpPr/>
          <p:nvPr/>
        </p:nvSpPr>
        <p:spPr bwMode="gray">
          <a:xfrm>
            <a:off x="3942867" y="2848457"/>
            <a:ext cx="581447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14" name="Rectangle 113"/>
          <p:cNvSpPr/>
          <p:nvPr/>
        </p:nvSpPr>
        <p:spPr bwMode="gray">
          <a:xfrm>
            <a:off x="3942868" y="1782939"/>
            <a:ext cx="581447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16" name="Rectangle 115"/>
          <p:cNvSpPr/>
          <p:nvPr/>
        </p:nvSpPr>
        <p:spPr bwMode="gray">
          <a:xfrm>
            <a:off x="3942868" y="2490818"/>
            <a:ext cx="581447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8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17" name="Rectangle 116"/>
          <p:cNvSpPr/>
          <p:nvPr/>
        </p:nvSpPr>
        <p:spPr bwMode="gray">
          <a:xfrm>
            <a:off x="3942867" y="4007628"/>
            <a:ext cx="581447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21" name="Rectangle 120"/>
          <p:cNvSpPr/>
          <p:nvPr/>
        </p:nvSpPr>
        <p:spPr bwMode="gray">
          <a:xfrm>
            <a:off x="3942868" y="4360723"/>
            <a:ext cx="581447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87" name="Rectangle 86"/>
          <p:cNvSpPr/>
          <p:nvPr/>
        </p:nvSpPr>
        <p:spPr bwMode="gray">
          <a:xfrm>
            <a:off x="4619993" y="921756"/>
            <a:ext cx="581447" cy="3069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49%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613171" y="623127"/>
            <a:ext cx="581447" cy="184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300" b="1" dirty="0" smtClean="0">
                <a:cs typeface="Arial" pitchFamily="34" charset="0"/>
              </a:rPr>
              <a:t>2016</a:t>
            </a:r>
          </a:p>
        </p:txBody>
      </p:sp>
      <p:sp>
        <p:nvSpPr>
          <p:cNvPr id="122" name="Rectangle 121"/>
          <p:cNvSpPr/>
          <p:nvPr/>
        </p:nvSpPr>
        <p:spPr bwMode="gray">
          <a:xfrm>
            <a:off x="4619993" y="1297527"/>
            <a:ext cx="581447" cy="417462"/>
          </a:xfrm>
          <a:prstGeom prst="rect">
            <a:avLst/>
          </a:prstGeom>
          <a:solidFill>
            <a:srgbClr val="4A423F">
              <a:alpha val="7490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29%</a:t>
            </a:r>
          </a:p>
        </p:txBody>
      </p:sp>
      <p:sp>
        <p:nvSpPr>
          <p:cNvPr id="123" name="Rectangle 122"/>
          <p:cNvSpPr/>
          <p:nvPr/>
        </p:nvSpPr>
        <p:spPr bwMode="gray">
          <a:xfrm>
            <a:off x="4619992" y="3646081"/>
            <a:ext cx="581447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13%</a:t>
            </a:r>
          </a:p>
        </p:txBody>
      </p:sp>
      <p:sp>
        <p:nvSpPr>
          <p:cNvPr id="124" name="Rectangle 123"/>
          <p:cNvSpPr/>
          <p:nvPr/>
        </p:nvSpPr>
        <p:spPr bwMode="gray">
          <a:xfrm>
            <a:off x="4619992" y="2132192"/>
            <a:ext cx="581447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13%</a:t>
            </a:r>
          </a:p>
        </p:txBody>
      </p:sp>
      <p:sp>
        <p:nvSpPr>
          <p:cNvPr id="125" name="Rectangle 124"/>
          <p:cNvSpPr/>
          <p:nvPr/>
        </p:nvSpPr>
        <p:spPr bwMode="gray">
          <a:xfrm>
            <a:off x="4619993" y="4736571"/>
            <a:ext cx="581447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26" name="Rectangle 125"/>
          <p:cNvSpPr/>
          <p:nvPr/>
        </p:nvSpPr>
        <p:spPr bwMode="gray">
          <a:xfrm>
            <a:off x="4613171" y="3219450"/>
            <a:ext cx="581447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27" name="Rectangle 126"/>
          <p:cNvSpPr/>
          <p:nvPr/>
        </p:nvSpPr>
        <p:spPr bwMode="gray">
          <a:xfrm>
            <a:off x="4619992" y="2848457"/>
            <a:ext cx="581447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28" name="Rectangle 127"/>
          <p:cNvSpPr/>
          <p:nvPr/>
        </p:nvSpPr>
        <p:spPr bwMode="gray">
          <a:xfrm>
            <a:off x="4619993" y="1782939"/>
            <a:ext cx="581447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29" name="Rectangle 128"/>
          <p:cNvSpPr/>
          <p:nvPr/>
        </p:nvSpPr>
        <p:spPr bwMode="gray">
          <a:xfrm>
            <a:off x="4619993" y="2490818"/>
            <a:ext cx="581447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12%</a:t>
            </a:r>
          </a:p>
        </p:txBody>
      </p:sp>
      <p:sp>
        <p:nvSpPr>
          <p:cNvPr id="130" name="Rectangle 129"/>
          <p:cNvSpPr/>
          <p:nvPr/>
        </p:nvSpPr>
        <p:spPr bwMode="gray">
          <a:xfrm>
            <a:off x="4619992" y="4007628"/>
            <a:ext cx="581447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31" name="Rectangle 130"/>
          <p:cNvSpPr/>
          <p:nvPr/>
        </p:nvSpPr>
        <p:spPr bwMode="gray">
          <a:xfrm>
            <a:off x="4619993" y="4360723"/>
            <a:ext cx="581447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75" name="Rectangle 74"/>
          <p:cNvSpPr/>
          <p:nvPr/>
        </p:nvSpPr>
        <p:spPr bwMode="gray">
          <a:xfrm>
            <a:off x="5717575" y="919102"/>
            <a:ext cx="598479" cy="3069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53%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676300" y="632823"/>
            <a:ext cx="693300" cy="184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300" b="1" dirty="0" smtClean="0">
                <a:cs typeface="Arial" pitchFamily="34" charset="0"/>
              </a:rPr>
              <a:t>2017</a:t>
            </a:r>
          </a:p>
        </p:txBody>
      </p:sp>
      <p:sp>
        <p:nvSpPr>
          <p:cNvPr id="89" name="Rectangle 88"/>
          <p:cNvSpPr/>
          <p:nvPr/>
        </p:nvSpPr>
        <p:spPr bwMode="gray">
          <a:xfrm>
            <a:off x="5717575" y="1294874"/>
            <a:ext cx="598479" cy="417462"/>
          </a:xfrm>
          <a:prstGeom prst="rect">
            <a:avLst/>
          </a:prstGeom>
          <a:solidFill>
            <a:schemeClr val="tx1">
              <a:lumMod val="65000"/>
              <a:lumOff val="35000"/>
              <a:alpha val="74902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22%</a:t>
            </a:r>
          </a:p>
        </p:txBody>
      </p:sp>
      <p:sp>
        <p:nvSpPr>
          <p:cNvPr id="90" name="Rectangle 89"/>
          <p:cNvSpPr/>
          <p:nvPr/>
        </p:nvSpPr>
        <p:spPr bwMode="gray">
          <a:xfrm>
            <a:off x="5717574" y="3643427"/>
            <a:ext cx="598479" cy="306950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4%</a:t>
            </a:r>
          </a:p>
        </p:txBody>
      </p:sp>
      <p:sp>
        <p:nvSpPr>
          <p:cNvPr id="91" name="Rectangle 90"/>
          <p:cNvSpPr/>
          <p:nvPr/>
        </p:nvSpPr>
        <p:spPr bwMode="gray">
          <a:xfrm>
            <a:off x="5717574" y="2129539"/>
            <a:ext cx="598479" cy="306950"/>
          </a:xfrm>
          <a:prstGeom prst="rect">
            <a:avLst/>
          </a:prstGeom>
          <a:solidFill>
            <a:schemeClr val="bg2">
              <a:lumMod val="75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8%</a:t>
            </a:r>
          </a:p>
        </p:txBody>
      </p:sp>
      <p:sp>
        <p:nvSpPr>
          <p:cNvPr id="93" name="Rectangle 92"/>
          <p:cNvSpPr/>
          <p:nvPr/>
        </p:nvSpPr>
        <p:spPr bwMode="gray">
          <a:xfrm>
            <a:off x="5717575" y="4733918"/>
            <a:ext cx="598479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5%</a:t>
            </a:r>
          </a:p>
        </p:txBody>
      </p:sp>
      <p:sp>
        <p:nvSpPr>
          <p:cNvPr id="95" name="Rectangle 94"/>
          <p:cNvSpPr/>
          <p:nvPr/>
        </p:nvSpPr>
        <p:spPr bwMode="gray">
          <a:xfrm>
            <a:off x="5717574" y="3239507"/>
            <a:ext cx="598479" cy="306950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4%</a:t>
            </a:r>
          </a:p>
        </p:txBody>
      </p:sp>
      <p:sp>
        <p:nvSpPr>
          <p:cNvPr id="96" name="Rectangle 95"/>
          <p:cNvSpPr/>
          <p:nvPr/>
        </p:nvSpPr>
        <p:spPr bwMode="gray">
          <a:xfrm>
            <a:off x="5717574" y="2845804"/>
            <a:ext cx="598479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4%</a:t>
            </a:r>
          </a:p>
        </p:txBody>
      </p:sp>
      <p:sp>
        <p:nvSpPr>
          <p:cNvPr id="115" name="Rectangle 114"/>
          <p:cNvSpPr/>
          <p:nvPr/>
        </p:nvSpPr>
        <p:spPr bwMode="gray">
          <a:xfrm>
            <a:off x="5717575" y="1780286"/>
            <a:ext cx="598479" cy="306950"/>
          </a:xfrm>
          <a:prstGeom prst="rect">
            <a:avLst/>
          </a:prstGeom>
          <a:solidFill>
            <a:schemeClr val="bg2">
              <a:lumMod val="75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9%</a:t>
            </a:r>
          </a:p>
        </p:txBody>
      </p:sp>
      <p:sp>
        <p:nvSpPr>
          <p:cNvPr id="120" name="Rectangle 119"/>
          <p:cNvSpPr/>
          <p:nvPr/>
        </p:nvSpPr>
        <p:spPr bwMode="gray">
          <a:xfrm>
            <a:off x="5717575" y="2488165"/>
            <a:ext cx="598479" cy="306950"/>
          </a:xfrm>
          <a:prstGeom prst="rect">
            <a:avLst/>
          </a:prstGeom>
          <a:solidFill>
            <a:schemeClr val="bg2">
              <a:lumMod val="75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12%</a:t>
            </a:r>
          </a:p>
        </p:txBody>
      </p:sp>
      <p:sp>
        <p:nvSpPr>
          <p:cNvPr id="133" name="Rectangle 132"/>
          <p:cNvSpPr/>
          <p:nvPr/>
        </p:nvSpPr>
        <p:spPr bwMode="gray">
          <a:xfrm>
            <a:off x="5717574" y="4004975"/>
            <a:ext cx="598479" cy="306950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3%</a:t>
            </a:r>
          </a:p>
        </p:txBody>
      </p:sp>
      <p:sp>
        <p:nvSpPr>
          <p:cNvPr id="134" name="Rectangle 133"/>
          <p:cNvSpPr/>
          <p:nvPr/>
        </p:nvSpPr>
        <p:spPr bwMode="gray">
          <a:xfrm>
            <a:off x="5717575" y="4358070"/>
            <a:ext cx="598479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7%</a:t>
            </a:r>
          </a:p>
        </p:txBody>
      </p:sp>
      <p:sp>
        <p:nvSpPr>
          <p:cNvPr id="99" name="Rectangle 98"/>
          <p:cNvSpPr/>
          <p:nvPr/>
        </p:nvSpPr>
        <p:spPr bwMode="gray">
          <a:xfrm>
            <a:off x="6533892" y="909406"/>
            <a:ext cx="781444" cy="30695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dirty="0" smtClean="0">
                <a:solidFill>
                  <a:schemeClr val="bg1"/>
                </a:solidFill>
                <a:cs typeface="Arial" pitchFamily="34" charset="0"/>
              </a:rPr>
              <a:t>54%</a:t>
            </a:r>
          </a:p>
        </p:txBody>
      </p:sp>
      <p:sp>
        <p:nvSpPr>
          <p:cNvPr id="101" name="Rectangle 100"/>
          <p:cNvSpPr/>
          <p:nvPr/>
        </p:nvSpPr>
        <p:spPr bwMode="gray">
          <a:xfrm>
            <a:off x="6533892" y="1285178"/>
            <a:ext cx="781444" cy="417462"/>
          </a:xfrm>
          <a:prstGeom prst="rect">
            <a:avLst/>
          </a:prstGeom>
          <a:solidFill>
            <a:srgbClr val="F27D3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cs typeface="Arial" pitchFamily="34" charset="0"/>
              </a:rPr>
              <a:t>13%</a:t>
            </a:r>
          </a:p>
        </p:txBody>
      </p:sp>
      <p:sp>
        <p:nvSpPr>
          <p:cNvPr id="102" name="Rectangle 101"/>
          <p:cNvSpPr/>
          <p:nvPr/>
        </p:nvSpPr>
        <p:spPr bwMode="gray">
          <a:xfrm>
            <a:off x="6533891" y="3633731"/>
            <a:ext cx="781444" cy="306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03" name="Rectangle 102"/>
          <p:cNvSpPr/>
          <p:nvPr/>
        </p:nvSpPr>
        <p:spPr bwMode="gray">
          <a:xfrm>
            <a:off x="6533891" y="2119843"/>
            <a:ext cx="781444" cy="306950"/>
          </a:xfrm>
          <a:prstGeom prst="rect">
            <a:avLst/>
          </a:prstGeom>
          <a:solidFill>
            <a:srgbClr val="F27D3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>
                <a:solidFill>
                  <a:schemeClr val="bg1"/>
                </a:solidFill>
                <a:cs typeface="Arial" pitchFamily="34" charset="0"/>
              </a:rPr>
              <a:t>9</a:t>
            </a:r>
            <a:r>
              <a:rPr lang="hr-HR" sz="1400" dirty="0" smtClean="0">
                <a:solidFill>
                  <a:schemeClr val="bg1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104" name="Rectangle 103"/>
          <p:cNvSpPr/>
          <p:nvPr/>
        </p:nvSpPr>
        <p:spPr bwMode="gray">
          <a:xfrm>
            <a:off x="6533892" y="4724222"/>
            <a:ext cx="781444" cy="306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</a:t>
            </a: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05" name="Rectangle 104"/>
          <p:cNvSpPr/>
          <p:nvPr/>
        </p:nvSpPr>
        <p:spPr bwMode="gray">
          <a:xfrm>
            <a:off x="6533891" y="3229811"/>
            <a:ext cx="781444" cy="306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35" name="Rectangle 134"/>
          <p:cNvSpPr/>
          <p:nvPr/>
        </p:nvSpPr>
        <p:spPr bwMode="gray">
          <a:xfrm>
            <a:off x="6533891" y="2836108"/>
            <a:ext cx="781444" cy="306950"/>
          </a:xfrm>
          <a:prstGeom prst="rect">
            <a:avLst/>
          </a:prstGeom>
          <a:solidFill>
            <a:srgbClr val="F27D3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>
                <a:solidFill>
                  <a:schemeClr val="bg1"/>
                </a:solidFill>
                <a:cs typeface="Arial" pitchFamily="34" charset="0"/>
              </a:rPr>
              <a:t>8</a:t>
            </a:r>
            <a:r>
              <a:rPr lang="hr-HR" sz="1400" dirty="0" smtClean="0">
                <a:solidFill>
                  <a:schemeClr val="bg1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136" name="Rectangle 135"/>
          <p:cNvSpPr/>
          <p:nvPr/>
        </p:nvSpPr>
        <p:spPr bwMode="gray">
          <a:xfrm>
            <a:off x="6533892" y="1770590"/>
            <a:ext cx="781444" cy="306950"/>
          </a:xfrm>
          <a:prstGeom prst="rect">
            <a:avLst/>
          </a:prstGeom>
          <a:solidFill>
            <a:srgbClr val="F27D3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1"/>
                </a:solidFill>
                <a:cs typeface="Arial" pitchFamily="34" charset="0"/>
              </a:rPr>
              <a:t>12%</a:t>
            </a:r>
          </a:p>
        </p:txBody>
      </p:sp>
      <p:sp>
        <p:nvSpPr>
          <p:cNvPr id="137" name="Rectangle 136"/>
          <p:cNvSpPr/>
          <p:nvPr/>
        </p:nvSpPr>
        <p:spPr bwMode="gray">
          <a:xfrm>
            <a:off x="6533892" y="2478469"/>
            <a:ext cx="781444" cy="306950"/>
          </a:xfrm>
          <a:prstGeom prst="rect">
            <a:avLst/>
          </a:prstGeom>
          <a:solidFill>
            <a:srgbClr val="F27D3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>
                <a:solidFill>
                  <a:schemeClr val="bg1"/>
                </a:solidFill>
                <a:cs typeface="Arial" pitchFamily="34" charset="0"/>
              </a:rPr>
              <a:t>8</a:t>
            </a:r>
            <a:r>
              <a:rPr lang="hr-HR" sz="1400" dirty="0" smtClean="0">
                <a:solidFill>
                  <a:schemeClr val="bg1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138" name="Rectangle 137"/>
          <p:cNvSpPr/>
          <p:nvPr/>
        </p:nvSpPr>
        <p:spPr bwMode="gray">
          <a:xfrm>
            <a:off x="6533891" y="3995279"/>
            <a:ext cx="781444" cy="306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39" name="Rectangle 138"/>
          <p:cNvSpPr/>
          <p:nvPr/>
        </p:nvSpPr>
        <p:spPr bwMode="gray">
          <a:xfrm>
            <a:off x="6533892" y="4348374"/>
            <a:ext cx="781444" cy="306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</a:t>
            </a: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552661" y="637690"/>
            <a:ext cx="693300" cy="184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chemeClr val="tx2"/>
                </a:solidFill>
                <a:cs typeface="Arial" pitchFamily="34" charset="0"/>
              </a:rPr>
              <a:t>2018</a:t>
            </a:r>
          </a:p>
        </p:txBody>
      </p:sp>
      <p:sp>
        <p:nvSpPr>
          <p:cNvPr id="145" name="Down Arrow 144"/>
          <p:cNvSpPr/>
          <p:nvPr/>
        </p:nvSpPr>
        <p:spPr bwMode="gray">
          <a:xfrm>
            <a:off x="7470698" y="1346088"/>
            <a:ext cx="322781" cy="315033"/>
          </a:xfrm>
          <a:prstGeom prst="downArrow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rgbClr val="524634"/>
              </a:solidFill>
              <a:cs typeface="Arial" pitchFamily="34" charset="0"/>
            </a:endParaRPr>
          </a:p>
        </p:txBody>
      </p:sp>
      <p:sp>
        <p:nvSpPr>
          <p:cNvPr id="146" name="Down Arrow 145"/>
          <p:cNvSpPr/>
          <p:nvPr/>
        </p:nvSpPr>
        <p:spPr bwMode="gray">
          <a:xfrm>
            <a:off x="7371783" y="4358070"/>
            <a:ext cx="322781" cy="315033"/>
          </a:xfrm>
          <a:prstGeom prst="downArrow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rgbClr val="524634"/>
              </a:solidFill>
              <a:cs typeface="Arial" pitchFamily="34" charset="0"/>
            </a:endParaRPr>
          </a:p>
        </p:txBody>
      </p:sp>
      <p:sp>
        <p:nvSpPr>
          <p:cNvPr id="147" name="Down Arrow 146"/>
          <p:cNvSpPr/>
          <p:nvPr/>
        </p:nvSpPr>
        <p:spPr bwMode="gray">
          <a:xfrm>
            <a:off x="7371782" y="4754110"/>
            <a:ext cx="322781" cy="315033"/>
          </a:xfrm>
          <a:prstGeom prst="downArrow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rgbClr val="52463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likovni rezult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151849" y="1657350"/>
            <a:ext cx="4797296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35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Glavni razlog zbog kojega nisu kupili nijednu knjigu? – 74,5%</a:t>
            </a:r>
            <a:endParaRPr lang="en-US" sz="35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Flowchart: Process 2"/>
          <p:cNvSpPr/>
          <p:nvPr/>
        </p:nvSpPr>
        <p:spPr bwMode="gray">
          <a:xfrm>
            <a:off x="89547" y="3274231"/>
            <a:ext cx="8761559" cy="363772"/>
          </a:xfrm>
          <a:prstGeom prst="flowChartProcess">
            <a:avLst/>
          </a:prstGeom>
          <a:solidFill>
            <a:schemeClr val="bg1"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 trebaju mi knjige/knjige me ne zanimaju </a:t>
            </a:r>
          </a:p>
        </p:txBody>
      </p:sp>
      <p:sp>
        <p:nvSpPr>
          <p:cNvPr id="11" name="Flowchart: Process 10"/>
          <p:cNvSpPr/>
          <p:nvPr/>
        </p:nvSpPr>
        <p:spPr bwMode="gray">
          <a:xfrm>
            <a:off x="102250" y="4136799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46%</a:t>
            </a:r>
          </a:p>
        </p:txBody>
      </p:sp>
      <p:sp>
        <p:nvSpPr>
          <p:cNvPr id="12" name="Flowchart: Process 11"/>
          <p:cNvSpPr/>
          <p:nvPr/>
        </p:nvSpPr>
        <p:spPr bwMode="gray">
          <a:xfrm>
            <a:off x="1111132" y="4136274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51%</a:t>
            </a:r>
          </a:p>
        </p:txBody>
      </p:sp>
      <p:sp>
        <p:nvSpPr>
          <p:cNvPr id="13" name="Flowchart: Process 12"/>
          <p:cNvSpPr/>
          <p:nvPr/>
        </p:nvSpPr>
        <p:spPr bwMode="gray">
          <a:xfrm>
            <a:off x="2126838" y="4135019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46%</a:t>
            </a:r>
          </a:p>
        </p:txBody>
      </p:sp>
      <p:sp>
        <p:nvSpPr>
          <p:cNvPr id="14" name="Flowchart: Process 13"/>
          <p:cNvSpPr/>
          <p:nvPr/>
        </p:nvSpPr>
        <p:spPr bwMode="gray">
          <a:xfrm>
            <a:off x="102250" y="3733778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2005</a:t>
            </a:r>
          </a:p>
        </p:txBody>
      </p:sp>
      <p:sp>
        <p:nvSpPr>
          <p:cNvPr id="15" name="Flowchart: Process 14"/>
          <p:cNvSpPr/>
          <p:nvPr/>
        </p:nvSpPr>
        <p:spPr bwMode="gray">
          <a:xfrm>
            <a:off x="1111132" y="3733253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</a:t>
            </a:r>
          </a:p>
        </p:txBody>
      </p:sp>
      <p:sp>
        <p:nvSpPr>
          <p:cNvPr id="16" name="Flowchart: Process 15"/>
          <p:cNvSpPr/>
          <p:nvPr/>
        </p:nvSpPr>
        <p:spPr bwMode="gray">
          <a:xfrm>
            <a:off x="2126838" y="3741524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17" name="Flowchart: Process 16"/>
          <p:cNvSpPr/>
          <p:nvPr/>
        </p:nvSpPr>
        <p:spPr bwMode="gray">
          <a:xfrm>
            <a:off x="7605112" y="4134865"/>
            <a:ext cx="1073903" cy="36377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61%</a:t>
            </a:r>
          </a:p>
        </p:txBody>
      </p:sp>
      <p:sp>
        <p:nvSpPr>
          <p:cNvPr id="18" name="Flowchart: Process 17"/>
          <p:cNvSpPr/>
          <p:nvPr/>
        </p:nvSpPr>
        <p:spPr bwMode="gray">
          <a:xfrm>
            <a:off x="7605113" y="3731844"/>
            <a:ext cx="1073903" cy="36377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38747" y="4859970"/>
            <a:ext cx="8952853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2018.; N = 745 svi koji nisu kupili knjigu posljednja tri mjeseca</a:t>
            </a:r>
          </a:p>
          <a:p>
            <a:pPr algn="just"/>
            <a:r>
              <a:rPr lang="hr-BA" sz="8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koji je glavni razlog zbog kojeg niste kupili nijednu knjigu? (jedan odgovor)</a:t>
            </a:r>
            <a:endParaRPr lang="en-US" sz="8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 bwMode="gray">
          <a:xfrm>
            <a:off x="3149369" y="4136799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47%</a:t>
            </a:r>
          </a:p>
        </p:txBody>
      </p:sp>
      <p:sp>
        <p:nvSpPr>
          <p:cNvPr id="25" name="Flowchart: Process 24"/>
          <p:cNvSpPr/>
          <p:nvPr/>
        </p:nvSpPr>
        <p:spPr bwMode="gray">
          <a:xfrm>
            <a:off x="3149369" y="3733778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26" name="Flowchart: Process 25"/>
          <p:cNvSpPr/>
          <p:nvPr/>
        </p:nvSpPr>
        <p:spPr bwMode="gray">
          <a:xfrm>
            <a:off x="4185547" y="4137423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51%</a:t>
            </a:r>
          </a:p>
        </p:txBody>
      </p:sp>
      <p:sp>
        <p:nvSpPr>
          <p:cNvPr id="27" name="Flowchart: Process 26"/>
          <p:cNvSpPr/>
          <p:nvPr/>
        </p:nvSpPr>
        <p:spPr bwMode="gray">
          <a:xfrm>
            <a:off x="4185547" y="3734402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20" name="Flowchart: Process 19"/>
          <p:cNvSpPr/>
          <p:nvPr/>
        </p:nvSpPr>
        <p:spPr bwMode="gray">
          <a:xfrm>
            <a:off x="5201255" y="4138901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52%</a:t>
            </a:r>
          </a:p>
        </p:txBody>
      </p:sp>
      <p:sp>
        <p:nvSpPr>
          <p:cNvPr id="21" name="Flowchart: Process 20"/>
          <p:cNvSpPr/>
          <p:nvPr/>
        </p:nvSpPr>
        <p:spPr bwMode="gray">
          <a:xfrm>
            <a:off x="5201255" y="3735880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lowchart: Process 29"/>
          <p:cNvSpPr/>
          <p:nvPr/>
        </p:nvSpPr>
        <p:spPr bwMode="gray">
          <a:xfrm>
            <a:off x="6226290" y="4134350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59%</a:t>
            </a:r>
          </a:p>
        </p:txBody>
      </p:sp>
      <p:sp>
        <p:nvSpPr>
          <p:cNvPr id="31" name="Flowchart: Process 30"/>
          <p:cNvSpPr/>
          <p:nvPr/>
        </p:nvSpPr>
        <p:spPr bwMode="gray">
          <a:xfrm>
            <a:off x="6226290" y="3731329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543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365170"/>
              </p:ext>
            </p:extLst>
          </p:nvPr>
        </p:nvGraphicFramePr>
        <p:xfrm>
          <a:off x="-62598" y="2222285"/>
          <a:ext cx="4984557" cy="2546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0"/>
            <a:ext cx="3883025" cy="51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21959" y="2356426"/>
            <a:ext cx="2838614" cy="270343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Knjige me ne zanimaju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1959" y="3650647"/>
            <a:ext cx="2812176" cy="26016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Financijski razlozi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1959" y="4060433"/>
            <a:ext cx="2786251" cy="2230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Posuđuju u knjižnici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132410" y="683715"/>
            <a:ext cx="4963465" cy="66819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28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Raste broj nezainteresiranih za knjige, dok se smanjuje broj onih koji iz financijskih razloga ne kupuju knjige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6639" y="4901463"/>
            <a:ext cx="772412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IZVOR: GfK Hrvatska: Istraživanje tržišta knjiga; 2018.; N = 745 svi koji nisu kupili knjigu posljednja tri mjeseca</a:t>
            </a:r>
          </a:p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Pitanje: koji je glavni razlog zbog kojeg niste kupili nijednu knjigu? (Jedan odgovor)</a:t>
            </a:r>
            <a:endParaRPr lang="en-US" sz="800" i="1" dirty="0">
              <a:solidFill>
                <a:schemeClr val="bg2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4292263" y="1999421"/>
            <a:ext cx="629696" cy="277283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30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likovni rezult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"/>
          <a:stretch/>
        </p:blipFill>
        <p:spPr bwMode="auto">
          <a:xfrm>
            <a:off x="4815410" y="0"/>
            <a:ext cx="432858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415152"/>
              </p:ext>
            </p:extLst>
          </p:nvPr>
        </p:nvGraphicFramePr>
        <p:xfrm>
          <a:off x="-136028" y="1957795"/>
          <a:ext cx="4984557" cy="2546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69596" y="2332345"/>
            <a:ext cx="796804" cy="270343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Ništa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5409" y="3333750"/>
            <a:ext cx="2812176" cy="26016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Više </a:t>
            </a:r>
            <a:r>
              <a:rPr lang="hr-HR" sz="1600" b="1" dirty="0" err="1" smtClean="0">
                <a:solidFill>
                  <a:schemeClr val="bg1"/>
                </a:solidFill>
                <a:cs typeface="Arial" pitchFamily="34" charset="0"/>
              </a:rPr>
              <a:t>jeftiniijih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knjiga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1647" y="3961363"/>
            <a:ext cx="2786251" cy="2230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Veći izbor naslova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74810" y="195420"/>
            <a:ext cx="8003590" cy="66819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28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Što bi Vas navelo da </a:t>
            </a:r>
          </a:p>
          <a:p>
            <a:r>
              <a:rPr lang="hr-BA" sz="28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kupite knjige? </a:t>
            </a:r>
            <a:r>
              <a:rPr lang="hr-BA" sz="16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(N = 745 ne kupaca) 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6639" y="4901463"/>
            <a:ext cx="772412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IZVOR: GfK Hrvatska: Istraživanje tržišta knjiga; 2018.; N = 745 svi koji nisu kupili knjigu posljednja tri mjeseca</a:t>
            </a:r>
          </a:p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Pitanje: koji je glavni razlog zbog kojeg niste kupili nijednu knjigu? (Jedan odgovor)</a:t>
            </a:r>
            <a:endParaRPr lang="en-US" sz="800" i="1" dirty="0">
              <a:solidFill>
                <a:schemeClr val="bg2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4226400" y="1947330"/>
            <a:ext cx="421800" cy="277283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30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www.technobuffalo.com/wp-content/uploads/2012/08/sony-xperia-tablet-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49" y="3159886"/>
            <a:ext cx="1187735" cy="8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lh4.googleusercontent.com/-nAN3urf5Q5I/UWP1L4YN8VI/AAAAAAAAADo/MHhKUX7m420/w800-h800/XPS-XPS15-9062slv-15-Inch-Laptop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" y="1801110"/>
            <a:ext cx="1128188" cy="5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110899" y="220045"/>
            <a:ext cx="8061552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72% populacije ima mogućnost čitanja knjiga na elektroničkim medijima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118249" y="4865849"/>
            <a:ext cx="869567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2018.; n = 1.000 </a:t>
            </a:r>
          </a:p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</a:t>
            </a:r>
            <a:r>
              <a:rPr lang="vi-VN" sz="800" i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Imate li mogućnost čitati e-knjige, kao i ostalu literaturu preko </a:t>
            </a:r>
            <a:r>
              <a:rPr lang="hr-HR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vi-VN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nterneta</a:t>
            </a:r>
            <a:r>
              <a:rPr lang="vi-VN" sz="800" i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odnosno </a:t>
            </a:r>
            <a:r>
              <a:rPr lang="vi-VN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imate</a:t>
            </a:r>
            <a:r>
              <a:rPr lang="hr-HR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li</a:t>
            </a:r>
            <a:r>
              <a:rPr lang="vi-VN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800" i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neki od </a:t>
            </a:r>
            <a:r>
              <a:rPr lang="vi-VN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sl</a:t>
            </a:r>
            <a:r>
              <a:rPr lang="hr-HR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r>
              <a:rPr lang="vi-VN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edećih </a:t>
            </a:r>
            <a:r>
              <a:rPr lang="vi-VN" sz="800" i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uređaja?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(Više odgovora)</a:t>
            </a:r>
            <a:endParaRPr lang="en-US" sz="800" i="1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9980" y="1739523"/>
            <a:ext cx="7531165" cy="772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48376" y="1747243"/>
            <a:ext cx="1452438" cy="38762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200" dirty="0" smtClean="0">
                <a:latin typeface="Arial" pitchFamily="34" charset="0"/>
                <a:cs typeface="Arial" pitchFamily="34" charset="0"/>
              </a:rPr>
              <a:t>RAČUNALO</a:t>
            </a:r>
          </a:p>
        </p:txBody>
      </p:sp>
      <p:pic>
        <p:nvPicPr>
          <p:cNvPr id="13318" name="Picture 6" descr="http://sociorocketnewsen.files.wordpress.com/2013/08/smart.jpg?w=580&amp;h=34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252" y="2704920"/>
            <a:ext cx="854018" cy="3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3" name="TextBox 532"/>
          <p:cNvSpPr txBox="1"/>
          <p:nvPr/>
        </p:nvSpPr>
        <p:spPr>
          <a:xfrm>
            <a:off x="1236622" y="2609497"/>
            <a:ext cx="1564850" cy="38762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200" dirty="0" smtClean="0">
                <a:latin typeface="Arial" pitchFamily="34" charset="0"/>
                <a:cs typeface="Arial" pitchFamily="34" charset="0"/>
              </a:rPr>
              <a:t>SMARTPHONE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1073918" y="3362181"/>
            <a:ext cx="1564850" cy="38762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200" dirty="0" smtClean="0">
                <a:latin typeface="Arial" pitchFamily="34" charset="0"/>
                <a:cs typeface="Arial" pitchFamily="34" charset="0"/>
              </a:rPr>
              <a:t>TABLET</a:t>
            </a:r>
          </a:p>
        </p:txBody>
      </p:sp>
      <p:pic>
        <p:nvPicPr>
          <p:cNvPr id="13322" name="Picture 10" descr="http://g-ecx.images-amazon.com/images/G/01/kindle/dp/2012/KS/KS-slate-02-sm._V399249914_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65" y="4103530"/>
            <a:ext cx="701597" cy="6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6" name="TextBox 665"/>
          <p:cNvSpPr txBox="1"/>
          <p:nvPr/>
        </p:nvSpPr>
        <p:spPr>
          <a:xfrm>
            <a:off x="992713" y="4163665"/>
            <a:ext cx="1564850" cy="38762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200" dirty="0" smtClean="0">
                <a:latin typeface="Arial" pitchFamily="34" charset="0"/>
                <a:cs typeface="Arial" pitchFamily="34" charset="0"/>
              </a:rPr>
              <a:t>e-ČITAČ</a:t>
            </a:r>
          </a:p>
        </p:txBody>
      </p:sp>
      <p:sp>
        <p:nvSpPr>
          <p:cNvPr id="925" name="Rectangle 924"/>
          <p:cNvSpPr/>
          <p:nvPr/>
        </p:nvSpPr>
        <p:spPr bwMode="gray">
          <a:xfrm>
            <a:off x="3030106" y="759139"/>
            <a:ext cx="4620922" cy="340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	               2017	              2018 </a:t>
            </a:r>
            <a:endParaRPr lang="en-US" sz="14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gray">
          <a:xfrm rot="16200000">
            <a:off x="5132478" y="2157117"/>
            <a:ext cx="3908112" cy="1112154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793" y="1198520"/>
            <a:ext cx="2681782" cy="38762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200" dirty="0" smtClean="0">
                <a:latin typeface="Arial" pitchFamily="34" charset="0"/>
                <a:cs typeface="Arial" pitchFamily="34" charset="0"/>
              </a:rPr>
              <a:t>POSJEDOVANJE BAREM JEDNOG ELEKTRONIČKOG UREĐAJA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35680"/>
              </p:ext>
            </p:extLst>
          </p:nvPr>
        </p:nvGraphicFramePr>
        <p:xfrm>
          <a:off x="2828570" y="1221846"/>
          <a:ext cx="1342763" cy="3837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763">
                  <a:extLst>
                    <a:ext uri="{9D8B030D-6E8A-4147-A177-3AD203B41FA5}">
                      <a16:colId xmlns="" xmlns:a16="http://schemas.microsoft.com/office/drawing/2014/main" val="3848755068"/>
                    </a:ext>
                  </a:extLst>
                </a:gridCol>
              </a:tblGrid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0413891"/>
                  </a:ext>
                </a:extLst>
              </a:tr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5579015"/>
                  </a:ext>
                </a:extLst>
              </a:tr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7943562"/>
                  </a:ext>
                </a:extLst>
              </a:tr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5864919"/>
                  </a:ext>
                </a:extLst>
              </a:tr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3190235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869406"/>
              </p:ext>
            </p:extLst>
          </p:nvPr>
        </p:nvGraphicFramePr>
        <p:xfrm>
          <a:off x="4648200" y="1191075"/>
          <a:ext cx="1342763" cy="3837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763">
                  <a:extLst>
                    <a:ext uri="{9D8B030D-6E8A-4147-A177-3AD203B41FA5}">
                      <a16:colId xmlns="" xmlns:a16="http://schemas.microsoft.com/office/drawing/2014/main" val="3848755068"/>
                    </a:ext>
                  </a:extLst>
                </a:gridCol>
              </a:tblGrid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0413891"/>
                  </a:ext>
                </a:extLst>
              </a:tr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5579015"/>
                  </a:ext>
                </a:extLst>
              </a:tr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7943562"/>
                  </a:ext>
                </a:extLst>
              </a:tr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5864919"/>
                  </a:ext>
                </a:extLst>
              </a:tr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3190235"/>
                  </a:ext>
                </a:extLst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186475"/>
              </p:ext>
            </p:extLst>
          </p:nvPr>
        </p:nvGraphicFramePr>
        <p:xfrm>
          <a:off x="6409493" y="1221846"/>
          <a:ext cx="1342763" cy="3796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763">
                  <a:extLst>
                    <a:ext uri="{9D8B030D-6E8A-4147-A177-3AD203B41FA5}">
                      <a16:colId xmlns="" xmlns:a16="http://schemas.microsoft.com/office/drawing/2014/main" val="3848755068"/>
                    </a:ext>
                  </a:extLst>
                </a:gridCol>
              </a:tblGrid>
              <a:tr h="75926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0413891"/>
                  </a:ext>
                </a:extLst>
              </a:tr>
              <a:tr h="75926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5579015"/>
                  </a:ext>
                </a:extLst>
              </a:tr>
              <a:tr h="75926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7943562"/>
                  </a:ext>
                </a:extLst>
              </a:tr>
              <a:tr h="75926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5864919"/>
                  </a:ext>
                </a:extLst>
              </a:tr>
              <a:tr h="75926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3190235"/>
                  </a:ext>
                </a:extLst>
              </a:tr>
            </a:tbl>
          </a:graphicData>
        </a:graphic>
      </p:graphicFrame>
      <p:sp>
        <p:nvSpPr>
          <p:cNvPr id="96" name="Down Arrow 95"/>
          <p:cNvSpPr/>
          <p:nvPr/>
        </p:nvSpPr>
        <p:spPr bwMode="gray">
          <a:xfrm rot="16200000">
            <a:off x="5145085" y="1273626"/>
            <a:ext cx="222441" cy="3994960"/>
          </a:xfrm>
          <a:prstGeom prst="downArrow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rgbClr val="52463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630266"/>
              </p:ext>
            </p:extLst>
          </p:nvPr>
        </p:nvGraphicFramePr>
        <p:xfrm>
          <a:off x="395502" y="1188319"/>
          <a:ext cx="2447495" cy="346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59345"/>
              </p:ext>
            </p:extLst>
          </p:nvPr>
        </p:nvGraphicFramePr>
        <p:xfrm>
          <a:off x="6096000" y="1209527"/>
          <a:ext cx="2909895" cy="3465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Flowchart: Process 5"/>
          <p:cNvSpPr/>
          <p:nvPr/>
        </p:nvSpPr>
        <p:spPr>
          <a:xfrm>
            <a:off x="120424" y="232922"/>
            <a:ext cx="8061552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Najčešće se čitaju dnevne novine </a:t>
            </a:r>
          </a:p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2/3 i kada bi mogli, ne bi ništa čitali na internetu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57797" y="4873708"/>
            <a:ext cx="869567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2017.; n = 280 (samo oni koji NEMAJU mogućnost čitati na e-medijima)  </a:t>
            </a:r>
          </a:p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</a:t>
            </a:r>
            <a:r>
              <a:rPr lang="hr-BA" sz="800" i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pl-PL" sz="800" i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Kada biste imali neki od uređaja za čitanje na </a:t>
            </a:r>
            <a:r>
              <a:rPr lang="pl-PL" sz="800" i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internetu</a:t>
            </a:r>
            <a:r>
              <a:rPr lang="pl-PL" sz="800" i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l-PL" sz="800" i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biste li </a:t>
            </a:r>
            <a:r>
              <a:rPr lang="pl-PL" sz="800" i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onda čitali i što? </a:t>
            </a:r>
            <a:r>
              <a:rPr lang="hr-HR" sz="800" i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hr-BA" sz="800" i="1" dirty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hr-BA" sz="800" i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iše odgovora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800" i="1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 bwMode="gray">
          <a:xfrm>
            <a:off x="395502" y="3496341"/>
            <a:ext cx="8517254" cy="1018089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120424" y="848428"/>
            <a:ext cx="4117206" cy="35839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72% IMA mogućnost čitanja na internetu</a:t>
            </a:r>
          </a:p>
        </p:txBody>
      </p:sp>
      <p:sp>
        <p:nvSpPr>
          <p:cNvPr id="17" name="Rectangle 16"/>
          <p:cNvSpPr/>
          <p:nvPr/>
        </p:nvSpPr>
        <p:spPr bwMode="gray">
          <a:xfrm>
            <a:off x="4500563" y="848428"/>
            <a:ext cx="4412193" cy="35839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38% NEMA mogućnost čitanja na internetu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7111"/>
              </p:ext>
            </p:extLst>
          </p:nvPr>
        </p:nvGraphicFramePr>
        <p:xfrm>
          <a:off x="2305124" y="1306827"/>
          <a:ext cx="3858007" cy="2145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8007">
                  <a:extLst>
                    <a:ext uri="{9D8B030D-6E8A-4147-A177-3AD203B41FA5}">
                      <a16:colId xmlns="" xmlns:a16="http://schemas.microsoft.com/office/drawing/2014/main" val="3848755068"/>
                    </a:ext>
                  </a:extLst>
                </a:gridCol>
              </a:tblGrid>
              <a:tr h="335241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Niti povremeno ne čitam sadržaje na internetu </a:t>
                      </a:r>
                    </a:p>
                    <a:p>
                      <a:pPr algn="ctr"/>
                      <a:r>
                        <a:rPr lang="hr-HR" sz="1200" dirty="0" smtClean="0"/>
                        <a:t>N</a:t>
                      </a:r>
                      <a:r>
                        <a:rPr lang="hr-HR" sz="1200" baseline="0" dirty="0" smtClean="0"/>
                        <a:t>e bih ni tada ništa čitao na internetu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0413891"/>
                  </a:ext>
                </a:extLst>
              </a:tr>
              <a:tr h="347606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Dnevne novine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5579015"/>
                  </a:ext>
                </a:extLst>
              </a:tr>
              <a:tr h="335241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Portale</a:t>
                      </a:r>
                      <a:r>
                        <a:rPr lang="hr-HR" sz="1200" baseline="0" dirty="0" smtClean="0"/>
                        <a:t> s autorskim, kritičkim i dr. sadržajima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7943562"/>
                  </a:ext>
                </a:extLst>
              </a:tr>
              <a:tr h="335241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Blogove </a:t>
                      </a:r>
                      <a:r>
                        <a:rPr lang="hr-HR" sz="1200" baseline="0" dirty="0" smtClean="0"/>
                        <a:t>s autorskim, kritičkim i dr. sadržajima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5864919"/>
                  </a:ext>
                </a:extLst>
              </a:tr>
              <a:tr h="335241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Specijalizirane časopise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3190235"/>
                  </a:ext>
                </a:extLst>
              </a:tr>
              <a:tr h="335241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Nespecijalizirane časopise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8835523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908"/>
              </p:ext>
            </p:extLst>
          </p:nvPr>
        </p:nvGraphicFramePr>
        <p:xfrm>
          <a:off x="2198831" y="3496341"/>
          <a:ext cx="3858007" cy="1018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8007">
                  <a:extLst>
                    <a:ext uri="{9D8B030D-6E8A-4147-A177-3AD203B41FA5}">
                      <a16:colId xmlns="" xmlns:a16="http://schemas.microsoft.com/office/drawing/2014/main" val="3848755068"/>
                    </a:ext>
                  </a:extLst>
                </a:gridCol>
              </a:tblGrid>
              <a:tr h="335241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>
                          <a:solidFill>
                            <a:srgbClr val="F27D3C"/>
                          </a:solidFill>
                        </a:rPr>
                        <a:t>e-knjige</a:t>
                      </a:r>
                      <a:endParaRPr lang="en-US" sz="1200" b="1" dirty="0">
                        <a:solidFill>
                          <a:srgbClr val="F27D3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0413891"/>
                  </a:ext>
                </a:extLst>
              </a:tr>
              <a:tr h="347606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Čitam/čitao</a:t>
                      </a:r>
                      <a:r>
                        <a:rPr lang="hr-HR" sz="1200" baseline="0" dirty="0" smtClean="0"/>
                        <a:t> bih </a:t>
                      </a:r>
                      <a:endParaRPr lang="hr-HR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5579015"/>
                  </a:ext>
                </a:extLst>
              </a:tr>
              <a:tr h="335241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Kupujem/kupovao bih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794356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1330657" y="1446663"/>
            <a:ext cx="1269242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54331" y="1657350"/>
            <a:ext cx="502507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9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10095"/>
            <a:ext cx="8496299" cy="4233949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hr-HR" sz="1600" b="1" cap="none" dirty="0" smtClean="0"/>
              <a:t>SVE PO 29,00 KN</a:t>
            </a:r>
            <a:r>
              <a:rPr lang="hr-HR" sz="1600" cap="none" dirty="0"/>
              <a:t/>
            </a:r>
            <a:br>
              <a:rPr lang="hr-HR" sz="1600" cap="none" dirty="0"/>
            </a:br>
            <a:r>
              <a:rPr lang="hr-HR" sz="1600" cap="none" dirty="0" smtClean="0"/>
              <a:t/>
            </a:r>
            <a:br>
              <a:rPr lang="hr-HR" sz="1600" cap="none" dirty="0" smtClean="0"/>
            </a:br>
            <a:r>
              <a:rPr lang="hr-HR" sz="1400" cap="none" dirty="0" smtClean="0">
                <a:solidFill>
                  <a:schemeClr val="tx1"/>
                </a:solidFill>
              </a:rPr>
              <a:t>U </a:t>
            </a:r>
            <a:r>
              <a:rPr lang="hr-HR" sz="1400" cap="none" dirty="0">
                <a:solidFill>
                  <a:schemeClr val="tx1"/>
                </a:solidFill>
              </a:rPr>
              <a:t>utorak 9. ožujka </a:t>
            </a:r>
            <a:r>
              <a:rPr lang="hr-HR" sz="1400" cap="none" dirty="0" smtClean="0">
                <a:solidFill>
                  <a:schemeClr val="tx1"/>
                </a:solidFill>
              </a:rPr>
              <a:t>2004. oni </a:t>
            </a:r>
            <a:r>
              <a:rPr lang="hr-HR" sz="1400" cap="none" dirty="0">
                <a:solidFill>
                  <a:schemeClr val="tx1"/>
                </a:solidFill>
              </a:rPr>
              <a:t>najs(p)retniji kupili su primjerak »Jutarnjeg lista« i dobili besplatno knjigu Umberta Eca </a:t>
            </a:r>
            <a:r>
              <a:rPr lang="hr-HR" sz="1400" cap="none" dirty="0" smtClean="0">
                <a:solidFill>
                  <a:schemeClr val="tx1"/>
                </a:solidFill>
              </a:rPr>
              <a:t>„Ime ruže”. </a:t>
            </a:r>
            <a:r>
              <a:rPr lang="hr-HR" sz="1400" cap="none" dirty="0">
                <a:solidFill>
                  <a:schemeClr val="tx1"/>
                </a:solidFill>
              </a:rPr>
              <a:t>Tim naslovom pokrenuta je Biblioteka Jutarnjeg lista u kojoj će biti objavljeno ukupno trideset djela svjetske i hrvatske književnosti protekloga stoljeća, a svaka slijedeća knjiga moći će se utorkom naći na prodajnim mjestima po cijeni od 35 kuna (29 kuna knjiga i šest kuna novine</a:t>
            </a:r>
            <a:r>
              <a:rPr lang="hr-HR" sz="1400" cap="none" dirty="0" smtClean="0">
                <a:solidFill>
                  <a:schemeClr val="tx1"/>
                </a:solidFill>
              </a:rPr>
              <a:t>).</a:t>
            </a:r>
            <a:br>
              <a:rPr lang="hr-HR" sz="1400" cap="none" dirty="0" smtClean="0">
                <a:solidFill>
                  <a:schemeClr val="tx1"/>
                </a:solidFill>
              </a:rPr>
            </a:br>
            <a:r>
              <a:rPr lang="hr-HR" sz="1400" cap="none" dirty="0" smtClean="0">
                <a:solidFill>
                  <a:schemeClr val="tx1"/>
                </a:solidFill>
              </a:rPr>
              <a:t/>
            </a:r>
            <a:br>
              <a:rPr lang="hr-HR" sz="1400" cap="none" dirty="0" smtClean="0">
                <a:solidFill>
                  <a:schemeClr val="tx1"/>
                </a:solidFill>
              </a:rPr>
            </a:br>
            <a:r>
              <a:rPr lang="vi-VN" sz="1400" cap="none" dirty="0">
                <a:solidFill>
                  <a:schemeClr val="tx1"/>
                </a:solidFill>
              </a:rPr>
              <a:t>»Večernji list« svoju je biblioteku započeo u ponedjeljak 15. ožujka također besplatnom knjigom Veljka Barbierija </a:t>
            </a:r>
            <a:r>
              <a:rPr lang="hr-HR" sz="1400" cap="none" dirty="0" smtClean="0">
                <a:solidFill>
                  <a:schemeClr val="tx1"/>
                </a:solidFill>
              </a:rPr>
              <a:t>„</a:t>
            </a:r>
            <a:r>
              <a:rPr lang="vi-VN" sz="1400" cap="none" dirty="0" smtClean="0">
                <a:solidFill>
                  <a:schemeClr val="tx1"/>
                </a:solidFill>
              </a:rPr>
              <a:t>Epitaf </a:t>
            </a:r>
            <a:r>
              <a:rPr lang="vi-VN" sz="1400" cap="none" dirty="0">
                <a:solidFill>
                  <a:schemeClr val="tx1"/>
                </a:solidFill>
              </a:rPr>
              <a:t>carskoga </a:t>
            </a:r>
            <a:r>
              <a:rPr lang="vi-VN" sz="1400" cap="none" dirty="0" smtClean="0">
                <a:solidFill>
                  <a:schemeClr val="tx1"/>
                </a:solidFill>
              </a:rPr>
              <a:t>gurmana</a:t>
            </a:r>
            <a:r>
              <a:rPr lang="hr-HR" sz="1400" cap="none" dirty="0" smtClean="0">
                <a:solidFill>
                  <a:schemeClr val="tx1"/>
                </a:solidFill>
              </a:rPr>
              <a:t>”</a:t>
            </a:r>
            <a:r>
              <a:rPr lang="vi-VN" sz="1400" cap="none" dirty="0" smtClean="0">
                <a:solidFill>
                  <a:schemeClr val="tx1"/>
                </a:solidFill>
              </a:rPr>
              <a:t>. </a:t>
            </a:r>
            <a:r>
              <a:rPr lang="vi-VN" sz="1400" cap="none" dirty="0">
                <a:solidFill>
                  <a:schemeClr val="tx1"/>
                </a:solidFill>
              </a:rPr>
              <a:t>Večernjakovu biblioteku čini dvadeset hrvatskih romana koji će se po cijeni od 30 kuna (24 kune knjiga i 6 kuna novine) naći na kioscima diljem Hrvatske svaki ponedjeljak</a:t>
            </a:r>
            <a:r>
              <a:rPr lang="vi-VN" sz="1400" cap="none" dirty="0" smtClean="0">
                <a:solidFill>
                  <a:schemeClr val="tx1"/>
                </a:solidFill>
              </a:rPr>
              <a:t>.</a:t>
            </a:r>
            <a:r>
              <a:rPr lang="hr-HR" sz="1400" cap="none" dirty="0" smtClean="0">
                <a:solidFill>
                  <a:schemeClr val="tx1"/>
                </a:solidFill>
              </a:rPr>
              <a:t/>
            </a:r>
            <a:br>
              <a:rPr lang="hr-HR" sz="1400" cap="none" dirty="0" smtClean="0">
                <a:solidFill>
                  <a:schemeClr val="tx1"/>
                </a:solidFill>
              </a:rPr>
            </a:br>
            <a:r>
              <a:rPr lang="hr-HR" sz="1400" cap="none" dirty="0" smtClean="0">
                <a:solidFill>
                  <a:schemeClr val="tx1"/>
                </a:solidFill>
              </a:rPr>
              <a:t/>
            </a:r>
            <a:br>
              <a:rPr lang="hr-HR" sz="1400" cap="none" dirty="0" smtClean="0">
                <a:solidFill>
                  <a:schemeClr val="tx1"/>
                </a:solidFill>
              </a:rPr>
            </a:br>
            <a:r>
              <a:rPr lang="hr-HR" sz="1400" cap="none" dirty="0" smtClean="0">
                <a:solidFill>
                  <a:schemeClr val="tx1"/>
                </a:solidFill>
              </a:rPr>
              <a:t>** </a:t>
            </a:r>
            <a:r>
              <a:rPr lang="hr-HR" sz="1400" b="1" cap="none" dirty="0">
                <a:solidFill>
                  <a:schemeClr val="tx1"/>
                </a:solidFill>
              </a:rPr>
              <a:t> </a:t>
            </a:r>
            <a:r>
              <a:rPr lang="hr-HR" sz="1400" b="1" cap="none" dirty="0" smtClean="0">
                <a:solidFill>
                  <a:schemeClr val="tx1"/>
                </a:solidFill>
              </a:rPr>
              <a:t>iz članka </a:t>
            </a:r>
            <a:r>
              <a:rPr lang="hr-HR" sz="1400" b="1" cap="none" dirty="0">
                <a:solidFill>
                  <a:schemeClr val="tx1"/>
                </a:solidFill>
              </a:rPr>
              <a:t>u dvotjedniku „Vijenac” br. 262. - 18. ožujka 2004.</a:t>
            </a:r>
            <a:r>
              <a:rPr lang="hr-HR" sz="1400" cap="none" dirty="0">
                <a:solidFill>
                  <a:schemeClr val="tx1"/>
                </a:solidFill>
              </a:rPr>
              <a:t/>
            </a:r>
            <a:br>
              <a:rPr lang="hr-HR" sz="1400" cap="none" dirty="0">
                <a:solidFill>
                  <a:schemeClr val="tx1"/>
                </a:solidFill>
              </a:rPr>
            </a:br>
            <a:endParaRPr lang="en-US" sz="14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60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09600"/>
            <a:ext cx="8496299" cy="4228407"/>
          </a:xfrm>
        </p:spPr>
        <p:txBody>
          <a:bodyPr anchor="t"/>
          <a:lstStyle/>
          <a:p>
            <a:r>
              <a:rPr lang="vi-VN" sz="1400" b="1" cap="none" dirty="0" smtClean="0"/>
              <a:t>NACIONALNA STRATEGIJA POTICANJA ČITANJA ZA RAZDOBLJE OD 2017. DO 2022. GODINE</a:t>
            </a:r>
            <a:r>
              <a:rPr lang="vi-VN" sz="1400" cap="none" dirty="0"/>
              <a:t/>
            </a:r>
            <a:br>
              <a:rPr lang="vi-VN" sz="1400" cap="none" dirty="0"/>
            </a:br>
            <a:r>
              <a:rPr lang="vi-VN" sz="1400" cap="none" dirty="0"/>
              <a:t/>
            </a:r>
            <a:br>
              <a:rPr lang="vi-VN" sz="1400" cap="none" dirty="0"/>
            </a:br>
            <a:r>
              <a:rPr lang="vi-VN" sz="1400" cap="none" dirty="0">
                <a:solidFill>
                  <a:schemeClr val="tx1"/>
                </a:solidFill>
              </a:rPr>
              <a:t>Ostvarivanje vizije Strategije koja glasi: „Hrvatsko društvo razumije ulogu čitanja u razvoju pojedinca i društva te specifičnosti čitanja u određenoj životnoj dobi, u skladu s tim konkretno djeluje i prihvaća odgovornost za poticanje čitanja i sâmo čitanje“ ostvarit će se tijekom idućih pet godina provedbom aktivnosti i projekata putem Akcijskog plana provedbe Strategije 2017. – 2022., i to trima ključnim strateškim ciljevima:</a:t>
            </a:r>
            <a:br>
              <a:rPr lang="vi-VN" sz="1400" cap="none" dirty="0">
                <a:solidFill>
                  <a:schemeClr val="tx1"/>
                </a:solidFill>
              </a:rPr>
            </a:br>
            <a:r>
              <a:rPr lang="vi-VN" sz="1400" cap="none" dirty="0">
                <a:solidFill>
                  <a:schemeClr val="tx1"/>
                </a:solidFill>
              </a:rPr>
              <a:t> </a:t>
            </a:r>
            <a:br>
              <a:rPr lang="vi-VN" sz="1400" cap="none" dirty="0">
                <a:solidFill>
                  <a:schemeClr val="tx1"/>
                </a:solidFill>
              </a:rPr>
            </a:br>
            <a:r>
              <a:rPr lang="vi-VN" sz="1400" cap="none" dirty="0">
                <a:solidFill>
                  <a:schemeClr val="tx1"/>
                </a:solidFill>
              </a:rPr>
              <a:t>(1) uspostavljanje učinkovitog društvenog okvira za podršku čitanju</a:t>
            </a:r>
            <a:br>
              <a:rPr lang="vi-VN" sz="1400" cap="none" dirty="0">
                <a:solidFill>
                  <a:schemeClr val="tx1"/>
                </a:solidFill>
              </a:rPr>
            </a:br>
            <a:r>
              <a:rPr lang="vi-VN" sz="1400" cap="none" dirty="0">
                <a:solidFill>
                  <a:schemeClr val="tx1"/>
                </a:solidFill>
              </a:rPr>
              <a:t>(2) razvoj čitalačke pismenosti i poticanje čitatelja na aktivno i kritičko čitanje</a:t>
            </a:r>
            <a:br>
              <a:rPr lang="vi-VN" sz="1400" cap="none" dirty="0">
                <a:solidFill>
                  <a:schemeClr val="tx1"/>
                </a:solidFill>
              </a:rPr>
            </a:br>
            <a:r>
              <a:rPr lang="vi-VN" sz="1400" cap="none" dirty="0">
                <a:solidFill>
                  <a:schemeClr val="tx1"/>
                </a:solidFill>
              </a:rPr>
              <a:t>(3) povećanje dostupnosti knjiga i drugih čitalačkih materijala.</a:t>
            </a:r>
            <a:br>
              <a:rPr lang="vi-VN" sz="1400" cap="none" dirty="0">
                <a:solidFill>
                  <a:schemeClr val="tx1"/>
                </a:solidFill>
              </a:rPr>
            </a:br>
            <a:r>
              <a:rPr lang="vi-VN" sz="1400" cap="none" dirty="0">
                <a:solidFill>
                  <a:schemeClr val="tx1"/>
                </a:solidFill>
              </a:rPr>
              <a:t>  </a:t>
            </a:r>
            <a:br>
              <a:rPr lang="vi-VN" sz="1400" cap="none" dirty="0">
                <a:solidFill>
                  <a:schemeClr val="tx1"/>
                </a:solidFill>
              </a:rPr>
            </a:br>
            <a:r>
              <a:rPr lang="vi-VN" sz="1400" cap="none" dirty="0">
                <a:solidFill>
                  <a:schemeClr val="tx1"/>
                </a:solidFill>
              </a:rPr>
              <a:t>   Ciljevi Strategije realizirat će se, unutar razdoblja predviđenog za njezinu provedbu, putem 15 specifičnih ciljeva i 42 mjere, za što će se osigurati mehanizmi praćenja te evaluacije njezinih učinaka, kako bi se uspostavio sustavan društveni okvir za podršku čitanju. </a:t>
            </a:r>
            <a:r>
              <a:rPr lang="hr-HR" sz="1400" cap="none" dirty="0" smtClean="0">
                <a:solidFill>
                  <a:schemeClr val="tx1"/>
                </a:solidFill>
              </a:rPr>
              <a:t/>
            </a:r>
            <a:br>
              <a:rPr lang="hr-HR" sz="1400" cap="none" dirty="0" smtClean="0">
                <a:solidFill>
                  <a:schemeClr val="tx1"/>
                </a:solidFill>
              </a:rPr>
            </a:br>
            <a:r>
              <a:rPr lang="hr-HR" sz="1400" cap="none" dirty="0" smtClean="0"/>
              <a:t/>
            </a:r>
            <a:br>
              <a:rPr lang="hr-HR" sz="1400" cap="none" dirty="0" smtClean="0"/>
            </a:br>
            <a:endParaRPr lang="en-US" sz="1400" cap="none" dirty="0"/>
          </a:p>
        </p:txBody>
      </p:sp>
    </p:spTree>
    <p:extLst>
      <p:ext uri="{BB962C8B-B14F-4D97-AF65-F5344CB8AC3E}">
        <p14:creationId xmlns:p14="http://schemas.microsoft.com/office/powerpoint/2010/main" val="133636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85525"/>
            <a:ext cx="8496299" cy="3675144"/>
          </a:xfrm>
        </p:spPr>
        <p:txBody>
          <a:bodyPr anchor="t"/>
          <a:lstStyle/>
          <a:p>
            <a:pPr algn="ctr"/>
            <a:r>
              <a:rPr lang="hr-HR" sz="2800" b="1" dirty="0" smtClean="0"/>
              <a:t>Hvala na pažnji!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1600" b="1" dirty="0">
                <a:solidFill>
                  <a:schemeClr val="tx1"/>
                </a:solidFill>
              </a:rPr>
              <a:t>NENAD Bartolčić</a:t>
            </a:r>
            <a:br>
              <a:rPr lang="hr-HR" sz="1600" b="1" dirty="0">
                <a:solidFill>
                  <a:schemeClr val="tx1"/>
                </a:solidFill>
              </a:rPr>
            </a:br>
            <a:r>
              <a:rPr lang="hr-HR" sz="1600" b="1" dirty="0" smtClean="0">
                <a:solidFill>
                  <a:schemeClr val="tx1"/>
                </a:solidFill>
              </a:rPr>
              <a:t/>
            </a:r>
            <a:br>
              <a:rPr lang="hr-HR" sz="1600" b="1" dirty="0" smtClean="0">
                <a:solidFill>
                  <a:schemeClr val="tx1"/>
                </a:solidFill>
              </a:rPr>
            </a:br>
            <a:r>
              <a:rPr lang="hr-HR" sz="1000" b="1" cap="none" dirty="0" smtClean="0">
                <a:solidFill>
                  <a:schemeClr val="tx1"/>
                </a:solidFill>
              </a:rPr>
              <a:t>nenad@mvinfo.hr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77" y="3402676"/>
            <a:ext cx="1848574" cy="708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43" y="3236767"/>
            <a:ext cx="2857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4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87927"/>
            <a:ext cx="8496299" cy="4222866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n-US" sz="1600" b="1" cap="none" dirty="0"/>
              <a:t>POTPORE KNJIZI  MINISTARSTVA KULTURE</a:t>
            </a:r>
            <a:r>
              <a:rPr lang="en-US" sz="1400" cap="none" dirty="0"/>
              <a:t/>
            </a:r>
            <a:br>
              <a:rPr lang="en-US" sz="1400" cap="none" dirty="0"/>
            </a:br>
            <a:r>
              <a:rPr lang="hr-HR" sz="1400" cap="none" dirty="0" smtClean="0"/>
              <a:t/>
            </a:r>
            <a:br>
              <a:rPr lang="hr-HR" sz="1400" cap="none" dirty="0" smtClean="0"/>
            </a:br>
            <a:r>
              <a:rPr lang="en-US" sz="1400" cap="none" dirty="0" smtClean="0">
                <a:solidFill>
                  <a:schemeClr val="tx1"/>
                </a:solidFill>
              </a:rPr>
              <a:t>- </a:t>
            </a:r>
            <a:r>
              <a:rPr lang="en-US" sz="1400" cap="none" dirty="0" err="1">
                <a:solidFill>
                  <a:schemeClr val="tx1"/>
                </a:solidFill>
              </a:rPr>
              <a:t>Potpora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izdavanja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knjiga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br>
              <a:rPr lang="en-US" sz="1400" cap="none" dirty="0">
                <a:solidFill>
                  <a:schemeClr val="tx1"/>
                </a:solidFill>
              </a:rPr>
            </a:br>
            <a:r>
              <a:rPr lang="en-US" sz="1400" cap="none" dirty="0">
                <a:solidFill>
                  <a:schemeClr val="tx1"/>
                </a:solidFill>
              </a:rPr>
              <a:t>- </a:t>
            </a:r>
            <a:r>
              <a:rPr lang="en-US" sz="1400" cap="none" dirty="0" err="1">
                <a:solidFill>
                  <a:schemeClr val="tx1"/>
                </a:solidFill>
              </a:rPr>
              <a:t>Potpora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izdavanju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časopisa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br>
              <a:rPr lang="en-US" sz="1400" cap="none" dirty="0">
                <a:solidFill>
                  <a:schemeClr val="tx1"/>
                </a:solidFill>
              </a:rPr>
            </a:br>
            <a:r>
              <a:rPr lang="en-US" sz="1400" cap="none" dirty="0">
                <a:solidFill>
                  <a:schemeClr val="tx1"/>
                </a:solidFill>
              </a:rPr>
              <a:t>- </a:t>
            </a:r>
            <a:r>
              <a:rPr lang="en-US" sz="1400" cap="none" dirty="0" err="1">
                <a:solidFill>
                  <a:schemeClr val="tx1"/>
                </a:solidFill>
              </a:rPr>
              <a:t>Potpora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knjizi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strana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br>
              <a:rPr lang="en-US" sz="1400" cap="none" dirty="0">
                <a:solidFill>
                  <a:schemeClr val="tx1"/>
                </a:solidFill>
              </a:rPr>
            </a:br>
            <a:r>
              <a:rPr lang="en-US" sz="1400" cap="none" dirty="0">
                <a:solidFill>
                  <a:schemeClr val="tx1"/>
                </a:solidFill>
              </a:rPr>
              <a:t>- </a:t>
            </a:r>
            <a:r>
              <a:rPr lang="en-US" sz="1400" cap="none" dirty="0" err="1">
                <a:solidFill>
                  <a:schemeClr val="tx1"/>
                </a:solidFill>
              </a:rPr>
              <a:t>Književni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programi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knjižara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br>
              <a:rPr lang="en-US" sz="1400" cap="none" dirty="0">
                <a:solidFill>
                  <a:schemeClr val="tx1"/>
                </a:solidFill>
              </a:rPr>
            </a:br>
            <a:r>
              <a:rPr lang="en-US" sz="1400" cap="none" dirty="0">
                <a:solidFill>
                  <a:schemeClr val="tx1"/>
                </a:solidFill>
              </a:rPr>
              <a:t>- </a:t>
            </a:r>
            <a:r>
              <a:rPr lang="en-US" sz="1400" cap="none" dirty="0" err="1">
                <a:solidFill>
                  <a:schemeClr val="tx1"/>
                </a:solidFill>
              </a:rPr>
              <a:t>Knjižnična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djelatnost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br>
              <a:rPr lang="en-US" sz="1400" cap="none" dirty="0">
                <a:solidFill>
                  <a:schemeClr val="tx1"/>
                </a:solidFill>
              </a:rPr>
            </a:br>
            <a:r>
              <a:rPr lang="en-US" sz="1400" cap="none" dirty="0">
                <a:solidFill>
                  <a:schemeClr val="tx1"/>
                </a:solidFill>
              </a:rPr>
              <a:t>- </a:t>
            </a:r>
            <a:r>
              <a:rPr lang="en-US" sz="1400" cap="none" dirty="0" err="1">
                <a:solidFill>
                  <a:schemeClr val="tx1"/>
                </a:solidFill>
              </a:rPr>
              <a:t>Književne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manifestacije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br>
              <a:rPr lang="en-US" sz="1400" cap="none" dirty="0">
                <a:solidFill>
                  <a:schemeClr val="tx1"/>
                </a:solidFill>
              </a:rPr>
            </a:br>
            <a:r>
              <a:rPr lang="en-US" sz="1400" cap="none" dirty="0">
                <a:solidFill>
                  <a:schemeClr val="tx1"/>
                </a:solidFill>
              </a:rPr>
              <a:t>- </a:t>
            </a:r>
            <a:r>
              <a:rPr lang="en-US" sz="1400" cap="none" dirty="0" err="1">
                <a:solidFill>
                  <a:schemeClr val="tx1"/>
                </a:solidFill>
              </a:rPr>
              <a:t>Potpora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programima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koji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potiču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razvoj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publike</a:t>
            </a:r>
            <a:r>
              <a:rPr lang="en-US" sz="1400" cap="none" dirty="0">
                <a:solidFill>
                  <a:schemeClr val="tx1"/>
                </a:solidFill>
              </a:rPr>
              <a:t> u </a:t>
            </a:r>
            <a:r>
              <a:rPr lang="en-US" sz="1400" cap="none" dirty="0" err="1">
                <a:solidFill>
                  <a:schemeClr val="tx1"/>
                </a:solidFill>
              </a:rPr>
              <a:t>kulturi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br>
              <a:rPr lang="en-US" sz="1400" cap="none" dirty="0">
                <a:solidFill>
                  <a:schemeClr val="tx1"/>
                </a:solidFill>
              </a:rPr>
            </a:br>
            <a:r>
              <a:rPr lang="en-US" sz="1400" cap="none" dirty="0">
                <a:solidFill>
                  <a:schemeClr val="tx1"/>
                </a:solidFill>
              </a:rPr>
              <a:t>- </a:t>
            </a:r>
            <a:r>
              <a:rPr lang="en-US" sz="1400" cap="none" dirty="0" err="1">
                <a:solidFill>
                  <a:schemeClr val="tx1"/>
                </a:solidFill>
              </a:rPr>
              <a:t>Potpora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za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poticanje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književnog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stvaralaštva</a:t>
            </a:r>
            <a:r>
              <a:rPr lang="en-US" sz="1400" cap="none" dirty="0">
                <a:solidFill>
                  <a:schemeClr val="tx1"/>
                </a:solidFill>
              </a:rPr>
              <a:t> (</a:t>
            </a:r>
            <a:r>
              <a:rPr lang="en-US" sz="1400" cap="none" dirty="0" err="1">
                <a:solidFill>
                  <a:schemeClr val="tx1"/>
                </a:solidFill>
              </a:rPr>
              <a:t>autori</a:t>
            </a:r>
            <a:r>
              <a:rPr lang="en-US" sz="1400" cap="none" dirty="0">
                <a:solidFill>
                  <a:schemeClr val="tx1"/>
                </a:solidFill>
              </a:rPr>
              <a:t>)</a:t>
            </a:r>
            <a:br>
              <a:rPr lang="en-US" sz="1400" cap="none" dirty="0">
                <a:solidFill>
                  <a:schemeClr val="tx1"/>
                </a:solidFill>
              </a:rPr>
            </a:br>
            <a:r>
              <a:rPr lang="en-US" sz="1400" cap="none" dirty="0">
                <a:solidFill>
                  <a:schemeClr val="tx1"/>
                </a:solidFill>
              </a:rPr>
              <a:t>- </a:t>
            </a:r>
            <a:r>
              <a:rPr lang="en-US" sz="1400" cap="none" dirty="0" err="1">
                <a:solidFill>
                  <a:schemeClr val="tx1"/>
                </a:solidFill>
              </a:rPr>
              <a:t>Potpora</a:t>
            </a:r>
            <a:r>
              <a:rPr lang="en-US" sz="1400" cap="none" dirty="0">
                <a:solidFill>
                  <a:schemeClr val="tx1"/>
                </a:solidFill>
              </a:rPr>
              <a:t> / </a:t>
            </a:r>
            <a:r>
              <a:rPr lang="en-US" sz="1400" cap="none" dirty="0" err="1">
                <a:solidFill>
                  <a:schemeClr val="tx1"/>
                </a:solidFill>
              </a:rPr>
              <a:t>stimulacije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za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najbolja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ostvarenja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na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području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književnog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stvaralaštva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br>
              <a:rPr lang="en-US" sz="1400" cap="none" dirty="0">
                <a:solidFill>
                  <a:schemeClr val="tx1"/>
                </a:solidFill>
              </a:rPr>
            </a:br>
            <a:r>
              <a:rPr lang="en-US" sz="1400" cap="none" dirty="0">
                <a:solidFill>
                  <a:schemeClr val="tx1"/>
                </a:solidFill>
              </a:rPr>
              <a:t>- </a:t>
            </a:r>
            <a:r>
              <a:rPr lang="en-US" sz="1400" cap="none" dirty="0" err="1">
                <a:solidFill>
                  <a:schemeClr val="tx1"/>
                </a:solidFill>
              </a:rPr>
              <a:t>Poduzetništvo</a:t>
            </a:r>
            <a:r>
              <a:rPr lang="en-US" sz="1400" cap="none" dirty="0">
                <a:solidFill>
                  <a:schemeClr val="tx1"/>
                </a:solidFill>
              </a:rPr>
              <a:t> u </a:t>
            </a:r>
            <a:r>
              <a:rPr lang="en-US" sz="1400" cap="none" dirty="0" err="1">
                <a:solidFill>
                  <a:schemeClr val="tx1"/>
                </a:solidFill>
              </a:rPr>
              <a:t>kulturi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za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područje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nakladništva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>
                <a:solidFill>
                  <a:schemeClr val="tx1"/>
                </a:solidFill>
              </a:rPr>
              <a:t>i</a:t>
            </a:r>
            <a:r>
              <a:rPr lang="en-US" sz="1400" cap="none" dirty="0">
                <a:solidFill>
                  <a:schemeClr val="tx1"/>
                </a:solidFill>
              </a:rPr>
              <a:t> </a:t>
            </a:r>
            <a:r>
              <a:rPr lang="en-US" sz="1400" cap="none" dirty="0" err="1" smtClean="0">
                <a:solidFill>
                  <a:schemeClr val="tx1"/>
                </a:solidFill>
              </a:rPr>
              <a:t>knjižarstva</a:t>
            </a:r>
            <a:r>
              <a:rPr lang="hr-HR" sz="1400" cap="none" dirty="0" smtClean="0">
                <a:solidFill>
                  <a:schemeClr val="tx1"/>
                </a:solidFill>
              </a:rPr>
              <a:t/>
            </a:r>
            <a:br>
              <a:rPr lang="hr-HR" sz="1400" cap="none" dirty="0" smtClean="0">
                <a:solidFill>
                  <a:schemeClr val="tx1"/>
                </a:solidFill>
              </a:rPr>
            </a:br>
            <a:r>
              <a:rPr lang="hr-HR" sz="1400" cap="none" dirty="0" smtClean="0">
                <a:solidFill>
                  <a:schemeClr val="tx1"/>
                </a:solidFill>
              </a:rPr>
              <a:t>- Otkup knjiga</a:t>
            </a:r>
            <a:r>
              <a:rPr lang="en-US" sz="1400" cap="none" dirty="0"/>
              <a:t/>
            </a:r>
            <a:br>
              <a:rPr lang="en-US" sz="1400" cap="none" dirty="0"/>
            </a:br>
            <a:endParaRPr lang="en-US" sz="1400" cap="none" dirty="0"/>
          </a:p>
        </p:txBody>
      </p:sp>
    </p:spTree>
    <p:extLst>
      <p:ext uri="{BB962C8B-B14F-4D97-AF65-F5344CB8AC3E}">
        <p14:creationId xmlns:p14="http://schemas.microsoft.com/office/powerpoint/2010/main" val="325027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85525"/>
            <a:ext cx="8496299" cy="3453471"/>
          </a:xfrm>
        </p:spPr>
        <p:txBody>
          <a:bodyPr anchor="t"/>
          <a:lstStyle/>
          <a:p>
            <a:r>
              <a:rPr lang="hr-HR" sz="1400" dirty="0"/>
              <a:t/>
            </a:r>
            <a:br>
              <a:rPr lang="hr-HR" sz="1400" dirty="0"/>
            </a:br>
            <a:r>
              <a:rPr lang="hr-HR" sz="1400" dirty="0"/>
              <a:t/>
            </a:r>
            <a:br>
              <a:rPr lang="hr-HR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07" y="1497734"/>
            <a:ext cx="41148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99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54925"/>
            <a:ext cx="8496299" cy="4738254"/>
          </a:xfrm>
        </p:spPr>
        <p:txBody>
          <a:bodyPr anchor="t"/>
          <a:lstStyle/>
          <a:p>
            <a:r>
              <a:rPr lang="vi-VN" sz="1400" b="1" cap="none" dirty="0" smtClean="0"/>
              <a:t>SPORAZUM O JEDINSTVENOJ CIJENI KNJIGE</a:t>
            </a:r>
            <a:r>
              <a:rPr lang="hr-HR" sz="1400" b="1" cap="none" dirty="0" smtClean="0"/>
              <a:t> – ožujak 2007.</a:t>
            </a:r>
            <a:r>
              <a:rPr lang="hr-HR" sz="1400" cap="none" dirty="0" smtClean="0"/>
              <a:t/>
            </a:r>
            <a:br>
              <a:rPr lang="hr-HR" sz="1400" cap="none" dirty="0" smtClean="0"/>
            </a:br>
            <a:r>
              <a:rPr lang="hr-HR" sz="1400" cap="none" dirty="0" smtClean="0"/>
              <a:t/>
            </a:r>
            <a:br>
              <a:rPr lang="hr-HR" sz="1400" cap="none" dirty="0" smtClean="0"/>
            </a:br>
            <a:r>
              <a:rPr lang="vi-VN" sz="1400" cap="none" dirty="0" smtClean="0">
                <a:solidFill>
                  <a:schemeClr val="tx1"/>
                </a:solidFill>
              </a:rPr>
              <a:t>U </a:t>
            </a:r>
            <a:r>
              <a:rPr lang="vi-VN" sz="1400" cap="none" dirty="0">
                <a:solidFill>
                  <a:schemeClr val="tx1"/>
                </a:solidFill>
              </a:rPr>
              <a:t>Ministarstvu kulture potpisan je Sporazum o jedinstvenoj cijeni knjige u svrhu što bolje dostupnosti knjige hrvatskoj javnosti, uređenja tržišta knjiga i knjižnih izdanja kao i sprječavanja nelojalne konkurencije u prometu knjiga te stvaranja jedinstvenih tržišnih uvjeta za širenje prodajne mreže</a:t>
            </a:r>
            <a:r>
              <a:rPr lang="vi-VN" sz="1400" cap="none" dirty="0" smtClean="0">
                <a:solidFill>
                  <a:schemeClr val="tx1"/>
                </a:solidFill>
              </a:rPr>
              <a:t>.</a:t>
            </a:r>
            <a:r>
              <a:rPr lang="hr-HR" sz="1400" cap="none" dirty="0">
                <a:solidFill>
                  <a:schemeClr val="tx1"/>
                </a:solidFill>
              </a:rPr>
              <a:t> Sporazum su potpisali </a:t>
            </a:r>
            <a:r>
              <a:rPr lang="hr-HR" sz="1400" cap="none" dirty="0" smtClean="0">
                <a:solidFill>
                  <a:schemeClr val="tx1"/>
                </a:solidFill>
              </a:rPr>
              <a:t>tadašnji ministar </a:t>
            </a:r>
            <a:r>
              <a:rPr lang="hr-HR" sz="1400" cap="none" dirty="0">
                <a:solidFill>
                  <a:schemeClr val="tx1"/>
                </a:solidFill>
              </a:rPr>
              <a:t>kulture Božo Biškupić, ministar znanosti, obrazovanja i športa Dragan Primorac, ministar gospodarstva, rada i poduzetništva Branko Vukelić te u ime Zajednice nakladnika i knjižara v.d. predsjednika Valter Lisica.</a:t>
            </a:r>
            <a:r>
              <a:rPr lang="vi-VN" sz="1400" cap="none" dirty="0">
                <a:solidFill>
                  <a:schemeClr val="tx1"/>
                </a:solidFill>
              </a:rPr>
              <a:t/>
            </a:r>
            <a:br>
              <a:rPr lang="vi-VN" sz="1400" cap="none" dirty="0">
                <a:solidFill>
                  <a:schemeClr val="tx1"/>
                </a:solidFill>
              </a:rPr>
            </a:br>
            <a:r>
              <a:rPr lang="vi-VN" sz="1400" cap="none" dirty="0">
                <a:solidFill>
                  <a:schemeClr val="tx1"/>
                </a:solidFill>
              </a:rPr>
              <a:t> </a:t>
            </a:r>
            <a:br>
              <a:rPr lang="vi-VN" sz="1400" cap="none" dirty="0">
                <a:solidFill>
                  <a:schemeClr val="tx1"/>
                </a:solidFill>
              </a:rPr>
            </a:br>
            <a:r>
              <a:rPr lang="vi-VN" sz="1400" cap="none" dirty="0">
                <a:solidFill>
                  <a:schemeClr val="tx1"/>
                </a:solidFill>
              </a:rPr>
              <a:t>Sporazum o jedinstvenoj cijeni knjige knjižare na cijelom području Hrvatske čini podjednako konkurentnima svim ostalim oblicima prodaje knjige, regulira prodaju na sajmovima knjiga, potiče transparentnost prodaje knjiga narodnim knjižnicama, regulira rad i obveze klubova čitatelja te uključuje i potporu tih triju ministarstava nakladnicima. </a:t>
            </a:r>
            <a:r>
              <a:rPr lang="hr-HR" sz="1400" cap="none" dirty="0" smtClean="0">
                <a:solidFill>
                  <a:schemeClr val="tx1"/>
                </a:solidFill>
              </a:rPr>
              <a:t>C</a:t>
            </a:r>
            <a:r>
              <a:rPr lang="vi-VN" sz="1400" cap="none" dirty="0" smtClean="0">
                <a:solidFill>
                  <a:schemeClr val="tx1"/>
                </a:solidFill>
              </a:rPr>
              <a:t>ijen</a:t>
            </a:r>
            <a:r>
              <a:rPr lang="hr-HR" sz="1400" cap="none" dirty="0" smtClean="0">
                <a:solidFill>
                  <a:schemeClr val="tx1"/>
                </a:solidFill>
              </a:rPr>
              <a:t>u</a:t>
            </a:r>
            <a:r>
              <a:rPr lang="vi-VN" sz="1400" cap="none" dirty="0" smtClean="0">
                <a:solidFill>
                  <a:schemeClr val="tx1"/>
                </a:solidFill>
              </a:rPr>
              <a:t> otisnut</a:t>
            </a:r>
            <a:r>
              <a:rPr lang="hr-HR" sz="1400" cap="none" dirty="0" smtClean="0">
                <a:solidFill>
                  <a:schemeClr val="tx1"/>
                </a:solidFill>
              </a:rPr>
              <a:t>u</a:t>
            </a:r>
            <a:r>
              <a:rPr lang="vi-VN" sz="1400" cap="none" dirty="0" smtClean="0">
                <a:solidFill>
                  <a:schemeClr val="tx1"/>
                </a:solidFill>
              </a:rPr>
              <a:t> </a:t>
            </a:r>
            <a:r>
              <a:rPr lang="vi-VN" sz="1400" cap="none" dirty="0">
                <a:solidFill>
                  <a:schemeClr val="tx1"/>
                </a:solidFill>
              </a:rPr>
              <a:t>na zadnjoj strani korica </a:t>
            </a:r>
            <a:r>
              <a:rPr lang="vi-VN" sz="1400" cap="none" dirty="0" smtClean="0">
                <a:solidFill>
                  <a:schemeClr val="tx1"/>
                </a:solidFill>
              </a:rPr>
              <a:t>prodavač </a:t>
            </a:r>
            <a:r>
              <a:rPr lang="vi-VN" sz="1400" cap="none" dirty="0">
                <a:solidFill>
                  <a:schemeClr val="tx1"/>
                </a:solidFill>
              </a:rPr>
              <a:t>ne može promijeniti u roku od godine dana, </a:t>
            </a:r>
            <a:r>
              <a:rPr lang="hr-HR" sz="1400" cap="none" dirty="0" smtClean="0">
                <a:solidFill>
                  <a:schemeClr val="tx1"/>
                </a:solidFill>
              </a:rPr>
              <a:t>a </a:t>
            </a:r>
            <a:r>
              <a:rPr lang="vi-VN" sz="1400" cap="none" dirty="0" smtClean="0">
                <a:solidFill>
                  <a:schemeClr val="tx1"/>
                </a:solidFill>
              </a:rPr>
              <a:t>Sporazumom </a:t>
            </a:r>
            <a:r>
              <a:rPr lang="vi-VN" sz="1400" cap="none" dirty="0">
                <a:solidFill>
                  <a:schemeClr val="tx1"/>
                </a:solidFill>
              </a:rPr>
              <a:t>je predviđeno da će popusti na sajmovima moći biti do 20 posto, a u klupskoj prodaji do 10 posto.</a:t>
            </a:r>
            <a:endParaRPr lang="en-US" sz="14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2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3891874"/>
            <a:ext cx="9143999" cy="946826"/>
          </a:xfrm>
          <a:prstGeom prst="rect">
            <a:avLst/>
          </a:prstGeom>
          <a:solidFill>
            <a:schemeClr val="bg2">
              <a:lumMod val="50000"/>
              <a:alpha val="54000"/>
            </a:schemeClr>
          </a:solidFill>
          <a:ln w="34925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4500" b="1" dirty="0" smtClean="0">
                <a:solidFill>
                  <a:schemeClr val="bg1"/>
                </a:solidFill>
              </a:rPr>
              <a:t>Istraživanje tržišta knjiga u RH </a:t>
            </a:r>
          </a:p>
          <a:p>
            <a:r>
              <a:rPr lang="hr-BA" sz="2000" b="1" dirty="0" smtClean="0">
                <a:solidFill>
                  <a:schemeClr val="bg1"/>
                </a:solidFill>
              </a:rPr>
              <a:t>GfK Hrvatska, Zagreb, 23. 4. 2018.</a:t>
            </a:r>
            <a:endParaRPr lang="hr-B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28" y="3822507"/>
            <a:ext cx="1147208" cy="9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likovni rezultat za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4" y="3821751"/>
            <a:ext cx="1188997" cy="10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48665879"/>
              </p:ext>
            </p:extLst>
          </p:nvPr>
        </p:nvGraphicFramePr>
        <p:xfrm>
          <a:off x="147106" y="832825"/>
          <a:ext cx="7818963" cy="247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Straight Connector 16"/>
          <p:cNvCxnSpPr>
            <a:stCxn id="46" idx="2"/>
          </p:cNvCxnSpPr>
          <p:nvPr/>
        </p:nvCxnSpPr>
        <p:spPr>
          <a:xfrm flipH="1">
            <a:off x="7217809" y="3751042"/>
            <a:ext cx="1" cy="768288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1297" y="106608"/>
            <a:ext cx="7962553" cy="415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Nešto više od polovice stanovnika RH čita knjige</a:t>
            </a:r>
          </a:p>
        </p:txBody>
      </p:sp>
      <p:sp>
        <p:nvSpPr>
          <p:cNvPr id="18" name="Oval 17"/>
          <p:cNvSpPr/>
          <p:nvPr/>
        </p:nvSpPr>
        <p:spPr bwMode="gray">
          <a:xfrm>
            <a:off x="485428" y="1586023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56%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106" y="594074"/>
            <a:ext cx="8420138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hr-HR" sz="14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PROČITALI SU BAREM JEDNU KNJIGU U POSLJEDNJIH GODINU DANA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32032" y="3149692"/>
            <a:ext cx="8755062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57797" y="3147584"/>
            <a:ext cx="8884590" cy="685800"/>
            <a:chOff x="226" y="2029"/>
            <a:chExt cx="5330" cy="576"/>
          </a:xfrm>
          <a:solidFill>
            <a:schemeClr val="bg1">
              <a:lumMod val="85000"/>
            </a:schemeClr>
          </a:solidFill>
        </p:grpSpPr>
        <p:sp>
          <p:nvSpPr>
            <p:cNvPr id="32" name="Rectangle 7"/>
            <p:cNvSpPr>
              <a:spLocks noChangeArrowheads="1"/>
            </p:cNvSpPr>
            <p:nvPr/>
          </p:nvSpPr>
          <p:spPr bwMode="gray">
            <a:xfrm>
              <a:off x="226" y="2185"/>
              <a:ext cx="4797" cy="2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28650">
                <a:tabLst>
                  <a:tab pos="361950" algn="r"/>
                  <a:tab pos="1076325" algn="r"/>
                  <a:tab pos="1790700" algn="r"/>
                  <a:tab pos="2514600" algn="r"/>
                  <a:tab pos="3228975" algn="r"/>
                  <a:tab pos="3943350" algn="r"/>
                  <a:tab pos="4667250" algn="r"/>
                  <a:tab pos="5381625" algn="r"/>
                  <a:tab pos="6096000" algn="r"/>
                  <a:tab pos="6819900" algn="r"/>
                  <a:tab pos="7534275" algn="r"/>
                </a:tabLst>
              </a:pP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5" name="AutoShape 8"/>
            <p:cNvSpPr>
              <a:spLocks noChangeArrowheads="1"/>
            </p:cNvSpPr>
            <p:nvPr/>
          </p:nvSpPr>
          <p:spPr bwMode="gray">
            <a:xfrm rot="5400000">
              <a:off x="4969" y="2018"/>
              <a:ext cx="576" cy="598"/>
            </a:xfrm>
            <a:prstGeom prst="flowChartExtra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Rectangle 11"/>
          <p:cNvSpPr>
            <a:spLocks noChangeArrowheads="1"/>
          </p:cNvSpPr>
          <p:nvPr/>
        </p:nvSpPr>
        <p:spPr bwMode="gray">
          <a:xfrm>
            <a:off x="57797" y="3328559"/>
            <a:ext cx="803845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28650"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  <a:defRPr/>
            </a:pPr>
            <a:r>
              <a:rPr lang="hr-HR" sz="1400" b="1" noProof="1" smtClean="0">
                <a:solidFill>
                  <a:schemeClr val="bg2">
                    <a:lumMod val="75000"/>
                  </a:schemeClr>
                </a:solidFill>
              </a:rPr>
              <a:t>          </a:t>
            </a:r>
            <a:r>
              <a:rPr lang="hr-HR" sz="1400" b="1" noProof="1" smtClean="0">
                <a:solidFill>
                  <a:schemeClr val="bg2">
                    <a:lumMod val="50000"/>
                  </a:schemeClr>
                </a:solidFill>
              </a:rPr>
              <a:t>2011 	              2013             2014</a:t>
            </a:r>
            <a:r>
              <a:rPr lang="de-DE" sz="1400" b="1" noProof="1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hr-HR" sz="1400" b="1" noProof="1" smtClean="0">
                <a:solidFill>
                  <a:schemeClr val="bg2">
                    <a:lumMod val="50000"/>
                  </a:schemeClr>
                </a:solidFill>
              </a:rPr>
              <a:t>             2015              2016              </a:t>
            </a:r>
            <a:r>
              <a:rPr lang="hr-HR" sz="1400" b="1" noProof="1" smtClean="0">
                <a:solidFill>
                  <a:srgbClr val="4A423F"/>
                </a:solidFill>
              </a:rPr>
              <a:t>2017</a:t>
            </a:r>
            <a:r>
              <a:rPr lang="hr-HR" sz="2000" b="1" noProof="1" smtClean="0">
                <a:solidFill>
                  <a:srgbClr val="4A423F"/>
                </a:solidFill>
              </a:rPr>
              <a:t>        </a:t>
            </a:r>
            <a:r>
              <a:rPr lang="hr-HR" sz="2000" b="1" noProof="1" smtClean="0">
                <a:solidFill>
                  <a:schemeClr val="tx2"/>
                </a:solidFill>
              </a:rPr>
              <a:t>2018 </a:t>
            </a:r>
            <a:r>
              <a:rPr lang="de-DE" sz="2000" b="1" noProof="1"/>
              <a:t>	</a:t>
            </a:r>
            <a:r>
              <a:rPr lang="hr-HR" sz="2000" b="1" noProof="1" smtClean="0"/>
              <a:t> </a:t>
            </a:r>
            <a:r>
              <a:rPr lang="hr-HR" sz="2000" b="1" noProof="1" smtClean="0">
                <a:solidFill>
                  <a:schemeClr val="tx2"/>
                </a:solidFill>
              </a:rPr>
              <a:t>        </a:t>
            </a:r>
            <a:r>
              <a:rPr lang="de-DE" sz="1400" b="1" noProof="1">
                <a:solidFill>
                  <a:schemeClr val="bg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57797" y="4907942"/>
            <a:ext cx="8609549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IZVOR: GfK Hrvatska: Istraživanje tržišta knjiga; 2018.; N = 1.000 svi ispitanici (reprezentativno: dob, spol, regija, veličina naselja) </a:t>
            </a:r>
            <a:r>
              <a:rPr lang="hr-BA" sz="8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dana </a:t>
            </a:r>
            <a:endParaRPr lang="en-US" sz="800" i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gray">
          <a:xfrm>
            <a:off x="5546795" y="4247589"/>
            <a:ext cx="3089725" cy="4728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</a:t>
            </a:r>
            <a:endParaRPr lang="hr-HR" sz="2000" b="1" dirty="0" smtClean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</a:pPr>
            <a:r>
              <a:rPr lang="hr-HR" sz="10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Srednja vrijednost (</a:t>
            </a:r>
            <a:r>
              <a:rPr lang="hr-HR" sz="1000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median</a:t>
            </a:r>
            <a:r>
              <a:rPr lang="hr-HR" sz="10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) pročitanih knjiga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5546796" y="4735057"/>
            <a:ext cx="3089724" cy="256112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7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Baza: samo oni koji su u proteklih godinu dana pročitali barem jednu knjigu (n = 557)</a:t>
            </a:r>
            <a:endParaRPr lang="en-US" sz="700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gray">
          <a:xfrm>
            <a:off x="6592464" y="1196127"/>
            <a:ext cx="1250691" cy="2554915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000" dirty="0" smtClean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gray">
          <a:xfrm>
            <a:off x="1568588" y="2737071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48%</a:t>
            </a:r>
          </a:p>
        </p:txBody>
      </p:sp>
      <p:sp>
        <p:nvSpPr>
          <p:cNvPr id="29" name="Oval 28"/>
          <p:cNvSpPr/>
          <p:nvPr/>
        </p:nvSpPr>
        <p:spPr bwMode="gray">
          <a:xfrm>
            <a:off x="2689738" y="1864318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53%</a:t>
            </a:r>
          </a:p>
        </p:txBody>
      </p:sp>
      <p:sp>
        <p:nvSpPr>
          <p:cNvPr id="31" name="Oval 30"/>
          <p:cNvSpPr/>
          <p:nvPr/>
        </p:nvSpPr>
        <p:spPr bwMode="gray">
          <a:xfrm>
            <a:off x="3715699" y="2203389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51%</a:t>
            </a:r>
          </a:p>
        </p:txBody>
      </p:sp>
      <p:sp>
        <p:nvSpPr>
          <p:cNvPr id="33" name="Oval 32"/>
          <p:cNvSpPr/>
          <p:nvPr/>
        </p:nvSpPr>
        <p:spPr bwMode="gray">
          <a:xfrm>
            <a:off x="4791038" y="2777632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47%</a:t>
            </a:r>
          </a:p>
        </p:txBody>
      </p:sp>
      <p:sp>
        <p:nvSpPr>
          <p:cNvPr id="34" name="Oval 33"/>
          <p:cNvSpPr/>
          <p:nvPr/>
        </p:nvSpPr>
        <p:spPr bwMode="gray">
          <a:xfrm>
            <a:off x="5791564" y="2010335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53%</a:t>
            </a:r>
          </a:p>
        </p:txBody>
      </p:sp>
      <p:sp>
        <p:nvSpPr>
          <p:cNvPr id="37" name="Oval 36"/>
          <p:cNvSpPr/>
          <p:nvPr/>
        </p:nvSpPr>
        <p:spPr bwMode="gray">
          <a:xfrm>
            <a:off x="6783052" y="1400027"/>
            <a:ext cx="722648" cy="4061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56%</a:t>
            </a:r>
          </a:p>
        </p:txBody>
      </p:sp>
    </p:spTree>
    <p:extLst>
      <p:ext uri="{BB962C8B-B14F-4D97-AF65-F5344CB8AC3E}">
        <p14:creationId xmlns:p14="http://schemas.microsoft.com/office/powerpoint/2010/main" val="38656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194499" y="124752"/>
            <a:ext cx="7982514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Knjige koje čitamo najčešće posuđujemo</a:t>
            </a:r>
            <a:endParaRPr lang="en-US" sz="2400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7796" y="4907942"/>
            <a:ext cx="7009463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IZVOR: GfK Hrvatska: Istraživanje tržišta knjiga; 2018.; N = 557 koji su pročitali knjigu u zadnjih godinu </a:t>
            </a:r>
            <a:r>
              <a:rPr lang="hr-BA" sz="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dana</a:t>
            </a:r>
            <a:r>
              <a:rPr lang="hr-BA" sz="800" i="1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</a:t>
            </a:r>
            <a:r>
              <a:rPr lang="hr-BA" sz="8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endParaRPr lang="en-US" sz="800" i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369" y="174668"/>
            <a:ext cx="2171392" cy="1628544"/>
          </a:xfrm>
          <a:prstGeom prst="rect">
            <a:avLst/>
          </a:prstGeom>
        </p:spPr>
      </p:pic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646804"/>
              </p:ext>
            </p:extLst>
          </p:nvPr>
        </p:nvGraphicFramePr>
        <p:xfrm>
          <a:off x="34388" y="1443571"/>
          <a:ext cx="6116123" cy="349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088767" y="1933603"/>
            <a:ext cx="2999746" cy="260162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POSUDBA – u knjižnici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88767" y="2844480"/>
            <a:ext cx="2999746" cy="26016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POSUDBA – od prijatelja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96000" y="2359891"/>
            <a:ext cx="2992513" cy="260162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KUPOVINA – u knjižari/kiosku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88767" y="3346350"/>
            <a:ext cx="2999746" cy="260162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Dobio/la na poklon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88767" y="3844462"/>
            <a:ext cx="2999746" cy="260162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KUPOVINA – na internetu</a:t>
            </a:r>
          </a:p>
        </p:txBody>
      </p:sp>
      <p:sp>
        <p:nvSpPr>
          <p:cNvPr id="29" name="Rectangle 28"/>
          <p:cNvSpPr/>
          <p:nvPr/>
        </p:nvSpPr>
        <p:spPr bwMode="gray">
          <a:xfrm>
            <a:off x="5179252" y="1489593"/>
            <a:ext cx="830016" cy="3504109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hr-H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books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3031"/>
            <a:ext cx="9144000" cy="652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110899" y="197203"/>
            <a:ext cx="7992888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4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I dalje najviše volimo čitati beletristiku/ prozu</a:t>
            </a:r>
            <a:endParaRPr lang="en-US" sz="2400" dirty="0">
              <a:solidFill>
                <a:srgbClr val="524634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Oval 41"/>
          <p:cNvSpPr/>
          <p:nvPr/>
        </p:nvSpPr>
        <p:spPr bwMode="gray">
          <a:xfrm>
            <a:off x="125664" y="704364"/>
            <a:ext cx="2088000" cy="2088000"/>
          </a:xfrm>
          <a:prstGeom prst="ellipse">
            <a:avLst/>
          </a:prstGeom>
          <a:solidFill>
            <a:schemeClr val="tx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60%</a:t>
            </a:r>
          </a:p>
          <a:p>
            <a:pPr marL="0" indent="0" algn="ctr"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Beletristika (PROZA) </a:t>
            </a:r>
          </a:p>
        </p:txBody>
      </p:sp>
      <p:sp>
        <p:nvSpPr>
          <p:cNvPr id="43" name="Oval 42"/>
          <p:cNvSpPr/>
          <p:nvPr/>
        </p:nvSpPr>
        <p:spPr bwMode="gray">
          <a:xfrm>
            <a:off x="3467347" y="1293375"/>
            <a:ext cx="994190" cy="948197"/>
          </a:xfrm>
          <a:prstGeom prst="ellipse">
            <a:avLst/>
          </a:prstGeom>
          <a:solidFill>
            <a:schemeClr val="tx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cs typeface="Arial" pitchFamily="34" charset="0"/>
              </a:rPr>
              <a:t>24%</a:t>
            </a:r>
          </a:p>
        </p:txBody>
      </p:sp>
      <p:sp>
        <p:nvSpPr>
          <p:cNvPr id="44" name="Oval 43"/>
          <p:cNvSpPr/>
          <p:nvPr/>
        </p:nvSpPr>
        <p:spPr bwMode="gray">
          <a:xfrm>
            <a:off x="2217479" y="1166152"/>
            <a:ext cx="1241417" cy="1198287"/>
          </a:xfrm>
          <a:prstGeom prst="ellipse">
            <a:avLst/>
          </a:prstGeom>
          <a:solidFill>
            <a:schemeClr val="tx2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cs typeface="Arial" pitchFamily="34" charset="0"/>
              </a:rPr>
              <a:t>30%</a:t>
            </a:r>
          </a:p>
        </p:txBody>
      </p:sp>
      <p:sp>
        <p:nvSpPr>
          <p:cNvPr id="45" name="Oval 44"/>
          <p:cNvSpPr/>
          <p:nvPr/>
        </p:nvSpPr>
        <p:spPr bwMode="gray">
          <a:xfrm>
            <a:off x="3458896" y="3015774"/>
            <a:ext cx="468000" cy="468000"/>
          </a:xfrm>
          <a:prstGeom prst="ellipse">
            <a:avLst/>
          </a:prstGeom>
          <a:solidFill>
            <a:schemeClr val="tx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 bwMode="gray">
          <a:xfrm>
            <a:off x="2279870" y="4199306"/>
            <a:ext cx="330313" cy="306946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 bwMode="gray">
          <a:xfrm>
            <a:off x="4963151" y="4250183"/>
            <a:ext cx="169265" cy="155782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" name="Line Callout 1 48"/>
          <p:cNvSpPr/>
          <p:nvPr/>
        </p:nvSpPr>
        <p:spPr bwMode="gray">
          <a:xfrm>
            <a:off x="2097391" y="771327"/>
            <a:ext cx="1416865" cy="411481"/>
          </a:xfrm>
          <a:prstGeom prst="borderCallout1">
            <a:avLst>
              <a:gd name="adj1" fmla="val 25996"/>
              <a:gd name="adj2" fmla="val 155"/>
              <a:gd name="adj3" fmla="val 106703"/>
              <a:gd name="adj4" fmla="val 34735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15732" y="4502109"/>
            <a:ext cx="1686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Beletristika (POEZIJA) </a:t>
            </a:r>
            <a:r>
              <a:rPr lang="hr-HR" sz="1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hr-HR" sz="1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3850" y="4481840"/>
            <a:ext cx="1526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Beletristika (DRAMA) 7%</a:t>
            </a:r>
            <a:endParaRPr lang="hr-HR" sz="1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180685" y="4542953"/>
            <a:ext cx="1686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Strip 3%</a:t>
            </a:r>
            <a:endParaRPr lang="hr-HR" sz="1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461138" y="2382493"/>
            <a:ext cx="1123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Publicistika </a:t>
            </a:r>
            <a:endParaRPr lang="hr-HR" sz="1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27104" y="2323469"/>
            <a:ext cx="1123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Stručna literatura</a:t>
            </a:r>
            <a:endParaRPr lang="hr-HR" sz="1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39313" y="3532714"/>
            <a:ext cx="1647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Dječje knjige/ slikovnice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461537" y="2374096"/>
            <a:ext cx="1123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Priručnici</a:t>
            </a:r>
            <a:endParaRPr lang="hr-HR" sz="11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87612" y="3536889"/>
            <a:ext cx="1731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Enciklopedije/ Atlasi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599213" y="4492540"/>
            <a:ext cx="180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Knjige o umjetnosti, filmu, glazbi 7%</a:t>
            </a:r>
            <a:endParaRPr lang="hr-HR" sz="1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07401" y="3088191"/>
            <a:ext cx="5709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500" dirty="0" smtClean="0">
                <a:solidFill>
                  <a:schemeClr val="bg1"/>
                </a:solidFill>
                <a:cs typeface="Arial" pitchFamily="34" charset="0"/>
              </a:rPr>
              <a:t>12%</a:t>
            </a:r>
            <a:endParaRPr lang="hr-HR" sz="15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 bwMode="gray">
          <a:xfrm>
            <a:off x="3738278" y="4175436"/>
            <a:ext cx="284505" cy="273737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 bwMode="gray">
          <a:xfrm>
            <a:off x="4693151" y="2943774"/>
            <a:ext cx="540000" cy="540000"/>
          </a:xfrm>
          <a:prstGeom prst="ellipse">
            <a:avLst/>
          </a:prstGeom>
          <a:solidFill>
            <a:schemeClr val="tx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93151" y="3048685"/>
            <a:ext cx="5709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500" dirty="0" smtClean="0">
                <a:solidFill>
                  <a:schemeClr val="bg1"/>
                </a:solidFill>
                <a:cs typeface="Arial" pitchFamily="34" charset="0"/>
              </a:rPr>
              <a:t>12%</a:t>
            </a:r>
            <a:endParaRPr lang="hr-HR" sz="15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val 73"/>
          <p:cNvSpPr/>
          <p:nvPr/>
        </p:nvSpPr>
        <p:spPr bwMode="gray">
          <a:xfrm>
            <a:off x="839351" y="4189927"/>
            <a:ext cx="330313" cy="306946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5" name="Oval 74"/>
          <p:cNvSpPr/>
          <p:nvPr/>
        </p:nvSpPr>
        <p:spPr bwMode="gray">
          <a:xfrm>
            <a:off x="4489324" y="1274859"/>
            <a:ext cx="994190" cy="948197"/>
          </a:xfrm>
          <a:prstGeom prst="ellipse">
            <a:avLst/>
          </a:prstGeom>
          <a:solidFill>
            <a:schemeClr val="tx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cs typeface="Arial" pitchFamily="34" charset="0"/>
              </a:rPr>
              <a:t>24%</a:t>
            </a:r>
          </a:p>
        </p:txBody>
      </p:sp>
    </p:spTree>
    <p:extLst>
      <p:ext uri="{BB962C8B-B14F-4D97-AF65-F5344CB8AC3E}">
        <p14:creationId xmlns:p14="http://schemas.microsoft.com/office/powerpoint/2010/main" val="13706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27.12.2011 15:26:33"/>
  <p:tag name="VCT-TEMPLATE" val="GfK Template for Office  2007-2010 16-9.potx"/>
  <p:tag name="VCTMASTER" val="GfK Template PPT 2007-2010 16-9"/>
  <p:tag name="VCTORDER" val="1"/>
</p:tagLst>
</file>

<file path=ppt/theme/theme1.xml><?xml version="1.0" encoding="utf-8"?>
<a:theme xmlns:a="http://schemas.openxmlformats.org/drawingml/2006/main" name="GfK Template PPT 2007-2010 16-9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E95E0F"/>
      </a:hlink>
      <a:folHlink>
        <a:srgbClr val="0041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51DFF91B0A44197B29C020F8C642F" ma:contentTypeVersion="44" ma:contentTypeDescription="Create a new document." ma:contentTypeScope="" ma:versionID="37d6c69e0f0b1eab2d91fd3d2fe12a06">
  <xsd:schema xmlns:xsd="http://www.w3.org/2001/XMLSchema" xmlns:xs="http://www.w3.org/2001/XMLSchema" xmlns:p="http://schemas.microsoft.com/office/2006/metadata/properties" xmlns:ns1="http://schemas.microsoft.com/sharepoint/v3" xmlns:ns2="fdaf2857-34a0-4271-9efd-53feeda81814" xmlns:ns3="eaa6d935-851e-4683-8fb3-4830ef9470e6" targetNamespace="http://schemas.microsoft.com/office/2006/metadata/properties" ma:root="true" ma:fieldsID="306287739f13a793c1a58b147bf45c68" ns1:_="" ns2:_="" ns3:_="">
    <xsd:import namespace="http://schemas.microsoft.com/sharepoint/v3"/>
    <xsd:import namespace="fdaf2857-34a0-4271-9efd-53feeda81814"/>
    <xsd:import namespace="eaa6d935-851e-4683-8fb3-4830ef9470e6"/>
    <xsd:element name="properties">
      <xsd:complexType>
        <xsd:sequence>
          <xsd:element name="documentManagement">
            <xsd:complexType>
              <xsd:all>
                <xsd:element ref="ns2:a9556e1ac9ee423090b285ae20260b00" minOccurs="0"/>
                <xsd:element ref="ns3:TaxCatchAll" minOccurs="0"/>
                <xsd:element ref="ns3:TaxCatchAllLabel" minOccurs="0"/>
                <xsd:element ref="ns2:h059eda5e5c344e5901eabd9b8ae1d5d" minOccurs="0"/>
                <xsd:element ref="ns2:p986eefbff5f4b2788134fa6982c2730" minOccurs="0"/>
                <xsd:element ref="ns2:e999b8edfbce4772b22c3a8c74ff36ce" minOccurs="0"/>
                <xsd:element ref="ns2:jf0640f97dcd40049d3fc8c3d10ff855" minOccurs="0"/>
                <xsd:element ref="ns2:i6d89d2a22ad4b4885b9858a4f35747a" minOccurs="0"/>
                <xsd:element ref="ns2:m0c14ac2d9c042e3be8883c9fd5ef198" minOccurs="0"/>
                <xsd:element ref="ns3:TaxKeywordTaxHTField" minOccurs="0"/>
                <xsd:element ref="ns1:PublishingStartDate" minOccurs="0"/>
                <xsd:element ref="ns1:PublishingExpirationDate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6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7" nillable="true" ma:displayName="Scheduling End Date" ma:description="" ma:hidden="true" ma:internalName="PublishingExpirationDate">
      <xsd:simpleType>
        <xsd:restriction base="dms:Unknown"/>
      </xsd:simpleType>
    </xsd:element>
    <xsd:element name="AverageRating" ma:index="28" nillable="true" ma:displayName="Rating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9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f2857-34a0-4271-9efd-53feeda81814" elementFormDefault="qualified">
    <xsd:import namespace="http://schemas.microsoft.com/office/2006/documentManagement/types"/>
    <xsd:import namespace="http://schemas.microsoft.com/office/infopath/2007/PartnerControls"/>
    <xsd:element name="a9556e1ac9ee423090b285ae20260b00" ma:index="2" nillable="true" ma:taxonomy="true" ma:internalName="a9556e1ac9ee423090b285ae20260b00" ma:taxonomyFieldName="GfK_x0020_sector" ma:displayName="GfK sector" ma:readOnly="false" ma:default="" ma:fieldId="{a9556e1a-c9ee-4230-90b2-85ae20260b00}" ma:taxonomyMulti="true" ma:sspId="7262ee28-f1c0-414c-ad77-c1ea98916dd9" ma:termSetId="8100b7d8-db72-494e-93d1-2c441bfd6c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59eda5e5c344e5901eabd9b8ae1d5d" ma:index="6" ma:taxonomy="true" ma:internalName="h059eda5e5c344e5901eabd9b8ae1d5d" ma:taxonomyFieldName="Industries" ma:displayName="Industries" ma:readOnly="false" ma:default="" ma:fieldId="{1059eda5-e5c3-44e5-901e-abd9b8ae1d5d}" ma:taxonomyMulti="true" ma:sspId="7262ee28-f1c0-414c-ad77-c1ea98916dd9" ma:termSetId="5a885248-49da-421b-8a8b-00dd6ab23a4c" ma:anchorId="484d5cc4-00ce-4842-9cb2-84f285bc868b" ma:open="false" ma:isKeyword="false">
      <xsd:complexType>
        <xsd:sequence>
          <xsd:element ref="pc:Terms" minOccurs="0" maxOccurs="1"/>
        </xsd:sequence>
      </xsd:complexType>
    </xsd:element>
    <xsd:element name="p986eefbff5f4b2788134fa6982c2730" ma:index="8" ma:taxonomy="true" ma:internalName="p986eefbff5f4b2788134fa6982c2730" ma:taxonomyFieldName="Solutions" ma:displayName="Solutions" ma:readOnly="false" ma:default="" ma:fieldId="{9986eefb-ff5f-4b27-8813-4fa6982c2730}" ma:taxonomyMulti="true" ma:sspId="7262ee28-f1c0-414c-ad77-c1ea98916dd9" ma:termSetId="cbb9bdaf-82c2-446c-b699-94acba818cb2" ma:anchorId="c5ccb8f4-f96c-4fc7-ba62-720130679328" ma:open="false" ma:isKeyword="false">
      <xsd:complexType>
        <xsd:sequence>
          <xsd:element ref="pc:Terms" minOccurs="0" maxOccurs="1"/>
        </xsd:sequence>
      </xsd:complexType>
    </xsd:element>
    <xsd:element name="e999b8edfbce4772b22c3a8c74ff36ce" ma:index="10" nillable="true" ma:taxonomy="true" ma:internalName="e999b8edfbce4772b22c3a8c74ff36ce" ma:taxonomyFieldName="Methodology" ma:displayName="Methodology" ma:readOnly="false" ma:default="" ma:fieldId="{e999b8ed-fbce-4772-b22c-3a8c74ff36ce}" ma:taxonomyMulti="true" ma:sspId="7262ee28-f1c0-414c-ad77-c1ea98916dd9" ma:termSetId="bdaf93d5-d711-4073-8d3b-7629a135f3f3" ma:anchorId="84b66496-d990-4445-b5f1-adf2e2ce60f1" ma:open="false" ma:isKeyword="false">
      <xsd:complexType>
        <xsd:sequence>
          <xsd:element ref="pc:Terms" minOccurs="0" maxOccurs="1"/>
        </xsd:sequence>
      </xsd:complexType>
    </xsd:element>
    <xsd:element name="jf0640f97dcd40049d3fc8c3d10ff855" ma:index="13" nillable="true" ma:taxonomy="true" ma:internalName="jf0640f97dcd40049d3fc8c3d10ff855" ma:taxonomyFieldName="Clients" ma:displayName="Clients" ma:readOnly="false" ma:default="" ma:fieldId="{3f0640f9-7dcd-4004-9d3f-c8c3d10ff855}" ma:taxonomyMulti="true" ma:sspId="7262ee28-f1c0-414c-ad77-c1ea98916dd9" ma:termSetId="7d4bc5b7-a2e0-4278-8bd4-f6b755a7f7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6d89d2a22ad4b4885b9858a4f35747a" ma:index="15" ma:taxonomy="true" ma:internalName="i6d89d2a22ad4b4885b9858a4f35747a" ma:taxonomyFieldName="Countries" ma:displayName="Countries" ma:readOnly="false" ma:default="" ma:fieldId="{26d89d2a-22ad-4b48-85b9-858a4f35747a}" ma:taxonomyMulti="true" ma:sspId="7262ee28-f1c0-414c-ad77-c1ea98916dd9" ma:termSetId="17f85a7b-bb8b-458a-ba28-17ef49c29a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0c14ac2d9c042e3be8883c9fd5ef198" ma:index="17" nillable="true" ma:taxonomy="true" ma:internalName="m0c14ac2d9c042e3be8883c9fd5ef198" ma:taxonomyFieldName="Languages" ma:displayName="Languages" ma:readOnly="false" ma:default="" ma:fieldId="{60c14ac2-d9c0-42e3-be88-83c9fd5ef198}" ma:taxonomyMulti="true" ma:sspId="7262ee28-f1c0-414c-ad77-c1ea98916dd9" ma:termSetId="1e1fffb5-459f-480a-aca8-4e5bef29180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6d935-851e-4683-8fb3-4830ef9470e6" elementFormDefault="qualified">
    <xsd:import namespace="http://schemas.microsoft.com/office/2006/documentManagement/types"/>
    <xsd:import namespace="http://schemas.microsoft.com/office/infopath/2007/PartnerControls"/>
    <xsd:element name="TaxCatchAll" ma:index="3" nillable="true" ma:displayName="Taxonomy Catch All Column" ma:hidden="true" ma:list="{66c50aa7-9ab1-4f06-a013-2ec94beb8993}" ma:internalName="TaxCatchAll" ma:showField="CatchAllData" ma:web="eaa6d935-851e-4683-8fb3-4830ef9470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" nillable="true" ma:displayName="Taxonomy Catch All Column1" ma:hidden="true" ma:list="{66c50aa7-9ab1-4f06-a013-2ec94beb8993}" ma:internalName="TaxCatchAllLabel" ma:readOnly="true" ma:showField="CatchAllDataLabel" ma:web="eaa6d935-851e-4683-8fb3-4830ef9470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Keywords" ma:fieldId="{23f27201-bee3-471e-b2e7-b64fd8b7ca38}" ma:taxonomyMulti="true" ma:sspId="7262ee28-f1c0-414c-ad77-c1ea98916dd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986eefbff5f4b2788134fa6982c2730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15480a47-f0f1-4795-a643-bf3b2e95805c</TermId>
        </TermInfo>
      </Terms>
    </p986eefbff5f4b2788134fa6982c2730>
    <TaxCatchAll xmlns="eaa6d935-851e-4683-8fb3-4830ef9470e6">
      <Value>251</Value>
      <Value>64</Value>
      <Value>57</Value>
      <Value>1691</Value>
      <Value>1690</Value>
      <Value>1689</Value>
      <Value>262</Value>
      <Value>1615</Value>
      <Value>69</Value>
    </TaxCatchAll>
    <m0c14ac2d9c042e3be8883c9fd5ef198 xmlns="fdaf2857-34a0-4271-9efd-53feeda81814">
      <Terms xmlns="http://schemas.microsoft.com/office/infopath/2007/PartnerControls"/>
    </m0c14ac2d9c042e3be8883c9fd5ef198>
    <a9556e1ac9ee423090b285ae20260b00 xmlns="fdaf2857-34a0-4271-9efd-53feeda81814">
      <Terms xmlns="http://schemas.microsoft.com/office/infopath/2007/PartnerControls"/>
    </a9556e1ac9ee423090b285ae20260b00>
    <h059eda5e5c344e5901eabd9b8ae1d5d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1b0d69d1-6137-41de-9ae5-e5925610d8cb</TermId>
        </TermInfo>
      </Terms>
    </h059eda5e5c344e5901eabd9b8ae1d5d>
    <e999b8edfbce4772b22c3a8c74ff36ce xmlns="fdaf2857-34a0-4271-9efd-53feeda81814">
      <Terms xmlns="http://schemas.microsoft.com/office/infopath/2007/PartnerControls"/>
    </e999b8edfbce4772b22c3a8c74ff36ce>
    <i6d89d2a22ad4b4885b9858a4f35747a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3eaca359-c4b3-4b51-a927-e9852da92384</TermId>
        </TermInfo>
      </Terms>
    </i6d89d2a22ad4b4885b9858a4f35747a>
    <PublishingExpirationDate xmlns="http://schemas.microsoft.com/sharepoint/v3" xsi:nil="true"/>
    <PublishingStartDate xmlns="http://schemas.microsoft.com/sharepoint/v3" xsi:nil="true"/>
    <jf0640f97dcd40049d3fc8c3d10ff855 xmlns="fdaf2857-34a0-4271-9efd-53feeda81814">
      <Terms xmlns="http://schemas.microsoft.com/office/infopath/2007/PartnerControls"/>
    </jf0640f97dcd40049d3fc8c3d10ff855>
    <TaxKeywordTaxHTField xmlns="eaa6d935-851e-4683-8fb3-4830ef9470e6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Capabilities Deck</TermName>
          <TermId xmlns="http://schemas.microsoft.com/office/infopath/2007/PartnerControls">b5514224-441c-4e0c-8dc0-ec2a44312f35</TermId>
        </TermInfo>
        <TermInfo xmlns="http://schemas.microsoft.com/office/infopath/2007/PartnerControls">
          <TermName xmlns="http://schemas.microsoft.com/office/infopath/2007/PartnerControls">capability</TermName>
          <TermId xmlns="http://schemas.microsoft.com/office/infopath/2007/PartnerControls">86692124-01ab-498c-a878-5ab19f495ebe</TermId>
        </TermInfo>
        <TermInfo xmlns="http://schemas.microsoft.com/office/infopath/2007/PartnerControls">
          <TermName xmlns="http://schemas.microsoft.com/office/infopath/2007/PartnerControls">corporate</TermName>
          <TermId xmlns="http://schemas.microsoft.com/office/infopath/2007/PartnerControls">ffe8d26a-8b2a-46fe-8f03-b06a426d1f9e</TermId>
        </TermInfo>
        <TermInfo xmlns="http://schemas.microsoft.com/office/infopath/2007/PartnerControls">
          <TermName xmlns="http://schemas.microsoft.com/office/infopath/2007/PartnerControls">capabilities presentation</TermName>
          <TermId xmlns="http://schemas.microsoft.com/office/infopath/2007/PartnerControls">72091f42-07d5-47f5-a2ee-54a225100002</TermId>
        </TermInfo>
        <TermInfo xmlns="http://schemas.microsoft.com/office/infopath/2007/PartnerControls">
          <TermName xmlns="http://schemas.microsoft.com/office/infopath/2007/PartnerControls">Capability presentation</TermName>
          <TermId xmlns="http://schemas.microsoft.com/office/infopath/2007/PartnerControls">7ef26a3b-9089-4584-9a99-2b1462d038e1</TermId>
        </TermInfo>
        <TermInfo xmlns="http://schemas.microsoft.com/office/infopath/2007/PartnerControls">
          <TermName xmlns="http://schemas.microsoft.com/office/infopath/2007/PartnerControls">Unternehmenspräsentation</TermName>
          <TermId xmlns="http://schemas.microsoft.com/office/infopath/2007/PartnerControls">394ba8e7-72d1-4aa6-9d21-0ff19e096691</TermId>
        </TermInfo>
      </Terms>
    </TaxKeywordTaxHTField>
    <AverageRating xmlns="http://schemas.microsoft.com/sharepoint/v3">5</AverageRating>
    <RatingCount xmlns="http://schemas.microsoft.com/sharepoint/v3">1</RatingCount>
  </documentManagement>
</p:properties>
</file>

<file path=customXml/itemProps1.xml><?xml version="1.0" encoding="utf-8"?>
<ds:datastoreItem xmlns:ds="http://schemas.openxmlformats.org/officeDocument/2006/customXml" ds:itemID="{E5D14B40-3415-45CE-8F23-E46A25E000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291989-B295-4447-8B30-11AB1833F1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daf2857-34a0-4271-9efd-53feeda81814"/>
    <ds:schemaRef ds:uri="eaa6d935-851e-4683-8fb3-4830ef9470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CD3047-8163-43F4-B6F9-CBAA622A7C31}">
  <ds:schemaRefs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eaa6d935-851e-4683-8fb3-4830ef9470e6"/>
    <ds:schemaRef ds:uri="http://purl.org/dc/elements/1.1/"/>
    <ds:schemaRef ds:uri="http://schemas.openxmlformats.org/package/2006/metadata/core-properties"/>
    <ds:schemaRef ds:uri="fdaf2857-34a0-4271-9efd-53feeda81814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GfK Template PPT 2007-2010 16-9</Template>
  <TotalTime>28984</TotalTime>
  <Words>1224</Words>
  <Application>Microsoft Office PowerPoint</Application>
  <PresentationFormat>Diaprojekcija na zaslonu (16:9)</PresentationFormat>
  <Paragraphs>258</Paragraphs>
  <Slides>21</Slides>
  <Notes>16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5" baseType="lpstr">
      <vt:lpstr>Arial</vt:lpstr>
      <vt:lpstr>Courier New</vt:lpstr>
      <vt:lpstr>Tahoma</vt:lpstr>
      <vt:lpstr>GfK Template PPT 2007-2010 16-9</vt:lpstr>
      <vt:lpstr>KNJIGA U HRVATSKOJ   ( U POTRAZI ZA IZGUBLJENIM TRŽIŠTEM )  Nenad bartolčić  (2018)</vt:lpstr>
      <vt:lpstr>SVE PO 29,00 KN  U utorak 9. ožujka 2004. oni najs(p)retniji kupili su primjerak »Jutarnjeg lista« i dobili besplatno knjigu Umberta Eca „Ime ruže”. Tim naslovom pokrenuta je Biblioteka Jutarnjeg lista u kojoj će biti objavljeno ukupno trideset djela svjetske i hrvatske književnosti protekloga stoljeća, a svaka slijedeća knjiga moći će se utorkom naći na prodajnim mjestima po cijeni od 35 kuna (29 kuna knjiga i šest kuna novine).  »Večernji list« svoju je biblioteku započeo u ponedjeljak 15. ožujka također besplatnom knjigom Veljka Barbierija „Epitaf carskoga gurmana”. Večernjakovu biblioteku čini dvadeset hrvatskih romana koji će se po cijeni od 30 kuna (24 kune knjiga i 6 kuna novine) naći na kioscima diljem Hrvatske svaki ponedjeljak.  **  iz članka u dvotjedniku „Vijenac” br. 262. - 18. ožujka 2004. </vt:lpstr>
      <vt:lpstr>POTPORE KNJIZI  MINISTARSTVA KULTURE  - Potpora izdavanja knjiga  - Potpora izdavanju časopisa  - Potpora knjizi strana  - Književni programi knjižara  - Knjižnična djelatnost  - Književne manifestacije  - Potpora programima koji potiču razvoj publike u kulturi  - Potpora za poticanje književnog stvaralaštva (autori) - Potpora / stimulacije za najbolja ostvarenja na području književnog stvaralaštva  - Poduzetništvo u kulturi za područje nakladništva i knjižarstva - Otkup knjiga </vt:lpstr>
      <vt:lpstr>   </vt:lpstr>
      <vt:lpstr>SPORAZUM O JEDINSTVENOJ CIJENI KNJIGE – ožujak 2007.  U Ministarstvu kulture potpisan je Sporazum o jedinstvenoj cijeni knjige u svrhu što bolje dostupnosti knjige hrvatskoj javnosti, uređenja tržišta knjiga i knjižnih izdanja kao i sprječavanja nelojalne konkurencije u prometu knjiga te stvaranja jedinstvenih tržišnih uvjeta za širenje prodajne mreže. Sporazum su potpisali tadašnji ministar kulture Božo Biškupić, ministar znanosti, obrazovanja i športa Dragan Primorac, ministar gospodarstva, rada i poduzetništva Branko Vukelić te u ime Zajednice nakladnika i knjižara v.d. predsjednika Valter Lisica.   Sporazum o jedinstvenoj cijeni knjige knjižare na cijelom području Hrvatske čini podjednako konkurentnima svim ostalim oblicima prodaje knjige, regulira prodaju na sajmovima knjiga, potiče transparentnost prodaje knjiga narodnim knjižnicama, regulira rad i obveze klubova čitatelja te uključuje i potporu tih triju ministarstava nakladnicima. Cijenu otisnutu na zadnjoj strani korica prodavač ne može promijeniti u roku od godine dana, a Sporazumom je predviđeno da će popusti na sajmovima moći biti do 20 posto, a u klupskoj prodaji do 10 posto.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Koliko ste knjiga Vi osobno kupili za sebe ili za druge u posljednja tri mjeseca?  Kada govorimo o knjigama, mislimo na sve knjige na hrvatskom ili na stranim jezicima uključujući i slikovnice, akademske udžbenike itd. Jedino što ovdje ne smatramo knjigom su osnovnoškolski i srednjoškolski obvezni udžbenici.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NACIONALNA STRATEGIJA POTICANJA ČITANJA ZA RAZDOBLJE OD 2017. DO 2022. GODINE  Ostvarivanje vizije Strategije koja glasi: „Hrvatsko društvo razumije ulogu čitanja u razvoju pojedinca i društva te specifičnosti čitanja u određenoj životnoj dobi, u skladu s tim konkretno djeluje i prihvaća odgovornost za poticanje čitanja i sâmo čitanje“ ostvarit će se tijekom idućih pet godina provedbom aktivnosti i projekata putem Akcijskog plana provedbe Strategije 2017. – 2022., i to trima ključnim strateškim ciljevima:   (1) uspostavljanje učinkovitog društvenog okvira za podršku čitanju (2) razvoj čitalačke pismenosti i poticanje čitatelja na aktivno i kritičko čitanje (3) povećanje dostupnosti knjiga i drugih čitalačkih materijala.       Ciljevi Strategije realizirat će se, unutar razdoblja predviđenog za njezinu provedbu, putem 15 specifičnih ciljeva i 42 mjere, za što će se osigurati mehanizmi praćenja te evaluacije njezinih učinaka, kako bi se uspostavio sustavan društveni okvir za podršku čitanju.   </vt:lpstr>
      <vt:lpstr>Hvala na pažnji!  NENAD Bartolčić  nenad@mvinfo.hr  </vt:lpstr>
    </vt:vector>
  </TitlesOfParts>
  <Company>GfK 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[Subtitle of presentation]</dc:subject>
  <dc:creator>Schwegler, Karin (GfK)</dc:creator>
  <cp:keywords>capabilities presentation; Capabilities Deck; capability; Unternehmenspräsentation; corporate; Capability presentation</cp:keywords>
  <dc:description>Optimized for MS PowerPoint 2010 (optionally can be used under MS PowerPoint 2007).</dc:description>
  <cp:lastModifiedBy>Zdravko Kafol</cp:lastModifiedBy>
  <cp:revision>901</cp:revision>
  <cp:lastPrinted>2016-04-21T10:11:56Z</cp:lastPrinted>
  <dcterms:created xsi:type="dcterms:W3CDTF">2014-08-19T15:34:17Z</dcterms:created>
  <dcterms:modified xsi:type="dcterms:W3CDTF">2018-05-09T05:21:37Z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0x010100D9151DFF91B0A44197B29C020F8C642F</vt:lpwstr>
  </property>
  <property fmtid="{D5CDD505-2E9C-101B-9397-08002B2CF9AE}" pid="3" name="TaxKeyword">
    <vt:lpwstr>251;#Capabilities Deck|b5514224-441c-4e0c-8dc0-ec2a44312f35;#1691;#capability|86692124-01ab-498c-a878-5ab19f495ebe;#1690;#corporate|ffe8d26a-8b2a-46fe-8f03-b06a426d1f9e;#1689;#capabilities presentation|72091f42-07d5-47f5-a2ee-54a225100002;#262;#Capability</vt:lpwstr>
  </property>
  <property fmtid="{D5CDD505-2E9C-101B-9397-08002B2CF9AE}" pid="4" name="Clients">
    <vt:lpwstr/>
  </property>
  <property fmtid="{D5CDD505-2E9C-101B-9397-08002B2CF9AE}" pid="5" name="Countries">
    <vt:lpwstr>69;#Global|3eaca359-c4b3-4b51-a927-e9852da92384</vt:lpwstr>
  </property>
  <property fmtid="{D5CDD505-2E9C-101B-9397-08002B2CF9AE}" pid="6" name="Solutions">
    <vt:lpwstr>64;#Not applicable|15480a47-f0f1-4795-a643-bf3b2e95805c</vt:lpwstr>
  </property>
  <property fmtid="{D5CDD505-2E9C-101B-9397-08002B2CF9AE}" pid="7" name="GfK sector">
    <vt:lpwstr/>
  </property>
  <property fmtid="{D5CDD505-2E9C-101B-9397-08002B2CF9AE}" pid="8" name="Languages">
    <vt:lpwstr/>
  </property>
  <property fmtid="{D5CDD505-2E9C-101B-9397-08002B2CF9AE}" pid="9" name="Industries">
    <vt:lpwstr>57;#Not applicable|1b0d69d1-6137-41de-9ae5-e5925610d8cb</vt:lpwstr>
  </property>
  <property fmtid="{D5CDD505-2E9C-101B-9397-08002B2CF9AE}" pid="10" name="Methodology">
    <vt:lpwstr/>
  </property>
</Properties>
</file>