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handoutMasterIdLst>
    <p:handoutMasterId r:id="rId19"/>
  </p:handoutMasterIdLst>
  <p:sldIdLst>
    <p:sldId id="386" r:id="rId2"/>
    <p:sldId id="356" r:id="rId3"/>
    <p:sldId id="378" r:id="rId4"/>
    <p:sldId id="388" r:id="rId5"/>
    <p:sldId id="379" r:id="rId6"/>
    <p:sldId id="357" r:id="rId7"/>
    <p:sldId id="381" r:id="rId8"/>
    <p:sldId id="383" r:id="rId9"/>
    <p:sldId id="390" r:id="rId10"/>
    <p:sldId id="391" r:id="rId11"/>
    <p:sldId id="392" r:id="rId12"/>
    <p:sldId id="393" r:id="rId13"/>
    <p:sldId id="394" r:id="rId14"/>
    <p:sldId id="396" r:id="rId15"/>
    <p:sldId id="397" r:id="rId16"/>
    <p:sldId id="398" r:id="rId17"/>
  </p:sldIdLst>
  <p:sldSz cx="9144000" cy="6858000" type="screen4x3"/>
  <p:notesSz cx="6797675" cy="9874250"/>
  <p:defaultTextStyle>
    <a:defPPr>
      <a:defRPr lang="en-GB"/>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FBFFEF"/>
    <a:srgbClr val="F1FFC9"/>
    <a:srgbClr val="FF3300"/>
    <a:srgbClr val="AC0039"/>
    <a:srgbClr val="FF5050"/>
    <a:srgbClr val="669900"/>
    <a:srgbClr val="5A5C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85697" autoAdjust="0"/>
  </p:normalViewPr>
  <p:slideViewPr>
    <p:cSldViewPr>
      <p:cViewPr varScale="1">
        <p:scale>
          <a:sx n="62" d="100"/>
          <a:sy n="62" d="100"/>
        </p:scale>
        <p:origin x="522" y="66"/>
      </p:cViewPr>
      <p:guideLst>
        <p:guide orient="horz" pos="2160"/>
        <p:guide pos="29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2" y="1"/>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t" anchorCtr="0" compatLnSpc="1">
            <a:prstTxWarp prst="textNoShape">
              <a:avLst/>
            </a:prstTxWarp>
          </a:bodyPr>
          <a:lstStyle>
            <a:lvl1pPr defTabSz="963613" eaLnBrk="0" hangingPunct="0">
              <a:defRPr sz="1300" b="0"/>
            </a:lvl1pPr>
          </a:lstStyle>
          <a:p>
            <a:pPr>
              <a:defRPr/>
            </a:pPr>
            <a:endParaRPr lang="sl-SI" altLang="sl-SI"/>
          </a:p>
        </p:txBody>
      </p:sp>
      <p:sp>
        <p:nvSpPr>
          <p:cNvPr id="52227" name="Rectangle 3"/>
          <p:cNvSpPr>
            <a:spLocks noGrp="1" noChangeArrowheads="1"/>
          </p:cNvSpPr>
          <p:nvPr>
            <p:ph type="dt" sz="quarter" idx="1"/>
          </p:nvPr>
        </p:nvSpPr>
        <p:spPr bwMode="auto">
          <a:xfrm>
            <a:off x="3849665" y="1"/>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t" anchorCtr="0" compatLnSpc="1">
            <a:prstTxWarp prst="textNoShape">
              <a:avLst/>
            </a:prstTxWarp>
          </a:bodyPr>
          <a:lstStyle>
            <a:lvl1pPr algn="r" defTabSz="963613" eaLnBrk="0" hangingPunct="0">
              <a:defRPr sz="1300" b="0"/>
            </a:lvl1pPr>
          </a:lstStyle>
          <a:p>
            <a:pPr>
              <a:defRPr/>
            </a:pPr>
            <a:fld id="{A3B613A0-FB34-4767-A07C-12D127516149}" type="datetimeFigureOut">
              <a:rPr lang="sl-SI" altLang="sl-SI"/>
              <a:pPr>
                <a:defRPr/>
              </a:pPr>
              <a:t>9. 05. 2018</a:t>
            </a:fld>
            <a:endParaRPr lang="sl-SI" altLang="sl-SI"/>
          </a:p>
        </p:txBody>
      </p:sp>
      <p:sp>
        <p:nvSpPr>
          <p:cNvPr id="52228" name="Rectangle 4"/>
          <p:cNvSpPr>
            <a:spLocks noGrp="1" noChangeArrowheads="1"/>
          </p:cNvSpPr>
          <p:nvPr>
            <p:ph type="ftr" sz="quarter" idx="2"/>
          </p:nvPr>
        </p:nvSpPr>
        <p:spPr bwMode="auto">
          <a:xfrm>
            <a:off x="2" y="9378515"/>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b" anchorCtr="0" compatLnSpc="1">
            <a:prstTxWarp prst="textNoShape">
              <a:avLst/>
            </a:prstTxWarp>
          </a:bodyPr>
          <a:lstStyle>
            <a:lvl1pPr defTabSz="963613" eaLnBrk="0" hangingPunct="0">
              <a:defRPr sz="1300" b="0"/>
            </a:lvl1pPr>
          </a:lstStyle>
          <a:p>
            <a:pPr>
              <a:defRPr/>
            </a:pPr>
            <a:endParaRPr lang="sl-SI" altLang="sl-SI"/>
          </a:p>
        </p:txBody>
      </p:sp>
      <p:sp>
        <p:nvSpPr>
          <p:cNvPr id="52229" name="Rectangle 5"/>
          <p:cNvSpPr>
            <a:spLocks noGrp="1" noChangeArrowheads="1"/>
          </p:cNvSpPr>
          <p:nvPr>
            <p:ph type="sldNum" sz="quarter" idx="3"/>
          </p:nvPr>
        </p:nvSpPr>
        <p:spPr bwMode="auto">
          <a:xfrm>
            <a:off x="3849665" y="9378515"/>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b" anchorCtr="0" compatLnSpc="1">
            <a:prstTxWarp prst="textNoShape">
              <a:avLst/>
            </a:prstTxWarp>
          </a:bodyPr>
          <a:lstStyle>
            <a:lvl1pPr algn="r" defTabSz="963613" eaLnBrk="0" hangingPunct="0">
              <a:defRPr sz="1300" b="0"/>
            </a:lvl1pPr>
          </a:lstStyle>
          <a:p>
            <a:pPr>
              <a:defRPr/>
            </a:pPr>
            <a:fld id="{F31382B5-F265-4A4A-A5B7-543C96AA30A7}" type="slidenum">
              <a:rPr lang="sl-SI" altLang="sl-SI"/>
              <a:pPr>
                <a:defRPr/>
              </a:pPr>
              <a:t>‹#›</a:t>
            </a:fld>
            <a:endParaRPr lang="sl-SI" altLang="sl-SI"/>
          </a:p>
        </p:txBody>
      </p:sp>
    </p:spTree>
    <p:extLst>
      <p:ext uri="{BB962C8B-B14F-4D97-AF65-F5344CB8AC3E}">
        <p14:creationId xmlns:p14="http://schemas.microsoft.com/office/powerpoint/2010/main" val="4044540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2" y="1"/>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t" anchorCtr="0" compatLnSpc="1">
            <a:prstTxWarp prst="textNoShape">
              <a:avLst/>
            </a:prstTxWarp>
          </a:bodyPr>
          <a:lstStyle>
            <a:lvl1pPr defTabSz="963613" eaLnBrk="1" hangingPunct="1">
              <a:defRPr sz="1300" b="0"/>
            </a:lvl1pPr>
          </a:lstStyle>
          <a:p>
            <a:pPr>
              <a:defRPr/>
            </a:pPr>
            <a:endParaRPr lang="sl-SI" altLang="sl-SI"/>
          </a:p>
        </p:txBody>
      </p:sp>
      <p:sp>
        <p:nvSpPr>
          <p:cNvPr id="37891" name="Rectangle 3"/>
          <p:cNvSpPr>
            <a:spLocks noGrp="1" noChangeArrowheads="1"/>
          </p:cNvSpPr>
          <p:nvPr>
            <p:ph type="dt" idx="1"/>
          </p:nvPr>
        </p:nvSpPr>
        <p:spPr bwMode="auto">
          <a:xfrm>
            <a:off x="3849665" y="1"/>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t" anchorCtr="0" compatLnSpc="1">
            <a:prstTxWarp prst="textNoShape">
              <a:avLst/>
            </a:prstTxWarp>
          </a:bodyPr>
          <a:lstStyle>
            <a:lvl1pPr algn="r" defTabSz="963613" eaLnBrk="1" hangingPunct="1">
              <a:defRPr sz="1300" b="0"/>
            </a:lvl1pPr>
          </a:lstStyle>
          <a:p>
            <a:pPr>
              <a:defRPr/>
            </a:pPr>
            <a:endParaRPr lang="sl-SI" altLang="sl-SI"/>
          </a:p>
        </p:txBody>
      </p:sp>
      <p:sp>
        <p:nvSpPr>
          <p:cNvPr id="3076" name="Rectangle 4"/>
          <p:cNvSpPr>
            <a:spLocks noGrp="1" noRot="1" noChangeAspect="1" noChangeArrowheads="1" noTextEdit="1"/>
          </p:cNvSpPr>
          <p:nvPr>
            <p:ph type="sldImg" idx="2"/>
          </p:nvPr>
        </p:nvSpPr>
        <p:spPr bwMode="auto">
          <a:xfrm>
            <a:off x="927100" y="739775"/>
            <a:ext cx="4941888" cy="37052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3" name="Rectangle 5"/>
          <p:cNvSpPr>
            <a:spLocks noGrp="1" noChangeArrowheads="1"/>
          </p:cNvSpPr>
          <p:nvPr>
            <p:ph type="body" sz="quarter" idx="3"/>
          </p:nvPr>
        </p:nvSpPr>
        <p:spPr bwMode="auto">
          <a:xfrm>
            <a:off x="678984" y="4690944"/>
            <a:ext cx="5439707" cy="4443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t" anchorCtr="0" compatLnSpc="1">
            <a:prstTxWarp prst="textNoShape">
              <a:avLst/>
            </a:prstTxWarp>
          </a:bodyPr>
          <a:lstStyle/>
          <a:p>
            <a:pPr lvl="0"/>
            <a:r>
              <a:rPr lang="en-GB" noProof="0" smtClean="0"/>
              <a:t>Kliknite, če želite urediti sloge besedila matrice</a:t>
            </a:r>
          </a:p>
          <a:p>
            <a:pPr lvl="1"/>
            <a:r>
              <a:rPr lang="en-GB" noProof="0" smtClean="0"/>
              <a:t>Druga raven</a:t>
            </a:r>
          </a:p>
          <a:p>
            <a:pPr lvl="2"/>
            <a:r>
              <a:rPr lang="en-GB" noProof="0" smtClean="0"/>
              <a:t>Tretja raven</a:t>
            </a:r>
          </a:p>
          <a:p>
            <a:pPr lvl="3"/>
            <a:r>
              <a:rPr lang="en-GB" noProof="0" smtClean="0"/>
              <a:t>Četrta raven</a:t>
            </a:r>
          </a:p>
          <a:p>
            <a:pPr lvl="4"/>
            <a:r>
              <a:rPr lang="en-GB" noProof="0" smtClean="0"/>
              <a:t>Peta raven</a:t>
            </a:r>
          </a:p>
        </p:txBody>
      </p:sp>
      <p:sp>
        <p:nvSpPr>
          <p:cNvPr id="37894" name="Rectangle 6"/>
          <p:cNvSpPr>
            <a:spLocks noGrp="1" noChangeArrowheads="1"/>
          </p:cNvSpPr>
          <p:nvPr>
            <p:ph type="ftr" sz="quarter" idx="4"/>
          </p:nvPr>
        </p:nvSpPr>
        <p:spPr bwMode="auto">
          <a:xfrm>
            <a:off x="2" y="9378515"/>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b" anchorCtr="0" compatLnSpc="1">
            <a:prstTxWarp prst="textNoShape">
              <a:avLst/>
            </a:prstTxWarp>
          </a:bodyPr>
          <a:lstStyle>
            <a:lvl1pPr defTabSz="963613" eaLnBrk="1" hangingPunct="1">
              <a:defRPr sz="1300" b="0"/>
            </a:lvl1pPr>
          </a:lstStyle>
          <a:p>
            <a:pPr>
              <a:defRPr/>
            </a:pPr>
            <a:endParaRPr lang="sl-SI" altLang="sl-SI"/>
          </a:p>
        </p:txBody>
      </p:sp>
      <p:sp>
        <p:nvSpPr>
          <p:cNvPr id="37895" name="Rectangle 7"/>
          <p:cNvSpPr>
            <a:spLocks noGrp="1" noChangeArrowheads="1"/>
          </p:cNvSpPr>
          <p:nvPr>
            <p:ph type="sldNum" sz="quarter" idx="5"/>
          </p:nvPr>
        </p:nvSpPr>
        <p:spPr bwMode="auto">
          <a:xfrm>
            <a:off x="3849665" y="9378515"/>
            <a:ext cx="2946443" cy="4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341" tIns="48171" rIns="96341" bIns="48171" numCol="1" anchor="b" anchorCtr="0" compatLnSpc="1">
            <a:prstTxWarp prst="textNoShape">
              <a:avLst/>
            </a:prstTxWarp>
          </a:bodyPr>
          <a:lstStyle>
            <a:lvl1pPr algn="r" defTabSz="963613" eaLnBrk="1" hangingPunct="1">
              <a:defRPr sz="1300" b="0"/>
            </a:lvl1pPr>
          </a:lstStyle>
          <a:p>
            <a:pPr>
              <a:defRPr/>
            </a:pPr>
            <a:fld id="{95E24498-C7C7-41AB-9DA4-32CB48123703}" type="slidenum">
              <a:rPr lang="en-GB" altLang="sl-SI"/>
              <a:pPr>
                <a:defRPr/>
              </a:pPr>
              <a:t>‹#›</a:t>
            </a:fld>
            <a:endParaRPr lang="en-GB" altLang="sl-SI"/>
          </a:p>
        </p:txBody>
      </p:sp>
    </p:spTree>
    <p:extLst>
      <p:ext uri="{BB962C8B-B14F-4D97-AF65-F5344CB8AC3E}">
        <p14:creationId xmlns:p14="http://schemas.microsoft.com/office/powerpoint/2010/main" val="1252461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značba mesta stranske slik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Označba mesta opomb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sl-SI" altLang="sl-SI" dirty="0" smtClean="0"/>
          </a:p>
        </p:txBody>
      </p:sp>
      <p:sp>
        <p:nvSpPr>
          <p:cNvPr id="8196" name="Označba mesta številke diapoz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1308" indent="-284142">
              <a:defRPr>
                <a:solidFill>
                  <a:schemeClr val="tx1"/>
                </a:solidFill>
                <a:latin typeface="Arial" panose="020B0604020202020204" pitchFamily="34" charset="0"/>
              </a:defRPr>
            </a:lvl2pPr>
            <a:lvl3pPr marL="1141328" indent="-226997">
              <a:defRPr>
                <a:solidFill>
                  <a:schemeClr val="tx1"/>
                </a:solidFill>
                <a:latin typeface="Arial" panose="020B0604020202020204" pitchFamily="34" charset="0"/>
              </a:defRPr>
            </a:lvl3pPr>
            <a:lvl4pPr marL="1598495" indent="-226997">
              <a:defRPr>
                <a:solidFill>
                  <a:schemeClr val="tx1"/>
                </a:solidFill>
                <a:latin typeface="Arial" panose="020B0604020202020204" pitchFamily="34" charset="0"/>
              </a:defRPr>
            </a:lvl4pPr>
            <a:lvl5pPr marL="2055661" indent="-226997">
              <a:defRPr>
                <a:solidFill>
                  <a:schemeClr val="tx1"/>
                </a:solidFill>
                <a:latin typeface="Arial" panose="020B0604020202020204" pitchFamily="34" charset="0"/>
              </a:defRPr>
            </a:lvl5pPr>
            <a:lvl6pPr marL="2512826" indent="-226997" eaLnBrk="0" fontAlgn="base" hangingPunct="0">
              <a:spcBef>
                <a:spcPct val="0"/>
              </a:spcBef>
              <a:spcAft>
                <a:spcPct val="0"/>
              </a:spcAft>
              <a:defRPr>
                <a:solidFill>
                  <a:schemeClr val="tx1"/>
                </a:solidFill>
                <a:latin typeface="Arial" panose="020B0604020202020204" pitchFamily="34" charset="0"/>
              </a:defRPr>
            </a:lvl6pPr>
            <a:lvl7pPr marL="2969993" indent="-226997" eaLnBrk="0" fontAlgn="base" hangingPunct="0">
              <a:spcBef>
                <a:spcPct val="0"/>
              </a:spcBef>
              <a:spcAft>
                <a:spcPct val="0"/>
              </a:spcAft>
              <a:defRPr>
                <a:solidFill>
                  <a:schemeClr val="tx1"/>
                </a:solidFill>
                <a:latin typeface="Arial" panose="020B0604020202020204" pitchFamily="34" charset="0"/>
              </a:defRPr>
            </a:lvl7pPr>
            <a:lvl8pPr marL="3427159" indent="-226997" eaLnBrk="0" fontAlgn="base" hangingPunct="0">
              <a:spcBef>
                <a:spcPct val="0"/>
              </a:spcBef>
              <a:spcAft>
                <a:spcPct val="0"/>
              </a:spcAft>
              <a:defRPr>
                <a:solidFill>
                  <a:schemeClr val="tx1"/>
                </a:solidFill>
                <a:latin typeface="Arial" panose="020B0604020202020204" pitchFamily="34" charset="0"/>
              </a:defRPr>
            </a:lvl8pPr>
            <a:lvl9pPr marL="3884325" indent="-226997" eaLnBrk="0" fontAlgn="base" hangingPunct="0">
              <a:spcBef>
                <a:spcPct val="0"/>
              </a:spcBef>
              <a:spcAft>
                <a:spcPct val="0"/>
              </a:spcAft>
              <a:defRPr>
                <a:solidFill>
                  <a:schemeClr val="tx1"/>
                </a:solidFill>
                <a:latin typeface="Arial" panose="020B0604020202020204" pitchFamily="34" charset="0"/>
              </a:defRPr>
            </a:lvl9pPr>
          </a:lstStyle>
          <a:p>
            <a:fld id="{C1D63AC7-2879-4C05-8BDA-0025390F3D7C}" type="slidenum">
              <a:rPr lang="sl-SI" altLang="sl-SI" smtClean="0"/>
              <a:pPr/>
              <a:t>1</a:t>
            </a:fld>
            <a:endParaRPr lang="sl-SI" altLang="sl-SI" smtClean="0"/>
          </a:p>
        </p:txBody>
      </p:sp>
    </p:spTree>
    <p:extLst>
      <p:ext uri="{BB962C8B-B14F-4D97-AF65-F5344CB8AC3E}">
        <p14:creationId xmlns:p14="http://schemas.microsoft.com/office/powerpoint/2010/main" val="3042465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2</a:t>
            </a:fld>
            <a:endParaRPr lang="en-GB" altLang="sl-SI"/>
          </a:p>
        </p:txBody>
      </p:sp>
    </p:spTree>
    <p:extLst>
      <p:ext uri="{BB962C8B-B14F-4D97-AF65-F5344CB8AC3E}">
        <p14:creationId xmlns:p14="http://schemas.microsoft.com/office/powerpoint/2010/main" val="3672186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Gospodarska</a:t>
            </a:r>
            <a:r>
              <a:rPr lang="sl-SI" baseline="0" dirty="0" smtClean="0"/>
              <a:t> rast v Sloveniji ima drugačno amplitudo, kar primarno pripisujemo odprtosti slovenskega gospodarstva in njegovi majhnosti. V zadnjih štirih letih je bila rast nad povprečjem EU, tudi obeti za naslednji dve leti do pozitivni. Letošnje leto zaznamujejo državnozborske in županske volitve, kar bo vplivajo na dvig državnih investicij. </a:t>
            </a:r>
          </a:p>
          <a:p>
            <a:endParaRPr lang="sl-SI" baseline="0" dirty="0" smtClean="0"/>
          </a:p>
          <a:p>
            <a:r>
              <a:rPr lang="sl-SI" baseline="0" dirty="0" smtClean="0"/>
              <a:t>Najvišja rast po letu 2008. </a:t>
            </a:r>
            <a:endParaRPr lang="en-GB"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3</a:t>
            </a:fld>
            <a:endParaRPr lang="en-GB" altLang="sl-SI"/>
          </a:p>
        </p:txBody>
      </p:sp>
    </p:spTree>
    <p:extLst>
      <p:ext uri="{BB962C8B-B14F-4D97-AF65-F5344CB8AC3E}">
        <p14:creationId xmlns:p14="http://schemas.microsoft.com/office/powerpoint/2010/main" val="2807679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GB"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4</a:t>
            </a:fld>
            <a:endParaRPr lang="en-GB" altLang="sl-SI"/>
          </a:p>
        </p:txBody>
      </p:sp>
    </p:spTree>
    <p:extLst>
      <p:ext uri="{BB962C8B-B14F-4D97-AF65-F5344CB8AC3E}">
        <p14:creationId xmlns:p14="http://schemas.microsoft.com/office/powerpoint/2010/main" val="3968527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Z leti se</a:t>
            </a:r>
            <a:r>
              <a:rPr lang="sl-SI" baseline="0" dirty="0" smtClean="0"/>
              <a:t> je pomen investicij v gospodarstvu znižal, na pomenu je pridobival neto izvoz. Ta je narasel tudi zaradi nižjega uvoza za namen domače potrošnje in investicij. </a:t>
            </a:r>
            <a:endParaRPr lang="en-GB"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5</a:t>
            </a:fld>
            <a:endParaRPr lang="en-GB" altLang="sl-SI"/>
          </a:p>
        </p:txBody>
      </p:sp>
    </p:spTree>
    <p:extLst>
      <p:ext uri="{BB962C8B-B14F-4D97-AF65-F5344CB8AC3E}">
        <p14:creationId xmlns:p14="http://schemas.microsoft.com/office/powerpoint/2010/main" val="589786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Slovenije</a:t>
            </a:r>
            <a:r>
              <a:rPr lang="sl-SI" baseline="0" dirty="0" smtClean="0"/>
              <a:t> je zelo izvozno usmerjeno gospodarstvo, ki je tradicionalno vezano na evropske trge. Z državami EU ustvarimo 75 % izvoza. Najpomembnejše trgovinske partnerice so Nemčija, Avstrija, Italija, Hrvaška, Francija in Madžarska. </a:t>
            </a:r>
            <a:endParaRPr lang="sl-SI" dirty="0" smtClean="0"/>
          </a:p>
          <a:p>
            <a:r>
              <a:rPr lang="sl-SI" dirty="0" smtClean="0"/>
              <a:t>Med pomembnejšimi izvoznimi storitvami Slovenije</a:t>
            </a:r>
            <a:r>
              <a:rPr lang="sl-SI" baseline="0" dirty="0" smtClean="0"/>
              <a:t> sta</a:t>
            </a:r>
            <a:r>
              <a:rPr lang="sl-SI" dirty="0" smtClean="0"/>
              <a:t> turizem</a:t>
            </a:r>
            <a:r>
              <a:rPr lang="sl-SI" baseline="0" dirty="0" smtClean="0"/>
              <a:t> in potovanja. </a:t>
            </a:r>
          </a:p>
          <a:p>
            <a:r>
              <a:rPr lang="sl-SI" baseline="0" dirty="0" smtClean="0"/>
              <a:t>Presežek v tekočem računu znaša 2,9 mrd EUR; 1,7 mrd EUR pri blagu in 2,6 mrd EUR pri storitvah. Presežek je eden višjim v območju evra, kar odraža visoko konkurenčnost slovenskega gospodarstva. </a:t>
            </a:r>
            <a:endParaRPr lang="en-US"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6</a:t>
            </a:fld>
            <a:endParaRPr lang="en-GB" altLang="sl-SI"/>
          </a:p>
        </p:txBody>
      </p:sp>
    </p:spTree>
    <p:extLst>
      <p:ext uri="{BB962C8B-B14F-4D97-AF65-F5344CB8AC3E}">
        <p14:creationId xmlns:p14="http://schemas.microsoft.com/office/powerpoint/2010/main" val="2639516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Industrijska proizvodnja</a:t>
            </a:r>
            <a:r>
              <a:rPr lang="sl-SI" baseline="0" dirty="0" smtClean="0"/>
              <a:t> v predelovalnih dejavnostih že tri leta narašča po več kot 5-odstotni stopnji rasti. Povečuje se predvsem v srednje tehnoloških dejavnostih. </a:t>
            </a:r>
            <a:endParaRPr lang="en-GB"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7</a:t>
            </a:fld>
            <a:endParaRPr lang="en-GB" altLang="sl-SI"/>
          </a:p>
        </p:txBody>
      </p:sp>
    </p:spTree>
    <p:extLst>
      <p:ext uri="{BB962C8B-B14F-4D97-AF65-F5344CB8AC3E}">
        <p14:creationId xmlns:p14="http://schemas.microsoft.com/office/powerpoint/2010/main" val="40630547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Gospodinjstva so v času krize nakopičile denarne rezerve.</a:t>
            </a:r>
            <a:r>
              <a:rPr lang="sl-SI" baseline="0" dirty="0" smtClean="0"/>
              <a:t> 17 mrd EUR imajo v bankah. Potrošniki so nizko zadolženi, prav tako so se v zadnjih sedmih let močno razdolžila tudi podjetja. </a:t>
            </a:r>
            <a:endParaRPr lang="sl-SI" dirty="0" smtClean="0"/>
          </a:p>
          <a:p>
            <a:r>
              <a:rPr lang="sl-SI" dirty="0" smtClean="0"/>
              <a:t>Optimizem potrošnikov</a:t>
            </a:r>
            <a:r>
              <a:rPr lang="sl-SI" baseline="0" dirty="0" smtClean="0"/>
              <a:t> je najvišji od začetka merjenja tega kazalnika. Potrošniki se zopet odločajo na nakupe novih vozil ter tudi stanovanj, katerih cena raste za okoli 8 % na letni ravni. </a:t>
            </a:r>
            <a:endParaRPr lang="en-GB"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8</a:t>
            </a:fld>
            <a:endParaRPr lang="en-GB" altLang="sl-SI"/>
          </a:p>
        </p:txBody>
      </p:sp>
    </p:spTree>
    <p:extLst>
      <p:ext uri="{BB962C8B-B14F-4D97-AF65-F5344CB8AC3E}">
        <p14:creationId xmlns:p14="http://schemas.microsoft.com/office/powerpoint/2010/main" val="72307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smtClean="0"/>
              <a:t>2017:</a:t>
            </a:r>
            <a:r>
              <a:rPr lang="sl-SI" baseline="0" dirty="0" smtClean="0"/>
              <a:t> najvišja rast v desetletju (2,4 %) , nobena država ne bo v recesiji; 2,3 % v 2018; 2,0 % v 2019. 2018: nobena država s primanjkljajem nad 3 % BDP</a:t>
            </a:r>
            <a:endParaRPr lang="en-US" dirty="0"/>
          </a:p>
        </p:txBody>
      </p:sp>
      <p:sp>
        <p:nvSpPr>
          <p:cNvPr id="4" name="Označba mesta številke diapozitiva 3"/>
          <p:cNvSpPr>
            <a:spLocks noGrp="1"/>
          </p:cNvSpPr>
          <p:nvPr>
            <p:ph type="sldNum" sz="quarter" idx="10"/>
          </p:nvPr>
        </p:nvSpPr>
        <p:spPr/>
        <p:txBody>
          <a:bodyPr/>
          <a:lstStyle/>
          <a:p>
            <a:pPr>
              <a:defRPr/>
            </a:pPr>
            <a:fld id="{95E24498-C7C7-41AB-9DA4-32CB48123703}" type="slidenum">
              <a:rPr lang="en-GB" altLang="sl-SI" smtClean="0"/>
              <a:pPr>
                <a:defRPr/>
              </a:pPr>
              <a:t>10</a:t>
            </a:fld>
            <a:endParaRPr lang="en-GB" altLang="sl-SI"/>
          </a:p>
        </p:txBody>
      </p:sp>
    </p:spTree>
    <p:extLst>
      <p:ext uri="{BB962C8B-B14F-4D97-AF65-F5344CB8AC3E}">
        <p14:creationId xmlns:p14="http://schemas.microsoft.com/office/powerpoint/2010/main" val="39161102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573463"/>
            <a:ext cx="9144000" cy="328453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sl-SI" altLang="en-US" b="0" smtClean="0"/>
          </a:p>
        </p:txBody>
      </p:sp>
      <p:pic>
        <p:nvPicPr>
          <p:cNvPr id="5"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0825" y="260350"/>
            <a:ext cx="136842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3" name="Rectangle 3"/>
          <p:cNvSpPr>
            <a:spLocks noGrp="1" noChangeArrowheads="1"/>
          </p:cNvSpPr>
          <p:nvPr>
            <p:ph type="ctrTitle"/>
          </p:nvPr>
        </p:nvSpPr>
        <p:spPr>
          <a:xfrm>
            <a:off x="685800" y="1814513"/>
            <a:ext cx="7772400" cy="1470025"/>
          </a:xfrm>
        </p:spPr>
        <p:txBody>
          <a:bodyPr/>
          <a:lstStyle>
            <a:lvl1pPr>
              <a:defRPr sz="4400"/>
            </a:lvl1pPr>
          </a:lstStyle>
          <a:p>
            <a:r>
              <a:rPr lang="en-GB"/>
              <a:t>Kliknite, če želite urediti slog naslova matrice</a:t>
            </a:r>
          </a:p>
        </p:txBody>
      </p:sp>
      <p:sp>
        <p:nvSpPr>
          <p:cNvPr id="5124" name="Rectangle 4"/>
          <p:cNvSpPr>
            <a:spLocks noGrp="1" noChangeArrowheads="1"/>
          </p:cNvSpPr>
          <p:nvPr>
            <p:ph type="subTitle" idx="1"/>
          </p:nvPr>
        </p:nvSpPr>
        <p:spPr>
          <a:xfrm>
            <a:off x="1371600" y="3836988"/>
            <a:ext cx="6400800" cy="1752600"/>
          </a:xfrm>
        </p:spPr>
        <p:txBody>
          <a:bodyPr/>
          <a:lstStyle>
            <a:lvl1pPr marL="0" indent="0" algn="ctr">
              <a:buFontTx/>
              <a:buNone/>
              <a:defRPr b="1">
                <a:solidFill>
                  <a:schemeClr val="bg1"/>
                </a:solidFill>
              </a:defRPr>
            </a:lvl1pPr>
          </a:lstStyle>
          <a:p>
            <a:r>
              <a:rPr lang="en-GB"/>
              <a:t>Kliknite, če želite urediti slog podnaslova matrice</a:t>
            </a:r>
          </a:p>
        </p:txBody>
      </p:sp>
      <p:sp>
        <p:nvSpPr>
          <p:cNvPr id="6" name="Rectangle 5"/>
          <p:cNvSpPr>
            <a:spLocks noGrp="1" noChangeArrowheads="1"/>
          </p:cNvSpPr>
          <p:nvPr>
            <p:ph type="dt" sz="half" idx="10"/>
          </p:nvPr>
        </p:nvSpPr>
        <p:spPr>
          <a:xfrm>
            <a:off x="457200" y="6245225"/>
            <a:ext cx="2133600" cy="476250"/>
          </a:xfrm>
        </p:spPr>
        <p:txBody>
          <a:bodyPr/>
          <a:lstStyle>
            <a:lvl1pPr>
              <a:defRPr/>
            </a:lvl1pPr>
          </a:lstStyle>
          <a:p>
            <a:pPr>
              <a:defRPr/>
            </a:pPr>
            <a:endParaRPr lang="en-GB"/>
          </a:p>
        </p:txBody>
      </p:sp>
      <p:sp>
        <p:nvSpPr>
          <p:cNvPr id="7" name="Rectangle 6"/>
          <p:cNvSpPr>
            <a:spLocks noGrp="1" noChangeArrowheads="1"/>
          </p:cNvSpPr>
          <p:nvPr>
            <p:ph type="ftr" sz="quarter" idx="11"/>
          </p:nvPr>
        </p:nvSpPr>
        <p:spPr>
          <a:xfrm>
            <a:off x="3124200" y="6245225"/>
            <a:ext cx="2895600" cy="476250"/>
          </a:xfrm>
        </p:spPr>
        <p:txBody>
          <a:bodyPr/>
          <a:lstStyle>
            <a:lvl1pPr>
              <a:defRPr/>
            </a:lvl1pPr>
          </a:lstStyle>
          <a:p>
            <a:pPr>
              <a:defRPr/>
            </a:pPr>
            <a:endParaRPr lang="en-GB"/>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2474CB32-CA85-466B-8B80-6AAC91FFAA72}" type="slidenum">
              <a:rPr lang="en-GB" altLang="sl-SI"/>
              <a:pPr>
                <a:defRPr/>
              </a:pPr>
              <a:t>‹#›</a:t>
            </a:fld>
            <a:endParaRPr lang="en-GB" altLang="sl-SI"/>
          </a:p>
        </p:txBody>
      </p:sp>
    </p:spTree>
    <p:extLst>
      <p:ext uri="{BB962C8B-B14F-4D97-AF65-F5344CB8AC3E}">
        <p14:creationId xmlns:p14="http://schemas.microsoft.com/office/powerpoint/2010/main" val="197456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C34F006B-E8F8-4817-BBF5-282F72FBE1F6}" type="slidenum">
              <a:rPr lang="en-GB" altLang="sl-SI"/>
              <a:pPr>
                <a:defRPr/>
              </a:pPr>
              <a:t>‹#›</a:t>
            </a:fld>
            <a:endParaRPr lang="en-GB" altLang="sl-SI"/>
          </a:p>
        </p:txBody>
      </p:sp>
    </p:spTree>
    <p:extLst>
      <p:ext uri="{BB962C8B-B14F-4D97-AF65-F5344CB8AC3E}">
        <p14:creationId xmlns:p14="http://schemas.microsoft.com/office/powerpoint/2010/main" val="184496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432F2AAD-BA89-4799-8360-3E2E91BEE2CA}" type="slidenum">
              <a:rPr lang="en-GB" altLang="sl-SI"/>
              <a:pPr>
                <a:defRPr/>
              </a:pPr>
              <a:t>‹#›</a:t>
            </a:fld>
            <a:endParaRPr lang="en-GB" altLang="sl-SI"/>
          </a:p>
        </p:txBody>
      </p:sp>
    </p:spTree>
    <p:extLst>
      <p:ext uri="{BB962C8B-B14F-4D97-AF65-F5344CB8AC3E}">
        <p14:creationId xmlns:p14="http://schemas.microsoft.com/office/powerpoint/2010/main" val="3975074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Naslov, besedilo in 2 vsebini">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457200" y="1600200"/>
            <a:ext cx="4038600" cy="4525963"/>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quarter" idx="2"/>
          </p:nvPr>
        </p:nvSpPr>
        <p:spPr>
          <a:xfrm>
            <a:off x="4648200" y="1600200"/>
            <a:ext cx="4038600" cy="2185988"/>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vsebine 4"/>
          <p:cNvSpPr>
            <a:spLocks noGrp="1"/>
          </p:cNvSpPr>
          <p:nvPr>
            <p:ph sz="quarter" idx="3"/>
          </p:nvPr>
        </p:nvSpPr>
        <p:spPr>
          <a:xfrm>
            <a:off x="4648200" y="3938588"/>
            <a:ext cx="4038600" cy="218757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Rectangle 6"/>
          <p:cNvSpPr>
            <a:spLocks noGrp="1" noChangeArrowheads="1"/>
          </p:cNvSpPr>
          <p:nvPr>
            <p:ph type="dt" sz="half" idx="10"/>
          </p:nvPr>
        </p:nvSpPr>
        <p:spPr>
          <a:ln/>
        </p:spPr>
        <p:txBody>
          <a:bodyPr/>
          <a:lstStyle>
            <a:lvl1pPr>
              <a:defRPr/>
            </a:lvl1pPr>
          </a:lstStyle>
          <a:p>
            <a:pPr>
              <a:defRPr/>
            </a:pPr>
            <a:endParaRPr lang="en-GB"/>
          </a:p>
        </p:txBody>
      </p:sp>
      <p:sp>
        <p:nvSpPr>
          <p:cNvPr id="7" name="Rectangle 7"/>
          <p:cNvSpPr>
            <a:spLocks noGrp="1" noChangeArrowheads="1"/>
          </p:cNvSpPr>
          <p:nvPr>
            <p:ph type="ftr" sz="quarter" idx="11"/>
          </p:nvPr>
        </p:nvSpPr>
        <p:spPr>
          <a:ln/>
        </p:spPr>
        <p:txBody>
          <a:bodyPr/>
          <a:lstStyle>
            <a:lvl1pPr>
              <a:defRPr/>
            </a:lvl1pPr>
          </a:lstStyle>
          <a:p>
            <a:pPr>
              <a:defRPr/>
            </a:pPr>
            <a:endParaRPr lang="en-GB"/>
          </a:p>
        </p:txBody>
      </p:sp>
      <p:sp>
        <p:nvSpPr>
          <p:cNvPr id="8" name="Rectangle 8"/>
          <p:cNvSpPr>
            <a:spLocks noGrp="1" noChangeArrowheads="1"/>
          </p:cNvSpPr>
          <p:nvPr>
            <p:ph type="sldNum" sz="quarter" idx="12"/>
          </p:nvPr>
        </p:nvSpPr>
        <p:spPr>
          <a:ln/>
        </p:spPr>
        <p:txBody>
          <a:bodyPr/>
          <a:lstStyle>
            <a:lvl1pPr>
              <a:defRPr/>
            </a:lvl1pPr>
          </a:lstStyle>
          <a:p>
            <a:pPr>
              <a:defRPr/>
            </a:pPr>
            <a:fld id="{D25AF9EE-01A6-41D1-8D58-875A96351D6B}" type="slidenum">
              <a:rPr lang="en-GB" altLang="sl-SI"/>
              <a:pPr>
                <a:defRPr/>
              </a:pPr>
              <a:t>‹#›</a:t>
            </a:fld>
            <a:endParaRPr lang="en-GB" altLang="sl-SI"/>
          </a:p>
        </p:txBody>
      </p:sp>
    </p:spTree>
    <p:extLst>
      <p:ext uri="{BB962C8B-B14F-4D97-AF65-F5344CB8AC3E}">
        <p14:creationId xmlns:p14="http://schemas.microsoft.com/office/powerpoint/2010/main" val="2547596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Naslov in 4 vsebine">
    <p:spTree>
      <p:nvGrpSpPr>
        <p:cNvPr id="1" name=""/>
        <p:cNvGrpSpPr/>
        <p:nvPr/>
      </p:nvGrpSpPr>
      <p:grpSpPr>
        <a:xfrm>
          <a:off x="0" y="0"/>
          <a:ext cx="0" cy="0"/>
          <a:chOff x="0" y="0"/>
          <a:chExt cx="0" cy="0"/>
        </a:xfrm>
      </p:grpSpPr>
      <p:sp>
        <p:nvSpPr>
          <p:cNvPr id="2" name="Naslov 1"/>
          <p:cNvSpPr>
            <a:spLocks noGrp="1"/>
          </p:cNvSpPr>
          <p:nvPr>
            <p:ph type="title" sz="quarter"/>
          </p:nvPr>
        </p:nvSpPr>
        <p:spPr>
          <a:xfrm>
            <a:off x="457200" y="274638"/>
            <a:ext cx="8229600" cy="1143000"/>
          </a:xfrm>
        </p:spPr>
        <p:txBody>
          <a:bodyPr/>
          <a:lstStyle/>
          <a:p>
            <a:r>
              <a:rPr lang="sl-SI" smtClean="0"/>
              <a:t>Kliknite, če želite urediti slog naslova matrice</a:t>
            </a:r>
            <a:endParaRPr lang="sl-SI"/>
          </a:p>
        </p:txBody>
      </p:sp>
      <p:sp>
        <p:nvSpPr>
          <p:cNvPr id="3" name="Ograda vsebine 2"/>
          <p:cNvSpPr>
            <a:spLocks noGrp="1"/>
          </p:cNvSpPr>
          <p:nvPr>
            <p:ph sz="quarter" idx="1"/>
          </p:nvPr>
        </p:nvSpPr>
        <p:spPr>
          <a:xfrm>
            <a:off x="457200" y="1600200"/>
            <a:ext cx="4038600" cy="2185988"/>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quarter" idx="2"/>
          </p:nvPr>
        </p:nvSpPr>
        <p:spPr>
          <a:xfrm>
            <a:off x="4648200" y="1600200"/>
            <a:ext cx="4038600" cy="2185988"/>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vsebine 4"/>
          <p:cNvSpPr>
            <a:spLocks noGrp="1"/>
          </p:cNvSpPr>
          <p:nvPr>
            <p:ph sz="quarter" idx="3"/>
          </p:nvPr>
        </p:nvSpPr>
        <p:spPr>
          <a:xfrm>
            <a:off x="457200" y="3938588"/>
            <a:ext cx="4038600" cy="218757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vsebine 5"/>
          <p:cNvSpPr>
            <a:spLocks noGrp="1"/>
          </p:cNvSpPr>
          <p:nvPr>
            <p:ph sz="quarter" idx="4"/>
          </p:nvPr>
        </p:nvSpPr>
        <p:spPr>
          <a:xfrm>
            <a:off x="4648200" y="3938588"/>
            <a:ext cx="4038600" cy="218757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6"/>
          <p:cNvSpPr>
            <a:spLocks noGrp="1" noChangeArrowheads="1"/>
          </p:cNvSpPr>
          <p:nvPr>
            <p:ph type="dt" sz="half" idx="10"/>
          </p:nvPr>
        </p:nvSpPr>
        <p:spPr>
          <a:ln/>
        </p:spPr>
        <p:txBody>
          <a:bodyPr/>
          <a:lstStyle>
            <a:lvl1pPr>
              <a:defRPr/>
            </a:lvl1pPr>
          </a:lstStyle>
          <a:p>
            <a:pPr>
              <a:defRPr/>
            </a:pPr>
            <a:endParaRPr lang="en-GB"/>
          </a:p>
        </p:txBody>
      </p:sp>
      <p:sp>
        <p:nvSpPr>
          <p:cNvPr id="8" name="Rectangle 7"/>
          <p:cNvSpPr>
            <a:spLocks noGrp="1" noChangeArrowheads="1"/>
          </p:cNvSpPr>
          <p:nvPr>
            <p:ph type="ftr" sz="quarter" idx="11"/>
          </p:nvPr>
        </p:nvSpPr>
        <p:spPr>
          <a:ln/>
        </p:spPr>
        <p:txBody>
          <a:bodyPr/>
          <a:lstStyle>
            <a:lvl1pPr>
              <a:defRPr/>
            </a:lvl1pPr>
          </a:lstStyle>
          <a:p>
            <a:pPr>
              <a:defRPr/>
            </a:pPr>
            <a:endParaRPr lang="en-GB"/>
          </a:p>
        </p:txBody>
      </p:sp>
      <p:sp>
        <p:nvSpPr>
          <p:cNvPr id="9" name="Rectangle 8"/>
          <p:cNvSpPr>
            <a:spLocks noGrp="1" noChangeArrowheads="1"/>
          </p:cNvSpPr>
          <p:nvPr>
            <p:ph type="sldNum" sz="quarter" idx="12"/>
          </p:nvPr>
        </p:nvSpPr>
        <p:spPr>
          <a:ln/>
        </p:spPr>
        <p:txBody>
          <a:bodyPr/>
          <a:lstStyle>
            <a:lvl1pPr>
              <a:defRPr/>
            </a:lvl1pPr>
          </a:lstStyle>
          <a:p>
            <a:pPr>
              <a:defRPr/>
            </a:pPr>
            <a:fld id="{583C20F8-86FC-43DF-9737-E84A667019AE}" type="slidenum">
              <a:rPr lang="en-GB" altLang="sl-SI"/>
              <a:pPr>
                <a:defRPr/>
              </a:pPr>
              <a:t>‹#›</a:t>
            </a:fld>
            <a:endParaRPr lang="en-GB" altLang="sl-SI"/>
          </a:p>
        </p:txBody>
      </p:sp>
    </p:spTree>
    <p:extLst>
      <p:ext uri="{BB962C8B-B14F-4D97-AF65-F5344CB8AC3E}">
        <p14:creationId xmlns:p14="http://schemas.microsoft.com/office/powerpoint/2010/main" val="29516483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Vsebina">
    <p:spTree>
      <p:nvGrpSpPr>
        <p:cNvPr id="1" name=""/>
        <p:cNvGrpSpPr/>
        <p:nvPr/>
      </p:nvGrpSpPr>
      <p:grpSpPr>
        <a:xfrm>
          <a:off x="0" y="0"/>
          <a:ext cx="0" cy="0"/>
          <a:chOff x="0" y="0"/>
          <a:chExt cx="0" cy="0"/>
        </a:xfrm>
      </p:grpSpPr>
      <p:sp>
        <p:nvSpPr>
          <p:cNvPr id="2" name="Ograda vsebine 1"/>
          <p:cNvSpPr>
            <a:spLocks noGrp="1"/>
          </p:cNvSpPr>
          <p:nvPr>
            <p:ph/>
          </p:nvPr>
        </p:nvSpPr>
        <p:spPr>
          <a:xfrm>
            <a:off x="457200" y="274638"/>
            <a:ext cx="8229600" cy="5851525"/>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3" name="Rectangle 6"/>
          <p:cNvSpPr>
            <a:spLocks noGrp="1" noChangeArrowheads="1"/>
          </p:cNvSpPr>
          <p:nvPr>
            <p:ph type="dt" sz="half" idx="10"/>
          </p:nvPr>
        </p:nvSpPr>
        <p:spPr>
          <a:ln/>
        </p:spPr>
        <p:txBody>
          <a:bodyPr/>
          <a:lstStyle>
            <a:lvl1pPr>
              <a:defRPr/>
            </a:lvl1pPr>
          </a:lstStyle>
          <a:p>
            <a:pPr>
              <a:defRPr/>
            </a:pPr>
            <a:endParaRPr lang="en-GB"/>
          </a:p>
        </p:txBody>
      </p:sp>
      <p:sp>
        <p:nvSpPr>
          <p:cNvPr id="4" name="Rectangle 7"/>
          <p:cNvSpPr>
            <a:spLocks noGrp="1" noChangeArrowheads="1"/>
          </p:cNvSpPr>
          <p:nvPr>
            <p:ph type="ftr" sz="quarter" idx="11"/>
          </p:nvPr>
        </p:nvSpPr>
        <p:spPr>
          <a:ln/>
        </p:spPr>
        <p:txBody>
          <a:bodyPr/>
          <a:lstStyle>
            <a:lvl1pPr>
              <a:defRPr/>
            </a:lvl1pPr>
          </a:lstStyle>
          <a:p>
            <a:pPr>
              <a:defRPr/>
            </a:pPr>
            <a:endParaRPr lang="en-GB"/>
          </a:p>
        </p:txBody>
      </p:sp>
      <p:sp>
        <p:nvSpPr>
          <p:cNvPr id="5" name="Rectangle 8"/>
          <p:cNvSpPr>
            <a:spLocks noGrp="1" noChangeArrowheads="1"/>
          </p:cNvSpPr>
          <p:nvPr>
            <p:ph type="sldNum" sz="quarter" idx="12"/>
          </p:nvPr>
        </p:nvSpPr>
        <p:spPr>
          <a:ln/>
        </p:spPr>
        <p:txBody>
          <a:bodyPr/>
          <a:lstStyle>
            <a:lvl1pPr>
              <a:defRPr/>
            </a:lvl1pPr>
          </a:lstStyle>
          <a:p>
            <a:pPr>
              <a:defRPr/>
            </a:pPr>
            <a:fld id="{4B58AB01-6D6A-4F81-99E6-872D275728AC}" type="slidenum">
              <a:rPr lang="en-GB" altLang="sl-SI"/>
              <a:pPr>
                <a:defRPr/>
              </a:pPr>
              <a:t>‹#›</a:t>
            </a:fld>
            <a:endParaRPr lang="en-GB" altLang="sl-SI"/>
          </a:p>
        </p:txBody>
      </p:sp>
    </p:spTree>
    <p:extLst>
      <p:ext uri="{BB962C8B-B14F-4D97-AF65-F5344CB8AC3E}">
        <p14:creationId xmlns:p14="http://schemas.microsoft.com/office/powerpoint/2010/main" val="23632536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Naslov in tabel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p>
            <a:r>
              <a:rPr lang="sl-SI" smtClean="0"/>
              <a:t>Kliknite, če želite urediti slog naslova matrice</a:t>
            </a:r>
            <a:endParaRPr lang="sl-SI"/>
          </a:p>
        </p:txBody>
      </p:sp>
      <p:sp>
        <p:nvSpPr>
          <p:cNvPr id="3" name="Ograda tabele 2"/>
          <p:cNvSpPr>
            <a:spLocks noGrp="1"/>
          </p:cNvSpPr>
          <p:nvPr>
            <p:ph type="tbl" idx="1"/>
          </p:nvPr>
        </p:nvSpPr>
        <p:spPr>
          <a:xfrm>
            <a:off x="457200" y="1600200"/>
            <a:ext cx="8229600" cy="4525963"/>
          </a:xfrm>
        </p:spPr>
        <p:txBody>
          <a:bodyPr/>
          <a:lstStyle/>
          <a:p>
            <a:pPr lvl="0"/>
            <a:endParaRPr lang="sl-SI"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27274810-E7A1-4395-81F5-373C574D97F9}" type="slidenum">
              <a:rPr lang="en-GB" altLang="sl-SI"/>
              <a:pPr>
                <a:defRPr/>
              </a:pPr>
              <a:t>‹#›</a:t>
            </a:fld>
            <a:endParaRPr lang="en-GB" altLang="sl-SI"/>
          </a:p>
        </p:txBody>
      </p:sp>
    </p:spTree>
    <p:extLst>
      <p:ext uri="{BB962C8B-B14F-4D97-AF65-F5344CB8AC3E}">
        <p14:creationId xmlns:p14="http://schemas.microsoft.com/office/powerpoint/2010/main" val="31518985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1_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49D629BE-A470-4AF4-9121-079BACD7C212}" type="slidenum">
              <a:rPr lang="en-GB" altLang="sl-SI"/>
              <a:pPr>
                <a:defRPr/>
              </a:pPr>
              <a:t>‹#›</a:t>
            </a:fld>
            <a:endParaRPr lang="en-GB" altLang="sl-SI"/>
          </a:p>
        </p:txBody>
      </p:sp>
    </p:spTree>
    <p:extLst>
      <p:ext uri="{BB962C8B-B14F-4D97-AF65-F5344CB8AC3E}">
        <p14:creationId xmlns:p14="http://schemas.microsoft.com/office/powerpoint/2010/main" val="25047816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p>
            <a:r>
              <a:rPr lang="sl-SI" smtClean="0"/>
              <a:t>Uredite slog naslova matrice</a:t>
            </a:r>
            <a:endParaRPr lang="sl-SI"/>
          </a:p>
        </p:txBody>
      </p:sp>
      <p:sp>
        <p:nvSpPr>
          <p:cNvPr id="3" name="Označba mesta besedila 2"/>
          <p:cNvSpPr>
            <a:spLocks noGrp="1"/>
          </p:cNvSpPr>
          <p:nvPr>
            <p:ph type="body" sz="half" idx="1"/>
          </p:nvPr>
        </p:nvSpPr>
        <p:spPr>
          <a:xfrm>
            <a:off x="457200" y="1600200"/>
            <a:ext cx="4038600" cy="4525963"/>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4648200" y="1600200"/>
            <a:ext cx="4038600" cy="4525963"/>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50452964-F739-435F-AFD8-73A1DE131CE7}" type="slidenum">
              <a:rPr lang="en-GB" altLang="sl-SI"/>
              <a:pPr>
                <a:defRPr/>
              </a:pPr>
              <a:t>‹#›</a:t>
            </a:fld>
            <a:endParaRPr lang="en-GB" altLang="sl-SI"/>
          </a:p>
        </p:txBody>
      </p:sp>
    </p:spTree>
    <p:extLst>
      <p:ext uri="{BB962C8B-B14F-4D97-AF65-F5344CB8AC3E}">
        <p14:creationId xmlns:p14="http://schemas.microsoft.com/office/powerpoint/2010/main" val="2667666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Naslovni diapozitiv">
    <p:spTree>
      <p:nvGrpSpPr>
        <p:cNvPr id="1" name=""/>
        <p:cNvGrpSpPr/>
        <p:nvPr/>
      </p:nvGrpSpPr>
      <p:grpSpPr>
        <a:xfrm>
          <a:off x="0" y="0"/>
          <a:ext cx="0" cy="0"/>
          <a:chOff x="0" y="0"/>
          <a:chExt cx="0" cy="0"/>
        </a:xfrm>
      </p:grpSpPr>
      <p:sp>
        <p:nvSpPr>
          <p:cNvPr id="2" name="Rectangle 5"/>
          <p:cNvSpPr>
            <a:spLocks noChangeArrowheads="1"/>
          </p:cNvSpPr>
          <p:nvPr/>
        </p:nvSpPr>
        <p:spPr bwMode="auto">
          <a:xfrm>
            <a:off x="-3175" y="3429000"/>
            <a:ext cx="9144000" cy="342900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sl-SI" altLang="sl-SI" smtClean="0"/>
          </a:p>
        </p:txBody>
      </p:sp>
      <p:pic>
        <p:nvPicPr>
          <p:cNvPr id="3" name="Slika 8"/>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288" y="404813"/>
            <a:ext cx="1439862"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0480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62FF4ED7-37C9-4FC5-B162-DBA60ECB9B02}" type="slidenum">
              <a:rPr lang="en-GB" altLang="sl-SI"/>
              <a:pPr>
                <a:defRPr/>
              </a:pPr>
              <a:t>‹#›</a:t>
            </a:fld>
            <a:endParaRPr lang="en-GB" altLang="sl-SI"/>
          </a:p>
        </p:txBody>
      </p:sp>
    </p:spTree>
    <p:extLst>
      <p:ext uri="{BB962C8B-B14F-4D97-AF65-F5344CB8AC3E}">
        <p14:creationId xmlns:p14="http://schemas.microsoft.com/office/powerpoint/2010/main" val="2553468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74C5AE8E-AC93-411C-83B3-3CED0459121A}" type="slidenum">
              <a:rPr lang="en-GB" altLang="sl-SI"/>
              <a:pPr>
                <a:defRPr/>
              </a:pPr>
              <a:t>‹#›</a:t>
            </a:fld>
            <a:endParaRPr lang="en-GB" altLang="sl-SI"/>
          </a:p>
        </p:txBody>
      </p:sp>
    </p:spTree>
    <p:extLst>
      <p:ext uri="{BB962C8B-B14F-4D97-AF65-F5344CB8AC3E}">
        <p14:creationId xmlns:p14="http://schemas.microsoft.com/office/powerpoint/2010/main" val="4114449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E50E4BFB-C10B-4DC2-AF3E-D3062602B8B4}" type="slidenum">
              <a:rPr lang="en-GB" altLang="sl-SI"/>
              <a:pPr>
                <a:defRPr/>
              </a:pPr>
              <a:t>‹#›</a:t>
            </a:fld>
            <a:endParaRPr lang="en-GB" altLang="sl-SI"/>
          </a:p>
        </p:txBody>
      </p:sp>
    </p:spTree>
    <p:extLst>
      <p:ext uri="{BB962C8B-B14F-4D97-AF65-F5344CB8AC3E}">
        <p14:creationId xmlns:p14="http://schemas.microsoft.com/office/powerpoint/2010/main" val="2408481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6"/>
          <p:cNvSpPr>
            <a:spLocks noGrp="1" noChangeArrowheads="1"/>
          </p:cNvSpPr>
          <p:nvPr>
            <p:ph type="dt" sz="half" idx="10"/>
          </p:nvPr>
        </p:nvSpPr>
        <p:spPr>
          <a:ln/>
        </p:spPr>
        <p:txBody>
          <a:bodyPr/>
          <a:lstStyle>
            <a:lvl1pPr>
              <a:defRPr/>
            </a:lvl1pPr>
          </a:lstStyle>
          <a:p>
            <a:pPr>
              <a:defRPr/>
            </a:pPr>
            <a:endParaRPr lang="en-GB"/>
          </a:p>
        </p:txBody>
      </p:sp>
      <p:sp>
        <p:nvSpPr>
          <p:cNvPr id="8" name="Rectangle 7"/>
          <p:cNvSpPr>
            <a:spLocks noGrp="1" noChangeArrowheads="1"/>
          </p:cNvSpPr>
          <p:nvPr>
            <p:ph type="ftr" sz="quarter" idx="11"/>
          </p:nvPr>
        </p:nvSpPr>
        <p:spPr>
          <a:ln/>
        </p:spPr>
        <p:txBody>
          <a:bodyPr/>
          <a:lstStyle>
            <a:lvl1pPr>
              <a:defRPr/>
            </a:lvl1pPr>
          </a:lstStyle>
          <a:p>
            <a:pPr>
              <a:defRPr/>
            </a:pPr>
            <a:endParaRPr lang="en-GB"/>
          </a:p>
        </p:txBody>
      </p:sp>
      <p:sp>
        <p:nvSpPr>
          <p:cNvPr id="9" name="Rectangle 8"/>
          <p:cNvSpPr>
            <a:spLocks noGrp="1" noChangeArrowheads="1"/>
          </p:cNvSpPr>
          <p:nvPr>
            <p:ph type="sldNum" sz="quarter" idx="12"/>
          </p:nvPr>
        </p:nvSpPr>
        <p:spPr>
          <a:ln/>
        </p:spPr>
        <p:txBody>
          <a:bodyPr/>
          <a:lstStyle>
            <a:lvl1pPr>
              <a:defRPr/>
            </a:lvl1pPr>
          </a:lstStyle>
          <a:p>
            <a:pPr>
              <a:defRPr/>
            </a:pPr>
            <a:fld id="{788EDB4B-26A9-4A59-B071-822CCFEC55E1}" type="slidenum">
              <a:rPr lang="en-GB" altLang="sl-SI"/>
              <a:pPr>
                <a:defRPr/>
              </a:pPr>
              <a:t>‹#›</a:t>
            </a:fld>
            <a:endParaRPr lang="en-GB" altLang="sl-SI"/>
          </a:p>
        </p:txBody>
      </p:sp>
    </p:spTree>
    <p:extLst>
      <p:ext uri="{BB962C8B-B14F-4D97-AF65-F5344CB8AC3E}">
        <p14:creationId xmlns:p14="http://schemas.microsoft.com/office/powerpoint/2010/main" val="132020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6"/>
          <p:cNvSpPr>
            <a:spLocks noGrp="1" noChangeArrowheads="1"/>
          </p:cNvSpPr>
          <p:nvPr>
            <p:ph type="dt" sz="half" idx="10"/>
          </p:nvPr>
        </p:nvSpPr>
        <p:spPr>
          <a:ln/>
        </p:spPr>
        <p:txBody>
          <a:bodyPr/>
          <a:lstStyle>
            <a:lvl1pPr>
              <a:defRPr/>
            </a:lvl1pPr>
          </a:lstStyle>
          <a:p>
            <a:pPr>
              <a:defRPr/>
            </a:pPr>
            <a:endParaRPr lang="en-GB"/>
          </a:p>
        </p:txBody>
      </p:sp>
      <p:sp>
        <p:nvSpPr>
          <p:cNvPr id="4" name="Rectangle 7"/>
          <p:cNvSpPr>
            <a:spLocks noGrp="1" noChangeArrowheads="1"/>
          </p:cNvSpPr>
          <p:nvPr>
            <p:ph type="ftr" sz="quarter" idx="11"/>
          </p:nvPr>
        </p:nvSpPr>
        <p:spPr>
          <a:ln/>
        </p:spPr>
        <p:txBody>
          <a:bodyPr/>
          <a:lstStyle>
            <a:lvl1pPr>
              <a:defRPr/>
            </a:lvl1pPr>
          </a:lstStyle>
          <a:p>
            <a:pPr>
              <a:defRPr/>
            </a:pPr>
            <a:endParaRPr lang="en-GB"/>
          </a:p>
        </p:txBody>
      </p:sp>
      <p:sp>
        <p:nvSpPr>
          <p:cNvPr id="5" name="Rectangle 8"/>
          <p:cNvSpPr>
            <a:spLocks noGrp="1" noChangeArrowheads="1"/>
          </p:cNvSpPr>
          <p:nvPr>
            <p:ph type="sldNum" sz="quarter" idx="12"/>
          </p:nvPr>
        </p:nvSpPr>
        <p:spPr>
          <a:ln/>
        </p:spPr>
        <p:txBody>
          <a:bodyPr/>
          <a:lstStyle>
            <a:lvl1pPr>
              <a:defRPr/>
            </a:lvl1pPr>
          </a:lstStyle>
          <a:p>
            <a:pPr>
              <a:defRPr/>
            </a:pPr>
            <a:fld id="{677601E9-B086-4A6C-BA42-BE7C8B876279}" type="slidenum">
              <a:rPr lang="en-GB" altLang="sl-SI"/>
              <a:pPr>
                <a:defRPr/>
              </a:pPr>
              <a:t>‹#›</a:t>
            </a:fld>
            <a:endParaRPr lang="en-GB" altLang="sl-SI"/>
          </a:p>
        </p:txBody>
      </p:sp>
    </p:spTree>
    <p:extLst>
      <p:ext uri="{BB962C8B-B14F-4D97-AF65-F5344CB8AC3E}">
        <p14:creationId xmlns:p14="http://schemas.microsoft.com/office/powerpoint/2010/main" val="3721614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GB"/>
          </a:p>
        </p:txBody>
      </p:sp>
      <p:sp>
        <p:nvSpPr>
          <p:cNvPr id="3" name="Rectangle 7"/>
          <p:cNvSpPr>
            <a:spLocks noGrp="1" noChangeArrowheads="1"/>
          </p:cNvSpPr>
          <p:nvPr>
            <p:ph type="ftr" sz="quarter" idx="11"/>
          </p:nvPr>
        </p:nvSpPr>
        <p:spPr>
          <a:ln/>
        </p:spPr>
        <p:txBody>
          <a:bodyPr/>
          <a:lstStyle>
            <a:lvl1pPr>
              <a:defRPr/>
            </a:lvl1pPr>
          </a:lstStyle>
          <a:p>
            <a:pPr>
              <a:defRPr/>
            </a:pPr>
            <a:endParaRPr lang="en-GB"/>
          </a:p>
        </p:txBody>
      </p:sp>
      <p:sp>
        <p:nvSpPr>
          <p:cNvPr id="4" name="Rectangle 8"/>
          <p:cNvSpPr>
            <a:spLocks noGrp="1" noChangeArrowheads="1"/>
          </p:cNvSpPr>
          <p:nvPr>
            <p:ph type="sldNum" sz="quarter" idx="12"/>
          </p:nvPr>
        </p:nvSpPr>
        <p:spPr>
          <a:ln/>
        </p:spPr>
        <p:txBody>
          <a:bodyPr/>
          <a:lstStyle>
            <a:lvl1pPr>
              <a:defRPr/>
            </a:lvl1pPr>
          </a:lstStyle>
          <a:p>
            <a:pPr>
              <a:defRPr/>
            </a:pPr>
            <a:fld id="{276D017B-1D46-4818-9F59-96D00D7134A0}" type="slidenum">
              <a:rPr lang="en-GB" altLang="sl-SI"/>
              <a:pPr>
                <a:defRPr/>
              </a:pPr>
              <a:t>‹#›</a:t>
            </a:fld>
            <a:endParaRPr lang="en-GB" altLang="sl-SI"/>
          </a:p>
        </p:txBody>
      </p:sp>
    </p:spTree>
    <p:extLst>
      <p:ext uri="{BB962C8B-B14F-4D97-AF65-F5344CB8AC3E}">
        <p14:creationId xmlns:p14="http://schemas.microsoft.com/office/powerpoint/2010/main" val="1812277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5A394337-E9CD-4DD3-B21E-D639823BC8F4}" type="slidenum">
              <a:rPr lang="en-GB" altLang="sl-SI"/>
              <a:pPr>
                <a:defRPr/>
              </a:pPr>
              <a:t>‹#›</a:t>
            </a:fld>
            <a:endParaRPr lang="en-GB" altLang="sl-SI"/>
          </a:p>
        </p:txBody>
      </p:sp>
    </p:spTree>
    <p:extLst>
      <p:ext uri="{BB962C8B-B14F-4D97-AF65-F5344CB8AC3E}">
        <p14:creationId xmlns:p14="http://schemas.microsoft.com/office/powerpoint/2010/main" val="3251170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6"/>
          <p:cNvSpPr>
            <a:spLocks noGrp="1" noChangeArrowheads="1"/>
          </p:cNvSpPr>
          <p:nvPr>
            <p:ph type="dt" sz="half" idx="10"/>
          </p:nvPr>
        </p:nvSpPr>
        <p:spPr>
          <a:ln/>
        </p:spPr>
        <p:txBody>
          <a:bodyPr/>
          <a:lstStyle>
            <a:lvl1pPr>
              <a:defRPr/>
            </a:lvl1pPr>
          </a:lstStyle>
          <a:p>
            <a:pPr>
              <a:defRPr/>
            </a:pPr>
            <a:endParaRPr lang="en-GB"/>
          </a:p>
        </p:txBody>
      </p:sp>
      <p:sp>
        <p:nvSpPr>
          <p:cNvPr id="6" name="Rectangle 7"/>
          <p:cNvSpPr>
            <a:spLocks noGrp="1" noChangeArrowheads="1"/>
          </p:cNvSpPr>
          <p:nvPr>
            <p:ph type="ftr" sz="quarter" idx="11"/>
          </p:nvPr>
        </p:nvSpPr>
        <p:spPr>
          <a:ln/>
        </p:spPr>
        <p:txBody>
          <a:bodyPr/>
          <a:lstStyle>
            <a:lvl1pPr>
              <a:defRPr/>
            </a:lvl1pPr>
          </a:lstStyle>
          <a:p>
            <a:pPr>
              <a:defRPr/>
            </a:pPr>
            <a:endParaRPr lang="en-GB"/>
          </a:p>
        </p:txBody>
      </p:sp>
      <p:sp>
        <p:nvSpPr>
          <p:cNvPr id="7" name="Rectangle 8"/>
          <p:cNvSpPr>
            <a:spLocks noGrp="1" noChangeArrowheads="1"/>
          </p:cNvSpPr>
          <p:nvPr>
            <p:ph type="sldNum" sz="quarter" idx="12"/>
          </p:nvPr>
        </p:nvSpPr>
        <p:spPr>
          <a:ln/>
        </p:spPr>
        <p:txBody>
          <a:bodyPr/>
          <a:lstStyle>
            <a:lvl1pPr>
              <a:defRPr/>
            </a:lvl1pPr>
          </a:lstStyle>
          <a:p>
            <a:pPr>
              <a:defRPr/>
            </a:pPr>
            <a:fld id="{8645C604-E789-4C9E-A423-FE3C849E51FC}" type="slidenum">
              <a:rPr lang="en-GB" altLang="sl-SI"/>
              <a:pPr>
                <a:defRPr/>
              </a:pPr>
              <a:t>‹#›</a:t>
            </a:fld>
            <a:endParaRPr lang="en-GB" altLang="sl-SI"/>
          </a:p>
        </p:txBody>
      </p:sp>
    </p:spTree>
    <p:extLst>
      <p:ext uri="{BB962C8B-B14F-4D97-AF65-F5344CB8AC3E}">
        <p14:creationId xmlns:p14="http://schemas.microsoft.com/office/powerpoint/2010/main" val="952979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742113"/>
            <a:ext cx="9144000" cy="1158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sl-SI" altLang="en-US" b="0" smtClean="0"/>
          </a:p>
        </p:txBody>
      </p:sp>
      <p:sp>
        <p:nvSpPr>
          <p:cNvPr id="1027" name="Rectangle 4"/>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sl-SI" smtClean="0"/>
              <a:t>Kliknite, če želite urediti slog naslova matrice</a:t>
            </a:r>
          </a:p>
        </p:txBody>
      </p:sp>
      <p:sp>
        <p:nvSpPr>
          <p:cNvPr id="1028" name="Rectangle 5"/>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sl-SI" smtClean="0"/>
              <a:t>Kliknite, če želite urediti sloge besedila matrice</a:t>
            </a:r>
          </a:p>
          <a:p>
            <a:pPr lvl="1"/>
            <a:r>
              <a:rPr lang="en-GB" altLang="sl-SI" smtClean="0"/>
              <a:t>Druga raven</a:t>
            </a:r>
          </a:p>
          <a:p>
            <a:pPr lvl="2"/>
            <a:r>
              <a:rPr lang="en-GB" altLang="sl-SI" smtClean="0"/>
              <a:t>Tretja raven</a:t>
            </a:r>
          </a:p>
          <a:p>
            <a:pPr lvl="3"/>
            <a:r>
              <a:rPr lang="en-GB" altLang="sl-SI" smtClean="0"/>
              <a:t>Četrta raven</a:t>
            </a:r>
          </a:p>
          <a:p>
            <a:pPr lvl="4"/>
            <a:r>
              <a:rPr lang="en-GB" altLang="sl-SI" smtClean="0"/>
              <a:t>Peta raven</a:t>
            </a:r>
          </a:p>
        </p:txBody>
      </p:sp>
      <p:sp>
        <p:nvSpPr>
          <p:cNvPr id="4102" name="Rectangle 6"/>
          <p:cNvSpPr>
            <a:spLocks noGrp="1" noChangeArrowheads="1"/>
          </p:cNvSpPr>
          <p:nvPr>
            <p:ph type="dt" sz="half" idx="2"/>
          </p:nvPr>
        </p:nvSpPr>
        <p:spPr bwMode="auto">
          <a:xfrm>
            <a:off x="1547813" y="6381750"/>
            <a:ext cx="19177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solidFill>
                  <a:schemeClr val="bg1"/>
                </a:solidFill>
                <a:latin typeface="Arial" charset="0"/>
              </a:defRPr>
            </a:lvl1pPr>
          </a:lstStyle>
          <a:p>
            <a:pPr>
              <a:defRPr/>
            </a:pPr>
            <a:endParaRPr lang="en-GB"/>
          </a:p>
        </p:txBody>
      </p:sp>
      <p:sp>
        <p:nvSpPr>
          <p:cNvPr id="4103" name="Rectangle 7"/>
          <p:cNvSpPr>
            <a:spLocks noGrp="1" noChangeArrowheads="1"/>
          </p:cNvSpPr>
          <p:nvPr>
            <p:ph type="ftr" sz="quarter" idx="3"/>
          </p:nvPr>
        </p:nvSpPr>
        <p:spPr bwMode="auto">
          <a:xfrm>
            <a:off x="3563938" y="6381750"/>
            <a:ext cx="42481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solidFill>
                  <a:schemeClr val="bg1"/>
                </a:solidFill>
                <a:latin typeface="Arial" charset="0"/>
              </a:defRPr>
            </a:lvl1pPr>
          </a:lstStyle>
          <a:p>
            <a:pPr>
              <a:defRPr/>
            </a:pPr>
            <a:endParaRPr lang="en-GB"/>
          </a:p>
        </p:txBody>
      </p:sp>
      <p:sp>
        <p:nvSpPr>
          <p:cNvPr id="4104" name="Rectangle 8"/>
          <p:cNvSpPr>
            <a:spLocks noGrp="1" noChangeArrowheads="1"/>
          </p:cNvSpPr>
          <p:nvPr>
            <p:ph type="sldNum" sz="quarter" idx="4"/>
          </p:nvPr>
        </p:nvSpPr>
        <p:spPr bwMode="auto">
          <a:xfrm>
            <a:off x="7956550" y="6381750"/>
            <a:ext cx="765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solidFill>
                  <a:schemeClr val="bg1"/>
                </a:solidFill>
              </a:defRPr>
            </a:lvl1pPr>
          </a:lstStyle>
          <a:p>
            <a:pPr>
              <a:defRPr/>
            </a:pPr>
            <a:fld id="{016F952E-D19A-48B6-8F8E-140FD3C63AA7}" type="slidenum">
              <a:rPr lang="en-GB" altLang="sl-SI"/>
              <a:pPr>
                <a:defRPr/>
              </a:pPr>
              <a:t>‹#›</a:t>
            </a:fld>
            <a:endParaRPr lang="en-GB" altLang="sl-SI"/>
          </a:p>
        </p:txBody>
      </p:sp>
    </p:spTree>
  </p:cSld>
  <p:clrMap bg1="lt1" tx1="dk1" bg2="lt2" tx2="dk2" accent1="accent1" accent2="accent2" accent3="accent3" accent4="accent4" accent5="accent5" accent6="accent6" hlink="hlink" folHlink="folHlink"/>
  <p:sldLayoutIdLst>
    <p:sldLayoutId id="2147483876"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 id="2147483877" r:id="rId18"/>
  </p:sldLayoutIdLst>
  <p:txStyles>
    <p:title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684213" y="1700808"/>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a:lstStyle>
          <a:p>
            <a:pPr algn="l"/>
            <a:r>
              <a:rPr lang="sl-SI" altLang="sl-SI" sz="3600" kern="0" dirty="0" smtClean="0">
                <a:solidFill>
                  <a:schemeClr val="bg2"/>
                </a:solidFill>
              </a:rPr>
              <a:t>Gospodarsko okolje 2017 in pričakovanja 2018 v Sloveniji</a:t>
            </a:r>
            <a:endParaRPr lang="en-US" altLang="sl-SI" sz="3600" b="0" kern="0" dirty="0" smtClean="0">
              <a:solidFill>
                <a:schemeClr val="bg2"/>
              </a:solidFill>
            </a:endParaRPr>
          </a:p>
        </p:txBody>
      </p:sp>
      <p:sp>
        <p:nvSpPr>
          <p:cNvPr id="5" name="Rectangle 2"/>
          <p:cNvSpPr>
            <a:spLocks noChangeArrowheads="1"/>
          </p:cNvSpPr>
          <p:nvPr/>
        </p:nvSpPr>
        <p:spPr bwMode="auto">
          <a:xfrm>
            <a:off x="684213" y="4724400"/>
            <a:ext cx="799147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2400" b="0" dirty="0" smtClean="0">
                <a:solidFill>
                  <a:schemeClr val="bg1"/>
                </a:solidFill>
              </a:rPr>
              <a:t>Bojan Ivanc, CFA, CAIA</a:t>
            </a:r>
          </a:p>
          <a:p>
            <a:pPr>
              <a:spcBef>
                <a:spcPct val="0"/>
              </a:spcBef>
              <a:buFontTx/>
              <a:buNone/>
            </a:pPr>
            <a:r>
              <a:rPr lang="sl-SI" altLang="sl-SI" sz="2400" b="0" dirty="0" smtClean="0">
                <a:solidFill>
                  <a:schemeClr val="bg1"/>
                </a:solidFill>
              </a:rPr>
              <a:t>Glavni ekonomist pri Analitiki GZS</a:t>
            </a:r>
          </a:p>
          <a:p>
            <a:pPr>
              <a:spcBef>
                <a:spcPct val="0"/>
              </a:spcBef>
              <a:buFontTx/>
              <a:buNone/>
            </a:pPr>
            <a:endParaRPr lang="sl-SI" altLang="sl-SI" sz="2400" b="0" dirty="0" smtClean="0">
              <a:solidFill>
                <a:schemeClr val="bg1"/>
              </a:solidFill>
            </a:endParaRPr>
          </a:p>
          <a:p>
            <a:pPr>
              <a:spcBef>
                <a:spcPct val="0"/>
              </a:spcBef>
              <a:buFontTx/>
              <a:buNone/>
            </a:pPr>
            <a:r>
              <a:rPr lang="sl-SI" altLang="sl-SI" sz="2400" b="0" dirty="0" smtClean="0">
                <a:solidFill>
                  <a:schemeClr val="bg1"/>
                </a:solidFill>
              </a:rPr>
              <a:t>6. tematska konferenca Zbornice knjižnih založnikov in knjigotržcev: ČAS ZA VIŠJO PRESTAVO</a:t>
            </a:r>
          </a:p>
          <a:p>
            <a:pPr>
              <a:spcBef>
                <a:spcPct val="0"/>
              </a:spcBef>
              <a:buFontTx/>
              <a:buNone/>
            </a:pPr>
            <a:endParaRPr lang="sl-SI" altLang="sl-SI" sz="2400" b="0" dirty="0" smtClean="0">
              <a:solidFill>
                <a:schemeClr val="bg1"/>
              </a:solidFill>
            </a:endParaRPr>
          </a:p>
          <a:p>
            <a:pPr>
              <a:spcBef>
                <a:spcPct val="0"/>
              </a:spcBef>
              <a:buFontTx/>
              <a:buNone/>
            </a:pPr>
            <a:r>
              <a:rPr lang="sl-SI" altLang="sl-SI" sz="2400" b="0" dirty="0" smtClean="0">
                <a:solidFill>
                  <a:schemeClr val="bg1"/>
                </a:solidFill>
              </a:rPr>
              <a:t>Ljubljana, 9. maj 2018</a:t>
            </a:r>
            <a:endParaRPr lang="sl-SI" altLang="sl-SI" sz="2400" b="0" dirty="0">
              <a:solidFill>
                <a:schemeClr val="bg1"/>
              </a:solidFill>
            </a:endParaRPr>
          </a:p>
        </p:txBody>
      </p:sp>
    </p:spTree>
    <p:extLst>
      <p:ext uri="{BB962C8B-B14F-4D97-AF65-F5344CB8AC3E}">
        <p14:creationId xmlns:p14="http://schemas.microsoft.com/office/powerpoint/2010/main" val="28662774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Padec pričakovanj predvsem v območju evra</a:t>
            </a:r>
            <a:endParaRPr lang="en-US" dirty="0"/>
          </a:p>
        </p:txBody>
      </p:sp>
      <p:pic>
        <p:nvPicPr>
          <p:cNvPr id="4" name="Označba mesta vsebine 3"/>
          <p:cNvPicPr>
            <a:picLocks noGrp="1" noChangeAspect="1"/>
          </p:cNvPicPr>
          <p:nvPr>
            <p:ph idx="1"/>
          </p:nvPr>
        </p:nvPicPr>
        <p:blipFill>
          <a:blip r:embed="rId3"/>
          <a:stretch>
            <a:fillRect/>
          </a:stretch>
        </p:blipFill>
        <p:spPr>
          <a:xfrm>
            <a:off x="1746904" y="1916832"/>
            <a:ext cx="5650192" cy="3393124"/>
          </a:xfrm>
          <a:prstGeom prst="rect">
            <a:avLst/>
          </a:prstGeom>
        </p:spPr>
      </p:pic>
    </p:spTree>
    <p:extLst>
      <p:ext uri="{BB962C8B-B14F-4D97-AF65-F5344CB8AC3E}">
        <p14:creationId xmlns:p14="http://schemas.microsoft.com/office/powerpoint/2010/main" val="819837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z="2000" dirty="0" smtClean="0"/>
              <a:t>Območje evra: </a:t>
            </a:r>
            <a:r>
              <a:rPr lang="sl-SI" dirty="0" smtClean="0"/>
              <a:t>tehnični popravek ali (že) obrat trenda?</a:t>
            </a:r>
            <a:endParaRPr lang="en-US" dirty="0"/>
          </a:p>
        </p:txBody>
      </p:sp>
      <p:pic>
        <p:nvPicPr>
          <p:cNvPr id="4" name="Označba mesta vsebine 3"/>
          <p:cNvPicPr>
            <a:picLocks noGrp="1" noChangeAspect="1"/>
          </p:cNvPicPr>
          <p:nvPr>
            <p:ph idx="1"/>
          </p:nvPr>
        </p:nvPicPr>
        <p:blipFill>
          <a:blip r:embed="rId2"/>
          <a:stretch>
            <a:fillRect/>
          </a:stretch>
        </p:blipFill>
        <p:spPr>
          <a:xfrm>
            <a:off x="1547664" y="1700808"/>
            <a:ext cx="6361537" cy="3820310"/>
          </a:xfrm>
          <a:prstGeom prst="rect">
            <a:avLst/>
          </a:prstGeom>
        </p:spPr>
      </p:pic>
    </p:spTree>
    <p:extLst>
      <p:ext uri="{BB962C8B-B14F-4D97-AF65-F5344CB8AC3E}">
        <p14:creationId xmlns:p14="http://schemas.microsoft.com/office/powerpoint/2010/main" val="1786439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z="2000" dirty="0" smtClean="0"/>
              <a:t>Pričakovanja v 2018: </a:t>
            </a:r>
            <a:r>
              <a:rPr lang="sl-SI" dirty="0" smtClean="0"/>
              <a:t>tigrovska rast se nadaljuje</a:t>
            </a:r>
            <a:endParaRPr lang="en-US" dirty="0"/>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578295405"/>
              </p:ext>
            </p:extLst>
          </p:nvPr>
        </p:nvGraphicFramePr>
        <p:xfrm>
          <a:off x="1280160" y="2204864"/>
          <a:ext cx="6583680" cy="1854200"/>
        </p:xfrm>
        <a:graphic>
          <a:graphicData uri="http://schemas.openxmlformats.org/drawingml/2006/table">
            <a:tbl>
              <a:tblPr firstRow="1" bandRow="1">
                <a:tableStyleId>{5C22544A-7EE6-4342-B048-85BDC9FD1C3A}</a:tableStyleId>
              </a:tblPr>
              <a:tblGrid>
                <a:gridCol w="1645920"/>
                <a:gridCol w="1645920"/>
                <a:gridCol w="1645920"/>
                <a:gridCol w="1645920"/>
              </a:tblGrid>
              <a:tr h="370840">
                <a:tc>
                  <a:txBody>
                    <a:bodyPr/>
                    <a:lstStyle/>
                    <a:p>
                      <a:endParaRPr lang="en-US" dirty="0"/>
                    </a:p>
                  </a:txBody>
                  <a:tcPr/>
                </a:tc>
                <a:tc>
                  <a:txBody>
                    <a:bodyPr/>
                    <a:lstStyle/>
                    <a:p>
                      <a:pPr algn="r"/>
                      <a:r>
                        <a:rPr lang="sl-SI" dirty="0" smtClean="0"/>
                        <a:t>2017</a:t>
                      </a:r>
                      <a:endParaRPr lang="en-US" dirty="0"/>
                    </a:p>
                  </a:txBody>
                  <a:tcPr/>
                </a:tc>
                <a:tc>
                  <a:txBody>
                    <a:bodyPr/>
                    <a:lstStyle/>
                    <a:p>
                      <a:pPr algn="r"/>
                      <a:r>
                        <a:rPr lang="sl-SI" dirty="0" smtClean="0"/>
                        <a:t>2018</a:t>
                      </a:r>
                      <a:r>
                        <a:rPr lang="sl-SI" baseline="0" dirty="0" smtClean="0"/>
                        <a:t> ocena</a:t>
                      </a:r>
                      <a:endParaRPr lang="en-US" dirty="0"/>
                    </a:p>
                  </a:txBody>
                  <a:tcPr/>
                </a:tc>
                <a:tc>
                  <a:txBody>
                    <a:bodyPr/>
                    <a:lstStyle/>
                    <a:p>
                      <a:pPr algn="r"/>
                      <a:r>
                        <a:rPr lang="sl-SI" dirty="0" smtClean="0"/>
                        <a:t>2019 ocena</a:t>
                      </a:r>
                      <a:endParaRPr lang="en-US" dirty="0"/>
                    </a:p>
                  </a:txBody>
                  <a:tcPr/>
                </a:tc>
              </a:tr>
              <a:tr h="370840">
                <a:tc>
                  <a:txBody>
                    <a:bodyPr/>
                    <a:lstStyle/>
                    <a:p>
                      <a:r>
                        <a:rPr lang="sl-SI" dirty="0" smtClean="0"/>
                        <a:t>Svet</a:t>
                      </a:r>
                      <a:endParaRPr lang="en-US" dirty="0"/>
                    </a:p>
                  </a:txBody>
                  <a:tcPr/>
                </a:tc>
                <a:tc>
                  <a:txBody>
                    <a:bodyPr/>
                    <a:lstStyle/>
                    <a:p>
                      <a:pPr algn="r"/>
                      <a:r>
                        <a:rPr lang="sl-SI" dirty="0" smtClean="0"/>
                        <a:t>3,7 %</a:t>
                      </a:r>
                      <a:endParaRPr lang="en-US" dirty="0"/>
                    </a:p>
                  </a:txBody>
                  <a:tcPr anchor="ctr"/>
                </a:tc>
                <a:tc>
                  <a:txBody>
                    <a:bodyPr/>
                    <a:lstStyle/>
                    <a:p>
                      <a:pPr algn="r"/>
                      <a:r>
                        <a:rPr lang="sl-SI" dirty="0" smtClean="0"/>
                        <a:t>3,9 %</a:t>
                      </a:r>
                      <a:endParaRPr lang="en-US" dirty="0"/>
                    </a:p>
                  </a:txBody>
                  <a:tcPr anchor="ctr"/>
                </a:tc>
                <a:tc>
                  <a:txBody>
                    <a:bodyPr/>
                    <a:lstStyle/>
                    <a:p>
                      <a:pPr algn="r"/>
                      <a:r>
                        <a:rPr lang="sl-SI" dirty="0" smtClean="0"/>
                        <a:t>3,9 %</a:t>
                      </a:r>
                      <a:endParaRPr lang="en-US" dirty="0"/>
                    </a:p>
                  </a:txBody>
                  <a:tcPr anchor="ctr"/>
                </a:tc>
              </a:tr>
              <a:tr h="370840">
                <a:tc>
                  <a:txBody>
                    <a:bodyPr/>
                    <a:lstStyle/>
                    <a:p>
                      <a:r>
                        <a:rPr lang="sl-SI" dirty="0" smtClean="0"/>
                        <a:t>EU-28</a:t>
                      </a:r>
                      <a:endParaRPr lang="en-US" dirty="0"/>
                    </a:p>
                  </a:txBody>
                  <a:tcPr/>
                </a:tc>
                <a:tc>
                  <a:txBody>
                    <a:bodyPr/>
                    <a:lstStyle/>
                    <a:p>
                      <a:pPr algn="r"/>
                      <a:r>
                        <a:rPr lang="sl-SI" dirty="0" smtClean="0"/>
                        <a:t>2,4 %</a:t>
                      </a:r>
                      <a:endParaRPr lang="en-US" dirty="0"/>
                    </a:p>
                  </a:txBody>
                  <a:tcPr anchor="ctr"/>
                </a:tc>
                <a:tc>
                  <a:txBody>
                    <a:bodyPr/>
                    <a:lstStyle/>
                    <a:p>
                      <a:pPr algn="r"/>
                      <a:r>
                        <a:rPr lang="sl-SI" dirty="0" smtClean="0"/>
                        <a:t>2,3 %</a:t>
                      </a:r>
                      <a:endParaRPr lang="en-US" dirty="0"/>
                    </a:p>
                  </a:txBody>
                  <a:tcPr anchor="ctr"/>
                </a:tc>
                <a:tc>
                  <a:txBody>
                    <a:bodyPr/>
                    <a:lstStyle/>
                    <a:p>
                      <a:pPr algn="r"/>
                      <a:r>
                        <a:rPr lang="sl-SI" dirty="0" smtClean="0"/>
                        <a:t>2,0 %</a:t>
                      </a:r>
                      <a:endParaRPr lang="en-US" dirty="0"/>
                    </a:p>
                  </a:txBody>
                  <a:tcPr anchor="ctr"/>
                </a:tc>
              </a:tr>
              <a:tr h="370840">
                <a:tc>
                  <a:txBody>
                    <a:bodyPr/>
                    <a:lstStyle/>
                    <a:p>
                      <a:r>
                        <a:rPr lang="sl-SI" dirty="0" smtClean="0"/>
                        <a:t>Območje evra</a:t>
                      </a:r>
                      <a:endParaRPr lang="en-US" dirty="0"/>
                    </a:p>
                  </a:txBody>
                  <a:tcPr/>
                </a:tc>
                <a:tc>
                  <a:txBody>
                    <a:bodyPr/>
                    <a:lstStyle/>
                    <a:p>
                      <a:pPr algn="r"/>
                      <a:r>
                        <a:rPr lang="sl-SI" dirty="0" smtClean="0"/>
                        <a:t>2,4 %</a:t>
                      </a:r>
                      <a:endParaRPr lang="en-US" dirty="0"/>
                    </a:p>
                  </a:txBody>
                  <a:tcPr anchor="ctr"/>
                </a:tc>
                <a:tc>
                  <a:txBody>
                    <a:bodyPr/>
                    <a:lstStyle/>
                    <a:p>
                      <a:pPr algn="r"/>
                      <a:r>
                        <a:rPr lang="sl-SI" dirty="0" smtClean="0"/>
                        <a:t>2,3 %</a:t>
                      </a:r>
                      <a:endParaRPr lang="en-US" dirty="0"/>
                    </a:p>
                  </a:txBody>
                  <a:tcPr anchor="ctr"/>
                </a:tc>
                <a:tc>
                  <a:txBody>
                    <a:bodyPr/>
                    <a:lstStyle/>
                    <a:p>
                      <a:pPr algn="r"/>
                      <a:r>
                        <a:rPr lang="sl-SI" dirty="0" smtClean="0"/>
                        <a:t>2,0 %</a:t>
                      </a:r>
                      <a:endParaRPr lang="en-US" dirty="0"/>
                    </a:p>
                  </a:txBody>
                  <a:tcPr anchor="ctr"/>
                </a:tc>
              </a:tr>
              <a:tr h="370840">
                <a:tc>
                  <a:txBody>
                    <a:bodyPr/>
                    <a:lstStyle/>
                    <a:p>
                      <a:r>
                        <a:rPr lang="sl-SI" b="1" dirty="0" smtClean="0"/>
                        <a:t>Slovenija</a:t>
                      </a:r>
                      <a:endParaRPr lang="en-US" b="1" dirty="0"/>
                    </a:p>
                  </a:txBody>
                  <a:tcPr/>
                </a:tc>
                <a:tc>
                  <a:txBody>
                    <a:bodyPr/>
                    <a:lstStyle/>
                    <a:p>
                      <a:pPr algn="r"/>
                      <a:r>
                        <a:rPr lang="sl-SI" b="1" dirty="0" smtClean="0"/>
                        <a:t>5,0 %</a:t>
                      </a:r>
                      <a:endParaRPr lang="en-US" b="1" dirty="0"/>
                    </a:p>
                  </a:txBody>
                  <a:tcPr anchor="ctr"/>
                </a:tc>
                <a:tc>
                  <a:txBody>
                    <a:bodyPr/>
                    <a:lstStyle/>
                    <a:p>
                      <a:pPr algn="r"/>
                      <a:r>
                        <a:rPr lang="sl-SI" b="1" dirty="0" smtClean="0"/>
                        <a:t>4,7 %</a:t>
                      </a:r>
                      <a:endParaRPr lang="en-US" b="1" dirty="0"/>
                    </a:p>
                  </a:txBody>
                  <a:tcPr anchor="ctr"/>
                </a:tc>
                <a:tc>
                  <a:txBody>
                    <a:bodyPr/>
                    <a:lstStyle/>
                    <a:p>
                      <a:pPr algn="r"/>
                      <a:r>
                        <a:rPr lang="sl-SI" b="1" dirty="0" smtClean="0"/>
                        <a:t>3,6</a:t>
                      </a:r>
                      <a:r>
                        <a:rPr lang="sl-SI" b="1" baseline="0" dirty="0" smtClean="0"/>
                        <a:t> %</a:t>
                      </a:r>
                      <a:endParaRPr lang="en-US" b="1" dirty="0"/>
                    </a:p>
                  </a:txBody>
                  <a:tcPr anchor="ctr"/>
                </a:tc>
              </a:tr>
            </a:tbl>
          </a:graphicData>
        </a:graphic>
      </p:graphicFrame>
      <p:sp>
        <p:nvSpPr>
          <p:cNvPr id="5" name="Označba mesta vsebine 2"/>
          <p:cNvSpPr txBox="1">
            <a:spLocks/>
          </p:cNvSpPr>
          <p:nvPr/>
        </p:nvSpPr>
        <p:spPr bwMode="auto">
          <a:xfrm>
            <a:off x="1280160" y="1268760"/>
            <a:ext cx="658368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endParaRPr lang="sl-SI" b="0" kern="0" dirty="0" smtClean="0"/>
          </a:p>
          <a:p>
            <a:pPr marL="0" indent="0">
              <a:buNone/>
            </a:pPr>
            <a:endParaRPr lang="sl-SI" b="0" kern="0" dirty="0"/>
          </a:p>
          <a:p>
            <a:pPr marL="0" indent="0">
              <a:buNone/>
            </a:pPr>
            <a:endParaRPr lang="sl-SI" b="0" kern="0" dirty="0" smtClean="0"/>
          </a:p>
          <a:p>
            <a:pPr marL="0" indent="0">
              <a:buNone/>
            </a:pPr>
            <a:endParaRPr lang="sl-SI" b="0" kern="0" dirty="0"/>
          </a:p>
          <a:p>
            <a:pPr marL="0" indent="0">
              <a:buNone/>
            </a:pPr>
            <a:endParaRPr lang="sl-SI" b="0" kern="0" dirty="0" smtClean="0"/>
          </a:p>
          <a:p>
            <a:pPr marL="0" indent="0">
              <a:buNone/>
            </a:pPr>
            <a:r>
              <a:rPr lang="sl-SI" sz="1600" b="0" kern="0" dirty="0" smtClean="0"/>
              <a:t>Vir: Evropska komisija, spomladanska napoved</a:t>
            </a:r>
            <a:endParaRPr lang="en-US" sz="1600" b="0" kern="0" dirty="0"/>
          </a:p>
        </p:txBody>
      </p:sp>
    </p:spTree>
    <p:extLst>
      <p:ext uri="{BB962C8B-B14F-4D97-AF65-F5344CB8AC3E}">
        <p14:creationId xmlns:p14="http://schemas.microsoft.com/office/powerpoint/2010/main" val="536905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89249" y="260648"/>
            <a:ext cx="8229600" cy="1143000"/>
          </a:xfrm>
        </p:spPr>
        <p:txBody>
          <a:bodyPr/>
          <a:lstStyle/>
          <a:p>
            <a:r>
              <a:rPr lang="sl-SI" dirty="0" smtClean="0"/>
              <a:t>Slovenija v 2018: domači trg v ospredju</a:t>
            </a:r>
            <a:endParaRPr lang="en-US" dirty="0"/>
          </a:p>
        </p:txBody>
      </p:sp>
      <p:pic>
        <p:nvPicPr>
          <p:cNvPr id="4" name="Označba mesta vsebine 3"/>
          <p:cNvPicPr>
            <a:picLocks noGrp="1" noChangeAspect="1"/>
          </p:cNvPicPr>
          <p:nvPr>
            <p:ph idx="1"/>
          </p:nvPr>
        </p:nvPicPr>
        <p:blipFill>
          <a:blip r:embed="rId2"/>
          <a:stretch>
            <a:fillRect/>
          </a:stretch>
        </p:blipFill>
        <p:spPr>
          <a:xfrm>
            <a:off x="1539139" y="1844824"/>
            <a:ext cx="6129819" cy="3681156"/>
          </a:xfrm>
          <a:prstGeom prst="rect">
            <a:avLst/>
          </a:prstGeom>
        </p:spPr>
      </p:pic>
    </p:spTree>
    <p:extLst>
      <p:ext uri="{BB962C8B-B14F-4D97-AF65-F5344CB8AC3E}">
        <p14:creationId xmlns:p14="http://schemas.microsoft.com/office/powerpoint/2010/main" val="2292362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Napovedi drugih gospodarskih agregatov</a:t>
            </a:r>
            <a:endParaRPr lang="en-US" dirty="0"/>
          </a:p>
        </p:txBody>
      </p:sp>
      <p:graphicFrame>
        <p:nvGraphicFramePr>
          <p:cNvPr id="4" name="Označba mesta vsebine 3"/>
          <p:cNvGraphicFramePr>
            <a:graphicFrameLocks noGrp="1"/>
          </p:cNvGraphicFramePr>
          <p:nvPr>
            <p:ph idx="1"/>
            <p:extLst>
              <p:ext uri="{D42A27DB-BD31-4B8C-83A1-F6EECF244321}">
                <p14:modId xmlns:p14="http://schemas.microsoft.com/office/powerpoint/2010/main" val="3048445133"/>
              </p:ext>
            </p:extLst>
          </p:nvPr>
        </p:nvGraphicFramePr>
        <p:xfrm>
          <a:off x="827584" y="1628800"/>
          <a:ext cx="7416825" cy="3876040"/>
        </p:xfrm>
        <a:graphic>
          <a:graphicData uri="http://schemas.openxmlformats.org/drawingml/2006/table">
            <a:tbl>
              <a:tblPr firstRow="1" bandRow="1">
                <a:tableStyleId>{5C22544A-7EE6-4342-B048-85BDC9FD1C3A}</a:tableStyleId>
              </a:tblPr>
              <a:tblGrid>
                <a:gridCol w="2592288"/>
                <a:gridCol w="1608179"/>
                <a:gridCol w="1608179"/>
                <a:gridCol w="1608179"/>
              </a:tblGrid>
              <a:tr h="370840">
                <a:tc>
                  <a:txBody>
                    <a:bodyPr/>
                    <a:lstStyle/>
                    <a:p>
                      <a:endParaRPr lang="en-US" dirty="0"/>
                    </a:p>
                  </a:txBody>
                  <a:tcPr/>
                </a:tc>
                <a:tc>
                  <a:txBody>
                    <a:bodyPr/>
                    <a:lstStyle/>
                    <a:p>
                      <a:pPr algn="ctr"/>
                      <a:r>
                        <a:rPr lang="sl-SI" dirty="0" smtClean="0"/>
                        <a:t>2017</a:t>
                      </a:r>
                      <a:endParaRPr lang="en-US" dirty="0"/>
                    </a:p>
                  </a:txBody>
                  <a:tcPr anchor="ctr"/>
                </a:tc>
                <a:tc>
                  <a:txBody>
                    <a:bodyPr/>
                    <a:lstStyle/>
                    <a:p>
                      <a:pPr algn="ctr"/>
                      <a:r>
                        <a:rPr lang="sl-SI" dirty="0" smtClean="0"/>
                        <a:t>2018</a:t>
                      </a:r>
                      <a:r>
                        <a:rPr lang="sl-SI" baseline="0" dirty="0" smtClean="0"/>
                        <a:t> ocena</a:t>
                      </a:r>
                      <a:endParaRPr lang="en-US" dirty="0"/>
                    </a:p>
                  </a:txBody>
                  <a:tcPr anchor="ctr"/>
                </a:tc>
                <a:tc>
                  <a:txBody>
                    <a:bodyPr/>
                    <a:lstStyle/>
                    <a:p>
                      <a:pPr algn="ctr"/>
                      <a:r>
                        <a:rPr lang="sl-SI" dirty="0" smtClean="0"/>
                        <a:t>2019 ocena</a:t>
                      </a:r>
                      <a:endParaRPr lang="en-US" dirty="0"/>
                    </a:p>
                  </a:txBody>
                  <a:tcPr anchor="ctr"/>
                </a:tc>
              </a:tr>
              <a:tr h="370840">
                <a:tc>
                  <a:txBody>
                    <a:bodyPr/>
                    <a:lstStyle/>
                    <a:p>
                      <a:r>
                        <a:rPr lang="sl-SI" dirty="0" smtClean="0"/>
                        <a:t>Bruto plača (</a:t>
                      </a:r>
                      <a:r>
                        <a:rPr lang="sl-SI" dirty="0" err="1" smtClean="0"/>
                        <a:t>nomin</a:t>
                      </a:r>
                      <a:r>
                        <a:rPr lang="sl-SI" dirty="0" smtClean="0"/>
                        <a:t>.)</a:t>
                      </a:r>
                      <a:endParaRPr lang="en-US" dirty="0"/>
                    </a:p>
                  </a:txBody>
                  <a:tcPr/>
                </a:tc>
                <a:tc>
                  <a:txBody>
                    <a:bodyPr/>
                    <a:lstStyle/>
                    <a:p>
                      <a:pPr algn="r"/>
                      <a:r>
                        <a:rPr lang="sl-SI" dirty="0" smtClean="0"/>
                        <a:t>2,7 %</a:t>
                      </a:r>
                      <a:endParaRPr lang="en-US" dirty="0"/>
                    </a:p>
                  </a:txBody>
                  <a:tcPr anchor="ctr"/>
                </a:tc>
                <a:tc>
                  <a:txBody>
                    <a:bodyPr/>
                    <a:lstStyle/>
                    <a:p>
                      <a:pPr algn="r"/>
                      <a:r>
                        <a:rPr lang="sl-SI" dirty="0" smtClean="0"/>
                        <a:t>3,3 %</a:t>
                      </a:r>
                      <a:endParaRPr lang="en-US" dirty="0"/>
                    </a:p>
                  </a:txBody>
                  <a:tcPr anchor="ctr"/>
                </a:tc>
                <a:tc>
                  <a:txBody>
                    <a:bodyPr/>
                    <a:lstStyle/>
                    <a:p>
                      <a:pPr algn="r"/>
                      <a:r>
                        <a:rPr lang="sl-SI" dirty="0" smtClean="0"/>
                        <a:t>3,7 %</a:t>
                      </a:r>
                      <a:endParaRPr lang="en-US" dirty="0"/>
                    </a:p>
                  </a:txBody>
                  <a:tcPr anchor="ctr"/>
                </a:tc>
              </a:tr>
              <a:tr h="370840">
                <a:tc>
                  <a:txBody>
                    <a:bodyPr/>
                    <a:lstStyle/>
                    <a:p>
                      <a:r>
                        <a:rPr lang="sl-SI" dirty="0" smtClean="0"/>
                        <a:t>Zaposlenost</a:t>
                      </a:r>
                      <a:endParaRPr lang="en-US" dirty="0"/>
                    </a:p>
                  </a:txBody>
                  <a:tcPr/>
                </a:tc>
                <a:tc>
                  <a:txBody>
                    <a:bodyPr/>
                    <a:lstStyle/>
                    <a:p>
                      <a:pPr algn="r"/>
                      <a:r>
                        <a:rPr lang="sl-SI" dirty="0" smtClean="0"/>
                        <a:t>3,5 %</a:t>
                      </a:r>
                      <a:endParaRPr lang="en-US" dirty="0"/>
                    </a:p>
                  </a:txBody>
                  <a:tcPr anchor="ctr"/>
                </a:tc>
                <a:tc>
                  <a:txBody>
                    <a:bodyPr/>
                    <a:lstStyle/>
                    <a:p>
                      <a:pPr algn="r"/>
                      <a:r>
                        <a:rPr lang="sl-SI" dirty="0" smtClean="0"/>
                        <a:t>1,9 %</a:t>
                      </a:r>
                      <a:endParaRPr lang="en-US" dirty="0"/>
                    </a:p>
                  </a:txBody>
                  <a:tcPr anchor="ctr"/>
                </a:tc>
                <a:tc>
                  <a:txBody>
                    <a:bodyPr/>
                    <a:lstStyle/>
                    <a:p>
                      <a:pPr algn="r"/>
                      <a:r>
                        <a:rPr lang="sl-SI" dirty="0" smtClean="0"/>
                        <a:t>0,9 %</a:t>
                      </a:r>
                      <a:endParaRPr lang="en-US" dirty="0"/>
                    </a:p>
                  </a:txBody>
                  <a:tcPr anchor="ctr"/>
                </a:tc>
              </a:tr>
              <a:tr h="370840">
                <a:tc>
                  <a:txBody>
                    <a:bodyPr/>
                    <a:lstStyle/>
                    <a:p>
                      <a:r>
                        <a:rPr lang="sl-SI" dirty="0" smtClean="0"/>
                        <a:t>Inflacija (</a:t>
                      </a:r>
                      <a:r>
                        <a:rPr lang="sl-SI" dirty="0" err="1" smtClean="0"/>
                        <a:t>povp</a:t>
                      </a:r>
                      <a:r>
                        <a:rPr lang="sl-SI" dirty="0" smtClean="0"/>
                        <a:t>.)</a:t>
                      </a:r>
                      <a:endParaRPr lang="en-US" dirty="0"/>
                    </a:p>
                  </a:txBody>
                  <a:tcPr/>
                </a:tc>
                <a:tc>
                  <a:txBody>
                    <a:bodyPr/>
                    <a:lstStyle/>
                    <a:p>
                      <a:pPr algn="r"/>
                      <a:r>
                        <a:rPr lang="sl-SI" dirty="0" smtClean="0"/>
                        <a:t>1,4 %</a:t>
                      </a:r>
                      <a:endParaRPr lang="en-US" dirty="0"/>
                    </a:p>
                  </a:txBody>
                  <a:tcPr anchor="ctr"/>
                </a:tc>
                <a:tc>
                  <a:txBody>
                    <a:bodyPr/>
                    <a:lstStyle/>
                    <a:p>
                      <a:pPr algn="r"/>
                      <a:r>
                        <a:rPr lang="sl-SI" dirty="0" smtClean="0"/>
                        <a:t>1,9 %</a:t>
                      </a:r>
                      <a:endParaRPr lang="en-US" dirty="0"/>
                    </a:p>
                  </a:txBody>
                  <a:tcPr anchor="ctr"/>
                </a:tc>
                <a:tc>
                  <a:txBody>
                    <a:bodyPr/>
                    <a:lstStyle/>
                    <a:p>
                      <a:pPr algn="r"/>
                      <a:r>
                        <a:rPr lang="sl-SI" dirty="0" smtClean="0"/>
                        <a:t>2,2 %</a:t>
                      </a:r>
                      <a:endParaRPr lang="en-US" dirty="0"/>
                    </a:p>
                  </a:txBody>
                  <a:tcPr anchor="ctr"/>
                </a:tc>
              </a:tr>
              <a:tr h="370840">
                <a:tc>
                  <a:txBody>
                    <a:bodyPr/>
                    <a:lstStyle/>
                    <a:p>
                      <a:r>
                        <a:rPr lang="sl-SI" dirty="0" smtClean="0"/>
                        <a:t>EUR/USD</a:t>
                      </a:r>
                      <a:endParaRPr lang="en-US" dirty="0"/>
                    </a:p>
                  </a:txBody>
                  <a:tcPr/>
                </a:tc>
                <a:tc>
                  <a:txBody>
                    <a:bodyPr/>
                    <a:lstStyle/>
                    <a:p>
                      <a:pPr algn="r"/>
                      <a:r>
                        <a:rPr lang="sl-SI" dirty="0" smtClean="0"/>
                        <a:t>1,13</a:t>
                      </a:r>
                      <a:endParaRPr lang="en-US" dirty="0"/>
                    </a:p>
                  </a:txBody>
                  <a:tcPr anchor="ctr"/>
                </a:tc>
                <a:tc>
                  <a:txBody>
                    <a:bodyPr/>
                    <a:lstStyle/>
                    <a:p>
                      <a:pPr algn="r"/>
                      <a:r>
                        <a:rPr lang="sl-SI" dirty="0" smtClean="0"/>
                        <a:t>1,20</a:t>
                      </a:r>
                      <a:endParaRPr lang="en-US" dirty="0"/>
                    </a:p>
                  </a:txBody>
                  <a:tcPr anchor="ctr"/>
                </a:tc>
                <a:tc>
                  <a:txBody>
                    <a:bodyPr/>
                    <a:lstStyle/>
                    <a:p>
                      <a:pPr algn="r"/>
                      <a:r>
                        <a:rPr lang="sl-SI" dirty="0" smtClean="0"/>
                        <a:t>1,25</a:t>
                      </a:r>
                      <a:endParaRPr lang="en-US" dirty="0"/>
                    </a:p>
                  </a:txBody>
                  <a:tcPr anchor="ctr"/>
                </a:tc>
              </a:tr>
              <a:tr h="370840">
                <a:tc>
                  <a:txBody>
                    <a:bodyPr/>
                    <a:lstStyle/>
                    <a:p>
                      <a:r>
                        <a:rPr lang="sl-SI" dirty="0" smtClean="0"/>
                        <a:t>Trgovina</a:t>
                      </a:r>
                      <a:r>
                        <a:rPr lang="sl-SI" baseline="0" dirty="0" smtClean="0"/>
                        <a:t> na drobno, brez goriv (</a:t>
                      </a:r>
                      <a:r>
                        <a:rPr lang="sl-SI" baseline="0" dirty="0" err="1" smtClean="0"/>
                        <a:t>nomin</a:t>
                      </a:r>
                      <a:r>
                        <a:rPr lang="sl-SI" baseline="0" dirty="0" smtClean="0"/>
                        <a:t>.)</a:t>
                      </a:r>
                      <a:endParaRPr lang="en-US" dirty="0"/>
                    </a:p>
                  </a:txBody>
                  <a:tcPr/>
                </a:tc>
                <a:tc>
                  <a:txBody>
                    <a:bodyPr/>
                    <a:lstStyle/>
                    <a:p>
                      <a:pPr algn="r"/>
                      <a:r>
                        <a:rPr lang="sl-SI" dirty="0" smtClean="0"/>
                        <a:t>3,7 %</a:t>
                      </a:r>
                      <a:endParaRPr lang="en-US" dirty="0"/>
                    </a:p>
                  </a:txBody>
                  <a:tcPr anchor="ctr"/>
                </a:tc>
                <a:tc>
                  <a:txBody>
                    <a:bodyPr/>
                    <a:lstStyle/>
                    <a:p>
                      <a:pPr algn="r"/>
                      <a:r>
                        <a:rPr lang="sl-SI" dirty="0" smtClean="0"/>
                        <a:t>4,2</a:t>
                      </a:r>
                      <a:r>
                        <a:rPr lang="sl-SI" baseline="0" dirty="0" smtClean="0"/>
                        <a:t> %</a:t>
                      </a:r>
                      <a:endParaRPr lang="en-US" dirty="0"/>
                    </a:p>
                  </a:txBody>
                  <a:tcPr anchor="ctr"/>
                </a:tc>
                <a:tc>
                  <a:txBody>
                    <a:bodyPr/>
                    <a:lstStyle/>
                    <a:p>
                      <a:pPr algn="r"/>
                      <a:r>
                        <a:rPr lang="sl-SI" dirty="0" smtClean="0"/>
                        <a:t>4,5 %</a:t>
                      </a:r>
                      <a:endParaRPr lang="en-US" dirty="0"/>
                    </a:p>
                  </a:txBody>
                  <a:tcPr anchor="ctr"/>
                </a:tc>
              </a:tr>
              <a:tr h="370840">
                <a:tc>
                  <a:txBody>
                    <a:bodyPr/>
                    <a:lstStyle/>
                    <a:p>
                      <a:r>
                        <a:rPr lang="sl-SI" dirty="0" smtClean="0"/>
                        <a:t>Industrijska proizvodnja</a:t>
                      </a:r>
                      <a:endParaRPr lang="en-US" dirty="0"/>
                    </a:p>
                  </a:txBody>
                  <a:tcPr/>
                </a:tc>
                <a:tc>
                  <a:txBody>
                    <a:bodyPr/>
                    <a:lstStyle/>
                    <a:p>
                      <a:pPr algn="r"/>
                      <a:r>
                        <a:rPr lang="sl-SI" dirty="0" smtClean="0"/>
                        <a:t>8,7 %</a:t>
                      </a:r>
                      <a:endParaRPr lang="en-US" dirty="0"/>
                    </a:p>
                  </a:txBody>
                  <a:tcPr anchor="ctr"/>
                </a:tc>
                <a:tc>
                  <a:txBody>
                    <a:bodyPr/>
                    <a:lstStyle/>
                    <a:p>
                      <a:pPr algn="r"/>
                      <a:r>
                        <a:rPr lang="sl-SI" dirty="0" smtClean="0"/>
                        <a:t>5,5 %</a:t>
                      </a:r>
                      <a:endParaRPr lang="en-US" dirty="0"/>
                    </a:p>
                  </a:txBody>
                  <a:tcPr anchor="ctr"/>
                </a:tc>
                <a:tc>
                  <a:txBody>
                    <a:bodyPr/>
                    <a:lstStyle/>
                    <a:p>
                      <a:pPr algn="r"/>
                      <a:r>
                        <a:rPr lang="sl-SI" dirty="0" smtClean="0"/>
                        <a:t>4,0</a:t>
                      </a:r>
                      <a:r>
                        <a:rPr lang="sl-SI" baseline="0" dirty="0" smtClean="0"/>
                        <a:t> %</a:t>
                      </a:r>
                      <a:endParaRPr lang="en-US" dirty="0"/>
                    </a:p>
                  </a:txBody>
                  <a:tcPr anchor="ctr"/>
                </a:tc>
              </a:tr>
              <a:tr h="370840">
                <a:tc>
                  <a:txBody>
                    <a:bodyPr/>
                    <a:lstStyle/>
                    <a:p>
                      <a:r>
                        <a:rPr lang="sl-SI" dirty="0" smtClean="0"/>
                        <a:t>Vrednost opravljenih gradbenih del</a:t>
                      </a:r>
                      <a:r>
                        <a:rPr lang="sl-SI" baseline="0" dirty="0" smtClean="0"/>
                        <a:t> (</a:t>
                      </a:r>
                      <a:r>
                        <a:rPr lang="sl-SI" dirty="0" smtClean="0"/>
                        <a:t>realno)</a:t>
                      </a:r>
                      <a:endParaRPr lang="en-US" dirty="0"/>
                    </a:p>
                  </a:txBody>
                  <a:tcPr/>
                </a:tc>
                <a:tc>
                  <a:txBody>
                    <a:bodyPr/>
                    <a:lstStyle/>
                    <a:p>
                      <a:pPr algn="r"/>
                      <a:r>
                        <a:rPr lang="sl-SI" dirty="0" smtClean="0"/>
                        <a:t>17,5 %</a:t>
                      </a:r>
                      <a:endParaRPr lang="en-US" dirty="0"/>
                    </a:p>
                  </a:txBody>
                  <a:tcPr anchor="ctr"/>
                </a:tc>
                <a:tc>
                  <a:txBody>
                    <a:bodyPr/>
                    <a:lstStyle/>
                    <a:p>
                      <a:pPr algn="r"/>
                      <a:r>
                        <a:rPr lang="sl-SI" dirty="0" smtClean="0"/>
                        <a:t>20,4</a:t>
                      </a:r>
                      <a:r>
                        <a:rPr lang="sl-SI" baseline="0" dirty="0" smtClean="0"/>
                        <a:t> %</a:t>
                      </a:r>
                      <a:endParaRPr lang="en-US" dirty="0"/>
                    </a:p>
                  </a:txBody>
                  <a:tcPr anchor="ctr"/>
                </a:tc>
                <a:tc>
                  <a:txBody>
                    <a:bodyPr/>
                    <a:lstStyle/>
                    <a:p>
                      <a:pPr algn="r"/>
                      <a:r>
                        <a:rPr lang="sl-SI" dirty="0" smtClean="0"/>
                        <a:t>14,0</a:t>
                      </a:r>
                      <a:r>
                        <a:rPr lang="sl-SI" baseline="0" dirty="0" smtClean="0"/>
                        <a:t> %</a:t>
                      </a:r>
                      <a:endParaRPr lang="en-US" dirty="0"/>
                    </a:p>
                  </a:txBody>
                  <a:tcPr anchor="ctr"/>
                </a:tc>
              </a:tr>
              <a:tr h="370840">
                <a:tc>
                  <a:txBody>
                    <a:bodyPr/>
                    <a:lstStyle/>
                    <a:p>
                      <a:r>
                        <a:rPr lang="sl-SI" dirty="0" smtClean="0"/>
                        <a:t>Posojila</a:t>
                      </a:r>
                      <a:r>
                        <a:rPr lang="sl-SI" baseline="0" dirty="0" smtClean="0"/>
                        <a:t> podjetjem</a:t>
                      </a:r>
                      <a:endParaRPr lang="en-US" dirty="0"/>
                    </a:p>
                  </a:txBody>
                  <a:tcPr/>
                </a:tc>
                <a:tc>
                  <a:txBody>
                    <a:bodyPr/>
                    <a:lstStyle/>
                    <a:p>
                      <a:pPr algn="r"/>
                      <a:r>
                        <a:rPr lang="sl-SI" dirty="0" smtClean="0"/>
                        <a:t>2,0 %</a:t>
                      </a:r>
                      <a:endParaRPr lang="en-US" dirty="0"/>
                    </a:p>
                  </a:txBody>
                  <a:tcPr anchor="ctr"/>
                </a:tc>
                <a:tc>
                  <a:txBody>
                    <a:bodyPr/>
                    <a:lstStyle/>
                    <a:p>
                      <a:pPr algn="r"/>
                      <a:r>
                        <a:rPr lang="sl-SI" dirty="0" smtClean="0"/>
                        <a:t>6,0 %</a:t>
                      </a:r>
                      <a:endParaRPr lang="en-US" dirty="0"/>
                    </a:p>
                  </a:txBody>
                  <a:tcPr anchor="ctr"/>
                </a:tc>
                <a:tc>
                  <a:txBody>
                    <a:bodyPr/>
                    <a:lstStyle/>
                    <a:p>
                      <a:pPr algn="r"/>
                      <a:r>
                        <a:rPr lang="sl-SI" dirty="0" smtClean="0"/>
                        <a:t>7,0 %</a:t>
                      </a:r>
                      <a:endParaRPr lang="en-US" dirty="0"/>
                    </a:p>
                  </a:txBody>
                  <a:tcPr anchor="ctr"/>
                </a:tc>
              </a:tr>
            </a:tbl>
          </a:graphicData>
        </a:graphic>
      </p:graphicFrame>
      <p:sp>
        <p:nvSpPr>
          <p:cNvPr id="6" name="Označba mesta vsebine 2"/>
          <p:cNvSpPr txBox="1">
            <a:spLocks/>
          </p:cNvSpPr>
          <p:nvPr/>
        </p:nvSpPr>
        <p:spPr bwMode="auto">
          <a:xfrm>
            <a:off x="827584" y="2780928"/>
            <a:ext cx="658368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endParaRPr lang="sl-SI" b="0" kern="0" dirty="0" smtClean="0"/>
          </a:p>
          <a:p>
            <a:pPr marL="0" indent="0">
              <a:buNone/>
            </a:pPr>
            <a:endParaRPr lang="sl-SI" b="0" kern="0" dirty="0"/>
          </a:p>
          <a:p>
            <a:pPr marL="0" indent="0">
              <a:buNone/>
            </a:pPr>
            <a:endParaRPr lang="sl-SI" b="0" kern="0" dirty="0" smtClean="0"/>
          </a:p>
          <a:p>
            <a:pPr marL="0" indent="0">
              <a:buNone/>
            </a:pPr>
            <a:endParaRPr lang="sl-SI" b="0" kern="0" dirty="0"/>
          </a:p>
          <a:p>
            <a:pPr marL="0" indent="0">
              <a:buNone/>
            </a:pPr>
            <a:endParaRPr lang="sl-SI" b="0" kern="0" dirty="0" smtClean="0"/>
          </a:p>
          <a:p>
            <a:pPr marL="0" indent="0">
              <a:buNone/>
            </a:pPr>
            <a:r>
              <a:rPr lang="sl-SI" sz="1600" b="0" kern="0" dirty="0" smtClean="0"/>
              <a:t>Vir: Analitika GZS, spomladanska napoved</a:t>
            </a:r>
            <a:endParaRPr lang="en-US" sz="1600" b="0" kern="0" dirty="0"/>
          </a:p>
        </p:txBody>
      </p:sp>
    </p:spTree>
    <p:extLst>
      <p:ext uri="{BB962C8B-B14F-4D97-AF65-F5344CB8AC3E}">
        <p14:creationId xmlns:p14="http://schemas.microsoft.com/office/powerpoint/2010/main" val="1450984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Semafor tveganj</a:t>
            </a:r>
            <a:endParaRPr lang="en-US" dirty="0"/>
          </a:p>
        </p:txBody>
      </p:sp>
      <p:sp>
        <p:nvSpPr>
          <p:cNvPr id="4" name="Text Box 10"/>
          <p:cNvSpPr txBox="1">
            <a:spLocks noChangeArrowheads="1"/>
          </p:cNvSpPr>
          <p:nvPr/>
        </p:nvSpPr>
        <p:spPr bwMode="auto">
          <a:xfrm>
            <a:off x="323528" y="1889887"/>
            <a:ext cx="4321175" cy="2215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sl-SI" altLang="sl-SI" sz="2400" dirty="0" smtClean="0">
                <a:solidFill>
                  <a:srgbClr val="FF0000"/>
                </a:solidFill>
                <a:ea typeface="ＭＳ Ｐゴシック" panose="020B0600070205080204" pitchFamily="34" charset="-128"/>
              </a:rPr>
              <a:t>Vzdržnost izvoznega povpraševanja na trge EU</a:t>
            </a:r>
          </a:p>
          <a:p>
            <a:pPr algn="ctr" eaLnBrk="1" hangingPunct="1">
              <a:spcBef>
                <a:spcPct val="50000"/>
              </a:spcBef>
              <a:buNone/>
            </a:pPr>
            <a:r>
              <a:rPr lang="sl-SI" altLang="sl-SI" sz="2400" b="0" dirty="0" smtClean="0">
                <a:solidFill>
                  <a:schemeClr val="bg2"/>
                </a:solidFill>
                <a:ea typeface="ＭＳ Ｐゴシック" panose="020B0600070205080204" pitchFamily="34" charset="-128"/>
              </a:rPr>
              <a:t>Trgovinske vojne, Schengen</a:t>
            </a:r>
            <a:endParaRPr lang="en-GB" altLang="sl-SI" sz="200" b="0" dirty="0">
              <a:solidFill>
                <a:srgbClr val="586D8E"/>
              </a:solidFill>
              <a:ea typeface="ＭＳ Ｐゴシック" panose="020B0600070205080204" pitchFamily="34" charset="-128"/>
            </a:endParaRPr>
          </a:p>
          <a:p>
            <a:pPr algn="ctr" eaLnBrk="1" hangingPunct="1">
              <a:spcBef>
                <a:spcPct val="50000"/>
              </a:spcBef>
              <a:buFontTx/>
              <a:buNone/>
            </a:pPr>
            <a:endParaRPr lang="sl-SI" altLang="sl-SI" sz="2400" dirty="0" smtClean="0">
              <a:solidFill>
                <a:srgbClr val="FF0000"/>
              </a:solidFill>
              <a:ea typeface="ＭＳ Ｐゴシック" panose="020B0600070205080204" pitchFamily="34" charset="-128"/>
            </a:endParaRPr>
          </a:p>
          <a:p>
            <a:pPr algn="ctr" eaLnBrk="1" hangingPunct="1">
              <a:spcBef>
                <a:spcPct val="50000"/>
              </a:spcBef>
              <a:buFontTx/>
              <a:buNone/>
            </a:pPr>
            <a:endParaRPr lang="en-GB" altLang="sl-SI" sz="1200" dirty="0">
              <a:solidFill>
                <a:srgbClr val="586D8E"/>
              </a:solidFill>
              <a:ea typeface="ＭＳ Ｐゴシック" panose="020B0600070205080204" pitchFamily="34" charset="-128"/>
            </a:endParaRPr>
          </a:p>
        </p:txBody>
      </p:sp>
      <p:sp>
        <p:nvSpPr>
          <p:cNvPr id="5" name="Text Box 10"/>
          <p:cNvSpPr txBox="1">
            <a:spLocks noChangeArrowheads="1"/>
          </p:cNvSpPr>
          <p:nvPr/>
        </p:nvSpPr>
        <p:spPr bwMode="auto">
          <a:xfrm>
            <a:off x="4541169" y="2714069"/>
            <a:ext cx="432117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sl-SI" altLang="sl-SI" sz="2400" dirty="0" smtClean="0">
                <a:solidFill>
                  <a:srgbClr val="FFC000"/>
                </a:solidFill>
                <a:ea typeface="ＭＳ Ｐゴシック" panose="020B0600070205080204" pitchFamily="34" charset="-128"/>
              </a:rPr>
              <a:t>Cene surovin</a:t>
            </a:r>
            <a:endParaRPr lang="sl-SI" altLang="sl-SI" sz="2400" dirty="0">
              <a:solidFill>
                <a:srgbClr val="FFC000"/>
              </a:solidFill>
              <a:ea typeface="ＭＳ Ｐゴシック" panose="020B0600070205080204" pitchFamily="34" charset="-128"/>
            </a:endParaRP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Nafta, železova ruda, baker </a:t>
            </a:r>
            <a:r>
              <a:rPr lang="sl-SI" altLang="sl-SI" sz="2000" b="0" dirty="0" smtClean="0">
                <a:solidFill>
                  <a:srgbClr val="0099FF"/>
                </a:solidFill>
                <a:ea typeface="ＭＳ Ｐゴシック" panose="020B0600070205080204" pitchFamily="34" charset="-128"/>
              </a:rPr>
              <a:t> </a:t>
            </a:r>
            <a:endParaRPr lang="en-GB" altLang="sl-SI" sz="100" b="0" dirty="0">
              <a:solidFill>
                <a:srgbClr val="586D8E"/>
              </a:solidFill>
              <a:ea typeface="ＭＳ Ｐゴシック" panose="020B0600070205080204" pitchFamily="34" charset="-128"/>
            </a:endParaRPr>
          </a:p>
        </p:txBody>
      </p:sp>
      <p:sp>
        <p:nvSpPr>
          <p:cNvPr id="6" name="Text Box 10"/>
          <p:cNvSpPr txBox="1">
            <a:spLocks noChangeArrowheads="1"/>
          </p:cNvSpPr>
          <p:nvPr/>
        </p:nvSpPr>
        <p:spPr bwMode="auto">
          <a:xfrm>
            <a:off x="0" y="3800297"/>
            <a:ext cx="43211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sl-SI" altLang="sl-SI" sz="2400" dirty="0" smtClean="0">
                <a:solidFill>
                  <a:srgbClr val="99CC00"/>
                </a:solidFill>
                <a:ea typeface="ＭＳ Ｐゴシック" panose="020B0600070205080204" pitchFamily="34" charset="-128"/>
              </a:rPr>
              <a:t>Valutna tveganja</a:t>
            </a:r>
            <a:endParaRPr lang="sl-SI" altLang="sl-SI" sz="2400" dirty="0">
              <a:solidFill>
                <a:srgbClr val="99CC00"/>
              </a:solidFill>
              <a:ea typeface="ＭＳ Ｐゴシック" panose="020B0600070205080204" pitchFamily="34" charset="-128"/>
            </a:endParaRPr>
          </a:p>
          <a:p>
            <a:pPr algn="ctr" eaLnBrk="1" hangingPunct="1">
              <a:lnSpc>
                <a:spcPct val="40000"/>
              </a:lnSpc>
              <a:spcBef>
                <a:spcPct val="50000"/>
              </a:spcBef>
              <a:buFontTx/>
              <a:buNone/>
            </a:pPr>
            <a:r>
              <a:rPr lang="sl-SI" altLang="sl-SI" sz="2000" b="0" dirty="0" smtClean="0">
                <a:solidFill>
                  <a:schemeClr val="bg2"/>
                </a:solidFill>
                <a:ea typeface="ＭＳ Ｐゴシック" panose="020B0600070205080204" pitchFamily="34" charset="-128"/>
              </a:rPr>
              <a:t>Močan evro</a:t>
            </a:r>
            <a:r>
              <a:rPr lang="sl-SI" altLang="sl-SI" sz="2000" b="0" dirty="0" smtClean="0">
                <a:solidFill>
                  <a:srgbClr val="0099FF"/>
                </a:solidFill>
                <a:ea typeface="ＭＳ Ｐゴシック" panose="020B0600070205080204" pitchFamily="34" charset="-128"/>
              </a:rPr>
              <a:t> </a:t>
            </a:r>
            <a:endParaRPr lang="en-GB" altLang="sl-SI" sz="100" b="0" dirty="0">
              <a:solidFill>
                <a:srgbClr val="586D8E"/>
              </a:solidFill>
              <a:ea typeface="ＭＳ Ｐゴシック" panose="020B0600070205080204" pitchFamily="34" charset="-128"/>
            </a:endParaRPr>
          </a:p>
        </p:txBody>
      </p:sp>
      <p:sp>
        <p:nvSpPr>
          <p:cNvPr id="7" name="Text Box 10"/>
          <p:cNvSpPr txBox="1">
            <a:spLocks noChangeArrowheads="1"/>
          </p:cNvSpPr>
          <p:nvPr/>
        </p:nvSpPr>
        <p:spPr bwMode="auto">
          <a:xfrm>
            <a:off x="4572000" y="4518474"/>
            <a:ext cx="4321175"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solidFill>
                  <a:srgbClr val="99CC00"/>
                </a:solidFill>
                <a:ea typeface="ＭＳ Ｐゴシック" panose="020B0600070205080204" pitchFamily="34" charset="-128"/>
              </a:rPr>
              <a:t>Geopolitična tveganja</a:t>
            </a:r>
            <a:endParaRPr lang="sl-SI" altLang="sl-SI" sz="2400" dirty="0">
              <a:solidFill>
                <a:srgbClr val="99CC00"/>
              </a:solidFill>
              <a:ea typeface="ＭＳ Ｐゴシック" panose="020B0600070205080204" pitchFamily="34" charset="-128"/>
            </a:endParaRP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Brexit, vzhodna Evropa</a:t>
            </a:r>
            <a:r>
              <a:rPr lang="sl-SI" altLang="sl-SI" sz="2000" b="0" dirty="0" smtClean="0">
                <a:solidFill>
                  <a:srgbClr val="0099FF"/>
                </a:solidFill>
                <a:ea typeface="ＭＳ Ｐゴシック" panose="020B0600070205080204" pitchFamily="34" charset="-128"/>
              </a:rPr>
              <a:t> </a:t>
            </a:r>
            <a:endParaRPr lang="en-GB" altLang="sl-SI" sz="100" b="0" dirty="0">
              <a:solidFill>
                <a:srgbClr val="586D8E"/>
              </a:solidFill>
              <a:ea typeface="ＭＳ Ｐゴシック" panose="020B0600070205080204" pitchFamily="34" charset="-128"/>
            </a:endParaRPr>
          </a:p>
        </p:txBody>
      </p:sp>
      <p:sp>
        <p:nvSpPr>
          <p:cNvPr id="8" name="Text Box 10"/>
          <p:cNvSpPr txBox="1">
            <a:spLocks noChangeArrowheads="1"/>
          </p:cNvSpPr>
          <p:nvPr/>
        </p:nvSpPr>
        <p:spPr bwMode="auto">
          <a:xfrm>
            <a:off x="219994" y="5012240"/>
            <a:ext cx="4321175" cy="10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solidFill>
                  <a:srgbClr val="FFC000"/>
                </a:solidFill>
                <a:ea typeface="ＭＳ Ｐゴシック" panose="020B0600070205080204" pitchFamily="34" charset="-128"/>
              </a:rPr>
              <a:t>Finančna tveganja</a:t>
            </a:r>
            <a:endParaRPr lang="sl-SI" altLang="sl-SI" sz="2400" dirty="0">
              <a:solidFill>
                <a:srgbClr val="FFC000"/>
              </a:solidFill>
              <a:ea typeface="ＭＳ Ｐゴシック" panose="020B0600070205080204" pitchFamily="34" charset="-128"/>
            </a:endParaRP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Visoke vrednosti delnic in obveznic ter nizke obrestne mere</a:t>
            </a:r>
            <a:endParaRPr lang="en-GB" altLang="sl-SI" sz="100" b="0" dirty="0">
              <a:solidFill>
                <a:srgbClr val="586D8E"/>
              </a:solidFill>
              <a:ea typeface="ＭＳ Ｐゴシック" panose="020B0600070205080204" pitchFamily="34" charset="-128"/>
            </a:endParaRPr>
          </a:p>
        </p:txBody>
      </p:sp>
    </p:spTree>
    <p:extLst>
      <p:ext uri="{BB962C8B-B14F-4D97-AF65-F5344CB8AC3E}">
        <p14:creationId xmlns:p14="http://schemas.microsoft.com/office/powerpoint/2010/main" val="3584178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Pripravljenost na krizo</a:t>
            </a:r>
            <a:endParaRPr lang="en-US" dirty="0"/>
          </a:p>
        </p:txBody>
      </p:sp>
      <p:sp>
        <p:nvSpPr>
          <p:cNvPr id="4" name="Text Box 10"/>
          <p:cNvSpPr txBox="1">
            <a:spLocks noChangeArrowheads="1"/>
          </p:cNvSpPr>
          <p:nvPr/>
        </p:nvSpPr>
        <p:spPr bwMode="auto">
          <a:xfrm>
            <a:off x="323528" y="1889887"/>
            <a:ext cx="4321175"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sl-SI" altLang="sl-SI" sz="2400" dirty="0" smtClean="0">
                <a:solidFill>
                  <a:srgbClr val="99CC00"/>
                </a:solidFill>
                <a:ea typeface="ＭＳ Ｐゴシック" panose="020B0600070205080204" pitchFamily="34" charset="-128"/>
              </a:rPr>
              <a:t>Država</a:t>
            </a: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Izravnan proračun, nizka obrestna mera, daljša ročnost dolga</a:t>
            </a:r>
            <a:endParaRPr lang="en-GB" altLang="sl-SI" sz="2000" b="0" dirty="0">
              <a:solidFill>
                <a:srgbClr val="586D8E"/>
              </a:solidFill>
              <a:ea typeface="ＭＳ Ｐゴシック" panose="020B0600070205080204" pitchFamily="34" charset="-128"/>
            </a:endParaRPr>
          </a:p>
          <a:p>
            <a:pPr algn="ctr" eaLnBrk="1" hangingPunct="1">
              <a:spcBef>
                <a:spcPct val="50000"/>
              </a:spcBef>
              <a:buFontTx/>
              <a:buNone/>
            </a:pPr>
            <a:endParaRPr lang="sl-SI" altLang="sl-SI" sz="2400" dirty="0" smtClean="0">
              <a:solidFill>
                <a:srgbClr val="FF0000"/>
              </a:solidFill>
              <a:ea typeface="ＭＳ Ｐゴシック" panose="020B0600070205080204" pitchFamily="34" charset="-128"/>
            </a:endParaRPr>
          </a:p>
          <a:p>
            <a:pPr algn="ctr" eaLnBrk="1" hangingPunct="1">
              <a:spcBef>
                <a:spcPct val="50000"/>
              </a:spcBef>
              <a:buFontTx/>
              <a:buNone/>
            </a:pPr>
            <a:endParaRPr lang="en-GB" altLang="sl-SI" sz="1200" dirty="0">
              <a:solidFill>
                <a:srgbClr val="586D8E"/>
              </a:solidFill>
              <a:ea typeface="ＭＳ Ｐゴシック" panose="020B0600070205080204" pitchFamily="34" charset="-128"/>
            </a:endParaRPr>
          </a:p>
        </p:txBody>
      </p:sp>
      <p:sp>
        <p:nvSpPr>
          <p:cNvPr id="5" name="Text Box 10"/>
          <p:cNvSpPr txBox="1">
            <a:spLocks noChangeArrowheads="1"/>
          </p:cNvSpPr>
          <p:nvPr/>
        </p:nvSpPr>
        <p:spPr bwMode="auto">
          <a:xfrm>
            <a:off x="4644703" y="2416184"/>
            <a:ext cx="4321175" cy="10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solidFill>
                  <a:srgbClr val="99CC00"/>
                </a:solidFill>
                <a:ea typeface="ＭＳ Ｐゴシック" panose="020B0600070205080204" pitchFamily="34" charset="-128"/>
              </a:rPr>
              <a:t>Gospodinjstva</a:t>
            </a:r>
            <a:endParaRPr lang="sl-SI" altLang="sl-SI" sz="2000" dirty="0" smtClean="0">
              <a:solidFill>
                <a:schemeClr val="bg2"/>
              </a:solidFill>
              <a:ea typeface="ＭＳ Ｐゴシック" panose="020B0600070205080204" pitchFamily="34" charset="-128"/>
            </a:endParaRP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Prihranki (18 mrd EUR), nizka zadolženost </a:t>
            </a:r>
            <a:r>
              <a:rPr lang="sl-SI" altLang="sl-SI" sz="2000" b="0" dirty="0" smtClean="0">
                <a:solidFill>
                  <a:srgbClr val="0099FF"/>
                </a:solidFill>
                <a:ea typeface="ＭＳ Ｐゴシック" panose="020B0600070205080204" pitchFamily="34" charset="-128"/>
              </a:rPr>
              <a:t> </a:t>
            </a:r>
            <a:endParaRPr lang="en-GB" altLang="sl-SI" sz="100" b="0" dirty="0">
              <a:solidFill>
                <a:srgbClr val="586D8E"/>
              </a:solidFill>
              <a:ea typeface="ＭＳ Ｐゴシック" panose="020B0600070205080204" pitchFamily="34" charset="-128"/>
            </a:endParaRPr>
          </a:p>
        </p:txBody>
      </p:sp>
      <p:sp>
        <p:nvSpPr>
          <p:cNvPr id="6" name="Text Box 10"/>
          <p:cNvSpPr txBox="1">
            <a:spLocks noChangeArrowheads="1"/>
          </p:cNvSpPr>
          <p:nvPr/>
        </p:nvSpPr>
        <p:spPr bwMode="auto">
          <a:xfrm>
            <a:off x="0" y="4572307"/>
            <a:ext cx="4321175" cy="1009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solidFill>
                  <a:srgbClr val="99CC00"/>
                </a:solidFill>
                <a:ea typeface="ＭＳ Ｐゴシック" panose="020B0600070205080204" pitchFamily="34" charset="-128"/>
              </a:rPr>
              <a:t>Podjetja</a:t>
            </a:r>
            <a:endParaRPr lang="sl-SI" altLang="sl-SI" sz="2400" dirty="0">
              <a:solidFill>
                <a:srgbClr val="99CC00"/>
              </a:solidFill>
              <a:ea typeface="ＭＳ Ｐゴシック" panose="020B0600070205080204" pitchFamily="34" charset="-128"/>
            </a:endParaRP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Visoka likvidnost, nizka zadolženost (najnižja v 10-letju)</a:t>
            </a:r>
            <a:endParaRPr lang="en-GB" altLang="sl-SI" sz="100" b="0" dirty="0">
              <a:solidFill>
                <a:srgbClr val="586D8E"/>
              </a:solidFill>
              <a:ea typeface="ＭＳ Ｐゴシック" panose="020B0600070205080204" pitchFamily="34" charset="-128"/>
            </a:endParaRPr>
          </a:p>
        </p:txBody>
      </p:sp>
      <p:sp>
        <p:nvSpPr>
          <p:cNvPr id="7" name="Text Box 10"/>
          <p:cNvSpPr txBox="1">
            <a:spLocks noChangeArrowheads="1"/>
          </p:cNvSpPr>
          <p:nvPr/>
        </p:nvSpPr>
        <p:spPr bwMode="auto">
          <a:xfrm>
            <a:off x="4572000" y="4335703"/>
            <a:ext cx="4321175" cy="1317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solidFill>
                  <a:srgbClr val="FFC000"/>
                </a:solidFill>
                <a:ea typeface="ＭＳ Ｐゴシック" panose="020B0600070205080204" pitchFamily="34" charset="-128"/>
              </a:rPr>
              <a:t>Banke</a:t>
            </a:r>
            <a:endParaRPr lang="sl-SI" altLang="sl-SI" sz="2400" dirty="0">
              <a:solidFill>
                <a:srgbClr val="FFC000"/>
              </a:solidFill>
              <a:ea typeface="ＭＳ Ｐゴシック" panose="020B0600070205080204" pitchFamily="34" charset="-128"/>
            </a:endParaRPr>
          </a:p>
          <a:p>
            <a:pPr algn="ctr" eaLnBrk="1" hangingPunct="1">
              <a:spcBef>
                <a:spcPct val="50000"/>
              </a:spcBef>
              <a:buFontTx/>
              <a:buNone/>
            </a:pPr>
            <a:r>
              <a:rPr lang="sl-SI" altLang="sl-SI" sz="2000" b="0" dirty="0" smtClean="0">
                <a:solidFill>
                  <a:schemeClr val="bg2"/>
                </a:solidFill>
                <a:ea typeface="ＭＳ Ｐゴシック" panose="020B0600070205080204" pitchFamily="34" charset="-128"/>
              </a:rPr>
              <a:t>Visoka </a:t>
            </a:r>
            <a:r>
              <a:rPr lang="sl-SI" altLang="sl-SI" sz="2000" b="0" dirty="0" err="1" smtClean="0">
                <a:solidFill>
                  <a:schemeClr val="bg2"/>
                </a:solidFill>
                <a:ea typeface="ＭＳ Ｐゴシック" panose="020B0600070205080204" pitchFamily="34" charset="-128"/>
              </a:rPr>
              <a:t>kapitaliziranost</a:t>
            </a:r>
            <a:r>
              <a:rPr lang="sl-SI" altLang="sl-SI" sz="2000" b="0" dirty="0" smtClean="0">
                <a:solidFill>
                  <a:schemeClr val="bg2"/>
                </a:solidFill>
                <a:ea typeface="ＭＳ Ｐゴシック" panose="020B0600070205080204" pitchFamily="34" charset="-128"/>
              </a:rPr>
              <a:t>, ROE nad 10 %, slabe terjatve do podjetij v državah JV Evrope</a:t>
            </a:r>
            <a:endParaRPr lang="en-GB" altLang="sl-SI" sz="100" b="0" dirty="0">
              <a:solidFill>
                <a:srgbClr val="586D8E"/>
              </a:solidFill>
              <a:ea typeface="ＭＳ Ｐゴシック" panose="020B0600070205080204" pitchFamily="34" charset="-128"/>
            </a:endParaRPr>
          </a:p>
        </p:txBody>
      </p:sp>
    </p:spTree>
    <p:extLst>
      <p:ext uri="{BB962C8B-B14F-4D97-AF65-F5344CB8AC3E}">
        <p14:creationId xmlns:p14="http://schemas.microsoft.com/office/powerpoint/2010/main" val="2540557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22263" y="333375"/>
            <a:ext cx="8642350" cy="649288"/>
          </a:xfrm>
        </p:spPr>
        <p:txBody>
          <a:bodyPr/>
          <a:lstStyle/>
          <a:p>
            <a:pPr eaLnBrk="1" hangingPunct="1"/>
            <a:r>
              <a:rPr lang="sl-SI" altLang="en-US" dirty="0" smtClean="0"/>
              <a:t>Gospodarstvo, ki zopet znižuje razvojni zaostanek do EU-28</a:t>
            </a:r>
            <a:endParaRPr lang="en-GB" altLang="en-US" sz="1000" dirty="0" smtClean="0"/>
          </a:p>
        </p:txBody>
      </p:sp>
      <p:sp>
        <p:nvSpPr>
          <p:cNvPr id="6147" name="Text Box 4"/>
          <p:cNvSpPr txBox="1">
            <a:spLocks noChangeArrowheads="1"/>
          </p:cNvSpPr>
          <p:nvPr/>
        </p:nvSpPr>
        <p:spPr bwMode="auto">
          <a:xfrm>
            <a:off x="250825" y="1951038"/>
            <a:ext cx="4321175" cy="1348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ea typeface="ＭＳ Ｐゴシック" panose="020B0600070205080204" pitchFamily="34" charset="-128"/>
              </a:rPr>
              <a:t>BDP, realna rast</a:t>
            </a:r>
          </a:p>
          <a:p>
            <a:pPr algn="ctr" eaLnBrk="1" hangingPunct="1">
              <a:lnSpc>
                <a:spcPct val="40000"/>
              </a:lnSpc>
              <a:spcBef>
                <a:spcPct val="50000"/>
              </a:spcBef>
              <a:buFontTx/>
              <a:buNone/>
            </a:pPr>
            <a:r>
              <a:rPr lang="sl-SI" altLang="sl-SI" sz="8000" dirty="0" smtClean="0">
                <a:solidFill>
                  <a:srgbClr val="669900"/>
                </a:solidFill>
                <a:ea typeface="ＭＳ Ｐゴシック" panose="020B0600070205080204" pitchFamily="34" charset="-128"/>
              </a:rPr>
              <a:t>5,0 </a:t>
            </a:r>
            <a:r>
              <a:rPr lang="sl-SI" altLang="sl-SI" sz="8000" dirty="0">
                <a:solidFill>
                  <a:srgbClr val="669900"/>
                </a:solidFill>
                <a:ea typeface="ＭＳ Ｐゴシック" panose="020B0600070205080204" pitchFamily="34" charset="-128"/>
              </a:rPr>
              <a:t>%</a:t>
            </a:r>
            <a:r>
              <a:rPr lang="sl-SI" altLang="sl-SI" sz="1200" dirty="0">
                <a:solidFill>
                  <a:schemeClr val="folHlink"/>
                </a:solidFill>
                <a:ea typeface="ＭＳ Ｐゴシック" panose="020B0600070205080204" pitchFamily="34" charset="-128"/>
              </a:rPr>
              <a:t> </a:t>
            </a:r>
            <a:r>
              <a:rPr lang="sl-SI" altLang="sl-SI" sz="1200" dirty="0">
                <a:solidFill>
                  <a:srgbClr val="586D8E"/>
                </a:solidFill>
                <a:ea typeface="ＭＳ Ｐゴシック" panose="020B0600070205080204" pitchFamily="34" charset="-128"/>
              </a:rPr>
              <a:t> </a:t>
            </a:r>
            <a:endParaRPr lang="en-GB" altLang="sl-SI" sz="1200" dirty="0">
              <a:solidFill>
                <a:srgbClr val="586D8E"/>
              </a:solidFill>
              <a:ea typeface="ＭＳ Ｐゴシック" panose="020B0600070205080204" pitchFamily="34" charset="-128"/>
            </a:endParaRPr>
          </a:p>
        </p:txBody>
      </p:sp>
      <p:sp>
        <p:nvSpPr>
          <p:cNvPr id="6148" name="Text Box 5"/>
          <p:cNvSpPr txBox="1">
            <a:spLocks noChangeArrowheads="1"/>
          </p:cNvSpPr>
          <p:nvPr/>
        </p:nvSpPr>
        <p:spPr bwMode="auto">
          <a:xfrm>
            <a:off x="4572000" y="4470400"/>
            <a:ext cx="4321175" cy="98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ea typeface="ＭＳ Ｐゴシック" panose="020B0600070205080204" pitchFamily="34" charset="-128"/>
              </a:rPr>
              <a:t>Rast cen</a:t>
            </a:r>
            <a:endParaRPr lang="sl-SI" altLang="sl-SI" sz="2400" dirty="0">
              <a:ea typeface="ＭＳ Ｐゴシック" panose="020B0600070205080204" pitchFamily="34" charset="-128"/>
            </a:endParaRPr>
          </a:p>
          <a:p>
            <a:pPr algn="ctr" eaLnBrk="1" hangingPunct="1">
              <a:lnSpc>
                <a:spcPct val="40000"/>
              </a:lnSpc>
              <a:spcBef>
                <a:spcPct val="50000"/>
              </a:spcBef>
              <a:buFontTx/>
              <a:buNone/>
            </a:pPr>
            <a:r>
              <a:rPr lang="sl-SI" altLang="sl-SI" sz="5400" dirty="0" smtClean="0">
                <a:solidFill>
                  <a:srgbClr val="669900"/>
                </a:solidFill>
                <a:ea typeface="ＭＳ Ｐゴシック" panose="020B0600070205080204" pitchFamily="34" charset="-128"/>
              </a:rPr>
              <a:t>1,4 %  </a:t>
            </a:r>
            <a:endParaRPr lang="en-GB" altLang="sl-SI" sz="5400" dirty="0">
              <a:solidFill>
                <a:srgbClr val="669900"/>
              </a:solidFill>
              <a:ea typeface="ＭＳ Ｐゴシック" panose="020B0600070205080204" pitchFamily="34" charset="-128"/>
            </a:endParaRPr>
          </a:p>
        </p:txBody>
      </p:sp>
      <p:sp>
        <p:nvSpPr>
          <p:cNvPr id="6149" name="Text Box 8"/>
          <p:cNvSpPr txBox="1">
            <a:spLocks noChangeArrowheads="1"/>
          </p:cNvSpPr>
          <p:nvPr/>
        </p:nvSpPr>
        <p:spPr bwMode="auto">
          <a:xfrm>
            <a:off x="250825" y="4427538"/>
            <a:ext cx="4321175" cy="132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60000"/>
              </a:lnSpc>
              <a:spcBef>
                <a:spcPct val="50000"/>
              </a:spcBef>
              <a:buFontTx/>
              <a:buNone/>
            </a:pPr>
            <a:r>
              <a:rPr lang="sl-SI" altLang="sl-SI" sz="2400" dirty="0" smtClean="0">
                <a:ea typeface="ＭＳ Ｐゴシック" panose="020B0600070205080204" pitchFamily="34" charset="-128"/>
              </a:rPr>
              <a:t>BDP na prebivalca</a:t>
            </a:r>
            <a:endParaRPr lang="sl-SI" altLang="sl-SI" sz="2400" dirty="0">
              <a:ea typeface="ＭＳ Ｐゴシック" panose="020B0600070205080204" pitchFamily="34" charset="-128"/>
            </a:endParaRPr>
          </a:p>
          <a:p>
            <a:pPr algn="ctr" eaLnBrk="1" hangingPunct="1">
              <a:lnSpc>
                <a:spcPct val="60000"/>
              </a:lnSpc>
              <a:spcBef>
                <a:spcPct val="50000"/>
              </a:spcBef>
              <a:buFontTx/>
              <a:buNone/>
            </a:pPr>
            <a:r>
              <a:rPr lang="sl-SI" altLang="sl-SI" sz="6000" dirty="0" smtClean="0">
                <a:solidFill>
                  <a:srgbClr val="669900"/>
                </a:solidFill>
                <a:ea typeface="ＭＳ Ｐゴシック" panose="020B0600070205080204" pitchFamily="34" charset="-128"/>
              </a:rPr>
              <a:t>21 tisoč </a:t>
            </a:r>
            <a:r>
              <a:rPr lang="sl-SI" altLang="sl-SI" sz="6000" dirty="0">
                <a:solidFill>
                  <a:srgbClr val="669900"/>
                </a:solidFill>
                <a:ea typeface="ＭＳ Ｐゴシック" panose="020B0600070205080204" pitchFamily="34" charset="-128"/>
              </a:rPr>
              <a:t>€</a:t>
            </a:r>
            <a:r>
              <a:rPr lang="sl-SI" altLang="sl-SI" sz="6000" dirty="0">
                <a:solidFill>
                  <a:srgbClr val="0099FF"/>
                </a:solidFill>
                <a:ea typeface="ＭＳ Ｐゴシック" panose="020B0600070205080204" pitchFamily="34" charset="-128"/>
              </a:rPr>
              <a:t> </a:t>
            </a:r>
            <a:endParaRPr lang="en-GB" altLang="sl-SI" sz="1200" dirty="0">
              <a:solidFill>
                <a:srgbClr val="586D8E"/>
              </a:solidFill>
              <a:ea typeface="ＭＳ Ｐゴシック" panose="020B0600070205080204" pitchFamily="34" charset="-128"/>
            </a:endParaRPr>
          </a:p>
        </p:txBody>
      </p:sp>
      <p:sp>
        <p:nvSpPr>
          <p:cNvPr id="6150" name="Text Box 9"/>
          <p:cNvSpPr txBox="1">
            <a:spLocks noChangeArrowheads="1"/>
          </p:cNvSpPr>
          <p:nvPr/>
        </p:nvSpPr>
        <p:spPr bwMode="auto">
          <a:xfrm>
            <a:off x="4572000" y="1847850"/>
            <a:ext cx="4321175" cy="162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70000"/>
              </a:lnSpc>
              <a:spcBef>
                <a:spcPct val="50000"/>
              </a:spcBef>
              <a:buFontTx/>
              <a:buNone/>
            </a:pPr>
            <a:r>
              <a:rPr lang="sl-SI" altLang="sl-SI" sz="2400" dirty="0" smtClean="0">
                <a:ea typeface="ＭＳ Ｐゴシック" panose="020B0600070205080204" pitchFamily="34" charset="-128"/>
              </a:rPr>
              <a:t>BDP</a:t>
            </a:r>
            <a:endParaRPr lang="sl-SI" altLang="sl-SI" sz="2400" dirty="0">
              <a:ea typeface="ＭＳ Ｐゴシック" panose="020B0600070205080204" pitchFamily="34" charset="-128"/>
            </a:endParaRPr>
          </a:p>
          <a:p>
            <a:pPr algn="ctr" eaLnBrk="1" hangingPunct="1">
              <a:lnSpc>
                <a:spcPct val="70000"/>
              </a:lnSpc>
              <a:spcBef>
                <a:spcPct val="50000"/>
              </a:spcBef>
              <a:buFontTx/>
              <a:buNone/>
            </a:pPr>
            <a:r>
              <a:rPr lang="sl-SI" altLang="sl-SI" sz="5400" dirty="0" smtClean="0">
                <a:solidFill>
                  <a:srgbClr val="669900"/>
                </a:solidFill>
                <a:ea typeface="ＭＳ Ｐゴシック" panose="020B0600070205080204" pitchFamily="34" charset="-128"/>
              </a:rPr>
              <a:t>43 mrd </a:t>
            </a:r>
            <a:r>
              <a:rPr lang="sl-SI" altLang="sl-SI" sz="5400" dirty="0">
                <a:solidFill>
                  <a:srgbClr val="669900"/>
                </a:solidFill>
                <a:ea typeface="ＭＳ Ｐゴシック" panose="020B0600070205080204" pitchFamily="34" charset="-128"/>
              </a:rPr>
              <a:t>€</a:t>
            </a:r>
            <a:r>
              <a:rPr lang="sl-SI" altLang="sl-SI" sz="5400" dirty="0">
                <a:solidFill>
                  <a:srgbClr val="FF9900"/>
                </a:solidFill>
                <a:ea typeface="ＭＳ Ｐゴシック" panose="020B0600070205080204" pitchFamily="34" charset="-128"/>
              </a:rPr>
              <a:t> </a:t>
            </a:r>
            <a:endParaRPr lang="sl-SI" altLang="sl-SI" sz="1200" dirty="0">
              <a:solidFill>
                <a:srgbClr val="FF9900"/>
              </a:solidFill>
              <a:ea typeface="ＭＳ Ｐゴシック" panose="020B0600070205080204" pitchFamily="34" charset="-128"/>
            </a:endParaRPr>
          </a:p>
          <a:p>
            <a:pPr algn="ctr" eaLnBrk="1" hangingPunct="1">
              <a:lnSpc>
                <a:spcPct val="40000"/>
              </a:lnSpc>
              <a:spcBef>
                <a:spcPct val="50000"/>
              </a:spcBef>
              <a:buFontTx/>
              <a:buNone/>
            </a:pPr>
            <a:endParaRPr lang="en-GB" altLang="sl-SI" sz="1800" dirty="0">
              <a:solidFill>
                <a:srgbClr val="4D4D4D"/>
              </a:solidFill>
              <a:ea typeface="ＭＳ Ｐゴシック" panose="020B0600070205080204" pitchFamily="34" charset="-128"/>
            </a:endParaRPr>
          </a:p>
        </p:txBody>
      </p:sp>
      <p:sp>
        <p:nvSpPr>
          <p:cNvPr id="7" name="Text Box 8"/>
          <p:cNvSpPr txBox="1">
            <a:spLocks noChangeArrowheads="1"/>
          </p:cNvSpPr>
          <p:nvPr/>
        </p:nvSpPr>
        <p:spPr bwMode="auto">
          <a:xfrm>
            <a:off x="468313" y="6237288"/>
            <a:ext cx="43211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60000"/>
              </a:lnSpc>
              <a:spcBef>
                <a:spcPct val="50000"/>
              </a:spcBef>
              <a:buFontTx/>
              <a:buNone/>
              <a:defRPr/>
            </a:pPr>
            <a:r>
              <a:rPr lang="sl-SI" altLang="sl-SI" sz="2400" dirty="0" smtClean="0">
                <a:solidFill>
                  <a:schemeClr val="bg1">
                    <a:lumMod val="65000"/>
                  </a:schemeClr>
                </a:solidFill>
                <a:ea typeface="ＭＳ Ｐゴシック" panose="020B0600070205080204" pitchFamily="34" charset="-128"/>
              </a:rPr>
              <a:t>85 % povprečja EU-28</a:t>
            </a:r>
            <a:endParaRPr lang="sl-SI" altLang="sl-SI" sz="1800" dirty="0">
              <a:solidFill>
                <a:schemeClr val="bg1">
                  <a:lumMod val="65000"/>
                </a:schemeClr>
              </a:solidFill>
              <a:ea typeface="ＭＳ Ｐゴシック" panose="020B0600070205080204" pitchFamily="34" charset="-128"/>
            </a:endParaRPr>
          </a:p>
        </p:txBody>
      </p:sp>
      <p:sp>
        <p:nvSpPr>
          <p:cNvPr id="8" name="Text Box 8"/>
          <p:cNvSpPr txBox="1">
            <a:spLocks noChangeArrowheads="1"/>
          </p:cNvSpPr>
          <p:nvPr/>
        </p:nvSpPr>
        <p:spPr bwMode="auto">
          <a:xfrm>
            <a:off x="322263" y="3333750"/>
            <a:ext cx="4321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defRPr/>
            </a:pPr>
            <a:r>
              <a:rPr lang="sl-SI" altLang="sl-SI" sz="2400" dirty="0" smtClean="0">
                <a:solidFill>
                  <a:schemeClr val="bg1">
                    <a:lumMod val="65000"/>
                  </a:schemeClr>
                </a:solidFill>
                <a:ea typeface="ＭＳ Ｐゴシック" panose="020B0600070205080204" pitchFamily="34" charset="-128"/>
              </a:rPr>
              <a:t>5,4 % </a:t>
            </a:r>
            <a:r>
              <a:rPr lang="sl-SI" altLang="sl-SI" sz="2400" dirty="0" err="1" smtClean="0">
                <a:solidFill>
                  <a:schemeClr val="bg1">
                    <a:lumMod val="65000"/>
                  </a:schemeClr>
                </a:solidFill>
                <a:ea typeface="ＭＳ Ｐゴシック" panose="020B0600070205080204" pitchFamily="34" charset="-128"/>
              </a:rPr>
              <a:t>desezonirano</a:t>
            </a:r>
            <a:endParaRPr lang="sl-SI" altLang="sl-SI" sz="1800" dirty="0">
              <a:solidFill>
                <a:schemeClr val="bg1">
                  <a:lumMod val="65000"/>
                </a:schemeClr>
              </a:solidFill>
              <a:ea typeface="ＭＳ Ｐゴシック" panose="020B0600070205080204" pitchFamily="34" charset="-128"/>
            </a:endParaRPr>
          </a:p>
        </p:txBody>
      </p:sp>
      <p:sp>
        <p:nvSpPr>
          <p:cNvPr id="10" name="Text Box 8"/>
          <p:cNvSpPr txBox="1">
            <a:spLocks noChangeArrowheads="1"/>
          </p:cNvSpPr>
          <p:nvPr/>
        </p:nvSpPr>
        <p:spPr bwMode="auto">
          <a:xfrm>
            <a:off x="4675188" y="3381375"/>
            <a:ext cx="43211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defRPr/>
            </a:pPr>
            <a:r>
              <a:rPr lang="sl-SI" altLang="sl-SI" sz="2400" dirty="0" smtClean="0">
                <a:solidFill>
                  <a:schemeClr val="bg1">
                    <a:lumMod val="65000"/>
                  </a:schemeClr>
                </a:solidFill>
                <a:ea typeface="ＭＳ Ｐゴシック" panose="020B0600070205080204" pitchFamily="34" charset="-128"/>
              </a:rPr>
              <a:t>0,3 % BDP EU-28</a:t>
            </a:r>
            <a:endParaRPr lang="sl-SI" altLang="sl-SI" sz="1800" dirty="0">
              <a:solidFill>
                <a:schemeClr val="bg1">
                  <a:lumMod val="65000"/>
                </a:schemeClr>
              </a:solidFill>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322263" y="333375"/>
            <a:ext cx="864235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a:lstStyle>
          <a:p>
            <a:pPr eaLnBrk="1" hangingPunct="1"/>
            <a:r>
              <a:rPr lang="sl-SI" altLang="en-US" kern="0" dirty="0" smtClean="0"/>
              <a:t>Leto dvojnih volitev poganja gospodarstvo</a:t>
            </a:r>
            <a:endParaRPr lang="en-GB" altLang="en-US" sz="1000" kern="0" dirty="0" smtClean="0"/>
          </a:p>
        </p:txBody>
      </p:sp>
      <p:pic>
        <p:nvPicPr>
          <p:cNvPr id="2" name="Slika 1"/>
          <p:cNvPicPr>
            <a:picLocks noChangeAspect="1"/>
          </p:cNvPicPr>
          <p:nvPr/>
        </p:nvPicPr>
        <p:blipFill>
          <a:blip r:embed="rId3"/>
          <a:stretch>
            <a:fillRect/>
          </a:stretch>
        </p:blipFill>
        <p:spPr>
          <a:xfrm>
            <a:off x="1653722" y="1772816"/>
            <a:ext cx="5979432" cy="3679023"/>
          </a:xfrm>
          <a:prstGeom prst="rect">
            <a:avLst/>
          </a:prstGeom>
        </p:spPr>
      </p:pic>
    </p:spTree>
    <p:extLst>
      <p:ext uri="{BB962C8B-B14F-4D97-AF65-F5344CB8AC3E}">
        <p14:creationId xmlns:p14="http://schemas.microsoft.com/office/powerpoint/2010/main" val="16101713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322263" y="333375"/>
            <a:ext cx="864235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a:lstStyle>
          <a:p>
            <a:pPr eaLnBrk="1" hangingPunct="1"/>
            <a:r>
              <a:rPr lang="sl-SI" altLang="en-US" kern="0" dirty="0" smtClean="0"/>
              <a:t>Prispevek investicij v 2017 največji</a:t>
            </a:r>
            <a:endParaRPr lang="en-GB" altLang="en-US" sz="1000" kern="0" dirty="0" smtClean="0"/>
          </a:p>
        </p:txBody>
      </p:sp>
      <p:pic>
        <p:nvPicPr>
          <p:cNvPr id="5" name="Slika 4"/>
          <p:cNvPicPr>
            <a:picLocks noChangeAspect="1"/>
          </p:cNvPicPr>
          <p:nvPr/>
        </p:nvPicPr>
        <p:blipFill>
          <a:blip r:embed="rId3"/>
          <a:stretch>
            <a:fillRect/>
          </a:stretch>
        </p:blipFill>
        <p:spPr>
          <a:xfrm>
            <a:off x="1698615" y="1628800"/>
            <a:ext cx="5889646" cy="3536924"/>
          </a:xfrm>
          <a:prstGeom prst="rect">
            <a:avLst/>
          </a:prstGeom>
        </p:spPr>
      </p:pic>
    </p:spTree>
    <p:extLst>
      <p:ext uri="{BB962C8B-B14F-4D97-AF65-F5344CB8AC3E}">
        <p14:creationId xmlns:p14="http://schemas.microsoft.com/office/powerpoint/2010/main" val="2887047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22263" y="333375"/>
            <a:ext cx="864235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a:lstStyle>
          <a:p>
            <a:pPr eaLnBrk="1" hangingPunct="1"/>
            <a:r>
              <a:rPr lang="sl-SI" altLang="en-US" kern="0" dirty="0" smtClean="0"/>
              <a:t>Struktura gospodarstva se je spremenila v prid izvoza</a:t>
            </a:r>
            <a:endParaRPr lang="en-GB" altLang="en-US" sz="1000" kern="0" dirty="0" smtClean="0"/>
          </a:p>
        </p:txBody>
      </p:sp>
      <p:pic>
        <p:nvPicPr>
          <p:cNvPr id="5" name="Slika 4"/>
          <p:cNvPicPr>
            <a:picLocks noChangeAspect="1"/>
          </p:cNvPicPr>
          <p:nvPr/>
        </p:nvPicPr>
        <p:blipFill>
          <a:blip r:embed="rId3"/>
          <a:stretch>
            <a:fillRect/>
          </a:stretch>
        </p:blipFill>
        <p:spPr>
          <a:xfrm>
            <a:off x="2051720" y="1844824"/>
            <a:ext cx="5886454" cy="3535007"/>
          </a:xfrm>
          <a:prstGeom prst="rect">
            <a:avLst/>
          </a:prstGeom>
        </p:spPr>
      </p:pic>
    </p:spTree>
    <p:extLst>
      <p:ext uri="{BB962C8B-B14F-4D97-AF65-F5344CB8AC3E}">
        <p14:creationId xmlns:p14="http://schemas.microsoft.com/office/powerpoint/2010/main" val="292510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0"/>
          <p:cNvSpPr txBox="1">
            <a:spLocks noChangeArrowheads="1"/>
          </p:cNvSpPr>
          <p:nvPr/>
        </p:nvSpPr>
        <p:spPr bwMode="auto">
          <a:xfrm>
            <a:off x="303213" y="1885950"/>
            <a:ext cx="4321175"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ea typeface="ＭＳ Ｐゴシック" panose="020B0600070205080204" pitchFamily="34" charset="-128"/>
              </a:rPr>
              <a:t>Delež izvoza v </a:t>
            </a:r>
            <a:r>
              <a:rPr lang="sl-SI" altLang="sl-SI" sz="2400" dirty="0">
                <a:ea typeface="ＭＳ Ｐゴシック" panose="020B0600070205080204" pitchFamily="34" charset="-128"/>
              </a:rPr>
              <a:t>B</a:t>
            </a:r>
            <a:r>
              <a:rPr lang="sl-SI" altLang="sl-SI" sz="2400" dirty="0" smtClean="0">
                <a:ea typeface="ＭＳ Ｐゴシック" panose="020B0600070205080204" pitchFamily="34" charset="-128"/>
              </a:rPr>
              <a:t>DP</a:t>
            </a:r>
            <a:endParaRPr lang="sl-SI" altLang="sl-SI" sz="2400" dirty="0">
              <a:ea typeface="ＭＳ Ｐゴシック" panose="020B0600070205080204" pitchFamily="34" charset="-128"/>
            </a:endParaRPr>
          </a:p>
          <a:p>
            <a:pPr algn="ctr" eaLnBrk="1" hangingPunct="1">
              <a:lnSpc>
                <a:spcPct val="40000"/>
              </a:lnSpc>
              <a:spcBef>
                <a:spcPct val="50000"/>
              </a:spcBef>
              <a:buFontTx/>
              <a:buNone/>
            </a:pPr>
            <a:r>
              <a:rPr lang="sl-SI" altLang="sl-SI" sz="8000" dirty="0" smtClean="0">
                <a:solidFill>
                  <a:schemeClr val="bg2"/>
                </a:solidFill>
                <a:ea typeface="ＭＳ Ｐゴシック" panose="020B0600070205080204" pitchFamily="34" charset="-128"/>
              </a:rPr>
              <a:t>82 %</a:t>
            </a:r>
            <a:r>
              <a:rPr lang="sl-SI" altLang="sl-SI" sz="8000" dirty="0" smtClean="0">
                <a:solidFill>
                  <a:srgbClr val="0099FF"/>
                </a:solidFill>
                <a:ea typeface="ＭＳ Ｐゴシック" panose="020B0600070205080204" pitchFamily="34" charset="-128"/>
              </a:rPr>
              <a:t> </a:t>
            </a:r>
            <a:endParaRPr lang="en-GB" altLang="sl-SI" sz="1200" dirty="0">
              <a:solidFill>
                <a:srgbClr val="586D8E"/>
              </a:solidFill>
              <a:ea typeface="ＭＳ Ｐゴシック" panose="020B0600070205080204" pitchFamily="34" charset="-128"/>
            </a:endParaRPr>
          </a:p>
        </p:txBody>
      </p:sp>
      <p:sp>
        <p:nvSpPr>
          <p:cNvPr id="7171" name="Text Box 11"/>
          <p:cNvSpPr txBox="1">
            <a:spLocks noChangeArrowheads="1"/>
          </p:cNvSpPr>
          <p:nvPr/>
        </p:nvSpPr>
        <p:spPr bwMode="auto">
          <a:xfrm>
            <a:off x="4500563" y="1506538"/>
            <a:ext cx="4321175" cy="1791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r>
              <a:rPr lang="sl-SI" altLang="sl-SI" sz="2400" dirty="0" smtClean="0">
                <a:ea typeface="ＭＳ Ｐゴシック" panose="020B0600070205080204" pitchFamily="34" charset="-128"/>
              </a:rPr>
              <a:t>Delež prodaje, ustvarjene na tujih trgih</a:t>
            </a:r>
            <a:endParaRPr lang="sl-SI" altLang="sl-SI" sz="2400" dirty="0">
              <a:ea typeface="ＭＳ Ｐゴシック" panose="020B0600070205080204" pitchFamily="34" charset="-128"/>
            </a:endParaRPr>
          </a:p>
          <a:p>
            <a:pPr algn="ctr" eaLnBrk="1" hangingPunct="1">
              <a:lnSpc>
                <a:spcPct val="40000"/>
              </a:lnSpc>
              <a:spcBef>
                <a:spcPct val="50000"/>
              </a:spcBef>
              <a:buFontTx/>
              <a:buNone/>
            </a:pPr>
            <a:r>
              <a:rPr lang="sl-SI" altLang="sl-SI" sz="8000" dirty="0" smtClean="0">
                <a:solidFill>
                  <a:srgbClr val="669900"/>
                </a:solidFill>
                <a:ea typeface="ＭＳ Ｐゴシック" panose="020B0600070205080204" pitchFamily="34" charset="-128"/>
              </a:rPr>
              <a:t>40% </a:t>
            </a:r>
            <a:endParaRPr lang="en-GB" altLang="sl-SI" sz="8000" dirty="0">
              <a:solidFill>
                <a:srgbClr val="669900"/>
              </a:solidFill>
              <a:ea typeface="ＭＳ Ｐゴシック" panose="020B0600070205080204" pitchFamily="34" charset="-128"/>
            </a:endParaRPr>
          </a:p>
        </p:txBody>
      </p:sp>
      <p:sp>
        <p:nvSpPr>
          <p:cNvPr id="7172" name="Rectangle 2"/>
          <p:cNvSpPr>
            <a:spLocks noChangeArrowheads="1"/>
          </p:cNvSpPr>
          <p:nvPr/>
        </p:nvSpPr>
        <p:spPr bwMode="auto">
          <a:xfrm>
            <a:off x="322263" y="333375"/>
            <a:ext cx="8642350"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sl-SI" altLang="en-US" sz="4000" dirty="0" smtClean="0">
                <a:solidFill>
                  <a:schemeClr val="folHlink"/>
                </a:solidFill>
              </a:rPr>
              <a:t>Rastoča zunanja konkurenčnost gospodarstva</a:t>
            </a:r>
            <a:endParaRPr lang="en-GB" altLang="en-US" sz="1400" dirty="0">
              <a:solidFill>
                <a:schemeClr val="folHlink"/>
              </a:solidFill>
            </a:endParaRPr>
          </a:p>
        </p:txBody>
      </p:sp>
      <p:sp>
        <p:nvSpPr>
          <p:cNvPr id="7173" name="Text Box 10"/>
          <p:cNvSpPr txBox="1">
            <a:spLocks noChangeArrowheads="1"/>
          </p:cNvSpPr>
          <p:nvPr/>
        </p:nvSpPr>
        <p:spPr bwMode="auto">
          <a:xfrm>
            <a:off x="330200" y="3767138"/>
            <a:ext cx="4321175" cy="96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ea typeface="ＭＳ Ｐゴシック" panose="020B0600070205080204" pitchFamily="34" charset="-128"/>
              </a:rPr>
              <a:t>Rast </a:t>
            </a:r>
            <a:r>
              <a:rPr lang="sl-SI" altLang="sl-SI" sz="2400" dirty="0">
                <a:ea typeface="ＭＳ Ｐゴシック" panose="020B0600070205080204" pitchFamily="34" charset="-128"/>
              </a:rPr>
              <a:t>(</a:t>
            </a:r>
            <a:r>
              <a:rPr lang="sl-SI" altLang="sl-SI" sz="2400" dirty="0" smtClean="0">
                <a:ea typeface="ＭＳ Ｐゴシック" panose="020B0600070205080204" pitchFamily="34" charset="-128"/>
              </a:rPr>
              <a:t>2017/2007)</a:t>
            </a:r>
            <a:endParaRPr lang="sl-SI" altLang="sl-SI" sz="2400" dirty="0">
              <a:ea typeface="ＭＳ Ｐゴシック" panose="020B0600070205080204" pitchFamily="34" charset="-128"/>
            </a:endParaRPr>
          </a:p>
          <a:p>
            <a:pPr algn="ctr" eaLnBrk="1" hangingPunct="1">
              <a:lnSpc>
                <a:spcPct val="40000"/>
              </a:lnSpc>
              <a:spcBef>
                <a:spcPts val="1800"/>
              </a:spcBef>
              <a:buFontTx/>
              <a:buNone/>
            </a:pPr>
            <a:r>
              <a:rPr lang="sl-SI" altLang="sl-SI" sz="4000" dirty="0" smtClean="0">
                <a:solidFill>
                  <a:schemeClr val="bg2"/>
                </a:solidFill>
                <a:ea typeface="ＭＳ Ｐゴシック" panose="020B0600070205080204" pitchFamily="34" charset="-128"/>
              </a:rPr>
              <a:t>+14 odst. točk</a:t>
            </a:r>
            <a:r>
              <a:rPr lang="sl-SI" altLang="sl-SI" sz="8000" dirty="0" smtClean="0">
                <a:solidFill>
                  <a:srgbClr val="0099FF"/>
                </a:solidFill>
                <a:ea typeface="ＭＳ Ｐゴシック" panose="020B0600070205080204" pitchFamily="34" charset="-128"/>
              </a:rPr>
              <a:t> </a:t>
            </a:r>
            <a:endParaRPr lang="en-GB" altLang="sl-SI" sz="1200" dirty="0">
              <a:solidFill>
                <a:srgbClr val="586D8E"/>
              </a:solidFill>
              <a:ea typeface="ＭＳ Ｐゴシック" panose="020B0600070205080204" pitchFamily="34" charset="-128"/>
            </a:endParaRPr>
          </a:p>
        </p:txBody>
      </p:sp>
      <p:sp>
        <p:nvSpPr>
          <p:cNvPr id="7174" name="Text Box 11"/>
          <p:cNvSpPr txBox="1">
            <a:spLocks noChangeArrowheads="1"/>
          </p:cNvSpPr>
          <p:nvPr/>
        </p:nvSpPr>
        <p:spPr bwMode="auto">
          <a:xfrm>
            <a:off x="4624388" y="3678238"/>
            <a:ext cx="4321175" cy="972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40000"/>
              </a:lnSpc>
              <a:spcBef>
                <a:spcPct val="50000"/>
              </a:spcBef>
              <a:buFontTx/>
              <a:buNone/>
            </a:pPr>
            <a:r>
              <a:rPr lang="sl-SI" altLang="sl-SI" sz="2400" dirty="0" smtClean="0">
                <a:ea typeface="ＭＳ Ｐゴシック" panose="020B0600070205080204" pitchFamily="34" charset="-128"/>
              </a:rPr>
              <a:t>Rast </a:t>
            </a:r>
            <a:r>
              <a:rPr lang="sl-SI" altLang="sl-SI" sz="2400" dirty="0">
                <a:ea typeface="ＭＳ Ｐゴシック" panose="020B0600070205080204" pitchFamily="34" charset="-128"/>
              </a:rPr>
              <a:t>(</a:t>
            </a:r>
            <a:r>
              <a:rPr lang="sl-SI" altLang="sl-SI" sz="2400" dirty="0" smtClean="0">
                <a:ea typeface="ＭＳ Ｐゴシック" panose="020B0600070205080204" pitchFamily="34" charset="-128"/>
              </a:rPr>
              <a:t>2016/2007)</a:t>
            </a:r>
            <a:endParaRPr lang="sl-SI" altLang="sl-SI" sz="2400" dirty="0">
              <a:ea typeface="ＭＳ Ｐゴシック" panose="020B0600070205080204" pitchFamily="34" charset="-128"/>
            </a:endParaRPr>
          </a:p>
          <a:p>
            <a:pPr algn="ctr" eaLnBrk="1" hangingPunct="1">
              <a:lnSpc>
                <a:spcPct val="40000"/>
              </a:lnSpc>
              <a:spcBef>
                <a:spcPct val="50000"/>
              </a:spcBef>
              <a:buFontTx/>
              <a:buNone/>
            </a:pPr>
            <a:endParaRPr lang="sl-SI" altLang="sl-SI" sz="2400" dirty="0">
              <a:ea typeface="ＭＳ Ｐゴシック" panose="020B0600070205080204" pitchFamily="34" charset="-128"/>
            </a:endParaRPr>
          </a:p>
          <a:p>
            <a:pPr algn="ctr" eaLnBrk="1" hangingPunct="1">
              <a:lnSpc>
                <a:spcPct val="40000"/>
              </a:lnSpc>
              <a:spcBef>
                <a:spcPts val="1200"/>
              </a:spcBef>
              <a:buFontTx/>
              <a:buNone/>
            </a:pPr>
            <a:r>
              <a:rPr lang="sl-SI" altLang="sl-SI" sz="4000" dirty="0" smtClean="0">
                <a:solidFill>
                  <a:srgbClr val="669900"/>
                </a:solidFill>
                <a:ea typeface="ＭＳ Ｐゴシック" panose="020B0600070205080204" pitchFamily="34" charset="-128"/>
              </a:rPr>
              <a:t>+10 odst. točk</a:t>
            </a:r>
            <a:endParaRPr lang="en-GB" altLang="sl-SI" sz="600" dirty="0">
              <a:solidFill>
                <a:srgbClr val="586D8E"/>
              </a:solidFill>
              <a:ea typeface="ＭＳ Ｐゴシック" panose="020B0600070205080204" pitchFamily="34" charset="-128"/>
            </a:endParaRPr>
          </a:p>
        </p:txBody>
      </p:sp>
      <p:sp>
        <p:nvSpPr>
          <p:cNvPr id="7175" name="Text Box 10"/>
          <p:cNvSpPr txBox="1">
            <a:spLocks noChangeArrowheads="1"/>
          </p:cNvSpPr>
          <p:nvPr/>
        </p:nvSpPr>
        <p:spPr bwMode="auto">
          <a:xfrm>
            <a:off x="2699793" y="5153025"/>
            <a:ext cx="5975896" cy="127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sl-SI" altLang="sl-SI" sz="2400" dirty="0" smtClean="0">
                <a:ea typeface="ＭＳ Ｐゴシック" panose="020B0600070205080204" pitchFamily="34" charset="-128"/>
              </a:rPr>
              <a:t>Tekoči račun plač. bilance (v % od </a:t>
            </a:r>
            <a:r>
              <a:rPr lang="sl-SI" altLang="sl-SI" sz="2400" dirty="0">
                <a:ea typeface="ＭＳ Ｐゴシック" panose="020B0600070205080204" pitchFamily="34" charset="-128"/>
              </a:rPr>
              <a:t>B</a:t>
            </a:r>
            <a:r>
              <a:rPr lang="sl-SI" altLang="sl-SI" sz="2400" dirty="0" smtClean="0">
                <a:ea typeface="ＭＳ Ｐゴシック" panose="020B0600070205080204" pitchFamily="34" charset="-128"/>
              </a:rPr>
              <a:t>DP</a:t>
            </a:r>
            <a:r>
              <a:rPr lang="sl-SI" altLang="sl-SI" sz="2400" dirty="0">
                <a:ea typeface="ＭＳ Ｐゴシック" panose="020B0600070205080204" pitchFamily="34" charset="-128"/>
              </a:rPr>
              <a:t>)</a:t>
            </a:r>
          </a:p>
          <a:p>
            <a:pPr algn="ctr" eaLnBrk="1" hangingPunct="1">
              <a:lnSpc>
                <a:spcPct val="40000"/>
              </a:lnSpc>
              <a:spcBef>
                <a:spcPct val="50000"/>
              </a:spcBef>
              <a:buFontTx/>
              <a:buNone/>
            </a:pPr>
            <a:endParaRPr lang="sl-SI" altLang="sl-SI" sz="2400" dirty="0">
              <a:ea typeface="ＭＳ Ｐゴシック" panose="020B0600070205080204" pitchFamily="34" charset="-128"/>
            </a:endParaRPr>
          </a:p>
          <a:p>
            <a:pPr algn="ctr" eaLnBrk="1" hangingPunct="1">
              <a:lnSpc>
                <a:spcPct val="40000"/>
              </a:lnSpc>
              <a:spcBef>
                <a:spcPts val="1800"/>
              </a:spcBef>
              <a:buFontTx/>
              <a:buNone/>
            </a:pPr>
            <a:r>
              <a:rPr lang="sl-SI" altLang="sl-SI" sz="4000" dirty="0" smtClean="0">
                <a:solidFill>
                  <a:schemeClr val="bg2"/>
                </a:solidFill>
                <a:ea typeface="ＭＳ Ｐゴシック" panose="020B0600070205080204" pitchFamily="34" charset="-128"/>
              </a:rPr>
              <a:t>6,4 % </a:t>
            </a:r>
            <a:r>
              <a:rPr lang="sl-SI" altLang="sl-SI" sz="2000" dirty="0" smtClean="0">
                <a:solidFill>
                  <a:srgbClr val="669900"/>
                </a:solidFill>
                <a:ea typeface="ＭＳ Ｐゴシック" panose="020B0600070205080204" pitchFamily="34" charset="-128"/>
              </a:rPr>
              <a:t>(5. najvišji v območju evra)</a:t>
            </a:r>
            <a:endParaRPr lang="en-GB" altLang="sl-SI" sz="800" dirty="0">
              <a:solidFill>
                <a:srgbClr val="669900"/>
              </a:solidFill>
              <a:ea typeface="ＭＳ Ｐゴシック" panose="020B0600070205080204" pitchFamily="34" charset="-128"/>
            </a:endParaRPr>
          </a:p>
        </p:txBody>
      </p:sp>
      <p:sp>
        <p:nvSpPr>
          <p:cNvPr id="9" name="Text Box 8"/>
          <p:cNvSpPr txBox="1">
            <a:spLocks noChangeArrowheads="1"/>
          </p:cNvSpPr>
          <p:nvPr/>
        </p:nvSpPr>
        <p:spPr bwMode="auto">
          <a:xfrm>
            <a:off x="179388" y="4892675"/>
            <a:ext cx="269081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defRPr/>
            </a:pPr>
            <a:r>
              <a:rPr lang="sl-SI" altLang="sl-SI" sz="2400" dirty="0" smtClean="0">
                <a:solidFill>
                  <a:schemeClr val="bg1">
                    <a:lumMod val="65000"/>
                  </a:schemeClr>
                </a:solidFill>
                <a:ea typeface="ＭＳ Ｐゴシック" panose="020B0600070205080204" pitchFamily="34" charset="-128"/>
              </a:rPr>
              <a:t>Blago: 70%</a:t>
            </a:r>
          </a:p>
          <a:p>
            <a:pPr eaLnBrk="1" hangingPunct="1">
              <a:spcBef>
                <a:spcPct val="50000"/>
              </a:spcBef>
              <a:buFontTx/>
              <a:buNone/>
              <a:defRPr/>
            </a:pPr>
            <a:r>
              <a:rPr lang="sl-SI" altLang="sl-SI" sz="2400" dirty="0" smtClean="0">
                <a:solidFill>
                  <a:schemeClr val="bg1">
                    <a:lumMod val="65000"/>
                  </a:schemeClr>
                </a:solidFill>
                <a:ea typeface="ＭＳ Ｐゴシック" panose="020B0600070205080204" pitchFamily="34" charset="-128"/>
              </a:rPr>
              <a:t>Storitve: 30%</a:t>
            </a:r>
            <a:endParaRPr lang="sl-SI" altLang="sl-SI" sz="1800" dirty="0">
              <a:solidFill>
                <a:schemeClr val="bg1">
                  <a:lumMod val="65000"/>
                </a:schemeClr>
              </a:solidFill>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22263" y="333375"/>
            <a:ext cx="864235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a:lstStyle>
          <a:p>
            <a:pPr eaLnBrk="1" hangingPunct="1"/>
            <a:r>
              <a:rPr lang="sl-SI" altLang="en-US" kern="0" dirty="0" smtClean="0"/>
              <a:t>Visoka rast industrijske proizvodnje</a:t>
            </a:r>
            <a:endParaRPr lang="en-GB" altLang="en-US" sz="1000" kern="0" dirty="0" smtClean="0"/>
          </a:p>
        </p:txBody>
      </p:sp>
      <p:pic>
        <p:nvPicPr>
          <p:cNvPr id="4" name="Slika 3"/>
          <p:cNvPicPr>
            <a:picLocks noChangeAspect="1"/>
          </p:cNvPicPr>
          <p:nvPr/>
        </p:nvPicPr>
        <p:blipFill>
          <a:blip r:embed="rId3"/>
          <a:stretch>
            <a:fillRect/>
          </a:stretch>
        </p:blipFill>
        <p:spPr>
          <a:xfrm>
            <a:off x="1547664" y="1844824"/>
            <a:ext cx="5766547" cy="3462999"/>
          </a:xfrm>
          <a:prstGeom prst="rect">
            <a:avLst/>
          </a:prstGeom>
        </p:spPr>
      </p:pic>
    </p:spTree>
    <p:extLst>
      <p:ext uri="{BB962C8B-B14F-4D97-AF65-F5344CB8AC3E}">
        <p14:creationId xmlns:p14="http://schemas.microsoft.com/office/powerpoint/2010/main" val="3365598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22263" y="333375"/>
            <a:ext cx="864235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000" b="1">
                <a:solidFill>
                  <a:schemeClr val="folHlink"/>
                </a:solidFill>
                <a:latin typeface="+mj-lt"/>
                <a:ea typeface="+mj-ea"/>
                <a:cs typeface="+mj-cs"/>
              </a:defRPr>
            </a:lvl1pPr>
            <a:lvl2pPr algn="ctr" rtl="0" eaLnBrk="0" fontAlgn="base" hangingPunct="0">
              <a:spcBef>
                <a:spcPct val="0"/>
              </a:spcBef>
              <a:spcAft>
                <a:spcPct val="0"/>
              </a:spcAft>
              <a:defRPr sz="4000" b="1">
                <a:solidFill>
                  <a:schemeClr val="folHlink"/>
                </a:solidFill>
                <a:latin typeface="Arial" charset="0"/>
              </a:defRPr>
            </a:lvl2pPr>
            <a:lvl3pPr algn="ctr" rtl="0" eaLnBrk="0" fontAlgn="base" hangingPunct="0">
              <a:spcBef>
                <a:spcPct val="0"/>
              </a:spcBef>
              <a:spcAft>
                <a:spcPct val="0"/>
              </a:spcAft>
              <a:defRPr sz="4000" b="1">
                <a:solidFill>
                  <a:schemeClr val="folHlink"/>
                </a:solidFill>
                <a:latin typeface="Arial" charset="0"/>
              </a:defRPr>
            </a:lvl3pPr>
            <a:lvl4pPr algn="ctr" rtl="0" eaLnBrk="0" fontAlgn="base" hangingPunct="0">
              <a:spcBef>
                <a:spcPct val="0"/>
              </a:spcBef>
              <a:spcAft>
                <a:spcPct val="0"/>
              </a:spcAft>
              <a:defRPr sz="4000" b="1">
                <a:solidFill>
                  <a:schemeClr val="folHlink"/>
                </a:solidFill>
                <a:latin typeface="Arial" charset="0"/>
              </a:defRPr>
            </a:lvl4pPr>
            <a:lvl5pPr algn="ctr" rtl="0" eaLnBrk="0" fontAlgn="base" hangingPunct="0">
              <a:spcBef>
                <a:spcPct val="0"/>
              </a:spcBef>
              <a:spcAft>
                <a:spcPct val="0"/>
              </a:spcAft>
              <a:defRPr sz="4000" b="1">
                <a:solidFill>
                  <a:schemeClr val="folHlink"/>
                </a:solidFill>
                <a:latin typeface="Arial" charset="0"/>
              </a:defRPr>
            </a:lvl5pPr>
            <a:lvl6pPr marL="457200" algn="ctr" rtl="0" fontAlgn="base">
              <a:spcBef>
                <a:spcPct val="0"/>
              </a:spcBef>
              <a:spcAft>
                <a:spcPct val="0"/>
              </a:spcAft>
              <a:defRPr sz="4000" b="1">
                <a:solidFill>
                  <a:schemeClr val="folHlink"/>
                </a:solidFill>
                <a:latin typeface="Arial" charset="0"/>
              </a:defRPr>
            </a:lvl6pPr>
            <a:lvl7pPr marL="914400" algn="ctr" rtl="0" fontAlgn="base">
              <a:spcBef>
                <a:spcPct val="0"/>
              </a:spcBef>
              <a:spcAft>
                <a:spcPct val="0"/>
              </a:spcAft>
              <a:defRPr sz="4000" b="1">
                <a:solidFill>
                  <a:schemeClr val="folHlink"/>
                </a:solidFill>
                <a:latin typeface="Arial" charset="0"/>
              </a:defRPr>
            </a:lvl7pPr>
            <a:lvl8pPr marL="1371600" algn="ctr" rtl="0" fontAlgn="base">
              <a:spcBef>
                <a:spcPct val="0"/>
              </a:spcBef>
              <a:spcAft>
                <a:spcPct val="0"/>
              </a:spcAft>
              <a:defRPr sz="4000" b="1">
                <a:solidFill>
                  <a:schemeClr val="folHlink"/>
                </a:solidFill>
                <a:latin typeface="Arial" charset="0"/>
              </a:defRPr>
            </a:lvl8pPr>
            <a:lvl9pPr marL="1828800" algn="ctr" rtl="0" fontAlgn="base">
              <a:spcBef>
                <a:spcPct val="0"/>
              </a:spcBef>
              <a:spcAft>
                <a:spcPct val="0"/>
              </a:spcAft>
              <a:defRPr sz="4000" b="1">
                <a:solidFill>
                  <a:schemeClr val="folHlink"/>
                </a:solidFill>
                <a:latin typeface="Arial" charset="0"/>
              </a:defRPr>
            </a:lvl9pPr>
          </a:lstStyle>
          <a:p>
            <a:pPr eaLnBrk="1" hangingPunct="1"/>
            <a:r>
              <a:rPr lang="sl-SI" altLang="en-US" kern="0" dirty="0" smtClean="0"/>
              <a:t>Slovenski potrošniki kupujejo vozila in nepremičnine</a:t>
            </a:r>
            <a:endParaRPr lang="en-GB" altLang="en-US" sz="1000" kern="0" dirty="0" smtClean="0"/>
          </a:p>
        </p:txBody>
      </p:sp>
      <p:pic>
        <p:nvPicPr>
          <p:cNvPr id="3" name="Slika 2"/>
          <p:cNvPicPr>
            <a:picLocks noChangeAspect="1"/>
          </p:cNvPicPr>
          <p:nvPr/>
        </p:nvPicPr>
        <p:blipFill>
          <a:blip r:embed="rId3"/>
          <a:stretch>
            <a:fillRect/>
          </a:stretch>
        </p:blipFill>
        <p:spPr>
          <a:xfrm>
            <a:off x="1626607" y="1628800"/>
            <a:ext cx="6033662" cy="3623410"/>
          </a:xfrm>
          <a:prstGeom prst="rect">
            <a:avLst/>
          </a:prstGeom>
        </p:spPr>
      </p:pic>
    </p:spTree>
    <p:extLst>
      <p:ext uri="{BB962C8B-B14F-4D97-AF65-F5344CB8AC3E}">
        <p14:creationId xmlns:p14="http://schemas.microsoft.com/office/powerpoint/2010/main" val="1047921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457200"/>
            <a:ext cx="8229600" cy="1143000"/>
          </a:xfrm>
        </p:spPr>
        <p:txBody>
          <a:bodyPr/>
          <a:lstStyle/>
          <a:p>
            <a:r>
              <a:rPr lang="sl-SI" altLang="en-US" sz="2000" dirty="0"/>
              <a:t>Globalna gospodarska </a:t>
            </a:r>
            <a:r>
              <a:rPr lang="sl-SI" altLang="en-US" sz="2000" dirty="0" smtClean="0"/>
              <a:t>slika: </a:t>
            </a:r>
            <a:r>
              <a:rPr lang="sl-SI" altLang="en-US" dirty="0" smtClean="0"/>
              <a:t>Severna Amerika in trgi v razvoju v ospredju</a:t>
            </a:r>
            <a:r>
              <a:rPr lang="en-GB" altLang="en-US" sz="1800" dirty="0"/>
              <a:t/>
            </a:r>
            <a:br>
              <a:rPr lang="en-GB" altLang="en-US" sz="1800" dirty="0"/>
            </a:br>
            <a:endParaRPr lang="en-US" dirty="0"/>
          </a:p>
        </p:txBody>
      </p:sp>
      <p:sp>
        <p:nvSpPr>
          <p:cNvPr id="3" name="Označba mesta vsebine 2"/>
          <p:cNvSpPr>
            <a:spLocks noGrp="1"/>
          </p:cNvSpPr>
          <p:nvPr>
            <p:ph idx="1"/>
          </p:nvPr>
        </p:nvSpPr>
        <p:spPr/>
        <p:txBody>
          <a:bodyPr/>
          <a:lstStyle/>
          <a:p>
            <a:r>
              <a:rPr lang="sl-SI" sz="2800" dirty="0" smtClean="0"/>
              <a:t>OECD vodilni indikatorji:</a:t>
            </a:r>
          </a:p>
          <a:p>
            <a:pPr lvl="1"/>
            <a:r>
              <a:rPr lang="sl-SI" sz="2400" dirty="0" smtClean="0"/>
              <a:t>Stabilna rast v državah OECD</a:t>
            </a:r>
          </a:p>
          <a:p>
            <a:pPr lvl="1"/>
            <a:r>
              <a:rPr lang="sl-SI" sz="2400" dirty="0" smtClean="0"/>
              <a:t>Nižja rast: območje evra, D, F, I, UK</a:t>
            </a:r>
          </a:p>
          <a:p>
            <a:pPr lvl="1"/>
            <a:r>
              <a:rPr lang="sl-SI" sz="2400" dirty="0" smtClean="0"/>
              <a:t>Stabilna rast: ZDA, Japonska, Kanada, Kitajska</a:t>
            </a:r>
          </a:p>
          <a:p>
            <a:pPr lvl="1"/>
            <a:r>
              <a:rPr lang="sl-SI" sz="2400" dirty="0" smtClean="0"/>
              <a:t>Višja rast: Indija, Brazilija, Rusija</a:t>
            </a:r>
          </a:p>
          <a:p>
            <a:r>
              <a:rPr lang="sl-SI" sz="2800" dirty="0" smtClean="0"/>
              <a:t>JP Morgan PMI; 5 let in pol trajajoča ekspanzija se nadaljuje</a:t>
            </a:r>
          </a:p>
          <a:p>
            <a:pPr lvl="1"/>
            <a:r>
              <a:rPr lang="sl-SI" sz="2400" dirty="0" smtClean="0"/>
              <a:t>ZDA </a:t>
            </a:r>
          </a:p>
          <a:p>
            <a:pPr lvl="1"/>
            <a:r>
              <a:rPr lang="sl-SI" sz="2400" dirty="0" smtClean="0"/>
              <a:t>Rast zaposlovanja</a:t>
            </a:r>
            <a:endParaRPr lang="en-US" sz="2400" dirty="0"/>
          </a:p>
        </p:txBody>
      </p:sp>
    </p:spTree>
    <p:extLst>
      <p:ext uri="{BB962C8B-B14F-4D97-AF65-F5344CB8AC3E}">
        <p14:creationId xmlns:p14="http://schemas.microsoft.com/office/powerpoint/2010/main" val="409771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SABLONA 2014-1">
  <a:themeElements>
    <a:clrScheme name="SABLONA 2014-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ABLONA 2014-1">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BLONA 2014-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ABLONA 2014-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ABLONA 2014-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ABLONA 2014-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ABLONA 2014-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ABLONA 2014-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ABLONA 2014-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ABLONA 2014-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ABLONA 2014-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ABLONA 2014-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ABLONA 2014-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ABLONA 2014-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18369</TotalTime>
  <Words>811</Words>
  <Application>Microsoft Office PowerPoint</Application>
  <PresentationFormat>Diaprojekcija na zaslonu (4:3)</PresentationFormat>
  <Paragraphs>159</Paragraphs>
  <Slides>16</Slides>
  <Notes>9</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16</vt:i4>
      </vt:variant>
    </vt:vector>
  </HeadingPairs>
  <TitlesOfParts>
    <vt:vector size="19" baseType="lpstr">
      <vt:lpstr>ＭＳ Ｐゴシック</vt:lpstr>
      <vt:lpstr>Arial</vt:lpstr>
      <vt:lpstr>SABLONA 2014-1</vt:lpstr>
      <vt:lpstr>PowerPointova predstavitev</vt:lpstr>
      <vt:lpstr>Gospodarstvo, ki zopet znižuje razvojni zaostanek do EU-28</vt:lpstr>
      <vt:lpstr>PowerPointova predstavitev</vt:lpstr>
      <vt:lpstr>PowerPointova predstavitev</vt:lpstr>
      <vt:lpstr>PowerPointova predstavitev</vt:lpstr>
      <vt:lpstr>PowerPointova predstavitev</vt:lpstr>
      <vt:lpstr>PowerPointova predstavitev</vt:lpstr>
      <vt:lpstr>PowerPointova predstavitev</vt:lpstr>
      <vt:lpstr>Globalna gospodarska slika: Severna Amerika in trgi v razvoju v ospredju </vt:lpstr>
      <vt:lpstr>Padec pričakovanj predvsem v območju evra</vt:lpstr>
      <vt:lpstr>Območje evra: tehnični popravek ali (že) obrat trenda?</vt:lpstr>
      <vt:lpstr>Pričakovanja v 2018: tigrovska rast se nadaljuje</vt:lpstr>
      <vt:lpstr>Slovenija v 2018: domači trg v ospredju</vt:lpstr>
      <vt:lpstr>Napovedi drugih gospodarskih agregatov</vt:lpstr>
      <vt:lpstr>Semafor tveganj</vt:lpstr>
      <vt:lpstr>Pripravljenost na krizo</vt:lpstr>
    </vt:vector>
  </TitlesOfParts>
  <Company>GZS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ysdsad</dc:title>
  <dc:creator>Goran</dc:creator>
  <cp:lastModifiedBy>Zdravko Kafol</cp:lastModifiedBy>
  <cp:revision>336</cp:revision>
  <cp:lastPrinted>2018-02-27T15:51:53Z</cp:lastPrinted>
  <dcterms:created xsi:type="dcterms:W3CDTF">2014-02-17T08:46:30Z</dcterms:created>
  <dcterms:modified xsi:type="dcterms:W3CDTF">2018-05-09T05:23:12Z</dcterms:modified>
</cp:coreProperties>
</file>