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2"/>
    <p:sldMasterId id="2147483682" r:id="rId3"/>
  </p:sldMasterIdLst>
  <p:sldIdLst>
    <p:sldId id="256" r:id="rId4"/>
    <p:sldId id="259" r:id="rId5"/>
    <p:sldId id="268" r:id="rId6"/>
    <p:sldId id="269" r:id="rId7"/>
    <p:sldId id="270" r:id="rId8"/>
    <p:sldId id="260" r:id="rId9"/>
    <p:sldId id="258" r:id="rId10"/>
    <p:sldId id="264" r:id="rId11"/>
    <p:sldId id="261" r:id="rId12"/>
    <p:sldId id="262" r:id="rId13"/>
    <p:sldId id="263" r:id="rId14"/>
    <p:sldId id="265" r:id="rId15"/>
    <p:sldId id="266" r:id="rId16"/>
    <p:sldId id="272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ilar\Google%20Drive\&#269;lanki%20in%20raziskave%202018\konferenca%20GZS\padanje%20subvencij2008-2017graf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ilar\Google%20Drive\&#269;lanki%20in%20raziskave%202018\konferenca%20GZS\Skupni%20upad%20subv.%20+%20nabava%20knji&#382;nic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List1!$A$2:$A$9</c:f>
              <c:numCache>
                <c:formatCode>General</c:formatCode>
                <c:ptCount val="8"/>
                <c:pt idx="0">
                  <c:v>1998</c:v>
                </c:pt>
                <c:pt idx="1">
                  <c:v>2009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xVal>
          <c:yVal>
            <c:numRef>
              <c:f>List1!$B$2:$B$9</c:f>
              <c:numCache>
                <c:formatCode>General</c:formatCode>
                <c:ptCount val="8"/>
                <c:pt idx="0">
                  <c:v>2962</c:v>
                </c:pt>
                <c:pt idx="1">
                  <c:v>6953</c:v>
                </c:pt>
                <c:pt idx="2">
                  <c:v>6803</c:v>
                </c:pt>
                <c:pt idx="3">
                  <c:v>6381</c:v>
                </c:pt>
                <c:pt idx="4">
                  <c:v>5957</c:v>
                </c:pt>
                <c:pt idx="5">
                  <c:v>5554</c:v>
                </c:pt>
                <c:pt idx="6">
                  <c:v>5411</c:v>
                </c:pt>
                <c:pt idx="7">
                  <c:v>5319</c:v>
                </c:pt>
              </c:numCache>
            </c:numRef>
          </c:yVal>
          <c:smooth val="0"/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List1!$A$2:$A$9</c:f>
              <c:numCache>
                <c:formatCode>General</c:formatCode>
                <c:ptCount val="8"/>
                <c:pt idx="0">
                  <c:v>1998</c:v>
                </c:pt>
                <c:pt idx="1">
                  <c:v>2009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xVal>
          <c:yVal>
            <c:numRef>
              <c:f>List1!$C$2:$C$9</c:f>
              <c:numCache>
                <c:formatCode>General</c:formatCode>
                <c:ptCount val="8"/>
                <c:pt idx="0" formatCode="#,##0">
                  <c:v>1370</c:v>
                </c:pt>
                <c:pt idx="1">
                  <c:v>1110</c:v>
                </c:pt>
                <c:pt idx="2">
                  <c:v>970</c:v>
                </c:pt>
                <c:pt idx="3">
                  <c:v>870</c:v>
                </c:pt>
                <c:pt idx="4">
                  <c:v>770</c:v>
                </c:pt>
                <c:pt idx="5">
                  <c:v>700</c:v>
                </c:pt>
                <c:pt idx="6">
                  <c:v>700</c:v>
                </c:pt>
                <c:pt idx="7">
                  <c:v>700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5048712"/>
        <c:axId val="179700344"/>
      </c:scatterChart>
      <c:valAx>
        <c:axId val="175048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79700344"/>
        <c:crosses val="autoZero"/>
        <c:crossBetween val="midCat"/>
      </c:valAx>
      <c:valAx>
        <c:axId val="1797003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50487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promet na izdani naslov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List1!$A$2:$A$9</c:f>
              <c:numCache>
                <c:formatCode>General</c:formatCode>
                <c:ptCount val="8"/>
                <c:pt idx="0">
                  <c:v>1998</c:v>
                </c:pt>
                <c:pt idx="1">
                  <c:v>2009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xVal>
          <c:yVal>
            <c:numRef>
              <c:f>List1!$B$2:$B$9</c:f>
              <c:numCache>
                <c:formatCode>#,##0</c:formatCode>
                <c:ptCount val="8"/>
                <c:pt idx="0">
                  <c:v>46000</c:v>
                </c:pt>
                <c:pt idx="1">
                  <c:v>16000</c:v>
                </c:pt>
                <c:pt idx="2">
                  <c:v>14000</c:v>
                </c:pt>
                <c:pt idx="3">
                  <c:v>14000</c:v>
                </c:pt>
                <c:pt idx="4">
                  <c:v>13000</c:v>
                </c:pt>
                <c:pt idx="5">
                  <c:v>13000</c:v>
                </c:pt>
                <c:pt idx="6">
                  <c:v>13000</c:v>
                </c:pt>
                <c:pt idx="7">
                  <c:v>13000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706224"/>
        <c:axId val="179700736"/>
      </c:scatterChart>
      <c:valAx>
        <c:axId val="1797062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79700736"/>
        <c:crosses val="autoZero"/>
        <c:crossBetween val="midCat"/>
      </c:valAx>
      <c:valAx>
        <c:axId val="179700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797062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2001</c:v>
                </c:pt>
                <c:pt idx="1">
                  <c:v>2004</c:v>
                </c:pt>
                <c:pt idx="2">
                  <c:v>2007</c:v>
                </c:pt>
                <c:pt idx="3">
                  <c:v>2010</c:v>
                </c:pt>
                <c:pt idx="4">
                  <c:v>2013</c:v>
                </c:pt>
                <c:pt idx="5">
                  <c:v>2016</c:v>
                </c:pt>
              </c:numCache>
            </c:numRef>
          </c:cat>
          <c:val>
            <c:numRef>
              <c:f>List1!$B$2:$B$7</c:f>
              <c:numCache>
                <c:formatCode>General</c:formatCode>
                <c:ptCount val="6"/>
                <c:pt idx="0">
                  <c:v>12.7</c:v>
                </c:pt>
                <c:pt idx="1">
                  <c:v>14.1</c:v>
                </c:pt>
                <c:pt idx="2">
                  <c:v>17.8</c:v>
                </c:pt>
                <c:pt idx="3">
                  <c:v>11.3</c:v>
                </c:pt>
                <c:pt idx="4">
                  <c:v>9.5</c:v>
                </c:pt>
                <c:pt idx="5">
                  <c:v>6.6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9701912"/>
        <c:axId val="179701128"/>
      </c:lineChart>
      <c:catAx>
        <c:axId val="179701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79701128"/>
        <c:crosses val="autoZero"/>
        <c:auto val="1"/>
        <c:lblAlgn val="ctr"/>
        <c:lblOffset val="100"/>
        <c:noMultiLvlLbl val="0"/>
      </c:catAx>
      <c:valAx>
        <c:axId val="179701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79701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Padanje</a:t>
            </a:r>
            <a:r>
              <a:rPr lang="sl-SI" baseline="0"/>
              <a:t> sredstev za subvencije 2008-2018 (mio/eur)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List1!$A$2:$A$12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List1!$B$2:$B$12</c:f>
              <c:numCache>
                <c:formatCode>#,##0</c:formatCode>
                <c:ptCount val="11"/>
                <c:pt idx="0" formatCode="General">
                  <c:v>3.1</c:v>
                </c:pt>
                <c:pt idx="1">
                  <c:v>3.4</c:v>
                </c:pt>
                <c:pt idx="2" formatCode="General">
                  <c:v>2.6</c:v>
                </c:pt>
                <c:pt idx="3" formatCode="General">
                  <c:v>2.4</c:v>
                </c:pt>
                <c:pt idx="4" formatCode="#,##0.00">
                  <c:v>2</c:v>
                </c:pt>
                <c:pt idx="5" formatCode="General">
                  <c:v>2</c:v>
                </c:pt>
                <c:pt idx="6" formatCode="General">
                  <c:v>1.7</c:v>
                </c:pt>
                <c:pt idx="7" formatCode="General">
                  <c:v>1.7</c:v>
                </c:pt>
                <c:pt idx="8" formatCode="General">
                  <c:v>1.8</c:v>
                </c:pt>
                <c:pt idx="9" formatCode="General">
                  <c:v>1.8</c:v>
                </c:pt>
                <c:pt idx="10" formatCode="General">
                  <c:v>1.8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4668392"/>
        <c:axId val="144668784"/>
      </c:lineChart>
      <c:catAx>
        <c:axId val="144668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44668784"/>
        <c:crosses val="autoZero"/>
        <c:auto val="1"/>
        <c:lblAlgn val="ctr"/>
        <c:lblOffset val="100"/>
        <c:noMultiLvlLbl val="0"/>
      </c:catAx>
      <c:valAx>
        <c:axId val="14466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44668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</a:t>
            </a:r>
            <a:r>
              <a:rPr lang="sl-SI"/>
              <a:t>adanje</a:t>
            </a:r>
            <a:r>
              <a:rPr lang="sl-SI" baseline="0"/>
              <a:t> skupnih sredstev za knjigo (nabava v knjižnicah + subvencije)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List1!$A$1:$A$9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List1!$B$1:$B$9</c:f>
              <c:numCache>
                <c:formatCode>General</c:formatCode>
                <c:ptCount val="9"/>
                <c:pt idx="0">
                  <c:v>12.8</c:v>
                </c:pt>
                <c:pt idx="1">
                  <c:v>12.7</c:v>
                </c:pt>
                <c:pt idx="2">
                  <c:v>11.8</c:v>
                </c:pt>
                <c:pt idx="3">
                  <c:v>11.4</c:v>
                </c:pt>
                <c:pt idx="4">
                  <c:v>10</c:v>
                </c:pt>
                <c:pt idx="5">
                  <c:v>9.6999999999999993</c:v>
                </c:pt>
                <c:pt idx="6">
                  <c:v>8.6</c:v>
                </c:pt>
                <c:pt idx="7">
                  <c:v>8.4</c:v>
                </c:pt>
                <c:pt idx="8">
                  <c:v>8.5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4665648"/>
        <c:axId val="106272928"/>
      </c:lineChart>
      <c:catAx>
        <c:axId val="14466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06272928"/>
        <c:crosses val="autoZero"/>
        <c:auto val="1"/>
        <c:lblAlgn val="ctr"/>
        <c:lblOffset val="100"/>
        <c:noMultiLvlLbl val="0"/>
      </c:catAx>
      <c:valAx>
        <c:axId val="106272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44665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221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995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46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915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300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084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5410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9178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692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1772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91184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220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223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6304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4638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835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213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5612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248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497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124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5707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626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2182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7758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7590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99346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5815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9813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02221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56207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02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92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77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 čem jamramo, ko jamramo o založništvu?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Miha Kovač, FF UL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650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Zneski za subvencije 2008-2018</a:t>
            </a:r>
            <a:endParaRPr lang="sl-S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359" y="1816924"/>
            <a:ext cx="6163294" cy="409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541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Zneski za subvencije 2008-2018 - graf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363974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475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Skupna javna sredstva za knjigo (subvencije + nabava v knjižicah)</a:t>
            </a:r>
            <a:endParaRPr lang="sl-SI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41" y="2161951"/>
            <a:ext cx="4727846" cy="338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329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Upad skupnih sredstev za knjigo (knjižnice + subvencije, mio/eur)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106301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812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Skratka: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 založništvu jamramo objektivno (in subjektivno, </a:t>
            </a:r>
            <a:r>
              <a:rPr lang="sl-SI" dirty="0" err="1" smtClean="0"/>
              <a:t>vkolikor</a:t>
            </a:r>
            <a:r>
              <a:rPr lang="sl-SI" dirty="0" smtClean="0"/>
              <a:t> smo si sami krivi, da delamo v tej dejavnosti. </a:t>
            </a: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112" y="2984523"/>
            <a:ext cx="4579422" cy="314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6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Zakaj se nam vse to dogaja?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968110" y="1728159"/>
            <a:ext cx="8915400" cy="3777622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E78712"/>
              </a:buClr>
            </a:pPr>
            <a:r>
              <a:rPr lang="sl-SI" dirty="0">
                <a:solidFill>
                  <a:prstClr val="black">
                    <a:lumMod val="75000"/>
                    <a:lumOff val="25000"/>
                  </a:prstClr>
                </a:solidFill>
              </a:rPr>
              <a:t>Sprememba družbene paradigme (knjiga ni več eden od nosilcev nacionalne identitete; inflacija petic/razvrednotenje znanja v osnovnih in srednjih šolah; ignoranca do bralne pismenosti)</a:t>
            </a:r>
          </a:p>
          <a:p>
            <a:r>
              <a:rPr lang="sl-SI" dirty="0"/>
              <a:t>Znanje, izobraževanje in kultura so bile zadnjih 8 let na dnu spiskov prioritet slovenskih vlad. </a:t>
            </a:r>
          </a:p>
          <a:p>
            <a:r>
              <a:rPr lang="sl-SI" dirty="0"/>
              <a:t>Založništvo = </a:t>
            </a:r>
            <a:r>
              <a:rPr lang="sl-SI" dirty="0" err="1"/>
              <a:t>prekariat</a:t>
            </a:r>
            <a:r>
              <a:rPr lang="sl-SI" dirty="0"/>
              <a:t> javnega sektorja </a:t>
            </a:r>
          </a:p>
          <a:p>
            <a:r>
              <a:rPr lang="sl-SI" dirty="0"/>
              <a:t>Univerze so grobarji knjig</a:t>
            </a:r>
          </a:p>
          <a:p>
            <a:r>
              <a:rPr lang="sl-SI" smtClean="0">
                <a:solidFill>
                  <a:srgbClr val="FF0000"/>
                </a:solidFill>
              </a:rPr>
              <a:t>Anemična promocija </a:t>
            </a:r>
            <a:r>
              <a:rPr lang="sl-SI" dirty="0">
                <a:solidFill>
                  <a:srgbClr val="FF0000"/>
                </a:solidFill>
              </a:rPr>
              <a:t>knjige in branja</a:t>
            </a:r>
          </a:p>
          <a:p>
            <a:pPr lvl="0">
              <a:buClr>
                <a:srgbClr val="E78712"/>
              </a:buClr>
            </a:pPr>
            <a:r>
              <a:rPr lang="sl-SI" dirty="0">
                <a:solidFill>
                  <a:prstClr val="black">
                    <a:lumMod val="75000"/>
                    <a:lumOff val="25000"/>
                  </a:prstClr>
                </a:solidFill>
              </a:rPr>
              <a:t>Spremenjene prostočasne navade (v nekaterih državah TV nadaljevanke nadomestijo branje romanov)</a:t>
            </a:r>
          </a:p>
          <a:p>
            <a:r>
              <a:rPr lang="sl-SI" dirty="0"/>
              <a:t>Eksplozija spletnih medijev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7856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lahko storimo sami?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Večja racionalnost pri izdajanju knjig, uporaba času primernih trženjskih tehnik (splet; </a:t>
            </a:r>
            <a:r>
              <a:rPr lang="sl-SI" dirty="0" smtClean="0"/>
              <a:t>dogodki</a:t>
            </a:r>
            <a:r>
              <a:rPr lang="sl-SI" dirty="0"/>
              <a:t>; prodaja pravic v tujino).</a:t>
            </a:r>
          </a:p>
          <a:p>
            <a:r>
              <a:rPr lang="sl-SI" dirty="0"/>
              <a:t>Novi formati in nove prodajne poti.</a:t>
            </a:r>
          </a:p>
          <a:p>
            <a:r>
              <a:rPr lang="sl-SI" dirty="0"/>
              <a:t>Boljša analitika kot osnova za lobiranje (ne vsakega založnika posebej, ampak branže kot celote).</a:t>
            </a:r>
          </a:p>
          <a:p>
            <a:r>
              <a:rPr lang="sl-SI" dirty="0"/>
              <a:t>Pakt s tistimi, ki v Sloveniji zagovarjajo vlaganje v izobraževanje in kulturo.</a:t>
            </a:r>
          </a:p>
        </p:txBody>
      </p:sp>
    </p:spTree>
    <p:extLst>
      <p:ext uri="{BB962C8B-B14F-4D97-AF65-F5344CB8AC3E}">
        <p14:creationId xmlns:p14="http://schemas.microsoft.com/office/powerpoint/2010/main" val="261341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Objektivno in subjektivno jamranje</a:t>
            </a:r>
            <a:endParaRPr lang="sl-SI" b="1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Objektivno jamranje 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/>
              <a:t>Materialni položaj se poslabša tako po absolutnih kazalnikih kot v razmerju do drugih.</a:t>
            </a:r>
            <a:endParaRPr lang="sl-SI" dirty="0" smtClean="0"/>
          </a:p>
          <a:p>
            <a:r>
              <a:rPr lang="sl-SI" dirty="0" smtClean="0"/>
              <a:t>Materialni položaj se izboljša, a poslabša v razmerju do drugih, ki napredujejo še bolj.</a:t>
            </a:r>
          </a:p>
          <a:p>
            <a:pPr marL="0" indent="0"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/>
              <a:t>Subjektivno jamranje</a:t>
            </a: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l-SI" dirty="0" smtClean="0"/>
              <a:t>Materialni položaj se poslabša, a izboljša v razmerju do drugih, ki nazadujejo še bolj. </a:t>
            </a:r>
          </a:p>
          <a:p>
            <a:r>
              <a:rPr lang="sl-SI" dirty="0" smtClean="0"/>
              <a:t>Poslabšani materialni položaj je posledica zavestnih izbir in odločitev oziroma poslovnih napak.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3456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dirty="0" smtClean="0"/>
              <a:t>Globalni </a:t>
            </a:r>
            <a:r>
              <a:rPr lang="sl-SI" sz="3600" dirty="0"/>
              <a:t>trend: </a:t>
            </a:r>
            <a:r>
              <a:rPr lang="sl-SI" sz="3600" dirty="0" smtClean="0"/>
              <a:t>eksplozija novih naslovov…</a:t>
            </a:r>
            <a:endParaRPr lang="sl-SI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1450 – 1910: 10 </a:t>
            </a:r>
            <a:r>
              <a:rPr lang="sl-SI" dirty="0" smtClean="0"/>
              <a:t>milijonov naslovov</a:t>
            </a:r>
            <a:endParaRPr lang="sl-SI" dirty="0"/>
          </a:p>
          <a:p>
            <a:r>
              <a:rPr lang="sl-SI" dirty="0"/>
              <a:t>1910 – 1940: 3,5 </a:t>
            </a:r>
            <a:r>
              <a:rPr lang="sl-SI" dirty="0" smtClean="0"/>
              <a:t>milijona naslovov</a:t>
            </a:r>
          </a:p>
          <a:p>
            <a:r>
              <a:rPr lang="sl-SI" dirty="0" smtClean="0"/>
              <a:t>1940 </a:t>
            </a:r>
            <a:r>
              <a:rPr lang="sl-SI" dirty="0"/>
              <a:t>– 2009: 150 </a:t>
            </a:r>
            <a:r>
              <a:rPr lang="sl-SI" dirty="0" smtClean="0"/>
              <a:t>milijonov naslovov</a:t>
            </a:r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89B-B2B6-493E-98B3-1B7FBBBE5BA9}" type="slidenum">
              <a:rPr lang="sl-SI" smtClean="0"/>
              <a:pPr/>
              <a:t>3</a:t>
            </a:fld>
            <a:endParaRPr lang="sl-SI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720" y="3392459"/>
            <a:ext cx="4170040" cy="277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46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…in krčenje naklad.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1960-1970: 1,6 proizvedenih knjig na Zemljana</a:t>
            </a:r>
          </a:p>
          <a:p>
            <a:r>
              <a:rPr lang="sl-SI" dirty="0" smtClean="0"/>
              <a:t>2000-2010: 0,9 knjig na Zemljana</a:t>
            </a:r>
            <a:endParaRPr lang="sl-SI" dirty="0"/>
          </a:p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89B-B2B6-493E-98B3-1B7FBBBE5BA9}" type="slidenum">
              <a:rPr lang="sl-SI" smtClean="0"/>
              <a:pPr/>
              <a:t>4</a:t>
            </a:fld>
            <a:endParaRPr lang="sl-SI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830" y="3254651"/>
            <a:ext cx="3293913" cy="252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04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Zakaj je to pomembno</a:t>
            </a:r>
            <a:r>
              <a:rPr lang="sl-SI" dirty="0" smtClean="0"/>
              <a:t>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b="1" dirty="0" smtClean="0"/>
              <a:t>Na evropskih trgih se povprečne naklade knjig nižajo in izenačujejo, naklade uspešnic pa drastično razlikujejo (VB = nekaj milijonov, SLO = nekaj tisoč). </a:t>
            </a:r>
          </a:p>
          <a:p>
            <a:r>
              <a:rPr lang="sl-SI" sz="2800" b="1" dirty="0" smtClean="0"/>
              <a:t>V Sloveniji zato založniki ne morejo pokriti upada prihodkov na izdani naslov z prihodki od uspešnic. V takem kontekstu je državna pomoč založbam smiselna. </a:t>
            </a:r>
            <a:endParaRPr lang="sl-SI" sz="2800" b="1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89B-B2B6-493E-98B3-1B7FBBBE5BA9}" type="slidenum">
              <a:rPr lang="sl-SI" smtClean="0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304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Upadanje prometa in števila izdanih naslovov v Sloveniji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403135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637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Promet na izdanih naslov v Sloveniji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9871242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571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Padanje sredstev za nabavo gradiv v splošnih knjižnicah</a:t>
            </a:r>
            <a:endParaRPr lang="sl-SI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6356" y="2334768"/>
            <a:ext cx="5301113" cy="3375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282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Upadanje povprečne vrednosti nabavljene enote gradiva v splošnih knjižnicah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775432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01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ta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1_Jata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3.xml><?xml version="1.0" encoding="utf-8"?>
<a:theme xmlns:a="http://schemas.openxmlformats.org/drawingml/2006/main" name="2_Jata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Override1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isarna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isarna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263</TotalTime>
  <Words>449</Words>
  <Application>Microsoft Office PowerPoint</Application>
  <PresentationFormat>Širokozaslonsko</PresentationFormat>
  <Paragraphs>57</Paragraphs>
  <Slides>16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3</vt:i4>
      </vt:variant>
      <vt:variant>
        <vt:lpstr>Naslovi diapozitivov</vt:lpstr>
      </vt:variant>
      <vt:variant>
        <vt:i4>16</vt:i4>
      </vt:variant>
    </vt:vector>
  </HeadingPairs>
  <TitlesOfParts>
    <vt:vector size="22" baseType="lpstr">
      <vt:lpstr>Arial</vt:lpstr>
      <vt:lpstr>Century Gothic</vt:lpstr>
      <vt:lpstr>Wingdings 3</vt:lpstr>
      <vt:lpstr>Jata</vt:lpstr>
      <vt:lpstr>1_Jata</vt:lpstr>
      <vt:lpstr>2_Jata</vt:lpstr>
      <vt:lpstr>O čem jamramo, ko jamramo o založništvu?</vt:lpstr>
      <vt:lpstr>Objektivno in subjektivno jamranje</vt:lpstr>
      <vt:lpstr>Globalni trend: eksplozija novih naslovov…</vt:lpstr>
      <vt:lpstr>…in krčenje naklad.</vt:lpstr>
      <vt:lpstr>Zakaj je to pomembno?</vt:lpstr>
      <vt:lpstr>Upadanje prometa in števila izdanih naslovov v Sloveniji</vt:lpstr>
      <vt:lpstr>Promet na izdanih naslov v Sloveniji</vt:lpstr>
      <vt:lpstr>Padanje sredstev za nabavo gradiv v splošnih knjižnicah</vt:lpstr>
      <vt:lpstr>Upadanje povprečne vrednosti nabavljene enote gradiva v splošnih knjižnicah</vt:lpstr>
      <vt:lpstr>Zneski za subvencije 2008-2018</vt:lpstr>
      <vt:lpstr>Zneski za subvencije 2008-2018 - graf</vt:lpstr>
      <vt:lpstr>Skupna javna sredstva za knjigo (subvencije + nabava v knjižicah)</vt:lpstr>
      <vt:lpstr>Upad skupnih sredstev za knjigo (knjižnice + subvencije, mio/eur)</vt:lpstr>
      <vt:lpstr>Skratka:</vt:lpstr>
      <vt:lpstr>Zakaj se nam vse to dogaja?</vt:lpstr>
      <vt:lpstr>Kaj lahko storimo sami?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čem jamramo, ko jamramo o založništvu?</dc:title>
  <dc:creator>Kovač</dc:creator>
  <cp:lastModifiedBy>Zdravko Kafol</cp:lastModifiedBy>
  <cp:revision>23</cp:revision>
  <dcterms:created xsi:type="dcterms:W3CDTF">2018-05-03T13:22:35Z</dcterms:created>
  <dcterms:modified xsi:type="dcterms:W3CDTF">2018-05-10T05:09:56Z</dcterms:modified>
</cp:coreProperties>
</file>