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8" r:id="rId6"/>
    <p:sldId id="265" r:id="rId7"/>
    <p:sldId id="266" r:id="rId8"/>
    <p:sldId id="269" r:id="rId9"/>
    <p:sldId id="261" r:id="rId10"/>
    <p:sldId id="258" r:id="rId11"/>
    <p:sldId id="262" r:id="rId12"/>
    <p:sldId id="270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 varScale="1">
        <p:scale>
          <a:sx n="51" d="100"/>
          <a:sy n="51" d="100"/>
        </p:scale>
        <p:origin x="90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l-SI" dirty="0"/>
              <a:t>gibanje prodaje prevodnih pravic za slovenske avtorje</a:t>
            </a:r>
          </a:p>
        </c:rich>
      </c:tx>
      <c:layout>
        <c:manualLayout>
          <c:xMode val="edge"/>
          <c:yMode val="edge"/>
          <c:x val="0.147472902692718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marker>
          <c:xVal>
            <c:numRef>
              <c:f>List1!$A$9:$A$16</c:f>
              <c:numCache>
                <c:formatCode>General</c:formatCode>
                <c:ptCount val="8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  <c:pt idx="4">
                  <c:v>2013</c:v>
                </c:pt>
                <c:pt idx="5">
                  <c:v>2012</c:v>
                </c:pt>
                <c:pt idx="6">
                  <c:v>2011</c:v>
                </c:pt>
                <c:pt idx="7">
                  <c:v>2010</c:v>
                </c:pt>
              </c:numCache>
            </c:numRef>
          </c:xVal>
          <c:yVal>
            <c:numRef>
              <c:f>List1!$B$9:$B$16</c:f>
              <c:numCache>
                <c:formatCode>General</c:formatCode>
                <c:ptCount val="8"/>
                <c:pt idx="0">
                  <c:v>110</c:v>
                </c:pt>
                <c:pt idx="1">
                  <c:v>80</c:v>
                </c:pt>
                <c:pt idx="2">
                  <c:v>66</c:v>
                </c:pt>
                <c:pt idx="3">
                  <c:v>52</c:v>
                </c:pt>
                <c:pt idx="4">
                  <c:v>44</c:v>
                </c:pt>
                <c:pt idx="5">
                  <c:v>48</c:v>
                </c:pt>
                <c:pt idx="6">
                  <c:v>50</c:v>
                </c:pt>
                <c:pt idx="7">
                  <c:v>50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090536"/>
        <c:axId val="193086616"/>
      </c:scatterChart>
      <c:valAx>
        <c:axId val="193090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6616"/>
        <c:crosses val="autoZero"/>
        <c:crossBetween val="midCat"/>
      </c:valAx>
      <c:valAx>
        <c:axId val="193086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90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gibanje</a:t>
            </a:r>
            <a:r>
              <a:rPr lang="sl-SI"/>
              <a:t> prodaje prevodnih pravic za finske avtorje</a:t>
            </a:r>
            <a:r>
              <a:rPr lang="en-US"/>
              <a:t> </a:t>
            </a:r>
          </a:p>
        </c:rich>
      </c:tx>
      <c:layout>
        <c:manualLayout>
          <c:xMode val="edge"/>
          <c:yMode val="edge"/>
          <c:x val="0.14237350539515894"/>
          <c:y val="3.88606800364916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List1!$A$27:$A$33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xVal>
          <c:yVal>
            <c:numRef>
              <c:f>List1!$B$27:$B$33</c:f>
              <c:numCache>
                <c:formatCode>General</c:formatCode>
                <c:ptCount val="7"/>
                <c:pt idx="0">
                  <c:v>333</c:v>
                </c:pt>
                <c:pt idx="1">
                  <c:v>629</c:v>
                </c:pt>
                <c:pt idx="2">
                  <c:v>647</c:v>
                </c:pt>
                <c:pt idx="3">
                  <c:v>704</c:v>
                </c:pt>
                <c:pt idx="4">
                  <c:v>495</c:v>
                </c:pt>
                <c:pt idx="5">
                  <c:v>547</c:v>
                </c:pt>
                <c:pt idx="6">
                  <c:v>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085440"/>
        <c:axId val="193088184"/>
      </c:scatterChart>
      <c:valAx>
        <c:axId val="193085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8184"/>
        <c:crosses val="autoZero"/>
        <c:crossBetween val="midCat"/>
      </c:valAx>
      <c:valAx>
        <c:axId val="193088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54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Prodaja prevodnih pravic slovenskih avtorjev po deležnikih za leto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List1!$A$1:$A$5</c:f>
              <c:strCache>
                <c:ptCount val="5"/>
                <c:pt idx="0">
                  <c:v>MK</c:v>
                </c:pt>
                <c:pt idx="1">
                  <c:v>Beletrina</c:v>
                </c:pt>
                <c:pt idx="2">
                  <c:v>Miš</c:v>
                </c:pt>
                <c:pt idx="3">
                  <c:v>Sodobnost</c:v>
                </c:pt>
                <c:pt idx="4">
                  <c:v>ostali</c:v>
                </c:pt>
              </c:strCache>
            </c:strRef>
          </c:cat>
          <c:val>
            <c:numRef>
              <c:f>List1!$B$1:$B$5</c:f>
              <c:numCache>
                <c:formatCode>General</c:formatCode>
                <c:ptCount val="5"/>
                <c:pt idx="0">
                  <c:v>50</c:v>
                </c:pt>
                <c:pt idx="1">
                  <c:v>27</c:v>
                </c:pt>
                <c:pt idx="2">
                  <c:v>7</c:v>
                </c:pt>
                <c:pt idx="3">
                  <c:v>6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l-SI" dirty="0"/>
              <a:t>vrednost sklenjenih prevodnih </a:t>
            </a:r>
            <a:r>
              <a:rPr lang="sl-SI" dirty="0" smtClean="0"/>
              <a:t>pogodb - Finska</a:t>
            </a:r>
            <a:endParaRPr lang="sl-SI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List1!$B$40</c:f>
              <c:strCache>
                <c:ptCount val="1"/>
                <c:pt idx="0">
                  <c:v>znesek v €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List1!$A$41:$A$47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List1!$B$41:$B$47</c:f>
              <c:numCache>
                <c:formatCode>#,##0</c:formatCode>
                <c:ptCount val="7"/>
                <c:pt idx="0">
                  <c:v>1260000</c:v>
                </c:pt>
                <c:pt idx="1">
                  <c:v>1977000</c:v>
                </c:pt>
                <c:pt idx="2">
                  <c:v>2240000</c:v>
                </c:pt>
                <c:pt idx="3">
                  <c:v>2160000</c:v>
                </c:pt>
                <c:pt idx="4">
                  <c:v>2340000</c:v>
                </c:pt>
                <c:pt idx="5">
                  <c:v>3140000</c:v>
                </c:pt>
                <c:pt idx="6">
                  <c:v>3010000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3088576"/>
        <c:axId val="193085832"/>
      </c:barChart>
      <c:catAx>
        <c:axId val="19308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5832"/>
        <c:crosses val="autoZero"/>
        <c:auto val="1"/>
        <c:lblAlgn val="ctr"/>
        <c:lblOffset val="100"/>
        <c:noMultiLvlLbl val="0"/>
      </c:catAx>
      <c:valAx>
        <c:axId val="193085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Povprečna vrednost prodane prevodne pravice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List1!$N$1</c:f>
              <c:strCache>
                <c:ptCount val="1"/>
                <c:pt idx="0">
                  <c:v>Finska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List1!$O$1</c:f>
              <c:numCache>
                <c:formatCode>#,##0</c:formatCode>
                <c:ptCount val="1"/>
                <c:pt idx="0">
                  <c:v>5200</c:v>
                </c:pt>
              </c:numCache>
            </c:numRef>
          </c:val>
        </c:ser>
        <c:ser>
          <c:idx val="1"/>
          <c:order val="1"/>
          <c:tx>
            <c:strRef>
              <c:f>List1!$N$2</c:f>
              <c:strCache>
                <c:ptCount val="1"/>
                <c:pt idx="0">
                  <c:v>Slovenija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List1!$O$2</c:f>
              <c:numCache>
                <c:formatCode>General</c:formatCode>
                <c:ptCount val="1"/>
                <c:pt idx="0">
                  <c:v>1000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93086224"/>
        <c:axId val="193089360"/>
      </c:barChart>
      <c:catAx>
        <c:axId val="193086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9360"/>
        <c:crosses val="autoZero"/>
        <c:auto val="1"/>
        <c:lblAlgn val="ctr"/>
        <c:lblOffset val="100"/>
        <c:noMultiLvlLbl val="0"/>
      </c:catAx>
      <c:valAx>
        <c:axId val="193089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93086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2"/>
    <cs:fontRef idx="minor">
      <a:schemeClr val="tx2"/>
    </cs:fontRef>
    <cs:spPr>
      <a:ln w="9525">
        <a:solidFill>
          <a:schemeClr val="phClr"/>
        </a:solidFill>
        <a:round/>
      </a:ln>
    </cs:spPr>
  </cs:dataPointMarker>
  <cs:dataPointMarkerLayout symbol="circle" size="5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spPr>
      <a:ln>
        <a:solidFill>
          <a:schemeClr val="tx2">
            <a:lumMod val="40000"/>
            <a:lumOff val="6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2"/>
    <cs:fontRef idx="minor">
      <a:schemeClr val="tx2"/>
    </cs:fontRef>
    <cs:spPr>
      <a:ln w="9525">
        <a:solidFill>
          <a:schemeClr val="phClr"/>
        </a:solidFill>
        <a:round/>
      </a:ln>
    </cs:spPr>
  </cs:dataPointMarker>
  <cs:dataPointMarkerLayout symbol="circle" size="5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spPr>
      <a:ln>
        <a:solidFill>
          <a:schemeClr val="tx2">
            <a:lumMod val="40000"/>
            <a:lumOff val="6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0.76331</cdr:x>
      <cdr:y>0.50769</cdr:y>
    </cdr:from>
    <cdr:to>
      <cdr:x>0.98883</cdr:x>
      <cdr:y>0.8232</cdr:y>
    </cdr:to>
    <cdr:sp macro="" textlink="">
      <cdr:nvSpPr>
        <cdr:cNvPr id="2" name="Ovalni oblaček 1"/>
        <cdr:cNvSpPr/>
      </cdr:nvSpPr>
      <cdr:spPr>
        <a:xfrm xmlns:a="http://schemas.openxmlformats.org/drawingml/2006/main" rot="1486764">
          <a:off x="6336704" y="2376264"/>
          <a:ext cx="1872208" cy="1476744"/>
        </a:xfrm>
        <a:prstGeom xmlns:a="http://schemas.openxmlformats.org/drawingml/2006/main" prst="wedgeEllipseCallou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l-SI" sz="1400" dirty="0" smtClean="0"/>
        </a:p>
        <a:p xmlns:a="http://schemas.openxmlformats.org/drawingml/2006/main">
          <a:r>
            <a:rPr lang="sl-SI" sz="1400" dirty="0" smtClean="0"/>
            <a:t>Cca 400 izidov prevodov letno</a:t>
          </a:r>
          <a:endParaRPr lang="sl-SI" sz="1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878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6123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7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3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733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731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56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19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291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799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351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598D3-4970-4277-9D8C-739D8D80DFE7}" type="datetimeFigureOut">
              <a:rPr lang="sl-SI" smtClean="0"/>
              <a:t>9. 05. 2018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9F872-341E-4193-8028-2757E5DD3D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503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2195736" y="3645024"/>
            <a:ext cx="6262464" cy="1470025"/>
          </a:xfrm>
        </p:spPr>
        <p:txBody>
          <a:bodyPr>
            <a:normAutofit fontScale="90000"/>
          </a:bodyPr>
          <a:lstStyle/>
          <a:p>
            <a:pPr algn="l"/>
            <a:r>
              <a:rPr lang="sl-SI" sz="36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Izvoz slovenske literature</a:t>
            </a:r>
            <a:r>
              <a:rPr lang="sl-SI" dirty="0">
                <a:solidFill>
                  <a:srgbClr val="003399"/>
                </a:solidFill>
                <a:latin typeface="Calibri" panose="020F0502020204030204" pitchFamily="34" charset="0"/>
              </a:rPr>
              <a:t/>
            </a:r>
            <a:br>
              <a:rPr lang="sl-SI" dirty="0">
                <a:solidFill>
                  <a:srgbClr val="003399"/>
                </a:solidFill>
                <a:latin typeface="Calibri" panose="020F0502020204030204" pitchFamily="34" charset="0"/>
              </a:rPr>
            </a:br>
            <a:r>
              <a:rPr lang="sl-SI" sz="3100" i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zaostanki in poslovne priložnosti</a:t>
            </a:r>
            <a:r>
              <a:rPr lang="sl-SI" dirty="0">
                <a:solidFill>
                  <a:srgbClr val="003399"/>
                </a:solidFill>
                <a:latin typeface="Montserrat" pitchFamily="50" charset="-18"/>
              </a:rPr>
              <a:t/>
            </a:r>
            <a:br>
              <a:rPr lang="sl-SI" dirty="0">
                <a:solidFill>
                  <a:srgbClr val="003399"/>
                </a:solidFill>
                <a:latin typeface="Montserrat" pitchFamily="50" charset="-18"/>
              </a:rPr>
            </a:br>
            <a:r>
              <a:rPr lang="sl-SI" sz="2400" dirty="0">
                <a:solidFill>
                  <a:srgbClr val="003399"/>
                </a:solidFill>
                <a:latin typeface="Calibri Light" panose="020F0302020204030204" pitchFamily="34" charset="0"/>
              </a:rPr>
              <a:t>Renata Zamida, JAK RS</a:t>
            </a:r>
          </a:p>
        </p:txBody>
      </p:sp>
      <p:cxnSp>
        <p:nvCxnSpPr>
          <p:cNvPr id="11" name="Raven povezovalnik 10"/>
          <p:cNvCxnSpPr/>
          <p:nvPr/>
        </p:nvCxnSpPr>
        <p:spPr>
          <a:xfrm>
            <a:off x="-468560" y="3429000"/>
            <a:ext cx="10153128" cy="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-468560" y="5215467"/>
            <a:ext cx="10153128" cy="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07" y="3579238"/>
            <a:ext cx="999850" cy="1505946"/>
          </a:xfrm>
          <a:prstGeom prst="rect">
            <a:avLst/>
          </a:prstGeom>
        </p:spPr>
      </p:pic>
      <p:sp>
        <p:nvSpPr>
          <p:cNvPr id="3" name="Ovalni oblaček 2"/>
          <p:cNvSpPr/>
          <p:nvPr/>
        </p:nvSpPr>
        <p:spPr>
          <a:xfrm rot="1314595">
            <a:off x="5819781" y="601987"/>
            <a:ext cx="2792174" cy="2044022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 smtClean="0">
                <a:solidFill>
                  <a:srgbClr val="003399"/>
                </a:solidFill>
              </a:rPr>
              <a:t>Tematska konferenca</a:t>
            </a:r>
          </a:p>
          <a:p>
            <a:pPr algn="ctr"/>
            <a:r>
              <a:rPr lang="sl-SI" sz="2400" i="1" dirty="0" smtClean="0">
                <a:solidFill>
                  <a:srgbClr val="003399"/>
                </a:solidFill>
              </a:rPr>
              <a:t>9. maj 2018</a:t>
            </a:r>
            <a:endParaRPr lang="sl-SI" sz="2400" i="1" dirty="0">
              <a:solidFill>
                <a:srgbClr val="003399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5245332"/>
            <a:ext cx="1724173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C7A0097-CB7E-48A9-A6B1-B36FFEC2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Novi ukrepi iz kohezijskih sredstev</a:t>
            </a:r>
            <a:endParaRPr lang="sl-SI" sz="36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857D2E80-298E-4E0F-A87A-9514F664E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52" y="533641"/>
            <a:ext cx="585267" cy="883997"/>
          </a:xfrm>
          <a:prstGeom prst="rect">
            <a:avLst/>
          </a:prstGeom>
        </p:spPr>
      </p:pic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xmlns="" id="{F49EF688-4CFB-4D0D-83F1-D9AD852A7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1722"/>
          </a:xfrm>
        </p:spPr>
        <p:txBody>
          <a:bodyPr>
            <a:normAutofit fontScale="25000" lnSpcReduction="20000"/>
          </a:bodyPr>
          <a:lstStyle/>
          <a:p>
            <a:endParaRPr lang="sl-SI" sz="4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Javni</a:t>
            </a:r>
            <a:r>
              <a:rPr lang="de-DE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</a:t>
            </a: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razpis </a:t>
            </a:r>
            <a:r>
              <a:rPr lang="sl-SI" sz="96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za sofinanciranje </a:t>
            </a:r>
            <a:r>
              <a:rPr lang="sl-SI" sz="9600" b="1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individualnih nastopov podjetij </a:t>
            </a:r>
            <a:r>
              <a:rPr lang="sl-SI" sz="9600" b="1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na</a:t>
            </a:r>
            <a:r>
              <a:rPr lang="de-DE" sz="9600" b="1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</a:t>
            </a:r>
            <a:r>
              <a:rPr lang="sl-SI" sz="9600" b="1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mednarodnih </a:t>
            </a:r>
            <a:r>
              <a:rPr lang="sl-SI" sz="9600" b="1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knjižnih sejmih </a:t>
            </a:r>
            <a:r>
              <a:rPr lang="sl-SI" sz="96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 tujini (2019 – </a:t>
            </a: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2022)</a:t>
            </a:r>
            <a:endParaRPr lang="de-DE" sz="9600" dirty="0" smtClean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de-DE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              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subvencij</a:t>
            </a:r>
            <a:r>
              <a:rPr lang="de-DE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e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 </a:t>
            </a:r>
            <a:r>
              <a:rPr lang="sl-SI" sz="80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višini 8.762,00 EUR.</a:t>
            </a:r>
          </a:p>
          <a:p>
            <a:pPr marL="0" indent="0">
              <a:buNone/>
            </a:pPr>
            <a:endParaRPr lang="sl-SI" sz="9600" dirty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Javni razpis za </a:t>
            </a:r>
            <a:r>
              <a:rPr lang="sl-SI" sz="9600" b="1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prenos dobrih mednarodnih podjetniških praks s področja založništva</a:t>
            </a:r>
          </a:p>
          <a:p>
            <a:pPr marL="0" indent="0">
              <a:buNone/>
            </a:pPr>
            <a:r>
              <a:rPr lang="de-DE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      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subvencije</a:t>
            </a:r>
            <a:r>
              <a:rPr lang="de-DE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v vi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šini 4.753,47 </a:t>
            </a:r>
            <a:r>
              <a:rPr lang="sl-SI" sz="80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EUR</a:t>
            </a:r>
          </a:p>
          <a:p>
            <a:pPr marL="0" indent="0">
              <a:buNone/>
            </a:pPr>
            <a:endParaRPr lang="sl-SI" sz="9600" dirty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Javni razpis na področju </a:t>
            </a:r>
            <a:r>
              <a:rPr lang="sl-SI" sz="9600" b="1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mobilnosti v </a:t>
            </a:r>
            <a:r>
              <a:rPr lang="sl-SI" sz="9600" b="1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tujini </a:t>
            </a: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(avtorji, prevajalci, založniki, agenti, uredniki)</a:t>
            </a:r>
            <a:endParaRPr lang="sl-SI" sz="9600" dirty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       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subvencije  </a:t>
            </a:r>
            <a:r>
              <a:rPr lang="sl-SI" sz="80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  višini  670,47  EUR  za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Evropo / 1.686,84 EUR izven </a:t>
            </a:r>
            <a:r>
              <a:rPr lang="sl-SI" sz="80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širšega območja Evrope.</a:t>
            </a:r>
          </a:p>
          <a:p>
            <a:pPr marL="0" indent="0">
              <a:buNone/>
            </a:pPr>
            <a:endParaRPr lang="sl-SI" sz="9600" dirty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Javni razpis </a:t>
            </a:r>
            <a:r>
              <a:rPr lang="sl-SI" sz="9600" b="1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za </a:t>
            </a:r>
            <a:r>
              <a:rPr lang="sl-SI" sz="9600" b="1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izdelavo predstavitvenih katalogov </a:t>
            </a:r>
            <a:r>
              <a:rPr lang="sl-SI" sz="96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 tujih </a:t>
            </a: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jezikih</a:t>
            </a:r>
          </a:p>
          <a:p>
            <a:pPr marL="0" indent="0">
              <a:buNone/>
            </a:pPr>
            <a:r>
              <a:rPr lang="sl-SI" sz="96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</a:t>
            </a:r>
            <a:r>
              <a:rPr lang="sl-SI" sz="96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          </a:t>
            </a:r>
            <a:r>
              <a:rPr lang="sl-SI" sz="80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subvencije </a:t>
            </a:r>
            <a:r>
              <a:rPr lang="sl-SI" sz="80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v višini 2.982,1 EUR</a:t>
            </a:r>
          </a:p>
          <a:p>
            <a:endParaRPr lang="sl-SI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3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404139"/>
            <a:ext cx="585267" cy="883997"/>
          </a:xfrm>
          <a:prstGeom prst="rect">
            <a:avLst/>
          </a:prstGeom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sz="2400" dirty="0"/>
          </a:p>
          <a:p>
            <a:r>
              <a:rPr lang="sl-SI" sz="2400" dirty="0">
                <a:solidFill>
                  <a:srgbClr val="003399"/>
                </a:solidFill>
              </a:rPr>
              <a:t>Javni razpis za </a:t>
            </a:r>
            <a:r>
              <a:rPr lang="sl-SI" sz="2400" b="1" dirty="0">
                <a:solidFill>
                  <a:srgbClr val="003399"/>
                </a:solidFill>
              </a:rPr>
              <a:t>prevode del slovenskih avtorjev v tujih </a:t>
            </a:r>
            <a:r>
              <a:rPr lang="sl-SI" sz="2400" b="1" dirty="0" smtClean="0">
                <a:solidFill>
                  <a:srgbClr val="003399"/>
                </a:solidFill>
              </a:rPr>
              <a:t>jezikih</a:t>
            </a:r>
            <a:r>
              <a:rPr lang="sl-SI" sz="2400" dirty="0" smtClean="0">
                <a:solidFill>
                  <a:srgbClr val="003399"/>
                </a:solidFill>
              </a:rPr>
              <a:t>:   </a:t>
            </a:r>
            <a:r>
              <a:rPr lang="sl-SI" sz="2400" dirty="0">
                <a:solidFill>
                  <a:srgbClr val="003399"/>
                </a:solidFill>
              </a:rPr>
              <a:t>subvencije v višini 4.589,91 EUR.</a:t>
            </a:r>
          </a:p>
          <a:p>
            <a:endParaRPr lang="sl-SI" sz="2400" dirty="0">
              <a:solidFill>
                <a:srgbClr val="003399"/>
              </a:solidFill>
            </a:endParaRPr>
          </a:p>
          <a:p>
            <a:r>
              <a:rPr lang="sl-SI" sz="2400" dirty="0">
                <a:solidFill>
                  <a:srgbClr val="003399"/>
                </a:solidFill>
              </a:rPr>
              <a:t>Javni razpis </a:t>
            </a:r>
            <a:r>
              <a:rPr lang="sl-SI" sz="2400" b="1" dirty="0">
                <a:solidFill>
                  <a:srgbClr val="003399"/>
                </a:solidFill>
              </a:rPr>
              <a:t>za izdajo del slovenskih avtorjev v tujih </a:t>
            </a:r>
            <a:r>
              <a:rPr lang="sl-SI" sz="2400" b="1" dirty="0" smtClean="0">
                <a:solidFill>
                  <a:srgbClr val="003399"/>
                </a:solidFill>
              </a:rPr>
              <a:t>jezikih</a:t>
            </a:r>
            <a:r>
              <a:rPr lang="sl-SI" sz="2400" dirty="0" smtClean="0">
                <a:solidFill>
                  <a:srgbClr val="003399"/>
                </a:solidFill>
              </a:rPr>
              <a:t>: subvencije </a:t>
            </a:r>
            <a:r>
              <a:rPr lang="sl-SI" sz="2400" dirty="0">
                <a:solidFill>
                  <a:srgbClr val="003399"/>
                </a:solidFill>
              </a:rPr>
              <a:t>v višini 7.571,50 EUR.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362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1880" y="2420888"/>
            <a:ext cx="2050529" cy="1884033"/>
          </a:xfrm>
          <a:prstGeom prst="rect">
            <a:avLst/>
          </a:prstGeom>
        </p:spPr>
      </p:pic>
      <p:sp>
        <p:nvSpPr>
          <p:cNvPr id="5" name="Ovalni oblaček 4"/>
          <p:cNvSpPr/>
          <p:nvPr/>
        </p:nvSpPr>
        <p:spPr>
          <a:xfrm rot="1352099">
            <a:off x="5892563" y="650019"/>
            <a:ext cx="2376264" cy="1728192"/>
          </a:xfrm>
          <a:prstGeom prst="wedgeEllipse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dirty="0" smtClean="0">
                <a:solidFill>
                  <a:schemeClr val="tx1"/>
                </a:solidFill>
              </a:rPr>
              <a:t>www.jakrs.si</a:t>
            </a:r>
            <a:endParaRPr lang="sl-S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8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778098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>
                <a:latin typeface="+mn-lt"/>
              </a:rPr>
              <a:t>Kje so k</a:t>
            </a:r>
            <a:r>
              <a:rPr lang="sl-SI" sz="3200" b="1" dirty="0">
                <a:latin typeface="+mn-lt"/>
              </a:rPr>
              <a:t>njige slovenskih avtorjev v tujini</a:t>
            </a:r>
            <a:r>
              <a:rPr lang="de-DE" sz="3200" b="1" dirty="0">
                <a:latin typeface="+mn-lt"/>
              </a:rPr>
              <a:t>?</a:t>
            </a:r>
            <a:endParaRPr lang="sl-SI" sz="3200" b="1" dirty="0">
              <a:latin typeface="+mn-lt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74848" y="1600200"/>
            <a:ext cx="8229600" cy="4525963"/>
          </a:xfrm>
        </p:spPr>
        <p:txBody>
          <a:bodyPr/>
          <a:lstStyle/>
          <a:p>
            <a:pPr>
              <a:buClr>
                <a:srgbClr val="003399"/>
              </a:buClr>
            </a:pPr>
            <a:r>
              <a:rPr lang="sl-SI" dirty="0">
                <a:solidFill>
                  <a:srgbClr val="003399"/>
                </a:solidFill>
                <a:latin typeface="+mj-lt"/>
              </a:rPr>
              <a:t>Izvoz intelektualne lastnine je zanemarljiv</a:t>
            </a:r>
          </a:p>
          <a:p>
            <a:pPr>
              <a:buClr>
                <a:srgbClr val="003399"/>
              </a:buClr>
            </a:pPr>
            <a:r>
              <a:rPr lang="sl-SI" dirty="0">
                <a:solidFill>
                  <a:srgbClr val="003399"/>
                </a:solidFill>
                <a:latin typeface="+mj-lt"/>
              </a:rPr>
              <a:t>Brez ponudbe ni povpraševanja</a:t>
            </a:r>
          </a:p>
          <a:p>
            <a:pPr>
              <a:buClr>
                <a:srgbClr val="003399"/>
              </a:buClr>
            </a:pPr>
            <a:r>
              <a:rPr lang="sl-SI" dirty="0">
                <a:solidFill>
                  <a:srgbClr val="003399"/>
                </a:solidFill>
                <a:latin typeface="+mj-lt"/>
              </a:rPr>
              <a:t>Posredovanje avtorjev v tujino = širjenje habitata avtorju, večanje ugleda lastni založbi, dodana ekonomska vrednost našemu delu</a:t>
            </a:r>
          </a:p>
          <a:p>
            <a:pPr marL="0" indent="0">
              <a:buClr>
                <a:srgbClr val="003399"/>
              </a:buClr>
              <a:buNone/>
            </a:pPr>
            <a:endParaRPr lang="sl-SI" dirty="0">
              <a:latin typeface="Calibri Light" panose="020F0302020204030204" pitchFamily="34" charset="0"/>
            </a:endParaRPr>
          </a:p>
          <a:p>
            <a:pPr>
              <a:buClr>
                <a:srgbClr val="003399"/>
              </a:buClr>
            </a:pPr>
            <a:endParaRPr lang="sl-SI" dirty="0">
              <a:latin typeface="Calibri Light" panose="020F0302020204030204" pitchFamily="34" charset="0"/>
            </a:endParaRPr>
          </a:p>
          <a:p>
            <a:pPr>
              <a:buClr>
                <a:srgbClr val="003399"/>
              </a:buClr>
            </a:pPr>
            <a:endParaRPr lang="sl-SI" dirty="0">
              <a:latin typeface="Calibri Light" panose="020F0302020204030204" pitchFamily="34" charset="0"/>
            </a:endParaRPr>
          </a:p>
          <a:p>
            <a:pPr>
              <a:buClr>
                <a:srgbClr val="003399"/>
              </a:buClr>
            </a:pPr>
            <a:endParaRPr lang="sl-SI" dirty="0">
              <a:latin typeface="Calibri Light" panose="020F0302020204030204" pitchFamily="34" charset="0"/>
            </a:endParaRPr>
          </a:p>
        </p:txBody>
      </p:sp>
      <p:cxnSp>
        <p:nvCxnSpPr>
          <p:cNvPr id="7" name="Raven povezovalnik 6"/>
          <p:cNvCxnSpPr/>
          <p:nvPr/>
        </p:nvCxnSpPr>
        <p:spPr>
          <a:xfrm>
            <a:off x="-324544" y="1268760"/>
            <a:ext cx="9793088" cy="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13" y="188640"/>
            <a:ext cx="585430" cy="88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44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9607">
            <a:off x="703767" y="404139"/>
            <a:ext cx="585267" cy="883997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Slovenija – Finska</a:t>
            </a:r>
            <a:br>
              <a:rPr lang="sl-SI" sz="3200" b="1" dirty="0" smtClean="0"/>
            </a:br>
            <a:r>
              <a:rPr lang="sl-SI" sz="3200" b="1" dirty="0" smtClean="0"/>
              <a:t>primerjalna analiza</a:t>
            </a:r>
            <a:endParaRPr lang="sl-SI" sz="3200" b="1" dirty="0"/>
          </a:p>
        </p:txBody>
      </p:sp>
      <p:graphicFrame>
        <p:nvGraphicFramePr>
          <p:cNvPr id="6" name="Označba mest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68808"/>
              </p:ext>
            </p:extLst>
          </p:nvPr>
        </p:nvGraphicFramePr>
        <p:xfrm>
          <a:off x="323528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Ovalni oblaček 7"/>
          <p:cNvSpPr/>
          <p:nvPr/>
        </p:nvSpPr>
        <p:spPr>
          <a:xfrm rot="1301376">
            <a:off x="6944842" y="2798788"/>
            <a:ext cx="2184884" cy="195723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/>
              <a:t>Cca 80 izidov prevodov letno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81656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353888"/>
              </p:ext>
            </p:extLst>
          </p:nvPr>
        </p:nvGraphicFramePr>
        <p:xfrm>
          <a:off x="251520" y="764704"/>
          <a:ext cx="830160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839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631758"/>
              </p:ext>
            </p:extLst>
          </p:nvPr>
        </p:nvGraphicFramePr>
        <p:xfrm>
          <a:off x="179512" y="692696"/>
          <a:ext cx="813690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ni oblaček 4"/>
          <p:cNvSpPr/>
          <p:nvPr/>
        </p:nvSpPr>
        <p:spPr>
          <a:xfrm rot="1420490">
            <a:off x="6738232" y="3463465"/>
            <a:ext cx="2376264" cy="1962508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Finska: 6 literarnih agencij, 4 založbe z ODDELKOM za prodajo pravic</a:t>
            </a:r>
          </a:p>
          <a:p>
            <a:pPr algn="ctr"/>
            <a:r>
              <a:rPr lang="sl-SI" sz="1400" dirty="0" smtClean="0"/>
              <a:t>5 nordijskih literarnih agencij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26868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503911"/>
              </p:ext>
            </p:extLst>
          </p:nvPr>
        </p:nvGraphicFramePr>
        <p:xfrm>
          <a:off x="323528" y="1124744"/>
          <a:ext cx="8363272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77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461706"/>
              </p:ext>
            </p:extLst>
          </p:nvPr>
        </p:nvGraphicFramePr>
        <p:xfrm>
          <a:off x="179512" y="1196752"/>
          <a:ext cx="8507288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48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04139"/>
            <a:ext cx="585267" cy="883997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Primer poslovnega modela s Finske</a:t>
            </a:r>
            <a:endParaRPr lang="sl-SI" sz="3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Helsinki Literary Agency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2017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3 založbe: </a:t>
            </a:r>
            <a:r>
              <a:rPr lang="en-US">
                <a:solidFill>
                  <a:srgbClr val="003399"/>
                </a:solidFill>
              </a:rPr>
              <a:t>Gummerus, Teos Publishers and Schildts &amp; </a:t>
            </a:r>
            <a:r>
              <a:rPr lang="en-US" smtClean="0">
                <a:solidFill>
                  <a:srgbClr val="003399"/>
                </a:solidFill>
              </a:rPr>
              <a:t>Söderström</a:t>
            </a:r>
            <a:endParaRPr lang="sl-SI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Začetni vložek 20.000 € x 3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Trenutno 27 avtorjev in 54 knjig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003399"/>
                </a:solidFill>
              </a:rPr>
              <a:t>2 zaposlena</a:t>
            </a:r>
            <a:endParaRPr lang="sl-SI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1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BED296E9-1B50-4523-96DF-B718181BF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404139"/>
            <a:ext cx="585267" cy="883997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96884DC-ADE2-49AC-BFDB-55D2D4E1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/>
              <a:t>Ustvarjanje priložnosti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1D3C995E-DF8C-495A-86F7-18D8E948C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JAK aktivno ustvarja priložnosti, posreduje veščine, širi </a:t>
            </a:r>
            <a:r>
              <a:rPr lang="sl-SI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področja, </a:t>
            </a:r>
            <a:r>
              <a:rPr lang="sl-SI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na založnikih je, da </a:t>
            </a:r>
            <a:r>
              <a:rPr lang="sl-SI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te</a:t>
            </a:r>
            <a:r>
              <a:rPr lang="de-DE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 </a:t>
            </a:r>
            <a:r>
              <a:rPr lang="sl-SI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ponudbe </a:t>
            </a:r>
            <a:r>
              <a:rPr lang="sl-SI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in platforme (</a:t>
            </a:r>
            <a:r>
              <a:rPr lang="sl-SI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iz)koristijo</a:t>
            </a:r>
            <a:r>
              <a:rPr lang="sl-SI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:</a:t>
            </a:r>
            <a:endParaRPr lang="sl-SI" dirty="0" smtClean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sl-SI" dirty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sl-S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14350" indent="-514350">
              <a:buAutoNum type="arabicParenR"/>
            </a:pPr>
            <a:endParaRPr lang="sl-S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dirty="0"/>
          </a:p>
        </p:txBody>
      </p:sp>
      <p:sp>
        <p:nvSpPr>
          <p:cNvPr id="5" name="Ovalni oblaček 4"/>
          <p:cNvSpPr/>
          <p:nvPr/>
        </p:nvSpPr>
        <p:spPr>
          <a:xfrm rot="21078461">
            <a:off x="5148064" y="2996952"/>
            <a:ext cx="3096344" cy="1404736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sz="2800" dirty="0" smtClean="0">
              <a:solidFill>
                <a:srgbClr val="003399"/>
              </a:solidFill>
              <a:latin typeface="+mj-lt"/>
              <a:cs typeface="Calibri Light" panose="020F0302020204030204" pitchFamily="34" charset="0"/>
            </a:endParaRPr>
          </a:p>
          <a:p>
            <a:pPr algn="ctr"/>
            <a:r>
              <a:rPr lang="sl-SI" sz="2800" dirty="0" smtClean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Frankfurt </a:t>
            </a:r>
            <a:r>
              <a:rPr lang="sl-SI" sz="28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2022</a:t>
            </a:r>
          </a:p>
          <a:p>
            <a:pPr algn="ctr"/>
            <a:endParaRPr lang="sl-SI" sz="2800" dirty="0"/>
          </a:p>
        </p:txBody>
      </p:sp>
      <p:sp>
        <p:nvSpPr>
          <p:cNvPr id="6" name="Ovalni oblaček 5"/>
          <p:cNvSpPr/>
          <p:nvPr/>
        </p:nvSpPr>
        <p:spPr>
          <a:xfrm rot="633865">
            <a:off x="1122704" y="3360344"/>
            <a:ext cx="3333829" cy="1679046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>
                <a:solidFill>
                  <a:srgbClr val="003399"/>
                </a:solidFill>
                <a:latin typeface="+mj-lt"/>
                <a:cs typeface="Calibri Light" panose="020F0302020204030204" pitchFamily="34" charset="0"/>
              </a:rPr>
              <a:t>Bologna 2021</a:t>
            </a:r>
          </a:p>
          <a:p>
            <a:pPr algn="ctr"/>
            <a:endParaRPr lang="sl-SI" dirty="0"/>
          </a:p>
        </p:txBody>
      </p:sp>
      <p:sp>
        <p:nvSpPr>
          <p:cNvPr id="7" name="Ovalni oblaček 6"/>
          <p:cNvSpPr/>
          <p:nvPr/>
        </p:nvSpPr>
        <p:spPr>
          <a:xfrm>
            <a:off x="3851920" y="4811665"/>
            <a:ext cx="4032448" cy="13144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2000" dirty="0" smtClean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algn="ctr"/>
            <a:r>
              <a:rPr lang="sl-SI" sz="2000" dirty="0" smtClean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Spodbude </a:t>
            </a:r>
            <a:r>
              <a:rPr lang="sl-SI" sz="20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in podporni </a:t>
            </a:r>
            <a:r>
              <a:rPr lang="sl-SI" sz="2000" dirty="0" smtClean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ukrepi JAK</a:t>
            </a:r>
            <a:endParaRPr lang="sl-SI" sz="20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5650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1229</TotalTime>
  <Words>312</Words>
  <Application>Microsoft Office PowerPoint</Application>
  <PresentationFormat>Diaprojekcija na zaslonu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Montserrat</vt:lpstr>
      <vt:lpstr>Officeova tema</vt:lpstr>
      <vt:lpstr>Izvoz slovenske literature zaostanki in poslovne priložnosti Renata Zamida, JAK RS</vt:lpstr>
      <vt:lpstr>Kje so knjige slovenskih avtorjev v tujini?</vt:lpstr>
      <vt:lpstr>Slovenija – Finska primerjalna analiza</vt:lpstr>
      <vt:lpstr>PowerPointova predstavitev</vt:lpstr>
      <vt:lpstr>PowerPointova predstavitev</vt:lpstr>
      <vt:lpstr>PowerPointova predstavitev</vt:lpstr>
      <vt:lpstr>PowerPointova predstavitev</vt:lpstr>
      <vt:lpstr>Primer poslovnega modela s Finske</vt:lpstr>
      <vt:lpstr>Ustvarjanje priložnosti</vt:lpstr>
      <vt:lpstr>Novi ukrepi iz kohezijskih sredstev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VKozuh</dc:creator>
  <cp:lastModifiedBy>Zdravko Kafol</cp:lastModifiedBy>
  <cp:revision>35</cp:revision>
  <dcterms:created xsi:type="dcterms:W3CDTF">2016-05-23T10:35:29Z</dcterms:created>
  <dcterms:modified xsi:type="dcterms:W3CDTF">2018-05-09T08:21:38Z</dcterms:modified>
</cp:coreProperties>
</file>