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17"/>
  </p:notesMasterIdLst>
  <p:handoutMasterIdLst>
    <p:handoutMasterId r:id="rId18"/>
  </p:handoutMasterIdLst>
  <p:sldIdLst>
    <p:sldId id="256" r:id="rId5"/>
    <p:sldId id="418" r:id="rId6"/>
    <p:sldId id="442" r:id="rId7"/>
    <p:sldId id="443" r:id="rId8"/>
    <p:sldId id="444" r:id="rId9"/>
    <p:sldId id="446" r:id="rId10"/>
    <p:sldId id="447" r:id="rId11"/>
    <p:sldId id="448" r:id="rId12"/>
    <p:sldId id="435" r:id="rId13"/>
    <p:sldId id="436" r:id="rId14"/>
    <p:sldId id="440" r:id="rId15"/>
    <p:sldId id="441" r:id="rId16"/>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p15:clr>
            <a:srgbClr val="A4A3A4"/>
          </p15:clr>
        </p15:guide>
        <p15:guide id="2" pos="3016">
          <p15:clr>
            <a:srgbClr val="A4A3A4"/>
          </p15:clr>
        </p15:guide>
        <p15:guide id="3" pos="4513">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FFCC"/>
    <a:srgbClr val="3A5818"/>
    <a:srgbClr val="4F7921"/>
    <a:srgbClr val="BF95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487" autoAdjust="0"/>
  </p:normalViewPr>
  <p:slideViewPr>
    <p:cSldViewPr>
      <p:cViewPr varScale="1">
        <p:scale>
          <a:sx n="109" d="100"/>
          <a:sy n="109" d="100"/>
        </p:scale>
        <p:origin x="990" y="96"/>
      </p:cViewPr>
      <p:guideLst>
        <p:guide orient="horz" pos="799"/>
        <p:guide pos="3016"/>
        <p:guide pos="4513"/>
      </p:guideLst>
    </p:cSldViewPr>
  </p:slideViewPr>
  <p:notesTextViewPr>
    <p:cViewPr>
      <p:scale>
        <a:sx n="1" d="1"/>
        <a:sy n="1" d="1"/>
      </p:scale>
      <p:origin x="0" y="0"/>
    </p:cViewPr>
  </p:notesTextViewPr>
  <p:sorterViewPr>
    <p:cViewPr>
      <p:scale>
        <a:sx n="60" d="100"/>
        <a:sy n="60" d="100"/>
      </p:scale>
      <p:origin x="0" y="156"/>
    </p:cViewPr>
  </p:sorterViewPr>
  <p:notesViewPr>
    <p:cSldViewPr>
      <p:cViewPr varScale="1">
        <p:scale>
          <a:sx n="53" d="100"/>
          <a:sy n="53" d="100"/>
        </p:scale>
        <p:origin x="-2868"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s-ES" dirty="0"/>
          </a:p>
        </p:txBody>
      </p:sp>
      <p:sp>
        <p:nvSpPr>
          <p:cNvPr id="3" name="2 Marcador de fecha"/>
          <p:cNvSpPr>
            <a:spLocks noGrp="1"/>
          </p:cNvSpPr>
          <p:nvPr>
            <p:ph type="dt" sz="quarter" idx="1"/>
          </p:nvPr>
        </p:nvSpPr>
        <p:spPr>
          <a:xfrm>
            <a:off x="4023092" y="0"/>
            <a:ext cx="3077739" cy="511651"/>
          </a:xfrm>
          <a:prstGeom prst="rect">
            <a:avLst/>
          </a:prstGeom>
        </p:spPr>
        <p:txBody>
          <a:bodyPr vert="horz" lIns="99057" tIns="49528" rIns="99057" bIns="49528" rtlCol="0"/>
          <a:lstStyle>
            <a:lvl1pPr algn="r">
              <a:defRPr sz="1300"/>
            </a:lvl1pPr>
          </a:lstStyle>
          <a:p>
            <a:fld id="{94E08F08-CDC5-4C8E-9C0F-454F65726CFC}" type="datetimeFigureOut">
              <a:rPr lang="es-ES" smtClean="0"/>
              <a:t>10/11/2015</a:t>
            </a:fld>
            <a:endParaRPr lang="sl-SI" dirty="0"/>
          </a:p>
        </p:txBody>
      </p:sp>
      <p:sp>
        <p:nvSpPr>
          <p:cNvPr id="4" name="3 Marcador de pie de página"/>
          <p:cNvSpPr>
            <a:spLocks noGrp="1"/>
          </p:cNvSpPr>
          <p:nvPr>
            <p:ph type="ftr" sz="quarter" idx="2"/>
          </p:nvPr>
        </p:nvSpPr>
        <p:spPr>
          <a:xfrm>
            <a:off x="0" y="9719598"/>
            <a:ext cx="3077739" cy="511651"/>
          </a:xfrm>
          <a:prstGeom prst="rect">
            <a:avLst/>
          </a:prstGeom>
        </p:spPr>
        <p:txBody>
          <a:bodyPr vert="horz" lIns="99057" tIns="49528" rIns="99057" bIns="49528" rtlCol="0" anchor="b"/>
          <a:lstStyle>
            <a:lvl1pPr algn="l">
              <a:defRPr sz="1300"/>
            </a:lvl1pPr>
          </a:lstStyle>
          <a:p>
            <a:endParaRPr lang="es-ES" dirty="0"/>
          </a:p>
        </p:txBody>
      </p:sp>
      <p:sp>
        <p:nvSpPr>
          <p:cNvPr id="5" name="4 Marcador de número de diapositiva"/>
          <p:cNvSpPr>
            <a:spLocks noGrp="1"/>
          </p:cNvSpPr>
          <p:nvPr>
            <p:ph type="sldNum" sz="quarter" idx="3"/>
          </p:nvPr>
        </p:nvSpPr>
        <p:spPr>
          <a:xfrm>
            <a:off x="4023092" y="9719598"/>
            <a:ext cx="3077739" cy="511651"/>
          </a:xfrm>
          <a:prstGeom prst="rect">
            <a:avLst/>
          </a:prstGeom>
        </p:spPr>
        <p:txBody>
          <a:bodyPr vert="horz" lIns="99057" tIns="49528" rIns="99057" bIns="49528" rtlCol="0" anchor="b"/>
          <a:lstStyle>
            <a:lvl1pPr algn="r">
              <a:defRPr sz="1300"/>
            </a:lvl1pPr>
          </a:lstStyle>
          <a:p>
            <a:fld id="{94D1FCAA-0103-4DF7-9DFF-6CC545AEC510}" type="slidenum">
              <a:rPr lang="es-ES" smtClean="0"/>
              <a:t>‹#›</a:t>
            </a:fld>
            <a:endParaRPr lang="sl-SI" dirty="0"/>
          </a:p>
        </p:txBody>
      </p:sp>
    </p:spTree>
    <p:extLst>
      <p:ext uri="{BB962C8B-B14F-4D97-AF65-F5344CB8AC3E}">
        <p14:creationId xmlns:p14="http://schemas.microsoft.com/office/powerpoint/2010/main" val="2003656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s-ES" dirty="0"/>
          </a:p>
        </p:txBody>
      </p:sp>
      <p:sp>
        <p:nvSpPr>
          <p:cNvPr id="3" name="2 Marcador de fecha"/>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D90174A6-D3E6-43D1-B0C3-88B5F174B819}" type="datetimeFigureOut">
              <a:rPr lang="es-ES" smtClean="0"/>
              <a:t>10/11/2015</a:t>
            </a:fld>
            <a:endParaRPr lang="sl-SI" dirty="0"/>
          </a:p>
        </p:txBody>
      </p:sp>
      <p:sp>
        <p:nvSpPr>
          <p:cNvPr id="4" name="3 Marcador de imagen de diapositiva"/>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es-ES" dirty="0"/>
          </a:p>
        </p:txBody>
      </p:sp>
      <p:sp>
        <p:nvSpPr>
          <p:cNvPr id="5" name="4 Marcador de notas"/>
          <p:cNvSpPr>
            <a:spLocks noGrp="1"/>
          </p:cNvSpPr>
          <p:nvPr>
            <p:ph type="body" sz="quarter" idx="3"/>
          </p:nvPr>
        </p:nvSpPr>
        <p:spPr>
          <a:xfrm>
            <a:off x="710248" y="4860687"/>
            <a:ext cx="5681980" cy="4604861"/>
          </a:xfrm>
          <a:prstGeom prst="rect">
            <a:avLst/>
          </a:prstGeom>
        </p:spPr>
        <p:txBody>
          <a:bodyPr vert="horz" lIns="99057" tIns="49528" rIns="99057" bIns="4952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es-ES" dirty="0"/>
          </a:p>
        </p:txBody>
      </p:sp>
      <p:sp>
        <p:nvSpPr>
          <p:cNvPr id="7" name="6 Marcador de número de diapositiva"/>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E95553AD-0401-415A-989D-3872019114FE}" type="slidenum">
              <a:rPr lang="es-ES" smtClean="0"/>
              <a:t>‹#›</a:t>
            </a:fld>
            <a:endParaRPr lang="sl-SI" dirty="0"/>
          </a:p>
        </p:txBody>
      </p:sp>
    </p:spTree>
    <p:extLst>
      <p:ext uri="{BB962C8B-B14F-4D97-AF65-F5344CB8AC3E}">
        <p14:creationId xmlns:p14="http://schemas.microsoft.com/office/powerpoint/2010/main" val="111900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smtClean="0">
              <a:latin typeface="Times New Roman" panose="02020603050405020304" pitchFamily="18" charset="0"/>
              <a:ea typeface="ＭＳ Ｐゴシック" panose="020B0600070205080204" pitchFamily="34" charset="-128"/>
            </a:endParaRPr>
          </a:p>
        </p:txBody>
      </p:sp>
      <p:sp>
        <p:nvSpPr>
          <p:cNvPr id="194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AFCAFF4A-208F-4E18-B8FC-BEA57B7C8A47}" type="slidenum">
              <a:rPr lang="en-GB" altLang="en-US"/>
              <a:pPr algn="r" eaLnBrk="1" hangingPunct="1">
                <a:spcBef>
                  <a:spcPct val="0"/>
                </a:spcBef>
              </a:pPr>
              <a:t>3</a:t>
            </a:fld>
            <a:endParaRPr lang="sl-SI" altLang="en-US" dirty="0"/>
          </a:p>
        </p:txBody>
      </p:sp>
    </p:spTree>
    <p:extLst>
      <p:ext uri="{BB962C8B-B14F-4D97-AF65-F5344CB8AC3E}">
        <p14:creationId xmlns:p14="http://schemas.microsoft.com/office/powerpoint/2010/main" val="160775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ln/>
        </p:spPr>
      </p:sp>
      <p:sp>
        <p:nvSpPr>
          <p:cNvPr id="174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smtClean="0">
              <a:latin typeface="Times New Roman" panose="02020603050405020304" pitchFamily="18" charset="0"/>
              <a:ea typeface="ＭＳ Ｐゴシック" panose="020B0600070205080204" pitchFamily="34" charset="-128"/>
            </a:endParaRPr>
          </a:p>
        </p:txBody>
      </p:sp>
      <p:sp>
        <p:nvSpPr>
          <p:cNvPr id="174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ABDDA928-475A-4C41-B232-447F4A6C4DF2}" type="slidenum">
              <a:rPr lang="en-GB" altLang="en-US"/>
              <a:pPr algn="r" eaLnBrk="1" hangingPunct="1">
                <a:spcBef>
                  <a:spcPct val="0"/>
                </a:spcBef>
              </a:pPr>
              <a:t>4</a:t>
            </a:fld>
            <a:endParaRPr lang="sl-SI" altLang="en-US" dirty="0"/>
          </a:p>
        </p:txBody>
      </p:sp>
    </p:spTree>
    <p:extLst>
      <p:ext uri="{BB962C8B-B14F-4D97-AF65-F5344CB8AC3E}">
        <p14:creationId xmlns:p14="http://schemas.microsoft.com/office/powerpoint/2010/main" val="367675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smtClean="0">
              <a:latin typeface="Times New Roman" panose="02020603050405020304" pitchFamily="18" charset="0"/>
              <a:ea typeface="ＭＳ Ｐゴシック" panose="020B0600070205080204" pitchFamily="34" charset="-128"/>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lgn="l"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316E6450-8FC2-4D6A-8E33-4B0107C6E95A}" type="slidenum">
              <a:rPr lang="en-GB" altLang="en-US"/>
              <a:pPr algn="r" eaLnBrk="1" hangingPunct="1">
                <a:spcBef>
                  <a:spcPct val="0"/>
                </a:spcBef>
              </a:pPr>
              <a:t>5</a:t>
            </a:fld>
            <a:endParaRPr lang="sl-SI" altLang="en-US" dirty="0"/>
          </a:p>
        </p:txBody>
      </p:sp>
    </p:spTree>
    <p:extLst>
      <p:ext uri="{BB962C8B-B14F-4D97-AF65-F5344CB8AC3E}">
        <p14:creationId xmlns:p14="http://schemas.microsoft.com/office/powerpoint/2010/main" val="82494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1D8B66-60C4-415E-8911-5623187F8DE4}" type="slidenum">
              <a:rPr lang="en-US" smtClean="0"/>
              <a:t>6</a:t>
            </a:fld>
            <a:endParaRPr lang="sl-SI" dirty="0"/>
          </a:p>
        </p:txBody>
      </p:sp>
    </p:spTree>
    <p:extLst>
      <p:ext uri="{BB962C8B-B14F-4D97-AF65-F5344CB8AC3E}">
        <p14:creationId xmlns:p14="http://schemas.microsoft.com/office/powerpoint/2010/main" val="97272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1D8B66-60C4-415E-8911-5623187F8DE4}" type="slidenum">
              <a:rPr lang="en-US" smtClean="0"/>
              <a:t>7</a:t>
            </a:fld>
            <a:endParaRPr lang="sl-SI" dirty="0"/>
          </a:p>
        </p:txBody>
      </p:sp>
    </p:spTree>
    <p:extLst>
      <p:ext uri="{BB962C8B-B14F-4D97-AF65-F5344CB8AC3E}">
        <p14:creationId xmlns:p14="http://schemas.microsoft.com/office/powerpoint/2010/main" val="115890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jp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jp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7.jp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3"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5" name="Slide Number Placeholder 9"/>
          <p:cNvSpPr txBox="1">
            <a:spLocks/>
          </p:cNvSpPr>
          <p:nvPr/>
        </p:nvSpPr>
        <p:spPr>
          <a:xfrm>
            <a:off x="8536261" y="640883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4"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98" y="5908675"/>
            <a:ext cx="474663" cy="323850"/>
          </a:xfrm>
          <a:prstGeom prst="rect">
            <a:avLst/>
          </a:prstGeom>
          <a:noFill/>
          <a:ln w="9525">
            <a:noFill/>
            <a:miter lim="800000"/>
            <a:headEnd/>
            <a:tailEnd/>
          </a:ln>
        </p:spPr>
      </p:pic>
      <p:sp>
        <p:nvSpPr>
          <p:cNvPr id="10" name="Textplatzhalter 2"/>
          <p:cNvSpPr txBox="1">
            <a:spLocks/>
          </p:cNvSpPr>
          <p:nvPr/>
        </p:nvSpPr>
        <p:spPr>
          <a:xfrm>
            <a:off x="450905" y="641043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sl-SI" dirty="0" smtClean="0"/>
              <a:t>Za varnost in zdravje pri delu smo odgovorni vsi. Koristi vam. Koristi poslu.</a:t>
            </a:r>
            <a:endParaRPr lang="sl-SI" dirty="0"/>
          </a:p>
        </p:txBody>
      </p:sp>
      <p:sp>
        <p:nvSpPr>
          <p:cNvPr id="13" name="Subtitle 2"/>
          <p:cNvSpPr>
            <a:spLocks noGrp="1"/>
          </p:cNvSpPr>
          <p:nvPr>
            <p:ph type="subTitle" idx="10"/>
          </p:nvPr>
        </p:nvSpPr>
        <p:spPr>
          <a:xfrm>
            <a:off x="450003" y="4626000"/>
            <a:ext cx="7646400" cy="675208"/>
          </a:xfr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7723" y="-4762"/>
            <a:ext cx="951779" cy="6876000"/>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10"/>
            <a:ext cx="9144000" cy="3400425"/>
          </a:xfrm>
          <a:prstGeom prst="rect">
            <a:avLst/>
          </a:prstGeom>
        </p:spPr>
      </p:pic>
    </p:spTree>
    <p:extLst>
      <p:ext uri="{BB962C8B-B14F-4D97-AF65-F5344CB8AC3E}">
        <p14:creationId xmlns:p14="http://schemas.microsoft.com/office/powerpoint/2010/main" val="45921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49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3" y="180000"/>
            <a:ext cx="7560000" cy="540000"/>
          </a:xfrm>
        </p:spPr>
        <p:txBody>
          <a:bodyPr anchor="b"/>
          <a:lstStyle>
            <a:lvl1pPr algn="l">
              <a:defRPr sz="24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3690055" y="1116000"/>
            <a:ext cx="4279869"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0000" y="1116000"/>
            <a:ext cx="2880000" cy="48600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590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2" y="1116000"/>
            <a:ext cx="4049992" cy="900000"/>
          </a:xfrm>
        </p:spPr>
        <p:txBody>
          <a:bodyPr anchor="b">
            <a:normAutofit/>
          </a:bodyPr>
          <a:lstStyle>
            <a:lvl1pPr algn="l">
              <a:defRPr sz="2400" b="1" i="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49999" y="2016000"/>
            <a:ext cx="4050000" cy="39600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2" y="1600200"/>
            <a:ext cx="3429000" cy="3429000"/>
          </a:xfrm>
          <a:prstGeom prst="ellipse">
            <a:avLst/>
          </a:prstGeom>
          <a:ln w="76200">
            <a:noFill/>
          </a:ln>
        </p:spPr>
        <p:txBody>
          <a:bodyPr/>
          <a:lstStyle/>
          <a:p>
            <a:r>
              <a:rPr lang="en-US" dirty="0" smtClean="0"/>
              <a:t>Click icon to add picture</a:t>
            </a:r>
            <a:endParaRPr lang="en-US" dirty="0"/>
          </a:p>
        </p:txBody>
      </p:sp>
    </p:spTree>
    <p:extLst>
      <p:ext uri="{BB962C8B-B14F-4D97-AF65-F5344CB8AC3E}">
        <p14:creationId xmlns:p14="http://schemas.microsoft.com/office/powerpoint/2010/main" val="13851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0003" y="1116000"/>
            <a:ext cx="7560000" cy="486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82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1116000"/>
            <a:ext cx="489600" cy="4860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0003" y="1116000"/>
            <a:ext cx="6642280" cy="486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176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712788" y="1752600"/>
            <a:ext cx="7177087" cy="41148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dt" sz="half" idx="10"/>
          </p:nvPr>
        </p:nvSpPr>
        <p:spPr>
          <a:xfrm>
            <a:off x="576263" y="5932488"/>
            <a:ext cx="1905000" cy="239712"/>
          </a:xfrm>
          <a:prstGeom prst="rect">
            <a:avLst/>
          </a:prstGeom>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xfrm>
            <a:off x="2776538" y="5943600"/>
            <a:ext cx="2895600" cy="228600"/>
          </a:xfrm>
          <a:prstGeom prst="rect">
            <a:avLst/>
          </a:prstGeom>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xfrm>
            <a:off x="5984875" y="5943600"/>
            <a:ext cx="1905000" cy="228600"/>
          </a:xfrm>
          <a:prstGeom prst="rect">
            <a:avLst/>
          </a:prstGeom>
          <a:ln/>
        </p:spPr>
        <p:txBody>
          <a:bodyPr/>
          <a:lstStyle>
            <a:lvl1pPr>
              <a:defRPr/>
            </a:lvl1pPr>
          </a:lstStyle>
          <a:p>
            <a:fld id="{F24239AC-ED4C-451B-8D7D-2E75FE45A0F1}" type="slidenum">
              <a:rPr lang="en-GB" altLang="en-US"/>
              <a:pPr/>
              <a:t>‹#›</a:t>
            </a:fld>
            <a:endParaRPr lang="en-GB" altLang="en-US" dirty="0"/>
          </a:p>
        </p:txBody>
      </p:sp>
    </p:spTree>
    <p:extLst>
      <p:ext uri="{BB962C8B-B14F-4D97-AF65-F5344CB8AC3E}">
        <p14:creationId xmlns:p14="http://schemas.microsoft.com/office/powerpoint/2010/main" val="28326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450003" y="1116000"/>
            <a:ext cx="756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623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50003" y="1360800"/>
            <a:ext cx="7646400" cy="1461600"/>
          </a:xfrm>
        </p:spPr>
        <p:txBody>
          <a:bodyPr lIns="0" tIns="0" rIns="0" bIns="0" anchor="t" anchorCtr="0"/>
          <a:lstStyle>
            <a:lvl1pPr>
              <a:defRPr sz="3200" baseline="0"/>
            </a:lvl1pPr>
          </a:lstStyle>
          <a:p>
            <a:r>
              <a:rPr lang="en-US" smtClean="0"/>
              <a:t>Click to edit Master title style</a:t>
            </a:r>
            <a:endParaRPr lang="en-US" dirty="0"/>
          </a:p>
        </p:txBody>
      </p:sp>
      <p:sp>
        <p:nvSpPr>
          <p:cNvPr id="3" name="Subtitle 2"/>
          <p:cNvSpPr>
            <a:spLocks noGrp="1"/>
          </p:cNvSpPr>
          <p:nvPr>
            <p:ph type="subTitle" idx="1"/>
          </p:nvPr>
        </p:nvSpPr>
        <p:spPr>
          <a:xfrm>
            <a:off x="878400" y="3240000"/>
            <a:ext cx="7214400" cy="1269120"/>
          </a:xfr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9"/>
          <p:cNvSpPr txBox="1">
            <a:spLocks/>
          </p:cNvSpPr>
          <p:nvPr/>
        </p:nvSpPr>
        <p:spPr>
          <a:xfrm>
            <a:off x="8536261" y="640883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4" y="5508625"/>
            <a:ext cx="1146175" cy="723900"/>
          </a:xfrm>
          <a:prstGeom prst="rect">
            <a:avLst/>
          </a:prstGeom>
          <a:noFill/>
          <a:ln w="9525">
            <a:noFill/>
            <a:miter lim="800000"/>
            <a:headEnd/>
            <a:tailEnd/>
          </a:ln>
        </p:spPr>
      </p:pic>
      <p:pic>
        <p:nvPicPr>
          <p:cNvPr id="8" name="Bild 4" descr="111004_EU-OSHA_PPT_EU logo.png"/>
          <p:cNvPicPr>
            <a:picLocks noChangeAspect="1"/>
          </p:cNvPicPr>
          <p:nvPr/>
        </p:nvPicPr>
        <p:blipFill>
          <a:blip r:embed="rId4" cstate="print"/>
          <a:srcRect/>
          <a:stretch>
            <a:fillRect/>
          </a:stretch>
        </p:blipFill>
        <p:spPr bwMode="auto">
          <a:xfrm>
            <a:off x="7652598" y="5908675"/>
            <a:ext cx="474663" cy="323850"/>
          </a:xfrm>
          <a:prstGeom prst="rect">
            <a:avLst/>
          </a:prstGeom>
          <a:noFill/>
          <a:ln w="9525">
            <a:noFill/>
            <a:miter lim="800000"/>
            <a:headEnd/>
            <a:tailEnd/>
          </a:ln>
        </p:spPr>
      </p:pic>
      <p:sp>
        <p:nvSpPr>
          <p:cNvPr id="9" name="Textplatzhalter 2"/>
          <p:cNvSpPr txBox="1">
            <a:spLocks/>
          </p:cNvSpPr>
          <p:nvPr/>
        </p:nvSpPr>
        <p:spPr>
          <a:xfrm>
            <a:off x="450905" y="641043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sl-SI" dirty="0" smtClean="0"/>
              <a:t>Za varnost in zdravje pri delu smo odgovorni vsi. Koristi vam. Koristi poslu.</a:t>
            </a:r>
            <a:endParaRPr lang="sl-SI" dirty="0"/>
          </a:p>
        </p:txBody>
      </p:sp>
    </p:spTree>
    <p:extLst>
      <p:ext uri="{BB962C8B-B14F-4D97-AF65-F5344CB8AC3E}">
        <p14:creationId xmlns:p14="http://schemas.microsoft.com/office/powerpoint/2010/main" val="312961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mage 2 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3"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0003" y="4626000"/>
            <a:ext cx="7646400" cy="676800"/>
          </a:xfrm>
        </p:spPr>
        <p:txBody>
          <a:bodyPr lIns="0" tIns="0" rIns="0" bIns="0" anchor="t">
            <a:normAutofit/>
          </a:bodyPr>
          <a:lstStyle>
            <a:lvl1pPr marL="0" indent="0" algn="l">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9"/>
          <p:cNvSpPr txBox="1">
            <a:spLocks/>
          </p:cNvSpPr>
          <p:nvPr/>
        </p:nvSpPr>
        <p:spPr>
          <a:xfrm>
            <a:off x="8536261" y="640883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4"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98" y="5908675"/>
            <a:ext cx="474663" cy="323850"/>
          </a:xfrm>
          <a:prstGeom prst="rect">
            <a:avLst/>
          </a:prstGeom>
          <a:noFill/>
          <a:ln w="9525">
            <a:noFill/>
            <a:miter lim="800000"/>
            <a:headEnd/>
            <a:tailEnd/>
          </a:ln>
        </p:spPr>
      </p:pic>
      <p:sp>
        <p:nvSpPr>
          <p:cNvPr id="10" name="Textplatzhalter 2"/>
          <p:cNvSpPr txBox="1">
            <a:spLocks/>
          </p:cNvSpPr>
          <p:nvPr/>
        </p:nvSpPr>
        <p:spPr>
          <a:xfrm>
            <a:off x="450905" y="641043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sl-SI" dirty="0" smtClean="0"/>
              <a:t>Za varnost in zdravje pri delu smo odgovorni vsi. Koristi vam. Koristi poslu.</a:t>
            </a:r>
            <a:endParaRPr lang="sl-SI"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0"/>
            <a:ext cx="9144000" cy="34004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723" y="-4762"/>
            <a:ext cx="951779" cy="6876000"/>
          </a:xfrm>
          <a:prstGeom prst="rect">
            <a:avLst/>
          </a:prstGeom>
        </p:spPr>
      </p:pic>
    </p:spTree>
    <p:extLst>
      <p:ext uri="{BB962C8B-B14F-4D97-AF65-F5344CB8AC3E}">
        <p14:creationId xmlns:p14="http://schemas.microsoft.com/office/powerpoint/2010/main" val="161744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mage 3 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3"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0003" y="4626000"/>
            <a:ext cx="7646400" cy="676800"/>
          </a:xfrm>
        </p:spPr>
        <p:txBody>
          <a:bodyPr lIns="0" tIns="0" rIns="0" bIns="0" anchor="t">
            <a:normAutofit/>
          </a:bodyPr>
          <a:lstStyle>
            <a:lvl1pPr marL="0" indent="0" algn="l">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9"/>
          <p:cNvSpPr txBox="1">
            <a:spLocks/>
          </p:cNvSpPr>
          <p:nvPr/>
        </p:nvSpPr>
        <p:spPr>
          <a:xfrm>
            <a:off x="8536261" y="640883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4"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98" y="5908675"/>
            <a:ext cx="474663" cy="323850"/>
          </a:xfrm>
          <a:prstGeom prst="rect">
            <a:avLst/>
          </a:prstGeom>
          <a:noFill/>
          <a:ln w="9525">
            <a:noFill/>
            <a:miter lim="800000"/>
            <a:headEnd/>
            <a:tailEnd/>
          </a:ln>
        </p:spPr>
      </p:pic>
      <p:sp>
        <p:nvSpPr>
          <p:cNvPr id="10" name="Textplatzhalter 2"/>
          <p:cNvSpPr txBox="1">
            <a:spLocks/>
          </p:cNvSpPr>
          <p:nvPr/>
        </p:nvSpPr>
        <p:spPr>
          <a:xfrm>
            <a:off x="450905" y="641043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sl-SI" dirty="0" smtClean="0"/>
              <a:t>Za varnost in zdravje pri delu smo odgovorni vsi. Koristi vam. Koristi poslu.</a:t>
            </a:r>
            <a:endParaRPr lang="sl-SI"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0"/>
            <a:ext cx="9144000" cy="34004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723" y="-4762"/>
            <a:ext cx="951779" cy="6876000"/>
          </a:xfrm>
          <a:prstGeom prst="rect">
            <a:avLst/>
          </a:prstGeom>
        </p:spPr>
      </p:pic>
    </p:spTree>
    <p:extLst>
      <p:ext uri="{BB962C8B-B14F-4D97-AF65-F5344CB8AC3E}">
        <p14:creationId xmlns:p14="http://schemas.microsoft.com/office/powerpoint/2010/main" val="133370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mage 4 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2747" y="0"/>
            <a:ext cx="9144000" cy="6858000"/>
          </a:xfrm>
          <a:prstGeom prst="rect">
            <a:avLst/>
          </a:prstGeom>
          <a:noFill/>
          <a:ln w="9525">
            <a:noFill/>
            <a:miter lim="800000"/>
            <a:headEnd/>
            <a:tailEnd/>
          </a:ln>
        </p:spPr>
      </p:pic>
      <p:sp>
        <p:nvSpPr>
          <p:cNvPr id="2" name="Title 1"/>
          <p:cNvSpPr>
            <a:spLocks noGrp="1"/>
          </p:cNvSpPr>
          <p:nvPr>
            <p:ph type="title"/>
          </p:nvPr>
        </p:nvSpPr>
        <p:spPr>
          <a:xfrm>
            <a:off x="450003"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0003" y="4626000"/>
            <a:ext cx="7646400" cy="676800"/>
          </a:xfrm>
        </p:spPr>
        <p:txBody>
          <a:bodyPr lIns="0" tIns="0" rIns="0" bIns="0" anchor="t">
            <a:normAutofit/>
          </a:bodyPr>
          <a:lstStyle>
            <a:lvl1pPr marL="0" indent="0" algn="l">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9"/>
          <p:cNvSpPr txBox="1">
            <a:spLocks/>
          </p:cNvSpPr>
          <p:nvPr/>
        </p:nvSpPr>
        <p:spPr>
          <a:xfrm>
            <a:off x="8536261" y="640883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4"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98" y="5908675"/>
            <a:ext cx="474663" cy="323850"/>
          </a:xfrm>
          <a:prstGeom prst="rect">
            <a:avLst/>
          </a:prstGeom>
          <a:noFill/>
          <a:ln w="9525">
            <a:noFill/>
            <a:miter lim="800000"/>
            <a:headEnd/>
            <a:tailEnd/>
          </a:ln>
        </p:spPr>
      </p:pic>
      <p:sp>
        <p:nvSpPr>
          <p:cNvPr id="10" name="Textplatzhalter 2"/>
          <p:cNvSpPr txBox="1">
            <a:spLocks/>
          </p:cNvSpPr>
          <p:nvPr/>
        </p:nvSpPr>
        <p:spPr>
          <a:xfrm>
            <a:off x="450905" y="641043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sl-SI" dirty="0" smtClean="0"/>
              <a:t>Za varnost in zdravje pri delu smo odgovorni vsi. Koristi vam. Koristi poslu.</a:t>
            </a:r>
            <a:endParaRPr lang="sl-SI"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0"/>
            <a:ext cx="9144000" cy="34004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723" y="-4762"/>
            <a:ext cx="951779" cy="6876000"/>
          </a:xfrm>
          <a:prstGeom prst="rect">
            <a:avLst/>
          </a:prstGeom>
        </p:spPr>
      </p:pic>
    </p:spTree>
    <p:extLst>
      <p:ext uri="{BB962C8B-B14F-4D97-AF65-F5344CB8AC3E}">
        <p14:creationId xmlns:p14="http://schemas.microsoft.com/office/powerpoint/2010/main" val="246665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3" y="180000"/>
            <a:ext cx="7560000" cy="4896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9999" y="1115999"/>
            <a:ext cx="360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0000" y="1116000"/>
            <a:ext cx="360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108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0000" y="1116000"/>
            <a:ext cx="3600000" cy="540000"/>
          </a:xfrm>
        </p:spPr>
        <p:txBody>
          <a:bodyPr anchor="b">
            <a:noAutofit/>
          </a:bodyPr>
          <a:lstStyle>
            <a:lvl1pPr marL="0" indent="0">
              <a:buNone/>
              <a:defRPr sz="20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9999" y="1655999"/>
            <a:ext cx="3600000" cy="432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0000" y="1116000"/>
            <a:ext cx="3600000" cy="540000"/>
          </a:xfrm>
        </p:spPr>
        <p:txBody>
          <a:bodyPr anchor="b">
            <a:noAutofit/>
          </a:bodyPr>
          <a:lstStyle>
            <a:lvl1pPr marL="0" indent="0">
              <a:buNone/>
              <a:defRPr sz="20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0000" y="1656000"/>
            <a:ext cx="3600000" cy="432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152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970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1" descr="111004_EU-OSHA_Corporate_PPT_inner slide.png"/>
          <p:cNvPicPr>
            <a:picLocks noChangeAspect="1"/>
          </p:cNvPicPr>
          <p:nvPr/>
        </p:nvPicPr>
        <p:blipFill>
          <a:blip r:embed="rId17"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0055" y="180000"/>
            <a:ext cx="7559873" cy="48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0003" y="1116000"/>
            <a:ext cx="7560000" cy="4860000"/>
          </a:xfrm>
          <a:prstGeom prst="rect">
            <a:avLst/>
          </a:prstGeom>
        </p:spPr>
        <p:txBody>
          <a:bodyPr vert="horz" lIns="91440" tIns="45720" rIns="9144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Bild 3" descr="111004_EU-OSHA_PPT_Corporate logo_inner slide.png"/>
          <p:cNvPicPr>
            <a:picLocks noChangeAspect="1"/>
          </p:cNvPicPr>
          <p:nvPr/>
        </p:nvPicPr>
        <p:blipFill>
          <a:blip r:embed="rId18" cstate="print"/>
          <a:srcRect/>
          <a:stretch>
            <a:fillRect/>
          </a:stretch>
        </p:blipFill>
        <p:spPr bwMode="auto">
          <a:xfrm>
            <a:off x="442916" y="6273800"/>
            <a:ext cx="946150" cy="311150"/>
          </a:xfrm>
          <a:prstGeom prst="rect">
            <a:avLst/>
          </a:prstGeom>
          <a:noFill/>
          <a:ln w="9525">
            <a:noFill/>
            <a:miter lim="800000"/>
            <a:headEnd/>
            <a:tailEnd/>
          </a:ln>
        </p:spPr>
      </p:pic>
      <p:sp>
        <p:nvSpPr>
          <p:cNvPr id="6" name="Rectangle 11"/>
          <p:cNvSpPr>
            <a:spLocks noChangeArrowheads="1"/>
          </p:cNvSpPr>
          <p:nvPr/>
        </p:nvSpPr>
        <p:spPr bwMode="auto">
          <a:xfrm>
            <a:off x="2268544" y="6477110"/>
            <a:ext cx="5830887" cy="104775"/>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sl-SI" sz="900" b="1" noProof="0" dirty="0" smtClean="0">
                <a:solidFill>
                  <a:schemeClr val="tx2"/>
                </a:solidFill>
                <a:latin typeface="Arial" charset="0"/>
              </a:rPr>
              <a:t>http://osha.europa.eu</a:t>
            </a:r>
            <a:endParaRPr lang="sl-SI" sz="900" b="1" noProof="0" dirty="0">
              <a:solidFill>
                <a:schemeClr val="tx2"/>
              </a:solidFill>
              <a:latin typeface="Arial" charset="0"/>
              <a:ea typeface="ＭＳ Ｐゴシック" charset="-128"/>
              <a:cs typeface="ＭＳ Ｐゴシック" charset="-128"/>
            </a:endParaRPr>
          </a:p>
        </p:txBody>
      </p:sp>
      <p:sp>
        <p:nvSpPr>
          <p:cNvPr id="7" name="Slide Number Placeholder 9"/>
          <p:cNvSpPr txBox="1">
            <a:spLocks/>
          </p:cNvSpPr>
          <p:nvPr/>
        </p:nvSpPr>
        <p:spPr>
          <a:xfrm>
            <a:off x="8534024" y="6506325"/>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1000" baseline="0" smtClean="0"/>
              <a:pPr/>
              <a:t>‹#›</a:t>
            </a:fld>
            <a:endParaRPr lang="sl-SI" sz="1000" baseline="0" dirty="0"/>
          </a:p>
        </p:txBody>
      </p:sp>
    </p:spTree>
    <p:extLst>
      <p:ext uri="{BB962C8B-B14F-4D97-AF65-F5344CB8AC3E}">
        <p14:creationId xmlns:p14="http://schemas.microsoft.com/office/powerpoint/2010/main" val="33024991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xStyles>
    <p:titleStyle>
      <a:lvl1pPr algn="l" defTabSz="457200"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useconference.com/images/custom/peter_hasle_keynote_use_2015v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573016"/>
            <a:ext cx="7646400" cy="928800"/>
          </a:xfrm>
        </p:spPr>
        <p:txBody>
          <a:bodyPr/>
          <a:lstStyle/>
          <a:p>
            <a:r>
              <a:rPr lang="sl-SI" dirty="0" smtClean="0"/>
              <a:t>OiRA: rešitev za mikro in mala podjetja</a:t>
            </a:r>
            <a:endParaRPr lang="sl-SI" dirty="0"/>
          </a:p>
        </p:txBody>
      </p:sp>
      <p:sp>
        <p:nvSpPr>
          <p:cNvPr id="3" name="Subtitle 2"/>
          <p:cNvSpPr>
            <a:spLocks noGrp="1"/>
          </p:cNvSpPr>
          <p:nvPr>
            <p:ph type="subTitle" idx="10"/>
          </p:nvPr>
        </p:nvSpPr>
        <p:spPr>
          <a:xfrm>
            <a:off x="323528" y="4365104"/>
            <a:ext cx="8496944" cy="675208"/>
          </a:xfrm>
        </p:spPr>
        <p:txBody>
          <a:bodyPr>
            <a:noAutofit/>
          </a:bodyPr>
          <a:lstStyle/>
          <a:p>
            <a:r>
              <a:rPr lang="en-US" dirty="0" smtClean="0"/>
              <a:t>		</a:t>
            </a:r>
          </a:p>
          <a:p>
            <a:r>
              <a:rPr lang="en-US" dirty="0" smtClean="0"/>
              <a:t>				</a:t>
            </a:r>
            <a:r>
              <a:rPr lang="sl-SI" dirty="0" smtClean="0"/>
              <a:t> </a:t>
            </a:r>
            <a:r>
              <a:rPr lang="en-US" dirty="0" smtClean="0"/>
              <a:t>									</a:t>
            </a:r>
            <a:endParaRPr lang="sl-SI" dirty="0"/>
          </a:p>
        </p:txBody>
      </p:sp>
      <p:sp>
        <p:nvSpPr>
          <p:cNvPr id="4" name="Rectangle 3"/>
          <p:cNvSpPr/>
          <p:nvPr/>
        </p:nvSpPr>
        <p:spPr>
          <a:xfrm>
            <a:off x="107504" y="4725144"/>
            <a:ext cx="4788024" cy="877163"/>
          </a:xfrm>
          <a:prstGeom prst="rect">
            <a:avLst/>
          </a:prstGeom>
        </p:spPr>
        <p:txBody>
          <a:bodyPr wrap="square">
            <a:spAutoFit/>
          </a:bodyPr>
          <a:lstStyle/>
          <a:p>
            <a:pPr marL="179388">
              <a:spcBef>
                <a:spcPts val="1200"/>
              </a:spcBef>
              <a:spcAft>
                <a:spcPts val="600"/>
              </a:spcAft>
            </a:pPr>
            <a:r>
              <a:rPr lang="sl-SI" b="1" dirty="0" smtClean="0">
                <a:solidFill>
                  <a:schemeClr val="tx2"/>
                </a:solidFill>
              </a:rPr>
              <a:t>Lorenzo Munar, EU - OSHA</a:t>
            </a:r>
          </a:p>
          <a:p>
            <a:pPr marL="179388">
              <a:spcBef>
                <a:spcPts val="1200"/>
              </a:spcBef>
              <a:spcAft>
                <a:spcPts val="600"/>
              </a:spcAft>
            </a:pPr>
            <a:r>
              <a:rPr lang="sl-SI" b="1" dirty="0" smtClean="0">
                <a:solidFill>
                  <a:schemeClr val="tx2"/>
                </a:solidFill>
              </a:rPr>
              <a:t>Ljubljana, 06. 11. 2015</a:t>
            </a:r>
            <a:endParaRPr lang="sl-SI" b="1" dirty="0">
              <a:solidFill>
                <a:schemeClr val="tx2"/>
              </a:solidFill>
            </a:endParaRPr>
          </a:p>
        </p:txBody>
      </p:sp>
    </p:spTree>
    <p:extLst>
      <p:ext uri="{BB962C8B-B14F-4D97-AF65-F5344CB8AC3E}">
        <p14:creationId xmlns:p14="http://schemas.microsoft.com/office/powerpoint/2010/main" val="2205354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0479" y="260648"/>
            <a:ext cx="7559873" cy="489600"/>
          </a:xfrm>
        </p:spPr>
        <p:txBody>
          <a:bodyPr/>
          <a:lstStyle/>
          <a:p>
            <a:r>
              <a:rPr lang="en-GB" dirty="0" smtClean="0"/>
              <a:t>OiRA 2.0, mobile oriented </a:t>
            </a:r>
            <a:r>
              <a:rPr lang="en-GB" dirty="0"/>
              <a:t>design (launch 09/11)</a:t>
            </a:r>
          </a:p>
        </p:txBody>
      </p:sp>
      <p:sp>
        <p:nvSpPr>
          <p:cNvPr id="15" name="Shape 45"/>
          <p:cNvSpPr/>
          <p:nvPr/>
        </p:nvSpPr>
        <p:spPr>
          <a:xfrm>
            <a:off x="191672" y="1513097"/>
            <a:ext cx="1191559" cy="4275016"/>
          </a:xfrm>
          <a:prstGeom prst="rect">
            <a:avLst/>
          </a:prstGeom>
          <a:ln w="12700">
            <a:miter lim="400000"/>
          </a:ln>
          <a:extLst>
            <a:ext uri="{C572A759-6A51-4108-AA02-DFA0A04FC94B}">
              <ma14:wrappingTextBoxFlag xmlns:ma14="http://schemas.microsoft.com/office/mac/drawingml/2011/main" xmlns="" val="1"/>
            </a:ext>
          </a:extLst>
        </p:spPr>
        <p:txBody>
          <a:bodyPr lIns="21336" tIns="21336" rIns="21336" bIns="21336" anchor="ctr">
            <a:spAutoFit/>
          </a:bodyPr>
          <a:lstStyle/>
          <a:p>
            <a:pPr lvl="0" algn="l">
              <a:defRPr sz="1800"/>
            </a:pPr>
            <a:r>
              <a:rPr sz="1100" b="1" dirty="0">
                <a:latin typeface="Helvetica Neue"/>
                <a:cs typeface="Helvetica Neue"/>
              </a:rPr>
              <a:t>Off canvas menu</a:t>
            </a:r>
          </a:p>
          <a:p>
            <a:pPr lvl="0" algn="l">
              <a:defRPr sz="1800"/>
            </a:pPr>
            <a:r>
              <a:rPr sz="1100" dirty="0">
                <a:latin typeface="Helvetica Neue"/>
                <a:cs typeface="Helvetica Neue"/>
              </a:rPr>
              <a:t>Also on mobile screens, the off screen menu provides access to the core functions. But it’s only there when you need it.</a:t>
            </a:r>
          </a:p>
          <a:p>
            <a:pPr lvl="0" algn="l">
              <a:defRPr sz="1800"/>
            </a:pPr>
            <a:endParaRPr sz="1100" dirty="0">
              <a:latin typeface="Helvetica Neue"/>
              <a:cs typeface="Helvetica Neue"/>
            </a:endParaRPr>
          </a:p>
          <a:p>
            <a:pPr lvl="0" algn="l">
              <a:defRPr sz="1800"/>
            </a:pPr>
            <a:r>
              <a:rPr sz="1100" b="1" dirty="0">
                <a:latin typeface="Helvetica Neue"/>
                <a:cs typeface="Helvetica Neue"/>
              </a:rPr>
              <a:t>Hamburger menu</a:t>
            </a:r>
          </a:p>
          <a:p>
            <a:pPr lvl="0" algn="l">
              <a:defRPr sz="1800"/>
            </a:pPr>
            <a:r>
              <a:rPr sz="1100" dirty="0">
                <a:latin typeface="Helvetica Neue"/>
                <a:cs typeface="Helvetica Neue"/>
              </a:rPr>
              <a:t>Show or hide the off canvas menu whenever you need it.</a:t>
            </a:r>
          </a:p>
          <a:p>
            <a:pPr lvl="0" algn="l">
              <a:defRPr sz="1800"/>
            </a:pPr>
            <a:endParaRPr sz="1100" dirty="0">
              <a:latin typeface="Helvetica Neue"/>
              <a:cs typeface="Helvetica Neue"/>
            </a:endParaRPr>
          </a:p>
          <a:p>
            <a:pPr lvl="0" algn="l">
              <a:defRPr sz="1800"/>
            </a:pPr>
            <a:r>
              <a:rPr sz="1100" b="1" dirty="0">
                <a:latin typeface="Helvetica Neue"/>
                <a:cs typeface="Helvetica Neue"/>
              </a:rPr>
              <a:t>Navigation tree</a:t>
            </a:r>
          </a:p>
          <a:p>
            <a:pPr lvl="0" algn="l">
              <a:defRPr sz="1800"/>
            </a:pPr>
            <a:r>
              <a:rPr sz="1100" dirty="0">
                <a:latin typeface="Helvetica Neue"/>
                <a:cs typeface="Helvetica Neue"/>
              </a:rPr>
              <a:t>The complete identification and evaluation tree navigation  is available throughout every tool at any time.</a:t>
            </a:r>
          </a:p>
        </p:txBody>
      </p:sp>
      <p:sp>
        <p:nvSpPr>
          <p:cNvPr id="16" name="Shape 46"/>
          <p:cNvSpPr/>
          <p:nvPr/>
        </p:nvSpPr>
        <p:spPr>
          <a:xfrm>
            <a:off x="7916945" y="2144226"/>
            <a:ext cx="1191559" cy="2582245"/>
          </a:xfrm>
          <a:prstGeom prst="rect">
            <a:avLst/>
          </a:prstGeom>
          <a:ln w="12700">
            <a:miter lim="400000"/>
          </a:ln>
          <a:extLst>
            <a:ext uri="{C572A759-6A51-4108-AA02-DFA0A04FC94B}">
              <ma14:wrappingTextBoxFlag xmlns:ma14="http://schemas.microsoft.com/office/mac/drawingml/2011/main" xmlns="" val="1"/>
            </a:ext>
          </a:extLst>
        </p:spPr>
        <p:txBody>
          <a:bodyPr lIns="21336" tIns="21336" rIns="21336" bIns="21336" anchor="ctr">
            <a:spAutoFit/>
          </a:bodyPr>
          <a:lstStyle/>
          <a:p>
            <a:pPr lvl="0" algn="l">
              <a:defRPr sz="1800"/>
            </a:pPr>
            <a:r>
              <a:rPr sz="1100" b="1" dirty="0">
                <a:latin typeface="Helvetica Neue"/>
                <a:cs typeface="Helvetica Neue"/>
              </a:rPr>
              <a:t>Logged in</a:t>
            </a:r>
          </a:p>
          <a:p>
            <a:pPr lvl="0" algn="l">
              <a:defRPr sz="1800"/>
            </a:pPr>
            <a:r>
              <a:rPr sz="1100" dirty="0">
                <a:latin typeface="Helvetica Neue"/>
                <a:cs typeface="Helvetica Neue"/>
              </a:rPr>
              <a:t>Clearly see when you’re logged in. Click to reach your account settings or to log out.</a:t>
            </a:r>
          </a:p>
          <a:p>
            <a:pPr lvl="0" algn="l">
              <a:defRPr sz="1800"/>
            </a:pPr>
            <a:endParaRPr sz="1100" b="1" dirty="0">
              <a:latin typeface="Helvetica Neue"/>
              <a:cs typeface="Helvetica Neue"/>
            </a:endParaRPr>
          </a:p>
          <a:p>
            <a:pPr lvl="0" algn="l">
              <a:defRPr sz="1800"/>
            </a:pPr>
            <a:r>
              <a:rPr sz="1100" b="1" dirty="0">
                <a:latin typeface="Helvetica Neue"/>
                <a:cs typeface="Helvetica Neue"/>
              </a:rPr>
              <a:t>Integrated evaluation</a:t>
            </a:r>
          </a:p>
          <a:p>
            <a:pPr lvl="0" algn="l">
              <a:defRPr sz="1800"/>
            </a:pPr>
            <a:r>
              <a:rPr sz="1100" dirty="0">
                <a:latin typeface="Helvetica Neue"/>
                <a:cs typeface="Helvetica Neue"/>
              </a:rPr>
              <a:t>On both mobile and desktop you can identify and evaluate any risk at one go.</a:t>
            </a:r>
          </a:p>
        </p:txBody>
      </p:sp>
      <p:pic>
        <p:nvPicPr>
          <p:cNvPr id="17" name="pasted-image.tif"/>
          <p:cNvPicPr/>
          <p:nvPr/>
        </p:nvPicPr>
        <p:blipFill>
          <a:blip r:embed="rId2">
            <a:extLst/>
          </a:blip>
          <a:srcRect l="14885" r="18628"/>
          <a:stretch>
            <a:fillRect/>
          </a:stretch>
        </p:blipFill>
        <p:spPr>
          <a:xfrm>
            <a:off x="5691745" y="1711973"/>
            <a:ext cx="2042878" cy="3877267"/>
          </a:xfrm>
          <a:prstGeom prst="rect">
            <a:avLst/>
          </a:prstGeom>
          <a:ln w="12700">
            <a:miter lim="400000"/>
          </a:ln>
        </p:spPr>
      </p:pic>
      <p:pic>
        <p:nvPicPr>
          <p:cNvPr id="18" name="pasted-image.tif"/>
          <p:cNvPicPr/>
          <p:nvPr/>
        </p:nvPicPr>
        <p:blipFill>
          <a:blip r:embed="rId2">
            <a:extLst/>
          </a:blip>
          <a:srcRect l="14885" r="18628"/>
          <a:stretch>
            <a:fillRect/>
          </a:stretch>
        </p:blipFill>
        <p:spPr>
          <a:xfrm>
            <a:off x="3613537" y="1711973"/>
            <a:ext cx="2078208" cy="3877267"/>
          </a:xfrm>
          <a:prstGeom prst="rect">
            <a:avLst/>
          </a:prstGeom>
          <a:ln w="12700">
            <a:miter lim="400000"/>
          </a:ln>
        </p:spPr>
      </p:pic>
      <p:pic>
        <p:nvPicPr>
          <p:cNvPr id="19" name="pasted-image.tif"/>
          <p:cNvPicPr/>
          <p:nvPr/>
        </p:nvPicPr>
        <p:blipFill>
          <a:blip r:embed="rId2">
            <a:extLst/>
          </a:blip>
          <a:srcRect l="16991" r="16991"/>
          <a:stretch>
            <a:fillRect/>
          </a:stretch>
        </p:blipFill>
        <p:spPr>
          <a:xfrm>
            <a:off x="1587747" y="1711973"/>
            <a:ext cx="2025790" cy="3877267"/>
          </a:xfrm>
          <a:prstGeom prst="rect">
            <a:avLst/>
          </a:prstGeom>
          <a:ln w="12700">
            <a:miter lim="400000"/>
          </a:ln>
        </p:spPr>
      </p:pic>
      <p:pic>
        <p:nvPicPr>
          <p:cNvPr id="20" name="Off canvas menu - logged in.png"/>
          <p:cNvPicPr/>
          <p:nvPr/>
        </p:nvPicPr>
        <p:blipFill>
          <a:blip r:embed="rId3">
            <a:extLst/>
          </a:blip>
          <a:stretch>
            <a:fillRect/>
          </a:stretch>
        </p:blipFill>
        <p:spPr>
          <a:xfrm>
            <a:off x="1776672" y="2271859"/>
            <a:ext cx="1625490" cy="2934828"/>
          </a:xfrm>
          <a:prstGeom prst="rect">
            <a:avLst/>
          </a:prstGeom>
          <a:ln w="12700">
            <a:miter lim="400000"/>
          </a:ln>
        </p:spPr>
      </p:pic>
      <p:pic>
        <p:nvPicPr>
          <p:cNvPr id="21" name="Identification.png"/>
          <p:cNvPicPr/>
          <p:nvPr/>
        </p:nvPicPr>
        <p:blipFill>
          <a:blip r:embed="rId4">
            <a:extLst/>
          </a:blip>
          <a:stretch>
            <a:fillRect/>
          </a:stretch>
        </p:blipFill>
        <p:spPr>
          <a:xfrm>
            <a:off x="5930607" y="2271859"/>
            <a:ext cx="1627657" cy="2934828"/>
          </a:xfrm>
          <a:prstGeom prst="rect">
            <a:avLst/>
          </a:prstGeom>
          <a:ln w="12700">
            <a:miter lim="400000"/>
          </a:ln>
        </p:spPr>
      </p:pic>
      <p:pic>
        <p:nvPicPr>
          <p:cNvPr id="22" name="Identification - tree.png"/>
          <p:cNvPicPr/>
          <p:nvPr/>
        </p:nvPicPr>
        <p:blipFill>
          <a:blip r:embed="rId5">
            <a:extLst/>
          </a:blip>
          <a:stretch>
            <a:fillRect/>
          </a:stretch>
        </p:blipFill>
        <p:spPr>
          <a:xfrm>
            <a:off x="3854588" y="2271859"/>
            <a:ext cx="1655806" cy="2934828"/>
          </a:xfrm>
          <a:prstGeom prst="rect">
            <a:avLst/>
          </a:prstGeom>
          <a:ln w="12700">
            <a:miter lim="400000"/>
          </a:ln>
        </p:spPr>
      </p:pic>
      <p:sp>
        <p:nvSpPr>
          <p:cNvPr id="23" name="Shape 53"/>
          <p:cNvSpPr/>
          <p:nvPr/>
        </p:nvSpPr>
        <p:spPr>
          <a:xfrm flipV="1">
            <a:off x="1339920" y="4213215"/>
            <a:ext cx="2547445" cy="513255"/>
          </a:xfrm>
          <a:prstGeom prst="line">
            <a:avLst/>
          </a:prstGeom>
          <a:ln w="25400">
            <a:solidFill>
              <a:srgbClr val="F39019"/>
            </a:solidFill>
            <a:miter lim="400000"/>
          </a:ln>
        </p:spPr>
        <p:txBody>
          <a:bodyPr lIns="0" tIns="0" rIns="0" bIns="0" anchor="ctr"/>
          <a:lstStyle/>
          <a:p>
            <a:pPr lvl="0">
              <a:defRPr sz="3200"/>
            </a:pPr>
            <a:endParaRPr dirty="0"/>
          </a:p>
        </p:txBody>
      </p:sp>
      <p:sp>
        <p:nvSpPr>
          <p:cNvPr id="24" name="Shape 54"/>
          <p:cNvSpPr/>
          <p:nvPr/>
        </p:nvSpPr>
        <p:spPr>
          <a:xfrm flipV="1">
            <a:off x="1339920" y="2743997"/>
            <a:ext cx="1935936" cy="804778"/>
          </a:xfrm>
          <a:prstGeom prst="line">
            <a:avLst/>
          </a:prstGeom>
          <a:ln w="25400">
            <a:solidFill>
              <a:srgbClr val="F39019"/>
            </a:solidFill>
            <a:miter lim="400000"/>
          </a:ln>
        </p:spPr>
        <p:txBody>
          <a:bodyPr lIns="0" tIns="0" rIns="0" bIns="0" anchor="ctr"/>
          <a:lstStyle/>
          <a:p>
            <a:pPr lvl="0">
              <a:defRPr sz="3200"/>
            </a:pPr>
            <a:endParaRPr dirty="0"/>
          </a:p>
        </p:txBody>
      </p:sp>
      <p:sp>
        <p:nvSpPr>
          <p:cNvPr id="25" name="Shape 55"/>
          <p:cNvSpPr/>
          <p:nvPr/>
        </p:nvSpPr>
        <p:spPr>
          <a:xfrm>
            <a:off x="1339920" y="1956556"/>
            <a:ext cx="574063" cy="630608"/>
          </a:xfrm>
          <a:prstGeom prst="line">
            <a:avLst/>
          </a:prstGeom>
          <a:ln w="25400">
            <a:solidFill>
              <a:srgbClr val="F39019"/>
            </a:solidFill>
            <a:miter lim="400000"/>
          </a:ln>
        </p:spPr>
        <p:txBody>
          <a:bodyPr lIns="0" tIns="0" rIns="0" bIns="0" anchor="ctr"/>
          <a:lstStyle/>
          <a:p>
            <a:pPr lvl="0">
              <a:defRPr sz="3200"/>
            </a:pPr>
            <a:endParaRPr dirty="0"/>
          </a:p>
        </p:txBody>
      </p:sp>
      <p:sp>
        <p:nvSpPr>
          <p:cNvPr id="26" name="Shape 56"/>
          <p:cNvSpPr/>
          <p:nvPr/>
        </p:nvSpPr>
        <p:spPr>
          <a:xfrm flipV="1">
            <a:off x="7092280" y="2420888"/>
            <a:ext cx="739590" cy="239585"/>
          </a:xfrm>
          <a:prstGeom prst="line">
            <a:avLst/>
          </a:prstGeom>
          <a:ln w="25400">
            <a:solidFill>
              <a:srgbClr val="F39019"/>
            </a:solidFill>
            <a:miter lim="400000"/>
          </a:ln>
        </p:spPr>
        <p:txBody>
          <a:bodyPr lIns="0" tIns="0" rIns="0" bIns="0" anchor="ctr"/>
          <a:lstStyle/>
          <a:p>
            <a:pPr lvl="0">
              <a:defRPr sz="3200"/>
            </a:pPr>
            <a:endParaRPr dirty="0"/>
          </a:p>
        </p:txBody>
      </p:sp>
      <p:sp>
        <p:nvSpPr>
          <p:cNvPr id="27" name="Shape 57"/>
          <p:cNvSpPr/>
          <p:nvPr/>
        </p:nvSpPr>
        <p:spPr>
          <a:xfrm flipV="1">
            <a:off x="7400445" y="3650605"/>
            <a:ext cx="527085" cy="562608"/>
          </a:xfrm>
          <a:prstGeom prst="line">
            <a:avLst/>
          </a:prstGeom>
          <a:ln w="25400">
            <a:solidFill>
              <a:srgbClr val="F39019"/>
            </a:solidFill>
            <a:miter lim="400000"/>
          </a:ln>
        </p:spPr>
        <p:txBody>
          <a:bodyPr lIns="0" tIns="0" rIns="0" bIns="0" anchor="ctr"/>
          <a:lstStyle/>
          <a:p>
            <a:pPr lvl="0">
              <a:defRPr sz="3200"/>
            </a:pPr>
            <a:endParaRPr dirty="0"/>
          </a:p>
        </p:txBody>
      </p:sp>
    </p:spTree>
    <p:extLst>
      <p:ext uri="{BB962C8B-B14F-4D97-AF65-F5344CB8AC3E}">
        <p14:creationId xmlns:p14="http://schemas.microsoft.com/office/powerpoint/2010/main" val="338491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5104"/>
            <a:ext cx="8712968" cy="489600"/>
          </a:xfrm>
        </p:spPr>
        <p:txBody>
          <a:bodyPr/>
          <a:lstStyle/>
          <a:p>
            <a:r>
              <a:rPr dirty="0"/>
              <a:t/>
            </a:r>
            <a:br>
              <a:rPr dirty="0"/>
            </a:br>
            <a:r>
              <a:rPr dirty="0"/>
              <a:t/>
            </a:r>
            <a:br>
              <a:rPr dirty="0"/>
            </a:br>
            <a:r>
              <a:rPr lang="sl-SI" dirty="0" smtClean="0">
                <a:solidFill>
                  <a:srgbClr val="003399"/>
                </a:solidFill>
              </a:rPr>
              <a:t>OiRA promocija / izmenjava - </a:t>
            </a:r>
            <a:r>
              <a:rPr lang="sl-SI" dirty="0" smtClean="0"/>
              <a:t>ključna vprašanja v zvezi s projekti</a:t>
            </a:r>
            <a:r>
              <a:rPr dirty="0"/>
              <a:t/>
            </a:r>
            <a:br>
              <a:rPr dirty="0"/>
            </a:br>
            <a:r>
              <a:rPr dirty="0"/>
              <a:t/>
            </a:r>
            <a:br>
              <a:rPr dirty="0"/>
            </a:br>
            <a:endParaRPr lang="sl-SI" b="0" dirty="0"/>
          </a:p>
        </p:txBody>
      </p:sp>
      <p:sp>
        <p:nvSpPr>
          <p:cNvPr id="3" name="2 CuadroTexto"/>
          <p:cNvSpPr txBox="1"/>
          <p:nvPr/>
        </p:nvSpPr>
        <p:spPr>
          <a:xfrm>
            <a:off x="179512" y="1103253"/>
            <a:ext cx="8352928" cy="3785652"/>
          </a:xfrm>
          <a:prstGeom prst="rect">
            <a:avLst/>
          </a:prstGeom>
          <a:noFill/>
        </p:spPr>
        <p:txBody>
          <a:bodyPr wrap="square" rtlCol="0">
            <a:spAutoFit/>
          </a:bodyPr>
          <a:lstStyle>
            <a:defPPr>
              <a:defRPr lang="en-US"/>
            </a:defPPr>
            <a:lvl1pPr>
              <a:spcBef>
                <a:spcPts val="600"/>
              </a:spcBef>
              <a:spcAft>
                <a:spcPts val="600"/>
              </a:spcAft>
              <a:defRPr sz="2000"/>
            </a:lvl1pPr>
            <a:lvl2pPr marL="342900" lvl="1" indent="-342900">
              <a:spcBef>
                <a:spcPts val="600"/>
              </a:spcBef>
              <a:spcAft>
                <a:spcPts val="600"/>
              </a:spcAft>
              <a:buFont typeface="Arial" panose="020B0604020202020204" pitchFamily="34" charset="0"/>
              <a:buChar char="•"/>
              <a:defRPr sz="2000"/>
            </a:lvl2pPr>
          </a:lstStyle>
          <a:p>
            <a:pPr marL="342900" indent="-342900">
              <a:buFont typeface="Wingdings" panose="05000000000000000000" pitchFamily="2" charset="2"/>
              <a:buChar char="§"/>
            </a:pPr>
            <a:r>
              <a:rPr lang="sl-SI" b="1" dirty="0" smtClean="0">
                <a:solidFill>
                  <a:schemeClr val="tx2"/>
                </a:solidFill>
              </a:rPr>
              <a:t>Tudi če razvijemo dobra in kakovostna orodja, bodo ta nekoristna, če ne bomo dosegli končnih uporabnikov</a:t>
            </a:r>
            <a:endParaRPr lang="sl-SI" b="1" dirty="0">
              <a:solidFill>
                <a:schemeClr val="tx2"/>
              </a:solidFill>
            </a:endParaRPr>
          </a:p>
          <a:p>
            <a:pPr marL="342900" indent="-342900">
              <a:buFont typeface="Wingdings" panose="05000000000000000000" pitchFamily="2" charset="2"/>
              <a:buChar char="§"/>
            </a:pPr>
            <a:r>
              <a:rPr lang="sl-SI" b="1" dirty="0" smtClean="0">
                <a:solidFill>
                  <a:schemeClr val="tx2"/>
                </a:solidFill>
              </a:rPr>
              <a:t>Prvi izziv je torej doseči uporabnike, drugi pa pripraviti jih na uporabo OiRA</a:t>
            </a:r>
          </a:p>
          <a:p>
            <a:pPr marL="342900" indent="-342900">
              <a:buFont typeface="Wingdings" panose="05000000000000000000" pitchFamily="2" charset="2"/>
              <a:buChar char="§"/>
            </a:pPr>
            <a:r>
              <a:rPr lang="sl-SI" b="1" dirty="0" smtClean="0">
                <a:solidFill>
                  <a:schemeClr val="tx2"/>
                </a:solidFill>
              </a:rPr>
              <a:t>Eno največjih tveganj projekta OiRA je pomanjkanje zanimanja za OiRA med končnimi uporabniki (ocena tveganja projekta OiRA)</a:t>
            </a:r>
            <a:endParaRPr lang="sl-SI" b="1" dirty="0">
              <a:solidFill>
                <a:schemeClr val="tx2"/>
              </a:solidFill>
            </a:endParaRPr>
          </a:p>
          <a:p>
            <a:pPr marL="342900" indent="-342900">
              <a:buFont typeface="Wingdings" panose="05000000000000000000" pitchFamily="2" charset="2"/>
              <a:buChar char="§"/>
            </a:pPr>
            <a:r>
              <a:rPr lang="sl-SI" b="1" dirty="0" smtClean="0">
                <a:solidFill>
                  <a:schemeClr val="tx2"/>
                </a:solidFill>
              </a:rPr>
              <a:t>S statistiko OiRA lahko nadziramo uporabo orodij in s tem ugotovimo, ali se orodja uporabljajo ali ne.</a:t>
            </a:r>
            <a:endParaRPr lang="sl-SI" b="1" dirty="0">
              <a:solidFill>
                <a:schemeClr val="tx2"/>
              </a:solidFill>
            </a:endParaRPr>
          </a:p>
          <a:p>
            <a:endParaRPr lang="sl-SI" dirty="0"/>
          </a:p>
        </p:txBody>
      </p:sp>
    </p:spTree>
    <p:extLst>
      <p:ext uri="{BB962C8B-B14F-4D97-AF65-F5344CB8AC3E}">
        <p14:creationId xmlns:p14="http://schemas.microsoft.com/office/powerpoint/2010/main" val="2894450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5104"/>
            <a:ext cx="8424936" cy="489600"/>
          </a:xfrm>
        </p:spPr>
        <p:txBody>
          <a:bodyPr/>
          <a:lstStyle/>
          <a:p>
            <a:r>
              <a:rPr lang="sl-SI" dirty="0" smtClean="0">
                <a:solidFill>
                  <a:srgbClr val="003399"/>
                </a:solidFill>
              </a:rPr>
              <a:t>Promocijske dejavnosti OiRA, ki jih spodbuja EU-OSHA</a:t>
            </a:r>
            <a:r>
              <a:rPr dirty="0"/>
              <a:t/>
            </a:r>
            <a:br>
              <a:rPr dirty="0"/>
            </a:br>
            <a:endParaRPr lang="sl-SI" b="0" dirty="0"/>
          </a:p>
        </p:txBody>
      </p:sp>
      <p:sp>
        <p:nvSpPr>
          <p:cNvPr id="3" name="2 CuadroTexto"/>
          <p:cNvSpPr txBox="1"/>
          <p:nvPr/>
        </p:nvSpPr>
        <p:spPr>
          <a:xfrm>
            <a:off x="179512" y="1103253"/>
            <a:ext cx="8568952" cy="3308598"/>
          </a:xfrm>
          <a:prstGeom prst="rect">
            <a:avLst/>
          </a:prstGeom>
          <a:noFill/>
        </p:spPr>
        <p:txBody>
          <a:bodyPr wrap="square" rtlCol="0">
            <a:spAutoFit/>
          </a:bodyPr>
          <a:lstStyle>
            <a:defPPr>
              <a:defRPr lang="en-US"/>
            </a:defPPr>
            <a:lvl1pPr>
              <a:spcBef>
                <a:spcPts val="600"/>
              </a:spcBef>
              <a:spcAft>
                <a:spcPts val="600"/>
              </a:spcAft>
              <a:defRPr sz="2000"/>
            </a:lvl1pPr>
            <a:lvl2pPr marL="342900" lvl="1" indent="-342900">
              <a:spcBef>
                <a:spcPts val="600"/>
              </a:spcBef>
              <a:spcAft>
                <a:spcPts val="600"/>
              </a:spcAft>
              <a:buFont typeface="Arial" panose="020B0604020202020204" pitchFamily="34" charset="0"/>
              <a:buChar char="•"/>
              <a:defRPr sz="2000"/>
            </a:lvl2pPr>
          </a:lstStyle>
          <a:p>
            <a:pPr marL="342900" indent="-342900">
              <a:buFont typeface="Wingdings" panose="05000000000000000000" pitchFamily="2" charset="2"/>
              <a:buChar char="§"/>
            </a:pPr>
            <a:r>
              <a:rPr lang="sl-SI" b="1" dirty="0" smtClean="0">
                <a:solidFill>
                  <a:schemeClr val="tx2"/>
                </a:solidFill>
              </a:rPr>
              <a:t>Spodbujanje partnerjev OiRA za razvoj promocijskih strategij na nacionalni ravni/na ravni orodja</a:t>
            </a:r>
          </a:p>
          <a:p>
            <a:pPr marL="342900" indent="-342900">
              <a:buFont typeface="Wingdings" panose="05000000000000000000" pitchFamily="2" charset="2"/>
              <a:buChar char="§"/>
            </a:pPr>
            <a:r>
              <a:rPr lang="sl-SI" b="1" dirty="0" smtClean="0">
                <a:solidFill>
                  <a:schemeClr val="tx2"/>
                </a:solidFill>
              </a:rPr>
              <a:t>Razvoj novih potencialnih promocijskih podpor/kanalov</a:t>
            </a:r>
          </a:p>
          <a:p>
            <a:pPr marL="1543050" lvl="2" indent="-285750">
              <a:buFont typeface="Wingdings" panose="05000000000000000000" pitchFamily="2" charset="2"/>
              <a:buChar char="§"/>
            </a:pPr>
            <a:r>
              <a:rPr lang="sl-SI" b="1" dirty="0" smtClean="0">
                <a:solidFill>
                  <a:schemeClr val="tx2"/>
                </a:solidFill>
              </a:rPr>
              <a:t>Družbeni mediji (LinkedIn, Twitter, Facebook, …)</a:t>
            </a:r>
          </a:p>
          <a:p>
            <a:pPr marL="342900" indent="-342900">
              <a:buFont typeface="Wingdings" panose="05000000000000000000" pitchFamily="2" charset="2"/>
              <a:buChar char="§"/>
            </a:pPr>
            <a:r>
              <a:rPr lang="sl-SI" b="1" dirty="0" smtClean="0">
                <a:solidFill>
                  <a:schemeClr val="tx2"/>
                </a:solidFill>
              </a:rPr>
              <a:t>Pomoč pri izmenjavi promocijskega materiala OiRA med partnerji OiRA</a:t>
            </a:r>
          </a:p>
          <a:p>
            <a:pPr marL="342900" indent="-342900">
              <a:buFont typeface="Wingdings" panose="05000000000000000000" pitchFamily="2" charset="2"/>
              <a:buChar char="§"/>
            </a:pPr>
            <a:r>
              <a:rPr lang="sl-SI" b="1" dirty="0" smtClean="0">
                <a:solidFill>
                  <a:schemeClr val="tx2"/>
                </a:solidFill>
              </a:rPr>
              <a:t>Razvoj nove spletne strani OiRA (2016) za partnerje OiRA</a:t>
            </a:r>
            <a:r>
              <a:rPr lang="sl-SI" dirty="0" smtClean="0"/>
              <a:t> </a:t>
            </a:r>
          </a:p>
          <a:p>
            <a:pPr marL="1543050" lvl="2" indent="-285750">
              <a:buFont typeface="Wingdings" panose="05000000000000000000" pitchFamily="2" charset="2"/>
              <a:buChar char="§"/>
            </a:pPr>
            <a:r>
              <a:rPr lang="sl-SI" b="1" dirty="0" smtClean="0">
                <a:solidFill>
                  <a:schemeClr val="tx2"/>
                </a:solidFill>
              </a:rPr>
              <a:t>Viri / promocijski material OiRA z izdelki EU-OSHA ali nacionalnih partnerjev OiRA</a:t>
            </a:r>
            <a:endParaRPr lang="sl-SI" b="1" dirty="0">
              <a:solidFill>
                <a:schemeClr val="tx2"/>
              </a:solidFill>
            </a:endParaRPr>
          </a:p>
        </p:txBody>
      </p:sp>
    </p:spTree>
    <p:extLst>
      <p:ext uri="{BB962C8B-B14F-4D97-AF65-F5344CB8AC3E}">
        <p14:creationId xmlns:p14="http://schemas.microsoft.com/office/powerpoint/2010/main" val="789474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0000"/>
            <a:ext cx="7559873" cy="489600"/>
          </a:xfrm>
        </p:spPr>
        <p:txBody>
          <a:bodyPr/>
          <a:lstStyle/>
          <a:p>
            <a:r>
              <a:rPr lang="sl-SI" dirty="0" smtClean="0">
                <a:solidFill>
                  <a:srgbClr val="003399"/>
                </a:solidFill>
              </a:rPr>
              <a:t>Zakaj bi skrbeli za mala podjetja</a:t>
            </a:r>
            <a:endParaRPr lang="sl-SI" b="0" dirty="0"/>
          </a:p>
        </p:txBody>
      </p:sp>
      <p:sp>
        <p:nvSpPr>
          <p:cNvPr id="3" name="2 CuadroTexto"/>
          <p:cNvSpPr txBox="1"/>
          <p:nvPr/>
        </p:nvSpPr>
        <p:spPr>
          <a:xfrm>
            <a:off x="90611" y="1052736"/>
            <a:ext cx="8928992" cy="5278368"/>
          </a:xfrm>
          <a:prstGeom prst="rect">
            <a:avLst/>
          </a:prstGeom>
          <a:noFill/>
        </p:spPr>
        <p:txBody>
          <a:bodyPr wrap="square" rtlCol="0">
            <a:spAutoFit/>
          </a:bodyPr>
          <a:lstStyle/>
          <a:p>
            <a:pPr marL="538163" indent="-358775">
              <a:spcBef>
                <a:spcPts val="1200"/>
              </a:spcBef>
              <a:spcAft>
                <a:spcPts val="600"/>
              </a:spcAft>
              <a:buFont typeface="Wingdings" panose="05000000000000000000" pitchFamily="2" charset="2"/>
              <a:buChar char="§"/>
            </a:pPr>
            <a:r>
              <a:rPr lang="sl-SI" sz="2000" b="1" dirty="0" smtClean="0">
                <a:solidFill>
                  <a:schemeClr val="tx2"/>
                </a:solidFill>
              </a:rPr>
              <a:t>MMP zagotavljajo preživetje velike večine svetovnega prebivalstva</a:t>
            </a:r>
          </a:p>
          <a:p>
            <a:pPr marL="538163" indent="-358775">
              <a:spcBef>
                <a:spcPts val="1200"/>
              </a:spcBef>
              <a:spcAft>
                <a:spcPts val="600"/>
              </a:spcAft>
              <a:buFont typeface="Wingdings" panose="05000000000000000000" pitchFamily="2" charset="2"/>
              <a:buChar char="§"/>
            </a:pPr>
            <a:r>
              <a:rPr lang="sl-SI" sz="2000" b="1" dirty="0" smtClean="0">
                <a:solidFill>
                  <a:schemeClr val="tx2"/>
                </a:solidFill>
              </a:rPr>
              <a:t>Omejeni viri MMP (denar, čas in osebje)</a:t>
            </a:r>
          </a:p>
          <a:p>
            <a:pPr marL="538163" indent="-358775">
              <a:spcBef>
                <a:spcPts val="1200"/>
              </a:spcBef>
              <a:spcAft>
                <a:spcPts val="600"/>
              </a:spcAft>
              <a:buFont typeface="Wingdings" panose="05000000000000000000" pitchFamily="2" charset="2"/>
              <a:buChar char="§"/>
            </a:pPr>
            <a:r>
              <a:rPr lang="sl-SI" sz="2000" b="1" dirty="0" smtClean="0">
                <a:solidFill>
                  <a:schemeClr val="tx2"/>
                </a:solidFill>
              </a:rPr>
              <a:t>MMP so pod pritiskom kompleksnih trgov, konkurenčnosti velikih podjetij, državne birokracije, omejenih kreditnih virov in še mnogo več</a:t>
            </a:r>
          </a:p>
          <a:p>
            <a:pPr marL="179388">
              <a:spcBef>
                <a:spcPts val="1200"/>
              </a:spcBef>
              <a:spcAft>
                <a:spcPts val="600"/>
              </a:spcAft>
            </a:pPr>
            <a:r>
              <a:rPr lang="sl-SI" sz="2000" b="1" dirty="0" smtClean="0">
                <a:solidFill>
                  <a:schemeClr val="tx2"/>
                </a:solidFill>
              </a:rPr>
              <a:t>Delovno okolje:</a:t>
            </a:r>
          </a:p>
          <a:p>
            <a:pPr marL="522288" indent="-342900">
              <a:spcBef>
                <a:spcPts val="1200"/>
              </a:spcBef>
              <a:spcAft>
                <a:spcPts val="600"/>
              </a:spcAft>
              <a:buFont typeface="Wingdings" panose="05000000000000000000" pitchFamily="2" charset="2"/>
              <a:buChar char="§"/>
            </a:pPr>
            <a:r>
              <a:rPr lang="sl-SI" sz="2000" b="1" dirty="0" smtClean="0">
                <a:solidFill>
                  <a:schemeClr val="tx2"/>
                </a:solidFill>
              </a:rPr>
              <a:t>Visoko tveganje za nezgode pri delu in razvoj poklicnih bolezni</a:t>
            </a:r>
          </a:p>
          <a:p>
            <a:pPr marL="522288" indent="-342900">
              <a:spcBef>
                <a:spcPts val="1200"/>
              </a:spcBef>
              <a:spcAft>
                <a:spcPts val="600"/>
              </a:spcAft>
              <a:buFont typeface="Wingdings" panose="05000000000000000000" pitchFamily="2" charset="2"/>
              <a:buChar char="§"/>
            </a:pPr>
            <a:r>
              <a:rPr lang="sl-SI" sz="2000" b="1" dirty="0" smtClean="0">
                <a:solidFill>
                  <a:schemeClr val="tx2"/>
                </a:solidFill>
              </a:rPr>
              <a:t>Omejena zmogljivost nadzora (pozornost vodstva, znanje, čas in denar)</a:t>
            </a:r>
          </a:p>
          <a:p>
            <a:pPr marL="522288" indent="-342900">
              <a:spcBef>
                <a:spcPts val="1200"/>
              </a:spcBef>
              <a:spcAft>
                <a:spcPts val="600"/>
              </a:spcAft>
              <a:buFont typeface="Wingdings" panose="05000000000000000000" pitchFamily="2" charset="2"/>
              <a:buChar char="§"/>
            </a:pPr>
            <a:r>
              <a:rPr lang="sl-SI" sz="2000" b="1" dirty="0" smtClean="0">
                <a:solidFill>
                  <a:schemeClr val="tx2"/>
                </a:solidFill>
              </a:rPr>
              <a:t>Več samozaposlenih in neuradni sektor, ki deluje v stresnih pogojih  </a:t>
            </a:r>
          </a:p>
          <a:p>
            <a:pPr marL="179388">
              <a:spcBef>
                <a:spcPts val="1200"/>
              </a:spcBef>
              <a:spcAft>
                <a:spcPts val="600"/>
              </a:spcAft>
            </a:pPr>
            <a:r>
              <a:rPr lang="sl-SI" sz="1400" dirty="0" smtClean="0"/>
              <a:t>Peter Hasle, PPT – USE 2015 na voljo na: </a:t>
            </a:r>
            <a:r>
              <a:rPr lang="sl-SI" sz="1400" u="sng" dirty="0" smtClean="0">
                <a:hlinkClick r:id="rId2"/>
              </a:rPr>
              <a:t>http://www.useconference.com/images/custom/peter_hasle_keynote_use_2015v2.pdf</a:t>
            </a:r>
            <a:r>
              <a:rPr lang="sl-SI" dirty="0" smtClean="0"/>
              <a:t> </a:t>
            </a:r>
            <a:endParaRPr lang="sl-SI" sz="1400" dirty="0"/>
          </a:p>
        </p:txBody>
      </p:sp>
    </p:spTree>
    <p:extLst>
      <p:ext uri="{BB962C8B-B14F-4D97-AF65-F5344CB8AC3E}">
        <p14:creationId xmlns:p14="http://schemas.microsoft.com/office/powerpoint/2010/main" val="3236043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sl-SI" altLang="en-US" dirty="0" smtClean="0"/>
              <a:t>Zakaj OiRA</a:t>
            </a:r>
            <a:endParaRPr lang="sl-SI" altLang="en-US" dirty="0" smtClean="0">
              <a:ea typeface="ＭＳ Ｐゴシック" panose="020B0600070205080204" pitchFamily="34" charset="-128"/>
            </a:endParaRPr>
          </a:p>
        </p:txBody>
      </p:sp>
      <p:sp>
        <p:nvSpPr>
          <p:cNvPr id="5123" name="Inhaltsplatzhalter 4"/>
          <p:cNvSpPr>
            <a:spLocks noGrp="1"/>
          </p:cNvSpPr>
          <p:nvPr>
            <p:ph idx="1"/>
          </p:nvPr>
        </p:nvSpPr>
        <p:spPr>
          <a:xfrm>
            <a:off x="611560" y="1124744"/>
            <a:ext cx="7920880" cy="4474369"/>
          </a:xfrm>
          <a:solidFill>
            <a:schemeClr val="bg1"/>
          </a:solidFill>
        </p:spPr>
        <p:txBody>
          <a:bodyPr>
            <a:normAutofit fontScale="92500" lnSpcReduction="20000"/>
          </a:bodyPr>
          <a:lstStyle/>
          <a:p>
            <a:endParaRPr lang="sl-SI" altLang="en-US" b="0" dirty="0" smtClean="0">
              <a:ea typeface="ＭＳ Ｐゴシック" panose="020B0600070205080204" pitchFamily="34" charset="-128"/>
            </a:endParaRPr>
          </a:p>
          <a:p>
            <a:r>
              <a:rPr lang="sl-SI" altLang="en-US" sz="2400" dirty="0" smtClean="0"/>
              <a:t>Da bi prispevali k "razvoju enostavnih orodij za ocenjevanje tveganj"</a:t>
            </a:r>
          </a:p>
          <a:p>
            <a:pPr marL="0" indent="0">
              <a:buNone/>
            </a:pPr>
            <a:endParaRPr lang="sl-SI" altLang="en-US" sz="2400" dirty="0" smtClean="0">
              <a:ea typeface="ＭＳ Ｐゴシック" panose="020B0600070205080204" pitchFamily="34" charset="-128"/>
            </a:endParaRPr>
          </a:p>
          <a:p>
            <a:r>
              <a:rPr lang="sl-SI" altLang="en-US" sz="2400" dirty="0" smtClean="0"/>
              <a:t>Da bi razvili in spodbujali praktična orodja, s katerimi bi pomagali MMP pri vzpostavitvi postopka ocenjevanja tveganj (OT)</a:t>
            </a:r>
          </a:p>
          <a:p>
            <a:pPr marL="0" indent="0">
              <a:buNone/>
            </a:pPr>
            <a:endParaRPr lang="sl-SI" altLang="en-US" sz="2400" dirty="0" smtClean="0">
              <a:ea typeface="ＭＳ Ｐゴシック" panose="020B0600070205080204" pitchFamily="34" charset="-128"/>
            </a:endParaRPr>
          </a:p>
          <a:p>
            <a:r>
              <a:rPr lang="sl-SI" altLang="en-US" sz="2400" dirty="0" smtClean="0"/>
              <a:t>Da bi postopek OT približali MMP</a:t>
            </a:r>
          </a:p>
          <a:p>
            <a:pPr marL="0" indent="0">
              <a:buNone/>
            </a:pPr>
            <a:endParaRPr lang="sl-SI" altLang="en-US" sz="2400" dirty="0" smtClean="0">
              <a:ea typeface="ＭＳ Ｐゴシック" panose="020B0600070205080204" pitchFamily="34" charset="-128"/>
            </a:endParaRPr>
          </a:p>
          <a:p>
            <a:r>
              <a:rPr lang="sl-SI" altLang="en-US" sz="2400" dirty="0" smtClean="0"/>
              <a:t>Da bi dosegli kritično maso socialnih partnerjev (EU in nacionalnih), vlad, javnih ustanov, ki se zanimajo za razvoj in širitev orodij za OT, prilagojenih posebnim potrebam evropskih MMP</a:t>
            </a:r>
          </a:p>
          <a:p>
            <a:pPr>
              <a:buFontTx/>
              <a:buChar char="•"/>
            </a:pPr>
            <a:endParaRPr lang="sl-SI" altLang="en-US" b="0" dirty="0" smtClean="0">
              <a:solidFill>
                <a:schemeClr val="tx1"/>
              </a:solidFill>
              <a:ea typeface="ＭＳ Ｐゴシック" panose="020B0600070205080204" pitchFamily="34" charset="-128"/>
            </a:endParaRPr>
          </a:p>
          <a:p>
            <a:pPr>
              <a:buFontTx/>
              <a:buChar char="•"/>
            </a:pPr>
            <a:endParaRPr lang="sl-SI" altLang="en-US" dirty="0" smtClean="0">
              <a:ea typeface="ＭＳ Ｐゴシック" panose="020B0600070205080204" pitchFamily="34" charset="-128"/>
            </a:endParaRPr>
          </a:p>
        </p:txBody>
      </p:sp>
    </p:spTree>
    <p:extLst>
      <p:ext uri="{BB962C8B-B14F-4D97-AF65-F5344CB8AC3E}">
        <p14:creationId xmlns:p14="http://schemas.microsoft.com/office/powerpoint/2010/main" val="174498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sl-SI" altLang="en-US" dirty="0" smtClean="0"/>
              <a:t>Partnerji OiRA v državah članicah</a:t>
            </a:r>
            <a:endParaRPr lang="sl-SI" altLang="en-US" dirty="0" smtClean="0">
              <a:ea typeface="ＭＳ Ｐゴシック" panose="020B0600070205080204" pitchFamily="34" charset="-128"/>
            </a:endParaRPr>
          </a:p>
        </p:txBody>
      </p:sp>
      <p:graphicFrame>
        <p:nvGraphicFramePr>
          <p:cNvPr id="2" name="Table 1"/>
          <p:cNvGraphicFramePr>
            <a:graphicFrameLocks noGrp="1"/>
          </p:cNvGraphicFramePr>
          <p:nvPr/>
        </p:nvGraphicFramePr>
        <p:xfrm>
          <a:off x="179388" y="908050"/>
          <a:ext cx="8064500" cy="5703888"/>
        </p:xfrm>
        <a:graphic>
          <a:graphicData uri="http://schemas.openxmlformats.org/drawingml/2006/table">
            <a:tbl>
              <a:tblPr firstRow="1" bandRow="1">
                <a:tableStyleId>{5C22544A-7EE6-4342-B048-85BDC9FD1C3A}</a:tableStyleId>
              </a:tblPr>
              <a:tblGrid>
                <a:gridCol w="8064500"/>
              </a:tblGrid>
              <a:tr h="619294">
                <a:tc>
                  <a:txBody>
                    <a:bodyPr/>
                    <a:lstStyle/>
                    <a:p>
                      <a:r>
                        <a:rPr lang="en-GB" sz="1800" dirty="0" smtClean="0"/>
                        <a:t>Država članica - ustanova </a:t>
                      </a:r>
                      <a:endParaRPr lang="sl-SI" sz="1800" dirty="0"/>
                    </a:p>
                  </a:txBody>
                  <a:tcPr marL="91433" marR="91433" marT="45747" marB="45747"/>
                </a:tc>
              </a:tr>
              <a:tr h="560315">
                <a:tc>
                  <a:txBody>
                    <a:bodyPr/>
                    <a:lstStyle/>
                    <a:p>
                      <a:r>
                        <a:rPr lang="en-GB" sz="1600" dirty="0" smtClean="0"/>
                        <a:t>BE – Zvezna javna služba za zaposlovanje, delo in socialni dialog</a:t>
                      </a:r>
                      <a:endParaRPr lang="sl-SI" sz="1600" dirty="0"/>
                    </a:p>
                  </a:txBody>
                  <a:tcPr marL="91433" marR="91433" marT="45747" marB="45747"/>
                </a:tc>
              </a:tr>
              <a:tr h="3974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BG – Generalni inšpektorat za delo, Izvršna agencija </a:t>
                      </a:r>
                    </a:p>
                  </a:txBody>
                  <a:tcPr marL="91433" marR="91433" marT="45747" marB="45747"/>
                </a:tc>
              </a:tr>
              <a:tr h="386105">
                <a:tc>
                  <a:txBody>
                    <a:bodyPr/>
                    <a:lstStyle/>
                    <a:p>
                      <a:r>
                        <a:rPr lang="en-GB" sz="1600" dirty="0" smtClean="0"/>
                        <a:t>CZ – Ministrstvo za delo in socialne zadeve</a:t>
                      </a:r>
                      <a:endParaRPr lang="sl-SI" sz="1600" dirty="0"/>
                    </a:p>
                  </a:txBody>
                  <a:tcPr marL="91433" marR="91433" marT="45747" marB="45747"/>
                </a:tc>
              </a:tr>
              <a:tr h="560315">
                <a:tc>
                  <a:txBody>
                    <a:bodyPr/>
                    <a:lstStyle/>
                    <a:p>
                      <a:r>
                        <a:rPr lang="en-GB" sz="1600" dirty="0" smtClean="0"/>
                        <a:t>CY – Ministrstvo za delo in socialno zavarovanje, Oddelek inšpektorata za delo</a:t>
                      </a:r>
                      <a:endParaRPr lang="sl-SI" sz="1600" dirty="0"/>
                    </a:p>
                  </a:txBody>
                  <a:tcPr marL="91433" marR="91433" marT="45747" marB="45747"/>
                </a:tc>
              </a:tr>
              <a:tr h="5793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EL – Ministrstvo za delo in socialno zavarovanje, Generalni direktorat za delovne pogoje in zdravje in ELINYAE (Grški inštitut za zdravje in varstvo pri delu) </a:t>
                      </a:r>
                      <a:endParaRPr lang="sl-SI" sz="1600" dirty="0" smtClean="0"/>
                    </a:p>
                  </a:txBody>
                  <a:tcPr marL="91433" marR="91433" marT="45747" marB="45747"/>
                </a:tc>
              </a:tr>
              <a:tr h="560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ES –  Generalni sekretariat Katalonije – Oddelek za zdravje in varstvo pri delu </a:t>
                      </a:r>
                      <a:endParaRPr lang="sl-SI" sz="1600" dirty="0" smtClean="0"/>
                    </a:p>
                  </a:txBody>
                  <a:tcPr marL="91433" marR="91433" marT="45747" marB="45747"/>
                </a:tc>
              </a:tr>
              <a:tr h="421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600" kern="1200" dirty="0" smtClean="0">
                          <a:solidFill>
                            <a:schemeClr val="dk1"/>
                          </a:solidFill>
                          <a:effectLst/>
                          <a:latin typeface="+mn-lt"/>
                        </a:rPr>
                        <a:t>FI – </a:t>
                      </a:r>
                      <a:r>
                        <a:rPr lang="en-GB" sz="1600" dirty="0" smtClean="0"/>
                        <a:t>FIOH (Finski inštitut za zdravje pri delu)</a:t>
                      </a:r>
                      <a:endParaRPr lang="sl-SI" sz="1600" dirty="0" smtClean="0"/>
                    </a:p>
                  </a:txBody>
                  <a:tcPr marL="91433" marR="91433" marT="45747" marB="45747"/>
                </a:tc>
              </a:tr>
              <a:tr h="579225">
                <a:tc>
                  <a:txBody>
                    <a:bodyPr/>
                    <a:lstStyle/>
                    <a:p>
                      <a:r>
                        <a:rPr lang="sl-SI" sz="1600" kern="1200" dirty="0" smtClean="0">
                          <a:solidFill>
                            <a:schemeClr val="dk1"/>
                          </a:solidFill>
                          <a:effectLst/>
                          <a:latin typeface="+mn-lt"/>
                        </a:rPr>
                        <a:t>FR - </a:t>
                      </a:r>
                      <a:r>
                        <a:rPr lang="en-GB" sz="1600" dirty="0" smtClean="0"/>
                        <a:t>INRS (</a:t>
                      </a:r>
                      <a:r>
                        <a:rPr lang="sl-SI" sz="1600" kern="1200" dirty="0" smtClean="0">
                          <a:solidFill>
                            <a:schemeClr val="dk1"/>
                          </a:solidFill>
                          <a:effectLst/>
                          <a:latin typeface="+mn-lt"/>
                        </a:rPr>
                        <a:t>Nacionalni inštitut za raziskave in varnost ter preprečevanje nesreč pri delu</a:t>
                      </a:r>
                      <a:r>
                        <a:rPr lang="en-GB" sz="1600" dirty="0" smtClean="0"/>
                        <a:t>) </a:t>
                      </a:r>
                      <a:endParaRPr lang="sl-SI" sz="1600" dirty="0"/>
                    </a:p>
                  </a:txBody>
                  <a:tcPr marL="91433" marR="91433" marT="45747" marB="45747"/>
                </a:tc>
              </a:tr>
              <a:tr h="421206">
                <a:tc>
                  <a:txBody>
                    <a:bodyPr/>
                    <a:lstStyle/>
                    <a:p>
                      <a:r>
                        <a:rPr lang="sl-SI" sz="1600" kern="1200" dirty="0" smtClean="0">
                          <a:solidFill>
                            <a:schemeClr val="dk1"/>
                          </a:solidFill>
                          <a:effectLst/>
                          <a:latin typeface="+mn-lt"/>
                        </a:rPr>
                        <a:t>IS – Urad za zdravje in varstvo pri delu (AOSH)</a:t>
                      </a:r>
                      <a:endParaRPr lang="sl-SI" sz="1600" dirty="0"/>
                    </a:p>
                  </a:txBody>
                  <a:tcPr marL="91433" marR="91433" marT="45747" marB="45747"/>
                </a:tc>
              </a:tr>
              <a:tr h="619145">
                <a:tc>
                  <a:txBody>
                    <a:bodyPr/>
                    <a:lstStyle/>
                    <a:p>
                      <a:r>
                        <a:rPr lang="sl-SI" sz="1600" kern="1200" dirty="0" smtClean="0">
                          <a:solidFill>
                            <a:schemeClr val="dk1"/>
                          </a:solidFill>
                          <a:effectLst/>
                          <a:latin typeface="+mn-lt"/>
                        </a:rPr>
                        <a:t>IT – Ministrstvo za zaposlovanje in socialne zadeve</a:t>
                      </a:r>
                      <a:endParaRPr lang="sl-SI" sz="1600" dirty="0"/>
                    </a:p>
                  </a:txBody>
                  <a:tcPr marL="91433" marR="91433" marT="45747" marB="45747"/>
                </a:tc>
              </a:tr>
            </a:tbl>
          </a:graphicData>
        </a:graphic>
      </p:graphicFrame>
    </p:spTree>
    <p:extLst>
      <p:ext uri="{BB962C8B-B14F-4D97-AF65-F5344CB8AC3E}">
        <p14:creationId xmlns:p14="http://schemas.microsoft.com/office/powerpoint/2010/main" val="3526778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sl-SI" altLang="en-US" dirty="0" smtClean="0"/>
              <a:t>Partnerji OiRA v državah članicah</a:t>
            </a:r>
            <a:endParaRPr lang="sl-SI" altLang="en-US" dirty="0" smtClean="0">
              <a:ea typeface="ＭＳ Ｐゴシック" panose="020B0600070205080204" pitchFamily="34" charset="-128"/>
            </a:endParaRPr>
          </a:p>
        </p:txBody>
      </p:sp>
      <p:graphicFrame>
        <p:nvGraphicFramePr>
          <p:cNvPr id="2" name="Table 1"/>
          <p:cNvGraphicFramePr>
            <a:graphicFrameLocks noGrp="1"/>
          </p:cNvGraphicFramePr>
          <p:nvPr/>
        </p:nvGraphicFramePr>
        <p:xfrm>
          <a:off x="107950" y="836613"/>
          <a:ext cx="8351838" cy="3209925"/>
        </p:xfrm>
        <a:graphic>
          <a:graphicData uri="http://schemas.openxmlformats.org/drawingml/2006/table">
            <a:tbl>
              <a:tblPr firstRow="1" bandRow="1">
                <a:tableStyleId>{5C22544A-7EE6-4342-B048-85BDC9FD1C3A}</a:tableStyleId>
              </a:tblPr>
              <a:tblGrid>
                <a:gridCol w="8351838"/>
              </a:tblGrid>
              <a:tr h="620893">
                <a:tc>
                  <a:txBody>
                    <a:bodyPr/>
                    <a:lstStyle/>
                    <a:p>
                      <a:r>
                        <a:rPr lang="en-GB" sz="1800" dirty="0" smtClean="0"/>
                        <a:t>Država članica - ustanova </a:t>
                      </a:r>
                      <a:endParaRPr lang="sl-SI" sz="1800" dirty="0"/>
                    </a:p>
                  </a:txBody>
                  <a:tcPr marL="91420" marR="91420" marT="45759" marB="45759"/>
                </a:tc>
              </a:tr>
              <a:tr h="561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600" kern="1200" dirty="0" smtClean="0">
                          <a:solidFill>
                            <a:schemeClr val="dk1"/>
                          </a:solidFill>
                          <a:effectLst/>
                          <a:latin typeface="+mn-lt"/>
                        </a:rPr>
                        <a:t>MT – Agencija za zdravje in varstvo pri delu</a:t>
                      </a:r>
                      <a:endParaRPr lang="sl-SI" sz="1600" dirty="0" smtClean="0"/>
                    </a:p>
                  </a:txBody>
                  <a:tcPr marL="91420" marR="91420" marT="45759" marB="45759"/>
                </a:tc>
              </a:tr>
              <a:tr h="478651">
                <a:tc>
                  <a:txBody>
                    <a:bodyPr/>
                    <a:lstStyle/>
                    <a:p>
                      <a:r>
                        <a:rPr lang="sl-SI" sz="1600" kern="1200" dirty="0" smtClean="0">
                          <a:solidFill>
                            <a:schemeClr val="dk1"/>
                          </a:solidFill>
                          <a:effectLst/>
                          <a:latin typeface="+mn-lt"/>
                        </a:rPr>
                        <a:t>PT –  ACT (Urad </a:t>
                      </a:r>
                      <a:r>
                        <a:rPr dirty="0"/>
                        <a:t> </a:t>
                      </a:r>
                      <a:r>
                        <a:rPr lang="sl-SI" sz="1600" kern="1200" dirty="0" smtClean="0">
                          <a:solidFill>
                            <a:schemeClr val="dk1"/>
                          </a:solidFill>
                          <a:effectLst/>
                          <a:latin typeface="+mn-lt"/>
                        </a:rPr>
                        <a:t>za</a:t>
                      </a:r>
                      <a:r>
                        <a:rPr dirty="0"/>
                        <a:t> </a:t>
                      </a:r>
                      <a:r>
                        <a:rPr lang="sl-SI" sz="1600" kern="1200" dirty="0" smtClean="0">
                          <a:solidFill>
                            <a:schemeClr val="dk1"/>
                          </a:solidFill>
                          <a:effectLst/>
                          <a:latin typeface="+mn-lt"/>
                        </a:rPr>
                        <a:t>delovne</a:t>
                      </a:r>
                      <a:r>
                        <a:rPr dirty="0"/>
                        <a:t> </a:t>
                      </a:r>
                      <a:r>
                        <a:rPr lang="sl-SI" sz="1600" kern="1200" baseline="0" dirty="0" smtClean="0">
                          <a:solidFill>
                            <a:schemeClr val="dk1"/>
                          </a:solidFill>
                          <a:effectLst/>
                          <a:latin typeface="+mn-lt"/>
                        </a:rPr>
                        <a:t>pogoje)</a:t>
                      </a:r>
                      <a:endParaRPr lang="sl-SI" sz="1600" dirty="0"/>
                    </a:p>
                  </a:txBody>
                  <a:tcPr marL="91426" marR="91426" marT="45762" marB="45762"/>
                </a:tc>
              </a:tr>
              <a:tr h="387101">
                <a:tc>
                  <a:txBody>
                    <a:bodyPr/>
                    <a:lstStyle/>
                    <a:p>
                      <a:r>
                        <a:rPr lang="en-GB" sz="1600" dirty="0" smtClean="0"/>
                        <a:t>LV – Državni inšpektorat za delo</a:t>
                      </a:r>
                      <a:endParaRPr lang="sl-SI" sz="1600" dirty="0"/>
                    </a:p>
                  </a:txBody>
                  <a:tcPr marL="91420" marR="91420" marT="45759" marB="45759"/>
                </a:tc>
              </a:tr>
              <a:tr h="580720">
                <a:tc>
                  <a:txBody>
                    <a:bodyPr/>
                    <a:lstStyle/>
                    <a:p>
                      <a:r>
                        <a:rPr lang="en-GB" sz="1600" dirty="0" smtClean="0"/>
                        <a:t>LT – Državni inšpektorat za delo Ministrstva za socialno zavarovanje in delo Republike Litve</a:t>
                      </a:r>
                      <a:endParaRPr lang="sl-SI" sz="1600" dirty="0"/>
                    </a:p>
                  </a:txBody>
                  <a:tcPr marL="91420" marR="91420" marT="45759" marB="45759"/>
                </a:tc>
              </a:tr>
              <a:tr h="580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SI – Ministrstvo za delo, družino in socialne zadeve Republike Slovenije</a:t>
                      </a:r>
                      <a:endParaRPr lang="sl-SI" sz="1600" dirty="0" smtClean="0"/>
                    </a:p>
                    <a:p>
                      <a:endParaRPr lang="sl-SI" sz="1600" dirty="0"/>
                    </a:p>
                  </a:txBody>
                  <a:tcPr marL="91420" marR="91420" marT="45759" marB="45759"/>
                </a:tc>
              </a:tr>
            </a:tbl>
          </a:graphicData>
        </a:graphic>
      </p:graphicFrame>
      <p:sp>
        <p:nvSpPr>
          <p:cNvPr id="3" name="Rectangle 2"/>
          <p:cNvSpPr/>
          <p:nvPr/>
        </p:nvSpPr>
        <p:spPr>
          <a:xfrm>
            <a:off x="323528" y="4077072"/>
            <a:ext cx="8136260" cy="2246769"/>
          </a:xfrm>
          <a:prstGeom prst="rect">
            <a:avLst/>
          </a:prstGeom>
        </p:spPr>
        <p:txBody>
          <a:bodyPr wrap="square">
            <a:spAutoFit/>
          </a:bodyPr>
          <a:lstStyle/>
          <a:p>
            <a:pPr marL="342900" indent="-342900">
              <a:buFont typeface="Wingdings" panose="05000000000000000000" pitchFamily="2" charset="2"/>
              <a:buChar char="§"/>
            </a:pPr>
            <a:r>
              <a:rPr lang="sl-SI" altLang="en-US" sz="2000" b="1" dirty="0" smtClean="0">
                <a:solidFill>
                  <a:schemeClr val="tx2"/>
                </a:solidFill>
              </a:rPr>
              <a:t>EU-OSHA sodeluje z nacionalnimi organi / ustanovami za zdravje in varstvo pri delu, ki so razvili podobna orodja, kot je OiRA: </a:t>
            </a:r>
          </a:p>
          <a:p>
            <a:pPr lvl="1"/>
            <a:r>
              <a:rPr lang="sl-SI" altLang="en-US" sz="2000" b="1" dirty="0">
                <a:solidFill>
                  <a:schemeClr val="tx2"/>
                </a:solidFill>
              </a:rPr>
              <a:t>INSHT – Španija, </a:t>
            </a:r>
          </a:p>
          <a:p>
            <a:pPr lvl="1"/>
            <a:r>
              <a:rPr lang="sl-SI" altLang="en-US" sz="2000" b="1" dirty="0">
                <a:solidFill>
                  <a:schemeClr val="tx2"/>
                </a:solidFill>
              </a:rPr>
              <a:t>HSA - Irska,</a:t>
            </a:r>
          </a:p>
          <a:p>
            <a:pPr lvl="1"/>
            <a:r>
              <a:rPr lang="sl-SI" altLang="en-US" sz="2000" b="1" dirty="0">
                <a:solidFill>
                  <a:schemeClr val="tx2"/>
                </a:solidFill>
              </a:rPr>
              <a:t>HSE – Velika Britanija, </a:t>
            </a:r>
          </a:p>
          <a:p>
            <a:pPr lvl="1"/>
            <a:r>
              <a:rPr lang="sl-SI" altLang="en-US" sz="2000" b="1" dirty="0">
                <a:solidFill>
                  <a:schemeClr val="tx2"/>
                </a:solidFill>
              </a:rPr>
              <a:t>TNO - Nizozemska.</a:t>
            </a:r>
          </a:p>
        </p:txBody>
      </p:sp>
    </p:spTree>
    <p:extLst>
      <p:ext uri="{BB962C8B-B14F-4D97-AF65-F5344CB8AC3E}">
        <p14:creationId xmlns:p14="http://schemas.microsoft.com/office/powerpoint/2010/main" val="1235450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400" y="188640"/>
            <a:ext cx="8541088" cy="720080"/>
          </a:xfrm>
        </p:spPr>
        <p:txBody>
          <a:bodyPr/>
          <a:lstStyle/>
          <a:p>
            <a:r>
              <a:rPr dirty="0"/>
              <a:t/>
            </a:r>
            <a:br>
              <a:rPr dirty="0"/>
            </a:br>
            <a:r>
              <a:rPr lang="sl-SI" dirty="0" smtClean="0"/>
              <a:t>OiRA - Skupnost EU za SODELOVANJE</a:t>
            </a:r>
            <a:r>
              <a:rPr dirty="0"/>
              <a:t/>
            </a:r>
            <a:br>
              <a:rPr dirty="0"/>
            </a:br>
            <a:r>
              <a:rPr dirty="0"/>
              <a:t/>
            </a:r>
            <a:br>
              <a:rPr dirty="0"/>
            </a:br>
            <a:r>
              <a:rPr lang="sl-SI" dirty="0" smtClean="0"/>
              <a:t> </a:t>
            </a:r>
            <a:endParaRPr lang="sl-SI" sz="1800" dirty="0"/>
          </a:p>
        </p:txBody>
      </p:sp>
      <p:sp>
        <p:nvSpPr>
          <p:cNvPr id="3" name="Content Placeholder 2"/>
          <p:cNvSpPr txBox="1">
            <a:spLocks/>
          </p:cNvSpPr>
          <p:nvPr/>
        </p:nvSpPr>
        <p:spPr>
          <a:xfrm>
            <a:off x="423400" y="1160284"/>
            <a:ext cx="8109040" cy="4860000"/>
          </a:xfrm>
          <a:prstGeom prst="rect">
            <a:avLst/>
          </a:prstGeom>
        </p:spPr>
        <p:txBody>
          <a:bodyPr/>
          <a:lst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dirty="0" smtClean="0"/>
          </a:p>
          <a:p>
            <a:pPr marL="0" indent="0">
              <a:buNone/>
            </a:pPr>
            <a:endParaRPr lang="en-GB" dirty="0"/>
          </a:p>
        </p:txBody>
      </p:sp>
      <p:sp>
        <p:nvSpPr>
          <p:cNvPr id="6" name="Content Placeholder 2"/>
          <p:cNvSpPr txBox="1">
            <a:spLocks/>
          </p:cNvSpPr>
          <p:nvPr/>
        </p:nvSpPr>
        <p:spPr>
          <a:xfrm>
            <a:off x="450000" y="1116000"/>
            <a:ext cx="7560000" cy="4860000"/>
          </a:xfrm>
          <a:prstGeom prst="rect">
            <a:avLst/>
          </a:prstGeom>
        </p:spPr>
        <p:txBody>
          <a:bodyPr/>
          <a:lst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a:p>
            <a:pPr marL="432000" lvl="2" indent="0">
              <a:buNone/>
            </a:pPr>
            <a:endParaRPr lang="en-GB" dirty="0" smtClean="0"/>
          </a:p>
          <a:p>
            <a:pPr marL="0" indent="0">
              <a:buNone/>
            </a:pPr>
            <a:endParaRPr lang="en-GB" dirty="0" smtClean="0"/>
          </a:p>
          <a:p>
            <a:pPr marL="0" indent="0">
              <a:buNone/>
            </a:pPr>
            <a:endParaRPr lang="en-GB" dirty="0"/>
          </a:p>
        </p:txBody>
      </p:sp>
      <p:sp>
        <p:nvSpPr>
          <p:cNvPr id="7" name="Content Placeholder 2"/>
          <p:cNvSpPr txBox="1">
            <a:spLocks/>
          </p:cNvSpPr>
          <p:nvPr/>
        </p:nvSpPr>
        <p:spPr>
          <a:xfrm>
            <a:off x="450000" y="980728"/>
            <a:ext cx="8586496" cy="5008018"/>
          </a:xfrm>
          <a:prstGeom prst="rect">
            <a:avLst/>
          </a:prstGeom>
        </p:spPr>
        <p:txBody>
          <a:bodyPr/>
          <a:lst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2000" lvl="1" indent="0">
              <a:buNone/>
            </a:pPr>
            <a:endParaRPr lang="sl-SI" dirty="0" smtClean="0"/>
          </a:p>
          <a:p>
            <a:pPr fontAlgn="base"/>
            <a:r>
              <a:rPr lang="sl-SI" sz="2400" dirty="0" smtClean="0"/>
              <a:t>Skupna platforma/programska oprema, ki je na voljo v 18 jezikih</a:t>
            </a:r>
            <a:endParaRPr lang="sl-SI" sz="3200" dirty="0"/>
          </a:p>
          <a:p>
            <a:pPr marL="0" indent="0" fontAlgn="base">
              <a:buNone/>
            </a:pPr>
            <a:endParaRPr lang="sl-SI" sz="2400" dirty="0"/>
          </a:p>
          <a:p>
            <a:pPr fontAlgn="base"/>
            <a:r>
              <a:rPr lang="sl-SI" sz="2400" dirty="0" smtClean="0"/>
              <a:t>85 orodij OiRA</a:t>
            </a:r>
            <a:r>
              <a:rPr lang="sl-SI" dirty="0" smtClean="0"/>
              <a:t> </a:t>
            </a:r>
            <a:r>
              <a:rPr lang="sl-SI" sz="2400" dirty="0"/>
              <a:t>v 16 državah (več kot 30 jih je pa še v razvoju)</a:t>
            </a:r>
          </a:p>
          <a:p>
            <a:pPr marL="0" indent="0" fontAlgn="base">
              <a:buNone/>
            </a:pPr>
            <a:endParaRPr lang="sl-SI" sz="2400" dirty="0" smtClean="0"/>
          </a:p>
          <a:p>
            <a:pPr fontAlgn="base"/>
            <a:r>
              <a:rPr lang="sl-SI" sz="2400" dirty="0" smtClean="0"/>
              <a:t>Izmenjava informacij, dobrih praks, znanja, fotografij itd.</a:t>
            </a:r>
            <a:endParaRPr lang="sl-SI" sz="2400" dirty="0"/>
          </a:p>
          <a:p>
            <a:pPr marL="0" indent="0" fontAlgn="base">
              <a:buNone/>
            </a:pPr>
            <a:endParaRPr lang="sl-SI" sz="2400" dirty="0" smtClean="0"/>
          </a:p>
          <a:p>
            <a:pPr fontAlgn="base"/>
            <a:endParaRPr lang="sl-SI" dirty="0"/>
          </a:p>
          <a:p>
            <a:pPr marL="0" indent="0" fontAlgn="base">
              <a:buNone/>
            </a:pPr>
            <a:endParaRPr lang="sl-SI" dirty="0"/>
          </a:p>
          <a:p>
            <a:pPr marL="252000" lvl="1" indent="0">
              <a:buNone/>
            </a:pPr>
            <a:r>
              <a:rPr lang="sl-SI" dirty="0" smtClean="0"/>
              <a:t> </a:t>
            </a: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smtClean="0"/>
          </a:p>
          <a:p>
            <a:pPr marL="0" indent="0">
              <a:buNone/>
            </a:pPr>
            <a:r>
              <a:rPr lang="sl-SI" dirty="0" smtClean="0"/>
              <a:t> </a:t>
            </a:r>
            <a:endParaRPr lang="sl-SI" sz="1600" dirty="0"/>
          </a:p>
        </p:txBody>
      </p:sp>
    </p:spTree>
    <p:extLst>
      <p:ext uri="{BB962C8B-B14F-4D97-AF65-F5344CB8AC3E}">
        <p14:creationId xmlns:p14="http://schemas.microsoft.com/office/powerpoint/2010/main" val="768105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400" y="188640"/>
            <a:ext cx="8541088" cy="720080"/>
          </a:xfrm>
        </p:spPr>
        <p:txBody>
          <a:bodyPr/>
          <a:lstStyle/>
          <a:p>
            <a:r>
              <a:rPr dirty="0"/>
              <a:t/>
            </a:r>
            <a:br>
              <a:rPr dirty="0"/>
            </a:br>
            <a:r>
              <a:rPr lang="sl-SI" dirty="0" smtClean="0"/>
              <a:t>OiRA - Skupnost EU za SODELOVANJE</a:t>
            </a:r>
            <a:r>
              <a:rPr dirty="0"/>
              <a:t/>
            </a:r>
            <a:br>
              <a:rPr dirty="0"/>
            </a:br>
            <a:r>
              <a:rPr dirty="0"/>
              <a:t/>
            </a:r>
            <a:br>
              <a:rPr dirty="0"/>
            </a:br>
            <a:r>
              <a:rPr lang="sl-SI" dirty="0" smtClean="0"/>
              <a:t> </a:t>
            </a:r>
            <a:endParaRPr lang="sl-SI" sz="1800" dirty="0"/>
          </a:p>
        </p:txBody>
      </p:sp>
      <p:sp>
        <p:nvSpPr>
          <p:cNvPr id="3" name="Content Placeholder 2"/>
          <p:cNvSpPr txBox="1">
            <a:spLocks/>
          </p:cNvSpPr>
          <p:nvPr/>
        </p:nvSpPr>
        <p:spPr>
          <a:xfrm>
            <a:off x="423400" y="1160284"/>
            <a:ext cx="8109040" cy="4860000"/>
          </a:xfrm>
          <a:prstGeom prst="rect">
            <a:avLst/>
          </a:prstGeom>
        </p:spPr>
        <p:txBody>
          <a:bodyPr/>
          <a:lst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dirty="0" smtClean="0"/>
          </a:p>
          <a:p>
            <a:pPr marL="0" indent="0">
              <a:buNone/>
            </a:pPr>
            <a:endParaRPr lang="en-GB" dirty="0"/>
          </a:p>
        </p:txBody>
      </p:sp>
      <p:sp>
        <p:nvSpPr>
          <p:cNvPr id="6" name="Content Placeholder 2"/>
          <p:cNvSpPr txBox="1">
            <a:spLocks/>
          </p:cNvSpPr>
          <p:nvPr/>
        </p:nvSpPr>
        <p:spPr>
          <a:xfrm>
            <a:off x="395574" y="974510"/>
            <a:ext cx="7560000" cy="4860000"/>
          </a:xfrm>
          <a:prstGeom prst="rect">
            <a:avLst/>
          </a:prstGeom>
        </p:spPr>
        <p:txBody>
          <a:bodyPr/>
          <a:lst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smtClean="0"/>
              <a:t>Izzivi za skupno platformo EU - OiRA</a:t>
            </a:r>
          </a:p>
          <a:p>
            <a:pPr lvl="1"/>
            <a:r>
              <a:rPr lang="sl-SI" dirty="0" smtClean="0"/>
              <a:t>Razviti več orodij in "pokriti" vse sektorje </a:t>
            </a:r>
          </a:p>
          <a:p>
            <a:pPr lvl="1"/>
            <a:r>
              <a:rPr lang="sl-SI" dirty="0" smtClean="0"/>
              <a:t>Doseči mikro in mala podjetja in jih spodbuditi k ukrepanju</a:t>
            </a:r>
          </a:p>
          <a:p>
            <a:pPr lvl="1"/>
            <a:r>
              <a:rPr lang="sl-SI" dirty="0" smtClean="0"/>
              <a:t>Pomoč pri izmenjavi informacij/orodij</a:t>
            </a:r>
          </a:p>
          <a:p>
            <a:pPr marL="0" indent="0">
              <a:buNone/>
            </a:pPr>
            <a:endParaRPr lang="sl-SI" dirty="0"/>
          </a:p>
          <a:p>
            <a:pPr marL="432000" lvl="2" indent="0">
              <a:buNone/>
            </a:pPr>
            <a:endParaRPr lang="sl-SI" dirty="0" smtClean="0"/>
          </a:p>
          <a:p>
            <a:pPr marL="0" indent="0">
              <a:buNone/>
            </a:pPr>
            <a:endParaRPr lang="sl-SI" dirty="0" smtClean="0"/>
          </a:p>
          <a:p>
            <a:pPr marL="0" indent="0">
              <a:buNone/>
            </a:pPr>
            <a:endParaRPr lang="sl-SI" dirty="0"/>
          </a:p>
        </p:txBody>
      </p:sp>
      <p:sp>
        <p:nvSpPr>
          <p:cNvPr id="7" name="Content Placeholder 2"/>
          <p:cNvSpPr txBox="1">
            <a:spLocks/>
          </p:cNvSpPr>
          <p:nvPr/>
        </p:nvSpPr>
        <p:spPr>
          <a:xfrm>
            <a:off x="450000" y="980728"/>
            <a:ext cx="8586496" cy="5008018"/>
          </a:xfrm>
          <a:prstGeom prst="rect">
            <a:avLst/>
          </a:prstGeom>
        </p:spPr>
        <p:txBody>
          <a:bodyPr/>
          <a:lst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2000" lvl="1" indent="0">
              <a:buNone/>
            </a:pPr>
            <a:r>
              <a:rPr lang="sl-SI" dirty="0" smtClean="0"/>
              <a:t> </a:t>
            </a: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smtClean="0"/>
          </a:p>
          <a:p>
            <a:pPr marL="0" indent="0">
              <a:buNone/>
            </a:pPr>
            <a:r>
              <a:rPr lang="sl-SI" dirty="0" smtClean="0"/>
              <a:t> </a:t>
            </a:r>
            <a:endParaRPr lang="sl-SI" sz="160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59" y="2211585"/>
            <a:ext cx="6372882" cy="415786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332834" y="3186851"/>
            <a:ext cx="1973115" cy="307777"/>
          </a:xfrm>
          <a:prstGeom prst="rect">
            <a:avLst/>
          </a:prstGeom>
        </p:spPr>
        <p:txBody>
          <a:bodyPr wrap="square">
            <a:spAutoFit/>
          </a:bodyPr>
          <a:lstStyle/>
          <a:p>
            <a:pPr lvl="0">
              <a:defRPr sz="1800"/>
            </a:pPr>
            <a:r>
              <a:rPr lang="sl-SI" sz="1400" dirty="0" smtClean="0">
                <a:latin typeface="Helvetica Neue"/>
              </a:rPr>
              <a:t>Usnjarstvo in strojenje</a:t>
            </a:r>
            <a:endParaRPr lang="sl-SI" sz="1400" dirty="0">
              <a:latin typeface="Helvetica Neue"/>
              <a:cs typeface="Helvetica Neue"/>
            </a:endParaRPr>
          </a:p>
        </p:txBody>
      </p:sp>
      <p:sp>
        <p:nvSpPr>
          <p:cNvPr id="5" name="Rectangle 4"/>
          <p:cNvSpPr/>
          <p:nvPr/>
        </p:nvSpPr>
        <p:spPr>
          <a:xfrm>
            <a:off x="2087149" y="4290515"/>
            <a:ext cx="1189749" cy="307777"/>
          </a:xfrm>
          <a:prstGeom prst="rect">
            <a:avLst/>
          </a:prstGeom>
        </p:spPr>
        <p:txBody>
          <a:bodyPr wrap="none">
            <a:spAutoFit/>
          </a:bodyPr>
          <a:lstStyle/>
          <a:p>
            <a:r>
              <a:rPr lang="sl-SI" sz="1400" dirty="0" smtClean="0">
                <a:latin typeface="Helvetica Neue"/>
              </a:rPr>
              <a:t>Frizerstvo</a:t>
            </a:r>
            <a:endParaRPr lang="sl-SI" sz="1400" dirty="0"/>
          </a:p>
        </p:txBody>
      </p:sp>
      <p:sp>
        <p:nvSpPr>
          <p:cNvPr id="9" name="Rectangle 8"/>
          <p:cNvSpPr/>
          <p:nvPr/>
        </p:nvSpPr>
        <p:spPr>
          <a:xfrm>
            <a:off x="2107959" y="5523132"/>
            <a:ext cx="1189749" cy="307777"/>
          </a:xfrm>
          <a:prstGeom prst="rect">
            <a:avLst/>
          </a:prstGeom>
        </p:spPr>
        <p:txBody>
          <a:bodyPr wrap="none">
            <a:spAutoFit/>
          </a:bodyPr>
          <a:lstStyle/>
          <a:p>
            <a:r>
              <a:rPr lang="sl-SI" sz="1400" dirty="0" smtClean="0">
                <a:latin typeface="Helvetica Neue"/>
              </a:rPr>
              <a:t>Frizerstvo</a:t>
            </a:r>
            <a:endParaRPr lang="sl-SI" sz="1400" dirty="0"/>
          </a:p>
        </p:txBody>
      </p:sp>
    </p:spTree>
    <p:extLst>
      <p:ext uri="{BB962C8B-B14F-4D97-AF65-F5344CB8AC3E}">
        <p14:creationId xmlns:p14="http://schemas.microsoft.com/office/powerpoint/2010/main" val="2855313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0" y="116632"/>
            <a:ext cx="8442480" cy="648072"/>
          </a:xfrm>
        </p:spPr>
        <p:txBody>
          <a:bodyPr/>
          <a:lstStyle/>
          <a:p>
            <a:r>
              <a:rPr lang="sl-SI" dirty="0" smtClean="0"/>
              <a:t>Orodja OiRA</a:t>
            </a:r>
            <a:r>
              <a:rPr lang="sl-SI" dirty="0"/>
              <a:t> </a:t>
            </a:r>
            <a:r>
              <a:rPr lang="sl-SI" dirty="0" smtClean="0"/>
              <a:t>- Nova generacija orodij za ocenjevanje tveganj</a:t>
            </a:r>
          </a:p>
        </p:txBody>
      </p:sp>
      <p:sp>
        <p:nvSpPr>
          <p:cNvPr id="3" name="Content Placeholder 2"/>
          <p:cNvSpPr>
            <a:spLocks noGrp="1"/>
          </p:cNvSpPr>
          <p:nvPr>
            <p:ph sz="half" idx="1"/>
          </p:nvPr>
        </p:nvSpPr>
        <p:spPr/>
        <p:txBody>
          <a:bodyPr/>
          <a:lstStyle/>
          <a:p>
            <a:r>
              <a:rPr lang="sl-SI" sz="2400" dirty="0"/>
              <a:t>Glavne značilnosti </a:t>
            </a:r>
          </a:p>
          <a:p>
            <a:pPr lvl="1"/>
            <a:r>
              <a:rPr lang="sl-SI" sz="2400" dirty="0"/>
              <a:t>Enostaven dostop, enostavna uporaba itd.</a:t>
            </a:r>
          </a:p>
          <a:p>
            <a:endParaRPr lang="sl-SI" sz="2400" dirty="0"/>
          </a:p>
          <a:p>
            <a:r>
              <a:rPr lang="sl-SI" sz="2400" dirty="0"/>
              <a:t>Prednosti OiRA/interaktivnih orodij: </a:t>
            </a:r>
          </a:p>
          <a:p>
            <a:pPr lvl="1"/>
            <a:r>
              <a:rPr lang="sl-SI" sz="2400" dirty="0"/>
              <a:t>Omogočena izmenjava prek interneta</a:t>
            </a:r>
          </a:p>
          <a:p>
            <a:pPr lvl="1"/>
            <a:r>
              <a:rPr lang="sl-SI" sz="2400" dirty="0"/>
              <a:t>Razvojna vsebina </a:t>
            </a:r>
          </a:p>
          <a:p>
            <a:pPr lvl="1"/>
            <a:r>
              <a:rPr lang="sl-SI" sz="2400" dirty="0" smtClean="0"/>
              <a:t>Izobraževalna </a:t>
            </a:r>
            <a:r>
              <a:rPr lang="sl-SI" sz="2400" dirty="0"/>
              <a:t>razsežnost  </a:t>
            </a:r>
          </a:p>
          <a:p>
            <a:pPr lvl="1"/>
            <a:r>
              <a:rPr lang="sl-SI" sz="2400" dirty="0"/>
              <a:t>Platforma za dostop do drugih virov informacij</a:t>
            </a:r>
          </a:p>
          <a:p>
            <a:pPr lvl="1"/>
            <a:r>
              <a:rPr lang="sl-SI" sz="2400" dirty="0"/>
              <a:t>Možnost nadziranja uporabe </a:t>
            </a:r>
            <a:r>
              <a:rPr lang="sl-SI" sz="2400" dirty="0" smtClean="0"/>
              <a:t>orodij </a:t>
            </a:r>
            <a:endParaRPr lang="sl-SI" sz="2400" dirty="0"/>
          </a:p>
          <a:p>
            <a:pPr lvl="1"/>
            <a:r>
              <a:rPr lang="sl-SI" sz="2400" dirty="0"/>
              <a:t>Inovativno orodje</a:t>
            </a:r>
          </a:p>
          <a:p>
            <a:endParaRPr lang="sl-SI" dirty="0"/>
          </a:p>
        </p:txBody>
      </p:sp>
    </p:spTree>
    <p:extLst>
      <p:ext uri="{BB962C8B-B14F-4D97-AF65-F5344CB8AC3E}">
        <p14:creationId xmlns:p14="http://schemas.microsoft.com/office/powerpoint/2010/main" val="2799782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png"/>
          <p:cNvPicPr/>
          <p:nvPr/>
        </p:nvPicPr>
        <p:blipFill>
          <a:blip r:embed="rId2">
            <a:extLst/>
          </a:blip>
          <a:stretch>
            <a:fillRect/>
          </a:stretch>
        </p:blipFill>
        <p:spPr>
          <a:xfrm>
            <a:off x="1763688" y="1517777"/>
            <a:ext cx="5976664" cy="4146495"/>
          </a:xfrm>
          <a:prstGeom prst="rect">
            <a:avLst/>
          </a:prstGeom>
          <a:ln>
            <a:noFill/>
          </a:ln>
          <a:effectLst>
            <a:outerShdw blurRad="292100" dist="139700" dir="2700000" algn="tl" rotWithShape="0">
              <a:srgbClr val="333333">
                <a:alpha val="65000"/>
              </a:srgbClr>
            </a:outerShdw>
          </a:effectLst>
        </p:spPr>
      </p:pic>
      <p:sp>
        <p:nvSpPr>
          <p:cNvPr id="2" name="1 Título"/>
          <p:cNvSpPr>
            <a:spLocks noGrp="1"/>
          </p:cNvSpPr>
          <p:nvPr>
            <p:ph type="title"/>
          </p:nvPr>
        </p:nvSpPr>
        <p:spPr>
          <a:xfrm>
            <a:off x="180479" y="260648"/>
            <a:ext cx="8351961" cy="489600"/>
          </a:xfrm>
        </p:spPr>
        <p:txBody>
          <a:bodyPr/>
          <a:lstStyle/>
          <a:p>
            <a:r>
              <a:rPr lang="en-GB" dirty="0" smtClean="0"/>
              <a:t>OiRA 2.0, designed from the ground up (launch 09/11)</a:t>
            </a:r>
            <a:endParaRPr lang="en-GB" dirty="0"/>
          </a:p>
        </p:txBody>
      </p:sp>
      <p:sp>
        <p:nvSpPr>
          <p:cNvPr id="5" name="Shape 35"/>
          <p:cNvSpPr/>
          <p:nvPr/>
        </p:nvSpPr>
        <p:spPr>
          <a:xfrm>
            <a:off x="107504" y="1124744"/>
            <a:ext cx="1446982" cy="5031347"/>
          </a:xfrm>
          <a:prstGeom prst="rect">
            <a:avLst/>
          </a:prstGeom>
          <a:ln w="12700">
            <a:miter lim="400000"/>
          </a:ln>
          <a:extLst>
            <a:ext uri="{C572A759-6A51-4108-AA02-DFA0A04FC94B}">
              <ma14:wrappingTextBoxFlag xmlns:ma14="http://schemas.microsoft.com/office/mac/drawingml/2011/main" xmlns="" val="1"/>
            </a:ext>
          </a:extLst>
        </p:spPr>
        <p:txBody>
          <a:bodyPr wrap="square" lIns="22464" tIns="22464" rIns="22464" bIns="22464" anchor="ctr">
            <a:spAutoFit/>
          </a:bodyPr>
          <a:lstStyle/>
          <a:p>
            <a:pPr lvl="0" algn="l">
              <a:defRPr sz="1800"/>
            </a:pPr>
            <a:r>
              <a:rPr sz="900" b="1" dirty="0">
                <a:cs typeface="Helvetica Neue"/>
              </a:rPr>
              <a:t>Session menu</a:t>
            </a:r>
          </a:p>
          <a:p>
            <a:pPr lvl="0" algn="l">
              <a:defRPr sz="1800"/>
            </a:pPr>
            <a:r>
              <a:rPr sz="900" dirty="0">
                <a:cs typeface="Helvetica Neue"/>
              </a:rPr>
              <a:t>Effortlessly switch between previous sessions with the new menu switcher, or just create a new session with the plus sign. </a:t>
            </a:r>
          </a:p>
          <a:p>
            <a:pPr lvl="0" algn="l">
              <a:defRPr sz="1800"/>
            </a:pPr>
            <a:endParaRPr sz="900" dirty="0">
              <a:cs typeface="Helvetica Neue"/>
            </a:endParaRPr>
          </a:p>
          <a:p>
            <a:pPr lvl="0" algn="l">
              <a:defRPr sz="1800"/>
            </a:pPr>
            <a:r>
              <a:rPr sz="900" b="1" dirty="0">
                <a:cs typeface="Helvetica Neue"/>
              </a:rPr>
              <a:t>Off canvas menu</a:t>
            </a:r>
          </a:p>
          <a:p>
            <a:pPr lvl="0" algn="l">
              <a:defRPr sz="1800"/>
            </a:pPr>
            <a:r>
              <a:rPr sz="900" dirty="0">
                <a:cs typeface="Helvetica Neue"/>
              </a:rPr>
              <a:t>The new off canvas menu provides access to the core functions of the applications. Also on mobile!</a:t>
            </a:r>
          </a:p>
          <a:p>
            <a:pPr lvl="0" algn="l">
              <a:defRPr sz="1800"/>
            </a:pPr>
            <a:endParaRPr sz="900" dirty="0">
              <a:cs typeface="Helvetica Neue"/>
            </a:endParaRPr>
          </a:p>
          <a:p>
            <a:pPr lvl="0" algn="l">
              <a:defRPr sz="1800"/>
            </a:pPr>
            <a:r>
              <a:rPr sz="900" b="1" dirty="0">
                <a:cs typeface="Helvetica Neue"/>
              </a:rPr>
              <a:t>Hamburger menu</a:t>
            </a:r>
          </a:p>
          <a:p>
            <a:pPr lvl="0" algn="l">
              <a:defRPr sz="1800"/>
            </a:pPr>
            <a:r>
              <a:rPr sz="900" dirty="0">
                <a:cs typeface="Helvetica Neue"/>
              </a:rPr>
              <a:t>The hamburger menu lets you hide and show the off canvas menu so it’s only there when you need it. Hide the menu when you’re concentrating on filling out a tool or show it when you’re clicking about between various parts of the application.</a:t>
            </a:r>
          </a:p>
          <a:p>
            <a:pPr lvl="0" algn="l">
              <a:defRPr sz="1800"/>
            </a:pPr>
            <a:endParaRPr sz="900" dirty="0">
              <a:cs typeface="Helvetica Neue"/>
            </a:endParaRPr>
          </a:p>
          <a:p>
            <a:pPr lvl="0" algn="l">
              <a:defRPr sz="1800"/>
            </a:pPr>
            <a:r>
              <a:rPr sz="900" b="1" dirty="0">
                <a:cs typeface="Helvetica Neue"/>
              </a:rPr>
              <a:t>Navigation tree</a:t>
            </a:r>
          </a:p>
          <a:p>
            <a:pPr lvl="0" algn="l">
              <a:defRPr sz="1800"/>
            </a:pPr>
            <a:r>
              <a:rPr sz="900" dirty="0">
                <a:cs typeface="Helvetica Neue"/>
              </a:rPr>
              <a:t>The brand new navigation tree makes navigating easier than ever as it show the full name of each question in the tool. It also scrolls independently from the form on the right hand side.</a:t>
            </a:r>
          </a:p>
          <a:p>
            <a:pPr lvl="0" algn="l">
              <a:defRPr sz="1800"/>
            </a:pPr>
            <a:endParaRPr sz="900" dirty="0">
              <a:cs typeface="Helvetica Neue"/>
            </a:endParaRPr>
          </a:p>
        </p:txBody>
      </p:sp>
      <p:sp>
        <p:nvSpPr>
          <p:cNvPr id="6" name="Shape 36"/>
          <p:cNvSpPr/>
          <p:nvPr/>
        </p:nvSpPr>
        <p:spPr>
          <a:xfrm>
            <a:off x="7961528" y="2072948"/>
            <a:ext cx="1191559" cy="2815356"/>
          </a:xfrm>
          <a:prstGeom prst="rect">
            <a:avLst/>
          </a:prstGeom>
          <a:ln w="12700">
            <a:miter lim="400000"/>
          </a:ln>
          <a:extLst>
            <a:ext uri="{C572A759-6A51-4108-AA02-DFA0A04FC94B}">
              <ma14:wrappingTextBoxFlag xmlns:ma14="http://schemas.microsoft.com/office/mac/drawingml/2011/main" xmlns="" val="1"/>
            </a:ext>
          </a:extLst>
        </p:spPr>
        <p:txBody>
          <a:bodyPr lIns="22464" tIns="22464" rIns="22464" bIns="22464" anchor="ctr">
            <a:spAutoFit/>
          </a:bodyPr>
          <a:lstStyle/>
          <a:p>
            <a:pPr lvl="0" algn="l">
              <a:defRPr sz="1800"/>
            </a:pPr>
            <a:r>
              <a:rPr sz="900" b="1" dirty="0">
                <a:cs typeface="Helvetica Neue"/>
              </a:rPr>
              <a:t>Logged in</a:t>
            </a:r>
          </a:p>
          <a:p>
            <a:pPr lvl="0" algn="l">
              <a:defRPr sz="1800"/>
            </a:pPr>
            <a:r>
              <a:rPr sz="900" dirty="0">
                <a:cs typeface="Helvetica Neue"/>
              </a:rPr>
              <a:t>Clearly see with which account you’re logged in at all times. Click to reach your account settings or to log out.</a:t>
            </a:r>
          </a:p>
          <a:p>
            <a:pPr lvl="0" algn="l">
              <a:defRPr sz="1800"/>
            </a:pPr>
            <a:endParaRPr sz="900" b="1" dirty="0">
              <a:cs typeface="Helvetica Neue"/>
            </a:endParaRPr>
          </a:p>
          <a:p>
            <a:pPr lvl="0" algn="l">
              <a:defRPr sz="1800"/>
            </a:pPr>
            <a:r>
              <a:rPr sz="900" b="1" dirty="0">
                <a:cs typeface="Helvetica Neue"/>
              </a:rPr>
              <a:t>Integrated evaluation</a:t>
            </a:r>
          </a:p>
          <a:p>
            <a:pPr lvl="0" algn="l">
              <a:defRPr sz="1800"/>
            </a:pPr>
            <a:r>
              <a:rPr sz="900" dirty="0">
                <a:cs typeface="Helvetica Neue"/>
              </a:rPr>
              <a:t>Have you noticed there is no separate evaluation phase? It’s now possible to conduct the identification and evaluation of a tool all at once as we conveniently combined them to save you time.</a:t>
            </a:r>
          </a:p>
        </p:txBody>
      </p:sp>
      <p:sp>
        <p:nvSpPr>
          <p:cNvPr id="7" name="Shape 37"/>
          <p:cNvSpPr/>
          <p:nvPr/>
        </p:nvSpPr>
        <p:spPr>
          <a:xfrm>
            <a:off x="7260849" y="1932671"/>
            <a:ext cx="649452" cy="432968"/>
          </a:xfrm>
          <a:prstGeom prst="line">
            <a:avLst/>
          </a:prstGeom>
          <a:ln w="25400">
            <a:solidFill>
              <a:srgbClr val="F39019"/>
            </a:solidFill>
            <a:miter lim="400000"/>
          </a:ln>
        </p:spPr>
        <p:txBody>
          <a:bodyPr lIns="0" tIns="0" rIns="0" bIns="0" anchor="ctr"/>
          <a:lstStyle/>
          <a:p>
            <a:pPr lvl="0">
              <a:defRPr sz="3200"/>
            </a:pPr>
            <a:endParaRPr dirty="0"/>
          </a:p>
        </p:txBody>
      </p:sp>
      <p:sp>
        <p:nvSpPr>
          <p:cNvPr id="8" name="Shape 38"/>
          <p:cNvSpPr/>
          <p:nvPr/>
        </p:nvSpPr>
        <p:spPr>
          <a:xfrm>
            <a:off x="1554486" y="2365639"/>
            <a:ext cx="282812" cy="186175"/>
          </a:xfrm>
          <a:prstGeom prst="line">
            <a:avLst/>
          </a:prstGeom>
          <a:ln w="25400">
            <a:solidFill>
              <a:srgbClr val="F39019"/>
            </a:solidFill>
            <a:miter lim="400000"/>
          </a:ln>
        </p:spPr>
        <p:txBody>
          <a:bodyPr lIns="0" tIns="0" rIns="0" bIns="0" anchor="ctr"/>
          <a:lstStyle/>
          <a:p>
            <a:pPr lvl="0">
              <a:defRPr sz="3200"/>
            </a:pPr>
            <a:endParaRPr dirty="0"/>
          </a:p>
        </p:txBody>
      </p:sp>
      <p:sp>
        <p:nvSpPr>
          <p:cNvPr id="9" name="Shape 39"/>
          <p:cNvSpPr/>
          <p:nvPr/>
        </p:nvSpPr>
        <p:spPr>
          <a:xfrm>
            <a:off x="2256811" y="5373216"/>
            <a:ext cx="187737" cy="335979"/>
          </a:xfrm>
          <a:prstGeom prst="line">
            <a:avLst/>
          </a:prstGeom>
          <a:ln w="25400">
            <a:solidFill>
              <a:srgbClr val="F39019"/>
            </a:solidFill>
            <a:miter lim="400000"/>
          </a:ln>
        </p:spPr>
        <p:txBody>
          <a:bodyPr lIns="0" tIns="0" rIns="0" bIns="0" anchor="ctr"/>
          <a:lstStyle/>
          <a:p>
            <a:pPr lvl="0">
              <a:defRPr sz="3200"/>
            </a:pPr>
            <a:endParaRPr dirty="0"/>
          </a:p>
        </p:txBody>
      </p:sp>
      <p:sp>
        <p:nvSpPr>
          <p:cNvPr id="10" name="Shape 40"/>
          <p:cNvSpPr/>
          <p:nvPr/>
        </p:nvSpPr>
        <p:spPr>
          <a:xfrm flipV="1">
            <a:off x="1484044" y="3871758"/>
            <a:ext cx="1873852" cy="925393"/>
          </a:xfrm>
          <a:prstGeom prst="line">
            <a:avLst/>
          </a:prstGeom>
          <a:ln w="25400">
            <a:solidFill>
              <a:srgbClr val="F39019"/>
            </a:solidFill>
            <a:miter lim="400000"/>
          </a:ln>
        </p:spPr>
        <p:txBody>
          <a:bodyPr lIns="0" tIns="0" rIns="0" bIns="0" anchor="ctr"/>
          <a:lstStyle/>
          <a:p>
            <a:pPr lvl="0">
              <a:defRPr sz="3200"/>
            </a:pPr>
            <a:endParaRPr dirty="0"/>
          </a:p>
        </p:txBody>
      </p:sp>
      <p:sp>
        <p:nvSpPr>
          <p:cNvPr id="11" name="Shape 41"/>
          <p:cNvSpPr/>
          <p:nvPr/>
        </p:nvSpPr>
        <p:spPr>
          <a:xfrm>
            <a:off x="1571620" y="1447349"/>
            <a:ext cx="685191" cy="342364"/>
          </a:xfrm>
          <a:prstGeom prst="line">
            <a:avLst/>
          </a:prstGeom>
          <a:ln w="25400">
            <a:solidFill>
              <a:srgbClr val="F39019"/>
            </a:solidFill>
            <a:miter lim="400000"/>
          </a:ln>
        </p:spPr>
        <p:txBody>
          <a:bodyPr lIns="0" tIns="0" rIns="0" bIns="0" anchor="ctr"/>
          <a:lstStyle/>
          <a:p>
            <a:pPr lvl="0">
              <a:defRPr sz="3200"/>
            </a:pPr>
            <a:endParaRPr dirty="0"/>
          </a:p>
        </p:txBody>
      </p:sp>
      <p:sp>
        <p:nvSpPr>
          <p:cNvPr id="12" name="Shape 42"/>
          <p:cNvSpPr/>
          <p:nvPr/>
        </p:nvSpPr>
        <p:spPr>
          <a:xfrm flipV="1">
            <a:off x="6843293" y="3936589"/>
            <a:ext cx="1067008" cy="951777"/>
          </a:xfrm>
          <a:prstGeom prst="line">
            <a:avLst/>
          </a:prstGeom>
          <a:ln w="25400">
            <a:solidFill>
              <a:srgbClr val="F39019"/>
            </a:solidFill>
            <a:miter lim="400000"/>
          </a:ln>
        </p:spPr>
        <p:txBody>
          <a:bodyPr lIns="0" tIns="0" rIns="0" bIns="0" anchor="ctr"/>
          <a:lstStyle/>
          <a:p>
            <a:pPr lvl="0">
              <a:defRPr sz="3200"/>
            </a:pPr>
            <a:endParaRPr dirty="0"/>
          </a:p>
        </p:txBody>
      </p:sp>
      <p:sp>
        <p:nvSpPr>
          <p:cNvPr id="13" name="Shape 36"/>
          <p:cNvSpPr/>
          <p:nvPr/>
        </p:nvSpPr>
        <p:spPr>
          <a:xfrm>
            <a:off x="2267744" y="5805264"/>
            <a:ext cx="2160240" cy="876363"/>
          </a:xfrm>
          <a:prstGeom prst="rect">
            <a:avLst/>
          </a:prstGeom>
          <a:ln w="12700">
            <a:miter lim="400000"/>
          </a:ln>
          <a:extLst>
            <a:ext uri="{C572A759-6A51-4108-AA02-DFA0A04FC94B}">
              <ma14:wrappingTextBoxFlag xmlns:ma14="http://schemas.microsoft.com/office/mac/drawingml/2011/main" xmlns="" val="1"/>
            </a:ext>
          </a:extLst>
        </p:spPr>
        <p:txBody>
          <a:bodyPr wrap="square" lIns="22464" tIns="22464" rIns="22464" bIns="22464" anchor="ctr">
            <a:spAutoFit/>
          </a:bodyPr>
          <a:lstStyle/>
          <a:p>
            <a:pPr lvl="0">
              <a:defRPr sz="1800"/>
            </a:pPr>
            <a:r>
              <a:rPr lang="en-GB" sz="900" b="1" dirty="0" smtClean="0">
                <a:cs typeface="Helvetica Neue"/>
              </a:rPr>
              <a:t>Personalisation</a:t>
            </a:r>
          </a:p>
          <a:p>
            <a:pPr lvl="0">
              <a:defRPr sz="1800"/>
            </a:pPr>
            <a:r>
              <a:rPr lang="en-GB" sz="900" dirty="0" smtClean="0">
                <a:cs typeface="Helvetica Neue"/>
              </a:rPr>
              <a:t>With plenty of space for the logo of your sector and the customisable colour of the toolbar, your tool will always be recognisable as one provided by your sector.</a:t>
            </a:r>
            <a:endParaRPr lang="en-GB" sz="900" dirty="0">
              <a:cs typeface="Helvetica Neue"/>
            </a:endParaRPr>
          </a:p>
        </p:txBody>
      </p:sp>
    </p:spTree>
    <p:extLst>
      <p:ext uri="{BB962C8B-B14F-4D97-AF65-F5344CB8AC3E}">
        <p14:creationId xmlns:p14="http://schemas.microsoft.com/office/powerpoint/2010/main" val="173419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EUOSHA Corporate">
      <a:dk1>
        <a:srgbClr val="000000"/>
      </a:dk1>
      <a:lt1>
        <a:srgbClr val="FFFFFF"/>
      </a:lt1>
      <a:dk2>
        <a:srgbClr val="003399"/>
      </a:dk2>
      <a:lt2>
        <a:srgbClr val="FFFFFF"/>
      </a:lt2>
      <a:accent1>
        <a:srgbClr val="003399"/>
      </a:accent1>
      <a:accent2>
        <a:srgbClr val="A5B8DB"/>
      </a:accent2>
      <a:accent3>
        <a:srgbClr val="58585A"/>
      </a:accent3>
      <a:accent4>
        <a:srgbClr val="DC2F82"/>
      </a:accent4>
      <a:accent5>
        <a:srgbClr val="B1B3B4"/>
      </a:accent5>
      <a:accent6>
        <a:srgbClr val="DBE3F1"/>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Corporate materials">
        <a:dk1>
          <a:srgbClr val="000000"/>
        </a:dk1>
        <a:lt1>
          <a:srgbClr val="FFFFFF"/>
        </a:lt1>
        <a:dk2>
          <a:srgbClr val="003399"/>
        </a:dk2>
        <a:lt2>
          <a:srgbClr val="FFFFFF"/>
        </a:lt2>
        <a:accent1>
          <a:srgbClr val="003399"/>
        </a:accent1>
        <a:accent2>
          <a:srgbClr val="A5B8DB"/>
        </a:accent2>
        <a:accent3>
          <a:srgbClr val="58585A"/>
        </a:accent3>
        <a:accent4>
          <a:srgbClr val="DC2F82"/>
        </a:accent4>
        <a:accent5>
          <a:srgbClr val="B1B3B4"/>
        </a:accent5>
        <a:accent6>
          <a:srgbClr val="DBE3F1"/>
        </a:accent6>
        <a:hlink>
          <a:srgbClr val="003399"/>
        </a:hlink>
        <a:folHlink>
          <a:srgbClr val="B1B3B4"/>
        </a:folHlink>
      </a:clrScheme>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A3FF05C6414E4AAC22D68F4C2CB196" ma:contentTypeVersion="0" ma:contentTypeDescription="Create a new document." ma:contentTypeScope="" ma:versionID="d13424fdd32d88e7a0a911479eff7c7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A1A210-A24A-4EC0-A856-5262755245E3}">
  <ds:schemaRefs>
    <ds:schemaRef ds:uri="http://schemas.microsoft.com/sharepoint/v3/contenttype/forms"/>
  </ds:schemaRefs>
</ds:datastoreItem>
</file>

<file path=customXml/itemProps2.xml><?xml version="1.0" encoding="utf-8"?>
<ds:datastoreItem xmlns:ds="http://schemas.openxmlformats.org/officeDocument/2006/customXml" ds:itemID="{5D9B7755-0284-4C80-9999-DDB32ECA5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5CC6712-4965-4A1E-A0ED-883B534CCC48}">
  <ds:schemaRefs>
    <ds:schemaRef ds:uri="http://purl.org/dc/dcmitype/"/>
    <ds:schemaRef ds:uri="http://purl.org/dc/elements/1.1/"/>
    <ds:schemaRef ds:uri="http://schemas.microsoft.com/office/infopath/2007/PartnerControls"/>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16379</TotalTime>
  <Words>1038</Words>
  <Application>Microsoft Office PowerPoint</Application>
  <PresentationFormat>Diaprojekcija na zaslonu (4:3)</PresentationFormat>
  <Paragraphs>142</Paragraphs>
  <Slides>12</Slides>
  <Notes>5</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12</vt:i4>
      </vt:variant>
    </vt:vector>
  </HeadingPairs>
  <TitlesOfParts>
    <vt:vector size="21" baseType="lpstr">
      <vt:lpstr>ＭＳ Ｐゴシック</vt:lpstr>
      <vt:lpstr>Arial</vt:lpstr>
      <vt:lpstr>Calibri</vt:lpstr>
      <vt:lpstr>Courier New</vt:lpstr>
      <vt:lpstr>Helvetica Neue</vt:lpstr>
      <vt:lpstr>Times New Roman</vt:lpstr>
      <vt:lpstr>Trebuchet MS</vt:lpstr>
      <vt:lpstr>Wingdings</vt:lpstr>
      <vt:lpstr>Blank</vt:lpstr>
      <vt:lpstr>OiRA: rešitev za mikro in mala podjetja</vt:lpstr>
      <vt:lpstr>Zakaj bi skrbeli za mala podjetja</vt:lpstr>
      <vt:lpstr>Zakaj OiRA</vt:lpstr>
      <vt:lpstr>Partnerji OiRA v državah članicah</vt:lpstr>
      <vt:lpstr>Partnerji OiRA v državah članicah</vt:lpstr>
      <vt:lpstr> OiRA - Skupnost EU za SODELOVANJE   </vt:lpstr>
      <vt:lpstr> OiRA - Skupnost EU za SODELOVANJE   </vt:lpstr>
      <vt:lpstr>Orodja OiRA - Nova generacija orodij za ocenjevanje tveganj</vt:lpstr>
      <vt:lpstr>OiRA 2.0, designed from the ground up (launch 09/11)</vt:lpstr>
      <vt:lpstr>OiRA 2.0, mobile oriented design (launch 09/11)</vt:lpstr>
      <vt:lpstr>  OiRA promocija / izmenjava - ključna vprašanja v zvezi s projekti  </vt:lpstr>
      <vt:lpstr>Promocijske dejavnosti OiRA, ki jih spodbuja EU-OSHA </vt:lpstr>
    </vt:vector>
  </TitlesOfParts>
  <Company>EU OSHA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Gorka MORAL</dc:creator>
  <cp:lastModifiedBy>Lidija Flajs</cp:lastModifiedBy>
  <cp:revision>356</cp:revision>
  <cp:lastPrinted>2015-03-05T17:25:53Z</cp:lastPrinted>
  <dcterms:created xsi:type="dcterms:W3CDTF">2014-07-16T12:42:38Z</dcterms:created>
  <dcterms:modified xsi:type="dcterms:W3CDTF">2015-11-10T07:03:23Z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0x01010075A3FF05C6414E4AAC22D68F4C2CB196</vt:lpwstr>
  </property>
</Properties>
</file>