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443" r:id="rId2"/>
    <p:sldId id="565" r:id="rId3"/>
    <p:sldId id="566" r:id="rId4"/>
    <p:sldId id="569" r:id="rId5"/>
    <p:sldId id="570" r:id="rId6"/>
    <p:sldId id="571" r:id="rId7"/>
    <p:sldId id="679" r:id="rId8"/>
    <p:sldId id="671" r:id="rId9"/>
    <p:sldId id="677" r:id="rId10"/>
    <p:sldId id="654" r:id="rId11"/>
    <p:sldId id="574" r:id="rId12"/>
    <p:sldId id="673" r:id="rId13"/>
    <p:sldId id="680" r:id="rId14"/>
    <p:sldId id="675" r:id="rId15"/>
    <p:sldId id="676" r:id="rId16"/>
    <p:sldId id="576" r:id="rId17"/>
    <p:sldId id="651" r:id="rId18"/>
    <p:sldId id="579" r:id="rId19"/>
    <p:sldId id="703" r:id="rId20"/>
    <p:sldId id="656" r:id="rId21"/>
    <p:sldId id="583" r:id="rId22"/>
    <p:sldId id="585" r:id="rId23"/>
    <p:sldId id="682" r:id="rId24"/>
    <p:sldId id="659" r:id="rId25"/>
    <p:sldId id="658" r:id="rId26"/>
    <p:sldId id="660" r:id="rId27"/>
    <p:sldId id="681" r:id="rId28"/>
    <p:sldId id="683" r:id="rId29"/>
    <p:sldId id="684" r:id="rId30"/>
    <p:sldId id="685" r:id="rId31"/>
    <p:sldId id="686" r:id="rId32"/>
    <p:sldId id="687" r:id="rId33"/>
    <p:sldId id="698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695" r:id="rId42"/>
    <p:sldId id="593" r:id="rId43"/>
    <p:sldId id="594" r:id="rId44"/>
    <p:sldId id="595" r:id="rId45"/>
    <p:sldId id="596" r:id="rId46"/>
    <p:sldId id="597" r:id="rId47"/>
    <p:sldId id="602" r:id="rId48"/>
    <p:sldId id="604" r:id="rId49"/>
    <p:sldId id="605" r:id="rId50"/>
    <p:sldId id="606" r:id="rId51"/>
    <p:sldId id="645" r:id="rId52"/>
    <p:sldId id="666" r:id="rId53"/>
    <p:sldId id="647" r:id="rId54"/>
    <p:sldId id="648" r:id="rId55"/>
    <p:sldId id="650" r:id="rId56"/>
    <p:sldId id="649" r:id="rId57"/>
    <p:sldId id="612" r:id="rId58"/>
    <p:sldId id="702" r:id="rId59"/>
    <p:sldId id="699" r:id="rId60"/>
    <p:sldId id="643" r:id="rId61"/>
    <p:sldId id="547" r:id="rId6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z" initials="" lastIdx="2" clrIdx="0"/>
  <p:cmAuthor id="2" name="Jože Novinšek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CC99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78427" autoAdjust="0"/>
  </p:normalViewPr>
  <p:slideViewPr>
    <p:cSldViewPr>
      <p:cViewPr varScale="1">
        <p:scale>
          <a:sx n="88" d="100"/>
          <a:sy n="88" d="100"/>
        </p:scale>
        <p:origin x="18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600"/>
    </p:cViewPr>
  </p:sorterViewPr>
  <p:notesViewPr>
    <p:cSldViewPr>
      <p:cViewPr varScale="1">
        <p:scale>
          <a:sx n="82" d="100"/>
          <a:sy n="82" d="100"/>
        </p:scale>
        <p:origin x="-114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2ACE963E-1413-44D0-B8DD-265CA1E7D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F1513D1D-82F6-42EF-95F4-5F9040A71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8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6DD25-46F6-428A-8335-7E347628F051}" type="slidenum">
              <a:rPr lang="en-US"/>
              <a:pPr/>
              <a:t>1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3426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9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9E5A0-AB2A-4571-95E3-B0F1BDCB8C5F}" type="slidenum">
              <a:rPr lang="en-US"/>
              <a:pPr/>
              <a:t>15</a:t>
            </a:fld>
            <a:endParaRPr lang="en-US"/>
          </a:p>
        </p:txBody>
      </p:sp>
      <p:sp>
        <p:nvSpPr>
          <p:cNvPr id="10280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9A5CC2E-1A2A-4092-8A38-E5D1B5772CAA}" type="slidenum">
              <a:rPr lang="ja-JP" altLang="en-US" sz="1300"/>
              <a:pPr algn="r"/>
              <a:t>15</a:t>
            </a:fld>
            <a:endParaRPr lang="en-US" altLang="ja-JP" sz="1300"/>
          </a:p>
        </p:txBody>
      </p:sp>
      <p:sp>
        <p:nvSpPr>
          <p:cNvPr id="102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8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536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5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81898-EC6E-4C74-A3DA-7762C38B795C}" type="slidenum">
              <a:rPr lang="en-US"/>
              <a:pPr/>
              <a:t>24</a:t>
            </a:fld>
            <a:endParaRPr lang="en-US"/>
          </a:p>
        </p:txBody>
      </p:sp>
      <p:sp>
        <p:nvSpPr>
          <p:cNvPr id="104960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1C3A780-68E9-4D61-9371-3B98DCA572AC}" type="slidenum">
              <a:rPr lang="ja-JP" altLang="en-US" sz="1300"/>
              <a:pPr algn="r"/>
              <a:t>24</a:t>
            </a:fld>
            <a:endParaRPr lang="en-US" altLang="ja-JP" sz="1300"/>
          </a:p>
        </p:txBody>
      </p:sp>
      <p:sp>
        <p:nvSpPr>
          <p:cNvPr id="104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49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FFDEA-3589-4B88-A60B-3E2194674C5C}" type="slidenum">
              <a:rPr lang="en-US"/>
              <a:pPr/>
              <a:t>25</a:t>
            </a:fld>
            <a:endParaRPr lang="en-US"/>
          </a:p>
        </p:txBody>
      </p:sp>
      <p:sp>
        <p:nvSpPr>
          <p:cNvPr id="104755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847C85E-4F7D-48C2-B9A1-6B472EAFEB05}" type="slidenum">
              <a:rPr lang="ja-JP" altLang="en-US" sz="1300"/>
              <a:pPr algn="r"/>
              <a:t>25</a:t>
            </a:fld>
            <a:endParaRPr lang="en-US" altLang="ja-JP" sz="1300"/>
          </a:p>
        </p:txBody>
      </p:sp>
      <p:sp>
        <p:nvSpPr>
          <p:cNvPr id="104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47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57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0A1EB-3CD3-49B5-A645-0FCE9AADB341}" type="slidenum">
              <a:rPr lang="en-US"/>
              <a:pPr/>
              <a:t>26</a:t>
            </a:fld>
            <a:endParaRPr lang="en-US"/>
          </a:p>
        </p:txBody>
      </p:sp>
      <p:sp>
        <p:nvSpPr>
          <p:cNvPr id="10516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AA00CCE-DF9C-4350-A221-BD9F49C905ED}" type="slidenum">
              <a:rPr lang="ja-JP" altLang="en-US" sz="1300"/>
              <a:pPr algn="r"/>
              <a:t>26</a:t>
            </a:fld>
            <a:endParaRPr lang="en-US" altLang="ja-JP" sz="1300"/>
          </a:p>
        </p:txBody>
      </p:sp>
      <p:sp>
        <p:nvSpPr>
          <p:cNvPr id="105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105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</p:spPr>
        <p:txBody>
          <a:bodyPr lIns="99048" tIns="49524" rIns="99048" bIns="49524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91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881C3-3F06-4275-A732-B6CD901B0008}" type="slidenum">
              <a:rPr lang="en-US"/>
              <a:pPr/>
              <a:t>33</a:t>
            </a:fld>
            <a:endParaRPr lang="en-US"/>
          </a:p>
        </p:txBody>
      </p:sp>
      <p:sp>
        <p:nvSpPr>
          <p:cNvPr id="106905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D255174-E497-4D48-8481-0B693027E532}" type="slidenum">
              <a:rPr lang="ja-JP" altLang="en-US" sz="1300"/>
              <a:pPr algn="r"/>
              <a:t>33</a:t>
            </a:fld>
            <a:endParaRPr lang="en-US" altLang="ja-JP" sz="1300"/>
          </a:p>
        </p:txBody>
      </p:sp>
      <p:sp>
        <p:nvSpPr>
          <p:cNvPr id="106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69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53C48-942B-4955-8E86-7DF2E0E702E1}" type="slidenum">
              <a:rPr lang="en-US"/>
              <a:pPr/>
              <a:t>3</a:t>
            </a:fld>
            <a:endParaRPr lang="en-US"/>
          </a:p>
        </p:txBody>
      </p:sp>
      <p:sp>
        <p:nvSpPr>
          <p:cNvPr id="10188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8916F3A-6725-41C7-892A-94FFD146E168}" type="slidenum">
              <a:rPr lang="ja-JP" altLang="en-US" sz="1300"/>
              <a:pPr algn="r"/>
              <a:t>3</a:t>
            </a:fld>
            <a:endParaRPr lang="en-US" altLang="ja-JP" sz="1300"/>
          </a:p>
        </p:txBody>
      </p:sp>
      <p:sp>
        <p:nvSpPr>
          <p:cNvPr id="101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sl-SI" baseline="0" dirty="0" smtClean="0"/>
          </a:p>
          <a:p>
            <a:pPr defTabSz="914318"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70289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6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1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BD8A8-11A6-40CC-80B7-4B7453BC7F56}" type="slidenum">
              <a:rPr lang="en-US"/>
              <a:pPr/>
              <a:t>58</a:t>
            </a:fld>
            <a:endParaRPr lang="en-US"/>
          </a:p>
        </p:txBody>
      </p:sp>
      <p:sp>
        <p:nvSpPr>
          <p:cNvPr id="10823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9326392-7E68-4FA9-BF85-91BA5A78770F}" type="slidenum">
              <a:rPr lang="ja-JP" altLang="en-US" sz="1300"/>
              <a:pPr algn="r"/>
              <a:t>58</a:t>
            </a:fld>
            <a:endParaRPr lang="en-US" altLang="ja-JP" sz="1300"/>
          </a:p>
        </p:txBody>
      </p:sp>
      <p:sp>
        <p:nvSpPr>
          <p:cNvPr id="108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2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510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BD8A8-11A6-40CC-80B7-4B7453BC7F56}" type="slidenum">
              <a:rPr lang="en-US"/>
              <a:pPr/>
              <a:t>59</a:t>
            </a:fld>
            <a:endParaRPr lang="en-US"/>
          </a:p>
        </p:txBody>
      </p:sp>
      <p:sp>
        <p:nvSpPr>
          <p:cNvPr id="10823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9326392-7E68-4FA9-BF85-91BA5A78770F}" type="slidenum">
              <a:rPr lang="ja-JP" altLang="en-US" sz="1300"/>
              <a:pPr algn="r"/>
              <a:t>59</a:t>
            </a:fld>
            <a:endParaRPr lang="en-US" altLang="ja-JP" sz="1300"/>
          </a:p>
        </p:txBody>
      </p:sp>
      <p:sp>
        <p:nvSpPr>
          <p:cNvPr id="108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2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974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6E950-A741-4DC8-9F81-605A58A87FD1}" type="slidenum">
              <a:rPr lang="en-US"/>
              <a:pPr/>
              <a:t>5</a:t>
            </a:fld>
            <a:endParaRPr lang="en-US"/>
          </a:p>
        </p:txBody>
      </p:sp>
      <p:sp>
        <p:nvSpPr>
          <p:cNvPr id="102400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5905249-F30A-4D19-A4C4-1F456EFB1921}" type="slidenum">
              <a:rPr lang="ja-JP" altLang="en-US" sz="1300"/>
              <a:pPr algn="r"/>
              <a:t>5</a:t>
            </a:fld>
            <a:endParaRPr lang="en-US" altLang="ja-JP" sz="1300"/>
          </a:p>
        </p:txBody>
      </p:sp>
      <p:sp>
        <p:nvSpPr>
          <p:cNvPr id="102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BDB7D-96EA-4045-93A7-1570624CAF2F}" type="slidenum">
              <a:rPr lang="en-US"/>
              <a:pPr/>
              <a:t>6</a:t>
            </a:fld>
            <a:endParaRPr lang="en-US"/>
          </a:p>
        </p:txBody>
      </p:sp>
      <p:sp>
        <p:nvSpPr>
          <p:cNvPr id="10260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D4475D8-DBBD-46A4-A4A7-7B00E2D16D76}" type="slidenum">
              <a:rPr lang="ja-JP" altLang="en-US" sz="1300"/>
              <a:pPr algn="r"/>
              <a:t>6</a:t>
            </a:fld>
            <a:endParaRPr lang="en-US" altLang="ja-JP" sz="1300"/>
          </a:p>
        </p:txBody>
      </p:sp>
      <p:sp>
        <p:nvSpPr>
          <p:cNvPr id="102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6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sl-S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6586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buClr>
                <a:srgbClr val="000000"/>
              </a:buClr>
            </a:pPr>
            <a:endParaRPr lang="sl-SI" altLang="ja-JP" dirty="0" smtClean="0">
              <a:solidFill>
                <a:srgbClr val="000000"/>
              </a:solidFill>
              <a:latin typeface="Calibri" pitchFamily="34" charset="0"/>
              <a:ea typeface="+mn-ea"/>
              <a:sym typeface="Arial Bold Ital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8D7C7-7933-448A-824B-02C07A06530F}" type="slidenum">
              <a:rPr lang="en-US"/>
              <a:pPr/>
              <a:t>10</a:t>
            </a:fld>
            <a:endParaRPr lang="en-US"/>
          </a:p>
        </p:txBody>
      </p:sp>
      <p:sp>
        <p:nvSpPr>
          <p:cNvPr id="103014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98E9B6A-3189-49BC-B17C-DE3E07735389}" type="slidenum">
              <a:rPr lang="ja-JP" altLang="en-US" sz="1300"/>
              <a:pPr algn="r"/>
              <a:t>10</a:t>
            </a:fld>
            <a:endParaRPr lang="en-US" altLang="ja-JP" sz="1300"/>
          </a:p>
        </p:txBody>
      </p:sp>
      <p:sp>
        <p:nvSpPr>
          <p:cNvPr id="103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34" tIns="49516" rIns="99034" bIns="495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1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02D70-BC93-452D-A78D-24B3DA8CEC32}" type="slidenum">
              <a:rPr lang="en-US"/>
              <a:pPr/>
              <a:t>11</a:t>
            </a:fld>
            <a:endParaRPr lang="en-US"/>
          </a:p>
        </p:txBody>
      </p:sp>
      <p:sp>
        <p:nvSpPr>
          <p:cNvPr id="103219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5749DA-59E8-40F7-A292-8372927A1A96}" type="slidenum">
              <a:rPr lang="ja-JP" altLang="en-US" sz="1300"/>
              <a:pPr algn="r"/>
              <a:t>11</a:t>
            </a:fld>
            <a:endParaRPr lang="en-US" altLang="ja-JP" sz="1300"/>
          </a:p>
        </p:txBody>
      </p:sp>
      <p:sp>
        <p:nvSpPr>
          <p:cNvPr id="103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2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34" tIns="49516" rIns="99034" bIns="495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D1D-82F6-42EF-95F4-5F9040A71B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M2M Head Page 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3863" y="3357563"/>
            <a:ext cx="7450137" cy="1223962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sl-SI" noProof="0" smtClean="0"/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3863" y="5043488"/>
            <a:ext cx="7032625" cy="762000"/>
          </a:xfrm>
        </p:spPr>
        <p:txBody>
          <a:bodyPr tIns="45720" bIns="45720"/>
          <a:lstStyle>
            <a:lvl1pPr marL="0" indent="0">
              <a:spcBef>
                <a:spcPct val="0"/>
              </a:spcBef>
              <a:buFont typeface="Webdings" panose="05030102010509060703" pitchFamily="18" charset="2"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M2M </a:t>
            </a:r>
            <a:r>
              <a:rPr lang="sl-SI" noProof="0" smtClean="0"/>
              <a:t>d.o.o., Slovenia</a:t>
            </a:r>
          </a:p>
        </p:txBody>
      </p:sp>
      <p:pic>
        <p:nvPicPr>
          <p:cNvPr id="493573" name="Picture 5" descr="m2m-logo-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28797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575" name="Picture 7" descr="alliances_sig_28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76250"/>
            <a:ext cx="2847975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0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05025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167437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8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64444"/>
            <a:ext cx="4041775" cy="4234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468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4444"/>
            <a:ext cx="4040188" cy="42347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68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9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923088" y="64595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262D-D413-4BE3-8CF9-A9AFAF67B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9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8229600" cy="499995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87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Sub Title/Emphasis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7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36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9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135437" cy="576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137025" cy="576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65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9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64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0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81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5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7129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Slide title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424862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92552" name="Picture 8" descr="logotipm2m-breznapis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88913"/>
            <a:ext cx="158273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7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5A87C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87C6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890C4C"/>
        </a:buClr>
        <a:buFont typeface="Webdings" panose="05030102010509060703" pitchFamily="18" charset="2"/>
        <a:buChar char="5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2461AA"/>
        </a:buClr>
        <a:buFont typeface="Times New Roman" panose="02020603050405020304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2461AA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5000"/>
        </a:lnSpc>
        <a:spcBef>
          <a:spcPct val="15000"/>
        </a:spcBef>
        <a:spcAft>
          <a:spcPct val="0"/>
        </a:spcAft>
        <a:buClr>
          <a:srgbClr val="2461AA"/>
        </a:buClr>
        <a:buFont typeface="Times New Roman" panose="02020603050405020304" pitchFamily="18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5000"/>
        </a:lnSpc>
        <a:spcBef>
          <a:spcPct val="10000"/>
        </a:spcBef>
        <a:spcAft>
          <a:spcPct val="0"/>
        </a:spcAft>
        <a:buClr>
          <a:srgbClr val="2461AA"/>
        </a:buClr>
        <a:buFont typeface="Times New Roman" panose="02020603050405020304" pitchFamily="18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9MMOGLE%20Benefits%20v9%20Short.pp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tte.org/publications/category/global-mmog-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2m-is.si/sl/mmog-le.html" TargetMode="External"/><Relationship Id="rId4" Type="http://schemas.openxmlformats.org/officeDocument/2006/relationships/hyperlink" Target="http://www.qad.com/mmogl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t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odette.org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043488"/>
            <a:ext cx="7394575" cy="762000"/>
          </a:xfrm>
        </p:spPr>
        <p:txBody>
          <a:bodyPr/>
          <a:lstStyle/>
          <a:p>
            <a:r>
              <a:rPr lang="sl-SI" i="1" dirty="0"/>
              <a:t>Kako postati </a:t>
            </a:r>
            <a:r>
              <a:rPr lang="sl-SI" i="1" dirty="0" smtClean="0"/>
              <a:t>A-dobavitelj</a:t>
            </a:r>
            <a:endParaRPr lang="sl-SI" i="1" dirty="0"/>
          </a:p>
        </p:txBody>
      </p:sp>
      <p:sp>
        <p:nvSpPr>
          <p:cNvPr id="433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0113" y="3429000"/>
            <a:ext cx="8064500" cy="1223963"/>
          </a:xfrm>
        </p:spPr>
        <p:txBody>
          <a:bodyPr/>
          <a:lstStyle/>
          <a:p>
            <a:r>
              <a:rPr lang="en-US" sz="2800" dirty="0"/>
              <a:t>MMOG/LE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>Izboljšanje </a:t>
            </a:r>
            <a:r>
              <a:rPr lang="sl-SI" sz="2800" dirty="0" smtClean="0"/>
              <a:t>toka </a:t>
            </a:r>
            <a:r>
              <a:rPr lang="sl-SI" sz="2800" dirty="0"/>
              <a:t>materiala </a:t>
            </a:r>
            <a:r>
              <a:rPr lang="sl-SI" sz="2800" dirty="0" smtClean="0"/>
              <a:t>in </a:t>
            </a:r>
            <a:r>
              <a:rPr lang="sl-SI" sz="2800" dirty="0"/>
              <a:t>logistike </a:t>
            </a:r>
            <a:r>
              <a:rPr lang="sl-SI" sz="2800" dirty="0" smtClean="0"/>
              <a:t>s pomočjo najboljših poslovnih praks</a:t>
            </a:r>
            <a:endParaRPr lang="sl-SI" sz="2800" dirty="0"/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5186363" y="5805488"/>
            <a:ext cx="39576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r>
              <a:rPr lang="sl-SI" sz="1600" b="1"/>
              <a:t>Jože Novinšek, M2M d.o.o.</a:t>
            </a: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1693863" y="6429375"/>
            <a:ext cx="74501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r>
              <a:rPr lang="en-US" sz="1600" dirty="0">
                <a:cs typeface="Tahoma" panose="020B0604030504040204" pitchFamily="34" charset="0"/>
              </a:rPr>
              <a:t>© Copyright by M2M d.o.o. - 20</a:t>
            </a:r>
            <a:r>
              <a:rPr lang="sl-SI" sz="1600" dirty="0" smtClean="0">
                <a:cs typeface="Tahoma" panose="020B0604030504040204" pitchFamily="34" charset="0"/>
              </a:rPr>
              <a:t>14</a:t>
            </a:r>
            <a:endParaRPr lang="en-US" sz="16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188640"/>
            <a:ext cx="8153400" cy="881063"/>
          </a:xfrm>
        </p:spPr>
        <p:txBody>
          <a:bodyPr anchor="ctr"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MMOG/LE </a:t>
            </a:r>
            <a:r>
              <a:rPr lang="sl-SI" altLang="ja-JP" dirty="0" smtClean="0"/>
              <a:t>poglavja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1029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71613"/>
            <a:ext cx="8153400" cy="5053012"/>
          </a:xfrm>
        </p:spPr>
        <p:txBody>
          <a:bodyPr tIns="45720" bIns="45720"/>
          <a:lstStyle/>
          <a:p>
            <a:pPr marL="533400" indent="-533400">
              <a:buFont typeface="Webdings" panose="05030102010509060703" pitchFamily="18" charset="2"/>
              <a:buAutoNum type="arabicPeriod"/>
            </a:pPr>
            <a:r>
              <a:rPr lang="sl-SI" altLang="ja-JP" sz="2400" b="1" dirty="0" smtClean="0">
                <a:solidFill>
                  <a:srgbClr val="6A9913"/>
                </a:solidFill>
              </a:rPr>
              <a:t>Strategija in izboljšave</a:t>
            </a:r>
            <a:endParaRPr lang="sl-SI" altLang="ja-JP" sz="2400" b="1" dirty="0" smtClean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marL="914400" lvl="1" indent="-457200">
              <a:buFont typeface="Times New Roman" panose="02020603050405020304" pitchFamily="18" charset="0"/>
              <a:buNone/>
            </a:pPr>
            <a:r>
              <a:rPr lang="sl-SI" altLang="ja-JP" dirty="0" smtClean="0"/>
              <a:t>	</a:t>
            </a:r>
            <a:r>
              <a:rPr lang="sl-SI" altLang="ja-JP" sz="2000" dirty="0" smtClean="0"/>
              <a:t>Vizija, strategija, cilji, KPI-ji, analize</a:t>
            </a:r>
            <a:r>
              <a:rPr lang="sl-SI" altLang="ja-JP" sz="2000" dirty="0" smtClean="0">
                <a:ea typeface="ＭＳ Ｐゴシック" panose="020B0600070205080204" pitchFamily="34" charset="-128"/>
              </a:rPr>
              <a:t>,</a:t>
            </a:r>
            <a:r>
              <a:rPr lang="sl-SI" altLang="ja-JP" sz="2000" dirty="0" smtClean="0"/>
              <a:t> načrti ukrepov</a:t>
            </a:r>
            <a:r>
              <a:rPr lang="sl-SI" altLang="ja-JP" sz="2000" dirty="0" smtClean="0">
                <a:ea typeface="ＭＳ Ｐゴシック" panose="020B0600070205080204" pitchFamily="34" charset="-128"/>
              </a:rPr>
              <a:t>, </a:t>
            </a:r>
            <a:r>
              <a:rPr lang="sl-SI" altLang="ja-JP" sz="2000" dirty="0" smtClean="0"/>
              <a:t>korektivni in preventivni ukrepi, stalne izboljšave, razvoj oskrbovalne verige</a:t>
            </a:r>
            <a:endParaRPr lang="sl-SI" altLang="ja-JP" sz="2000" dirty="0" smtClean="0">
              <a:ea typeface="ＭＳ Ｐゴシック" panose="020B0600070205080204" pitchFamily="34" charset="-128"/>
            </a:endParaRPr>
          </a:p>
          <a:p>
            <a:pPr marL="533400" indent="-533400">
              <a:buFont typeface="Webdings" panose="05030102010509060703" pitchFamily="18" charset="2"/>
              <a:buAutoNum type="arabicPeriod"/>
            </a:pPr>
            <a:r>
              <a:rPr lang="sl-SI" altLang="ja-JP" sz="2400" b="1" dirty="0" smtClean="0">
                <a:solidFill>
                  <a:srgbClr val="6A9913"/>
                </a:solidFill>
                <a:ea typeface="ＭＳ Ｐゴシック" panose="020B0600070205080204" pitchFamily="34" charset="-128"/>
              </a:rPr>
              <a:t>Organiza</a:t>
            </a:r>
            <a:r>
              <a:rPr lang="sl-SI" altLang="ja-JP" sz="2400" b="1" dirty="0" smtClean="0">
                <a:solidFill>
                  <a:srgbClr val="6A9913"/>
                </a:solidFill>
              </a:rPr>
              <a:t>cija dela</a:t>
            </a:r>
            <a:endParaRPr lang="sl-SI" altLang="ja-JP" sz="2400" b="1" dirty="0" smtClean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marL="914400" lvl="1" indent="-457200">
              <a:buNone/>
            </a:pPr>
            <a:r>
              <a:rPr lang="sl-SI" altLang="ja-JP" dirty="0" smtClean="0"/>
              <a:t>	</a:t>
            </a:r>
            <a:r>
              <a:rPr lang="sl-SI" altLang="ja-JP" sz="2000" dirty="0" smtClean="0"/>
              <a:t>Organizacija procesov in postopkov dela, obvladovanje odmikov, delovno okolje, šolanje delavcev, odgovornosti in </a:t>
            </a:r>
            <a:r>
              <a:rPr lang="sl-SI" altLang="ja-JP" sz="2000" dirty="0"/>
              <a:t>v</a:t>
            </a:r>
            <a:r>
              <a:rPr lang="sl-SI" altLang="ja-JP" sz="2000" dirty="0" smtClean="0"/>
              <a:t>loge delavcev, upravljanje s tveganji</a:t>
            </a:r>
            <a:endParaRPr lang="sl-SI" altLang="ja-JP" sz="2000" dirty="0" smtClean="0">
              <a:ea typeface="ＭＳ Ｐゴシック" panose="020B0600070205080204" pitchFamily="34" charset="-128"/>
            </a:endParaRPr>
          </a:p>
          <a:p>
            <a:pPr marL="533400" indent="-533400">
              <a:buFont typeface="Webdings" panose="05030102010509060703" pitchFamily="18" charset="2"/>
              <a:buAutoNum type="arabicPeriod"/>
            </a:pPr>
            <a:r>
              <a:rPr lang="sl-SI" altLang="ja-JP" sz="2400" b="1" dirty="0" smtClean="0">
                <a:solidFill>
                  <a:srgbClr val="6A9913"/>
                </a:solidFill>
              </a:rPr>
              <a:t>Planiranje proizvodnje in kapacitet</a:t>
            </a:r>
            <a:endParaRPr lang="sl-SI" altLang="ja-JP" sz="2400" b="1" dirty="0" smtClean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marL="914400" lvl="1" indent="-457200">
              <a:buFont typeface="Times New Roman" panose="02020603050405020304" pitchFamily="18" charset="0"/>
              <a:buNone/>
            </a:pPr>
            <a:r>
              <a:rPr lang="sl-SI" altLang="ja-JP" dirty="0" smtClean="0"/>
              <a:t>	</a:t>
            </a:r>
            <a:r>
              <a:rPr lang="sl-SI" altLang="ja-JP" sz="2000" dirty="0" smtClean="0"/>
              <a:t>Realizacija proizvodnje, planiranje kapacitet, surovine, WIP (proizvodnja v teku), zastarevanje, rezervni deli, planiranje proizvodnje, MRP</a:t>
            </a:r>
            <a:endParaRPr lang="sl-SI" altLang="ja-JP" sz="2400" b="1" dirty="0" smtClean="0">
              <a:solidFill>
                <a:srgbClr val="A4F2FA"/>
              </a:solidFill>
              <a:ea typeface="ＭＳ Ｐゴシック" panose="020B0600070205080204" pitchFamily="34" charset="-128"/>
            </a:endParaRPr>
          </a:p>
          <a:p>
            <a:pPr marL="533400" indent="-533400"/>
            <a:endParaRPr lang="sl-SI" altLang="ja-JP" sz="2400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sl-SI" altLang="ja-JP" sz="2400" b="1" dirty="0">
              <a:solidFill>
                <a:srgbClr val="FFCC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188640"/>
            <a:ext cx="8153400" cy="881062"/>
          </a:xfrm>
        </p:spPr>
        <p:txBody>
          <a:bodyPr anchor="ctr"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MMOG/LE </a:t>
            </a:r>
            <a:r>
              <a:rPr lang="sl-SI" altLang="ja-JP" dirty="0" smtClean="0"/>
              <a:t>poglavja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1031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9465"/>
            <a:ext cx="8153400" cy="4752875"/>
          </a:xfrm>
        </p:spPr>
        <p:txBody>
          <a:bodyPr tIns="45720" bIns="45720"/>
          <a:lstStyle/>
          <a:p>
            <a:pPr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ja-JP" sz="2400" b="1" dirty="0">
                <a:solidFill>
                  <a:srgbClr val="990033"/>
                </a:solidFill>
                <a:ea typeface="ＭＳ Ｐゴシック" panose="020B0600070205080204" pitchFamily="34" charset="-128"/>
              </a:rPr>
              <a:t>4.</a:t>
            </a:r>
            <a:r>
              <a:rPr lang="en-US" altLang="ja-JP" sz="2400" b="1" dirty="0">
                <a:solidFill>
                  <a:srgbClr val="6A9913"/>
                </a:solidFill>
                <a:ea typeface="ＭＳ Ｐゴシック" panose="020B0600070205080204" pitchFamily="34" charset="-128"/>
              </a:rPr>
              <a:t>  </a:t>
            </a:r>
            <a:r>
              <a:rPr lang="sl-SI" altLang="ja-JP" sz="2400" b="1" dirty="0">
                <a:solidFill>
                  <a:srgbClr val="6A9913"/>
                </a:solidFill>
              </a:rPr>
              <a:t>Komunikacija </a:t>
            </a:r>
            <a:r>
              <a:rPr lang="sl-SI" altLang="ja-JP" sz="2400" b="1" dirty="0" smtClean="0">
                <a:solidFill>
                  <a:srgbClr val="6A9913"/>
                </a:solidFill>
              </a:rPr>
              <a:t>s kupci</a:t>
            </a:r>
            <a:endParaRPr lang="en-US" altLang="ja-JP" sz="2400" b="1" dirty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sl-SI" altLang="ja-JP" sz="2000" dirty="0"/>
              <a:t>	Lista </a:t>
            </a:r>
            <a:r>
              <a:rPr lang="sl-SI" altLang="ja-JP" sz="2000" dirty="0" smtClean="0"/>
              <a:t>kontaktov pri stranki, </a:t>
            </a:r>
            <a:r>
              <a:rPr lang="en-US" altLang="ja-JP" sz="2000" dirty="0">
                <a:ea typeface="ＭＳ Ｐゴシック" panose="020B0600070205080204" pitchFamily="34" charset="-128"/>
              </a:rPr>
              <a:t>EDI 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(</a:t>
            </a:r>
            <a:r>
              <a:rPr lang="sl-SI" altLang="ja-JP" sz="2000" dirty="0" smtClean="0"/>
              <a:t>napovedi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, </a:t>
            </a:r>
            <a:r>
              <a:rPr lang="sl-SI" altLang="ja-JP" sz="2000" dirty="0" smtClean="0"/>
              <a:t>razpored dobav - </a:t>
            </a:r>
            <a:r>
              <a:rPr lang="en-US" altLang="ja-JP" sz="2000" dirty="0">
                <a:ea typeface="ＭＳ Ｐゴシック" panose="020B0600070205080204" pitchFamily="34" charset="-128"/>
              </a:rPr>
              <a:t>schedules), </a:t>
            </a:r>
            <a:r>
              <a:rPr lang="sl-SI" altLang="ja-JP" sz="2000" dirty="0"/>
              <a:t>pakiranje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r>
              <a:rPr lang="sl-SI" altLang="ja-JP" sz="2000" dirty="0" smtClean="0"/>
              <a:t>in označevanje</a:t>
            </a:r>
            <a:r>
              <a:rPr lang="sl-SI" altLang="ja-JP" sz="2000" dirty="0"/>
              <a:t>, povratna </a:t>
            </a:r>
            <a:r>
              <a:rPr lang="sl-SI" altLang="ja-JP" sz="2000" dirty="0" smtClean="0"/>
              <a:t>embalaža</a:t>
            </a:r>
            <a:r>
              <a:rPr lang="sl-SI" altLang="ja-JP" sz="2000" dirty="0"/>
              <a:t>, </a:t>
            </a:r>
            <a:r>
              <a:rPr lang="sl-SI" altLang="ja-JP" sz="2000" dirty="0" smtClean="0"/>
              <a:t>dobava kupcu (ASN-i</a:t>
            </a:r>
            <a:r>
              <a:rPr lang="sl-SI" altLang="ja-JP" sz="2000" dirty="0"/>
              <a:t>), labele z</a:t>
            </a:r>
            <a:r>
              <a:rPr lang="sl-SI" altLang="ja-JP" sz="2000" dirty="0" smtClean="0"/>
              <a:t> </a:t>
            </a:r>
            <a:r>
              <a:rPr lang="sl-SI" altLang="ja-JP" sz="2000" dirty="0"/>
              <a:t>bar </a:t>
            </a:r>
            <a:r>
              <a:rPr lang="sl-SI" altLang="ja-JP" sz="2000" dirty="0" smtClean="0"/>
              <a:t>kodo, </a:t>
            </a:r>
            <a:r>
              <a:rPr lang="sl-SI" altLang="ja-JP" sz="2000" dirty="0"/>
              <a:t>kalibracija opreme, transport, zadovoljstvo </a:t>
            </a:r>
            <a:r>
              <a:rPr lang="sl-SI" altLang="ja-JP" sz="2000" dirty="0" smtClean="0"/>
              <a:t>kupcev in povratne informacije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ja-JP" sz="2400" b="1" dirty="0">
                <a:solidFill>
                  <a:srgbClr val="990033"/>
                </a:solidFill>
                <a:ea typeface="ＭＳ Ｐゴシック" panose="020B0600070205080204" pitchFamily="34" charset="-128"/>
              </a:rPr>
              <a:t>5.</a:t>
            </a:r>
            <a:r>
              <a:rPr lang="en-US" altLang="ja-JP" sz="2400" b="1" dirty="0">
                <a:solidFill>
                  <a:srgbClr val="6A9913"/>
                </a:solidFill>
                <a:ea typeface="ＭＳ Ｐゴシック" panose="020B0600070205080204" pitchFamily="34" charset="-128"/>
              </a:rPr>
              <a:t>  </a:t>
            </a:r>
            <a:r>
              <a:rPr lang="sl-SI" altLang="ja-JP" sz="2400" b="1" dirty="0">
                <a:solidFill>
                  <a:srgbClr val="6A9913"/>
                </a:solidFill>
              </a:rPr>
              <a:t>Kontrola proizvodnje </a:t>
            </a:r>
            <a:r>
              <a:rPr lang="sl-SI" altLang="ja-JP" sz="2400" b="1" dirty="0" smtClean="0">
                <a:solidFill>
                  <a:srgbClr val="6A9913"/>
                </a:solidFill>
              </a:rPr>
              <a:t>in proizvodov</a:t>
            </a:r>
            <a:endParaRPr lang="en-US" altLang="ja-JP" sz="2400" b="1" dirty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sl-SI" altLang="ja-JP" sz="2000" dirty="0"/>
              <a:t>	Identifikacija materiala, </a:t>
            </a:r>
            <a:r>
              <a:rPr lang="sl-SI" altLang="ja-JP" sz="2000" dirty="0" smtClean="0"/>
              <a:t>spremljanje zalog, </a:t>
            </a:r>
            <a:r>
              <a:rPr lang="sl-SI" altLang="ja-JP" sz="2000" dirty="0"/>
              <a:t>optimizacija toka materiala, eliminacija </a:t>
            </a:r>
            <a:r>
              <a:rPr lang="sl-SI" altLang="ja-JP" sz="2000" dirty="0" smtClean="0"/>
              <a:t>zastarelih zalog, zaloge med fazami </a:t>
            </a:r>
            <a:r>
              <a:rPr lang="sl-SI" altLang="ja-JP" sz="2000" dirty="0"/>
              <a:t>proizvodnje (</a:t>
            </a:r>
            <a:r>
              <a:rPr lang="en-US" altLang="ja-JP" sz="2000" dirty="0">
                <a:ea typeface="ＭＳ Ｐゴシック" panose="020B0600070205080204" pitchFamily="34" charset="-128"/>
              </a:rPr>
              <a:t>inventory buffers</a:t>
            </a:r>
            <a:r>
              <a:rPr lang="sl-SI" altLang="ja-JP" sz="2000" dirty="0"/>
              <a:t>)</a:t>
            </a:r>
            <a:r>
              <a:rPr lang="en-US" altLang="ja-JP" sz="2000" dirty="0">
                <a:ea typeface="ＭＳ Ｐゴシック" panose="020B0600070205080204" pitchFamily="34" charset="-128"/>
              </a:rPr>
              <a:t>,</a:t>
            </a:r>
            <a:r>
              <a:rPr lang="sl-SI" altLang="ja-JP" sz="2000" dirty="0"/>
              <a:t> </a:t>
            </a:r>
            <a:r>
              <a:rPr lang="sl-SI" altLang="ja-JP" sz="2000" dirty="0" smtClean="0"/>
              <a:t>rokovanje z defektnimi materiali, </a:t>
            </a:r>
            <a:r>
              <a:rPr lang="sl-SI" altLang="ja-JP" sz="2000" dirty="0"/>
              <a:t>kontrola </a:t>
            </a:r>
            <a:r>
              <a:rPr lang="sl-SI" altLang="ja-JP" sz="2000" dirty="0" smtClean="0"/>
              <a:t>inženirskih sprememb, </a:t>
            </a:r>
            <a:r>
              <a:rPr lang="sl-SI" altLang="ja-JP" sz="2000" dirty="0"/>
              <a:t>sistem </a:t>
            </a:r>
            <a:r>
              <a:rPr lang="sl-SI" altLang="ja-JP" sz="2000" dirty="0" smtClean="0"/>
              <a:t>sledenja vgradnje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ja-JP" sz="2400" b="1" dirty="0">
                <a:solidFill>
                  <a:srgbClr val="990033"/>
                </a:solidFill>
                <a:ea typeface="ＭＳ Ｐゴシック" panose="020B0600070205080204" pitchFamily="34" charset="-128"/>
              </a:rPr>
              <a:t>6.</a:t>
            </a:r>
            <a:r>
              <a:rPr lang="en-US" altLang="ja-JP" sz="2400" b="1" dirty="0">
                <a:solidFill>
                  <a:srgbClr val="6A9913"/>
                </a:solidFill>
                <a:ea typeface="ＭＳ Ｐゴシック" panose="020B0600070205080204" pitchFamily="34" charset="-128"/>
              </a:rPr>
              <a:t>  </a:t>
            </a:r>
            <a:r>
              <a:rPr lang="sl-SI" altLang="ja-JP" sz="2400" b="1" dirty="0">
                <a:solidFill>
                  <a:srgbClr val="6A9913"/>
                </a:solidFill>
              </a:rPr>
              <a:t>Komunikacija </a:t>
            </a:r>
            <a:r>
              <a:rPr lang="sl-SI" altLang="ja-JP" sz="2400" b="1" dirty="0" smtClean="0">
                <a:solidFill>
                  <a:srgbClr val="6A9913"/>
                </a:solidFill>
              </a:rPr>
              <a:t>s pod-dobavitelji</a:t>
            </a:r>
            <a:endParaRPr lang="en-US" altLang="ja-JP" sz="2400" b="1" dirty="0">
              <a:solidFill>
                <a:srgbClr val="6A9913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sl-SI" altLang="ja-JP" sz="2000" dirty="0"/>
              <a:t>	Izbor </a:t>
            </a:r>
            <a:r>
              <a:rPr lang="sl-SI" altLang="ja-JP" sz="2000" dirty="0" smtClean="0"/>
              <a:t>in </a:t>
            </a:r>
            <a:r>
              <a:rPr lang="sl-SI" altLang="ja-JP" sz="2000" dirty="0"/>
              <a:t>evaluacija </a:t>
            </a:r>
            <a:r>
              <a:rPr lang="sl-SI" altLang="ja-JP" sz="2000" dirty="0" smtClean="0"/>
              <a:t>pod-dobaviteljev,  pogodba o </a:t>
            </a:r>
            <a:r>
              <a:rPr lang="sl-SI" altLang="ja-JP" sz="2000" dirty="0"/>
              <a:t>nabavi materiala </a:t>
            </a:r>
            <a:r>
              <a:rPr lang="sl-SI" altLang="ja-JP" sz="2000" dirty="0" smtClean="0"/>
              <a:t>in logistiki dobavljanja, </a:t>
            </a:r>
            <a:r>
              <a:rPr lang="sl-SI" altLang="ja-JP" sz="2000" dirty="0"/>
              <a:t>kontakti </a:t>
            </a:r>
            <a:r>
              <a:rPr lang="sl-SI" altLang="ja-JP" sz="2000" dirty="0" smtClean="0"/>
              <a:t>pri dobavitelju, </a:t>
            </a:r>
            <a:r>
              <a:rPr lang="sl-SI" altLang="ja-JP" sz="2000" dirty="0"/>
              <a:t>komunikacija, </a:t>
            </a:r>
            <a:r>
              <a:rPr lang="sl-SI" altLang="ja-JP" sz="2000" dirty="0" smtClean="0"/>
              <a:t>obvladovanje nepravilnosti (v dobavi), </a:t>
            </a:r>
            <a:r>
              <a:rPr lang="sl-SI" altLang="ja-JP" sz="2000" dirty="0"/>
              <a:t>elektronska komunikacija </a:t>
            </a:r>
            <a:r>
              <a:rPr lang="sl-SI" altLang="ja-JP" sz="2000" dirty="0" smtClean="0"/>
              <a:t>(odpoklici, razporedi dobav, </a:t>
            </a:r>
            <a:r>
              <a:rPr lang="sl-SI" altLang="ja-JP" sz="2000" dirty="0"/>
              <a:t>ASN), pakiranje </a:t>
            </a:r>
            <a:r>
              <a:rPr lang="sl-SI" altLang="ja-JP" sz="2000" dirty="0" smtClean="0"/>
              <a:t>in označevanje</a:t>
            </a:r>
            <a:r>
              <a:rPr lang="en-US" altLang="ja-JP" sz="2000" dirty="0">
                <a:ea typeface="ＭＳ Ｐゴシック" panose="020B0600070205080204" pitchFamily="34" charset="-128"/>
              </a:rPr>
              <a:t>, transport, </a:t>
            </a:r>
            <a:r>
              <a:rPr lang="sl-SI" altLang="ja-JP" sz="2000" dirty="0" smtClean="0"/>
              <a:t>prejem materiala</a:t>
            </a:r>
            <a:endParaRPr lang="en-US" altLang="ja-JP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2000" dirty="0">
              <a:solidFill>
                <a:srgbClr val="00FF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2000" b="1" dirty="0">
              <a:solidFill>
                <a:srgbClr val="FF3399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2000" b="1" dirty="0">
              <a:solidFill>
                <a:srgbClr val="A4F2FA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2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2000" b="1" dirty="0">
              <a:solidFill>
                <a:srgbClr val="FFCC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ja-JP" altLang="en-US" sz="2000" b="1" dirty="0">
              <a:solidFill>
                <a:srgbClr val="FFCC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7388" y="2064444"/>
            <a:ext cx="4646612" cy="32367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2400" b="1" dirty="0" smtClean="0"/>
              <a:t>106</a:t>
            </a:r>
            <a:r>
              <a:rPr lang="en-US" sz="2400" dirty="0" smtClean="0"/>
              <a:t> </a:t>
            </a:r>
            <a:r>
              <a:rPr lang="sl-SI" sz="2400" dirty="0" smtClean="0"/>
              <a:t>kriterijev</a:t>
            </a:r>
            <a:endParaRPr lang="en-US" sz="2400" dirty="0" smtClean="0"/>
          </a:p>
          <a:p>
            <a:pPr>
              <a:buClr>
                <a:schemeClr val="accent6"/>
              </a:buClr>
            </a:pPr>
            <a:r>
              <a:rPr lang="sl-SI" dirty="0"/>
              <a:t>Šest poglavij</a:t>
            </a:r>
            <a:endParaRPr lang="en-US" dirty="0"/>
          </a:p>
          <a:p>
            <a:pPr>
              <a:buClr>
                <a:schemeClr val="accent6"/>
              </a:buClr>
            </a:pPr>
            <a:r>
              <a:rPr lang="sl-SI" sz="2400" dirty="0" smtClean="0"/>
              <a:t>Uporaba za </a:t>
            </a:r>
            <a:r>
              <a:rPr lang="en-US" sz="2400" dirty="0" smtClean="0"/>
              <a:t>Tier 2-N</a:t>
            </a:r>
          </a:p>
          <a:p>
            <a:pPr>
              <a:buClr>
                <a:schemeClr val="accent6"/>
              </a:buClr>
            </a:pPr>
            <a:r>
              <a:rPr lang="en-US" sz="2400" dirty="0" smtClean="0"/>
              <a:t>ZA, ZB </a:t>
            </a:r>
            <a:r>
              <a:rPr lang="sl-SI" sz="2400" dirty="0" smtClean="0"/>
              <a:t>in </a:t>
            </a:r>
            <a:r>
              <a:rPr lang="en-US" sz="2400" dirty="0" smtClean="0"/>
              <a:t>ZC </a:t>
            </a:r>
            <a:r>
              <a:rPr lang="sl-SI" sz="2400" dirty="0" smtClean="0"/>
              <a:t>nivo</a:t>
            </a:r>
            <a:endParaRPr lang="en-US" sz="2400" dirty="0" smtClean="0"/>
          </a:p>
          <a:p>
            <a:pPr>
              <a:buClr>
                <a:schemeClr val="accent6"/>
              </a:buClr>
            </a:pPr>
            <a:r>
              <a:rPr lang="sl-SI" b="1" dirty="0" smtClean="0"/>
              <a:t>Izvajanje osnovnih zahtev</a:t>
            </a:r>
            <a:endParaRPr lang="en-US" b="1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34 F3 </a:t>
            </a:r>
            <a:r>
              <a:rPr lang="sl-SI" dirty="0" smtClean="0"/>
              <a:t>kriterijev</a:t>
            </a:r>
            <a:endParaRPr lang="en-US" dirty="0" smtClean="0"/>
          </a:p>
          <a:p>
            <a:pPr>
              <a:buClr>
                <a:schemeClr val="accent6"/>
              </a:buClr>
            </a:pP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Basic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64444"/>
            <a:ext cx="4187826" cy="32367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sz="2400" b="1" dirty="0" smtClean="0"/>
              <a:t>197</a:t>
            </a:r>
            <a:r>
              <a:rPr lang="en-US" sz="2400" dirty="0" smtClean="0"/>
              <a:t> </a:t>
            </a:r>
            <a:r>
              <a:rPr lang="sl-SI" sz="2400" dirty="0" smtClean="0"/>
              <a:t>kriterijev</a:t>
            </a:r>
            <a:r>
              <a:rPr lang="en-US" sz="2400" dirty="0" smtClean="0"/>
              <a:t> </a:t>
            </a:r>
          </a:p>
          <a:p>
            <a:pPr>
              <a:buClr>
                <a:schemeClr val="accent6"/>
              </a:buClr>
            </a:pPr>
            <a:r>
              <a:rPr lang="sl-SI" sz="2400" dirty="0" smtClean="0"/>
              <a:t>Šest poglavij</a:t>
            </a:r>
            <a:endParaRPr lang="en-US" sz="2400" dirty="0" smtClean="0"/>
          </a:p>
          <a:p>
            <a:pPr>
              <a:buClr>
                <a:schemeClr val="accent6"/>
              </a:buClr>
            </a:pPr>
            <a:r>
              <a:rPr lang="sl-SI" sz="2400" dirty="0" smtClean="0"/>
              <a:t>Uporabljajo </a:t>
            </a:r>
            <a:r>
              <a:rPr lang="en-US" sz="2400" dirty="0" smtClean="0"/>
              <a:t>OEM </a:t>
            </a:r>
            <a:r>
              <a:rPr lang="sl-SI" sz="2400" dirty="0" smtClean="0"/>
              <a:t>za</a:t>
            </a:r>
            <a:r>
              <a:rPr lang="en-US" sz="2400" dirty="0" smtClean="0"/>
              <a:t> Tier 1</a:t>
            </a:r>
          </a:p>
          <a:p>
            <a:pPr>
              <a:buClr>
                <a:schemeClr val="accent6"/>
              </a:buClr>
            </a:pPr>
            <a:r>
              <a:rPr lang="en-US" sz="2400" dirty="0" smtClean="0"/>
              <a:t>A,B </a:t>
            </a:r>
            <a:r>
              <a:rPr lang="sl-SI" sz="2400" dirty="0" smtClean="0"/>
              <a:t>in</a:t>
            </a:r>
            <a:r>
              <a:rPr lang="en-US" sz="2400" dirty="0" smtClean="0"/>
              <a:t> C </a:t>
            </a:r>
            <a:r>
              <a:rPr lang="sl-SI" sz="2400" dirty="0" smtClean="0"/>
              <a:t>nivo</a:t>
            </a:r>
            <a:endParaRPr lang="en-US" sz="2400" dirty="0" smtClean="0"/>
          </a:p>
          <a:p>
            <a:pPr>
              <a:buClr>
                <a:schemeClr val="accent6"/>
              </a:buClr>
            </a:pPr>
            <a:r>
              <a:rPr lang="sl-SI" sz="2400" b="1" dirty="0" smtClean="0"/>
              <a:t>Vrhunska izvedba</a:t>
            </a:r>
            <a:endParaRPr lang="en-US" sz="2400" b="1" dirty="0" smtClean="0"/>
          </a:p>
          <a:p>
            <a:pPr>
              <a:buClr>
                <a:schemeClr val="accent6"/>
              </a:buClr>
            </a:pPr>
            <a:r>
              <a:rPr lang="en-US" sz="2400" dirty="0" smtClean="0"/>
              <a:t>34 F3 </a:t>
            </a:r>
            <a:r>
              <a:rPr lang="sl-SI" sz="2400" dirty="0" smtClean="0"/>
              <a:t>kriterijev</a:t>
            </a:r>
            <a:endParaRPr lang="en-US" sz="2400" dirty="0" smtClean="0"/>
          </a:p>
          <a:p>
            <a:pPr>
              <a:buClr>
                <a:schemeClr val="accent6"/>
              </a:buClr>
            </a:pPr>
            <a:endParaRPr lang="en-US" sz="2400" dirty="0" smtClean="0"/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Full	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/>
              <a:t>Dva načina ocene</a:t>
            </a:r>
            <a:r>
              <a:rPr lang="en-US" sz="2800" b="1" dirty="0" smtClean="0"/>
              <a:t>:  </a:t>
            </a:r>
            <a:r>
              <a:rPr lang="sl-SI" sz="2800" dirty="0"/>
              <a:t>"</a:t>
            </a:r>
            <a:r>
              <a:rPr lang="en-US" sz="2800" b="1" dirty="0" smtClean="0"/>
              <a:t>Full</a:t>
            </a:r>
            <a:r>
              <a:rPr lang="sl-SI" sz="2800" dirty="0"/>
              <a:t>"</a:t>
            </a:r>
            <a:r>
              <a:rPr lang="en-US" sz="2800" b="1" dirty="0" smtClean="0"/>
              <a:t> </a:t>
            </a:r>
            <a:r>
              <a:rPr lang="sl-SI" sz="2800" b="1" dirty="0" smtClean="0"/>
              <a:t>in</a:t>
            </a:r>
            <a:r>
              <a:rPr lang="en-US" sz="2800" b="1" dirty="0" smtClean="0"/>
              <a:t> </a:t>
            </a:r>
            <a:r>
              <a:rPr lang="sl-SI" sz="2800" dirty="0"/>
              <a:t>"</a:t>
            </a:r>
            <a:r>
              <a:rPr lang="en-US" sz="2800" b="1" dirty="0" smtClean="0"/>
              <a:t>Basic</a:t>
            </a:r>
            <a:r>
              <a:rPr lang="sl-SI" sz="2800" b="1" dirty="0" smtClean="0"/>
              <a:t>"</a:t>
            </a:r>
            <a:endParaRPr lang="en-US" sz="2800" b="1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457200" y="5105400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/>
                        <a:t>Skupaj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Full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34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83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80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197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Basic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34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59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13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595959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106</a:t>
                      </a:r>
                      <a:endParaRPr lang="en-US" sz="2400" kern="1200" dirty="0">
                        <a:solidFill>
                          <a:srgbClr val="595959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7351"/>
            <a:ext cx="8153400" cy="449362"/>
          </a:xfrm>
        </p:spPr>
        <p:txBody>
          <a:bodyPr/>
          <a:lstStyle/>
          <a:p>
            <a:r>
              <a:rPr lang="sl-SI" dirty="0" smtClean="0"/>
              <a:t>Teže kriterijev in ocena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0538" y="1054742"/>
            <a:ext cx="8473950" cy="56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890C4C"/>
              </a:buClr>
              <a:buFont typeface="Webdings" panose="05030102010509060703" pitchFamily="18" charset="2"/>
              <a:buChar char="5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461AA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F3</a:t>
            </a: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latin typeface="Tahoma" panose="020B0604030504040204" pitchFamily="34" charset="0"/>
                <a:cs typeface="Arial" panose="020B0604020202020204" pitchFamily="34" charset="0"/>
              </a:rPr>
              <a:t>Ključni proces upravljanja oskrbovalne </a:t>
            </a:r>
            <a:r>
              <a:rPr lang="sl-SI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verige </a:t>
            </a:r>
            <a:endParaRPr lang="sl-SI" sz="2400" b="1" dirty="0" smtClean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Če zahteve niso izpolnjene, obstaja veliko tveganje za takojšnje motnje dejavnosti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kupca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in nastanek  dodatnih stroškov. </a:t>
            </a:r>
            <a:endParaRPr lang="sl-SI" sz="20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Teža 3 točk = približno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30% vseh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točk</a:t>
            </a:r>
          </a:p>
          <a:p>
            <a:pPr lvl="1"/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En neizpolnjen F3 kriterij (od 34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r-Latn-CS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ocena "C" !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F2</a:t>
            </a:r>
            <a:r>
              <a:rPr lang="en-US" sz="2400" b="1" dirty="0" smtClean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Proces, </a:t>
            </a:r>
            <a:r>
              <a:rPr lang="sl-SI" sz="2400" dirty="0">
                <a:latin typeface="Tahoma" panose="020B0604030504040204" pitchFamily="34" charset="0"/>
                <a:cs typeface="Arial" panose="020B0604020202020204" pitchFamily="34" charset="0"/>
              </a:rPr>
              <a:t>ki je važen za učinkovito </a:t>
            </a:r>
            <a:r>
              <a:rPr lang="sl-SI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oskrbo</a:t>
            </a:r>
          </a:p>
          <a:p>
            <a:pPr lvl="1"/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Če zahteve niso izpolnjene, obstaja veliko tveganje za nastanek motenj v proizvodnji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kupca</a:t>
            </a:r>
          </a:p>
          <a:p>
            <a:pPr lvl="1"/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Teža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točki = približno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47% vseh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točk</a:t>
            </a:r>
          </a:p>
          <a:p>
            <a:pPr lvl="1"/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Neizpolnjevanje 10 do 15 F2 kriterij</a:t>
            </a:r>
            <a:r>
              <a:rPr lang="sr-Latn-CS" sz="2000" dirty="0" err="1">
                <a:latin typeface="Tahoma" panose="020B0604030504040204" pitchFamily="34" charset="0"/>
                <a:cs typeface="Arial" panose="020B0604020202020204" pitchFamily="34" charset="0"/>
              </a:rPr>
              <a:t>ev</a:t>
            </a:r>
            <a:r>
              <a:rPr lang="sr-Latn-CS" sz="2000" dirty="0">
                <a:latin typeface="Tahoma" panose="020B0604030504040204" pitchFamily="34" charset="0"/>
                <a:cs typeface="Arial" panose="020B0604020202020204" pitchFamily="34" charset="0"/>
              </a:rPr>
              <a:t> in skupni rezultat manj </a:t>
            </a:r>
            <a:r>
              <a:rPr lang="sr-Latn-CS" sz="2000" dirty="0" err="1">
                <a:latin typeface="Tahoma" panose="020B0604030504040204" pitchFamily="34" charset="0"/>
                <a:cs typeface="Arial" panose="020B0604020202020204" pitchFamily="34" charset="0"/>
              </a:rPr>
              <a:t>kot</a:t>
            </a:r>
            <a:r>
              <a:rPr lang="sr-Latn-CS" sz="2000" dirty="0">
                <a:latin typeface="Tahoma" panose="020B0604030504040204" pitchFamily="34" charset="0"/>
                <a:cs typeface="Arial" panose="020B0604020202020204" pitchFamily="34" charset="0"/>
              </a:rPr>
              <a:t> 75%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r-Latn-CS" sz="2000" dirty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r-Latn-CS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ocena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"C" !</a:t>
            </a:r>
          </a:p>
          <a:p>
            <a:r>
              <a:rPr lang="en-US" sz="2400" b="1" dirty="0">
                <a:latin typeface="Tahoma" panose="020B0604030504040204" pitchFamily="34" charset="0"/>
                <a:cs typeface="Arial" panose="020B0604020202020204" pitchFamily="34" charset="0"/>
              </a:rPr>
              <a:t>F1 </a:t>
            </a:r>
            <a:r>
              <a:rPr lang="sl-SI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Proces, </a:t>
            </a:r>
            <a:r>
              <a:rPr lang="sl-SI" sz="2400" dirty="0">
                <a:latin typeface="Tahoma" panose="020B0604030504040204" pitchFamily="34" charset="0"/>
                <a:cs typeface="Arial" panose="020B0604020202020204" pitchFamily="34" charset="0"/>
              </a:rPr>
              <a:t>ki omogoča </a:t>
            </a:r>
            <a:r>
              <a:rPr lang="sl-SI" sz="2400" dirty="0" smtClean="0">
                <a:latin typeface="Tahoma" panose="020B0604030504040204" pitchFamily="34" charset="0"/>
                <a:cs typeface="Arial" panose="020B0604020202020204" pitchFamily="34" charset="0"/>
              </a:rPr>
              <a:t>nadzor; priložnost za izboljšave</a:t>
            </a:r>
          </a:p>
          <a:p>
            <a:pPr lvl="1"/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Teža = 1 točka, približno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23% vseh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točk</a:t>
            </a:r>
          </a:p>
          <a:p>
            <a:pPr lvl="1"/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Neizpolnjevanje F1 kriterijev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ima </a:t>
            </a:r>
            <a:r>
              <a:rPr lang="sl-SI" sz="2000" dirty="0">
                <a:latin typeface="Tahoma" panose="020B0604030504040204" pitchFamily="34" charset="0"/>
                <a:cs typeface="Arial" panose="020B0604020202020204" pitchFamily="34" charset="0"/>
              </a:rPr>
              <a:t>negativen vpliv na dolgoročno </a:t>
            </a:r>
            <a:r>
              <a:rPr lang="sl-SI" sz="2000" dirty="0" smtClean="0">
                <a:latin typeface="Tahoma" panose="020B0604030504040204" pitchFamily="34" charset="0"/>
                <a:cs typeface="Arial" panose="020B0604020202020204" pitchFamily="34" charset="0"/>
              </a:rPr>
              <a:t>konkurenčnost organizacije !</a:t>
            </a:r>
            <a:endParaRPr lang="en-US" sz="20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sl-SI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7902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342901" y="1470017"/>
          <a:ext cx="8458199" cy="424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1752600"/>
                <a:gridCol w="1905000"/>
                <a:gridCol w="1295400"/>
                <a:gridCol w="1371600"/>
              </a:tblGrid>
              <a:tr h="82011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chemeClr val="tx1"/>
                          </a:solidFill>
                        </a:rPr>
                        <a:t>Klasifikacija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F3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F2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F1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aseline="0" dirty="0" smtClean="0">
                          <a:solidFill>
                            <a:schemeClr val="tx1"/>
                          </a:solidFill>
                        </a:rPr>
                        <a:t>Rezultat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47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9242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sl-SI" sz="1800" b="0" dirty="0" smtClean="0">
                          <a:solidFill>
                            <a:schemeClr val="tx1"/>
                          </a:solidFill>
                        </a:rPr>
                        <a:t>Najboljša praksa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Skladnost z vsemi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Neskladnost z</a:t>
                      </a:r>
                    </a:p>
                    <a:p>
                      <a:pPr algn="ctr"/>
                      <a:r>
                        <a:rPr lang="en-US" baseline="0" dirty="0" smtClean="0"/>
                        <a:t>&lt; </a:t>
                      </a:r>
                      <a:r>
                        <a:rPr lang="sl-SI" baseline="0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Ni omejitve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90%</a:t>
                      </a:r>
                      <a:endParaRPr lang="en-US" dirty="0"/>
                    </a:p>
                  </a:txBody>
                  <a:tcPr anchor="ctr"/>
                </a:tc>
              </a:tr>
              <a:tr h="1047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sl-SI" sz="1800" b="0" dirty="0" smtClean="0">
                          <a:solidFill>
                            <a:schemeClr val="tx1"/>
                          </a:solidFill>
                        </a:rPr>
                        <a:t>Nestabilni ali nekonsistentni procesi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Skladnost z vsemi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Neskladnost z</a:t>
                      </a:r>
                    </a:p>
                    <a:p>
                      <a:pPr algn="ctr"/>
                      <a:r>
                        <a:rPr lang="sl-SI" dirty="0" smtClean="0"/>
                        <a:t>10 </a:t>
                      </a:r>
                      <a:r>
                        <a:rPr lang="en-US" dirty="0" smtClean="0"/>
                        <a:t>-</a:t>
                      </a:r>
                      <a:r>
                        <a:rPr lang="sl-SI" dirty="0" smtClean="0"/>
                        <a:t> </a:t>
                      </a:r>
                      <a:r>
                        <a:rPr lang="en-US" dirty="0" smtClean="0"/>
                        <a:t>1</a:t>
                      </a:r>
                      <a:r>
                        <a:rPr lang="sl-SI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Ni omejitve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75-89%</a:t>
                      </a:r>
                      <a:endParaRPr lang="en-US" dirty="0"/>
                    </a:p>
                  </a:txBody>
                  <a:tcPr anchor="ctr"/>
                </a:tc>
              </a:tr>
              <a:tr h="1047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sl-SI" sz="1800" b="0" dirty="0" smtClean="0">
                          <a:solidFill>
                            <a:schemeClr val="tx1"/>
                          </a:solidFill>
                        </a:rPr>
                        <a:t>Pomanjkljivosti na ključnih področjih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Neskladnost z enim ali več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Neskladnost z</a:t>
                      </a:r>
                    </a:p>
                    <a:p>
                      <a:pPr algn="ctr"/>
                      <a:r>
                        <a:rPr lang="en-US" dirty="0" smtClean="0"/>
                        <a:t>&gt; 1</a:t>
                      </a:r>
                      <a:r>
                        <a:rPr lang="sl-SI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Ni omejitve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75%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69675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A8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ja-JP" sz="2800" dirty="0" smtClean="0"/>
              <a:t>Povzetek ocene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 (ABC </a:t>
            </a:r>
            <a:r>
              <a:rPr lang="sl-SI" altLang="ja-JP" sz="2800" dirty="0" smtClean="0"/>
              <a:t>Klasifikacija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)</a:t>
            </a:r>
            <a:endParaRPr lang="en-US" altLang="ja-JP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5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6967538" cy="612775"/>
          </a:xfrm>
        </p:spPr>
        <p:txBody>
          <a:bodyPr anchor="ctr"/>
          <a:lstStyle/>
          <a:p>
            <a:r>
              <a:rPr lang="sl-SI" altLang="ja-JP" sz="2800" dirty="0" smtClean="0"/>
              <a:t>Skupna ocena dobavitelja</a:t>
            </a:r>
            <a:endParaRPr lang="en-US" altLang="ja-JP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0271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16176"/>
              </p:ext>
            </p:extLst>
          </p:nvPr>
        </p:nvGraphicFramePr>
        <p:xfrm>
          <a:off x="251520" y="1052736"/>
          <a:ext cx="8623300" cy="1078992"/>
        </p:xfrm>
        <a:graphic>
          <a:graphicData uri="http://schemas.openxmlformats.org/drawingml/2006/table">
            <a:tbl>
              <a:tblPr/>
              <a:tblGrid>
                <a:gridCol w="1656184"/>
                <a:gridCol w="6967116"/>
              </a:tblGrid>
              <a:tr h="968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en-US" altLang="ja-JP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Dobavitelj je ocenjen - ali je blizu -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“</a:t>
                      </a:r>
                      <a:r>
                        <a:rPr kumimoji="0" lang="sl-SI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anose="020B0604030504040204" pitchFamily="34" charset="0"/>
                        </a:rPr>
                        <a:t>najboljših na svetu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”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–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izpolnjuje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90%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top 10%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711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27419"/>
              </p:ext>
            </p:extLst>
          </p:nvPr>
        </p:nvGraphicFramePr>
        <p:xfrm>
          <a:off x="251520" y="2276872"/>
          <a:ext cx="8623300" cy="1517904"/>
        </p:xfrm>
        <a:graphic>
          <a:graphicData uri="http://schemas.openxmlformats.org/drawingml/2006/table">
            <a:tbl>
              <a:tblPr/>
              <a:tblGrid>
                <a:gridCol w="1656184"/>
                <a:gridCol w="6967116"/>
              </a:tblGrid>
              <a:tr h="14712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en-US" altLang="ja-JP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Dobavitelj izpolnjuje vse F3 kriterije, vendar ne dovolj ostalih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–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več od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75% </a:t>
                      </a: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 manj od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 90%.  </a:t>
                      </a:r>
                      <a:endParaRPr kumimoji="0" lang="sl-SI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Potrebno je izdelati načrt ukrepov za odpravo problemov.</a:t>
                      </a:r>
                      <a:endParaRPr kumimoji="0" lang="en-US" altLang="ja-JP" sz="24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712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38616"/>
              </p:ext>
            </p:extLst>
          </p:nvPr>
        </p:nvGraphicFramePr>
        <p:xfrm>
          <a:off x="251520" y="3933056"/>
          <a:ext cx="8612188" cy="2377440"/>
        </p:xfrm>
        <a:graphic>
          <a:graphicData uri="http://schemas.openxmlformats.org/drawingml/2006/table">
            <a:tbl>
              <a:tblPr/>
              <a:tblGrid>
                <a:gridCol w="1656184"/>
                <a:gridCol w="6956004"/>
              </a:tblGrid>
              <a:tr h="166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en-US" altLang="ja-JP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890C4C"/>
                        </a:buClr>
                        <a:buFont typeface="Webdings" panose="05030102010509060703" pitchFamily="18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2461AA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ct val="15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ct val="10000"/>
                        </a:spcBef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8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2461AA"/>
                        </a:buClr>
                        <a:buFont typeface="Times New Roman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Dobavitelj ne izpolnjuje enega F3 ali več F2 kriterijev – ocena je manj od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75%.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sl-SI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</a:rPr>
                        <a:t>Potrebno je takoj izdelati načrt ukrepov za odpravljanje napak, da ne bi prišlo do resnih in trajnih oškodovanj kupca.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90C4C"/>
                        </a:buClr>
                        <a:buSzTx/>
                        <a:buFont typeface="Webdings" panose="05030102010509060703" pitchFamily="18" charset="2"/>
                        <a:buNone/>
                        <a:tabLst/>
                      </a:pPr>
                      <a:r>
                        <a:rPr kumimoji="0" lang="sl-SI" altLang="ja-JP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</a:rPr>
                        <a:t>Kot tak – ni primeren za dobavitelja!</a:t>
                      </a:r>
                      <a:endParaRPr kumimoji="0" lang="en-US" altLang="ja-JP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4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1066800" y="5105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sz="4000">
              <a:solidFill>
                <a:schemeClr val="tx2"/>
              </a:solidFill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l-SI" dirty="0" smtClean="0"/>
              <a:t>Uporaba MMOG/LE s strani </a:t>
            </a:r>
            <a:r>
              <a:rPr lang="en-US" dirty="0" smtClean="0"/>
              <a:t>OEM</a:t>
            </a:r>
            <a:r>
              <a:rPr lang="sl-SI" dirty="0" smtClean="0"/>
              <a:t>-ov in </a:t>
            </a:r>
            <a:r>
              <a:rPr lang="sl-SI" dirty="0"/>
              <a:t>globalnih </a:t>
            </a:r>
            <a:r>
              <a:rPr lang="sl-SI" dirty="0" smtClean="0"/>
              <a:t>dobaviteljev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44" name="TextBox 10"/>
          <p:cNvSpPr txBox="1">
            <a:spLocks noChangeArrowheads="1"/>
          </p:cNvSpPr>
          <p:nvPr/>
        </p:nvSpPr>
        <p:spPr bwMode="auto">
          <a:xfrm>
            <a:off x="390174" y="188913"/>
            <a:ext cx="7098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3200" b="1" dirty="0">
                <a:solidFill>
                  <a:srgbClr val="5A87C6"/>
                </a:solidFill>
                <a:latin typeface="+mj-lt"/>
                <a:ea typeface="+mj-ea"/>
                <a:cs typeface="+mj-cs"/>
              </a:rPr>
              <a:t>Uporaba s strani </a:t>
            </a:r>
            <a:r>
              <a:rPr lang="en-US" sz="3200" b="1" dirty="0">
                <a:solidFill>
                  <a:srgbClr val="5A87C6"/>
                </a:solidFill>
                <a:latin typeface="+mj-lt"/>
                <a:ea typeface="+mj-ea"/>
                <a:cs typeface="+mj-cs"/>
              </a:rPr>
              <a:t>OEM</a:t>
            </a:r>
            <a:r>
              <a:rPr lang="sl-SI" sz="3200" b="1" dirty="0">
                <a:solidFill>
                  <a:srgbClr val="5A87C6"/>
                </a:solidFill>
                <a:latin typeface="+mj-lt"/>
                <a:ea typeface="+mj-ea"/>
                <a:cs typeface="+mj-cs"/>
              </a:rPr>
              <a:t>-ov in </a:t>
            </a:r>
            <a:r>
              <a:rPr lang="sl-SI" sz="3200" b="1" dirty="0" err="1">
                <a:solidFill>
                  <a:srgbClr val="5A87C6"/>
                </a:solidFill>
                <a:latin typeface="+mj-lt"/>
                <a:ea typeface="+mj-ea"/>
                <a:cs typeface="+mj-cs"/>
              </a:rPr>
              <a:t>Tier</a:t>
            </a:r>
            <a:r>
              <a:rPr lang="sl-SI" sz="3200" b="1" dirty="0">
                <a:solidFill>
                  <a:srgbClr val="5A87C6"/>
                </a:solidFill>
                <a:latin typeface="+mj-lt"/>
                <a:ea typeface="+mj-ea"/>
                <a:cs typeface="+mj-cs"/>
              </a:rPr>
              <a:t> 1</a:t>
            </a:r>
            <a:endParaRPr lang="en-US" sz="3200" b="1" dirty="0">
              <a:solidFill>
                <a:srgbClr val="5A87C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383616"/>
              </p:ext>
            </p:extLst>
          </p:nvPr>
        </p:nvGraphicFramePr>
        <p:xfrm>
          <a:off x="179512" y="764704"/>
          <a:ext cx="8784976" cy="601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689491"/>
                <a:gridCol w="3167160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OEM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</a:rPr>
                        <a:t>-i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1"/>
                          </a:solidFill>
                        </a:rPr>
                        <a:t>Nivo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chemeClr val="tx1"/>
                          </a:solidFill>
                        </a:rPr>
                        <a:t>Nivo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41732" marR="141732" marT="60960" marB="60960"/>
                </a:tc>
              </a:tr>
              <a:tr h="3858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Chrysler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Autoliv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SNOP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391148">
                <a:tc>
                  <a:txBody>
                    <a:bodyPr/>
                    <a:lstStyle/>
                    <a:p>
                      <a:pPr marL="0" algn="l" defTabSz="914273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CNH – Latin America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Benteler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Valeo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316546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FAW-VW</a:t>
                      </a: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Beru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WABCO</a:t>
                      </a:r>
                    </a:p>
                  </a:txBody>
                  <a:tcPr marL="141732" marR="141732" marT="60960" marB="60960"/>
                </a:tc>
              </a:tr>
              <a:tr h="3165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Ford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Bosch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ZF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3165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GM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Brose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40537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Iveco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Continental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4640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Jaguar/Land </a:t>
                      </a:r>
                      <a:r>
                        <a:rPr lang="en-US" sz="2000" baseline="0" dirty="0" smtClean="0"/>
                        <a:t>Rover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pPr marL="0" algn="l" defTabSz="914273" rtl="0" eaLnBrk="1" latinLnBrk="0" hangingPunct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Faurecia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469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PSA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Gates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V presoji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41732" marR="141732" marT="60960" marB="60960">
                    <a:solidFill>
                      <a:schemeClr val="accent1"/>
                    </a:solidFill>
                  </a:tcPr>
                </a:tc>
              </a:tr>
              <a:tr h="5539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Renault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Johnson Controls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BMW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55395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Tofas</a:t>
                      </a:r>
                      <a:r>
                        <a:rPr lang="en-US" sz="2000" baseline="0" dirty="0" smtClean="0"/>
                        <a:t> Fiat (Turkey)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Daimler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4766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Volvo</a:t>
                      </a:r>
                      <a:r>
                        <a:rPr lang="en-US" sz="2000" baseline="0" dirty="0" smtClean="0"/>
                        <a:t> Car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pPr marL="0" algn="l" defTabSz="914273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Magna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Powertrain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Honda NA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  <a:tr h="36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Volvo</a:t>
                      </a:r>
                      <a:r>
                        <a:rPr lang="en-US" sz="2000" baseline="0" dirty="0" smtClean="0"/>
                        <a:t> Truck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pPr marL="0" marR="0" indent="0" algn="l" defTabSz="9142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MGI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Coutier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732" marR="141732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VW</a:t>
                      </a:r>
                      <a:endParaRPr lang="en-US" sz="2000" dirty="0"/>
                    </a:p>
                  </a:txBody>
                  <a:tcPr marL="141732" marR="141732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dirty="0"/>
              <a:t>Drugi </a:t>
            </a:r>
            <a:r>
              <a:rPr lang="sl-SI" dirty="0" smtClean="0"/>
              <a:t>uporabniki</a:t>
            </a:r>
            <a:endParaRPr lang="en-US" dirty="0"/>
          </a:p>
        </p:txBody>
      </p:sp>
      <p:sp>
        <p:nvSpPr>
          <p:cNvPr id="1038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dirty="0"/>
              <a:t>N</a:t>
            </a:r>
            <a:r>
              <a:rPr lang="sl-SI" dirty="0" smtClean="0"/>
              <a:t>ovi:</a:t>
            </a:r>
            <a:endParaRPr lang="sl-SI" dirty="0"/>
          </a:p>
          <a:p>
            <a:pPr lvl="1">
              <a:lnSpc>
                <a:spcPct val="80000"/>
              </a:lnSpc>
            </a:pPr>
            <a:r>
              <a:rPr lang="en-US" dirty="0" err="1"/>
              <a:t>Iveco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GM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Nemški proizvajalci avtomobilov in dobavitelji, …</a:t>
            </a:r>
            <a:endParaRPr lang="sl-SI" dirty="0"/>
          </a:p>
          <a:p>
            <a:pPr>
              <a:lnSpc>
                <a:spcPct val="80000"/>
              </a:lnSpc>
            </a:pPr>
            <a:r>
              <a:rPr lang="sl-SI" dirty="0"/>
              <a:t>Uporabniki, ki ga uporabljajo pod internim imenom ali prilagojenega (za zgled vzamejo MMOG/LE):</a:t>
            </a:r>
          </a:p>
          <a:p>
            <a:pPr lvl="1">
              <a:lnSpc>
                <a:spcPct val="80000"/>
              </a:lnSpc>
            </a:pPr>
            <a:r>
              <a:rPr lang="sl-SI" dirty="0"/>
              <a:t>JCI, GKN, </a:t>
            </a:r>
            <a:r>
              <a:rPr lang="sl-SI" dirty="0" err="1"/>
              <a:t>Lear</a:t>
            </a:r>
            <a:r>
              <a:rPr lang="sl-SI" dirty="0"/>
              <a:t>, FIAT, ...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Ne-avtomobilska</a:t>
            </a:r>
            <a:r>
              <a:rPr lang="sl-SI" dirty="0"/>
              <a:t>: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Ikea, </a:t>
            </a:r>
            <a:r>
              <a:rPr lang="sl-SI" dirty="0" err="1" smtClean="0"/>
              <a:t>Whirlpool</a:t>
            </a:r>
            <a:endParaRPr lang="sl-SI" dirty="0" smtClean="0"/>
          </a:p>
          <a:p>
            <a:pPr lvl="1">
              <a:lnSpc>
                <a:spcPct val="80000"/>
              </a:lnSpc>
            </a:pPr>
            <a:r>
              <a:rPr lang="sl-SI" dirty="0" smtClean="0"/>
              <a:t>Bolnice</a:t>
            </a:r>
            <a:r>
              <a:rPr lang="sl-SI" dirty="0"/>
              <a:t>, </a:t>
            </a:r>
            <a:r>
              <a:rPr lang="sl-SI" dirty="0" smtClean="0"/>
              <a:t>univerze, kemična, letalska, elektronska, trgovine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7129462" cy="719807"/>
          </a:xfrm>
        </p:spPr>
        <p:txBody>
          <a:bodyPr/>
          <a:lstStyle/>
          <a:p>
            <a:r>
              <a:rPr lang="sl-SI" dirty="0" smtClean="0"/>
              <a:t>Koristi implementacije </a:t>
            </a:r>
            <a:r>
              <a:rPr lang="en-US" dirty="0" smtClean="0"/>
              <a:t>MMOG/LE</a:t>
            </a:r>
            <a:endParaRPr lang="en-US" dirty="0"/>
          </a:p>
        </p:txBody>
      </p:sp>
      <p:sp>
        <p:nvSpPr>
          <p:cNvPr id="1038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93321"/>
            <a:ext cx="8424862" cy="5761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85</a:t>
            </a:r>
            <a:r>
              <a:rPr lang="en-US" dirty="0"/>
              <a:t>% </a:t>
            </a:r>
            <a:r>
              <a:rPr lang="sl-SI" dirty="0" smtClean="0"/>
              <a:t>zmanjšanje stroškov izrednih dostav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80</a:t>
            </a:r>
            <a:r>
              <a:rPr lang="en-US" dirty="0"/>
              <a:t>% </a:t>
            </a:r>
            <a:r>
              <a:rPr lang="sl-SI" dirty="0"/>
              <a:t>zmanjšanje stroškov </a:t>
            </a:r>
            <a:r>
              <a:rPr lang="sl-SI" dirty="0" smtClean="0"/>
              <a:t>zastarelih mat./izd.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43%</a:t>
            </a:r>
            <a:r>
              <a:rPr lang="sl-SI" dirty="0" smtClean="0"/>
              <a:t> </a:t>
            </a:r>
            <a:r>
              <a:rPr lang="sl-SI" dirty="0"/>
              <a:t>zmanjšanje </a:t>
            </a:r>
            <a:r>
              <a:rPr lang="sl-SI" dirty="0" smtClean="0"/>
              <a:t>stroškov zalog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20</a:t>
            </a:r>
            <a:r>
              <a:rPr lang="en-US" dirty="0"/>
              <a:t>% </a:t>
            </a:r>
            <a:r>
              <a:rPr lang="sl-SI" dirty="0" smtClean="0"/>
              <a:t>manj časa za vnos podatkov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Boljša kontrola procesov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sl-SI" dirty="0" smtClean="0"/>
              <a:t>Zmanjšanje zastojev, predelav, vodilnih časov, itd.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Boljši nadzor oskrbne verige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sl-SI" dirty="0" smtClean="0"/>
              <a:t>Povečanje vidljivosti – transparentnosti – zalog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sl-SI" dirty="0" smtClean="0"/>
              <a:t>Zmanjšanje tveganj v oskrbi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Podpora stalnim izboljšavam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Povečanje zadovoljstva kupcev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sl-SI" dirty="0" smtClean="0"/>
              <a:t>Povečanje konkurenčnosti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0188"/>
            <a:ext cx="8686800" cy="5053012"/>
          </a:xfrm>
        </p:spPr>
        <p:txBody>
          <a:bodyPr/>
          <a:lstStyle/>
          <a:p>
            <a:r>
              <a:rPr lang="sl-SI" dirty="0" smtClean="0"/>
              <a:t>Vloga </a:t>
            </a:r>
            <a:r>
              <a:rPr lang="sl-SI" dirty="0"/>
              <a:t>M2M-a </a:t>
            </a:r>
            <a:r>
              <a:rPr lang="sl-SI" dirty="0" smtClean="0"/>
              <a:t>in </a:t>
            </a:r>
            <a:r>
              <a:rPr lang="en-US" dirty="0"/>
              <a:t>QAD</a:t>
            </a:r>
            <a:r>
              <a:rPr lang="sl-SI" dirty="0"/>
              <a:t>-a</a:t>
            </a:r>
            <a:endParaRPr lang="en-US" dirty="0"/>
          </a:p>
          <a:p>
            <a:r>
              <a:rPr lang="sl-SI" dirty="0" smtClean="0"/>
              <a:t>Nastanek</a:t>
            </a:r>
            <a:r>
              <a:rPr lang="en-US" dirty="0" smtClean="0"/>
              <a:t> </a:t>
            </a:r>
            <a:r>
              <a:rPr lang="en-US" dirty="0"/>
              <a:t>MMOG/LE</a:t>
            </a:r>
          </a:p>
          <a:p>
            <a:r>
              <a:rPr lang="sl-SI" dirty="0" smtClean="0"/>
              <a:t>Zakaj </a:t>
            </a:r>
            <a:r>
              <a:rPr lang="en-US" dirty="0" smtClean="0"/>
              <a:t>MMOG/LE</a:t>
            </a:r>
            <a:r>
              <a:rPr lang="en-US" dirty="0"/>
              <a:t>?</a:t>
            </a:r>
          </a:p>
          <a:p>
            <a:r>
              <a:rPr lang="sl-SI" dirty="0"/>
              <a:t>Kako ga </a:t>
            </a:r>
            <a:r>
              <a:rPr lang="sl-SI" dirty="0" smtClean="0"/>
              <a:t>uporabljajo </a:t>
            </a:r>
            <a:r>
              <a:rPr lang="en-US" dirty="0"/>
              <a:t>OEM</a:t>
            </a:r>
            <a:r>
              <a:rPr lang="sl-SI" dirty="0"/>
              <a:t>-i </a:t>
            </a:r>
            <a:r>
              <a:rPr lang="sl-SI" dirty="0" smtClean="0"/>
              <a:t>in </a:t>
            </a:r>
            <a:r>
              <a:rPr lang="sl-SI" dirty="0"/>
              <a:t>globalni </a:t>
            </a:r>
            <a:r>
              <a:rPr lang="sl-SI" dirty="0" smtClean="0"/>
              <a:t>dobavitelji</a:t>
            </a:r>
            <a:endParaRPr lang="en-US" dirty="0"/>
          </a:p>
          <a:p>
            <a:r>
              <a:rPr lang="sl-SI" dirty="0" smtClean="0"/>
              <a:t>Samoocena</a:t>
            </a:r>
            <a:endParaRPr lang="en-US" dirty="0"/>
          </a:p>
          <a:p>
            <a:r>
              <a:rPr lang="sl-SI" dirty="0" smtClean="0"/>
              <a:t>Globalna podpora QAD-a in </a:t>
            </a:r>
            <a:r>
              <a:rPr lang="sl-SI" dirty="0"/>
              <a:t>M2M-a</a:t>
            </a:r>
            <a:endParaRPr lang="en-US" dirty="0"/>
          </a:p>
          <a:p>
            <a:r>
              <a:rPr lang="sl-SI" dirty="0"/>
              <a:t>Dodatne informacije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Slide Number Placeholder 1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FEB7F7D-6BBB-4F6F-9DB6-D62EA2E92D5D}" type="slidenum">
              <a:rPr lang="ja-JP" altLang="en-US" sz="1400">
                <a:ea typeface="ＭＳ Ｐゴシック" panose="020B0600070205080204" pitchFamily="34" charset="-128"/>
              </a:rPr>
              <a:pPr algn="r"/>
              <a:t>20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332656"/>
            <a:ext cx="8043862" cy="8382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l-SI" sz="3200" b="1" dirty="0" smtClean="0">
                <a:solidFill>
                  <a:srgbClr val="5A87C6"/>
                </a:solidFill>
              </a:rPr>
              <a:t>Rezultati v </a:t>
            </a:r>
            <a:r>
              <a:rPr lang="sl-SI" sz="3200" b="1" dirty="0">
                <a:solidFill>
                  <a:srgbClr val="5A87C6"/>
                </a:solidFill>
              </a:rPr>
              <a:t>Renault Revozu</a:t>
            </a:r>
            <a:endParaRPr lang="en-US" sz="3200" b="1" dirty="0">
              <a:solidFill>
                <a:srgbClr val="5A87C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60" y="4797152"/>
            <a:ext cx="3055740" cy="2060848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4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14" y="1177822"/>
            <a:ext cx="8302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63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sz="2400" dirty="0" smtClean="0"/>
              <a:t>MMOG/LE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sl-SI" sz="2400" dirty="0"/>
              <a:t>je </a:t>
            </a:r>
            <a:r>
              <a:rPr lang="sl-SI" sz="2400" dirty="0" smtClean="0"/>
              <a:t>postal prvič obvezen v </a:t>
            </a:r>
            <a:r>
              <a:rPr lang="sl-SI" sz="2400" dirty="0"/>
              <a:t>fazi projekta </a:t>
            </a:r>
            <a:r>
              <a:rPr lang="sl-SI" sz="2400" dirty="0" err="1" smtClean="0"/>
              <a:t>Twingo</a:t>
            </a:r>
            <a:r>
              <a:rPr lang="sl-SI" sz="2400" dirty="0" smtClean="0"/>
              <a:t>.</a:t>
            </a:r>
            <a:endParaRPr lang="sl-SI" sz="2400" dirty="0"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sl-SI" sz="2400" dirty="0" smtClean="0">
                <a:solidFill>
                  <a:schemeClr val="tx2"/>
                </a:solidFill>
              </a:rPr>
              <a:t>Novi </a:t>
            </a:r>
            <a:r>
              <a:rPr lang="sl-SI" sz="2400" dirty="0">
                <a:solidFill>
                  <a:schemeClr val="tx2"/>
                </a:solidFill>
              </a:rPr>
              <a:t>dobavitelji </a:t>
            </a:r>
            <a:r>
              <a:rPr lang="sl-SI" sz="2400" dirty="0" smtClean="0">
                <a:solidFill>
                  <a:schemeClr val="tx2"/>
                </a:solidFill>
              </a:rPr>
              <a:t>so bili </a:t>
            </a:r>
            <a:r>
              <a:rPr lang="sl-SI" sz="2400" dirty="0">
                <a:solidFill>
                  <a:schemeClr val="tx2"/>
                </a:solidFill>
              </a:rPr>
              <a:t>vključeni zaradi skrajšanja transportnih poti </a:t>
            </a:r>
            <a:r>
              <a:rPr lang="sl-SI" sz="2400" dirty="0" smtClean="0">
                <a:solidFill>
                  <a:schemeClr val="tx2"/>
                </a:solidFill>
              </a:rPr>
              <a:t>iz </a:t>
            </a:r>
            <a:r>
              <a:rPr lang="sl-SI" sz="2400" dirty="0">
                <a:solidFill>
                  <a:schemeClr val="tx2"/>
                </a:solidFill>
              </a:rPr>
              <a:t>1500 km na </a:t>
            </a:r>
            <a:r>
              <a:rPr lang="sl-SI" sz="2400" dirty="0" smtClean="0">
                <a:solidFill>
                  <a:schemeClr val="tx2"/>
                </a:solidFill>
              </a:rPr>
              <a:t>700km. Obvezno so morali uporabljati </a:t>
            </a:r>
            <a:r>
              <a:rPr lang="en-US" sz="2400" dirty="0" smtClean="0">
                <a:solidFill>
                  <a:schemeClr val="tx2"/>
                </a:solidFill>
              </a:rPr>
              <a:t>MMOG/LE</a:t>
            </a:r>
            <a:r>
              <a:rPr lang="sl-SI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!</a:t>
            </a:r>
          </a:p>
          <a:p>
            <a:pPr algn="ctr" eaLnBrk="0" hangingPunct="0">
              <a:lnSpc>
                <a:spcPct val="120000"/>
              </a:lnSpc>
            </a:pPr>
            <a:r>
              <a:rPr lang="sl-SI" sz="2400" dirty="0">
                <a:solidFill>
                  <a:schemeClr val="tx2"/>
                </a:solidFill>
              </a:rPr>
              <a:t>Starim </a:t>
            </a:r>
            <a:r>
              <a:rPr lang="sl-SI" sz="2400" dirty="0" smtClean="0">
                <a:solidFill>
                  <a:schemeClr val="tx2"/>
                </a:solidFill>
              </a:rPr>
              <a:t>("</a:t>
            </a:r>
            <a:r>
              <a:rPr lang="sl-SI" sz="2400" dirty="0" err="1" smtClean="0">
                <a:solidFill>
                  <a:schemeClr val="tx2"/>
                </a:solidFill>
              </a:rPr>
              <a:t>etabliranim</a:t>
            </a:r>
            <a:r>
              <a:rPr lang="sl-SI" sz="2400" dirty="0" smtClean="0">
                <a:solidFill>
                  <a:schemeClr val="tx2"/>
                </a:solidFill>
              </a:rPr>
              <a:t>") dobaviteljem </a:t>
            </a:r>
            <a:r>
              <a:rPr lang="sl-SI" sz="2400" dirty="0">
                <a:solidFill>
                  <a:schemeClr val="tx2"/>
                </a:solidFill>
              </a:rPr>
              <a:t>ni bilo potrebno uporabljati </a:t>
            </a:r>
            <a:r>
              <a:rPr lang="en-US" sz="2400" dirty="0">
                <a:solidFill>
                  <a:schemeClr val="tx2"/>
                </a:solidFill>
              </a:rPr>
              <a:t>MMOG/LE</a:t>
            </a:r>
            <a:r>
              <a:rPr lang="sl-SI" sz="2400" dirty="0" smtClean="0">
                <a:solidFill>
                  <a:schemeClr val="tx2"/>
                </a:solidFill>
              </a:rPr>
              <a:t>!</a:t>
            </a:r>
            <a:endParaRPr lang="sl-SI" sz="2400" u="sng" dirty="0" smtClean="0"/>
          </a:p>
          <a:p>
            <a:pPr eaLnBrk="0" hangingPunct="0">
              <a:lnSpc>
                <a:spcPct val="120000"/>
              </a:lnSpc>
            </a:pPr>
            <a:r>
              <a:rPr lang="sl-SI" sz="2400" u="sng" dirty="0" smtClean="0"/>
              <a:t>Primerjava ocene servisiranja po enem letu (2007)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</a:endParaRPr>
          </a:p>
          <a:p>
            <a:pPr lvl="1" eaLnBrk="0" hangingPunct="0">
              <a:lnSpc>
                <a:spcPct val="110000"/>
              </a:lnSpc>
              <a:buClr>
                <a:srgbClr val="FF0000"/>
              </a:buClr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		</a:t>
            </a:r>
            <a:r>
              <a:rPr lang="sl-SI" sz="2800" dirty="0" smtClean="0">
                <a:solidFill>
                  <a:schemeClr val="tx2"/>
                </a:solidFill>
              </a:rPr>
              <a:t>Novi dobavitelji:</a:t>
            </a:r>
            <a:r>
              <a:rPr lang="en-US" sz="2800" dirty="0" smtClean="0"/>
              <a:t> 91 %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sl-SI" sz="2800" dirty="0">
                <a:solidFill>
                  <a:schemeClr val="tx2"/>
                </a:solidFill>
              </a:rPr>
              <a:t>Stari </a:t>
            </a:r>
            <a:r>
              <a:rPr lang="sl-SI" sz="2800" dirty="0" smtClean="0">
                <a:solidFill>
                  <a:schemeClr val="tx2"/>
                </a:solidFill>
              </a:rPr>
              <a:t>dobavitelji: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l-SI" sz="2800" dirty="0" smtClean="0"/>
              <a:t>80%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sl-SI" sz="2800" u="sng" dirty="0"/>
              <a:t>MMOG/LE je zdaj obvezen za vse</a:t>
            </a:r>
            <a:r>
              <a:rPr lang="sl-SI" sz="2800" u="sng" dirty="0" smtClean="0"/>
              <a:t>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sl-SI" sz="2000" i="1" u="sng" dirty="0" smtClean="0">
                <a:hlinkClick r:id="rId4" action="ppaction://hlinkpres?slideindex=1&amp;slidetitle="/>
              </a:rPr>
              <a:t>[MMOG/LE </a:t>
            </a:r>
            <a:r>
              <a:rPr lang="sl-SI" sz="2000" i="1" u="sng" dirty="0" err="1" smtClean="0">
                <a:hlinkClick r:id="rId4" action="ppaction://hlinkpres?slideindex=1&amp;slidetitle="/>
              </a:rPr>
              <a:t>Benefits</a:t>
            </a:r>
            <a:r>
              <a:rPr lang="sl-SI" sz="2000" i="1" u="sng" dirty="0" smtClean="0">
                <a:hlinkClick r:id="rId4" action="ppaction://hlinkpres?slideindex=1&amp;slidetitle="/>
              </a:rPr>
              <a:t>]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2335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1066800" y="5105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sz="4000">
              <a:solidFill>
                <a:schemeClr val="tx2"/>
              </a:solidFill>
            </a:endParaRP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l-SI" dirty="0" smtClean="0"/>
              <a:t>Izpolnjevanje zahtev </a:t>
            </a:r>
            <a:r>
              <a:rPr lang="en-US" dirty="0" smtClean="0"/>
              <a:t>MMOG/LE</a:t>
            </a:r>
            <a:endParaRPr lang="en-US" dirty="0"/>
          </a:p>
        </p:txBody>
      </p:sp>
      <p:sp>
        <p:nvSpPr>
          <p:cNvPr id="104243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680"/>
            <a:ext cx="8507413" cy="608359"/>
          </a:xfrm>
        </p:spPr>
        <p:txBody>
          <a:bodyPr/>
          <a:lstStyle/>
          <a:p>
            <a:r>
              <a:rPr lang="sl-SI" dirty="0" smtClean="0"/>
              <a:t>Na kaj so kupci posebej pozorni</a:t>
            </a:r>
            <a:endParaRPr lang="en-US" dirty="0"/>
          </a:p>
        </p:txBody>
      </p:sp>
      <p:sp>
        <p:nvSpPr>
          <p:cNvPr id="1044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2816"/>
            <a:ext cx="8363272" cy="490897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/>
              <a:t>Integracija EDI </a:t>
            </a:r>
            <a:r>
              <a:rPr lang="sl-SI" dirty="0" smtClean="0"/>
              <a:t>podatkov </a:t>
            </a:r>
            <a:r>
              <a:rPr lang="sl-SI" dirty="0"/>
              <a:t>od </a:t>
            </a:r>
            <a:r>
              <a:rPr lang="sl-SI" dirty="0" smtClean="0"/>
              <a:t>prejema naročila kupca do dobave kupcu</a:t>
            </a:r>
            <a:endParaRPr lang="en-US" dirty="0"/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/>
              <a:t>Planiranje </a:t>
            </a:r>
            <a:r>
              <a:rPr lang="sl-SI" dirty="0" smtClean="0"/>
              <a:t>kapacitet</a:t>
            </a:r>
            <a:endParaRPr lang="en-US" dirty="0"/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 smtClean="0"/>
              <a:t>Označevanje z </a:t>
            </a:r>
            <a:r>
              <a:rPr lang="sl-SI" dirty="0"/>
              <a:t>bar </a:t>
            </a:r>
            <a:r>
              <a:rPr lang="sl-SI" dirty="0" smtClean="0"/>
              <a:t>kodo</a:t>
            </a:r>
            <a:endParaRPr lang="en-US" dirty="0"/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/>
              <a:t>Komunikacija </a:t>
            </a:r>
            <a:r>
              <a:rPr lang="sl-SI" dirty="0" smtClean="0"/>
              <a:t>s pod-dobavitelji</a:t>
            </a:r>
            <a:endParaRPr lang="en-US" dirty="0"/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/>
              <a:t>Kontrola </a:t>
            </a:r>
            <a:r>
              <a:rPr lang="sl-SI" dirty="0" smtClean="0"/>
              <a:t>procesov</a:t>
            </a:r>
            <a:endParaRPr lang="en-US" dirty="0"/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/>
              <a:t>Upravljanje </a:t>
            </a:r>
            <a:r>
              <a:rPr lang="sl-SI" dirty="0" smtClean="0"/>
              <a:t>zalog</a:t>
            </a:r>
          </a:p>
          <a:p>
            <a:pPr>
              <a:lnSpc>
                <a:spcPct val="100000"/>
              </a:lnSpc>
              <a:buClr>
                <a:srgbClr val="660033"/>
              </a:buClr>
            </a:pPr>
            <a:r>
              <a:rPr lang="sl-SI" dirty="0" smtClean="0"/>
              <a:t>Sledljivost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345362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Integracija EDI in ERP – Proces prejema naročil</a:t>
            </a:r>
          </a:p>
        </p:txBody>
      </p:sp>
      <p:pic>
        <p:nvPicPr>
          <p:cNvPr id="16387" name="Picture 5" descr="MM 01 Proces uvoza EDI dokumenta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97888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66" name="Picture 6" descr="MM 01 Originalno EDI naročilo od kupca TR_1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671888" cy="1681163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367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7632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2000" b="1">
                <a:solidFill>
                  <a:srgbClr val="FF3300"/>
                </a:solidFill>
              </a:rPr>
              <a:t>1.Originalno EDI naročilo in napoved sta prejeta od kupca</a:t>
            </a:r>
          </a:p>
        </p:txBody>
      </p:sp>
      <p:sp>
        <p:nvSpPr>
          <p:cNvPr id="1167369" name="Text Box 9"/>
          <p:cNvSpPr txBox="1">
            <a:spLocks noChangeArrowheads="1"/>
          </p:cNvSpPr>
          <p:nvPr/>
        </p:nvSpPr>
        <p:spPr bwMode="auto">
          <a:xfrm>
            <a:off x="179388" y="3500438"/>
            <a:ext cx="40322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2000" b="1">
                <a:solidFill>
                  <a:srgbClr val="FF3300"/>
                </a:solidFill>
              </a:rPr>
              <a:t>2.Mapiranje in avtomatsko polnjenje EDI sporočila v ERP</a:t>
            </a:r>
          </a:p>
        </p:txBody>
      </p:sp>
      <p:sp>
        <p:nvSpPr>
          <p:cNvPr id="1167371" name="Text Box 11"/>
          <p:cNvSpPr txBox="1">
            <a:spLocks noChangeArrowheads="1"/>
          </p:cNvSpPr>
          <p:nvPr/>
        </p:nvSpPr>
        <p:spPr bwMode="auto">
          <a:xfrm>
            <a:off x="5076825" y="3357563"/>
            <a:ext cx="4572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2000" b="1">
                <a:solidFill>
                  <a:srgbClr val="FF3300"/>
                </a:solidFill>
              </a:rPr>
              <a:t>3.Točna naročila in napovedi</a:t>
            </a:r>
            <a:r>
              <a:rPr lang="sl-SI" altLang="en-US" sz="800"/>
              <a:t> </a:t>
            </a:r>
            <a:r>
              <a:rPr lang="sl-SI" altLang="en-US" sz="2000" b="1">
                <a:solidFill>
                  <a:srgbClr val="FF3300"/>
                </a:solidFill>
              </a:rPr>
              <a:t>kupcev – vhod v plan MRPII</a:t>
            </a:r>
          </a:p>
        </p:txBody>
      </p:sp>
      <p:pic>
        <p:nvPicPr>
          <p:cNvPr id="11673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816350" cy="2266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37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4140200" cy="24114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6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6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6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6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6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7" grpId="0"/>
      <p:bldP spid="1167369" grpId="0"/>
      <p:bldP spid="11673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298" t="7672" r="28969" b="44094"/>
          <a:stretch/>
        </p:blipFill>
        <p:spPr>
          <a:xfrm>
            <a:off x="150175" y="1382191"/>
            <a:ext cx="8979424" cy="34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Skupina 3"/>
          <p:cNvGrpSpPr/>
          <p:nvPr/>
        </p:nvGrpSpPr>
        <p:grpSpPr>
          <a:xfrm>
            <a:off x="2627784" y="5341810"/>
            <a:ext cx="2233613" cy="1511610"/>
            <a:chOff x="3165474" y="4102281"/>
            <a:chExt cx="2233613" cy="1340106"/>
          </a:xfrm>
        </p:grpSpPr>
        <p:sp>
          <p:nvSpPr>
            <p:cNvPr id="1048580" name="AutoShape 3"/>
            <p:cNvSpPr>
              <a:spLocks noChangeArrowheads="1"/>
            </p:cNvSpPr>
            <p:nvPr/>
          </p:nvSpPr>
          <p:spPr bwMode="auto">
            <a:xfrm>
              <a:off x="3165474" y="4102281"/>
              <a:ext cx="2233613" cy="1196975"/>
            </a:xfrm>
            <a:prstGeom prst="wedgeRectCallout">
              <a:avLst>
                <a:gd name="adj1" fmla="val 74389"/>
                <a:gd name="adj2" fmla="val -119094"/>
              </a:avLst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91440" bIns="91440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  <p:sp>
          <p:nvSpPr>
            <p:cNvPr id="1048581" name="Text Box 4"/>
            <p:cNvSpPr txBox="1">
              <a:spLocks noChangeArrowheads="1"/>
            </p:cNvSpPr>
            <p:nvPr/>
          </p:nvSpPr>
          <p:spPr bwMode="auto">
            <a:xfrm>
              <a:off x="3427079" y="4149725"/>
              <a:ext cx="1710405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91440" bIns="9144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sl-SI" sz="2400" dirty="0" smtClean="0">
                  <a:latin typeface="Tahoma" panose="020B0604030504040204" pitchFamily="34" charset="0"/>
                </a:rPr>
                <a:t>Kaj in kdaj </a:t>
              </a:r>
              <a:endParaRPr lang="sl-SI" sz="2400" dirty="0">
                <a:latin typeface="Tahoma" panose="020B0604030504040204" pitchFamily="34" charset="0"/>
              </a:endParaRPr>
            </a:p>
            <a:p>
              <a:pPr algn="ctr"/>
              <a:r>
                <a:rPr lang="sl-SI" sz="2400" dirty="0">
                  <a:latin typeface="Tahoma" panose="020B0604030504040204" pitchFamily="34" charset="0"/>
                </a:rPr>
                <a:t>j</a:t>
              </a:r>
              <a:r>
                <a:rPr lang="sl-SI" sz="2400" dirty="0" smtClean="0">
                  <a:latin typeface="Tahoma" panose="020B0604030504040204" pitchFamily="34" charset="0"/>
                </a:rPr>
                <a:t>e treba</a:t>
              </a:r>
              <a:endParaRPr lang="sl-SI" sz="2400" dirty="0">
                <a:latin typeface="Tahoma" panose="020B0604030504040204" pitchFamily="34" charset="0"/>
              </a:endParaRPr>
            </a:p>
            <a:p>
              <a:pPr algn="ctr"/>
              <a:r>
                <a:rPr lang="sl-SI" sz="2400" dirty="0" smtClean="0">
                  <a:latin typeface="Tahoma" panose="020B0604030504040204" pitchFamily="34" charset="0"/>
                </a:rPr>
                <a:t>dobaviti</a:t>
              </a:r>
              <a:endParaRPr lang="en-US" sz="24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48585" name="Rectangle 2"/>
          <p:cNvSpPr>
            <a:spLocks noChangeArrowheads="1"/>
          </p:cNvSpPr>
          <p:nvPr/>
        </p:nvSpPr>
        <p:spPr bwMode="auto">
          <a:xfrm>
            <a:off x="395536" y="444312"/>
            <a:ext cx="8153400" cy="56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dirty="0" smtClean="0"/>
              <a:t>Integra</a:t>
            </a:r>
            <a:r>
              <a:rPr lang="sl-SI" dirty="0" err="1" smtClean="0"/>
              <a:t>cija</a:t>
            </a:r>
            <a:r>
              <a:rPr lang="sl-SI" dirty="0" smtClean="0"/>
              <a:t> EDI naročil kupca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402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4542" t="9641" r="2405" b="33266"/>
          <a:stretch/>
        </p:blipFill>
        <p:spPr>
          <a:xfrm>
            <a:off x="107810" y="2235782"/>
            <a:ext cx="9176276" cy="4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6534" name="AutoShape 5"/>
          <p:cNvSpPr>
            <a:spLocks noChangeArrowheads="1"/>
          </p:cNvSpPr>
          <p:nvPr/>
        </p:nvSpPr>
        <p:spPr bwMode="auto">
          <a:xfrm>
            <a:off x="4371021" y="5087413"/>
            <a:ext cx="4747692" cy="1212080"/>
          </a:xfrm>
          <a:prstGeom prst="wedgeRectCallout">
            <a:avLst>
              <a:gd name="adj1" fmla="val -41946"/>
              <a:gd name="adj2" fmla="val -181438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400" dirty="0" smtClean="0">
                <a:latin typeface="Tahoma" panose="020B0604030504040204" pitchFamily="34" charset="0"/>
              </a:rPr>
              <a:t>Naročeno / Planirano / Dobavljeno</a:t>
            </a:r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046537" name="Rectangle 2"/>
          <p:cNvSpPr>
            <a:spLocks noChangeArrowheads="1"/>
          </p:cNvSpPr>
          <p:nvPr/>
        </p:nvSpPr>
        <p:spPr bwMode="auto">
          <a:xfrm>
            <a:off x="495300" y="244475"/>
            <a:ext cx="81534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dirty="0" smtClean="0"/>
              <a:t>Integra</a:t>
            </a:r>
            <a:r>
              <a:rPr lang="sl-SI" dirty="0" err="1" smtClean="0"/>
              <a:t>cija</a:t>
            </a:r>
            <a:r>
              <a:rPr lang="sl-SI" dirty="0" smtClean="0"/>
              <a:t> EDI in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1" name="Rectangle 2"/>
          <p:cNvSpPr>
            <a:spLocks noChangeArrowheads="1"/>
          </p:cNvSpPr>
          <p:nvPr/>
        </p:nvSpPr>
        <p:spPr bwMode="auto">
          <a:xfrm>
            <a:off x="107504" y="116632"/>
            <a:ext cx="8153400" cy="66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dirty="0" smtClean="0"/>
              <a:t>Kazalniki učinkovitosti odprem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151" t="5090" r="38300" b="7335"/>
          <a:stretch/>
        </p:blipFill>
        <p:spPr>
          <a:xfrm>
            <a:off x="323528" y="1052736"/>
            <a:ext cx="8468362" cy="1000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54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Planiranje </a:t>
            </a:r>
          </a:p>
        </p:txBody>
      </p:sp>
      <p:pic>
        <p:nvPicPr>
          <p:cNvPr id="18435" name="Picture 5" descr="MM 02 Proces planiranja proizvodnje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567848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07" name="Rectangle 7"/>
          <p:cNvSpPr>
            <a:spLocks noChangeArrowheads="1"/>
          </p:cNvSpPr>
          <p:nvPr/>
        </p:nvSpPr>
        <p:spPr bwMode="auto">
          <a:xfrm>
            <a:off x="5435600" y="908050"/>
            <a:ext cx="37084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en-US" sz="2400" dirty="0"/>
              <a:t>Vprašanja in odgovori:</a:t>
            </a:r>
          </a:p>
          <a:p>
            <a:pPr lvl="1" eaLnBrk="1" hangingPunct="1"/>
            <a:r>
              <a:rPr lang="sl-SI" altLang="en-US" sz="2000" u="sng" dirty="0"/>
              <a:t>MPS</a:t>
            </a:r>
            <a:r>
              <a:rPr lang="sl-SI" altLang="en-US" sz="2000" dirty="0"/>
              <a:t>: </a:t>
            </a:r>
            <a:r>
              <a:rPr lang="sl-SI" altLang="en-US" sz="2000" dirty="0">
                <a:solidFill>
                  <a:srgbClr val="FF3300"/>
                </a:solidFill>
              </a:rPr>
              <a:t>Kaj in do kdaj moramo izdelati?</a:t>
            </a:r>
          </a:p>
          <a:p>
            <a:pPr lvl="1" eaLnBrk="1" hangingPunct="1"/>
            <a:r>
              <a:rPr lang="sl-SI" altLang="en-US" sz="2000" u="sng" dirty="0"/>
              <a:t>MRP</a:t>
            </a:r>
            <a:r>
              <a:rPr lang="sl-SI" altLang="en-US" sz="2000" dirty="0"/>
              <a:t>: </a:t>
            </a:r>
            <a:r>
              <a:rPr lang="sl-SI" altLang="en-US" sz="2000" dirty="0">
                <a:solidFill>
                  <a:srgbClr val="FF3300"/>
                </a:solidFill>
              </a:rPr>
              <a:t>Ali bomo dobili potrebne materiale pravočasno?</a:t>
            </a:r>
          </a:p>
          <a:p>
            <a:pPr lvl="1" eaLnBrk="1" hangingPunct="1"/>
            <a:r>
              <a:rPr lang="sl-SI" altLang="en-US" sz="2000" u="sng" dirty="0" smtClean="0"/>
              <a:t>RCCP/CRP</a:t>
            </a:r>
            <a:r>
              <a:rPr lang="sl-SI" altLang="en-US" sz="2000" dirty="0" smtClean="0"/>
              <a:t>: </a:t>
            </a:r>
            <a:r>
              <a:rPr lang="sl-SI" altLang="en-US" sz="2000" dirty="0">
                <a:solidFill>
                  <a:srgbClr val="FF3300"/>
                </a:solidFill>
              </a:rPr>
              <a:t>Ali imamo dovolj kapacitet za izdelavo?</a:t>
            </a:r>
          </a:p>
        </p:txBody>
      </p:sp>
      <p:sp>
        <p:nvSpPr>
          <p:cNvPr id="1177609" name="Text Box 9"/>
          <p:cNvSpPr txBox="1">
            <a:spLocks noChangeArrowheads="1"/>
          </p:cNvSpPr>
          <p:nvPr/>
        </p:nvSpPr>
        <p:spPr bwMode="auto">
          <a:xfrm>
            <a:off x="179388" y="5734050"/>
            <a:ext cx="8964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2400"/>
              <a:t>Vhod v planiranje: </a:t>
            </a:r>
            <a:r>
              <a:rPr lang="sl-SI" altLang="en-US" sz="2400">
                <a:solidFill>
                  <a:srgbClr val="FF3300"/>
                </a:solidFill>
              </a:rPr>
              <a:t>Naročila, Napovedi; Zaloge in material na poti; Vodilni časi nabave; Tehnologija; Kapacitete</a:t>
            </a:r>
          </a:p>
        </p:txBody>
      </p:sp>
      <p:sp>
        <p:nvSpPr>
          <p:cNvPr id="1177610" name="AutoShape 10"/>
          <p:cNvSpPr>
            <a:spLocks noChangeArrowheads="1"/>
          </p:cNvSpPr>
          <p:nvPr/>
        </p:nvSpPr>
        <p:spPr bwMode="auto">
          <a:xfrm rot="-1549260">
            <a:off x="3925888" y="2070100"/>
            <a:ext cx="2160587" cy="288925"/>
          </a:xfrm>
          <a:prstGeom prst="leftArrow">
            <a:avLst>
              <a:gd name="adj1" fmla="val 50000"/>
              <a:gd name="adj2" fmla="val 186951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l-SI" altLang="en-US" sz="800"/>
          </a:p>
        </p:txBody>
      </p:sp>
      <p:sp>
        <p:nvSpPr>
          <p:cNvPr id="1177611" name="AutoShape 11"/>
          <p:cNvSpPr>
            <a:spLocks noChangeArrowheads="1"/>
          </p:cNvSpPr>
          <p:nvPr/>
        </p:nvSpPr>
        <p:spPr bwMode="auto">
          <a:xfrm rot="-1549260">
            <a:off x="2706688" y="3084513"/>
            <a:ext cx="3451225" cy="288925"/>
          </a:xfrm>
          <a:prstGeom prst="leftArrow">
            <a:avLst>
              <a:gd name="adj1" fmla="val 50000"/>
              <a:gd name="adj2" fmla="val 298626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l-SI" altLang="en-US" sz="800"/>
          </a:p>
        </p:txBody>
      </p:sp>
      <p:sp>
        <p:nvSpPr>
          <p:cNvPr id="1177612" name="AutoShape 12"/>
          <p:cNvSpPr>
            <a:spLocks noChangeArrowheads="1"/>
          </p:cNvSpPr>
          <p:nvPr/>
        </p:nvSpPr>
        <p:spPr bwMode="auto">
          <a:xfrm rot="-1549260">
            <a:off x="5287963" y="3354388"/>
            <a:ext cx="728662" cy="288925"/>
          </a:xfrm>
          <a:prstGeom prst="leftArrow">
            <a:avLst>
              <a:gd name="adj1" fmla="val 50000"/>
              <a:gd name="adj2" fmla="val 63049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l-SI" altLang="en-US" sz="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012511" y="3899989"/>
            <a:ext cx="2951977" cy="1694226"/>
          </a:xfrm>
          <a:prstGeom prst="wedgeRectCallout">
            <a:avLst>
              <a:gd name="adj1" fmla="val 16441"/>
              <a:gd name="adj2" fmla="val -76625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000" dirty="0" smtClean="0">
                <a:latin typeface="Tahoma" panose="020B0604030504040204" pitchFamily="34" charset="0"/>
              </a:rPr>
              <a:t>Primerjava možnih količin z naročenimi. </a:t>
            </a:r>
          </a:p>
          <a:p>
            <a:r>
              <a:rPr lang="sl-SI" sz="2000" dirty="0" smtClean="0">
                <a:latin typeface="Tahoma" panose="020B0604030504040204" pitchFamily="34" charset="0"/>
              </a:rPr>
              <a:t>Če količine niso </a:t>
            </a:r>
            <a:r>
              <a:rPr lang="sl-SI" sz="2000" dirty="0">
                <a:latin typeface="Tahoma" panose="020B0604030504040204" pitchFamily="34" charset="0"/>
              </a:rPr>
              <a:t>skladne – </a:t>
            </a:r>
            <a:r>
              <a:rPr lang="sl-SI" sz="2000" dirty="0" smtClean="0">
                <a:latin typeface="Tahoma" panose="020B0604030504040204" pitchFamily="34" charset="0"/>
              </a:rPr>
              <a:t>obvestiti </a:t>
            </a:r>
            <a:r>
              <a:rPr lang="sl-SI" sz="2000" dirty="0">
                <a:latin typeface="Tahoma" panose="020B0604030504040204" pitchFamily="34" charset="0"/>
              </a:rPr>
              <a:t>kupca!</a:t>
            </a:r>
            <a:endParaRPr 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7" grpId="0"/>
      <p:bldP spid="1177609" grpId="0"/>
      <p:bldP spid="1177610" grpId="0" animBg="1"/>
      <p:bldP spid="1177611" grpId="0" animBg="1"/>
      <p:bldP spid="11776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987" name="Picture 3" descr="MM 02 MPS Summary report dotNET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713788" cy="365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z="2800" dirty="0" smtClean="0"/>
              <a:t>Planiranje</a:t>
            </a:r>
          </a:p>
        </p:txBody>
      </p:sp>
      <p:sp>
        <p:nvSpPr>
          <p:cNvPr id="1193990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83883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b="1" u="sng">
                <a:solidFill>
                  <a:srgbClr val="FF3300"/>
                </a:solidFill>
              </a:rPr>
              <a:t>MPS: Kaj, kdaj in koliko moramo izdelati?</a:t>
            </a:r>
          </a:p>
        </p:txBody>
      </p:sp>
      <p:sp>
        <p:nvSpPr>
          <p:cNvPr id="1193994" name="AutoShape 10"/>
          <p:cNvSpPr>
            <a:spLocks/>
          </p:cNvSpPr>
          <p:nvPr/>
        </p:nvSpPr>
        <p:spPr bwMode="auto">
          <a:xfrm>
            <a:off x="179388" y="3141663"/>
            <a:ext cx="1368425" cy="609600"/>
          </a:xfrm>
          <a:prstGeom prst="borderCallout2">
            <a:avLst>
              <a:gd name="adj1" fmla="val 18750"/>
              <a:gd name="adj2" fmla="val 105569"/>
              <a:gd name="adj3" fmla="val 18750"/>
              <a:gd name="adj4" fmla="val 111602"/>
              <a:gd name="adj5" fmla="val 233856"/>
              <a:gd name="adj6" fmla="val 13364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Bruto potrebe</a:t>
            </a:r>
          </a:p>
        </p:txBody>
      </p:sp>
      <p:sp>
        <p:nvSpPr>
          <p:cNvPr id="1193995" name="AutoShape 11"/>
          <p:cNvSpPr>
            <a:spLocks/>
          </p:cNvSpPr>
          <p:nvPr/>
        </p:nvSpPr>
        <p:spPr bwMode="auto">
          <a:xfrm>
            <a:off x="2916238" y="3213100"/>
            <a:ext cx="1511300" cy="609600"/>
          </a:xfrm>
          <a:prstGeom prst="borderCallout2">
            <a:avLst>
              <a:gd name="adj1" fmla="val 18750"/>
              <a:gd name="adj2" fmla="val -5042"/>
              <a:gd name="adj3" fmla="val 18750"/>
              <a:gd name="adj4" fmla="val -14074"/>
              <a:gd name="adj5" fmla="val 251042"/>
              <a:gd name="adj6" fmla="val -46009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Glavni plan proizvodnje</a:t>
            </a:r>
          </a:p>
        </p:txBody>
      </p:sp>
      <p:sp>
        <p:nvSpPr>
          <p:cNvPr id="1193996" name="AutoShape 12"/>
          <p:cNvSpPr>
            <a:spLocks/>
          </p:cNvSpPr>
          <p:nvPr/>
        </p:nvSpPr>
        <p:spPr bwMode="auto">
          <a:xfrm>
            <a:off x="249238" y="5705475"/>
            <a:ext cx="1514475" cy="676275"/>
          </a:xfrm>
          <a:prstGeom prst="borderCallout2">
            <a:avLst>
              <a:gd name="adj1" fmla="val 16903"/>
              <a:gd name="adj2" fmla="val 105032"/>
              <a:gd name="adj3" fmla="val 16903"/>
              <a:gd name="adj4" fmla="val 105032"/>
              <a:gd name="adj5" fmla="val -123005"/>
              <a:gd name="adj6" fmla="val 115935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Projekcija zaloge</a:t>
            </a:r>
          </a:p>
        </p:txBody>
      </p:sp>
      <p:sp>
        <p:nvSpPr>
          <p:cNvPr id="1193997" name="AutoShape 13"/>
          <p:cNvSpPr>
            <a:spLocks/>
          </p:cNvSpPr>
          <p:nvPr/>
        </p:nvSpPr>
        <p:spPr bwMode="auto">
          <a:xfrm>
            <a:off x="5508625" y="5734050"/>
            <a:ext cx="2663825" cy="825500"/>
          </a:xfrm>
          <a:prstGeom prst="borderCallout2">
            <a:avLst>
              <a:gd name="adj1" fmla="val 13847"/>
              <a:gd name="adj2" fmla="val -2861"/>
              <a:gd name="adj3" fmla="val 13847"/>
              <a:gd name="adj4" fmla="val -28486"/>
              <a:gd name="adj5" fmla="val -76153"/>
              <a:gd name="adj6" fmla="val -12234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Prosta zaloga v periodi - nevezana na naočila </a:t>
            </a:r>
          </a:p>
        </p:txBody>
      </p:sp>
      <p:sp>
        <p:nvSpPr>
          <p:cNvPr id="1193998" name="AutoShape 14"/>
          <p:cNvSpPr>
            <a:spLocks/>
          </p:cNvSpPr>
          <p:nvPr/>
        </p:nvSpPr>
        <p:spPr bwMode="auto">
          <a:xfrm>
            <a:off x="6227763" y="3213100"/>
            <a:ext cx="2736850" cy="431800"/>
          </a:xfrm>
          <a:prstGeom prst="borderCallout2">
            <a:avLst>
              <a:gd name="adj1" fmla="val 26472"/>
              <a:gd name="adj2" fmla="val -2782"/>
              <a:gd name="adj3" fmla="val 26472"/>
              <a:gd name="adj4" fmla="val -11889"/>
              <a:gd name="adj5" fmla="val 142278"/>
              <a:gd name="adj6" fmla="val -45245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Periode plana</a:t>
            </a:r>
          </a:p>
        </p:txBody>
      </p:sp>
    </p:spTree>
    <p:extLst>
      <p:ext uri="{BB962C8B-B14F-4D97-AF65-F5344CB8AC3E}">
        <p14:creationId xmlns:p14="http://schemas.microsoft.com/office/powerpoint/2010/main" val="220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90" grpId="0"/>
      <p:bldP spid="1193994" grpId="0" animBg="1"/>
      <p:bldP spid="1193995" grpId="0" animBg="1"/>
      <p:bldP spid="1193996" grpId="0" animBg="1"/>
      <p:bldP spid="1193997" grpId="0" animBg="1"/>
      <p:bldP spid="11939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z="2800" dirty="0" smtClean="0"/>
              <a:t>Planiranje</a:t>
            </a:r>
          </a:p>
        </p:txBody>
      </p:sp>
      <p:sp>
        <p:nvSpPr>
          <p:cNvPr id="1195015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853281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b="1" u="sng">
                <a:solidFill>
                  <a:srgbClr val="FF3300"/>
                </a:solidFill>
              </a:rPr>
              <a:t>MRP: Katere materiale in kdaj potrebujemo za proizvodnjo in ali jih bomo dobili pravočasno?</a:t>
            </a:r>
          </a:p>
        </p:txBody>
      </p:sp>
      <p:pic>
        <p:nvPicPr>
          <p:cNvPr id="1195017" name="Picture 9" descr="MM 02 MRP Summary report MATERIAL CHU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3300"/>
            <a:ext cx="8785225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018" name="AutoShape 10"/>
          <p:cNvSpPr>
            <a:spLocks/>
          </p:cNvSpPr>
          <p:nvPr/>
        </p:nvSpPr>
        <p:spPr bwMode="auto">
          <a:xfrm>
            <a:off x="395288" y="5949950"/>
            <a:ext cx="2663825" cy="676275"/>
          </a:xfrm>
          <a:prstGeom prst="borderCallout2">
            <a:avLst>
              <a:gd name="adj1" fmla="val 16903"/>
              <a:gd name="adj2" fmla="val 102861"/>
              <a:gd name="adj3" fmla="val 16903"/>
              <a:gd name="adj4" fmla="val 102861"/>
              <a:gd name="adj5" fmla="val -62208"/>
              <a:gd name="adj6" fmla="val 13003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Opozorilo!  Potrebno je naročiti material.</a:t>
            </a:r>
          </a:p>
        </p:txBody>
      </p:sp>
      <p:sp>
        <p:nvSpPr>
          <p:cNvPr id="1195019" name="AutoShape 11"/>
          <p:cNvSpPr>
            <a:spLocks/>
          </p:cNvSpPr>
          <p:nvPr/>
        </p:nvSpPr>
        <p:spPr bwMode="auto">
          <a:xfrm>
            <a:off x="6480175" y="2708275"/>
            <a:ext cx="2663825" cy="2303463"/>
          </a:xfrm>
          <a:prstGeom prst="borderCallout2">
            <a:avLst>
              <a:gd name="adj1" fmla="val 4963"/>
              <a:gd name="adj2" fmla="val -2861"/>
              <a:gd name="adj3" fmla="val 4963"/>
              <a:gd name="adj4" fmla="val -2861"/>
              <a:gd name="adj5" fmla="val 88282"/>
              <a:gd name="adj6" fmla="val -41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Če se pojavi negativna projekcija količine materiala </a:t>
            </a:r>
            <a:r>
              <a:rPr lang="sl-SI" altLang="en-US" sz="800" b="1"/>
              <a:t> </a:t>
            </a:r>
            <a:r>
              <a:rPr lang="sl-SI" altLang="en-US" sz="1600" b="1"/>
              <a:t>na zalogi, imamo morda poblem z nabavo.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Če je to res in ne najdemo rešitve, moramo javiti kupcu!</a:t>
            </a:r>
          </a:p>
        </p:txBody>
      </p:sp>
    </p:spTree>
    <p:extLst>
      <p:ext uri="{BB962C8B-B14F-4D97-AF65-F5344CB8AC3E}">
        <p14:creationId xmlns:p14="http://schemas.microsoft.com/office/powerpoint/2010/main" val="32681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5" grpId="0"/>
      <p:bldP spid="1195018" grpId="0" animBg="1"/>
      <p:bldP spid="11950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2800" dirty="0" smtClean="0"/>
              <a:t>Vloga </a:t>
            </a:r>
            <a:r>
              <a:rPr lang="sl-SI" sz="2800" dirty="0"/>
              <a:t>M2M-a </a:t>
            </a:r>
            <a:r>
              <a:rPr lang="sl-SI" sz="2800" dirty="0" smtClean="0"/>
              <a:t>in </a:t>
            </a:r>
            <a:r>
              <a:rPr lang="en-US" sz="2800" dirty="0"/>
              <a:t>QAD</a:t>
            </a:r>
            <a:r>
              <a:rPr lang="sl-SI" sz="2800" dirty="0"/>
              <a:t>-a</a:t>
            </a:r>
            <a:endParaRPr lang="en-US" sz="2800" dirty="0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435975" cy="5572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sz="2400" dirty="0"/>
              <a:t>M2M je partner </a:t>
            </a:r>
            <a:r>
              <a:rPr lang="sl-SI" sz="2400" dirty="0" smtClean="0"/>
              <a:t>QAD-a in </a:t>
            </a:r>
            <a:r>
              <a:rPr lang="sl-SI" sz="2400" dirty="0" err="1" smtClean="0"/>
              <a:t>Odette</a:t>
            </a:r>
            <a:r>
              <a:rPr lang="sl-SI" sz="2400" dirty="0" smtClean="0"/>
              <a:t>-a </a:t>
            </a:r>
            <a:r>
              <a:rPr lang="sl-SI" sz="2400" dirty="0"/>
              <a:t>za </a:t>
            </a:r>
            <a:r>
              <a:rPr lang="sl-SI" sz="2400" dirty="0" smtClean="0"/>
              <a:t>Slovenijo, Srbijo, Hrvaško in </a:t>
            </a:r>
            <a:r>
              <a:rPr lang="sl-SI" sz="2400" dirty="0"/>
              <a:t>BiH</a:t>
            </a:r>
          </a:p>
          <a:p>
            <a:pPr>
              <a:lnSpc>
                <a:spcPct val="100000"/>
              </a:lnSpc>
            </a:pPr>
            <a:r>
              <a:rPr lang="sl-SI" sz="2400" dirty="0"/>
              <a:t>QAD je član </a:t>
            </a:r>
            <a:r>
              <a:rPr lang="en-US" sz="2400" dirty="0"/>
              <a:t>AIAG/Odette </a:t>
            </a:r>
            <a:r>
              <a:rPr lang="sl-SI" sz="2400" dirty="0" smtClean="0"/>
              <a:t>– ekipe za </a:t>
            </a:r>
            <a:r>
              <a:rPr lang="en-US" sz="2400" dirty="0"/>
              <a:t>MMOG/LE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Izvajanje </a:t>
            </a:r>
            <a:r>
              <a:rPr lang="en-US" sz="2400" dirty="0" smtClean="0"/>
              <a:t>MMOG/LE </a:t>
            </a:r>
            <a:r>
              <a:rPr lang="sl-SI" sz="2400" dirty="0" smtClean="0"/>
              <a:t>šolanja za </a:t>
            </a:r>
            <a:r>
              <a:rPr lang="en-US" sz="2400" dirty="0"/>
              <a:t>AIAG/Odette</a:t>
            </a:r>
            <a:r>
              <a:rPr lang="sl-SI" sz="2400" dirty="0"/>
              <a:t>: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sl-SI" sz="2000" dirty="0" smtClean="0"/>
              <a:t>Azijsko-pacifiška </a:t>
            </a:r>
            <a:r>
              <a:rPr lang="sl-SI" sz="2000" dirty="0"/>
              <a:t>regija, </a:t>
            </a:r>
            <a:r>
              <a:rPr lang="sl-SI" sz="2000" dirty="0" smtClean="0"/>
              <a:t>Vzhodna Evropa, Rusija</a:t>
            </a:r>
            <a:endParaRPr lang="sl-SI" sz="2000" dirty="0"/>
          </a:p>
          <a:p>
            <a:pPr>
              <a:lnSpc>
                <a:spcPct val="100000"/>
              </a:lnSpc>
            </a:pPr>
            <a:r>
              <a:rPr lang="sl-SI" sz="2400" dirty="0" smtClean="0"/>
              <a:t>Seminarji za </a:t>
            </a:r>
            <a:r>
              <a:rPr lang="en-US" sz="2400" dirty="0"/>
              <a:t>AIAG, Odette, Ford </a:t>
            </a:r>
            <a:r>
              <a:rPr lang="sl-SI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/>
              <a:t>Renault</a:t>
            </a:r>
          </a:p>
          <a:p>
            <a:pPr lvl="1">
              <a:lnSpc>
                <a:spcPct val="70000"/>
              </a:lnSpc>
            </a:pPr>
            <a:r>
              <a:rPr lang="sl-SI" sz="2000" dirty="0" smtClean="0"/>
              <a:t>V 19 državah in več kot </a:t>
            </a:r>
            <a:r>
              <a:rPr lang="sl-SI" sz="2000" b="1" dirty="0" smtClean="0"/>
              <a:t>30</a:t>
            </a:r>
            <a:r>
              <a:rPr lang="en-US" sz="2000" b="1" dirty="0" smtClean="0"/>
              <a:t>00</a:t>
            </a:r>
            <a:r>
              <a:rPr lang="sl-SI" sz="2000" b="1" dirty="0" smtClean="0">
                <a:solidFill>
                  <a:srgbClr val="6A9913"/>
                </a:solidFill>
              </a:rPr>
              <a:t> </a:t>
            </a:r>
            <a:r>
              <a:rPr lang="sl-SI" sz="2000" dirty="0" smtClean="0"/>
              <a:t>slušateljev</a:t>
            </a:r>
            <a:endParaRPr lang="en-US" sz="2000" dirty="0"/>
          </a:p>
          <a:p>
            <a:pPr>
              <a:lnSpc>
                <a:spcPct val="70000"/>
              </a:lnSpc>
            </a:pPr>
            <a:r>
              <a:rPr lang="sl-SI" sz="2400" dirty="0" smtClean="0"/>
              <a:t>Prevajanje standarda: Preveden v 13 jezikov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hlinkClick r:id="rId3"/>
              </a:rPr>
              <a:t>Prevodi</a:t>
            </a:r>
            <a:r>
              <a:rPr lang="en-US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na</a:t>
            </a:r>
            <a:r>
              <a:rPr lang="en-US" sz="2000" dirty="0" smtClean="0">
                <a:hlinkClick r:id="rId3"/>
              </a:rPr>
              <a:t> Odette...</a:t>
            </a:r>
            <a:r>
              <a:rPr lang="sl-SI" sz="2000" dirty="0" smtClean="0"/>
              <a:t> 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sl-SI" sz="2400" dirty="0"/>
              <a:t>Implementacija </a:t>
            </a:r>
            <a:r>
              <a:rPr lang="sl-SI" sz="2400" dirty="0" smtClean="0"/>
              <a:t>rešitev za podporo </a:t>
            </a:r>
            <a:r>
              <a:rPr lang="en-US" sz="2400" dirty="0"/>
              <a:t>MMOG/LE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Software (ERP, EDI/Web</a:t>
            </a:r>
            <a:r>
              <a:rPr lang="sl-SI" sz="2000" dirty="0" smtClean="0"/>
              <a:t>EDI</a:t>
            </a:r>
            <a:r>
              <a:rPr lang="en-US" sz="2000" dirty="0" smtClean="0"/>
              <a:t>, Bar </a:t>
            </a:r>
            <a:r>
              <a:rPr lang="sl-SI" sz="2000" dirty="0" smtClean="0"/>
              <a:t>koda</a:t>
            </a:r>
            <a:r>
              <a:rPr lang="en-US" sz="20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sl-SI" sz="2000" dirty="0" smtClean="0"/>
              <a:t>Nadzori skladnosti z </a:t>
            </a:r>
            <a:r>
              <a:rPr lang="sl-SI" sz="2000" dirty="0"/>
              <a:t>MMOG/LE</a:t>
            </a:r>
            <a:r>
              <a:rPr lang="en-US" sz="2000" dirty="0"/>
              <a:t> (</a:t>
            </a:r>
            <a:r>
              <a:rPr lang="sl-SI" sz="2000" dirty="0"/>
              <a:t>za </a:t>
            </a:r>
            <a:r>
              <a:rPr lang="sl-SI" sz="2000" dirty="0" smtClean="0"/>
              <a:t>vse </a:t>
            </a:r>
            <a:r>
              <a:rPr lang="en-US" sz="2000" dirty="0" smtClean="0"/>
              <a:t>ERP</a:t>
            </a:r>
            <a:r>
              <a:rPr lang="sl-SI" sz="2000" dirty="0" smtClean="0"/>
              <a:t>-e</a:t>
            </a:r>
            <a:r>
              <a:rPr lang="en-US" sz="2000" dirty="0" smtClean="0"/>
              <a:t>)</a:t>
            </a:r>
            <a:endParaRPr lang="sl-SI" sz="2000" dirty="0"/>
          </a:p>
          <a:p>
            <a:pPr lvl="1">
              <a:lnSpc>
                <a:spcPct val="100000"/>
              </a:lnSpc>
            </a:pPr>
            <a:r>
              <a:rPr lang="sl-SI" sz="2000" dirty="0" smtClean="0"/>
              <a:t>Implementacija rešitev skladnih z MMOG/LE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400" dirty="0" smtClean="0">
                <a:hlinkClick r:id="rId4"/>
              </a:rPr>
              <a:t>www.qad.com/mmogle</a:t>
            </a:r>
            <a:r>
              <a:rPr lang="sl-SI" sz="2400" dirty="0" smtClean="0"/>
              <a:t> </a:t>
            </a:r>
            <a:r>
              <a:rPr lang="sl-SI" sz="2400" dirty="0"/>
              <a:t>, </a:t>
            </a:r>
            <a:r>
              <a:rPr lang="sl-SI" sz="2400" dirty="0" smtClean="0">
                <a:hlinkClick r:id="rId5"/>
              </a:rPr>
              <a:t>www.m2m-is.si/sl/mmog-le.html</a:t>
            </a:r>
            <a:r>
              <a:rPr lang="sl-SI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z="2800" dirty="0" smtClean="0"/>
              <a:t>Planiranje</a:t>
            </a:r>
          </a:p>
        </p:txBody>
      </p:sp>
      <p:pic>
        <p:nvPicPr>
          <p:cNvPr id="1196037" name="Picture 5" descr="MM 02 RCCP report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051800" cy="360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6040" name="Text Box 8"/>
          <p:cNvSpPr txBox="1">
            <a:spLocks noChangeArrowheads="1"/>
          </p:cNvSpPr>
          <p:nvPr/>
        </p:nvSpPr>
        <p:spPr bwMode="auto">
          <a:xfrm>
            <a:off x="684213" y="981075"/>
            <a:ext cx="7235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b="1" u="sng" dirty="0" smtClean="0">
                <a:solidFill>
                  <a:srgbClr val="FF3300"/>
                </a:solidFill>
              </a:rPr>
              <a:t>RCCP/CRP: </a:t>
            </a:r>
            <a:r>
              <a:rPr lang="sl-SI" altLang="en-US" b="1" u="sng" dirty="0">
                <a:solidFill>
                  <a:srgbClr val="FF3300"/>
                </a:solidFill>
              </a:rPr>
              <a:t>Ali imamo dovolj kapacitet za proizvodnjo naročenega?</a:t>
            </a:r>
          </a:p>
        </p:txBody>
      </p:sp>
      <p:sp>
        <p:nvSpPr>
          <p:cNvPr id="1196042" name="AutoShape 10"/>
          <p:cNvSpPr>
            <a:spLocks/>
          </p:cNvSpPr>
          <p:nvPr/>
        </p:nvSpPr>
        <p:spPr bwMode="auto">
          <a:xfrm>
            <a:off x="0" y="1916113"/>
            <a:ext cx="2816225" cy="676275"/>
          </a:xfrm>
          <a:prstGeom prst="borderCallout2">
            <a:avLst>
              <a:gd name="adj1" fmla="val 16903"/>
              <a:gd name="adj2" fmla="val 102704"/>
              <a:gd name="adj3" fmla="val 16903"/>
              <a:gd name="adj4" fmla="val 102704"/>
              <a:gd name="adj5" fmla="val 207514"/>
              <a:gd name="adj6" fmla="val 11471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Kapacitete resursov v periodi (dan): 920 ur.</a:t>
            </a:r>
            <a:endParaRPr lang="sl-SI" altLang="en-US" sz="1600"/>
          </a:p>
        </p:txBody>
      </p:sp>
      <p:sp>
        <p:nvSpPr>
          <p:cNvPr id="1196043" name="AutoShape 11"/>
          <p:cNvSpPr>
            <a:spLocks/>
          </p:cNvSpPr>
          <p:nvPr/>
        </p:nvSpPr>
        <p:spPr bwMode="auto">
          <a:xfrm>
            <a:off x="1331913" y="6181725"/>
            <a:ext cx="2663825" cy="676275"/>
          </a:xfrm>
          <a:prstGeom prst="borderCallout2">
            <a:avLst>
              <a:gd name="adj1" fmla="val 16903"/>
              <a:gd name="adj2" fmla="val -2861"/>
              <a:gd name="adj3" fmla="val 16903"/>
              <a:gd name="adj4" fmla="val -2861"/>
              <a:gd name="adj5" fmla="val -62676"/>
              <a:gd name="adj6" fmla="val -1019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Skupna obremenitev resursov.</a:t>
            </a:r>
            <a:endParaRPr lang="sl-SI" altLang="en-US" sz="1600"/>
          </a:p>
        </p:txBody>
      </p:sp>
      <p:sp>
        <p:nvSpPr>
          <p:cNvPr id="1196044" name="AutoShape 12"/>
          <p:cNvSpPr>
            <a:spLocks/>
          </p:cNvSpPr>
          <p:nvPr/>
        </p:nvSpPr>
        <p:spPr bwMode="auto">
          <a:xfrm>
            <a:off x="4284663" y="1989138"/>
            <a:ext cx="4859337" cy="1439862"/>
          </a:xfrm>
          <a:prstGeom prst="borderCallout2">
            <a:avLst>
              <a:gd name="adj1" fmla="val 7940"/>
              <a:gd name="adj2" fmla="val -1569"/>
              <a:gd name="adj3" fmla="val 7940"/>
              <a:gd name="adj4" fmla="val -1569"/>
              <a:gd name="adj5" fmla="val 256120"/>
              <a:gd name="adj6" fmla="val -6241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 dirty="0"/>
              <a:t>Preobremenitev na 23/07/10, toda </a:t>
            </a:r>
            <a:r>
              <a:rPr lang="sl-SI" altLang="en-US" sz="1600" b="1" dirty="0" err="1"/>
              <a:t>kumulativa</a:t>
            </a:r>
            <a:r>
              <a:rPr lang="sl-SI" altLang="en-US" sz="1600" b="1" dirty="0"/>
              <a:t> kapacitete je pozitivna, ker imamo višek v </a:t>
            </a:r>
            <a:r>
              <a:rPr lang="sl-SI" altLang="en-US" sz="1600" b="1" dirty="0" smtClean="0"/>
              <a:t>prejšnjih dnevih</a:t>
            </a:r>
            <a:r>
              <a:rPr lang="sl-SI" altLang="en-US" sz="1600" b="1" dirty="0"/>
              <a:t>. Kapacitet v obdobju imamo torej dovolj - del proizvodnje bomo pričeli bolj zgodaj.</a:t>
            </a:r>
          </a:p>
        </p:txBody>
      </p:sp>
      <p:sp>
        <p:nvSpPr>
          <p:cNvPr id="1196045" name="AutoShape 13"/>
          <p:cNvSpPr>
            <a:spLocks/>
          </p:cNvSpPr>
          <p:nvPr/>
        </p:nvSpPr>
        <p:spPr bwMode="auto">
          <a:xfrm>
            <a:off x="6443663" y="4149725"/>
            <a:ext cx="2700337" cy="2447925"/>
          </a:xfrm>
          <a:prstGeom prst="borderCallout2">
            <a:avLst>
              <a:gd name="adj1" fmla="val 4671"/>
              <a:gd name="adj2" fmla="val -2824"/>
              <a:gd name="adj3" fmla="val 4671"/>
              <a:gd name="adj4" fmla="val -2824"/>
              <a:gd name="adj5" fmla="val 64852"/>
              <a:gd name="adj6" fmla="val -9819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1600" b="1"/>
              <a:t>27/07/10 je kumulativa kapacitet negativna. Potrebno je: 1.-ali replanirati proizvodnjo, 2.-ali povečati kapacitete, 3.-ali javiti kupcu, da ne moremo dobaviti količine v tom roku.</a:t>
            </a:r>
          </a:p>
        </p:txBody>
      </p:sp>
    </p:spTree>
    <p:extLst>
      <p:ext uri="{BB962C8B-B14F-4D97-AF65-F5344CB8AC3E}">
        <p14:creationId xmlns:p14="http://schemas.microsoft.com/office/powerpoint/2010/main" val="32303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40" grpId="0"/>
      <p:bldP spid="1196042" grpId="0" animBg="1"/>
      <p:bldP spid="1196043" grpId="0" animBg="1"/>
      <p:bldP spid="1196044" grpId="0" animBg="1"/>
      <p:bldP spid="11960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200900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Spremljanje materiala v tekoči proizvodnji – prejem od dobavitelja</a:t>
            </a:r>
          </a:p>
        </p:txBody>
      </p:sp>
      <p:pic>
        <p:nvPicPr>
          <p:cNvPr id="23555" name="Picture 7" descr="MM 03 Proces prevzem materiala od dobaviterlja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8" y="1125538"/>
            <a:ext cx="8590561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4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30" y="3335338"/>
            <a:ext cx="3313738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41" name="Line 9"/>
          <p:cNvSpPr>
            <a:spLocks noChangeShapeType="1"/>
          </p:cNvSpPr>
          <p:nvPr/>
        </p:nvSpPr>
        <p:spPr bwMode="auto">
          <a:xfrm flipH="1">
            <a:off x="4067175" y="4652963"/>
            <a:ext cx="1657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  <p:sp>
        <p:nvSpPr>
          <p:cNvPr id="1170442" name="Text Box 10"/>
          <p:cNvSpPr txBox="1">
            <a:spLocks noChangeArrowheads="1"/>
          </p:cNvSpPr>
          <p:nvPr/>
        </p:nvSpPr>
        <p:spPr bwMode="auto">
          <a:xfrm>
            <a:off x="5183188" y="2420938"/>
            <a:ext cx="3960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Skeniranje etiket materiala od dobavitelja</a:t>
            </a:r>
          </a:p>
        </p:txBody>
      </p:sp>
    </p:spTree>
    <p:extLst>
      <p:ext uri="{BB962C8B-B14F-4D97-AF65-F5344CB8AC3E}">
        <p14:creationId xmlns:p14="http://schemas.microsoft.com/office/powerpoint/2010/main" val="2829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41" grpId="0" animBg="1"/>
      <p:bldP spid="11704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14" name="Picture 10" descr="MM 03 Etiketa prejetega materiala od dobavitelja 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043362" cy="307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Spremljanje materiala v tekoči proizvodnji – </a:t>
            </a:r>
            <a:r>
              <a:rPr lang="sl-SI" altLang="en-US" sz="2800" dirty="0"/>
              <a:t>prejem od dobavitelja</a:t>
            </a:r>
            <a:endParaRPr lang="sl-SI" altLang="en-US" sz="2800" dirty="0" smtClean="0"/>
          </a:p>
        </p:txBody>
      </p:sp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250825" y="4365625"/>
            <a:ext cx="31892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1.-Etiketa materiala od dobavitelja</a:t>
            </a:r>
          </a:p>
        </p:txBody>
      </p:sp>
      <p:sp>
        <p:nvSpPr>
          <p:cNvPr id="1173513" name="Text Box 9"/>
          <p:cNvSpPr txBox="1">
            <a:spLocks noChangeArrowheads="1"/>
          </p:cNvSpPr>
          <p:nvPr/>
        </p:nvSpPr>
        <p:spPr bwMode="auto">
          <a:xfrm>
            <a:off x="5954713" y="4365625"/>
            <a:ext cx="318928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>
                <a:solidFill>
                  <a:srgbClr val="FF3300"/>
                </a:solidFill>
              </a:rPr>
              <a:t>3.-Tisk interne </a:t>
            </a:r>
            <a:r>
              <a:rPr lang="sl-SI" altLang="en-US" sz="2400" dirty="0" smtClean="0">
                <a:solidFill>
                  <a:srgbClr val="FF3300"/>
                </a:solidFill>
              </a:rPr>
              <a:t>etikete </a:t>
            </a:r>
            <a:r>
              <a:rPr lang="sl-SI" altLang="en-US" sz="2400" dirty="0">
                <a:solidFill>
                  <a:srgbClr val="FF3300"/>
                </a:solidFill>
              </a:rPr>
              <a:t>materiala, ki ga spremlja v toku celega procesa</a:t>
            </a:r>
          </a:p>
        </p:txBody>
      </p:sp>
      <p:pic>
        <p:nvPicPr>
          <p:cNvPr id="1173508" name="Picture 4" descr="Handheld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05250"/>
            <a:ext cx="12493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35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2314575" cy="2752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3515" name="Picture 11" descr="MM 03 Interna etiketa prejetega materiala 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428466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3512" name="Text Box 8"/>
          <p:cNvSpPr txBox="1">
            <a:spLocks noChangeArrowheads="1"/>
          </p:cNvSpPr>
          <p:nvPr/>
        </p:nvSpPr>
        <p:spPr bwMode="auto">
          <a:xfrm>
            <a:off x="1042988" y="5516563"/>
            <a:ext cx="3241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2.-Vnos prejema s pomočjo bar kode</a:t>
            </a:r>
          </a:p>
        </p:txBody>
      </p:sp>
    </p:spTree>
    <p:extLst>
      <p:ext uri="{BB962C8B-B14F-4D97-AF65-F5344CB8AC3E}">
        <p14:creationId xmlns:p14="http://schemas.microsoft.com/office/powerpoint/2010/main" val="13223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7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1" grpId="0"/>
      <p:bldP spid="1173513" grpId="0"/>
      <p:bldP spid="11735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5096" t="6688" r="12920" b="22719"/>
          <a:stretch/>
        </p:blipFill>
        <p:spPr>
          <a:xfrm>
            <a:off x="586724" y="1407184"/>
            <a:ext cx="7200800" cy="4610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8037" name="AutoShape 4"/>
          <p:cNvSpPr>
            <a:spLocks noChangeArrowheads="1"/>
          </p:cNvSpPr>
          <p:nvPr/>
        </p:nvSpPr>
        <p:spPr bwMode="auto">
          <a:xfrm flipH="1">
            <a:off x="924718" y="3068960"/>
            <a:ext cx="3124200" cy="1054100"/>
          </a:xfrm>
          <a:prstGeom prst="wedgeRectCallout">
            <a:avLst>
              <a:gd name="adj1" fmla="val -79676"/>
              <a:gd name="adj2" fmla="val 4968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400" dirty="0">
                <a:latin typeface="Tahoma" panose="020B0604030504040204" pitchFamily="34" charset="0"/>
              </a:rPr>
              <a:t>Lokacije </a:t>
            </a:r>
            <a:r>
              <a:rPr lang="sl-SI" sz="2400" dirty="0" smtClean="0">
                <a:latin typeface="Tahoma" panose="020B0604030504040204" pitchFamily="34" charset="0"/>
              </a:rPr>
              <a:t>zalog</a:t>
            </a:r>
            <a:endParaRPr lang="en-US" sz="2400" dirty="0">
              <a:latin typeface="Tahoma" panose="020B0604030504040204" pitchFamily="34" charset="0"/>
            </a:endParaRPr>
          </a:p>
        </p:txBody>
      </p:sp>
      <p:pic>
        <p:nvPicPr>
          <p:cNvPr id="1068039" name="Picture 6" descr="DSC000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18000"/>
            <a:ext cx="312201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8042" name="Rectangle 9"/>
          <p:cNvSpPr>
            <a:spLocks noChangeArrowheads="1"/>
          </p:cNvSpPr>
          <p:nvPr/>
        </p:nvSpPr>
        <p:spPr bwMode="auto">
          <a:xfrm>
            <a:off x="395288" y="188913"/>
            <a:ext cx="7129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dirty="0"/>
              <a:t>Kontrola </a:t>
            </a:r>
            <a:r>
              <a:rPr lang="sl-SI" dirty="0" smtClean="0"/>
              <a:t>zalog</a:t>
            </a:r>
            <a:endParaRPr lang="en-US" dirty="0"/>
          </a:p>
        </p:txBody>
      </p:sp>
      <p:pic>
        <p:nvPicPr>
          <p:cNvPr id="6" name="Picture 3" descr="DSC011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47" y="4142436"/>
            <a:ext cx="305700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Spremljanje materiala v tekoči proizvodnji – FIFO izdaja v proizvodnjo</a:t>
            </a:r>
          </a:p>
        </p:txBody>
      </p:sp>
      <p:pic>
        <p:nvPicPr>
          <p:cNvPr id="25603" name="Picture 5" descr="MM 03 Proces izdaje materiala v proizvodnjo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58578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49" name="Picture 9" descr="MM 03 FIFO pick lista TR Kr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125538"/>
            <a:ext cx="7183437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50" name="Text Box 10"/>
          <p:cNvSpPr txBox="1">
            <a:spLocks noChangeArrowheads="1"/>
          </p:cNvSpPr>
          <p:nvPr/>
        </p:nvSpPr>
        <p:spPr bwMode="auto">
          <a:xfrm>
            <a:off x="5651500" y="2636838"/>
            <a:ext cx="3492500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Sistem generira navodila za nabiranje materiala po   </a:t>
            </a:r>
            <a:r>
              <a:rPr lang="sl-SI" altLang="en-US" sz="2400" u="sng">
                <a:solidFill>
                  <a:srgbClr val="FF3300"/>
                </a:solidFill>
              </a:rPr>
              <a:t>FIFO </a:t>
            </a:r>
            <a:r>
              <a:rPr lang="sl-SI" altLang="en-US" sz="2400">
                <a:solidFill>
                  <a:srgbClr val="FF3300"/>
                </a:solidFill>
              </a:rPr>
              <a:t>principu.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Izdaja materiala v proizvodnjo s  pomočjo  bar kode omogoča točno razknjiževanje po serijskih številkah.</a:t>
            </a:r>
          </a:p>
        </p:txBody>
      </p:sp>
      <p:sp>
        <p:nvSpPr>
          <p:cNvPr id="1187851" name="Line 11"/>
          <p:cNvSpPr>
            <a:spLocks noChangeShapeType="1"/>
          </p:cNvSpPr>
          <p:nvPr/>
        </p:nvSpPr>
        <p:spPr bwMode="auto">
          <a:xfrm flipH="1">
            <a:off x="8675688" y="2060575"/>
            <a:ext cx="288925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  <p:pic>
        <p:nvPicPr>
          <p:cNvPr id="11878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38" y="5589588"/>
            <a:ext cx="6911976" cy="111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56" name="Line 16"/>
          <p:cNvSpPr>
            <a:spLocks noChangeShapeType="1"/>
          </p:cNvSpPr>
          <p:nvPr/>
        </p:nvSpPr>
        <p:spPr bwMode="auto">
          <a:xfrm flipH="1">
            <a:off x="5003800" y="630872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8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50" grpId="0"/>
      <p:bldP spid="1187851" grpId="0" animBg="1"/>
      <p:bldP spid="11878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632700" cy="863600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Spremljanje materiala v tekoči proizvodnji – prevzem iz proizvodnje</a:t>
            </a:r>
          </a:p>
        </p:txBody>
      </p:sp>
      <p:pic>
        <p:nvPicPr>
          <p:cNvPr id="26627" name="Picture 4" descr="MM 03 Proces prevzema iz proizvodnje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563"/>
            <a:ext cx="7127875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894" name="Text Box 6"/>
          <p:cNvSpPr txBox="1">
            <a:spLocks noChangeArrowheads="1"/>
          </p:cNvSpPr>
          <p:nvPr/>
        </p:nvSpPr>
        <p:spPr bwMode="auto">
          <a:xfrm>
            <a:off x="5913959" y="1883510"/>
            <a:ext cx="3363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 smtClean="0">
                <a:solidFill>
                  <a:srgbClr val="FF3300"/>
                </a:solidFill>
              </a:rPr>
              <a:t>Proizvodi so</a:t>
            </a:r>
            <a:r>
              <a:rPr lang="sl-SI" altLang="en-US" dirty="0" smtClean="0"/>
              <a:t>  </a:t>
            </a:r>
            <a:r>
              <a:rPr lang="sl-SI" altLang="en-US" sz="2400" dirty="0">
                <a:solidFill>
                  <a:srgbClr val="FF3300"/>
                </a:solidFill>
              </a:rPr>
              <a:t>označeni z</a:t>
            </a:r>
            <a:r>
              <a:rPr lang="sl-SI" altLang="en-US" dirty="0"/>
              <a:t>  </a:t>
            </a:r>
            <a:r>
              <a:rPr lang="sl-SI" altLang="en-US" sz="2400" dirty="0">
                <a:solidFill>
                  <a:srgbClr val="FF3300"/>
                </a:solidFill>
              </a:rPr>
              <a:t>bar kodo.</a:t>
            </a:r>
          </a:p>
        </p:txBody>
      </p:sp>
      <p:pic>
        <p:nvPicPr>
          <p:cNvPr id="1189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3110"/>
            <a:ext cx="4068464" cy="305134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9893" name="Picture 5" descr="MM 04 Interna etiketa proizvoda 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5225"/>
            <a:ext cx="3995737" cy="283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18989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9" y="188913"/>
            <a:ext cx="7345362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Zagotavljanje točnih podatkov v ASN-ih – odprema kupcu</a:t>
            </a:r>
          </a:p>
        </p:txBody>
      </p:sp>
      <p:pic>
        <p:nvPicPr>
          <p:cNvPr id="28675" name="Picture 5" descr="MM 04 Proces odpreme z BC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5558" name="Picture 6" descr="MM 04 Primer kreirane dobavnice pred skeniranjem internih eti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8280400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5559" name="Rectangle 7"/>
          <p:cNvSpPr>
            <a:spLocks noChangeArrowheads="1"/>
          </p:cNvSpPr>
          <p:nvPr/>
        </p:nvSpPr>
        <p:spPr bwMode="auto">
          <a:xfrm>
            <a:off x="179388" y="2852738"/>
            <a:ext cx="38877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890C4C"/>
              </a:buClr>
              <a:buFont typeface="Webdings" panose="05030102010509060703" pitchFamily="18" charset="2"/>
              <a:buChar char="5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2461AA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lr>
                <a:srgbClr val="2461AA"/>
              </a:buClr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0000"/>
              </a:spcBef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l-SI" altLang="en-US" sz="2400">
                <a:solidFill>
                  <a:srgbClr val="FF3300"/>
                </a:solidFill>
              </a:rPr>
              <a:t>Prvi korak dobave je izpis naloga za dobavo - na osnovi razporeda kupca</a:t>
            </a:r>
            <a:endParaRPr lang="sl-SI" altLang="en-US" sz="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923" name="Picture 11" descr="MM 04 Interna etiketa proizvoda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43561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Zagotavljanje točnih podatkov v ASN-ih – označevanje in kontrola odpreme</a:t>
            </a:r>
          </a:p>
        </p:txBody>
      </p:sp>
      <p:sp>
        <p:nvSpPr>
          <p:cNvPr id="1190918" name="Text Box 6"/>
          <p:cNvSpPr txBox="1">
            <a:spLocks noChangeArrowheads="1"/>
          </p:cNvSpPr>
          <p:nvPr/>
        </p:nvSpPr>
        <p:spPr bwMode="auto">
          <a:xfrm>
            <a:off x="0" y="4437063"/>
            <a:ext cx="29876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1.-Na osnovi razporeda dobav in bar kode proizvoda, se pripravi dobava.</a:t>
            </a:r>
          </a:p>
        </p:txBody>
      </p:sp>
      <p:pic>
        <p:nvPicPr>
          <p:cNvPr id="1190922" name="Picture 10" descr="MM 04 Skeniranje interne etikete na dobavnici z BC 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08275"/>
            <a:ext cx="2070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924" name="Picture 12" descr="MM 04 VDA etiketa 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3561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0920" name="Text Box 8"/>
          <p:cNvSpPr txBox="1">
            <a:spLocks noChangeArrowheads="1"/>
          </p:cNvSpPr>
          <p:nvPr/>
        </p:nvSpPr>
        <p:spPr bwMode="auto">
          <a:xfrm>
            <a:off x="5867400" y="4508500"/>
            <a:ext cx="3276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>
                <a:solidFill>
                  <a:srgbClr val="FF3300"/>
                </a:solidFill>
              </a:rPr>
              <a:t>2.-VDA etikete se natisnejo, dodajo na </a:t>
            </a:r>
            <a:r>
              <a:rPr lang="sl-SI" altLang="en-US" sz="2400" dirty="0" smtClean="0">
                <a:solidFill>
                  <a:srgbClr val="FF3300"/>
                </a:solidFill>
              </a:rPr>
              <a:t>embalažo </a:t>
            </a:r>
            <a:r>
              <a:rPr lang="sl-SI" altLang="en-US" sz="2400" dirty="0">
                <a:solidFill>
                  <a:srgbClr val="FF3300"/>
                </a:solidFill>
              </a:rPr>
              <a:t>in kontrolirajo v realnem času.</a:t>
            </a:r>
          </a:p>
        </p:txBody>
      </p:sp>
      <p:pic>
        <p:nvPicPr>
          <p:cNvPr id="119092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91050"/>
            <a:ext cx="287972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909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8" grpId="0"/>
      <p:bldP spid="11909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17519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Kontrola in pošiljanje ASN-a</a:t>
            </a:r>
          </a:p>
        </p:txBody>
      </p:sp>
      <p:pic>
        <p:nvPicPr>
          <p:cNvPr id="1191940" name="Picture 4" descr="MM 04 Primer dobav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5038725" cy="550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1941" name="Picture 5" descr="MM 04 Primer mapiranega ASN-a kupcu 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59388"/>
            <a:ext cx="6581775" cy="319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1942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87487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>
                <a:solidFill>
                  <a:srgbClr val="FF3300"/>
                </a:solidFill>
              </a:rPr>
              <a:t>1.-Dobavnica je izpisana in </a:t>
            </a:r>
            <a:r>
              <a:rPr lang="sl-SI" altLang="en-US" sz="2400" dirty="0" smtClean="0">
                <a:solidFill>
                  <a:srgbClr val="FF3300"/>
                </a:solidFill>
              </a:rPr>
              <a:t>skladna </a:t>
            </a:r>
            <a:r>
              <a:rPr lang="sl-SI" altLang="en-US" sz="2400" dirty="0">
                <a:solidFill>
                  <a:srgbClr val="FF3300"/>
                </a:solidFill>
              </a:rPr>
              <a:t>z vsebino dobave.</a:t>
            </a:r>
          </a:p>
        </p:txBody>
      </p:sp>
      <p:pic>
        <p:nvPicPr>
          <p:cNvPr id="1191943" name="Picture 7" descr="MM 04 Kontrola  VDA_Interna etiketa 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557338"/>
            <a:ext cx="2174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1944" name="Text Box 8"/>
          <p:cNvSpPr txBox="1">
            <a:spLocks noChangeArrowheads="1"/>
          </p:cNvSpPr>
          <p:nvPr/>
        </p:nvSpPr>
        <p:spPr bwMode="auto">
          <a:xfrm>
            <a:off x="4932363" y="1700213"/>
            <a:ext cx="205105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2.-Mogoča je dodatna kontrola skladnosti.</a:t>
            </a:r>
          </a:p>
        </p:txBody>
      </p:sp>
      <p:sp>
        <p:nvSpPr>
          <p:cNvPr id="1191945" name="Text Box 9"/>
          <p:cNvSpPr txBox="1">
            <a:spLocks noChangeArrowheads="1"/>
          </p:cNvSpPr>
          <p:nvPr/>
        </p:nvSpPr>
        <p:spPr bwMode="auto">
          <a:xfrm>
            <a:off x="5292725" y="4005263"/>
            <a:ext cx="38512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3.-Kamion je krenil na pot. </a:t>
            </a:r>
            <a:r>
              <a:rPr lang="sl-SI" altLang="en-US" sz="2400" b="1" u="sng">
                <a:solidFill>
                  <a:srgbClr val="FF3300"/>
                </a:solidFill>
              </a:rPr>
              <a:t>V tem trenutku</a:t>
            </a:r>
            <a:r>
              <a:rPr lang="sl-SI" altLang="en-US" sz="2400">
                <a:solidFill>
                  <a:srgbClr val="FF3300"/>
                </a:solidFill>
              </a:rPr>
              <a:t> se pošlje ASN.</a:t>
            </a:r>
          </a:p>
        </p:txBody>
      </p:sp>
    </p:spTree>
    <p:extLst>
      <p:ext uri="{BB962C8B-B14F-4D97-AF65-F5344CB8AC3E}">
        <p14:creationId xmlns:p14="http://schemas.microsoft.com/office/powerpoint/2010/main" val="39296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1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1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42" grpId="0"/>
      <p:bldP spid="1191944" grpId="0"/>
      <p:bldP spid="1191945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652463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Komunikacija s pod-dobavitelji</a:t>
            </a:r>
          </a:p>
        </p:txBody>
      </p:sp>
      <p:pic>
        <p:nvPicPr>
          <p:cNvPr id="32771" name="Picture 5" descr="MM 05 Proces naročanja dobavitelju srbsko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5834063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9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6408738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11" name="Text Box 7"/>
          <p:cNvSpPr txBox="1">
            <a:spLocks noChangeArrowheads="1"/>
          </p:cNvSpPr>
          <p:nvPr/>
        </p:nvSpPr>
        <p:spPr bwMode="auto">
          <a:xfrm>
            <a:off x="2627313" y="1052513"/>
            <a:ext cx="6264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Izpis potrebne nabave materiala od dobavitelja na osnovi izračuna v MRP II </a:t>
            </a:r>
          </a:p>
        </p:txBody>
      </p:sp>
      <p:sp>
        <p:nvSpPr>
          <p:cNvPr id="1199112" name="Line 8"/>
          <p:cNvSpPr>
            <a:spLocks noChangeShapeType="1"/>
          </p:cNvSpPr>
          <p:nvPr/>
        </p:nvSpPr>
        <p:spPr bwMode="auto">
          <a:xfrm flipV="1">
            <a:off x="2124075" y="3429000"/>
            <a:ext cx="576263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  <p:pic>
        <p:nvPicPr>
          <p:cNvPr id="11991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89425"/>
            <a:ext cx="4824412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14" name="Text Box 10"/>
          <p:cNvSpPr txBox="1">
            <a:spLocks noChangeArrowheads="1"/>
          </p:cNvSpPr>
          <p:nvPr/>
        </p:nvSpPr>
        <p:spPr bwMode="auto">
          <a:xfrm>
            <a:off x="5472113" y="4365625"/>
            <a:ext cx="3671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Urejanje naročila dobavitelju (opcija) </a:t>
            </a:r>
          </a:p>
        </p:txBody>
      </p:sp>
      <p:sp>
        <p:nvSpPr>
          <p:cNvPr id="1199115" name="Line 11"/>
          <p:cNvSpPr>
            <a:spLocks noChangeShapeType="1"/>
          </p:cNvSpPr>
          <p:nvPr/>
        </p:nvSpPr>
        <p:spPr bwMode="auto">
          <a:xfrm flipV="1">
            <a:off x="3059113" y="6453188"/>
            <a:ext cx="13684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11" grpId="0"/>
      <p:bldP spid="1199112" grpId="0" animBg="1"/>
      <p:bldP spid="1199114" grpId="0"/>
      <p:bldP spid="1199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1066800" y="5105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sz="4000"/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l-SI" dirty="0" smtClean="0"/>
              <a:t>Nastanek </a:t>
            </a:r>
            <a:r>
              <a:rPr lang="en-US" dirty="0"/>
              <a:t>MMOG/LE</a:t>
            </a:r>
          </a:p>
        </p:txBody>
      </p:sp>
      <p:sp>
        <p:nvSpPr>
          <p:cNvPr id="102195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273925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Pošiljanje naročila in prejem ASN-a od dobavitelja</a:t>
            </a:r>
          </a:p>
        </p:txBody>
      </p:sp>
      <p:pic>
        <p:nvPicPr>
          <p:cNvPr id="1201157" name="Picture 5" descr="MM 05 Izpis odpoklica (schedule) dobavitelju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359275" cy="613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158" name="Picture 6" descr="MM 05 EDI naročilo dobavitelju SNF T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5600700" cy="318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159" name="Picture 7" descr="MM 05 EDI ASN od dobavitelja SNF 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21350"/>
            <a:ext cx="68453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245503" y="3001083"/>
            <a:ext cx="38682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>
                <a:solidFill>
                  <a:srgbClr val="FF3300"/>
                </a:solidFill>
              </a:rPr>
              <a:t>1.-Naročilo materiala je</a:t>
            </a:r>
            <a:r>
              <a:rPr lang="sl-SI" altLang="en-US" dirty="0">
                <a:solidFill>
                  <a:srgbClr val="FF3300"/>
                </a:solidFill>
              </a:rPr>
              <a:t> </a:t>
            </a:r>
            <a:r>
              <a:rPr lang="sl-SI" altLang="en-US" sz="2400" dirty="0">
                <a:solidFill>
                  <a:srgbClr val="FF3300"/>
                </a:solidFill>
              </a:rPr>
              <a:t>potrjeno </a:t>
            </a:r>
            <a:r>
              <a:rPr lang="sl-SI" altLang="en-US" sz="2400" dirty="0" smtClean="0">
                <a:solidFill>
                  <a:srgbClr val="FF3300"/>
                </a:solidFill>
              </a:rPr>
              <a:t>(izračun MRPII</a:t>
            </a:r>
            <a:r>
              <a:rPr lang="sl-SI" altLang="en-US" sz="2400" dirty="0">
                <a:solidFill>
                  <a:srgbClr val="FF3300"/>
                </a:solidFill>
              </a:rPr>
              <a:t>) 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4610100" y="764704"/>
            <a:ext cx="4533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en-US" sz="2400" dirty="0">
                <a:solidFill>
                  <a:srgbClr val="FF3300"/>
                </a:solidFill>
              </a:rPr>
              <a:t>2.- Naročilo</a:t>
            </a:r>
            <a:r>
              <a:rPr lang="sl-SI" altLang="en-US" dirty="0"/>
              <a:t> </a:t>
            </a:r>
            <a:r>
              <a:rPr lang="sl-SI" altLang="en-US" sz="2400" dirty="0">
                <a:solidFill>
                  <a:srgbClr val="FF3300"/>
                </a:solidFill>
              </a:rPr>
              <a:t>dobavitelju </a:t>
            </a:r>
            <a:r>
              <a:rPr lang="sl-SI" altLang="en-US" sz="2400" dirty="0" smtClean="0">
                <a:solidFill>
                  <a:srgbClr val="FF3300"/>
                </a:solidFill>
              </a:rPr>
              <a:t>pošljemo</a:t>
            </a:r>
            <a:r>
              <a:rPr lang="sl-SI" altLang="en-US" sz="2400" dirty="0" smtClean="0"/>
              <a:t> </a:t>
            </a:r>
            <a:r>
              <a:rPr lang="sl-SI" altLang="en-US" sz="2400" dirty="0">
                <a:solidFill>
                  <a:srgbClr val="FF3300"/>
                </a:solidFill>
              </a:rPr>
              <a:t>preko EDI ali </a:t>
            </a:r>
            <a:r>
              <a:rPr lang="sl-SI" altLang="en-US" sz="2400" dirty="0" err="1" smtClean="0">
                <a:solidFill>
                  <a:srgbClr val="FF3300"/>
                </a:solidFill>
              </a:rPr>
              <a:t>WebEDI</a:t>
            </a:r>
            <a:endParaRPr lang="sl-SI" altLang="en-US" sz="2400" dirty="0">
              <a:solidFill>
                <a:srgbClr val="FF3300"/>
              </a:solidFill>
            </a:endParaRP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4859338" y="4797425"/>
            <a:ext cx="4105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 dirty="0">
                <a:solidFill>
                  <a:srgbClr val="FF3300"/>
                </a:solidFill>
              </a:rPr>
              <a:t>3.-Dobavitelj </a:t>
            </a:r>
            <a:r>
              <a:rPr lang="sl-SI" altLang="en-US" sz="2400" dirty="0" smtClean="0">
                <a:solidFill>
                  <a:srgbClr val="FF3300"/>
                </a:solidFill>
              </a:rPr>
              <a:t>pošlje </a:t>
            </a:r>
            <a:r>
              <a:rPr lang="sl-SI" altLang="en-US" sz="2400" dirty="0">
                <a:solidFill>
                  <a:srgbClr val="FF3300"/>
                </a:solidFill>
              </a:rPr>
              <a:t>ASN </a:t>
            </a:r>
            <a:r>
              <a:rPr lang="sl-SI" altLang="en-US" sz="2400" dirty="0" smtClean="0">
                <a:solidFill>
                  <a:srgbClr val="FF3300"/>
                </a:solidFill>
              </a:rPr>
              <a:t>– najavo dobave </a:t>
            </a:r>
            <a:r>
              <a:rPr lang="sl-SI" altLang="en-US" sz="2400" dirty="0">
                <a:solidFill>
                  <a:srgbClr val="FF3300"/>
                </a:solidFill>
              </a:rPr>
              <a:t>materiala</a:t>
            </a:r>
          </a:p>
        </p:txBody>
      </p:sp>
    </p:spTree>
    <p:extLst>
      <p:ext uri="{BB962C8B-B14F-4D97-AF65-F5344CB8AC3E}">
        <p14:creationId xmlns:p14="http://schemas.microsoft.com/office/powerpoint/2010/main" val="42551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0115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0115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0115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60" grpId="0"/>
      <p:bldP spid="1201161" grpId="0"/>
      <p:bldP spid="12011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345362" cy="792162"/>
          </a:xfrm>
        </p:spPr>
        <p:txBody>
          <a:bodyPr/>
          <a:lstStyle/>
          <a:p>
            <a:pPr eaLnBrk="1" hangingPunct="1"/>
            <a:r>
              <a:rPr lang="sl-SI" altLang="en-US" sz="2800" dirty="0" smtClean="0"/>
              <a:t>Ocena učinkovitosti dobavitelja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en-US" smtClean="0"/>
          </a:p>
          <a:p>
            <a:pPr eaLnBrk="1" hangingPunct="1">
              <a:buFont typeface="Webdings" panose="05030102010509060703" pitchFamily="18" charset="2"/>
              <a:buNone/>
            </a:pPr>
            <a:endParaRPr lang="sl-SI" altLang="en-US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1050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6516687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3419475" y="1916113"/>
            <a:ext cx="42846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400">
                <a:solidFill>
                  <a:srgbClr val="FF3300"/>
                </a:solidFill>
              </a:rPr>
              <a:t>Avtomatska in objektivna ocena učinkovitosti pod-dobavitelja</a:t>
            </a:r>
          </a:p>
        </p:txBody>
      </p:sp>
    </p:spTree>
    <p:extLst>
      <p:ext uri="{BB962C8B-B14F-4D97-AF65-F5344CB8AC3E}">
        <p14:creationId xmlns:p14="http://schemas.microsoft.com/office/powerpoint/2010/main" val="1267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79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8600" y="1762217"/>
            <a:ext cx="10526713" cy="4597400"/>
          </a:xfrm>
          <a:noFill/>
        </p:spPr>
      </p:pic>
      <p:sp>
        <p:nvSpPr>
          <p:cNvPr id="1057797" name="Oval 4"/>
          <p:cNvSpPr>
            <a:spLocks noChangeArrowheads="1"/>
          </p:cNvSpPr>
          <p:nvPr/>
        </p:nvSpPr>
        <p:spPr bwMode="auto">
          <a:xfrm>
            <a:off x="4572000" y="4289424"/>
            <a:ext cx="1143000" cy="208121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57798" name="AutoShape 5"/>
          <p:cNvSpPr>
            <a:spLocks noChangeArrowheads="1"/>
          </p:cNvSpPr>
          <p:nvPr/>
        </p:nvSpPr>
        <p:spPr bwMode="auto">
          <a:xfrm>
            <a:off x="5791200" y="2205038"/>
            <a:ext cx="2741613" cy="2447925"/>
          </a:xfrm>
          <a:prstGeom prst="wedgeRectCallout">
            <a:avLst>
              <a:gd name="adj1" fmla="val -52259"/>
              <a:gd name="adj2" fmla="val 7555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1800"/>
          </a:p>
        </p:txBody>
      </p:sp>
      <p:sp>
        <p:nvSpPr>
          <p:cNvPr id="1057799" name="Text Box 6"/>
          <p:cNvSpPr txBox="1">
            <a:spLocks noChangeArrowheads="1"/>
          </p:cNvSpPr>
          <p:nvPr/>
        </p:nvSpPr>
        <p:spPr bwMode="auto">
          <a:xfrm>
            <a:off x="5795963" y="2205038"/>
            <a:ext cx="2663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400" dirty="0" smtClean="0">
                <a:latin typeface="Tahoma" panose="020B0604030504040204" pitchFamily="34" charset="0"/>
              </a:rPr>
              <a:t>Pod-dobavitelj</a:t>
            </a:r>
            <a:endParaRPr lang="sl-SI" sz="2400" dirty="0">
              <a:latin typeface="Tahoma" panose="020B0604030504040204" pitchFamily="34" charset="0"/>
            </a:endParaRPr>
          </a:p>
          <a:p>
            <a:r>
              <a:rPr lang="sl-SI" sz="2400" dirty="0">
                <a:latin typeface="Tahoma" panose="020B0604030504040204" pitchFamily="34" charset="0"/>
              </a:rPr>
              <a:t>vidi potrebe na </a:t>
            </a:r>
          </a:p>
          <a:p>
            <a:r>
              <a:rPr lang="sl-SI" sz="2400" dirty="0">
                <a:latin typeface="Tahoma" panose="020B0604030504040204" pitchFamily="34" charset="0"/>
              </a:rPr>
              <a:t>internetu </a:t>
            </a:r>
            <a:r>
              <a:rPr lang="sl-SI" sz="2400" dirty="0" smtClean="0">
                <a:latin typeface="Tahoma" panose="020B0604030504040204" pitchFamily="34" charset="0"/>
              </a:rPr>
              <a:t>ali</a:t>
            </a:r>
            <a:endParaRPr lang="sl-SI" sz="2400" dirty="0">
              <a:latin typeface="Tahoma" panose="020B0604030504040204" pitchFamily="34" charset="0"/>
            </a:endParaRPr>
          </a:p>
          <a:p>
            <a:r>
              <a:rPr lang="sl-SI" sz="2400" dirty="0" smtClean="0">
                <a:latin typeface="Tahoma" panose="020B0604030504040204" pitchFamily="34" charset="0"/>
              </a:rPr>
              <a:t>dobi </a:t>
            </a:r>
            <a:r>
              <a:rPr lang="sl-SI" sz="2400" dirty="0">
                <a:latin typeface="Tahoma" panose="020B0604030504040204" pitchFamily="34" charset="0"/>
              </a:rPr>
              <a:t>EDI </a:t>
            </a:r>
          </a:p>
          <a:p>
            <a:r>
              <a:rPr lang="sl-SI" sz="2400" dirty="0" smtClean="0">
                <a:latin typeface="Tahoma" panose="020B0604030504040204" pitchFamily="34" charset="0"/>
              </a:rPr>
              <a:t>sporočilo</a:t>
            </a:r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057800" name="Rectangle 2"/>
          <p:cNvSpPr>
            <a:spLocks noChangeArrowheads="1"/>
          </p:cNvSpPr>
          <p:nvPr/>
        </p:nvSpPr>
        <p:spPr bwMode="auto">
          <a:xfrm>
            <a:off x="107504" y="430808"/>
            <a:ext cx="7867774" cy="7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dirty="0" err="1" smtClean="0"/>
              <a:t>WebEDI</a:t>
            </a:r>
            <a:r>
              <a:rPr lang="sl-SI" dirty="0" smtClean="0"/>
              <a:t>: Transparentnost pod-dobav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8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6863" y="431800"/>
            <a:ext cx="8424862" cy="881063"/>
          </a:xfrm>
        </p:spPr>
        <p:txBody>
          <a:bodyPr/>
          <a:lstStyle/>
          <a:p>
            <a:r>
              <a:rPr lang="sl-SI" sz="2800" dirty="0" err="1"/>
              <a:t>WebEDI</a:t>
            </a:r>
            <a:r>
              <a:rPr lang="sl-SI" sz="2800" dirty="0"/>
              <a:t>: </a:t>
            </a:r>
            <a:r>
              <a:rPr lang="sl-SI" sz="2800" dirty="0" smtClean="0"/>
              <a:t>Dobavitelj pošlje </a:t>
            </a:r>
            <a:r>
              <a:rPr lang="en-US" sz="2800" dirty="0" smtClean="0"/>
              <a:t>ASN </a:t>
            </a:r>
            <a:r>
              <a:rPr lang="sl-SI" sz="2800" dirty="0" smtClean="0"/>
              <a:t>kupcu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5113" y="387350"/>
            <a:ext cx="8153400" cy="629016"/>
          </a:xfrm>
        </p:spPr>
        <p:txBody>
          <a:bodyPr/>
          <a:lstStyle/>
          <a:p>
            <a:r>
              <a:rPr lang="sl-SI" sz="2800" dirty="0" err="1"/>
              <a:t>WebEDI</a:t>
            </a:r>
            <a:r>
              <a:rPr lang="sl-SI" sz="2800" dirty="0"/>
              <a:t>: </a:t>
            </a:r>
            <a:r>
              <a:rPr lang="sl-SI" sz="2800" dirty="0" smtClean="0"/>
              <a:t>Alarmi</a:t>
            </a:r>
            <a:endParaRPr lang="en-US" sz="2800" dirty="0"/>
          </a:p>
        </p:txBody>
      </p:sp>
      <p:pic>
        <p:nvPicPr>
          <p:cNvPr id="1059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422400"/>
            <a:ext cx="8759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276725"/>
            <a:ext cx="33258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9000"/>
            <a:ext cx="416718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847" name="Text Box 6"/>
          <p:cNvSpPr txBox="1">
            <a:spLocks noChangeArrowheads="1"/>
          </p:cNvSpPr>
          <p:nvPr/>
        </p:nvSpPr>
        <p:spPr bwMode="auto">
          <a:xfrm>
            <a:off x="1844675" y="2817813"/>
            <a:ext cx="10191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latin typeface="Tahoma" panose="020B0604030504040204" pitchFamily="34" charset="0"/>
              </a:rPr>
              <a:t>email</a:t>
            </a:r>
          </a:p>
        </p:txBody>
      </p:sp>
      <p:sp>
        <p:nvSpPr>
          <p:cNvPr id="1059848" name="Text Box 7"/>
          <p:cNvSpPr txBox="1">
            <a:spLocks noChangeArrowheads="1"/>
          </p:cNvSpPr>
          <p:nvPr/>
        </p:nvSpPr>
        <p:spPr bwMode="auto">
          <a:xfrm>
            <a:off x="5251450" y="3670300"/>
            <a:ext cx="2271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latin typeface="Tahoma" panose="020B0604030504040204" pitchFamily="34" charset="0"/>
              </a:rPr>
              <a:t>text message</a:t>
            </a:r>
          </a:p>
        </p:txBody>
      </p:sp>
      <p:pic>
        <p:nvPicPr>
          <p:cNvPr id="1059849" name="Picture 8" descr="j02824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048000"/>
            <a:ext cx="566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0633" name="Freeform 9"/>
          <p:cNvSpPr>
            <a:spLocks/>
          </p:cNvSpPr>
          <p:nvPr/>
        </p:nvSpPr>
        <p:spPr bwMode="auto">
          <a:xfrm rot="-34805823">
            <a:off x="6756400" y="3273425"/>
            <a:ext cx="871538" cy="311150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31" y="65"/>
              </a:cxn>
              <a:cxn ang="0">
                <a:pos x="231" y="65"/>
              </a:cxn>
              <a:cxn ang="0">
                <a:pos x="166" y="0"/>
              </a:cxn>
              <a:cxn ang="0">
                <a:pos x="166" y="31"/>
              </a:cxn>
              <a:cxn ang="0">
                <a:pos x="99" y="42"/>
              </a:cxn>
              <a:cxn ang="0">
                <a:pos x="0" y="101"/>
              </a:cxn>
              <a:cxn ang="0">
                <a:pos x="99" y="75"/>
              </a:cxn>
              <a:cxn ang="0">
                <a:pos x="166" y="86"/>
              </a:cxn>
              <a:cxn ang="0">
                <a:pos x="166" y="117"/>
              </a:cxn>
              <a:cxn ang="0">
                <a:pos x="231" y="65"/>
              </a:cxn>
              <a:cxn ang="0">
                <a:pos x="231" y="65"/>
              </a:cxn>
              <a:cxn ang="0">
                <a:pos x="231" y="65"/>
              </a:cxn>
            </a:cxnLst>
            <a:rect l="0" t="0" r="r" b="b"/>
            <a:pathLst>
              <a:path w="231" h="117">
                <a:moveTo>
                  <a:pt x="231" y="65"/>
                </a:moveTo>
                <a:lnTo>
                  <a:pt x="231" y="65"/>
                </a:lnTo>
                <a:lnTo>
                  <a:pt x="231" y="65"/>
                </a:lnTo>
                <a:lnTo>
                  <a:pt x="166" y="0"/>
                </a:lnTo>
                <a:lnTo>
                  <a:pt x="166" y="31"/>
                </a:lnTo>
                <a:cubicBezTo>
                  <a:pt x="166" y="31"/>
                  <a:pt x="140" y="29"/>
                  <a:pt x="99" y="42"/>
                </a:cubicBezTo>
                <a:cubicBezTo>
                  <a:pt x="58" y="55"/>
                  <a:pt x="0" y="101"/>
                  <a:pt x="0" y="101"/>
                </a:cubicBezTo>
                <a:cubicBezTo>
                  <a:pt x="0" y="101"/>
                  <a:pt x="57" y="78"/>
                  <a:pt x="99" y="75"/>
                </a:cubicBezTo>
                <a:cubicBezTo>
                  <a:pt x="142" y="73"/>
                  <a:pt x="166" y="86"/>
                  <a:pt x="166" y="86"/>
                </a:cubicBezTo>
                <a:lnTo>
                  <a:pt x="166" y="117"/>
                </a:lnTo>
                <a:lnTo>
                  <a:pt x="231" y="65"/>
                </a:lnTo>
                <a:lnTo>
                  <a:pt x="231" y="65"/>
                </a:lnTo>
                <a:lnTo>
                  <a:pt x="231" y="65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50980"/>
                  <a:invGamma/>
                </a:srgbClr>
              </a:gs>
              <a:gs pos="100000">
                <a:srgbClr val="FFCC0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800">
              <a:cs typeface="+mn-cs"/>
            </a:endParaRPr>
          </a:p>
        </p:txBody>
      </p:sp>
      <p:pic>
        <p:nvPicPr>
          <p:cNvPr id="1059851" name="Picture 10" descr="j04347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45268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0635" name="Freeform 11"/>
          <p:cNvSpPr>
            <a:spLocks/>
          </p:cNvSpPr>
          <p:nvPr/>
        </p:nvSpPr>
        <p:spPr bwMode="auto">
          <a:xfrm rot="-32614644">
            <a:off x="4903788" y="2941638"/>
            <a:ext cx="2413000" cy="311150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31" y="65"/>
              </a:cxn>
              <a:cxn ang="0">
                <a:pos x="231" y="65"/>
              </a:cxn>
              <a:cxn ang="0">
                <a:pos x="166" y="0"/>
              </a:cxn>
              <a:cxn ang="0">
                <a:pos x="166" y="31"/>
              </a:cxn>
              <a:cxn ang="0">
                <a:pos x="99" y="42"/>
              </a:cxn>
              <a:cxn ang="0">
                <a:pos x="0" y="101"/>
              </a:cxn>
              <a:cxn ang="0">
                <a:pos x="99" y="75"/>
              </a:cxn>
              <a:cxn ang="0">
                <a:pos x="166" y="86"/>
              </a:cxn>
              <a:cxn ang="0">
                <a:pos x="166" y="117"/>
              </a:cxn>
              <a:cxn ang="0">
                <a:pos x="231" y="65"/>
              </a:cxn>
              <a:cxn ang="0">
                <a:pos x="231" y="65"/>
              </a:cxn>
              <a:cxn ang="0">
                <a:pos x="231" y="65"/>
              </a:cxn>
            </a:cxnLst>
            <a:rect l="0" t="0" r="r" b="b"/>
            <a:pathLst>
              <a:path w="231" h="117">
                <a:moveTo>
                  <a:pt x="231" y="65"/>
                </a:moveTo>
                <a:lnTo>
                  <a:pt x="231" y="65"/>
                </a:lnTo>
                <a:lnTo>
                  <a:pt x="231" y="65"/>
                </a:lnTo>
                <a:lnTo>
                  <a:pt x="166" y="0"/>
                </a:lnTo>
                <a:lnTo>
                  <a:pt x="166" y="31"/>
                </a:lnTo>
                <a:cubicBezTo>
                  <a:pt x="166" y="31"/>
                  <a:pt x="140" y="29"/>
                  <a:pt x="99" y="42"/>
                </a:cubicBezTo>
                <a:cubicBezTo>
                  <a:pt x="58" y="55"/>
                  <a:pt x="0" y="101"/>
                  <a:pt x="0" y="101"/>
                </a:cubicBezTo>
                <a:cubicBezTo>
                  <a:pt x="0" y="101"/>
                  <a:pt x="57" y="78"/>
                  <a:pt x="99" y="75"/>
                </a:cubicBezTo>
                <a:cubicBezTo>
                  <a:pt x="142" y="73"/>
                  <a:pt x="166" y="86"/>
                  <a:pt x="166" y="86"/>
                </a:cubicBezTo>
                <a:lnTo>
                  <a:pt x="166" y="117"/>
                </a:lnTo>
                <a:lnTo>
                  <a:pt x="231" y="65"/>
                </a:lnTo>
                <a:lnTo>
                  <a:pt x="231" y="65"/>
                </a:lnTo>
                <a:lnTo>
                  <a:pt x="231" y="65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50980"/>
                  <a:invGamma/>
                </a:srgbClr>
              </a:gs>
              <a:gs pos="100000">
                <a:srgbClr val="FFCC0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Slide Number Placeholder 3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50025E2-A97C-45FB-B26F-6C41FEBE8492}" type="slidenum">
              <a:rPr lang="ja-JP" altLang="en-US" sz="1400">
                <a:ea typeface="ＭＳ Ｐゴシック" panose="020B0600070205080204" pitchFamily="34" charset="-128"/>
              </a:rPr>
              <a:pPr algn="r"/>
              <a:t>45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060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33376"/>
            <a:ext cx="9144000" cy="620712"/>
          </a:xfrm>
        </p:spPr>
        <p:txBody>
          <a:bodyPr/>
          <a:lstStyle/>
          <a:p>
            <a:r>
              <a:rPr lang="sl-SI" dirty="0" err="1"/>
              <a:t>WebEDI</a:t>
            </a:r>
            <a:r>
              <a:rPr lang="sl-SI" dirty="0"/>
              <a:t>: Labele </a:t>
            </a:r>
            <a:r>
              <a:rPr lang="sl-SI" dirty="0" smtClean="0"/>
              <a:t>pod-dobavitelja</a:t>
            </a:r>
            <a:endParaRPr lang="en-US" dirty="0"/>
          </a:p>
        </p:txBody>
      </p:sp>
      <p:pic>
        <p:nvPicPr>
          <p:cNvPr id="1060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96975"/>
            <a:ext cx="9172576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24350"/>
            <a:ext cx="38481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8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865563"/>
            <a:ext cx="42179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871" name="AutoShape 6"/>
          <p:cNvSpPr>
            <a:spLocks noChangeArrowheads="1"/>
          </p:cNvSpPr>
          <p:nvPr/>
        </p:nvSpPr>
        <p:spPr bwMode="auto">
          <a:xfrm>
            <a:off x="4140200" y="5300663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Slide Number Placeholder 1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8E7C2E0-46E1-4053-A6D1-E6481B9E8076}" type="slidenum">
              <a:rPr lang="ja-JP" altLang="en-US" sz="1400">
                <a:ea typeface="ＭＳ Ｐゴシック" panose="020B0600070205080204" pitchFamily="34" charset="-128"/>
              </a:rPr>
              <a:pPr algn="r"/>
              <a:t>46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061891" name="Rectangle 166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990013" cy="696385"/>
          </a:xfrm>
        </p:spPr>
        <p:txBody>
          <a:bodyPr/>
          <a:lstStyle/>
          <a:p>
            <a:r>
              <a:rPr lang="sl-SI" dirty="0" err="1" smtClean="0"/>
              <a:t>WebEDI</a:t>
            </a:r>
            <a:r>
              <a:rPr lang="sl-SI" dirty="0" smtClean="0"/>
              <a:t>: Transparentnost dobav</a:t>
            </a:r>
            <a:endParaRPr lang="en-US" dirty="0"/>
          </a:p>
        </p:txBody>
      </p:sp>
      <p:grpSp>
        <p:nvGrpSpPr>
          <p:cNvPr id="1061892" name="Group 2"/>
          <p:cNvGrpSpPr>
            <a:grpSpLocks/>
          </p:cNvGrpSpPr>
          <p:nvPr/>
        </p:nvGrpSpPr>
        <p:grpSpPr bwMode="auto">
          <a:xfrm>
            <a:off x="323850" y="1136650"/>
            <a:ext cx="8820150" cy="2520950"/>
            <a:chOff x="705" y="847"/>
            <a:chExt cx="4808" cy="2812"/>
          </a:xfrm>
        </p:grpSpPr>
        <p:sp>
          <p:nvSpPr>
            <p:cNvPr id="1061893" name="Freeform 3"/>
            <p:cNvSpPr>
              <a:spLocks/>
            </p:cNvSpPr>
            <p:nvPr/>
          </p:nvSpPr>
          <p:spPr bwMode="auto">
            <a:xfrm>
              <a:off x="3752" y="1228"/>
              <a:ext cx="38" cy="28"/>
            </a:xfrm>
            <a:custGeom>
              <a:avLst/>
              <a:gdLst>
                <a:gd name="T0" fmla="*/ 2 w 75"/>
                <a:gd name="T1" fmla="*/ 0 h 57"/>
                <a:gd name="T2" fmla="*/ 0 w 75"/>
                <a:gd name="T3" fmla="*/ 1 h 57"/>
                <a:gd name="T4" fmla="*/ 2 w 75"/>
                <a:gd name="T5" fmla="*/ 1 h 57"/>
                <a:gd name="T6" fmla="*/ 4 w 75"/>
                <a:gd name="T7" fmla="*/ 2 h 57"/>
                <a:gd name="T8" fmla="*/ 5 w 75"/>
                <a:gd name="T9" fmla="*/ 3 h 57"/>
                <a:gd name="T10" fmla="*/ 5 w 75"/>
                <a:gd name="T11" fmla="*/ 2 h 57"/>
                <a:gd name="T12" fmla="*/ 5 w 75"/>
                <a:gd name="T13" fmla="*/ 1 h 57"/>
                <a:gd name="T14" fmla="*/ 3 w 75"/>
                <a:gd name="T15" fmla="*/ 0 h 57"/>
                <a:gd name="T16" fmla="*/ 2 w 7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57"/>
                <a:gd name="T29" fmla="*/ 75 w 7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57">
                  <a:moveTo>
                    <a:pt x="18" y="0"/>
                  </a:moveTo>
                  <a:lnTo>
                    <a:pt x="0" y="20"/>
                  </a:lnTo>
                  <a:lnTo>
                    <a:pt x="18" y="20"/>
                  </a:lnTo>
                  <a:lnTo>
                    <a:pt x="55" y="37"/>
                  </a:lnTo>
                  <a:lnTo>
                    <a:pt x="75" y="57"/>
                  </a:lnTo>
                  <a:lnTo>
                    <a:pt x="75" y="37"/>
                  </a:lnTo>
                  <a:lnTo>
                    <a:pt x="75" y="20"/>
                  </a:lnTo>
                  <a:lnTo>
                    <a:pt x="3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4" name="Freeform 4"/>
            <p:cNvSpPr>
              <a:spLocks/>
            </p:cNvSpPr>
            <p:nvPr/>
          </p:nvSpPr>
          <p:spPr bwMode="auto">
            <a:xfrm>
              <a:off x="3715" y="950"/>
              <a:ext cx="57" cy="37"/>
            </a:xfrm>
            <a:custGeom>
              <a:avLst/>
              <a:gdLst>
                <a:gd name="T0" fmla="*/ 3 w 112"/>
                <a:gd name="T1" fmla="*/ 3 h 76"/>
                <a:gd name="T2" fmla="*/ 4 w 112"/>
                <a:gd name="T3" fmla="*/ 3 h 76"/>
                <a:gd name="T4" fmla="*/ 6 w 112"/>
                <a:gd name="T5" fmla="*/ 2 h 76"/>
                <a:gd name="T6" fmla="*/ 8 w 112"/>
                <a:gd name="T7" fmla="*/ 2 h 76"/>
                <a:gd name="T8" fmla="*/ 8 w 112"/>
                <a:gd name="T9" fmla="*/ 0 h 76"/>
                <a:gd name="T10" fmla="*/ 6 w 112"/>
                <a:gd name="T11" fmla="*/ 0 h 76"/>
                <a:gd name="T12" fmla="*/ 5 w 112"/>
                <a:gd name="T13" fmla="*/ 0 h 76"/>
                <a:gd name="T14" fmla="*/ 2 w 112"/>
                <a:gd name="T15" fmla="*/ 1 h 76"/>
                <a:gd name="T16" fmla="*/ 0 w 112"/>
                <a:gd name="T17" fmla="*/ 2 h 76"/>
                <a:gd name="T18" fmla="*/ 2 w 112"/>
                <a:gd name="T19" fmla="*/ 4 h 76"/>
                <a:gd name="T20" fmla="*/ 3 w 112"/>
                <a:gd name="T21" fmla="*/ 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6"/>
                <a:gd name="T35" fmla="*/ 112 w 112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6">
                  <a:moveTo>
                    <a:pt x="37" y="56"/>
                  </a:moveTo>
                  <a:lnTo>
                    <a:pt x="57" y="56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20" y="18"/>
                  </a:lnTo>
                  <a:lnTo>
                    <a:pt x="0" y="37"/>
                  </a:lnTo>
                  <a:lnTo>
                    <a:pt x="20" y="7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5" name="Freeform 5"/>
            <p:cNvSpPr>
              <a:spLocks/>
            </p:cNvSpPr>
            <p:nvPr/>
          </p:nvSpPr>
          <p:spPr bwMode="auto">
            <a:xfrm>
              <a:off x="3780" y="941"/>
              <a:ext cx="28" cy="18"/>
            </a:xfrm>
            <a:custGeom>
              <a:avLst/>
              <a:gdLst>
                <a:gd name="T0" fmla="*/ 4 w 56"/>
                <a:gd name="T1" fmla="*/ 1 h 36"/>
                <a:gd name="T2" fmla="*/ 4 w 56"/>
                <a:gd name="T3" fmla="*/ 0 h 36"/>
                <a:gd name="T4" fmla="*/ 3 w 56"/>
                <a:gd name="T5" fmla="*/ 0 h 36"/>
                <a:gd name="T6" fmla="*/ 2 w 56"/>
                <a:gd name="T7" fmla="*/ 1 h 36"/>
                <a:gd name="T8" fmla="*/ 0 w 56"/>
                <a:gd name="T9" fmla="*/ 1 h 36"/>
                <a:gd name="T10" fmla="*/ 0 w 56"/>
                <a:gd name="T11" fmla="*/ 2 h 36"/>
                <a:gd name="T12" fmla="*/ 2 w 56"/>
                <a:gd name="T13" fmla="*/ 2 h 36"/>
                <a:gd name="T14" fmla="*/ 4 w 56"/>
                <a:gd name="T15" fmla="*/ 1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36"/>
                <a:gd name="T26" fmla="*/ 56 w 5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36">
                  <a:moveTo>
                    <a:pt x="56" y="18"/>
                  </a:moveTo>
                  <a:lnTo>
                    <a:pt x="56" y="0"/>
                  </a:lnTo>
                  <a:lnTo>
                    <a:pt x="37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0" y="36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6" name="Freeform 6"/>
            <p:cNvSpPr>
              <a:spLocks/>
            </p:cNvSpPr>
            <p:nvPr/>
          </p:nvSpPr>
          <p:spPr bwMode="auto">
            <a:xfrm>
              <a:off x="3780" y="2722"/>
              <a:ext cx="19" cy="9"/>
            </a:xfrm>
            <a:custGeom>
              <a:avLst/>
              <a:gdLst>
                <a:gd name="T0" fmla="*/ 0 w 37"/>
                <a:gd name="T1" fmla="*/ 1 h 18"/>
                <a:gd name="T2" fmla="*/ 2 w 37"/>
                <a:gd name="T3" fmla="*/ 1 h 18"/>
                <a:gd name="T4" fmla="*/ 3 w 37"/>
                <a:gd name="T5" fmla="*/ 1 h 18"/>
                <a:gd name="T6" fmla="*/ 3 w 37"/>
                <a:gd name="T7" fmla="*/ 0 h 18"/>
                <a:gd name="T8" fmla="*/ 2 w 37"/>
                <a:gd name="T9" fmla="*/ 0 h 18"/>
                <a:gd name="T10" fmla="*/ 0 w 3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18"/>
                  </a:moveTo>
                  <a:lnTo>
                    <a:pt x="20" y="18"/>
                  </a:lnTo>
                  <a:lnTo>
                    <a:pt x="37" y="18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7" name="Freeform 7"/>
            <p:cNvSpPr>
              <a:spLocks/>
            </p:cNvSpPr>
            <p:nvPr/>
          </p:nvSpPr>
          <p:spPr bwMode="auto">
            <a:xfrm>
              <a:off x="3808" y="2684"/>
              <a:ext cx="10" cy="28"/>
            </a:xfrm>
            <a:custGeom>
              <a:avLst/>
              <a:gdLst>
                <a:gd name="T0" fmla="*/ 0 w 20"/>
                <a:gd name="T1" fmla="*/ 3 h 55"/>
                <a:gd name="T2" fmla="*/ 1 w 20"/>
                <a:gd name="T3" fmla="*/ 4 h 55"/>
                <a:gd name="T4" fmla="*/ 1 w 20"/>
                <a:gd name="T5" fmla="*/ 3 h 55"/>
                <a:gd name="T6" fmla="*/ 1 w 20"/>
                <a:gd name="T7" fmla="*/ 0 h 55"/>
                <a:gd name="T8" fmla="*/ 0 w 20"/>
                <a:gd name="T9" fmla="*/ 2 h 55"/>
                <a:gd name="T10" fmla="*/ 0 w 20"/>
                <a:gd name="T11" fmla="*/ 3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5"/>
                <a:gd name="T20" fmla="*/ 20 w 2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5">
                  <a:moveTo>
                    <a:pt x="0" y="37"/>
                  </a:moveTo>
                  <a:lnTo>
                    <a:pt x="20" y="55"/>
                  </a:lnTo>
                  <a:lnTo>
                    <a:pt x="20" y="37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8" name="Freeform 8"/>
            <p:cNvSpPr>
              <a:spLocks/>
            </p:cNvSpPr>
            <p:nvPr/>
          </p:nvSpPr>
          <p:spPr bwMode="auto">
            <a:xfrm>
              <a:off x="3826" y="2795"/>
              <a:ext cx="19" cy="10"/>
            </a:xfrm>
            <a:custGeom>
              <a:avLst/>
              <a:gdLst>
                <a:gd name="T0" fmla="*/ 0 w 37"/>
                <a:gd name="T1" fmla="*/ 2 h 18"/>
                <a:gd name="T2" fmla="*/ 2 w 37"/>
                <a:gd name="T3" fmla="*/ 2 h 18"/>
                <a:gd name="T4" fmla="*/ 3 w 37"/>
                <a:gd name="T5" fmla="*/ 2 h 18"/>
                <a:gd name="T6" fmla="*/ 3 w 37"/>
                <a:gd name="T7" fmla="*/ 0 h 18"/>
                <a:gd name="T8" fmla="*/ 2 w 37"/>
                <a:gd name="T9" fmla="*/ 0 h 18"/>
                <a:gd name="T10" fmla="*/ 0 w 37"/>
                <a:gd name="T11" fmla="*/ 0 h 18"/>
                <a:gd name="T12" fmla="*/ 0 w 37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8"/>
                <a:gd name="T23" fmla="*/ 37 w 3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8">
                  <a:moveTo>
                    <a:pt x="0" y="18"/>
                  </a:moveTo>
                  <a:lnTo>
                    <a:pt x="20" y="18"/>
                  </a:lnTo>
                  <a:lnTo>
                    <a:pt x="37" y="18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899" name="Freeform 9"/>
            <p:cNvSpPr>
              <a:spLocks/>
            </p:cNvSpPr>
            <p:nvPr/>
          </p:nvSpPr>
          <p:spPr bwMode="auto">
            <a:xfrm>
              <a:off x="3836" y="2814"/>
              <a:ext cx="19" cy="19"/>
            </a:xfrm>
            <a:custGeom>
              <a:avLst/>
              <a:gdLst>
                <a:gd name="T0" fmla="*/ 0 w 37"/>
                <a:gd name="T1" fmla="*/ 1 h 38"/>
                <a:gd name="T2" fmla="*/ 2 w 37"/>
                <a:gd name="T3" fmla="*/ 2 h 38"/>
                <a:gd name="T4" fmla="*/ 3 w 37"/>
                <a:gd name="T5" fmla="*/ 1 h 38"/>
                <a:gd name="T6" fmla="*/ 2 w 37"/>
                <a:gd name="T7" fmla="*/ 0 h 38"/>
                <a:gd name="T8" fmla="*/ 0 w 37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0" y="18"/>
                  </a:moveTo>
                  <a:lnTo>
                    <a:pt x="17" y="38"/>
                  </a:lnTo>
                  <a:lnTo>
                    <a:pt x="37" y="18"/>
                  </a:lnTo>
                  <a:lnTo>
                    <a:pt x="1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0" name="Freeform 10"/>
            <p:cNvSpPr>
              <a:spLocks/>
            </p:cNvSpPr>
            <p:nvPr/>
          </p:nvSpPr>
          <p:spPr bwMode="auto">
            <a:xfrm>
              <a:off x="3826" y="2684"/>
              <a:ext cx="10" cy="19"/>
            </a:xfrm>
            <a:custGeom>
              <a:avLst/>
              <a:gdLst>
                <a:gd name="T0" fmla="*/ 1 w 20"/>
                <a:gd name="T1" fmla="*/ 2 h 37"/>
                <a:gd name="T2" fmla="*/ 0 w 20"/>
                <a:gd name="T3" fmla="*/ 0 h 37"/>
                <a:gd name="T4" fmla="*/ 0 w 20"/>
                <a:gd name="T5" fmla="*/ 2 h 37"/>
                <a:gd name="T6" fmla="*/ 1 w 20"/>
                <a:gd name="T7" fmla="*/ 3 h 37"/>
                <a:gd name="T8" fmla="*/ 1 w 20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7"/>
                <a:gd name="T17" fmla="*/ 20 w 2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7">
                  <a:moveTo>
                    <a:pt x="20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0" y="3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1" name="Freeform 11"/>
            <p:cNvSpPr>
              <a:spLocks/>
            </p:cNvSpPr>
            <p:nvPr/>
          </p:nvSpPr>
          <p:spPr bwMode="auto">
            <a:xfrm>
              <a:off x="3845" y="2972"/>
              <a:ext cx="10" cy="19"/>
            </a:xfrm>
            <a:custGeom>
              <a:avLst/>
              <a:gdLst>
                <a:gd name="T0" fmla="*/ 0 w 20"/>
                <a:gd name="T1" fmla="*/ 3 h 37"/>
                <a:gd name="T2" fmla="*/ 1 w 20"/>
                <a:gd name="T3" fmla="*/ 2 h 37"/>
                <a:gd name="T4" fmla="*/ 0 w 20"/>
                <a:gd name="T5" fmla="*/ 0 h 37"/>
                <a:gd name="T6" fmla="*/ 0 w 20"/>
                <a:gd name="T7" fmla="*/ 3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7"/>
                <a:gd name="T14" fmla="*/ 20 w 20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7">
                  <a:moveTo>
                    <a:pt x="0" y="37"/>
                  </a:moveTo>
                  <a:lnTo>
                    <a:pt x="20" y="18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2" name="Freeform 12"/>
            <p:cNvSpPr>
              <a:spLocks/>
            </p:cNvSpPr>
            <p:nvPr/>
          </p:nvSpPr>
          <p:spPr bwMode="auto">
            <a:xfrm>
              <a:off x="3966" y="3519"/>
              <a:ext cx="37" cy="28"/>
            </a:xfrm>
            <a:custGeom>
              <a:avLst/>
              <a:gdLst>
                <a:gd name="T0" fmla="*/ 1 w 74"/>
                <a:gd name="T1" fmla="*/ 0 h 58"/>
                <a:gd name="T2" fmla="*/ 0 w 74"/>
                <a:gd name="T3" fmla="*/ 0 h 58"/>
                <a:gd name="T4" fmla="*/ 0 w 74"/>
                <a:gd name="T5" fmla="*/ 3 h 58"/>
                <a:gd name="T6" fmla="*/ 1 w 74"/>
                <a:gd name="T7" fmla="*/ 3 h 58"/>
                <a:gd name="T8" fmla="*/ 5 w 74"/>
                <a:gd name="T9" fmla="*/ 3 h 58"/>
                <a:gd name="T10" fmla="*/ 5 w 74"/>
                <a:gd name="T11" fmla="*/ 2 h 58"/>
                <a:gd name="T12" fmla="*/ 5 w 74"/>
                <a:gd name="T13" fmla="*/ 1 h 58"/>
                <a:gd name="T14" fmla="*/ 2 w 74"/>
                <a:gd name="T15" fmla="*/ 0 h 58"/>
                <a:gd name="T16" fmla="*/ 1 w 7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58"/>
                <a:gd name="T29" fmla="*/ 74 w 7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58">
                  <a:moveTo>
                    <a:pt x="18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18" y="58"/>
                  </a:lnTo>
                  <a:lnTo>
                    <a:pt x="74" y="58"/>
                  </a:lnTo>
                  <a:lnTo>
                    <a:pt x="74" y="39"/>
                  </a:lnTo>
                  <a:lnTo>
                    <a:pt x="74" y="20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3" name="Freeform 13"/>
            <p:cNvSpPr>
              <a:spLocks/>
            </p:cNvSpPr>
            <p:nvPr/>
          </p:nvSpPr>
          <p:spPr bwMode="auto">
            <a:xfrm>
              <a:off x="4059" y="2722"/>
              <a:ext cx="9" cy="27"/>
            </a:xfrm>
            <a:custGeom>
              <a:avLst/>
              <a:gdLst>
                <a:gd name="T0" fmla="*/ 0 w 18"/>
                <a:gd name="T1" fmla="*/ 2 h 56"/>
                <a:gd name="T2" fmla="*/ 0 w 18"/>
                <a:gd name="T3" fmla="*/ 3 h 56"/>
                <a:gd name="T4" fmla="*/ 1 w 18"/>
                <a:gd name="T5" fmla="*/ 3 h 56"/>
                <a:gd name="T6" fmla="*/ 1 w 18"/>
                <a:gd name="T7" fmla="*/ 1 h 56"/>
                <a:gd name="T8" fmla="*/ 0 w 18"/>
                <a:gd name="T9" fmla="*/ 0 h 56"/>
                <a:gd name="T10" fmla="*/ 0 w 18"/>
                <a:gd name="T11" fmla="*/ 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6"/>
                <a:gd name="T20" fmla="*/ 18 w 1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6">
                  <a:moveTo>
                    <a:pt x="0" y="36"/>
                  </a:moveTo>
                  <a:lnTo>
                    <a:pt x="0" y="56"/>
                  </a:lnTo>
                  <a:lnTo>
                    <a:pt x="18" y="56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4" name="Freeform 14"/>
            <p:cNvSpPr>
              <a:spLocks/>
            </p:cNvSpPr>
            <p:nvPr/>
          </p:nvSpPr>
          <p:spPr bwMode="auto">
            <a:xfrm>
              <a:off x="4068" y="2536"/>
              <a:ext cx="18" cy="18"/>
            </a:xfrm>
            <a:custGeom>
              <a:avLst/>
              <a:gdLst>
                <a:gd name="T0" fmla="*/ 2 w 37"/>
                <a:gd name="T1" fmla="*/ 2 h 38"/>
                <a:gd name="T2" fmla="*/ 2 w 37"/>
                <a:gd name="T3" fmla="*/ 1 h 38"/>
                <a:gd name="T4" fmla="*/ 2 w 37"/>
                <a:gd name="T5" fmla="*/ 0 h 38"/>
                <a:gd name="T6" fmla="*/ 1 w 37"/>
                <a:gd name="T7" fmla="*/ 0 h 38"/>
                <a:gd name="T8" fmla="*/ 0 w 37"/>
                <a:gd name="T9" fmla="*/ 0 h 38"/>
                <a:gd name="T10" fmla="*/ 2 w 37"/>
                <a:gd name="T11" fmla="*/ 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8"/>
                <a:gd name="T20" fmla="*/ 37 w 3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8">
                  <a:moveTo>
                    <a:pt x="37" y="38"/>
                  </a:moveTo>
                  <a:lnTo>
                    <a:pt x="37" y="19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5" name="Rectangle 15"/>
            <p:cNvSpPr>
              <a:spLocks noChangeArrowheads="1"/>
            </p:cNvSpPr>
            <p:nvPr/>
          </p:nvSpPr>
          <p:spPr bwMode="auto">
            <a:xfrm>
              <a:off x="4077" y="2554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6" name="Freeform 16"/>
            <p:cNvSpPr>
              <a:spLocks/>
            </p:cNvSpPr>
            <p:nvPr/>
          </p:nvSpPr>
          <p:spPr bwMode="auto">
            <a:xfrm>
              <a:off x="4077" y="2712"/>
              <a:ext cx="18" cy="19"/>
            </a:xfrm>
            <a:custGeom>
              <a:avLst/>
              <a:gdLst>
                <a:gd name="T0" fmla="*/ 0 w 36"/>
                <a:gd name="T1" fmla="*/ 2 h 37"/>
                <a:gd name="T2" fmla="*/ 1 w 36"/>
                <a:gd name="T3" fmla="*/ 3 h 37"/>
                <a:gd name="T4" fmla="*/ 2 w 36"/>
                <a:gd name="T5" fmla="*/ 3 h 37"/>
                <a:gd name="T6" fmla="*/ 2 w 36"/>
                <a:gd name="T7" fmla="*/ 2 h 37"/>
                <a:gd name="T8" fmla="*/ 0 w 36"/>
                <a:gd name="T9" fmla="*/ 0 h 37"/>
                <a:gd name="T10" fmla="*/ 0 w 36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7"/>
                <a:gd name="T20" fmla="*/ 36 w 3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7">
                  <a:moveTo>
                    <a:pt x="0" y="19"/>
                  </a:moveTo>
                  <a:lnTo>
                    <a:pt x="18" y="37"/>
                  </a:lnTo>
                  <a:lnTo>
                    <a:pt x="36" y="37"/>
                  </a:lnTo>
                  <a:lnTo>
                    <a:pt x="36" y="19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7" name="Freeform 17"/>
            <p:cNvSpPr>
              <a:spLocks/>
            </p:cNvSpPr>
            <p:nvPr/>
          </p:nvSpPr>
          <p:spPr bwMode="auto">
            <a:xfrm>
              <a:off x="4077" y="2749"/>
              <a:ext cx="9" cy="9"/>
            </a:xfrm>
            <a:custGeom>
              <a:avLst/>
              <a:gdLst>
                <a:gd name="T0" fmla="*/ 1 w 18"/>
                <a:gd name="T1" fmla="*/ 0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8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8" name="Freeform 18"/>
            <p:cNvSpPr>
              <a:spLocks/>
            </p:cNvSpPr>
            <p:nvPr/>
          </p:nvSpPr>
          <p:spPr bwMode="auto">
            <a:xfrm>
              <a:off x="4086" y="3352"/>
              <a:ext cx="9" cy="28"/>
            </a:xfrm>
            <a:custGeom>
              <a:avLst/>
              <a:gdLst>
                <a:gd name="T0" fmla="*/ 0 w 18"/>
                <a:gd name="T1" fmla="*/ 2 h 55"/>
                <a:gd name="T2" fmla="*/ 0 w 18"/>
                <a:gd name="T3" fmla="*/ 3 h 55"/>
                <a:gd name="T4" fmla="*/ 1 w 18"/>
                <a:gd name="T5" fmla="*/ 4 h 55"/>
                <a:gd name="T6" fmla="*/ 1 w 18"/>
                <a:gd name="T7" fmla="*/ 2 h 55"/>
                <a:gd name="T8" fmla="*/ 1 w 18"/>
                <a:gd name="T9" fmla="*/ 0 h 55"/>
                <a:gd name="T10" fmla="*/ 0 w 18"/>
                <a:gd name="T11" fmla="*/ 0 h 55"/>
                <a:gd name="T12" fmla="*/ 0 w 18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5"/>
                <a:gd name="T23" fmla="*/ 18 w 18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5">
                  <a:moveTo>
                    <a:pt x="0" y="18"/>
                  </a:moveTo>
                  <a:lnTo>
                    <a:pt x="0" y="37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09" name="Freeform 19"/>
            <p:cNvSpPr>
              <a:spLocks/>
            </p:cNvSpPr>
            <p:nvPr/>
          </p:nvSpPr>
          <p:spPr bwMode="auto">
            <a:xfrm>
              <a:off x="4086" y="2628"/>
              <a:ext cx="9" cy="19"/>
            </a:xfrm>
            <a:custGeom>
              <a:avLst/>
              <a:gdLst>
                <a:gd name="T0" fmla="*/ 0 w 18"/>
                <a:gd name="T1" fmla="*/ 2 h 37"/>
                <a:gd name="T2" fmla="*/ 0 w 18"/>
                <a:gd name="T3" fmla="*/ 3 h 37"/>
                <a:gd name="T4" fmla="*/ 1 w 18"/>
                <a:gd name="T5" fmla="*/ 3 h 37"/>
                <a:gd name="T6" fmla="*/ 1 w 18"/>
                <a:gd name="T7" fmla="*/ 0 h 37"/>
                <a:gd name="T8" fmla="*/ 0 w 18"/>
                <a:gd name="T9" fmla="*/ 0 h 37"/>
                <a:gd name="T10" fmla="*/ 0 w 18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7"/>
                <a:gd name="T20" fmla="*/ 18 w 18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7">
                  <a:moveTo>
                    <a:pt x="0" y="20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0" name="Freeform 20"/>
            <p:cNvSpPr>
              <a:spLocks/>
            </p:cNvSpPr>
            <p:nvPr/>
          </p:nvSpPr>
          <p:spPr bwMode="auto">
            <a:xfrm>
              <a:off x="4086" y="2582"/>
              <a:ext cx="9" cy="37"/>
            </a:xfrm>
            <a:custGeom>
              <a:avLst/>
              <a:gdLst>
                <a:gd name="T0" fmla="*/ 0 w 18"/>
                <a:gd name="T1" fmla="*/ 2 h 74"/>
                <a:gd name="T2" fmla="*/ 0 w 18"/>
                <a:gd name="T3" fmla="*/ 3 h 74"/>
                <a:gd name="T4" fmla="*/ 0 w 18"/>
                <a:gd name="T5" fmla="*/ 5 h 74"/>
                <a:gd name="T6" fmla="*/ 1 w 18"/>
                <a:gd name="T7" fmla="*/ 5 h 74"/>
                <a:gd name="T8" fmla="*/ 1 w 18"/>
                <a:gd name="T9" fmla="*/ 2 h 74"/>
                <a:gd name="T10" fmla="*/ 1 w 18"/>
                <a:gd name="T11" fmla="*/ 1 h 74"/>
                <a:gd name="T12" fmla="*/ 0 w 18"/>
                <a:gd name="T13" fmla="*/ 0 h 74"/>
                <a:gd name="T14" fmla="*/ 0 w 18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74"/>
                <a:gd name="T26" fmla="*/ 18 w 18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74">
                  <a:moveTo>
                    <a:pt x="0" y="37"/>
                  </a:moveTo>
                  <a:lnTo>
                    <a:pt x="0" y="57"/>
                  </a:lnTo>
                  <a:lnTo>
                    <a:pt x="0" y="74"/>
                  </a:lnTo>
                  <a:lnTo>
                    <a:pt x="18" y="74"/>
                  </a:lnTo>
                  <a:lnTo>
                    <a:pt x="18" y="37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1" name="Freeform 21"/>
            <p:cNvSpPr>
              <a:spLocks/>
            </p:cNvSpPr>
            <p:nvPr/>
          </p:nvSpPr>
          <p:spPr bwMode="auto">
            <a:xfrm>
              <a:off x="4095" y="2563"/>
              <a:ext cx="10" cy="19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3 h 37"/>
                <a:gd name="T4" fmla="*/ 1 w 20"/>
                <a:gd name="T5" fmla="*/ 3 h 37"/>
                <a:gd name="T6" fmla="*/ 1 w 20"/>
                <a:gd name="T7" fmla="*/ 2 h 37"/>
                <a:gd name="T8" fmla="*/ 0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7"/>
                <a:gd name="T20" fmla="*/ 20 w 2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7">
                  <a:moveTo>
                    <a:pt x="0" y="19"/>
                  </a:moveTo>
                  <a:lnTo>
                    <a:pt x="0" y="37"/>
                  </a:lnTo>
                  <a:lnTo>
                    <a:pt x="20" y="37"/>
                  </a:lnTo>
                  <a:lnTo>
                    <a:pt x="20" y="19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2" name="Freeform 22"/>
            <p:cNvSpPr>
              <a:spLocks/>
            </p:cNvSpPr>
            <p:nvPr/>
          </p:nvSpPr>
          <p:spPr bwMode="auto">
            <a:xfrm>
              <a:off x="4114" y="3315"/>
              <a:ext cx="9" cy="19"/>
            </a:xfrm>
            <a:custGeom>
              <a:avLst/>
              <a:gdLst>
                <a:gd name="T0" fmla="*/ 1 w 19"/>
                <a:gd name="T1" fmla="*/ 3 h 37"/>
                <a:gd name="T2" fmla="*/ 1 w 19"/>
                <a:gd name="T3" fmla="*/ 2 h 37"/>
                <a:gd name="T4" fmla="*/ 1 w 19"/>
                <a:gd name="T5" fmla="*/ 0 h 37"/>
                <a:gd name="T6" fmla="*/ 0 w 19"/>
                <a:gd name="T7" fmla="*/ 2 h 37"/>
                <a:gd name="T8" fmla="*/ 1 w 19"/>
                <a:gd name="T9" fmla="*/ 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19" y="3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3" name="Freeform 23"/>
            <p:cNvSpPr>
              <a:spLocks/>
            </p:cNvSpPr>
            <p:nvPr/>
          </p:nvSpPr>
          <p:spPr bwMode="auto">
            <a:xfrm>
              <a:off x="4132" y="922"/>
              <a:ext cx="65" cy="37"/>
            </a:xfrm>
            <a:custGeom>
              <a:avLst/>
              <a:gdLst>
                <a:gd name="T0" fmla="*/ 7 w 129"/>
                <a:gd name="T1" fmla="*/ 4 h 73"/>
                <a:gd name="T2" fmla="*/ 9 w 129"/>
                <a:gd name="T3" fmla="*/ 4 h 73"/>
                <a:gd name="T4" fmla="*/ 7 w 129"/>
                <a:gd name="T5" fmla="*/ 2 h 73"/>
                <a:gd name="T6" fmla="*/ 5 w 129"/>
                <a:gd name="T7" fmla="*/ 0 h 73"/>
                <a:gd name="T8" fmla="*/ 3 w 129"/>
                <a:gd name="T9" fmla="*/ 2 h 73"/>
                <a:gd name="T10" fmla="*/ 0 w 129"/>
                <a:gd name="T11" fmla="*/ 5 h 73"/>
                <a:gd name="T12" fmla="*/ 3 w 129"/>
                <a:gd name="T13" fmla="*/ 5 h 73"/>
                <a:gd name="T14" fmla="*/ 7 w 129"/>
                <a:gd name="T15" fmla="*/ 4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73"/>
                <a:gd name="T26" fmla="*/ 129 w 129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73">
                  <a:moveTo>
                    <a:pt x="112" y="55"/>
                  </a:moveTo>
                  <a:lnTo>
                    <a:pt x="129" y="55"/>
                  </a:lnTo>
                  <a:lnTo>
                    <a:pt x="112" y="18"/>
                  </a:lnTo>
                  <a:lnTo>
                    <a:pt x="74" y="0"/>
                  </a:lnTo>
                  <a:lnTo>
                    <a:pt x="37" y="18"/>
                  </a:lnTo>
                  <a:lnTo>
                    <a:pt x="0" y="73"/>
                  </a:lnTo>
                  <a:lnTo>
                    <a:pt x="37" y="73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4" name="Rectangle 24"/>
            <p:cNvSpPr>
              <a:spLocks noChangeArrowheads="1"/>
            </p:cNvSpPr>
            <p:nvPr/>
          </p:nvSpPr>
          <p:spPr bwMode="auto">
            <a:xfrm>
              <a:off x="4068" y="2424"/>
              <a:ext cx="9" cy="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5" name="Freeform 25"/>
            <p:cNvSpPr>
              <a:spLocks/>
            </p:cNvSpPr>
            <p:nvPr/>
          </p:nvSpPr>
          <p:spPr bwMode="auto">
            <a:xfrm>
              <a:off x="4123" y="959"/>
              <a:ext cx="130" cy="56"/>
            </a:xfrm>
            <a:custGeom>
              <a:avLst/>
              <a:gdLst>
                <a:gd name="T0" fmla="*/ 4 w 258"/>
                <a:gd name="T1" fmla="*/ 2 h 113"/>
                <a:gd name="T2" fmla="*/ 7 w 258"/>
                <a:gd name="T3" fmla="*/ 4 h 113"/>
                <a:gd name="T4" fmla="*/ 10 w 258"/>
                <a:gd name="T5" fmla="*/ 4 h 113"/>
                <a:gd name="T6" fmla="*/ 13 w 258"/>
                <a:gd name="T7" fmla="*/ 7 h 113"/>
                <a:gd name="T8" fmla="*/ 17 w 258"/>
                <a:gd name="T9" fmla="*/ 7 h 113"/>
                <a:gd name="T10" fmla="*/ 16 w 258"/>
                <a:gd name="T11" fmla="*/ 5 h 113"/>
                <a:gd name="T12" fmla="*/ 14 w 258"/>
                <a:gd name="T13" fmla="*/ 4 h 113"/>
                <a:gd name="T14" fmla="*/ 14 w 258"/>
                <a:gd name="T15" fmla="*/ 3 h 113"/>
                <a:gd name="T16" fmla="*/ 13 w 258"/>
                <a:gd name="T17" fmla="*/ 2 h 113"/>
                <a:gd name="T18" fmla="*/ 11 w 258"/>
                <a:gd name="T19" fmla="*/ 2 h 113"/>
                <a:gd name="T20" fmla="*/ 10 w 258"/>
                <a:gd name="T21" fmla="*/ 0 h 113"/>
                <a:gd name="T22" fmla="*/ 9 w 258"/>
                <a:gd name="T23" fmla="*/ 0 h 113"/>
                <a:gd name="T24" fmla="*/ 7 w 258"/>
                <a:gd name="T25" fmla="*/ 1 h 113"/>
                <a:gd name="T26" fmla="*/ 6 w 258"/>
                <a:gd name="T27" fmla="*/ 1 h 113"/>
                <a:gd name="T28" fmla="*/ 4 w 258"/>
                <a:gd name="T29" fmla="*/ 1 h 113"/>
                <a:gd name="T30" fmla="*/ 2 w 258"/>
                <a:gd name="T31" fmla="*/ 2 h 113"/>
                <a:gd name="T32" fmla="*/ 0 w 258"/>
                <a:gd name="T33" fmla="*/ 4 h 113"/>
                <a:gd name="T34" fmla="*/ 2 w 258"/>
                <a:gd name="T35" fmla="*/ 4 h 113"/>
                <a:gd name="T36" fmla="*/ 4 w 258"/>
                <a:gd name="T37" fmla="*/ 2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13"/>
                <a:gd name="T59" fmla="*/ 258 w 258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13">
                  <a:moveTo>
                    <a:pt x="55" y="38"/>
                  </a:moveTo>
                  <a:lnTo>
                    <a:pt x="110" y="75"/>
                  </a:lnTo>
                  <a:lnTo>
                    <a:pt x="147" y="75"/>
                  </a:lnTo>
                  <a:lnTo>
                    <a:pt x="203" y="113"/>
                  </a:lnTo>
                  <a:lnTo>
                    <a:pt x="258" y="113"/>
                  </a:lnTo>
                  <a:lnTo>
                    <a:pt x="240" y="93"/>
                  </a:lnTo>
                  <a:lnTo>
                    <a:pt x="223" y="75"/>
                  </a:lnTo>
                  <a:lnTo>
                    <a:pt x="223" y="58"/>
                  </a:lnTo>
                  <a:lnTo>
                    <a:pt x="203" y="38"/>
                  </a:lnTo>
                  <a:lnTo>
                    <a:pt x="166" y="38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10" y="19"/>
                  </a:lnTo>
                  <a:lnTo>
                    <a:pt x="92" y="19"/>
                  </a:lnTo>
                  <a:lnTo>
                    <a:pt x="55" y="19"/>
                  </a:lnTo>
                  <a:lnTo>
                    <a:pt x="18" y="38"/>
                  </a:lnTo>
                  <a:lnTo>
                    <a:pt x="0" y="75"/>
                  </a:lnTo>
                  <a:lnTo>
                    <a:pt x="18" y="7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6" name="Freeform 26"/>
            <p:cNvSpPr>
              <a:spLocks/>
            </p:cNvSpPr>
            <p:nvPr/>
          </p:nvSpPr>
          <p:spPr bwMode="auto">
            <a:xfrm>
              <a:off x="4179" y="2470"/>
              <a:ext cx="27" cy="66"/>
            </a:xfrm>
            <a:custGeom>
              <a:avLst/>
              <a:gdLst>
                <a:gd name="T0" fmla="*/ 0 w 56"/>
                <a:gd name="T1" fmla="*/ 5 h 130"/>
                <a:gd name="T2" fmla="*/ 1 w 56"/>
                <a:gd name="T3" fmla="*/ 8 h 130"/>
                <a:gd name="T4" fmla="*/ 2 w 56"/>
                <a:gd name="T5" fmla="*/ 9 h 130"/>
                <a:gd name="T6" fmla="*/ 3 w 56"/>
                <a:gd name="T7" fmla="*/ 9 h 130"/>
                <a:gd name="T8" fmla="*/ 3 w 56"/>
                <a:gd name="T9" fmla="*/ 6 h 130"/>
                <a:gd name="T10" fmla="*/ 3 w 56"/>
                <a:gd name="T11" fmla="*/ 5 h 130"/>
                <a:gd name="T12" fmla="*/ 2 w 56"/>
                <a:gd name="T13" fmla="*/ 0 h 130"/>
                <a:gd name="T14" fmla="*/ 0 w 56"/>
                <a:gd name="T15" fmla="*/ 5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30"/>
                <a:gd name="T26" fmla="*/ 56 w 56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30">
                  <a:moveTo>
                    <a:pt x="0" y="75"/>
                  </a:moveTo>
                  <a:lnTo>
                    <a:pt x="20" y="112"/>
                  </a:lnTo>
                  <a:lnTo>
                    <a:pt x="37" y="130"/>
                  </a:lnTo>
                  <a:lnTo>
                    <a:pt x="56" y="130"/>
                  </a:lnTo>
                  <a:lnTo>
                    <a:pt x="56" y="93"/>
                  </a:lnTo>
                  <a:lnTo>
                    <a:pt x="56" y="75"/>
                  </a:lnTo>
                  <a:lnTo>
                    <a:pt x="37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7" name="Freeform 27"/>
            <p:cNvSpPr>
              <a:spLocks/>
            </p:cNvSpPr>
            <p:nvPr/>
          </p:nvSpPr>
          <p:spPr bwMode="auto">
            <a:xfrm>
              <a:off x="4263" y="987"/>
              <a:ext cx="54" cy="47"/>
            </a:xfrm>
            <a:custGeom>
              <a:avLst/>
              <a:gdLst>
                <a:gd name="T0" fmla="*/ 2 w 110"/>
                <a:gd name="T1" fmla="*/ 5 h 92"/>
                <a:gd name="T2" fmla="*/ 3 w 110"/>
                <a:gd name="T3" fmla="*/ 5 h 92"/>
                <a:gd name="T4" fmla="*/ 5 w 110"/>
                <a:gd name="T5" fmla="*/ 5 h 92"/>
                <a:gd name="T6" fmla="*/ 6 w 110"/>
                <a:gd name="T7" fmla="*/ 5 h 92"/>
                <a:gd name="T8" fmla="*/ 5 w 110"/>
                <a:gd name="T9" fmla="*/ 4 h 92"/>
                <a:gd name="T10" fmla="*/ 5 w 110"/>
                <a:gd name="T11" fmla="*/ 3 h 92"/>
                <a:gd name="T12" fmla="*/ 5 w 110"/>
                <a:gd name="T13" fmla="*/ 2 h 92"/>
                <a:gd name="T14" fmla="*/ 4 w 110"/>
                <a:gd name="T15" fmla="*/ 0 h 92"/>
                <a:gd name="T16" fmla="*/ 2 w 110"/>
                <a:gd name="T17" fmla="*/ 2 h 92"/>
                <a:gd name="T18" fmla="*/ 1 w 110"/>
                <a:gd name="T19" fmla="*/ 0 h 92"/>
                <a:gd name="T20" fmla="*/ 0 w 110"/>
                <a:gd name="T21" fmla="*/ 2 h 92"/>
                <a:gd name="T22" fmla="*/ 0 w 110"/>
                <a:gd name="T23" fmla="*/ 4 h 92"/>
                <a:gd name="T24" fmla="*/ 0 w 110"/>
                <a:gd name="T25" fmla="*/ 5 h 92"/>
                <a:gd name="T26" fmla="*/ 1 w 110"/>
                <a:gd name="T27" fmla="*/ 6 h 92"/>
                <a:gd name="T28" fmla="*/ 2 w 110"/>
                <a:gd name="T29" fmla="*/ 5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92"/>
                <a:gd name="T47" fmla="*/ 110 w 11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92">
                  <a:moveTo>
                    <a:pt x="37" y="72"/>
                  </a:moveTo>
                  <a:lnTo>
                    <a:pt x="54" y="72"/>
                  </a:lnTo>
                  <a:lnTo>
                    <a:pt x="93" y="72"/>
                  </a:lnTo>
                  <a:lnTo>
                    <a:pt x="110" y="72"/>
                  </a:lnTo>
                  <a:lnTo>
                    <a:pt x="93" y="55"/>
                  </a:lnTo>
                  <a:lnTo>
                    <a:pt x="93" y="35"/>
                  </a:lnTo>
                  <a:lnTo>
                    <a:pt x="93" y="17"/>
                  </a:lnTo>
                  <a:lnTo>
                    <a:pt x="75" y="0"/>
                  </a:lnTo>
                  <a:lnTo>
                    <a:pt x="37" y="17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17" y="92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8" name="Freeform 28"/>
            <p:cNvSpPr>
              <a:spLocks/>
            </p:cNvSpPr>
            <p:nvPr/>
          </p:nvSpPr>
          <p:spPr bwMode="auto">
            <a:xfrm>
              <a:off x="4364" y="2434"/>
              <a:ext cx="19" cy="18"/>
            </a:xfrm>
            <a:custGeom>
              <a:avLst/>
              <a:gdLst>
                <a:gd name="T0" fmla="*/ 0 w 38"/>
                <a:gd name="T1" fmla="*/ 2 h 35"/>
                <a:gd name="T2" fmla="*/ 1 w 38"/>
                <a:gd name="T3" fmla="*/ 3 h 35"/>
                <a:gd name="T4" fmla="*/ 2 w 38"/>
                <a:gd name="T5" fmla="*/ 2 h 35"/>
                <a:gd name="T6" fmla="*/ 1 w 38"/>
                <a:gd name="T7" fmla="*/ 0 h 35"/>
                <a:gd name="T8" fmla="*/ 0 w 38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17"/>
                  </a:moveTo>
                  <a:lnTo>
                    <a:pt x="20" y="35"/>
                  </a:lnTo>
                  <a:lnTo>
                    <a:pt x="38" y="17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19" name="Freeform 29"/>
            <p:cNvSpPr>
              <a:spLocks/>
            </p:cNvSpPr>
            <p:nvPr/>
          </p:nvSpPr>
          <p:spPr bwMode="auto">
            <a:xfrm>
              <a:off x="4383" y="2415"/>
              <a:ext cx="9" cy="9"/>
            </a:xfrm>
            <a:custGeom>
              <a:avLst/>
              <a:gdLst>
                <a:gd name="T0" fmla="*/ 0 w 20"/>
                <a:gd name="T1" fmla="*/ 1 h 18"/>
                <a:gd name="T2" fmla="*/ 1 w 20"/>
                <a:gd name="T3" fmla="*/ 0 h 18"/>
                <a:gd name="T4" fmla="*/ 0 w 20"/>
                <a:gd name="T5" fmla="*/ 0 h 18"/>
                <a:gd name="T6" fmla="*/ 0 w 20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0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0" name="Freeform 30"/>
            <p:cNvSpPr>
              <a:spLocks/>
            </p:cNvSpPr>
            <p:nvPr/>
          </p:nvSpPr>
          <p:spPr bwMode="auto">
            <a:xfrm>
              <a:off x="4772" y="2786"/>
              <a:ext cx="19" cy="19"/>
            </a:xfrm>
            <a:custGeom>
              <a:avLst/>
              <a:gdLst>
                <a:gd name="T0" fmla="*/ 0 w 38"/>
                <a:gd name="T1" fmla="*/ 0 h 37"/>
                <a:gd name="T2" fmla="*/ 0 w 38"/>
                <a:gd name="T3" fmla="*/ 2 h 37"/>
                <a:gd name="T4" fmla="*/ 1 w 38"/>
                <a:gd name="T5" fmla="*/ 3 h 37"/>
                <a:gd name="T6" fmla="*/ 2 w 38"/>
                <a:gd name="T7" fmla="*/ 3 h 37"/>
                <a:gd name="T8" fmla="*/ 2 w 38"/>
                <a:gd name="T9" fmla="*/ 2 h 37"/>
                <a:gd name="T10" fmla="*/ 1 w 38"/>
                <a:gd name="T11" fmla="*/ 0 h 37"/>
                <a:gd name="T12" fmla="*/ 0 w 38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7"/>
                <a:gd name="T23" fmla="*/ 38 w 38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7">
                  <a:moveTo>
                    <a:pt x="0" y="0"/>
                  </a:moveTo>
                  <a:lnTo>
                    <a:pt x="0" y="19"/>
                  </a:lnTo>
                  <a:lnTo>
                    <a:pt x="17" y="37"/>
                  </a:lnTo>
                  <a:lnTo>
                    <a:pt x="38" y="37"/>
                  </a:lnTo>
                  <a:lnTo>
                    <a:pt x="38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1" name="Freeform 31"/>
            <p:cNvSpPr>
              <a:spLocks/>
            </p:cNvSpPr>
            <p:nvPr/>
          </p:nvSpPr>
          <p:spPr bwMode="auto">
            <a:xfrm>
              <a:off x="4577" y="2647"/>
              <a:ext cx="9" cy="19"/>
            </a:xfrm>
            <a:custGeom>
              <a:avLst/>
              <a:gdLst>
                <a:gd name="T0" fmla="*/ 1 w 18"/>
                <a:gd name="T1" fmla="*/ 2 h 39"/>
                <a:gd name="T2" fmla="*/ 1 w 18"/>
                <a:gd name="T3" fmla="*/ 1 h 39"/>
                <a:gd name="T4" fmla="*/ 0 w 18"/>
                <a:gd name="T5" fmla="*/ 0 h 39"/>
                <a:gd name="T6" fmla="*/ 0 w 18"/>
                <a:gd name="T7" fmla="*/ 1 h 39"/>
                <a:gd name="T8" fmla="*/ 1 w 18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9"/>
                <a:gd name="T17" fmla="*/ 18 w 1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9">
                  <a:moveTo>
                    <a:pt x="18" y="39"/>
                  </a:moveTo>
                  <a:lnTo>
                    <a:pt x="18" y="2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2" name="Freeform 32"/>
            <p:cNvSpPr>
              <a:spLocks/>
            </p:cNvSpPr>
            <p:nvPr/>
          </p:nvSpPr>
          <p:spPr bwMode="auto">
            <a:xfrm>
              <a:off x="4605" y="2657"/>
              <a:ext cx="9" cy="17"/>
            </a:xfrm>
            <a:custGeom>
              <a:avLst/>
              <a:gdLst>
                <a:gd name="T0" fmla="*/ 1 w 19"/>
                <a:gd name="T1" fmla="*/ 1 h 35"/>
                <a:gd name="T2" fmla="*/ 1 w 19"/>
                <a:gd name="T3" fmla="*/ 0 h 35"/>
                <a:gd name="T4" fmla="*/ 0 w 19"/>
                <a:gd name="T5" fmla="*/ 2 h 35"/>
                <a:gd name="T6" fmla="*/ 1 w 19"/>
                <a:gd name="T7" fmla="*/ 2 h 35"/>
                <a:gd name="T8" fmla="*/ 1 w 19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5"/>
                <a:gd name="T17" fmla="*/ 19 w 1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5">
                  <a:moveTo>
                    <a:pt x="19" y="18"/>
                  </a:moveTo>
                  <a:lnTo>
                    <a:pt x="19" y="0"/>
                  </a:lnTo>
                  <a:lnTo>
                    <a:pt x="0" y="35"/>
                  </a:lnTo>
                  <a:lnTo>
                    <a:pt x="19" y="35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3" name="Freeform 33"/>
            <p:cNvSpPr>
              <a:spLocks/>
            </p:cNvSpPr>
            <p:nvPr/>
          </p:nvSpPr>
          <p:spPr bwMode="auto">
            <a:xfrm>
              <a:off x="4623" y="2517"/>
              <a:ext cx="242" cy="214"/>
            </a:xfrm>
            <a:custGeom>
              <a:avLst/>
              <a:gdLst>
                <a:gd name="T0" fmla="*/ 19 w 482"/>
                <a:gd name="T1" fmla="*/ 26 h 427"/>
                <a:gd name="T2" fmla="*/ 21 w 482"/>
                <a:gd name="T3" fmla="*/ 27 h 427"/>
                <a:gd name="T4" fmla="*/ 21 w 482"/>
                <a:gd name="T5" fmla="*/ 24 h 427"/>
                <a:gd name="T6" fmla="*/ 24 w 482"/>
                <a:gd name="T7" fmla="*/ 24 h 427"/>
                <a:gd name="T8" fmla="*/ 25 w 482"/>
                <a:gd name="T9" fmla="*/ 25 h 427"/>
                <a:gd name="T10" fmla="*/ 27 w 482"/>
                <a:gd name="T11" fmla="*/ 25 h 427"/>
                <a:gd name="T12" fmla="*/ 28 w 482"/>
                <a:gd name="T13" fmla="*/ 24 h 427"/>
                <a:gd name="T14" fmla="*/ 26 w 482"/>
                <a:gd name="T15" fmla="*/ 22 h 427"/>
                <a:gd name="T16" fmla="*/ 26 w 482"/>
                <a:gd name="T17" fmla="*/ 20 h 427"/>
                <a:gd name="T18" fmla="*/ 25 w 482"/>
                <a:gd name="T19" fmla="*/ 18 h 427"/>
                <a:gd name="T20" fmla="*/ 26 w 482"/>
                <a:gd name="T21" fmla="*/ 17 h 427"/>
                <a:gd name="T22" fmla="*/ 26 w 482"/>
                <a:gd name="T23" fmla="*/ 16 h 427"/>
                <a:gd name="T24" fmla="*/ 24 w 482"/>
                <a:gd name="T25" fmla="*/ 14 h 427"/>
                <a:gd name="T26" fmla="*/ 27 w 482"/>
                <a:gd name="T27" fmla="*/ 14 h 427"/>
                <a:gd name="T28" fmla="*/ 30 w 482"/>
                <a:gd name="T29" fmla="*/ 14 h 427"/>
                <a:gd name="T30" fmla="*/ 31 w 482"/>
                <a:gd name="T31" fmla="*/ 13 h 427"/>
                <a:gd name="T32" fmla="*/ 31 w 482"/>
                <a:gd name="T33" fmla="*/ 11 h 427"/>
                <a:gd name="T34" fmla="*/ 30 w 482"/>
                <a:gd name="T35" fmla="*/ 12 h 427"/>
                <a:gd name="T36" fmla="*/ 27 w 482"/>
                <a:gd name="T37" fmla="*/ 13 h 427"/>
                <a:gd name="T38" fmla="*/ 25 w 482"/>
                <a:gd name="T39" fmla="*/ 12 h 427"/>
                <a:gd name="T40" fmla="*/ 23 w 482"/>
                <a:gd name="T41" fmla="*/ 10 h 427"/>
                <a:gd name="T42" fmla="*/ 21 w 482"/>
                <a:gd name="T43" fmla="*/ 10 h 427"/>
                <a:gd name="T44" fmla="*/ 19 w 482"/>
                <a:gd name="T45" fmla="*/ 12 h 427"/>
                <a:gd name="T46" fmla="*/ 18 w 482"/>
                <a:gd name="T47" fmla="*/ 6 h 427"/>
                <a:gd name="T48" fmla="*/ 18 w 482"/>
                <a:gd name="T49" fmla="*/ 5 h 427"/>
                <a:gd name="T50" fmla="*/ 19 w 482"/>
                <a:gd name="T51" fmla="*/ 5 h 427"/>
                <a:gd name="T52" fmla="*/ 20 w 482"/>
                <a:gd name="T53" fmla="*/ 4 h 427"/>
                <a:gd name="T54" fmla="*/ 18 w 482"/>
                <a:gd name="T55" fmla="*/ 2 h 427"/>
                <a:gd name="T56" fmla="*/ 17 w 482"/>
                <a:gd name="T57" fmla="*/ 3 h 427"/>
                <a:gd name="T58" fmla="*/ 16 w 482"/>
                <a:gd name="T59" fmla="*/ 0 h 427"/>
                <a:gd name="T60" fmla="*/ 13 w 482"/>
                <a:gd name="T61" fmla="*/ 0 h 427"/>
                <a:gd name="T62" fmla="*/ 12 w 482"/>
                <a:gd name="T63" fmla="*/ 2 h 427"/>
                <a:gd name="T64" fmla="*/ 12 w 482"/>
                <a:gd name="T65" fmla="*/ 4 h 427"/>
                <a:gd name="T66" fmla="*/ 6 w 482"/>
                <a:gd name="T67" fmla="*/ 9 h 427"/>
                <a:gd name="T68" fmla="*/ 3 w 482"/>
                <a:gd name="T69" fmla="*/ 11 h 427"/>
                <a:gd name="T70" fmla="*/ 0 w 482"/>
                <a:gd name="T71" fmla="*/ 11 h 427"/>
                <a:gd name="T72" fmla="*/ 0 w 482"/>
                <a:gd name="T73" fmla="*/ 13 h 427"/>
                <a:gd name="T74" fmla="*/ 0 w 482"/>
                <a:gd name="T75" fmla="*/ 14 h 427"/>
                <a:gd name="T76" fmla="*/ 2 w 482"/>
                <a:gd name="T77" fmla="*/ 16 h 427"/>
                <a:gd name="T78" fmla="*/ 2 w 482"/>
                <a:gd name="T79" fmla="*/ 19 h 427"/>
                <a:gd name="T80" fmla="*/ 4 w 482"/>
                <a:gd name="T81" fmla="*/ 21 h 427"/>
                <a:gd name="T82" fmla="*/ 5 w 482"/>
                <a:gd name="T83" fmla="*/ 22 h 427"/>
                <a:gd name="T84" fmla="*/ 9 w 482"/>
                <a:gd name="T85" fmla="*/ 22 h 427"/>
                <a:gd name="T86" fmla="*/ 10 w 482"/>
                <a:gd name="T87" fmla="*/ 25 h 427"/>
                <a:gd name="T88" fmla="*/ 11 w 482"/>
                <a:gd name="T89" fmla="*/ 25 h 427"/>
                <a:gd name="T90" fmla="*/ 13 w 482"/>
                <a:gd name="T91" fmla="*/ 24 h 427"/>
                <a:gd name="T92" fmla="*/ 14 w 482"/>
                <a:gd name="T93" fmla="*/ 24 h 427"/>
                <a:gd name="T94" fmla="*/ 13 w 482"/>
                <a:gd name="T95" fmla="*/ 22 h 427"/>
                <a:gd name="T96" fmla="*/ 14 w 482"/>
                <a:gd name="T97" fmla="*/ 21 h 427"/>
                <a:gd name="T98" fmla="*/ 16 w 482"/>
                <a:gd name="T99" fmla="*/ 20 h 427"/>
                <a:gd name="T100" fmla="*/ 17 w 482"/>
                <a:gd name="T101" fmla="*/ 20 h 427"/>
                <a:gd name="T102" fmla="*/ 18 w 482"/>
                <a:gd name="T103" fmla="*/ 20 h 427"/>
                <a:gd name="T104" fmla="*/ 19 w 482"/>
                <a:gd name="T105" fmla="*/ 21 h 427"/>
                <a:gd name="T106" fmla="*/ 18 w 482"/>
                <a:gd name="T107" fmla="*/ 22 h 427"/>
                <a:gd name="T108" fmla="*/ 19 w 482"/>
                <a:gd name="T109" fmla="*/ 26 h 4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427"/>
                <a:gd name="T167" fmla="*/ 482 w 482"/>
                <a:gd name="T168" fmla="*/ 427 h 4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427">
                  <a:moveTo>
                    <a:pt x="297" y="409"/>
                  </a:moveTo>
                  <a:lnTo>
                    <a:pt x="335" y="427"/>
                  </a:lnTo>
                  <a:lnTo>
                    <a:pt x="335" y="372"/>
                  </a:lnTo>
                  <a:lnTo>
                    <a:pt x="370" y="372"/>
                  </a:lnTo>
                  <a:lnTo>
                    <a:pt x="390" y="390"/>
                  </a:lnTo>
                  <a:lnTo>
                    <a:pt x="427" y="390"/>
                  </a:lnTo>
                  <a:lnTo>
                    <a:pt x="445" y="372"/>
                  </a:lnTo>
                  <a:lnTo>
                    <a:pt x="407" y="352"/>
                  </a:lnTo>
                  <a:lnTo>
                    <a:pt x="407" y="315"/>
                  </a:lnTo>
                  <a:lnTo>
                    <a:pt x="390" y="280"/>
                  </a:lnTo>
                  <a:lnTo>
                    <a:pt x="407" y="259"/>
                  </a:lnTo>
                  <a:lnTo>
                    <a:pt x="407" y="242"/>
                  </a:lnTo>
                  <a:lnTo>
                    <a:pt x="370" y="222"/>
                  </a:lnTo>
                  <a:lnTo>
                    <a:pt x="427" y="222"/>
                  </a:lnTo>
                  <a:lnTo>
                    <a:pt x="464" y="222"/>
                  </a:lnTo>
                  <a:lnTo>
                    <a:pt x="482" y="204"/>
                  </a:lnTo>
                  <a:lnTo>
                    <a:pt x="482" y="167"/>
                  </a:lnTo>
                  <a:lnTo>
                    <a:pt x="464" y="187"/>
                  </a:lnTo>
                  <a:lnTo>
                    <a:pt x="427" y="204"/>
                  </a:lnTo>
                  <a:lnTo>
                    <a:pt x="390" y="187"/>
                  </a:lnTo>
                  <a:lnTo>
                    <a:pt x="353" y="149"/>
                  </a:lnTo>
                  <a:lnTo>
                    <a:pt x="335" y="149"/>
                  </a:lnTo>
                  <a:lnTo>
                    <a:pt x="297" y="187"/>
                  </a:lnTo>
                  <a:lnTo>
                    <a:pt x="277" y="93"/>
                  </a:lnTo>
                  <a:lnTo>
                    <a:pt x="277" y="75"/>
                  </a:lnTo>
                  <a:lnTo>
                    <a:pt x="297" y="75"/>
                  </a:lnTo>
                  <a:lnTo>
                    <a:pt x="314" y="56"/>
                  </a:lnTo>
                  <a:lnTo>
                    <a:pt x="277" y="19"/>
                  </a:lnTo>
                  <a:lnTo>
                    <a:pt x="260" y="37"/>
                  </a:lnTo>
                  <a:lnTo>
                    <a:pt x="242" y="0"/>
                  </a:lnTo>
                  <a:lnTo>
                    <a:pt x="205" y="0"/>
                  </a:lnTo>
                  <a:lnTo>
                    <a:pt x="185" y="19"/>
                  </a:lnTo>
                  <a:lnTo>
                    <a:pt x="185" y="56"/>
                  </a:lnTo>
                  <a:lnTo>
                    <a:pt x="92" y="130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204"/>
                  </a:lnTo>
                  <a:lnTo>
                    <a:pt x="0" y="222"/>
                  </a:lnTo>
                  <a:lnTo>
                    <a:pt x="20" y="242"/>
                  </a:lnTo>
                  <a:lnTo>
                    <a:pt x="20" y="298"/>
                  </a:lnTo>
                  <a:lnTo>
                    <a:pt x="55" y="335"/>
                  </a:lnTo>
                  <a:lnTo>
                    <a:pt x="74" y="352"/>
                  </a:lnTo>
                  <a:lnTo>
                    <a:pt x="129" y="352"/>
                  </a:lnTo>
                  <a:lnTo>
                    <a:pt x="148" y="390"/>
                  </a:lnTo>
                  <a:lnTo>
                    <a:pt x="168" y="390"/>
                  </a:lnTo>
                  <a:lnTo>
                    <a:pt x="205" y="372"/>
                  </a:lnTo>
                  <a:lnTo>
                    <a:pt x="222" y="372"/>
                  </a:lnTo>
                  <a:lnTo>
                    <a:pt x="205" y="352"/>
                  </a:lnTo>
                  <a:lnTo>
                    <a:pt x="222" y="335"/>
                  </a:lnTo>
                  <a:lnTo>
                    <a:pt x="242" y="315"/>
                  </a:lnTo>
                  <a:lnTo>
                    <a:pt x="260" y="315"/>
                  </a:lnTo>
                  <a:lnTo>
                    <a:pt x="277" y="315"/>
                  </a:lnTo>
                  <a:lnTo>
                    <a:pt x="297" y="335"/>
                  </a:lnTo>
                  <a:lnTo>
                    <a:pt x="277" y="352"/>
                  </a:lnTo>
                  <a:lnTo>
                    <a:pt x="297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4" name="Freeform 34"/>
            <p:cNvSpPr>
              <a:spLocks/>
            </p:cNvSpPr>
            <p:nvPr/>
          </p:nvSpPr>
          <p:spPr bwMode="auto">
            <a:xfrm>
              <a:off x="4651" y="2814"/>
              <a:ext cx="585" cy="511"/>
            </a:xfrm>
            <a:custGeom>
              <a:avLst/>
              <a:gdLst>
                <a:gd name="T0" fmla="*/ 74 w 1169"/>
                <a:gd name="T1" fmla="*/ 46 h 1021"/>
                <a:gd name="T2" fmla="*/ 74 w 1169"/>
                <a:gd name="T3" fmla="*/ 32 h 1021"/>
                <a:gd name="T4" fmla="*/ 71 w 1169"/>
                <a:gd name="T5" fmla="*/ 28 h 1021"/>
                <a:gd name="T6" fmla="*/ 65 w 1169"/>
                <a:gd name="T7" fmla="*/ 17 h 1021"/>
                <a:gd name="T8" fmla="*/ 62 w 1169"/>
                <a:gd name="T9" fmla="*/ 9 h 1021"/>
                <a:gd name="T10" fmla="*/ 60 w 1169"/>
                <a:gd name="T11" fmla="*/ 5 h 1021"/>
                <a:gd name="T12" fmla="*/ 58 w 1169"/>
                <a:gd name="T13" fmla="*/ 0 h 1021"/>
                <a:gd name="T14" fmla="*/ 56 w 1169"/>
                <a:gd name="T15" fmla="*/ 4 h 1021"/>
                <a:gd name="T16" fmla="*/ 55 w 1169"/>
                <a:gd name="T17" fmla="*/ 14 h 1021"/>
                <a:gd name="T18" fmla="*/ 49 w 1169"/>
                <a:gd name="T19" fmla="*/ 12 h 1021"/>
                <a:gd name="T20" fmla="*/ 46 w 1169"/>
                <a:gd name="T21" fmla="*/ 11 h 1021"/>
                <a:gd name="T22" fmla="*/ 47 w 1169"/>
                <a:gd name="T23" fmla="*/ 6 h 1021"/>
                <a:gd name="T24" fmla="*/ 48 w 1169"/>
                <a:gd name="T25" fmla="*/ 4 h 1021"/>
                <a:gd name="T26" fmla="*/ 40 w 1169"/>
                <a:gd name="T27" fmla="*/ 2 h 1021"/>
                <a:gd name="T28" fmla="*/ 34 w 1169"/>
                <a:gd name="T29" fmla="*/ 3 h 1021"/>
                <a:gd name="T30" fmla="*/ 33 w 1169"/>
                <a:gd name="T31" fmla="*/ 9 h 1021"/>
                <a:gd name="T32" fmla="*/ 32 w 1169"/>
                <a:gd name="T33" fmla="*/ 10 h 1021"/>
                <a:gd name="T34" fmla="*/ 28 w 1169"/>
                <a:gd name="T35" fmla="*/ 9 h 1021"/>
                <a:gd name="T36" fmla="*/ 22 w 1169"/>
                <a:gd name="T37" fmla="*/ 13 h 1021"/>
                <a:gd name="T38" fmla="*/ 20 w 1169"/>
                <a:gd name="T39" fmla="*/ 17 h 1021"/>
                <a:gd name="T40" fmla="*/ 14 w 1169"/>
                <a:gd name="T41" fmla="*/ 21 h 1021"/>
                <a:gd name="T42" fmla="*/ 8 w 1169"/>
                <a:gd name="T43" fmla="*/ 24 h 1021"/>
                <a:gd name="T44" fmla="*/ 2 w 1169"/>
                <a:gd name="T45" fmla="*/ 31 h 1021"/>
                <a:gd name="T46" fmla="*/ 2 w 1169"/>
                <a:gd name="T47" fmla="*/ 35 h 1021"/>
                <a:gd name="T48" fmla="*/ 3 w 1169"/>
                <a:gd name="T49" fmla="*/ 42 h 1021"/>
                <a:gd name="T50" fmla="*/ 3 w 1169"/>
                <a:gd name="T51" fmla="*/ 46 h 1021"/>
                <a:gd name="T52" fmla="*/ 3 w 1169"/>
                <a:gd name="T53" fmla="*/ 51 h 1021"/>
                <a:gd name="T54" fmla="*/ 3 w 1169"/>
                <a:gd name="T55" fmla="*/ 54 h 1021"/>
                <a:gd name="T56" fmla="*/ 10 w 1169"/>
                <a:gd name="T57" fmla="*/ 56 h 1021"/>
                <a:gd name="T58" fmla="*/ 16 w 1169"/>
                <a:gd name="T59" fmla="*/ 53 h 1021"/>
                <a:gd name="T60" fmla="*/ 20 w 1169"/>
                <a:gd name="T61" fmla="*/ 51 h 1021"/>
                <a:gd name="T62" fmla="*/ 25 w 1169"/>
                <a:gd name="T63" fmla="*/ 49 h 1021"/>
                <a:gd name="T64" fmla="*/ 28 w 1169"/>
                <a:gd name="T65" fmla="*/ 48 h 1021"/>
                <a:gd name="T66" fmla="*/ 32 w 1169"/>
                <a:gd name="T67" fmla="*/ 48 h 1021"/>
                <a:gd name="T68" fmla="*/ 35 w 1169"/>
                <a:gd name="T69" fmla="*/ 50 h 1021"/>
                <a:gd name="T70" fmla="*/ 39 w 1169"/>
                <a:gd name="T71" fmla="*/ 56 h 1021"/>
                <a:gd name="T72" fmla="*/ 40 w 1169"/>
                <a:gd name="T73" fmla="*/ 54 h 1021"/>
                <a:gd name="T74" fmla="*/ 41 w 1169"/>
                <a:gd name="T75" fmla="*/ 56 h 1021"/>
                <a:gd name="T76" fmla="*/ 42 w 1169"/>
                <a:gd name="T77" fmla="*/ 56 h 1021"/>
                <a:gd name="T78" fmla="*/ 45 w 1169"/>
                <a:gd name="T79" fmla="*/ 57 h 1021"/>
                <a:gd name="T80" fmla="*/ 47 w 1169"/>
                <a:gd name="T81" fmla="*/ 62 h 1021"/>
                <a:gd name="T82" fmla="*/ 46 w 1169"/>
                <a:gd name="T83" fmla="*/ 64 h 1021"/>
                <a:gd name="T84" fmla="*/ 53 w 1169"/>
                <a:gd name="T85" fmla="*/ 63 h 1021"/>
                <a:gd name="T86" fmla="*/ 58 w 1169"/>
                <a:gd name="T87" fmla="*/ 64 h 1021"/>
                <a:gd name="T88" fmla="*/ 62 w 1169"/>
                <a:gd name="T89" fmla="*/ 62 h 1021"/>
                <a:gd name="T90" fmla="*/ 66 w 1169"/>
                <a:gd name="T91" fmla="*/ 59 h 1021"/>
                <a:gd name="T92" fmla="*/ 70 w 1169"/>
                <a:gd name="T93" fmla="*/ 53 h 1021"/>
                <a:gd name="T94" fmla="*/ 72 w 1169"/>
                <a:gd name="T95" fmla="*/ 49 h 10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9"/>
                <a:gd name="T145" fmla="*/ 0 h 1021"/>
                <a:gd name="T146" fmla="*/ 1169 w 1169"/>
                <a:gd name="T147" fmla="*/ 1021 h 10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9" h="1021">
                  <a:moveTo>
                    <a:pt x="1149" y="779"/>
                  </a:moveTo>
                  <a:lnTo>
                    <a:pt x="1169" y="724"/>
                  </a:lnTo>
                  <a:lnTo>
                    <a:pt x="1169" y="669"/>
                  </a:lnTo>
                  <a:lnTo>
                    <a:pt x="1169" y="502"/>
                  </a:lnTo>
                  <a:lnTo>
                    <a:pt x="1149" y="464"/>
                  </a:lnTo>
                  <a:lnTo>
                    <a:pt x="1132" y="447"/>
                  </a:lnTo>
                  <a:lnTo>
                    <a:pt x="1095" y="353"/>
                  </a:lnTo>
                  <a:lnTo>
                    <a:pt x="1039" y="261"/>
                  </a:lnTo>
                  <a:lnTo>
                    <a:pt x="1001" y="166"/>
                  </a:lnTo>
                  <a:lnTo>
                    <a:pt x="982" y="131"/>
                  </a:lnTo>
                  <a:lnTo>
                    <a:pt x="964" y="111"/>
                  </a:lnTo>
                  <a:lnTo>
                    <a:pt x="947" y="74"/>
                  </a:lnTo>
                  <a:lnTo>
                    <a:pt x="947" y="18"/>
                  </a:lnTo>
                  <a:lnTo>
                    <a:pt x="927" y="0"/>
                  </a:lnTo>
                  <a:lnTo>
                    <a:pt x="890" y="18"/>
                  </a:lnTo>
                  <a:lnTo>
                    <a:pt x="890" y="55"/>
                  </a:lnTo>
                  <a:lnTo>
                    <a:pt x="890" y="166"/>
                  </a:lnTo>
                  <a:lnTo>
                    <a:pt x="872" y="223"/>
                  </a:lnTo>
                  <a:lnTo>
                    <a:pt x="816" y="223"/>
                  </a:lnTo>
                  <a:lnTo>
                    <a:pt x="779" y="186"/>
                  </a:lnTo>
                  <a:lnTo>
                    <a:pt x="760" y="166"/>
                  </a:lnTo>
                  <a:lnTo>
                    <a:pt x="724" y="166"/>
                  </a:lnTo>
                  <a:lnTo>
                    <a:pt x="724" y="111"/>
                  </a:lnTo>
                  <a:lnTo>
                    <a:pt x="742" y="94"/>
                  </a:lnTo>
                  <a:lnTo>
                    <a:pt x="760" y="74"/>
                  </a:lnTo>
                  <a:lnTo>
                    <a:pt x="760" y="55"/>
                  </a:lnTo>
                  <a:lnTo>
                    <a:pt x="687" y="38"/>
                  </a:lnTo>
                  <a:lnTo>
                    <a:pt x="631" y="18"/>
                  </a:lnTo>
                  <a:lnTo>
                    <a:pt x="557" y="38"/>
                  </a:lnTo>
                  <a:lnTo>
                    <a:pt x="538" y="38"/>
                  </a:lnTo>
                  <a:lnTo>
                    <a:pt x="538" y="94"/>
                  </a:lnTo>
                  <a:lnTo>
                    <a:pt x="520" y="131"/>
                  </a:lnTo>
                  <a:lnTo>
                    <a:pt x="520" y="149"/>
                  </a:lnTo>
                  <a:lnTo>
                    <a:pt x="502" y="149"/>
                  </a:lnTo>
                  <a:lnTo>
                    <a:pt x="464" y="131"/>
                  </a:lnTo>
                  <a:lnTo>
                    <a:pt x="445" y="131"/>
                  </a:lnTo>
                  <a:lnTo>
                    <a:pt x="409" y="149"/>
                  </a:lnTo>
                  <a:lnTo>
                    <a:pt x="352" y="204"/>
                  </a:lnTo>
                  <a:lnTo>
                    <a:pt x="315" y="223"/>
                  </a:lnTo>
                  <a:lnTo>
                    <a:pt x="315" y="261"/>
                  </a:lnTo>
                  <a:lnTo>
                    <a:pt x="259" y="316"/>
                  </a:lnTo>
                  <a:lnTo>
                    <a:pt x="222" y="334"/>
                  </a:lnTo>
                  <a:lnTo>
                    <a:pt x="167" y="353"/>
                  </a:lnTo>
                  <a:lnTo>
                    <a:pt x="113" y="371"/>
                  </a:lnTo>
                  <a:lnTo>
                    <a:pt x="37" y="408"/>
                  </a:lnTo>
                  <a:lnTo>
                    <a:pt x="19" y="484"/>
                  </a:lnTo>
                  <a:lnTo>
                    <a:pt x="0" y="519"/>
                  </a:lnTo>
                  <a:lnTo>
                    <a:pt x="19" y="557"/>
                  </a:lnTo>
                  <a:lnTo>
                    <a:pt x="37" y="557"/>
                  </a:lnTo>
                  <a:lnTo>
                    <a:pt x="37" y="669"/>
                  </a:lnTo>
                  <a:lnTo>
                    <a:pt x="37" y="706"/>
                  </a:lnTo>
                  <a:lnTo>
                    <a:pt x="37" y="724"/>
                  </a:lnTo>
                  <a:lnTo>
                    <a:pt x="57" y="761"/>
                  </a:lnTo>
                  <a:lnTo>
                    <a:pt x="37" y="816"/>
                  </a:lnTo>
                  <a:lnTo>
                    <a:pt x="37" y="834"/>
                  </a:lnTo>
                  <a:lnTo>
                    <a:pt x="37" y="854"/>
                  </a:lnTo>
                  <a:lnTo>
                    <a:pt x="93" y="892"/>
                  </a:lnTo>
                  <a:lnTo>
                    <a:pt x="150" y="892"/>
                  </a:lnTo>
                  <a:lnTo>
                    <a:pt x="187" y="854"/>
                  </a:lnTo>
                  <a:lnTo>
                    <a:pt x="242" y="834"/>
                  </a:lnTo>
                  <a:lnTo>
                    <a:pt x="280" y="834"/>
                  </a:lnTo>
                  <a:lnTo>
                    <a:pt x="315" y="816"/>
                  </a:lnTo>
                  <a:lnTo>
                    <a:pt x="335" y="798"/>
                  </a:lnTo>
                  <a:lnTo>
                    <a:pt x="390" y="779"/>
                  </a:lnTo>
                  <a:lnTo>
                    <a:pt x="427" y="779"/>
                  </a:lnTo>
                  <a:lnTo>
                    <a:pt x="445" y="761"/>
                  </a:lnTo>
                  <a:lnTo>
                    <a:pt x="464" y="761"/>
                  </a:lnTo>
                  <a:lnTo>
                    <a:pt x="502" y="761"/>
                  </a:lnTo>
                  <a:lnTo>
                    <a:pt x="557" y="779"/>
                  </a:lnTo>
                  <a:lnTo>
                    <a:pt x="557" y="798"/>
                  </a:lnTo>
                  <a:lnTo>
                    <a:pt x="594" y="872"/>
                  </a:lnTo>
                  <a:lnTo>
                    <a:pt x="612" y="892"/>
                  </a:lnTo>
                  <a:lnTo>
                    <a:pt x="631" y="872"/>
                  </a:lnTo>
                  <a:lnTo>
                    <a:pt x="631" y="854"/>
                  </a:lnTo>
                  <a:lnTo>
                    <a:pt x="649" y="854"/>
                  </a:lnTo>
                  <a:lnTo>
                    <a:pt x="649" y="892"/>
                  </a:lnTo>
                  <a:lnTo>
                    <a:pt x="649" y="909"/>
                  </a:lnTo>
                  <a:lnTo>
                    <a:pt x="667" y="892"/>
                  </a:lnTo>
                  <a:lnTo>
                    <a:pt x="687" y="892"/>
                  </a:lnTo>
                  <a:lnTo>
                    <a:pt x="705" y="909"/>
                  </a:lnTo>
                  <a:lnTo>
                    <a:pt x="724" y="947"/>
                  </a:lnTo>
                  <a:lnTo>
                    <a:pt x="742" y="984"/>
                  </a:lnTo>
                  <a:lnTo>
                    <a:pt x="724" y="1002"/>
                  </a:lnTo>
                  <a:lnTo>
                    <a:pt x="724" y="1021"/>
                  </a:lnTo>
                  <a:lnTo>
                    <a:pt x="760" y="1021"/>
                  </a:lnTo>
                  <a:lnTo>
                    <a:pt x="834" y="1002"/>
                  </a:lnTo>
                  <a:lnTo>
                    <a:pt x="872" y="1021"/>
                  </a:lnTo>
                  <a:lnTo>
                    <a:pt x="927" y="1021"/>
                  </a:lnTo>
                  <a:lnTo>
                    <a:pt x="947" y="1021"/>
                  </a:lnTo>
                  <a:lnTo>
                    <a:pt x="982" y="984"/>
                  </a:lnTo>
                  <a:lnTo>
                    <a:pt x="1019" y="947"/>
                  </a:lnTo>
                  <a:lnTo>
                    <a:pt x="1056" y="929"/>
                  </a:lnTo>
                  <a:lnTo>
                    <a:pt x="1077" y="892"/>
                  </a:lnTo>
                  <a:lnTo>
                    <a:pt x="1112" y="834"/>
                  </a:lnTo>
                  <a:lnTo>
                    <a:pt x="1132" y="798"/>
                  </a:lnTo>
                  <a:lnTo>
                    <a:pt x="1149" y="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5" name="Freeform 35"/>
            <p:cNvSpPr>
              <a:spLocks/>
            </p:cNvSpPr>
            <p:nvPr/>
          </p:nvSpPr>
          <p:spPr bwMode="auto">
            <a:xfrm>
              <a:off x="4800" y="1135"/>
              <a:ext cx="37" cy="19"/>
            </a:xfrm>
            <a:custGeom>
              <a:avLst/>
              <a:gdLst>
                <a:gd name="T0" fmla="*/ 0 w 74"/>
                <a:gd name="T1" fmla="*/ 0 h 37"/>
                <a:gd name="T2" fmla="*/ 0 w 74"/>
                <a:gd name="T3" fmla="*/ 3 h 37"/>
                <a:gd name="T4" fmla="*/ 2 w 74"/>
                <a:gd name="T5" fmla="*/ 3 h 37"/>
                <a:gd name="T6" fmla="*/ 5 w 74"/>
                <a:gd name="T7" fmla="*/ 3 h 37"/>
                <a:gd name="T8" fmla="*/ 5 w 74"/>
                <a:gd name="T9" fmla="*/ 2 h 37"/>
                <a:gd name="T10" fmla="*/ 1 w 74"/>
                <a:gd name="T11" fmla="*/ 2 h 37"/>
                <a:gd name="T12" fmla="*/ 0 w 74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37"/>
                <a:gd name="T23" fmla="*/ 74 w 7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37">
                  <a:moveTo>
                    <a:pt x="0" y="0"/>
                  </a:moveTo>
                  <a:lnTo>
                    <a:pt x="0" y="37"/>
                  </a:lnTo>
                  <a:lnTo>
                    <a:pt x="37" y="37"/>
                  </a:lnTo>
                  <a:lnTo>
                    <a:pt x="74" y="37"/>
                  </a:lnTo>
                  <a:lnTo>
                    <a:pt x="74" y="19"/>
                  </a:lnTo>
                  <a:lnTo>
                    <a:pt x="1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6" name="Freeform 36"/>
            <p:cNvSpPr>
              <a:spLocks/>
            </p:cNvSpPr>
            <p:nvPr/>
          </p:nvSpPr>
          <p:spPr bwMode="auto">
            <a:xfrm>
              <a:off x="4754" y="2193"/>
              <a:ext cx="37" cy="65"/>
            </a:xfrm>
            <a:custGeom>
              <a:avLst/>
              <a:gdLst>
                <a:gd name="T0" fmla="*/ 2 w 75"/>
                <a:gd name="T1" fmla="*/ 1 h 130"/>
                <a:gd name="T2" fmla="*/ 1 w 75"/>
                <a:gd name="T3" fmla="*/ 2 h 130"/>
                <a:gd name="T4" fmla="*/ 0 w 75"/>
                <a:gd name="T5" fmla="*/ 3 h 130"/>
                <a:gd name="T6" fmla="*/ 2 w 75"/>
                <a:gd name="T7" fmla="*/ 5 h 130"/>
                <a:gd name="T8" fmla="*/ 3 w 75"/>
                <a:gd name="T9" fmla="*/ 8 h 130"/>
                <a:gd name="T10" fmla="*/ 4 w 75"/>
                <a:gd name="T11" fmla="*/ 5 h 130"/>
                <a:gd name="T12" fmla="*/ 4 w 75"/>
                <a:gd name="T13" fmla="*/ 2 h 130"/>
                <a:gd name="T14" fmla="*/ 4 w 75"/>
                <a:gd name="T15" fmla="*/ 0 h 130"/>
                <a:gd name="T16" fmla="*/ 3 w 75"/>
                <a:gd name="T17" fmla="*/ 0 h 130"/>
                <a:gd name="T18" fmla="*/ 2 w 75"/>
                <a:gd name="T19" fmla="*/ 1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130"/>
                <a:gd name="T32" fmla="*/ 75 w 75"/>
                <a:gd name="T33" fmla="*/ 130 h 1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130">
                  <a:moveTo>
                    <a:pt x="37" y="18"/>
                  </a:moveTo>
                  <a:lnTo>
                    <a:pt x="17" y="38"/>
                  </a:lnTo>
                  <a:lnTo>
                    <a:pt x="0" y="55"/>
                  </a:lnTo>
                  <a:lnTo>
                    <a:pt x="37" y="93"/>
                  </a:lnTo>
                  <a:lnTo>
                    <a:pt x="54" y="130"/>
                  </a:lnTo>
                  <a:lnTo>
                    <a:pt x="75" y="93"/>
                  </a:lnTo>
                  <a:lnTo>
                    <a:pt x="75" y="38"/>
                  </a:lnTo>
                  <a:lnTo>
                    <a:pt x="75" y="0"/>
                  </a:lnTo>
                  <a:lnTo>
                    <a:pt x="54" y="0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7" name="Freeform 37"/>
            <p:cNvSpPr>
              <a:spLocks/>
            </p:cNvSpPr>
            <p:nvPr/>
          </p:nvSpPr>
          <p:spPr bwMode="auto">
            <a:xfrm>
              <a:off x="4800" y="2424"/>
              <a:ext cx="27" cy="19"/>
            </a:xfrm>
            <a:custGeom>
              <a:avLst/>
              <a:gdLst>
                <a:gd name="T0" fmla="*/ 3 w 54"/>
                <a:gd name="T1" fmla="*/ 3 h 37"/>
                <a:gd name="T2" fmla="*/ 3 w 54"/>
                <a:gd name="T3" fmla="*/ 2 h 37"/>
                <a:gd name="T4" fmla="*/ 3 w 54"/>
                <a:gd name="T5" fmla="*/ 0 h 37"/>
                <a:gd name="T6" fmla="*/ 3 w 54"/>
                <a:gd name="T7" fmla="*/ 0 h 37"/>
                <a:gd name="T8" fmla="*/ 2 w 54"/>
                <a:gd name="T9" fmla="*/ 0 h 37"/>
                <a:gd name="T10" fmla="*/ 0 w 54"/>
                <a:gd name="T11" fmla="*/ 0 h 37"/>
                <a:gd name="T12" fmla="*/ 2 w 54"/>
                <a:gd name="T13" fmla="*/ 3 h 37"/>
                <a:gd name="T14" fmla="*/ 3 w 54"/>
                <a:gd name="T15" fmla="*/ 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37"/>
                <a:gd name="T26" fmla="*/ 54 w 5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37">
                  <a:moveTo>
                    <a:pt x="37" y="37"/>
                  </a:moveTo>
                  <a:lnTo>
                    <a:pt x="54" y="20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3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8" name="Freeform 38"/>
            <p:cNvSpPr>
              <a:spLocks/>
            </p:cNvSpPr>
            <p:nvPr/>
          </p:nvSpPr>
          <p:spPr bwMode="auto">
            <a:xfrm>
              <a:off x="4837" y="2758"/>
              <a:ext cx="55" cy="47"/>
            </a:xfrm>
            <a:custGeom>
              <a:avLst/>
              <a:gdLst>
                <a:gd name="T0" fmla="*/ 1 w 111"/>
                <a:gd name="T1" fmla="*/ 6 h 92"/>
                <a:gd name="T2" fmla="*/ 3 w 111"/>
                <a:gd name="T3" fmla="*/ 5 h 92"/>
                <a:gd name="T4" fmla="*/ 5 w 111"/>
                <a:gd name="T5" fmla="*/ 4 h 92"/>
                <a:gd name="T6" fmla="*/ 6 w 111"/>
                <a:gd name="T7" fmla="*/ 2 h 92"/>
                <a:gd name="T8" fmla="*/ 6 w 111"/>
                <a:gd name="T9" fmla="*/ 0 h 92"/>
                <a:gd name="T10" fmla="*/ 4 w 111"/>
                <a:gd name="T11" fmla="*/ 0 h 92"/>
                <a:gd name="T12" fmla="*/ 3 w 111"/>
                <a:gd name="T13" fmla="*/ 2 h 92"/>
                <a:gd name="T14" fmla="*/ 1 w 111"/>
                <a:gd name="T15" fmla="*/ 0 h 92"/>
                <a:gd name="T16" fmla="*/ 0 w 111"/>
                <a:gd name="T17" fmla="*/ 2 h 92"/>
                <a:gd name="T18" fmla="*/ 1 w 111"/>
                <a:gd name="T19" fmla="*/ 3 h 92"/>
                <a:gd name="T20" fmla="*/ 0 w 111"/>
                <a:gd name="T21" fmla="*/ 5 h 92"/>
                <a:gd name="T22" fmla="*/ 1 w 111"/>
                <a:gd name="T23" fmla="*/ 6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92"/>
                <a:gd name="T38" fmla="*/ 111 w 11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92">
                  <a:moveTo>
                    <a:pt x="18" y="92"/>
                  </a:moveTo>
                  <a:lnTo>
                    <a:pt x="55" y="74"/>
                  </a:lnTo>
                  <a:lnTo>
                    <a:pt x="92" y="55"/>
                  </a:lnTo>
                  <a:lnTo>
                    <a:pt x="111" y="19"/>
                  </a:lnTo>
                  <a:lnTo>
                    <a:pt x="111" y="0"/>
                  </a:lnTo>
                  <a:lnTo>
                    <a:pt x="73" y="0"/>
                  </a:lnTo>
                  <a:lnTo>
                    <a:pt x="55" y="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" y="37"/>
                  </a:lnTo>
                  <a:lnTo>
                    <a:pt x="0" y="74"/>
                  </a:lnTo>
                  <a:lnTo>
                    <a:pt x="18" y="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29" name="Freeform 39"/>
            <p:cNvSpPr>
              <a:spLocks/>
            </p:cNvSpPr>
            <p:nvPr/>
          </p:nvSpPr>
          <p:spPr bwMode="auto">
            <a:xfrm>
              <a:off x="4846" y="1089"/>
              <a:ext cx="65" cy="27"/>
            </a:xfrm>
            <a:custGeom>
              <a:avLst/>
              <a:gdLst>
                <a:gd name="T0" fmla="*/ 7 w 130"/>
                <a:gd name="T1" fmla="*/ 3 h 55"/>
                <a:gd name="T2" fmla="*/ 8 w 130"/>
                <a:gd name="T3" fmla="*/ 3 h 55"/>
                <a:gd name="T4" fmla="*/ 7 w 130"/>
                <a:gd name="T5" fmla="*/ 2 h 55"/>
                <a:gd name="T6" fmla="*/ 3 w 130"/>
                <a:gd name="T7" fmla="*/ 1 h 55"/>
                <a:gd name="T8" fmla="*/ 2 w 130"/>
                <a:gd name="T9" fmla="*/ 0 h 55"/>
                <a:gd name="T10" fmla="*/ 1 w 130"/>
                <a:gd name="T11" fmla="*/ 0 h 55"/>
                <a:gd name="T12" fmla="*/ 0 w 130"/>
                <a:gd name="T13" fmla="*/ 0 h 55"/>
                <a:gd name="T14" fmla="*/ 0 w 130"/>
                <a:gd name="T15" fmla="*/ 1 h 55"/>
                <a:gd name="T16" fmla="*/ 0 w 130"/>
                <a:gd name="T17" fmla="*/ 2 h 55"/>
                <a:gd name="T18" fmla="*/ 2 w 130"/>
                <a:gd name="T19" fmla="*/ 3 h 55"/>
                <a:gd name="T20" fmla="*/ 7 w 130"/>
                <a:gd name="T21" fmla="*/ 3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55"/>
                <a:gd name="T35" fmla="*/ 130 w 13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55">
                  <a:moveTo>
                    <a:pt x="112" y="55"/>
                  </a:moveTo>
                  <a:lnTo>
                    <a:pt x="130" y="55"/>
                  </a:lnTo>
                  <a:lnTo>
                    <a:pt x="112" y="37"/>
                  </a:lnTo>
                  <a:lnTo>
                    <a:pt x="55" y="19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37" y="55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0" name="Freeform 40"/>
            <p:cNvSpPr>
              <a:spLocks/>
            </p:cNvSpPr>
            <p:nvPr/>
          </p:nvSpPr>
          <p:spPr bwMode="auto">
            <a:xfrm>
              <a:off x="4856" y="2396"/>
              <a:ext cx="18" cy="28"/>
            </a:xfrm>
            <a:custGeom>
              <a:avLst/>
              <a:gdLst>
                <a:gd name="T0" fmla="*/ 0 w 36"/>
                <a:gd name="T1" fmla="*/ 2 h 55"/>
                <a:gd name="T2" fmla="*/ 1 w 36"/>
                <a:gd name="T3" fmla="*/ 4 h 55"/>
                <a:gd name="T4" fmla="*/ 2 w 36"/>
                <a:gd name="T5" fmla="*/ 3 h 55"/>
                <a:gd name="T6" fmla="*/ 1 w 36"/>
                <a:gd name="T7" fmla="*/ 2 h 55"/>
                <a:gd name="T8" fmla="*/ 1 w 36"/>
                <a:gd name="T9" fmla="*/ 0 h 55"/>
                <a:gd name="T10" fmla="*/ 0 w 36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5"/>
                <a:gd name="T20" fmla="*/ 36 w 3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5">
                  <a:moveTo>
                    <a:pt x="0" y="18"/>
                  </a:moveTo>
                  <a:lnTo>
                    <a:pt x="18" y="55"/>
                  </a:lnTo>
                  <a:lnTo>
                    <a:pt x="36" y="37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1" name="Freeform 41"/>
            <p:cNvSpPr>
              <a:spLocks/>
            </p:cNvSpPr>
            <p:nvPr/>
          </p:nvSpPr>
          <p:spPr bwMode="auto">
            <a:xfrm>
              <a:off x="4874" y="2156"/>
              <a:ext cx="9" cy="18"/>
            </a:xfrm>
            <a:custGeom>
              <a:avLst/>
              <a:gdLst>
                <a:gd name="T0" fmla="*/ 1 w 19"/>
                <a:gd name="T1" fmla="*/ 1 h 37"/>
                <a:gd name="T2" fmla="*/ 1 w 19"/>
                <a:gd name="T3" fmla="*/ 0 h 37"/>
                <a:gd name="T4" fmla="*/ 0 w 19"/>
                <a:gd name="T5" fmla="*/ 0 h 37"/>
                <a:gd name="T6" fmla="*/ 0 w 19"/>
                <a:gd name="T7" fmla="*/ 1 h 37"/>
                <a:gd name="T8" fmla="*/ 0 w 19"/>
                <a:gd name="T9" fmla="*/ 2 h 37"/>
                <a:gd name="T10" fmla="*/ 1 w 19"/>
                <a:gd name="T11" fmla="*/ 2 h 37"/>
                <a:gd name="T12" fmla="*/ 1 w 19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7"/>
                <a:gd name="T23" fmla="*/ 19 w 1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7">
                  <a:moveTo>
                    <a:pt x="19" y="19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3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2" name="Freeform 42"/>
            <p:cNvSpPr>
              <a:spLocks/>
            </p:cNvSpPr>
            <p:nvPr/>
          </p:nvSpPr>
          <p:spPr bwMode="auto">
            <a:xfrm>
              <a:off x="4892" y="2119"/>
              <a:ext cx="10" cy="18"/>
            </a:xfrm>
            <a:custGeom>
              <a:avLst/>
              <a:gdLst>
                <a:gd name="T0" fmla="*/ 0 w 19"/>
                <a:gd name="T1" fmla="*/ 2 h 37"/>
                <a:gd name="T2" fmla="*/ 2 w 19"/>
                <a:gd name="T3" fmla="*/ 1 h 37"/>
                <a:gd name="T4" fmla="*/ 2 w 19"/>
                <a:gd name="T5" fmla="*/ 0 h 37"/>
                <a:gd name="T6" fmla="*/ 0 w 19"/>
                <a:gd name="T7" fmla="*/ 0 h 37"/>
                <a:gd name="T8" fmla="*/ 0 w 19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0" y="3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3" name="Freeform 43"/>
            <p:cNvSpPr>
              <a:spLocks/>
            </p:cNvSpPr>
            <p:nvPr/>
          </p:nvSpPr>
          <p:spPr bwMode="auto">
            <a:xfrm>
              <a:off x="4892" y="1878"/>
              <a:ext cx="167" cy="204"/>
            </a:xfrm>
            <a:custGeom>
              <a:avLst/>
              <a:gdLst>
                <a:gd name="T0" fmla="*/ 13 w 333"/>
                <a:gd name="T1" fmla="*/ 13 h 408"/>
                <a:gd name="T2" fmla="*/ 7 w 333"/>
                <a:gd name="T3" fmla="*/ 13 h 408"/>
                <a:gd name="T4" fmla="*/ 5 w 333"/>
                <a:gd name="T5" fmla="*/ 13 h 408"/>
                <a:gd name="T6" fmla="*/ 3 w 333"/>
                <a:gd name="T7" fmla="*/ 17 h 408"/>
                <a:gd name="T8" fmla="*/ 2 w 333"/>
                <a:gd name="T9" fmla="*/ 18 h 408"/>
                <a:gd name="T10" fmla="*/ 0 w 333"/>
                <a:gd name="T11" fmla="*/ 21 h 408"/>
                <a:gd name="T12" fmla="*/ 0 w 333"/>
                <a:gd name="T13" fmla="*/ 23 h 408"/>
                <a:gd name="T14" fmla="*/ 3 w 333"/>
                <a:gd name="T15" fmla="*/ 25 h 408"/>
                <a:gd name="T16" fmla="*/ 4 w 333"/>
                <a:gd name="T17" fmla="*/ 26 h 408"/>
                <a:gd name="T18" fmla="*/ 5 w 333"/>
                <a:gd name="T19" fmla="*/ 25 h 408"/>
                <a:gd name="T20" fmla="*/ 5 w 333"/>
                <a:gd name="T21" fmla="*/ 21 h 408"/>
                <a:gd name="T22" fmla="*/ 5 w 333"/>
                <a:gd name="T23" fmla="*/ 20 h 408"/>
                <a:gd name="T24" fmla="*/ 7 w 333"/>
                <a:gd name="T25" fmla="*/ 19 h 408"/>
                <a:gd name="T26" fmla="*/ 10 w 333"/>
                <a:gd name="T27" fmla="*/ 19 h 408"/>
                <a:gd name="T28" fmla="*/ 13 w 333"/>
                <a:gd name="T29" fmla="*/ 18 h 408"/>
                <a:gd name="T30" fmla="*/ 17 w 333"/>
                <a:gd name="T31" fmla="*/ 17 h 408"/>
                <a:gd name="T32" fmla="*/ 19 w 333"/>
                <a:gd name="T33" fmla="*/ 17 h 408"/>
                <a:gd name="T34" fmla="*/ 20 w 333"/>
                <a:gd name="T35" fmla="*/ 15 h 408"/>
                <a:gd name="T36" fmla="*/ 21 w 333"/>
                <a:gd name="T37" fmla="*/ 13 h 408"/>
                <a:gd name="T38" fmla="*/ 20 w 333"/>
                <a:gd name="T39" fmla="*/ 13 h 408"/>
                <a:gd name="T40" fmla="*/ 19 w 333"/>
                <a:gd name="T41" fmla="*/ 13 h 408"/>
                <a:gd name="T42" fmla="*/ 19 w 333"/>
                <a:gd name="T43" fmla="*/ 6 h 408"/>
                <a:gd name="T44" fmla="*/ 18 w 333"/>
                <a:gd name="T45" fmla="*/ 3 h 408"/>
                <a:gd name="T46" fmla="*/ 18 w 333"/>
                <a:gd name="T47" fmla="*/ 2 h 408"/>
                <a:gd name="T48" fmla="*/ 17 w 333"/>
                <a:gd name="T49" fmla="*/ 0 h 408"/>
                <a:gd name="T50" fmla="*/ 16 w 333"/>
                <a:gd name="T51" fmla="*/ 0 h 408"/>
                <a:gd name="T52" fmla="*/ 16 w 333"/>
                <a:gd name="T53" fmla="*/ 3 h 408"/>
                <a:gd name="T54" fmla="*/ 16 w 333"/>
                <a:gd name="T55" fmla="*/ 6 h 408"/>
                <a:gd name="T56" fmla="*/ 16 w 333"/>
                <a:gd name="T57" fmla="*/ 10 h 408"/>
                <a:gd name="T58" fmla="*/ 17 w 333"/>
                <a:gd name="T59" fmla="*/ 12 h 408"/>
                <a:gd name="T60" fmla="*/ 16 w 333"/>
                <a:gd name="T61" fmla="*/ 13 h 408"/>
                <a:gd name="T62" fmla="*/ 13 w 333"/>
                <a:gd name="T63" fmla="*/ 13 h 4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3"/>
                <a:gd name="T97" fmla="*/ 0 h 408"/>
                <a:gd name="T98" fmla="*/ 333 w 333"/>
                <a:gd name="T99" fmla="*/ 408 h 4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3" h="408">
                  <a:moveTo>
                    <a:pt x="204" y="203"/>
                  </a:moveTo>
                  <a:lnTo>
                    <a:pt x="111" y="203"/>
                  </a:lnTo>
                  <a:lnTo>
                    <a:pt x="74" y="222"/>
                  </a:lnTo>
                  <a:lnTo>
                    <a:pt x="37" y="258"/>
                  </a:lnTo>
                  <a:lnTo>
                    <a:pt x="19" y="277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37" y="388"/>
                  </a:lnTo>
                  <a:lnTo>
                    <a:pt x="55" y="408"/>
                  </a:lnTo>
                  <a:lnTo>
                    <a:pt x="74" y="388"/>
                  </a:lnTo>
                  <a:lnTo>
                    <a:pt x="74" y="332"/>
                  </a:lnTo>
                  <a:lnTo>
                    <a:pt x="74" y="315"/>
                  </a:lnTo>
                  <a:lnTo>
                    <a:pt x="111" y="295"/>
                  </a:lnTo>
                  <a:lnTo>
                    <a:pt x="148" y="295"/>
                  </a:lnTo>
                  <a:lnTo>
                    <a:pt x="204" y="277"/>
                  </a:lnTo>
                  <a:lnTo>
                    <a:pt x="259" y="258"/>
                  </a:lnTo>
                  <a:lnTo>
                    <a:pt x="296" y="258"/>
                  </a:lnTo>
                  <a:lnTo>
                    <a:pt x="314" y="240"/>
                  </a:lnTo>
                  <a:lnTo>
                    <a:pt x="333" y="222"/>
                  </a:lnTo>
                  <a:lnTo>
                    <a:pt x="314" y="203"/>
                  </a:lnTo>
                  <a:lnTo>
                    <a:pt x="296" y="203"/>
                  </a:lnTo>
                  <a:lnTo>
                    <a:pt x="296" y="92"/>
                  </a:lnTo>
                  <a:lnTo>
                    <a:pt x="277" y="55"/>
                  </a:lnTo>
                  <a:lnTo>
                    <a:pt x="277" y="18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41" y="55"/>
                  </a:lnTo>
                  <a:lnTo>
                    <a:pt x="241" y="110"/>
                  </a:lnTo>
                  <a:lnTo>
                    <a:pt x="241" y="147"/>
                  </a:lnTo>
                  <a:lnTo>
                    <a:pt x="259" y="185"/>
                  </a:lnTo>
                  <a:lnTo>
                    <a:pt x="241" y="203"/>
                  </a:lnTo>
                  <a:lnTo>
                    <a:pt x="204" y="2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4" name="Freeform 44"/>
            <p:cNvSpPr>
              <a:spLocks/>
            </p:cNvSpPr>
            <p:nvPr/>
          </p:nvSpPr>
          <p:spPr bwMode="auto">
            <a:xfrm>
              <a:off x="4939" y="2740"/>
              <a:ext cx="28" cy="18"/>
            </a:xfrm>
            <a:custGeom>
              <a:avLst/>
              <a:gdLst>
                <a:gd name="T0" fmla="*/ 0 w 56"/>
                <a:gd name="T1" fmla="*/ 1 h 38"/>
                <a:gd name="T2" fmla="*/ 3 w 56"/>
                <a:gd name="T3" fmla="*/ 2 h 38"/>
                <a:gd name="T4" fmla="*/ 4 w 56"/>
                <a:gd name="T5" fmla="*/ 2 h 38"/>
                <a:gd name="T6" fmla="*/ 4 w 56"/>
                <a:gd name="T7" fmla="*/ 0 h 38"/>
                <a:gd name="T8" fmla="*/ 2 w 56"/>
                <a:gd name="T9" fmla="*/ 0 h 38"/>
                <a:gd name="T10" fmla="*/ 0 w 5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38"/>
                <a:gd name="T20" fmla="*/ 56 w 5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38">
                  <a:moveTo>
                    <a:pt x="0" y="20"/>
                  </a:moveTo>
                  <a:lnTo>
                    <a:pt x="37" y="38"/>
                  </a:lnTo>
                  <a:lnTo>
                    <a:pt x="56" y="38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5" name="Freeform 45"/>
            <p:cNvSpPr>
              <a:spLocks/>
            </p:cNvSpPr>
            <p:nvPr/>
          </p:nvSpPr>
          <p:spPr bwMode="auto">
            <a:xfrm>
              <a:off x="5059" y="3352"/>
              <a:ext cx="65" cy="56"/>
            </a:xfrm>
            <a:custGeom>
              <a:avLst/>
              <a:gdLst>
                <a:gd name="T0" fmla="*/ 2 w 131"/>
                <a:gd name="T1" fmla="*/ 0 h 110"/>
                <a:gd name="T2" fmla="*/ 1 w 131"/>
                <a:gd name="T3" fmla="*/ 3 h 110"/>
                <a:gd name="T4" fmla="*/ 0 w 131"/>
                <a:gd name="T5" fmla="*/ 6 h 110"/>
                <a:gd name="T6" fmla="*/ 1 w 131"/>
                <a:gd name="T7" fmla="*/ 8 h 110"/>
                <a:gd name="T8" fmla="*/ 2 w 131"/>
                <a:gd name="T9" fmla="*/ 8 h 110"/>
                <a:gd name="T10" fmla="*/ 3 w 131"/>
                <a:gd name="T11" fmla="*/ 8 h 110"/>
                <a:gd name="T12" fmla="*/ 4 w 131"/>
                <a:gd name="T13" fmla="*/ 8 h 110"/>
                <a:gd name="T14" fmla="*/ 5 w 131"/>
                <a:gd name="T15" fmla="*/ 6 h 110"/>
                <a:gd name="T16" fmla="*/ 6 w 131"/>
                <a:gd name="T17" fmla="*/ 5 h 110"/>
                <a:gd name="T18" fmla="*/ 8 w 131"/>
                <a:gd name="T19" fmla="*/ 2 h 110"/>
                <a:gd name="T20" fmla="*/ 8 w 131"/>
                <a:gd name="T21" fmla="*/ 0 h 110"/>
                <a:gd name="T22" fmla="*/ 4 w 131"/>
                <a:gd name="T23" fmla="*/ 2 h 110"/>
                <a:gd name="T24" fmla="*/ 2 w 131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110"/>
                <a:gd name="T41" fmla="*/ 131 w 131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110">
                  <a:moveTo>
                    <a:pt x="39" y="0"/>
                  </a:moveTo>
                  <a:lnTo>
                    <a:pt x="18" y="37"/>
                  </a:lnTo>
                  <a:lnTo>
                    <a:pt x="0" y="92"/>
                  </a:lnTo>
                  <a:lnTo>
                    <a:pt x="18" y="110"/>
                  </a:lnTo>
                  <a:lnTo>
                    <a:pt x="39" y="110"/>
                  </a:lnTo>
                  <a:lnTo>
                    <a:pt x="56" y="110"/>
                  </a:lnTo>
                  <a:lnTo>
                    <a:pt x="74" y="110"/>
                  </a:lnTo>
                  <a:lnTo>
                    <a:pt x="93" y="92"/>
                  </a:lnTo>
                  <a:lnTo>
                    <a:pt x="111" y="74"/>
                  </a:lnTo>
                  <a:lnTo>
                    <a:pt x="131" y="18"/>
                  </a:lnTo>
                  <a:lnTo>
                    <a:pt x="131" y="0"/>
                  </a:lnTo>
                  <a:lnTo>
                    <a:pt x="74" y="1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6" name="Rectangle 46"/>
            <p:cNvSpPr>
              <a:spLocks noChangeArrowheads="1"/>
            </p:cNvSpPr>
            <p:nvPr/>
          </p:nvSpPr>
          <p:spPr bwMode="auto">
            <a:xfrm>
              <a:off x="5105" y="1794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7" name="Freeform 47"/>
            <p:cNvSpPr>
              <a:spLocks/>
            </p:cNvSpPr>
            <p:nvPr/>
          </p:nvSpPr>
          <p:spPr bwMode="auto">
            <a:xfrm>
              <a:off x="5124" y="1775"/>
              <a:ext cx="18" cy="19"/>
            </a:xfrm>
            <a:custGeom>
              <a:avLst/>
              <a:gdLst>
                <a:gd name="T0" fmla="*/ 0 w 35"/>
                <a:gd name="T1" fmla="*/ 0 h 37"/>
                <a:gd name="T2" fmla="*/ 0 w 35"/>
                <a:gd name="T3" fmla="*/ 2 h 37"/>
                <a:gd name="T4" fmla="*/ 2 w 35"/>
                <a:gd name="T5" fmla="*/ 3 h 37"/>
                <a:gd name="T6" fmla="*/ 3 w 35"/>
                <a:gd name="T7" fmla="*/ 3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7"/>
                <a:gd name="T17" fmla="*/ 35 w 3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7">
                  <a:moveTo>
                    <a:pt x="0" y="0"/>
                  </a:moveTo>
                  <a:lnTo>
                    <a:pt x="0" y="18"/>
                  </a:lnTo>
                  <a:lnTo>
                    <a:pt x="17" y="37"/>
                  </a:lnTo>
                  <a:lnTo>
                    <a:pt x="3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8" name="Freeform 48"/>
            <p:cNvSpPr>
              <a:spLocks/>
            </p:cNvSpPr>
            <p:nvPr/>
          </p:nvSpPr>
          <p:spPr bwMode="auto">
            <a:xfrm>
              <a:off x="5142" y="1757"/>
              <a:ext cx="10" cy="9"/>
            </a:xfrm>
            <a:custGeom>
              <a:avLst/>
              <a:gdLst>
                <a:gd name="T0" fmla="*/ 0 w 19"/>
                <a:gd name="T1" fmla="*/ 1 h 20"/>
                <a:gd name="T2" fmla="*/ 2 w 19"/>
                <a:gd name="T3" fmla="*/ 1 h 20"/>
                <a:gd name="T4" fmla="*/ 0 w 19"/>
                <a:gd name="T5" fmla="*/ 0 h 20"/>
                <a:gd name="T6" fmla="*/ 0 w 19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20"/>
                  </a:moveTo>
                  <a:lnTo>
                    <a:pt x="19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39" name="Freeform 49"/>
            <p:cNvSpPr>
              <a:spLocks/>
            </p:cNvSpPr>
            <p:nvPr/>
          </p:nvSpPr>
          <p:spPr bwMode="auto">
            <a:xfrm>
              <a:off x="5152" y="1729"/>
              <a:ext cx="9" cy="19"/>
            </a:xfrm>
            <a:custGeom>
              <a:avLst/>
              <a:gdLst>
                <a:gd name="T0" fmla="*/ 1 w 18"/>
                <a:gd name="T1" fmla="*/ 2 h 37"/>
                <a:gd name="T2" fmla="*/ 1 w 18"/>
                <a:gd name="T3" fmla="*/ 0 h 37"/>
                <a:gd name="T4" fmla="*/ 0 w 18"/>
                <a:gd name="T5" fmla="*/ 0 h 37"/>
                <a:gd name="T6" fmla="*/ 0 w 18"/>
                <a:gd name="T7" fmla="*/ 2 h 37"/>
                <a:gd name="T8" fmla="*/ 0 w 18"/>
                <a:gd name="T9" fmla="*/ 3 h 37"/>
                <a:gd name="T10" fmla="*/ 1 w 18"/>
                <a:gd name="T11" fmla="*/ 3 h 37"/>
                <a:gd name="T12" fmla="*/ 1 w 18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7"/>
                <a:gd name="T23" fmla="*/ 18 w 18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7">
                  <a:moveTo>
                    <a:pt x="18" y="18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18" y="37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0" name="Freeform 50"/>
            <p:cNvSpPr>
              <a:spLocks/>
            </p:cNvSpPr>
            <p:nvPr/>
          </p:nvSpPr>
          <p:spPr bwMode="auto">
            <a:xfrm>
              <a:off x="5171" y="1701"/>
              <a:ext cx="8" cy="19"/>
            </a:xfrm>
            <a:custGeom>
              <a:avLst/>
              <a:gdLst>
                <a:gd name="T0" fmla="*/ 1 w 17"/>
                <a:gd name="T1" fmla="*/ 0 h 37"/>
                <a:gd name="T2" fmla="*/ 0 w 17"/>
                <a:gd name="T3" fmla="*/ 3 h 37"/>
                <a:gd name="T4" fmla="*/ 1 w 17"/>
                <a:gd name="T5" fmla="*/ 2 h 37"/>
                <a:gd name="T6" fmla="*/ 1 w 1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7"/>
                <a:gd name="T14" fmla="*/ 17 w 1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7">
                  <a:moveTo>
                    <a:pt x="17" y="0"/>
                  </a:moveTo>
                  <a:lnTo>
                    <a:pt x="0" y="37"/>
                  </a:lnTo>
                  <a:lnTo>
                    <a:pt x="17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1" name="Freeform 51"/>
            <p:cNvSpPr>
              <a:spLocks/>
            </p:cNvSpPr>
            <p:nvPr/>
          </p:nvSpPr>
          <p:spPr bwMode="auto">
            <a:xfrm>
              <a:off x="5207" y="2712"/>
              <a:ext cx="65" cy="19"/>
            </a:xfrm>
            <a:custGeom>
              <a:avLst/>
              <a:gdLst>
                <a:gd name="T0" fmla="*/ 6 w 129"/>
                <a:gd name="T1" fmla="*/ 2 h 37"/>
                <a:gd name="T2" fmla="*/ 9 w 129"/>
                <a:gd name="T3" fmla="*/ 2 h 37"/>
                <a:gd name="T4" fmla="*/ 9 w 129"/>
                <a:gd name="T5" fmla="*/ 0 h 37"/>
                <a:gd name="T6" fmla="*/ 7 w 129"/>
                <a:gd name="T7" fmla="*/ 0 h 37"/>
                <a:gd name="T8" fmla="*/ 5 w 129"/>
                <a:gd name="T9" fmla="*/ 0 h 37"/>
                <a:gd name="T10" fmla="*/ 2 w 129"/>
                <a:gd name="T11" fmla="*/ 2 h 37"/>
                <a:gd name="T12" fmla="*/ 2 w 129"/>
                <a:gd name="T13" fmla="*/ 0 h 37"/>
                <a:gd name="T14" fmla="*/ 0 w 129"/>
                <a:gd name="T15" fmla="*/ 2 h 37"/>
                <a:gd name="T16" fmla="*/ 4 w 129"/>
                <a:gd name="T17" fmla="*/ 3 h 37"/>
                <a:gd name="T18" fmla="*/ 6 w 129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37"/>
                <a:gd name="T32" fmla="*/ 129 w 12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37">
                  <a:moveTo>
                    <a:pt x="92" y="19"/>
                  </a:moveTo>
                  <a:lnTo>
                    <a:pt x="129" y="19"/>
                  </a:lnTo>
                  <a:lnTo>
                    <a:pt x="129" y="0"/>
                  </a:lnTo>
                  <a:lnTo>
                    <a:pt x="112" y="0"/>
                  </a:lnTo>
                  <a:lnTo>
                    <a:pt x="75" y="0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0" y="19"/>
                  </a:lnTo>
                  <a:lnTo>
                    <a:pt x="57" y="37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2" name="Freeform 52"/>
            <p:cNvSpPr>
              <a:spLocks/>
            </p:cNvSpPr>
            <p:nvPr/>
          </p:nvSpPr>
          <p:spPr bwMode="auto">
            <a:xfrm>
              <a:off x="5300" y="2722"/>
              <a:ext cx="18" cy="18"/>
            </a:xfrm>
            <a:custGeom>
              <a:avLst/>
              <a:gdLst>
                <a:gd name="T0" fmla="*/ 0 w 35"/>
                <a:gd name="T1" fmla="*/ 1 h 36"/>
                <a:gd name="T2" fmla="*/ 2 w 35"/>
                <a:gd name="T3" fmla="*/ 2 h 36"/>
                <a:gd name="T4" fmla="*/ 3 w 35"/>
                <a:gd name="T5" fmla="*/ 2 h 36"/>
                <a:gd name="T6" fmla="*/ 3 w 35"/>
                <a:gd name="T7" fmla="*/ 0 h 36"/>
                <a:gd name="T8" fmla="*/ 2 w 35"/>
                <a:gd name="T9" fmla="*/ 0 h 36"/>
                <a:gd name="T10" fmla="*/ 0 w 35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8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3" name="Freeform 53"/>
            <p:cNvSpPr>
              <a:spLocks/>
            </p:cNvSpPr>
            <p:nvPr/>
          </p:nvSpPr>
          <p:spPr bwMode="auto">
            <a:xfrm>
              <a:off x="5300" y="1191"/>
              <a:ext cx="56" cy="37"/>
            </a:xfrm>
            <a:custGeom>
              <a:avLst/>
              <a:gdLst>
                <a:gd name="T0" fmla="*/ 6 w 110"/>
                <a:gd name="T1" fmla="*/ 5 h 73"/>
                <a:gd name="T2" fmla="*/ 8 w 110"/>
                <a:gd name="T3" fmla="*/ 4 h 73"/>
                <a:gd name="T4" fmla="*/ 6 w 110"/>
                <a:gd name="T5" fmla="*/ 2 h 73"/>
                <a:gd name="T6" fmla="*/ 4 w 110"/>
                <a:gd name="T7" fmla="*/ 0 h 73"/>
                <a:gd name="T8" fmla="*/ 2 w 110"/>
                <a:gd name="T9" fmla="*/ 0 h 73"/>
                <a:gd name="T10" fmla="*/ 0 w 110"/>
                <a:gd name="T11" fmla="*/ 3 h 73"/>
                <a:gd name="T12" fmla="*/ 4 w 110"/>
                <a:gd name="T13" fmla="*/ 4 h 73"/>
                <a:gd name="T14" fmla="*/ 6 w 110"/>
                <a:gd name="T15" fmla="*/ 5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73"/>
                <a:gd name="T26" fmla="*/ 110 w 110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73">
                  <a:moveTo>
                    <a:pt x="92" y="73"/>
                  </a:moveTo>
                  <a:lnTo>
                    <a:pt x="110" y="55"/>
                  </a:lnTo>
                  <a:lnTo>
                    <a:pt x="92" y="18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0" y="38"/>
                  </a:lnTo>
                  <a:lnTo>
                    <a:pt x="55" y="55"/>
                  </a:lnTo>
                  <a:lnTo>
                    <a:pt x="92" y="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4" name="Freeform 54"/>
            <p:cNvSpPr>
              <a:spLocks/>
            </p:cNvSpPr>
            <p:nvPr/>
          </p:nvSpPr>
          <p:spPr bwMode="auto">
            <a:xfrm>
              <a:off x="5328" y="2731"/>
              <a:ext cx="9" cy="18"/>
            </a:xfrm>
            <a:custGeom>
              <a:avLst/>
              <a:gdLst>
                <a:gd name="T0" fmla="*/ 0 w 18"/>
                <a:gd name="T1" fmla="*/ 2 h 38"/>
                <a:gd name="T2" fmla="*/ 1 w 18"/>
                <a:gd name="T3" fmla="*/ 2 h 38"/>
                <a:gd name="T4" fmla="*/ 1 w 18"/>
                <a:gd name="T5" fmla="*/ 1 h 38"/>
                <a:gd name="T6" fmla="*/ 0 w 18"/>
                <a:gd name="T7" fmla="*/ 0 h 38"/>
                <a:gd name="T8" fmla="*/ 0 w 18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8"/>
                <a:gd name="T17" fmla="*/ 18 w 1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8">
                  <a:moveTo>
                    <a:pt x="0" y="38"/>
                  </a:moveTo>
                  <a:lnTo>
                    <a:pt x="18" y="38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5" name="Freeform 55"/>
            <p:cNvSpPr>
              <a:spLocks/>
            </p:cNvSpPr>
            <p:nvPr/>
          </p:nvSpPr>
          <p:spPr bwMode="auto">
            <a:xfrm>
              <a:off x="5356" y="3195"/>
              <a:ext cx="46" cy="139"/>
            </a:xfrm>
            <a:custGeom>
              <a:avLst/>
              <a:gdLst>
                <a:gd name="T0" fmla="*/ 2 w 93"/>
                <a:gd name="T1" fmla="*/ 0 h 278"/>
                <a:gd name="T2" fmla="*/ 1 w 93"/>
                <a:gd name="T3" fmla="*/ 1 h 278"/>
                <a:gd name="T4" fmla="*/ 2 w 93"/>
                <a:gd name="T5" fmla="*/ 4 h 278"/>
                <a:gd name="T6" fmla="*/ 2 w 93"/>
                <a:gd name="T7" fmla="*/ 6 h 278"/>
                <a:gd name="T8" fmla="*/ 0 w 93"/>
                <a:gd name="T9" fmla="*/ 10 h 278"/>
                <a:gd name="T10" fmla="*/ 0 w 93"/>
                <a:gd name="T11" fmla="*/ 11 h 278"/>
                <a:gd name="T12" fmla="*/ 1 w 93"/>
                <a:gd name="T13" fmla="*/ 13 h 278"/>
                <a:gd name="T14" fmla="*/ 2 w 93"/>
                <a:gd name="T15" fmla="*/ 17 h 278"/>
                <a:gd name="T16" fmla="*/ 2 w 93"/>
                <a:gd name="T17" fmla="*/ 17 h 278"/>
                <a:gd name="T18" fmla="*/ 3 w 93"/>
                <a:gd name="T19" fmla="*/ 17 h 278"/>
                <a:gd name="T20" fmla="*/ 5 w 93"/>
                <a:gd name="T21" fmla="*/ 13 h 278"/>
                <a:gd name="T22" fmla="*/ 5 w 93"/>
                <a:gd name="T23" fmla="*/ 12 h 278"/>
                <a:gd name="T24" fmla="*/ 5 w 93"/>
                <a:gd name="T25" fmla="*/ 9 h 278"/>
                <a:gd name="T26" fmla="*/ 5 w 93"/>
                <a:gd name="T27" fmla="*/ 5 h 278"/>
                <a:gd name="T28" fmla="*/ 3 w 93"/>
                <a:gd name="T29" fmla="*/ 2 h 278"/>
                <a:gd name="T30" fmla="*/ 2 w 93"/>
                <a:gd name="T31" fmla="*/ 0 h 2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3"/>
                <a:gd name="T49" fmla="*/ 0 h 278"/>
                <a:gd name="T50" fmla="*/ 93 w 93"/>
                <a:gd name="T51" fmla="*/ 278 h 2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3" h="278">
                  <a:moveTo>
                    <a:pt x="37" y="0"/>
                  </a:moveTo>
                  <a:lnTo>
                    <a:pt x="18" y="18"/>
                  </a:lnTo>
                  <a:lnTo>
                    <a:pt x="37" y="73"/>
                  </a:lnTo>
                  <a:lnTo>
                    <a:pt x="37" y="111"/>
                  </a:lnTo>
                  <a:lnTo>
                    <a:pt x="0" y="168"/>
                  </a:lnTo>
                  <a:lnTo>
                    <a:pt x="0" y="186"/>
                  </a:lnTo>
                  <a:lnTo>
                    <a:pt x="18" y="223"/>
                  </a:lnTo>
                  <a:lnTo>
                    <a:pt x="37" y="260"/>
                  </a:lnTo>
                  <a:lnTo>
                    <a:pt x="37" y="278"/>
                  </a:lnTo>
                  <a:lnTo>
                    <a:pt x="56" y="260"/>
                  </a:lnTo>
                  <a:lnTo>
                    <a:pt x="93" y="223"/>
                  </a:lnTo>
                  <a:lnTo>
                    <a:pt x="93" y="203"/>
                  </a:lnTo>
                  <a:lnTo>
                    <a:pt x="93" y="131"/>
                  </a:lnTo>
                  <a:lnTo>
                    <a:pt x="93" y="93"/>
                  </a:lnTo>
                  <a:lnTo>
                    <a:pt x="56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6" name="Freeform 56"/>
            <p:cNvSpPr>
              <a:spLocks/>
            </p:cNvSpPr>
            <p:nvPr/>
          </p:nvSpPr>
          <p:spPr bwMode="auto">
            <a:xfrm>
              <a:off x="5356" y="2758"/>
              <a:ext cx="18" cy="19"/>
            </a:xfrm>
            <a:custGeom>
              <a:avLst/>
              <a:gdLst>
                <a:gd name="T0" fmla="*/ 2 w 37"/>
                <a:gd name="T1" fmla="*/ 2 h 37"/>
                <a:gd name="T2" fmla="*/ 1 w 37"/>
                <a:gd name="T3" fmla="*/ 0 h 37"/>
                <a:gd name="T4" fmla="*/ 0 w 37"/>
                <a:gd name="T5" fmla="*/ 0 h 37"/>
                <a:gd name="T6" fmla="*/ 0 w 37"/>
                <a:gd name="T7" fmla="*/ 2 h 37"/>
                <a:gd name="T8" fmla="*/ 1 w 37"/>
                <a:gd name="T9" fmla="*/ 2 h 37"/>
                <a:gd name="T10" fmla="*/ 1 w 37"/>
                <a:gd name="T11" fmla="*/ 3 h 37"/>
                <a:gd name="T12" fmla="*/ 2 w 37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7"/>
                <a:gd name="T23" fmla="*/ 37 w 3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7">
                  <a:moveTo>
                    <a:pt x="37" y="19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" y="19"/>
                  </a:lnTo>
                  <a:lnTo>
                    <a:pt x="18" y="37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7" name="Freeform 57"/>
            <p:cNvSpPr>
              <a:spLocks/>
            </p:cNvSpPr>
            <p:nvPr/>
          </p:nvSpPr>
          <p:spPr bwMode="auto">
            <a:xfrm>
              <a:off x="5374" y="2823"/>
              <a:ext cx="19" cy="10"/>
            </a:xfrm>
            <a:custGeom>
              <a:avLst/>
              <a:gdLst>
                <a:gd name="T0" fmla="*/ 2 w 38"/>
                <a:gd name="T1" fmla="*/ 0 h 20"/>
                <a:gd name="T2" fmla="*/ 1 w 38"/>
                <a:gd name="T3" fmla="*/ 0 h 20"/>
                <a:gd name="T4" fmla="*/ 0 w 38"/>
                <a:gd name="T5" fmla="*/ 1 h 20"/>
                <a:gd name="T6" fmla="*/ 2 w 38"/>
                <a:gd name="T7" fmla="*/ 1 h 20"/>
                <a:gd name="T8" fmla="*/ 2 w 3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0"/>
                <a:gd name="T17" fmla="*/ 38 w 3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0">
                  <a:moveTo>
                    <a:pt x="38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38" y="2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8" name="Freeform 58"/>
            <p:cNvSpPr>
              <a:spLocks/>
            </p:cNvSpPr>
            <p:nvPr/>
          </p:nvSpPr>
          <p:spPr bwMode="auto">
            <a:xfrm>
              <a:off x="5393" y="2768"/>
              <a:ext cx="18" cy="37"/>
            </a:xfrm>
            <a:custGeom>
              <a:avLst/>
              <a:gdLst>
                <a:gd name="T0" fmla="*/ 0 w 37"/>
                <a:gd name="T1" fmla="*/ 4 h 73"/>
                <a:gd name="T2" fmla="*/ 0 w 37"/>
                <a:gd name="T3" fmla="*/ 5 h 73"/>
                <a:gd name="T4" fmla="*/ 2 w 37"/>
                <a:gd name="T5" fmla="*/ 5 h 73"/>
                <a:gd name="T6" fmla="*/ 1 w 37"/>
                <a:gd name="T7" fmla="*/ 3 h 73"/>
                <a:gd name="T8" fmla="*/ 0 w 37"/>
                <a:gd name="T9" fmla="*/ 0 h 73"/>
                <a:gd name="T10" fmla="*/ 0 w 37"/>
                <a:gd name="T11" fmla="*/ 4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3"/>
                <a:gd name="T20" fmla="*/ 37 w 37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3">
                  <a:moveTo>
                    <a:pt x="0" y="55"/>
                  </a:moveTo>
                  <a:lnTo>
                    <a:pt x="0" y="73"/>
                  </a:lnTo>
                  <a:lnTo>
                    <a:pt x="37" y="73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49" name="Freeform 59"/>
            <p:cNvSpPr>
              <a:spLocks/>
            </p:cNvSpPr>
            <p:nvPr/>
          </p:nvSpPr>
          <p:spPr bwMode="auto">
            <a:xfrm>
              <a:off x="5411" y="2962"/>
              <a:ext cx="56" cy="56"/>
            </a:xfrm>
            <a:custGeom>
              <a:avLst/>
              <a:gdLst>
                <a:gd name="T0" fmla="*/ 6 w 110"/>
                <a:gd name="T1" fmla="*/ 3 h 111"/>
                <a:gd name="T2" fmla="*/ 4 w 110"/>
                <a:gd name="T3" fmla="*/ 2 h 111"/>
                <a:gd name="T4" fmla="*/ 3 w 110"/>
                <a:gd name="T5" fmla="*/ 0 h 111"/>
                <a:gd name="T6" fmla="*/ 2 w 110"/>
                <a:gd name="T7" fmla="*/ 0 h 111"/>
                <a:gd name="T8" fmla="*/ 0 w 110"/>
                <a:gd name="T9" fmla="*/ 3 h 111"/>
                <a:gd name="T10" fmla="*/ 3 w 110"/>
                <a:gd name="T11" fmla="*/ 4 h 111"/>
                <a:gd name="T12" fmla="*/ 5 w 110"/>
                <a:gd name="T13" fmla="*/ 6 h 111"/>
                <a:gd name="T14" fmla="*/ 5 w 110"/>
                <a:gd name="T15" fmla="*/ 7 h 111"/>
                <a:gd name="T16" fmla="*/ 6 w 110"/>
                <a:gd name="T17" fmla="*/ 6 h 111"/>
                <a:gd name="T18" fmla="*/ 8 w 110"/>
                <a:gd name="T19" fmla="*/ 7 h 111"/>
                <a:gd name="T20" fmla="*/ 8 w 110"/>
                <a:gd name="T21" fmla="*/ 6 h 111"/>
                <a:gd name="T22" fmla="*/ 6 w 110"/>
                <a:gd name="T23" fmla="*/ 4 h 111"/>
                <a:gd name="T24" fmla="*/ 6 w 110"/>
                <a:gd name="T25" fmla="*/ 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11"/>
                <a:gd name="T41" fmla="*/ 110 w 11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11">
                  <a:moveTo>
                    <a:pt x="92" y="37"/>
                  </a:moveTo>
                  <a:lnTo>
                    <a:pt x="55" y="19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37"/>
                  </a:lnTo>
                  <a:lnTo>
                    <a:pt x="36" y="56"/>
                  </a:lnTo>
                  <a:lnTo>
                    <a:pt x="73" y="92"/>
                  </a:lnTo>
                  <a:lnTo>
                    <a:pt x="73" y="111"/>
                  </a:lnTo>
                  <a:lnTo>
                    <a:pt x="92" y="92"/>
                  </a:lnTo>
                  <a:lnTo>
                    <a:pt x="110" y="111"/>
                  </a:lnTo>
                  <a:lnTo>
                    <a:pt x="110" y="92"/>
                  </a:lnTo>
                  <a:lnTo>
                    <a:pt x="92" y="56"/>
                  </a:lnTo>
                  <a:lnTo>
                    <a:pt x="92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0" name="Freeform 60"/>
            <p:cNvSpPr>
              <a:spLocks/>
            </p:cNvSpPr>
            <p:nvPr/>
          </p:nvSpPr>
          <p:spPr bwMode="auto">
            <a:xfrm>
              <a:off x="5458" y="2953"/>
              <a:ext cx="18" cy="28"/>
            </a:xfrm>
            <a:custGeom>
              <a:avLst/>
              <a:gdLst>
                <a:gd name="T0" fmla="*/ 2 w 36"/>
                <a:gd name="T1" fmla="*/ 2 h 55"/>
                <a:gd name="T2" fmla="*/ 1 w 36"/>
                <a:gd name="T3" fmla="*/ 0 h 55"/>
                <a:gd name="T4" fmla="*/ 0 w 36"/>
                <a:gd name="T5" fmla="*/ 2 h 55"/>
                <a:gd name="T6" fmla="*/ 0 w 36"/>
                <a:gd name="T7" fmla="*/ 3 h 55"/>
                <a:gd name="T8" fmla="*/ 1 w 36"/>
                <a:gd name="T9" fmla="*/ 4 h 55"/>
                <a:gd name="T10" fmla="*/ 2 w 36"/>
                <a:gd name="T11" fmla="*/ 3 h 55"/>
                <a:gd name="T12" fmla="*/ 2 w 36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5"/>
                <a:gd name="T23" fmla="*/ 36 w 36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5">
                  <a:moveTo>
                    <a:pt x="36" y="18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18" y="55"/>
                  </a:lnTo>
                  <a:lnTo>
                    <a:pt x="36" y="37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1" name="Freeform 61"/>
            <p:cNvSpPr>
              <a:spLocks/>
            </p:cNvSpPr>
            <p:nvPr/>
          </p:nvSpPr>
          <p:spPr bwMode="auto">
            <a:xfrm>
              <a:off x="5458" y="2795"/>
              <a:ext cx="18" cy="10"/>
            </a:xfrm>
            <a:custGeom>
              <a:avLst/>
              <a:gdLst>
                <a:gd name="T0" fmla="*/ 2 w 36"/>
                <a:gd name="T1" fmla="*/ 0 h 18"/>
                <a:gd name="T2" fmla="*/ 0 w 36"/>
                <a:gd name="T3" fmla="*/ 0 h 18"/>
                <a:gd name="T4" fmla="*/ 1 w 36"/>
                <a:gd name="T5" fmla="*/ 2 h 18"/>
                <a:gd name="T6" fmla="*/ 2 w 3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36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2" name="Rectangle 62"/>
            <p:cNvSpPr>
              <a:spLocks noChangeArrowheads="1"/>
            </p:cNvSpPr>
            <p:nvPr/>
          </p:nvSpPr>
          <p:spPr bwMode="auto">
            <a:xfrm>
              <a:off x="5476" y="2981"/>
              <a:ext cx="9" cy="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3" name="Freeform 63"/>
            <p:cNvSpPr>
              <a:spLocks/>
            </p:cNvSpPr>
            <p:nvPr/>
          </p:nvSpPr>
          <p:spPr bwMode="auto">
            <a:xfrm>
              <a:off x="5476" y="2888"/>
              <a:ext cx="28" cy="28"/>
            </a:xfrm>
            <a:custGeom>
              <a:avLst/>
              <a:gdLst>
                <a:gd name="T0" fmla="*/ 3 w 57"/>
                <a:gd name="T1" fmla="*/ 4 h 55"/>
                <a:gd name="T2" fmla="*/ 3 w 57"/>
                <a:gd name="T3" fmla="*/ 3 h 55"/>
                <a:gd name="T4" fmla="*/ 1 w 57"/>
                <a:gd name="T5" fmla="*/ 2 h 55"/>
                <a:gd name="T6" fmla="*/ 0 w 57"/>
                <a:gd name="T7" fmla="*/ 0 h 55"/>
                <a:gd name="T8" fmla="*/ 0 w 57"/>
                <a:gd name="T9" fmla="*/ 2 h 55"/>
                <a:gd name="T10" fmla="*/ 1 w 57"/>
                <a:gd name="T11" fmla="*/ 3 h 55"/>
                <a:gd name="T12" fmla="*/ 1 w 57"/>
                <a:gd name="T13" fmla="*/ 4 h 55"/>
                <a:gd name="T14" fmla="*/ 3 w 57"/>
                <a:gd name="T15" fmla="*/ 4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5"/>
                <a:gd name="T26" fmla="*/ 57 w 57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5">
                  <a:moveTo>
                    <a:pt x="57" y="55"/>
                  </a:moveTo>
                  <a:lnTo>
                    <a:pt x="57" y="37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0" y="37"/>
                  </a:lnTo>
                  <a:lnTo>
                    <a:pt x="20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4" name="Freeform 64"/>
            <p:cNvSpPr>
              <a:spLocks/>
            </p:cNvSpPr>
            <p:nvPr/>
          </p:nvSpPr>
          <p:spPr bwMode="auto">
            <a:xfrm>
              <a:off x="5494" y="2953"/>
              <a:ext cx="19" cy="9"/>
            </a:xfrm>
            <a:custGeom>
              <a:avLst/>
              <a:gdLst>
                <a:gd name="T0" fmla="*/ 0 w 37"/>
                <a:gd name="T1" fmla="*/ 0 h 18"/>
                <a:gd name="T2" fmla="*/ 2 w 37"/>
                <a:gd name="T3" fmla="*/ 1 h 18"/>
                <a:gd name="T4" fmla="*/ 3 w 37"/>
                <a:gd name="T5" fmla="*/ 1 h 18"/>
                <a:gd name="T6" fmla="*/ 2 w 37"/>
                <a:gd name="T7" fmla="*/ 0 h 18"/>
                <a:gd name="T8" fmla="*/ 0 w 3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0" y="0"/>
                  </a:moveTo>
                  <a:lnTo>
                    <a:pt x="19" y="18"/>
                  </a:lnTo>
                  <a:lnTo>
                    <a:pt x="37" y="18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5" name="Freeform 65"/>
            <p:cNvSpPr>
              <a:spLocks/>
            </p:cNvSpPr>
            <p:nvPr/>
          </p:nvSpPr>
          <p:spPr bwMode="auto">
            <a:xfrm>
              <a:off x="5494" y="2926"/>
              <a:ext cx="19" cy="9"/>
            </a:xfrm>
            <a:custGeom>
              <a:avLst/>
              <a:gdLst>
                <a:gd name="T0" fmla="*/ 2 w 37"/>
                <a:gd name="T1" fmla="*/ 0 h 18"/>
                <a:gd name="T2" fmla="*/ 0 w 37"/>
                <a:gd name="T3" fmla="*/ 1 h 18"/>
                <a:gd name="T4" fmla="*/ 2 w 37"/>
                <a:gd name="T5" fmla="*/ 1 h 18"/>
                <a:gd name="T6" fmla="*/ 3 w 37"/>
                <a:gd name="T7" fmla="*/ 1 h 18"/>
                <a:gd name="T8" fmla="*/ 3 w 37"/>
                <a:gd name="T9" fmla="*/ 0 h 18"/>
                <a:gd name="T10" fmla="*/ 2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19" y="0"/>
                  </a:moveTo>
                  <a:lnTo>
                    <a:pt x="0" y="18"/>
                  </a:lnTo>
                  <a:lnTo>
                    <a:pt x="19" y="18"/>
                  </a:lnTo>
                  <a:lnTo>
                    <a:pt x="37" y="18"/>
                  </a:lnTo>
                  <a:lnTo>
                    <a:pt x="3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6" name="Freeform 66"/>
            <p:cNvSpPr>
              <a:spLocks/>
            </p:cNvSpPr>
            <p:nvPr/>
          </p:nvSpPr>
          <p:spPr bwMode="auto">
            <a:xfrm>
              <a:off x="4734" y="1080"/>
              <a:ext cx="103" cy="36"/>
            </a:xfrm>
            <a:custGeom>
              <a:avLst/>
              <a:gdLst>
                <a:gd name="T0" fmla="*/ 5 w 205"/>
                <a:gd name="T1" fmla="*/ 3 h 73"/>
                <a:gd name="T2" fmla="*/ 8 w 205"/>
                <a:gd name="T3" fmla="*/ 3 h 73"/>
                <a:gd name="T4" fmla="*/ 10 w 205"/>
                <a:gd name="T5" fmla="*/ 4 h 73"/>
                <a:gd name="T6" fmla="*/ 11 w 205"/>
                <a:gd name="T7" fmla="*/ 4 h 73"/>
                <a:gd name="T8" fmla="*/ 11 w 205"/>
                <a:gd name="T9" fmla="*/ 3 h 73"/>
                <a:gd name="T10" fmla="*/ 12 w 205"/>
                <a:gd name="T11" fmla="*/ 3 h 73"/>
                <a:gd name="T12" fmla="*/ 13 w 205"/>
                <a:gd name="T13" fmla="*/ 2 h 73"/>
                <a:gd name="T14" fmla="*/ 13 w 205"/>
                <a:gd name="T15" fmla="*/ 1 h 73"/>
                <a:gd name="T16" fmla="*/ 9 w 205"/>
                <a:gd name="T17" fmla="*/ 0 h 73"/>
                <a:gd name="T18" fmla="*/ 0 w 205"/>
                <a:gd name="T19" fmla="*/ 1 h 73"/>
                <a:gd name="T20" fmla="*/ 0 w 205"/>
                <a:gd name="T21" fmla="*/ 2 h 73"/>
                <a:gd name="T22" fmla="*/ 3 w 205"/>
                <a:gd name="T23" fmla="*/ 3 h 73"/>
                <a:gd name="T24" fmla="*/ 5 w 205"/>
                <a:gd name="T25" fmla="*/ 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73"/>
                <a:gd name="T41" fmla="*/ 205 w 205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73">
                  <a:moveTo>
                    <a:pt x="75" y="55"/>
                  </a:moveTo>
                  <a:lnTo>
                    <a:pt x="113" y="55"/>
                  </a:lnTo>
                  <a:lnTo>
                    <a:pt x="148" y="73"/>
                  </a:lnTo>
                  <a:lnTo>
                    <a:pt x="168" y="73"/>
                  </a:lnTo>
                  <a:lnTo>
                    <a:pt x="168" y="55"/>
                  </a:lnTo>
                  <a:lnTo>
                    <a:pt x="185" y="55"/>
                  </a:lnTo>
                  <a:lnTo>
                    <a:pt x="205" y="37"/>
                  </a:lnTo>
                  <a:lnTo>
                    <a:pt x="205" y="18"/>
                  </a:lnTo>
                  <a:lnTo>
                    <a:pt x="131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38" y="55"/>
                  </a:lnTo>
                  <a:lnTo>
                    <a:pt x="75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7" name="Freeform 67"/>
            <p:cNvSpPr>
              <a:spLocks/>
            </p:cNvSpPr>
            <p:nvPr/>
          </p:nvSpPr>
          <p:spPr bwMode="auto">
            <a:xfrm>
              <a:off x="4808" y="2434"/>
              <a:ext cx="94" cy="93"/>
            </a:xfrm>
            <a:custGeom>
              <a:avLst/>
              <a:gdLst>
                <a:gd name="T0" fmla="*/ 6 w 187"/>
                <a:gd name="T1" fmla="*/ 4 h 185"/>
                <a:gd name="T2" fmla="*/ 5 w 187"/>
                <a:gd name="T3" fmla="*/ 5 h 185"/>
                <a:gd name="T4" fmla="*/ 4 w 187"/>
                <a:gd name="T5" fmla="*/ 5 h 185"/>
                <a:gd name="T6" fmla="*/ 3 w 187"/>
                <a:gd name="T7" fmla="*/ 5 h 185"/>
                <a:gd name="T8" fmla="*/ 2 w 187"/>
                <a:gd name="T9" fmla="*/ 6 h 185"/>
                <a:gd name="T10" fmla="*/ 0 w 187"/>
                <a:gd name="T11" fmla="*/ 7 h 185"/>
                <a:gd name="T12" fmla="*/ 2 w 187"/>
                <a:gd name="T13" fmla="*/ 9 h 185"/>
                <a:gd name="T14" fmla="*/ 3 w 187"/>
                <a:gd name="T15" fmla="*/ 9 h 185"/>
                <a:gd name="T16" fmla="*/ 5 w 187"/>
                <a:gd name="T17" fmla="*/ 9 h 185"/>
                <a:gd name="T18" fmla="*/ 6 w 187"/>
                <a:gd name="T19" fmla="*/ 10 h 185"/>
                <a:gd name="T20" fmla="*/ 6 w 187"/>
                <a:gd name="T21" fmla="*/ 11 h 185"/>
                <a:gd name="T22" fmla="*/ 9 w 187"/>
                <a:gd name="T23" fmla="*/ 12 h 185"/>
                <a:gd name="T24" fmla="*/ 10 w 187"/>
                <a:gd name="T25" fmla="*/ 12 h 185"/>
                <a:gd name="T26" fmla="*/ 9 w 187"/>
                <a:gd name="T27" fmla="*/ 10 h 185"/>
                <a:gd name="T28" fmla="*/ 10 w 187"/>
                <a:gd name="T29" fmla="*/ 9 h 185"/>
                <a:gd name="T30" fmla="*/ 11 w 187"/>
                <a:gd name="T31" fmla="*/ 10 h 185"/>
                <a:gd name="T32" fmla="*/ 12 w 187"/>
                <a:gd name="T33" fmla="*/ 9 h 185"/>
                <a:gd name="T34" fmla="*/ 10 w 187"/>
                <a:gd name="T35" fmla="*/ 5 h 185"/>
                <a:gd name="T36" fmla="*/ 9 w 187"/>
                <a:gd name="T37" fmla="*/ 0 h 185"/>
                <a:gd name="T38" fmla="*/ 7 w 187"/>
                <a:gd name="T39" fmla="*/ 0 h 185"/>
                <a:gd name="T40" fmla="*/ 6 w 187"/>
                <a:gd name="T41" fmla="*/ 3 h 185"/>
                <a:gd name="T42" fmla="*/ 6 w 187"/>
                <a:gd name="T43" fmla="*/ 4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7"/>
                <a:gd name="T67" fmla="*/ 0 h 185"/>
                <a:gd name="T68" fmla="*/ 187 w 187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7" h="185">
                  <a:moveTo>
                    <a:pt x="94" y="56"/>
                  </a:moveTo>
                  <a:lnTo>
                    <a:pt x="75" y="73"/>
                  </a:lnTo>
                  <a:lnTo>
                    <a:pt x="57" y="73"/>
                  </a:lnTo>
                  <a:lnTo>
                    <a:pt x="37" y="73"/>
                  </a:lnTo>
                  <a:lnTo>
                    <a:pt x="20" y="93"/>
                  </a:lnTo>
                  <a:lnTo>
                    <a:pt x="0" y="111"/>
                  </a:lnTo>
                  <a:lnTo>
                    <a:pt x="20" y="130"/>
                  </a:lnTo>
                  <a:lnTo>
                    <a:pt x="37" y="130"/>
                  </a:lnTo>
                  <a:lnTo>
                    <a:pt x="75" y="130"/>
                  </a:lnTo>
                  <a:lnTo>
                    <a:pt x="94" y="148"/>
                  </a:lnTo>
                  <a:lnTo>
                    <a:pt x="94" y="166"/>
                  </a:lnTo>
                  <a:lnTo>
                    <a:pt x="130" y="185"/>
                  </a:lnTo>
                  <a:lnTo>
                    <a:pt x="149" y="185"/>
                  </a:lnTo>
                  <a:lnTo>
                    <a:pt x="130" y="148"/>
                  </a:lnTo>
                  <a:lnTo>
                    <a:pt x="149" y="130"/>
                  </a:lnTo>
                  <a:lnTo>
                    <a:pt x="168" y="148"/>
                  </a:lnTo>
                  <a:lnTo>
                    <a:pt x="187" y="130"/>
                  </a:lnTo>
                  <a:lnTo>
                    <a:pt x="149" y="73"/>
                  </a:lnTo>
                  <a:lnTo>
                    <a:pt x="130" y="0"/>
                  </a:lnTo>
                  <a:lnTo>
                    <a:pt x="112" y="0"/>
                  </a:lnTo>
                  <a:lnTo>
                    <a:pt x="94" y="35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8" name="Freeform 68"/>
            <p:cNvSpPr>
              <a:spLocks/>
            </p:cNvSpPr>
            <p:nvPr/>
          </p:nvSpPr>
          <p:spPr bwMode="auto">
            <a:xfrm>
              <a:off x="4781" y="2387"/>
              <a:ext cx="19" cy="28"/>
            </a:xfrm>
            <a:custGeom>
              <a:avLst/>
              <a:gdLst>
                <a:gd name="T0" fmla="*/ 2 w 39"/>
                <a:gd name="T1" fmla="*/ 2 h 55"/>
                <a:gd name="T2" fmla="*/ 2 w 39"/>
                <a:gd name="T3" fmla="*/ 0 h 55"/>
                <a:gd name="T4" fmla="*/ 1 w 39"/>
                <a:gd name="T5" fmla="*/ 0 h 55"/>
                <a:gd name="T6" fmla="*/ 0 w 39"/>
                <a:gd name="T7" fmla="*/ 3 h 55"/>
                <a:gd name="T8" fmla="*/ 1 w 39"/>
                <a:gd name="T9" fmla="*/ 3 h 55"/>
                <a:gd name="T10" fmla="*/ 2 w 39"/>
                <a:gd name="T11" fmla="*/ 4 h 55"/>
                <a:gd name="T12" fmla="*/ 2 w 39"/>
                <a:gd name="T13" fmla="*/ 3 h 55"/>
                <a:gd name="T14" fmla="*/ 2 w 39"/>
                <a:gd name="T15" fmla="*/ 2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55"/>
                <a:gd name="T26" fmla="*/ 39 w 39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55">
                  <a:moveTo>
                    <a:pt x="39" y="18"/>
                  </a:moveTo>
                  <a:lnTo>
                    <a:pt x="39" y="0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21" y="36"/>
                  </a:lnTo>
                  <a:lnTo>
                    <a:pt x="39" y="55"/>
                  </a:lnTo>
                  <a:lnTo>
                    <a:pt x="39" y="36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59" name="Freeform 69"/>
            <p:cNvSpPr>
              <a:spLocks/>
            </p:cNvSpPr>
            <p:nvPr/>
          </p:nvSpPr>
          <p:spPr bwMode="auto">
            <a:xfrm>
              <a:off x="4772" y="2304"/>
              <a:ext cx="74" cy="111"/>
            </a:xfrm>
            <a:custGeom>
              <a:avLst/>
              <a:gdLst>
                <a:gd name="T0" fmla="*/ 3 w 148"/>
                <a:gd name="T1" fmla="*/ 2 h 222"/>
                <a:gd name="T2" fmla="*/ 2 w 148"/>
                <a:gd name="T3" fmla="*/ 0 h 222"/>
                <a:gd name="T4" fmla="*/ 1 w 148"/>
                <a:gd name="T5" fmla="*/ 2 h 222"/>
                <a:gd name="T6" fmla="*/ 1 w 148"/>
                <a:gd name="T7" fmla="*/ 3 h 222"/>
                <a:gd name="T8" fmla="*/ 0 w 148"/>
                <a:gd name="T9" fmla="*/ 6 h 222"/>
                <a:gd name="T10" fmla="*/ 0 w 148"/>
                <a:gd name="T11" fmla="*/ 7 h 222"/>
                <a:gd name="T12" fmla="*/ 0 w 148"/>
                <a:gd name="T13" fmla="*/ 9 h 222"/>
                <a:gd name="T14" fmla="*/ 1 w 148"/>
                <a:gd name="T15" fmla="*/ 10 h 222"/>
                <a:gd name="T16" fmla="*/ 2 w 148"/>
                <a:gd name="T17" fmla="*/ 10 h 222"/>
                <a:gd name="T18" fmla="*/ 5 w 148"/>
                <a:gd name="T19" fmla="*/ 10 h 222"/>
                <a:gd name="T20" fmla="*/ 5 w 148"/>
                <a:gd name="T21" fmla="*/ 11 h 222"/>
                <a:gd name="T22" fmla="*/ 5 w 148"/>
                <a:gd name="T23" fmla="*/ 13 h 222"/>
                <a:gd name="T24" fmla="*/ 6 w 148"/>
                <a:gd name="T25" fmla="*/ 14 h 222"/>
                <a:gd name="T26" fmla="*/ 9 w 148"/>
                <a:gd name="T27" fmla="*/ 14 h 222"/>
                <a:gd name="T28" fmla="*/ 9 w 148"/>
                <a:gd name="T29" fmla="*/ 13 h 222"/>
                <a:gd name="T30" fmla="*/ 9 w 148"/>
                <a:gd name="T31" fmla="*/ 11 h 222"/>
                <a:gd name="T32" fmla="*/ 5 w 148"/>
                <a:gd name="T33" fmla="*/ 9 h 222"/>
                <a:gd name="T34" fmla="*/ 5 w 148"/>
                <a:gd name="T35" fmla="*/ 7 h 222"/>
                <a:gd name="T36" fmla="*/ 5 w 148"/>
                <a:gd name="T37" fmla="*/ 5 h 222"/>
                <a:gd name="T38" fmla="*/ 5 w 148"/>
                <a:gd name="T39" fmla="*/ 3 h 222"/>
                <a:gd name="T40" fmla="*/ 5 w 148"/>
                <a:gd name="T41" fmla="*/ 2 h 222"/>
                <a:gd name="T42" fmla="*/ 5 w 148"/>
                <a:gd name="T43" fmla="*/ 0 h 222"/>
                <a:gd name="T44" fmla="*/ 3 w 148"/>
                <a:gd name="T45" fmla="*/ 2 h 2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222"/>
                <a:gd name="T71" fmla="*/ 148 w 148"/>
                <a:gd name="T72" fmla="*/ 222 h 2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222">
                  <a:moveTo>
                    <a:pt x="56" y="18"/>
                  </a:moveTo>
                  <a:lnTo>
                    <a:pt x="38" y="0"/>
                  </a:lnTo>
                  <a:lnTo>
                    <a:pt x="17" y="18"/>
                  </a:lnTo>
                  <a:lnTo>
                    <a:pt x="17" y="55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0" y="130"/>
                  </a:lnTo>
                  <a:lnTo>
                    <a:pt x="17" y="148"/>
                  </a:lnTo>
                  <a:lnTo>
                    <a:pt x="38" y="148"/>
                  </a:lnTo>
                  <a:lnTo>
                    <a:pt x="73" y="148"/>
                  </a:lnTo>
                  <a:lnTo>
                    <a:pt x="73" y="167"/>
                  </a:lnTo>
                  <a:lnTo>
                    <a:pt x="73" y="203"/>
                  </a:lnTo>
                  <a:lnTo>
                    <a:pt x="110" y="222"/>
                  </a:lnTo>
                  <a:lnTo>
                    <a:pt x="130" y="222"/>
                  </a:lnTo>
                  <a:lnTo>
                    <a:pt x="148" y="203"/>
                  </a:lnTo>
                  <a:lnTo>
                    <a:pt x="130" y="167"/>
                  </a:lnTo>
                  <a:lnTo>
                    <a:pt x="73" y="130"/>
                  </a:lnTo>
                  <a:lnTo>
                    <a:pt x="73" y="111"/>
                  </a:lnTo>
                  <a:lnTo>
                    <a:pt x="93" y="73"/>
                  </a:lnTo>
                  <a:lnTo>
                    <a:pt x="93" y="37"/>
                  </a:lnTo>
                  <a:lnTo>
                    <a:pt x="73" y="18"/>
                  </a:lnTo>
                  <a:lnTo>
                    <a:pt x="93" y="0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0" name="Freeform 70"/>
            <p:cNvSpPr>
              <a:spLocks/>
            </p:cNvSpPr>
            <p:nvPr/>
          </p:nvSpPr>
          <p:spPr bwMode="auto">
            <a:xfrm>
              <a:off x="2761" y="1042"/>
              <a:ext cx="2743" cy="2218"/>
            </a:xfrm>
            <a:custGeom>
              <a:avLst/>
              <a:gdLst>
                <a:gd name="T0" fmla="*/ 231 w 5485"/>
                <a:gd name="T1" fmla="*/ 208 h 4436"/>
                <a:gd name="T2" fmla="*/ 222 w 5485"/>
                <a:gd name="T3" fmla="*/ 186 h 4436"/>
                <a:gd name="T4" fmla="*/ 229 w 5485"/>
                <a:gd name="T5" fmla="*/ 179 h 4436"/>
                <a:gd name="T6" fmla="*/ 234 w 5485"/>
                <a:gd name="T7" fmla="*/ 157 h 4436"/>
                <a:gd name="T8" fmla="*/ 248 w 5485"/>
                <a:gd name="T9" fmla="*/ 122 h 4436"/>
                <a:gd name="T10" fmla="*/ 248 w 5485"/>
                <a:gd name="T11" fmla="*/ 112 h 4436"/>
                <a:gd name="T12" fmla="*/ 262 w 5485"/>
                <a:gd name="T13" fmla="*/ 109 h 4436"/>
                <a:gd name="T14" fmla="*/ 277 w 5485"/>
                <a:gd name="T15" fmla="*/ 80 h 4436"/>
                <a:gd name="T16" fmla="*/ 290 w 5485"/>
                <a:gd name="T17" fmla="*/ 97 h 4436"/>
                <a:gd name="T18" fmla="*/ 280 w 5485"/>
                <a:gd name="T19" fmla="*/ 77 h 4436"/>
                <a:gd name="T20" fmla="*/ 267 w 5485"/>
                <a:gd name="T21" fmla="*/ 69 h 4436"/>
                <a:gd name="T22" fmla="*/ 296 w 5485"/>
                <a:gd name="T23" fmla="*/ 54 h 4436"/>
                <a:gd name="T24" fmla="*/ 299 w 5485"/>
                <a:gd name="T25" fmla="*/ 70 h 4436"/>
                <a:gd name="T26" fmla="*/ 311 w 5485"/>
                <a:gd name="T27" fmla="*/ 65 h 4436"/>
                <a:gd name="T28" fmla="*/ 333 w 5485"/>
                <a:gd name="T29" fmla="*/ 46 h 4436"/>
                <a:gd name="T30" fmla="*/ 333 w 5485"/>
                <a:gd name="T31" fmla="*/ 31 h 4436"/>
                <a:gd name="T32" fmla="*/ 306 w 5485"/>
                <a:gd name="T33" fmla="*/ 26 h 4436"/>
                <a:gd name="T34" fmla="*/ 273 w 5485"/>
                <a:gd name="T35" fmla="*/ 18 h 4436"/>
                <a:gd name="T36" fmla="*/ 239 w 5485"/>
                <a:gd name="T37" fmla="*/ 21 h 4436"/>
                <a:gd name="T38" fmla="*/ 208 w 5485"/>
                <a:gd name="T39" fmla="*/ 13 h 4436"/>
                <a:gd name="T40" fmla="*/ 201 w 5485"/>
                <a:gd name="T41" fmla="*/ 4 h 4436"/>
                <a:gd name="T42" fmla="*/ 182 w 5485"/>
                <a:gd name="T43" fmla="*/ 5 h 4436"/>
                <a:gd name="T44" fmla="*/ 166 w 5485"/>
                <a:gd name="T45" fmla="*/ 23 h 4436"/>
                <a:gd name="T46" fmla="*/ 153 w 5485"/>
                <a:gd name="T47" fmla="*/ 18 h 4436"/>
                <a:gd name="T48" fmla="*/ 152 w 5485"/>
                <a:gd name="T49" fmla="*/ 36 h 4436"/>
                <a:gd name="T50" fmla="*/ 150 w 5485"/>
                <a:gd name="T51" fmla="*/ 24 h 4436"/>
                <a:gd name="T52" fmla="*/ 137 w 5485"/>
                <a:gd name="T53" fmla="*/ 25 h 4436"/>
                <a:gd name="T54" fmla="*/ 107 w 5485"/>
                <a:gd name="T55" fmla="*/ 30 h 4436"/>
                <a:gd name="T56" fmla="*/ 91 w 5485"/>
                <a:gd name="T57" fmla="*/ 37 h 4436"/>
                <a:gd name="T58" fmla="*/ 80 w 5485"/>
                <a:gd name="T59" fmla="*/ 26 h 4436"/>
                <a:gd name="T60" fmla="*/ 63 w 5485"/>
                <a:gd name="T61" fmla="*/ 26 h 4436"/>
                <a:gd name="T62" fmla="*/ 43 w 5485"/>
                <a:gd name="T63" fmla="*/ 60 h 4436"/>
                <a:gd name="T64" fmla="*/ 61 w 5485"/>
                <a:gd name="T65" fmla="*/ 62 h 4436"/>
                <a:gd name="T66" fmla="*/ 68 w 5485"/>
                <a:gd name="T67" fmla="*/ 45 h 4436"/>
                <a:gd name="T68" fmla="*/ 71 w 5485"/>
                <a:gd name="T69" fmla="*/ 62 h 4436"/>
                <a:gd name="T70" fmla="*/ 50 w 5485"/>
                <a:gd name="T71" fmla="*/ 67 h 4436"/>
                <a:gd name="T72" fmla="*/ 34 w 5485"/>
                <a:gd name="T73" fmla="*/ 83 h 4436"/>
                <a:gd name="T74" fmla="*/ 22 w 5485"/>
                <a:gd name="T75" fmla="*/ 100 h 4436"/>
                <a:gd name="T76" fmla="*/ 25 w 5485"/>
                <a:gd name="T77" fmla="*/ 117 h 4436"/>
                <a:gd name="T78" fmla="*/ 46 w 5485"/>
                <a:gd name="T79" fmla="*/ 103 h 4436"/>
                <a:gd name="T80" fmla="*/ 62 w 5485"/>
                <a:gd name="T81" fmla="*/ 110 h 4436"/>
                <a:gd name="T82" fmla="*/ 57 w 5485"/>
                <a:gd name="T83" fmla="*/ 98 h 4436"/>
                <a:gd name="T84" fmla="*/ 70 w 5485"/>
                <a:gd name="T85" fmla="*/ 118 h 4436"/>
                <a:gd name="T86" fmla="*/ 85 w 5485"/>
                <a:gd name="T87" fmla="*/ 120 h 4436"/>
                <a:gd name="T88" fmla="*/ 76 w 5485"/>
                <a:gd name="T89" fmla="*/ 127 h 4436"/>
                <a:gd name="T90" fmla="*/ 50 w 5485"/>
                <a:gd name="T91" fmla="*/ 118 h 4436"/>
                <a:gd name="T92" fmla="*/ 6 w 5485"/>
                <a:gd name="T93" fmla="*/ 141 h 4436"/>
                <a:gd name="T94" fmla="*/ 6 w 5485"/>
                <a:gd name="T95" fmla="*/ 184 h 4436"/>
                <a:gd name="T96" fmla="*/ 48 w 5485"/>
                <a:gd name="T97" fmla="*/ 192 h 4436"/>
                <a:gd name="T98" fmla="*/ 55 w 5485"/>
                <a:gd name="T99" fmla="*/ 247 h 4436"/>
                <a:gd name="T100" fmla="*/ 83 w 5485"/>
                <a:gd name="T101" fmla="*/ 271 h 4436"/>
                <a:gd name="T102" fmla="*/ 106 w 5485"/>
                <a:gd name="T103" fmla="*/ 226 h 4436"/>
                <a:gd name="T104" fmla="*/ 125 w 5485"/>
                <a:gd name="T105" fmla="*/ 176 h 4436"/>
                <a:gd name="T106" fmla="*/ 97 w 5485"/>
                <a:gd name="T107" fmla="*/ 148 h 4436"/>
                <a:gd name="T108" fmla="*/ 109 w 5485"/>
                <a:gd name="T109" fmla="*/ 167 h 4436"/>
                <a:gd name="T110" fmla="*/ 138 w 5485"/>
                <a:gd name="T111" fmla="*/ 148 h 4436"/>
                <a:gd name="T112" fmla="*/ 158 w 5485"/>
                <a:gd name="T113" fmla="*/ 150 h 4436"/>
                <a:gd name="T114" fmla="*/ 179 w 5485"/>
                <a:gd name="T115" fmla="*/ 176 h 4436"/>
                <a:gd name="T116" fmla="*/ 203 w 5485"/>
                <a:gd name="T117" fmla="*/ 158 h 4436"/>
                <a:gd name="T118" fmla="*/ 219 w 5485"/>
                <a:gd name="T119" fmla="*/ 190 h 4436"/>
                <a:gd name="T120" fmla="*/ 212 w 5485"/>
                <a:gd name="T121" fmla="*/ 198 h 4436"/>
                <a:gd name="T122" fmla="*/ 239 w 5485"/>
                <a:gd name="T123" fmla="*/ 216 h 44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85"/>
                <a:gd name="T187" fmla="*/ 0 h 4436"/>
                <a:gd name="T188" fmla="*/ 5485 w 5485"/>
                <a:gd name="T189" fmla="*/ 4436 h 44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85" h="4436">
                  <a:moveTo>
                    <a:pt x="3872" y="3470"/>
                  </a:moveTo>
                  <a:lnTo>
                    <a:pt x="3929" y="3470"/>
                  </a:lnTo>
                  <a:lnTo>
                    <a:pt x="3966" y="3488"/>
                  </a:lnTo>
                  <a:lnTo>
                    <a:pt x="4021" y="3470"/>
                  </a:lnTo>
                  <a:lnTo>
                    <a:pt x="4038" y="3470"/>
                  </a:lnTo>
                  <a:lnTo>
                    <a:pt x="4059" y="3470"/>
                  </a:lnTo>
                  <a:lnTo>
                    <a:pt x="4038" y="3452"/>
                  </a:lnTo>
                  <a:lnTo>
                    <a:pt x="3984" y="3452"/>
                  </a:lnTo>
                  <a:lnTo>
                    <a:pt x="3909" y="3452"/>
                  </a:lnTo>
                  <a:lnTo>
                    <a:pt x="3892" y="3433"/>
                  </a:lnTo>
                  <a:lnTo>
                    <a:pt x="3816" y="3415"/>
                  </a:lnTo>
                  <a:lnTo>
                    <a:pt x="3744" y="3377"/>
                  </a:lnTo>
                  <a:lnTo>
                    <a:pt x="3706" y="3377"/>
                  </a:lnTo>
                  <a:lnTo>
                    <a:pt x="3687" y="3340"/>
                  </a:lnTo>
                  <a:lnTo>
                    <a:pt x="3669" y="3322"/>
                  </a:lnTo>
                  <a:lnTo>
                    <a:pt x="3649" y="3359"/>
                  </a:lnTo>
                  <a:lnTo>
                    <a:pt x="3635" y="3367"/>
                  </a:lnTo>
                  <a:lnTo>
                    <a:pt x="3649" y="3322"/>
                  </a:lnTo>
                  <a:lnTo>
                    <a:pt x="3613" y="3265"/>
                  </a:lnTo>
                  <a:lnTo>
                    <a:pt x="3613" y="3248"/>
                  </a:lnTo>
                  <a:lnTo>
                    <a:pt x="3594" y="3209"/>
                  </a:lnTo>
                  <a:lnTo>
                    <a:pt x="3539" y="3154"/>
                  </a:lnTo>
                  <a:lnTo>
                    <a:pt x="3539" y="3137"/>
                  </a:lnTo>
                  <a:lnTo>
                    <a:pt x="3576" y="3137"/>
                  </a:lnTo>
                  <a:lnTo>
                    <a:pt x="3594" y="3117"/>
                  </a:lnTo>
                  <a:lnTo>
                    <a:pt x="3594" y="3080"/>
                  </a:lnTo>
                  <a:lnTo>
                    <a:pt x="3557" y="3043"/>
                  </a:lnTo>
                  <a:lnTo>
                    <a:pt x="3539" y="2987"/>
                  </a:lnTo>
                  <a:lnTo>
                    <a:pt x="3502" y="2932"/>
                  </a:lnTo>
                  <a:lnTo>
                    <a:pt x="3464" y="2895"/>
                  </a:lnTo>
                  <a:lnTo>
                    <a:pt x="3446" y="2857"/>
                  </a:lnTo>
                  <a:lnTo>
                    <a:pt x="3446" y="2819"/>
                  </a:lnTo>
                  <a:lnTo>
                    <a:pt x="3446" y="2801"/>
                  </a:lnTo>
                  <a:lnTo>
                    <a:pt x="3446" y="2746"/>
                  </a:lnTo>
                  <a:lnTo>
                    <a:pt x="3446" y="2727"/>
                  </a:lnTo>
                  <a:lnTo>
                    <a:pt x="3464" y="2727"/>
                  </a:lnTo>
                  <a:lnTo>
                    <a:pt x="3521" y="2784"/>
                  </a:lnTo>
                  <a:lnTo>
                    <a:pt x="3539" y="2819"/>
                  </a:lnTo>
                  <a:lnTo>
                    <a:pt x="3576" y="2819"/>
                  </a:lnTo>
                  <a:lnTo>
                    <a:pt x="3594" y="2877"/>
                  </a:lnTo>
                  <a:lnTo>
                    <a:pt x="3613" y="2895"/>
                  </a:lnTo>
                  <a:lnTo>
                    <a:pt x="3649" y="2877"/>
                  </a:lnTo>
                  <a:lnTo>
                    <a:pt x="3669" y="2840"/>
                  </a:lnTo>
                  <a:lnTo>
                    <a:pt x="3706" y="2784"/>
                  </a:lnTo>
                  <a:lnTo>
                    <a:pt x="3724" y="2746"/>
                  </a:lnTo>
                  <a:lnTo>
                    <a:pt x="3706" y="2709"/>
                  </a:lnTo>
                  <a:lnTo>
                    <a:pt x="3724" y="2654"/>
                  </a:lnTo>
                  <a:lnTo>
                    <a:pt x="3706" y="2616"/>
                  </a:lnTo>
                  <a:lnTo>
                    <a:pt x="3669" y="2579"/>
                  </a:lnTo>
                  <a:lnTo>
                    <a:pt x="3631" y="2524"/>
                  </a:lnTo>
                  <a:lnTo>
                    <a:pt x="3613" y="2524"/>
                  </a:lnTo>
                  <a:lnTo>
                    <a:pt x="3649" y="2469"/>
                  </a:lnTo>
                  <a:lnTo>
                    <a:pt x="3669" y="2524"/>
                  </a:lnTo>
                  <a:lnTo>
                    <a:pt x="3669" y="2561"/>
                  </a:lnTo>
                  <a:lnTo>
                    <a:pt x="3724" y="2542"/>
                  </a:lnTo>
                  <a:lnTo>
                    <a:pt x="3744" y="2524"/>
                  </a:lnTo>
                  <a:lnTo>
                    <a:pt x="3724" y="2469"/>
                  </a:lnTo>
                  <a:lnTo>
                    <a:pt x="3779" y="2450"/>
                  </a:lnTo>
                  <a:lnTo>
                    <a:pt x="3798" y="2450"/>
                  </a:lnTo>
                  <a:lnTo>
                    <a:pt x="3853" y="2450"/>
                  </a:lnTo>
                  <a:lnTo>
                    <a:pt x="3892" y="2412"/>
                  </a:lnTo>
                  <a:lnTo>
                    <a:pt x="3929" y="2375"/>
                  </a:lnTo>
                  <a:lnTo>
                    <a:pt x="3966" y="2340"/>
                  </a:lnTo>
                  <a:lnTo>
                    <a:pt x="3984" y="2265"/>
                  </a:lnTo>
                  <a:lnTo>
                    <a:pt x="4021" y="2209"/>
                  </a:lnTo>
                  <a:lnTo>
                    <a:pt x="4021" y="2117"/>
                  </a:lnTo>
                  <a:lnTo>
                    <a:pt x="4038" y="2080"/>
                  </a:lnTo>
                  <a:lnTo>
                    <a:pt x="4021" y="2043"/>
                  </a:lnTo>
                  <a:lnTo>
                    <a:pt x="3984" y="2004"/>
                  </a:lnTo>
                  <a:lnTo>
                    <a:pt x="3966" y="1967"/>
                  </a:lnTo>
                  <a:lnTo>
                    <a:pt x="3966" y="1949"/>
                  </a:lnTo>
                  <a:lnTo>
                    <a:pt x="3966" y="1894"/>
                  </a:lnTo>
                  <a:lnTo>
                    <a:pt x="4001" y="1875"/>
                  </a:lnTo>
                  <a:lnTo>
                    <a:pt x="4021" y="1857"/>
                  </a:lnTo>
                  <a:lnTo>
                    <a:pt x="4021" y="1838"/>
                  </a:lnTo>
                  <a:lnTo>
                    <a:pt x="4001" y="1838"/>
                  </a:lnTo>
                  <a:lnTo>
                    <a:pt x="3929" y="1838"/>
                  </a:lnTo>
                  <a:lnTo>
                    <a:pt x="3872" y="1819"/>
                  </a:lnTo>
                  <a:lnTo>
                    <a:pt x="3872" y="1838"/>
                  </a:lnTo>
                  <a:lnTo>
                    <a:pt x="3853" y="1801"/>
                  </a:lnTo>
                  <a:lnTo>
                    <a:pt x="3909" y="1764"/>
                  </a:lnTo>
                  <a:lnTo>
                    <a:pt x="3929" y="1745"/>
                  </a:lnTo>
                  <a:lnTo>
                    <a:pt x="3946" y="1764"/>
                  </a:lnTo>
                  <a:lnTo>
                    <a:pt x="3966" y="1801"/>
                  </a:lnTo>
                  <a:lnTo>
                    <a:pt x="3984" y="1801"/>
                  </a:lnTo>
                  <a:lnTo>
                    <a:pt x="4038" y="1745"/>
                  </a:lnTo>
                  <a:lnTo>
                    <a:pt x="4038" y="1764"/>
                  </a:lnTo>
                  <a:lnTo>
                    <a:pt x="4059" y="1801"/>
                  </a:lnTo>
                  <a:lnTo>
                    <a:pt x="4094" y="1838"/>
                  </a:lnTo>
                  <a:lnTo>
                    <a:pt x="4114" y="1875"/>
                  </a:lnTo>
                  <a:lnTo>
                    <a:pt x="4131" y="1912"/>
                  </a:lnTo>
                  <a:lnTo>
                    <a:pt x="4131" y="1949"/>
                  </a:lnTo>
                  <a:lnTo>
                    <a:pt x="4169" y="1949"/>
                  </a:lnTo>
                  <a:lnTo>
                    <a:pt x="4206" y="1949"/>
                  </a:lnTo>
                  <a:lnTo>
                    <a:pt x="4224" y="1912"/>
                  </a:lnTo>
                  <a:lnTo>
                    <a:pt x="4206" y="1875"/>
                  </a:lnTo>
                  <a:lnTo>
                    <a:pt x="4206" y="1801"/>
                  </a:lnTo>
                  <a:lnTo>
                    <a:pt x="4188" y="1745"/>
                  </a:lnTo>
                  <a:lnTo>
                    <a:pt x="4206" y="1690"/>
                  </a:lnTo>
                  <a:lnTo>
                    <a:pt x="4243" y="1652"/>
                  </a:lnTo>
                  <a:lnTo>
                    <a:pt x="4281" y="1635"/>
                  </a:lnTo>
                  <a:lnTo>
                    <a:pt x="4299" y="1635"/>
                  </a:lnTo>
                  <a:lnTo>
                    <a:pt x="4354" y="1559"/>
                  </a:lnTo>
                  <a:lnTo>
                    <a:pt x="4373" y="1522"/>
                  </a:lnTo>
                  <a:lnTo>
                    <a:pt x="4391" y="1467"/>
                  </a:lnTo>
                  <a:lnTo>
                    <a:pt x="4410" y="1429"/>
                  </a:lnTo>
                  <a:lnTo>
                    <a:pt x="4410" y="1392"/>
                  </a:lnTo>
                  <a:lnTo>
                    <a:pt x="4410" y="1300"/>
                  </a:lnTo>
                  <a:lnTo>
                    <a:pt x="4391" y="1245"/>
                  </a:lnTo>
                  <a:lnTo>
                    <a:pt x="4391" y="1226"/>
                  </a:lnTo>
                  <a:lnTo>
                    <a:pt x="4410" y="1226"/>
                  </a:lnTo>
                  <a:lnTo>
                    <a:pt x="4428" y="1282"/>
                  </a:lnTo>
                  <a:lnTo>
                    <a:pt x="4428" y="1300"/>
                  </a:lnTo>
                  <a:lnTo>
                    <a:pt x="4446" y="1337"/>
                  </a:lnTo>
                  <a:lnTo>
                    <a:pt x="4484" y="1467"/>
                  </a:lnTo>
                  <a:lnTo>
                    <a:pt x="4466" y="1485"/>
                  </a:lnTo>
                  <a:lnTo>
                    <a:pt x="4466" y="1504"/>
                  </a:lnTo>
                  <a:lnTo>
                    <a:pt x="4466" y="1522"/>
                  </a:lnTo>
                  <a:lnTo>
                    <a:pt x="4466" y="1597"/>
                  </a:lnTo>
                  <a:lnTo>
                    <a:pt x="4466" y="1635"/>
                  </a:lnTo>
                  <a:lnTo>
                    <a:pt x="4466" y="1652"/>
                  </a:lnTo>
                  <a:lnTo>
                    <a:pt x="4484" y="1652"/>
                  </a:lnTo>
                  <a:lnTo>
                    <a:pt x="4521" y="1635"/>
                  </a:lnTo>
                  <a:lnTo>
                    <a:pt x="4595" y="1614"/>
                  </a:lnTo>
                  <a:lnTo>
                    <a:pt x="4634" y="1597"/>
                  </a:lnTo>
                  <a:lnTo>
                    <a:pt x="4634" y="1559"/>
                  </a:lnTo>
                  <a:lnTo>
                    <a:pt x="4634" y="1542"/>
                  </a:lnTo>
                  <a:lnTo>
                    <a:pt x="4576" y="1559"/>
                  </a:lnTo>
                  <a:lnTo>
                    <a:pt x="4558" y="1542"/>
                  </a:lnTo>
                  <a:lnTo>
                    <a:pt x="4503" y="1504"/>
                  </a:lnTo>
                  <a:lnTo>
                    <a:pt x="4484" y="1504"/>
                  </a:lnTo>
                  <a:lnTo>
                    <a:pt x="4521" y="1485"/>
                  </a:lnTo>
                  <a:lnTo>
                    <a:pt x="4503" y="1467"/>
                  </a:lnTo>
                  <a:lnTo>
                    <a:pt x="4503" y="1374"/>
                  </a:lnTo>
                  <a:lnTo>
                    <a:pt x="4521" y="1392"/>
                  </a:lnTo>
                  <a:lnTo>
                    <a:pt x="4558" y="1411"/>
                  </a:lnTo>
                  <a:lnTo>
                    <a:pt x="4558" y="1392"/>
                  </a:lnTo>
                  <a:lnTo>
                    <a:pt x="4503" y="1337"/>
                  </a:lnTo>
                  <a:lnTo>
                    <a:pt x="4466" y="1300"/>
                  </a:lnTo>
                  <a:lnTo>
                    <a:pt x="4466" y="1245"/>
                  </a:lnTo>
                  <a:lnTo>
                    <a:pt x="4466" y="1206"/>
                  </a:lnTo>
                  <a:lnTo>
                    <a:pt x="4539" y="1206"/>
                  </a:lnTo>
                  <a:lnTo>
                    <a:pt x="4539" y="1189"/>
                  </a:lnTo>
                  <a:lnTo>
                    <a:pt x="4521" y="1169"/>
                  </a:lnTo>
                  <a:lnTo>
                    <a:pt x="4484" y="1169"/>
                  </a:lnTo>
                  <a:lnTo>
                    <a:pt x="4410" y="1151"/>
                  </a:lnTo>
                  <a:lnTo>
                    <a:pt x="4410" y="1169"/>
                  </a:lnTo>
                  <a:lnTo>
                    <a:pt x="4391" y="1169"/>
                  </a:lnTo>
                  <a:lnTo>
                    <a:pt x="4336" y="1151"/>
                  </a:lnTo>
                  <a:lnTo>
                    <a:pt x="4317" y="1169"/>
                  </a:lnTo>
                  <a:lnTo>
                    <a:pt x="4299" y="1169"/>
                  </a:lnTo>
                  <a:lnTo>
                    <a:pt x="4243" y="1134"/>
                  </a:lnTo>
                  <a:lnTo>
                    <a:pt x="4224" y="1134"/>
                  </a:lnTo>
                  <a:lnTo>
                    <a:pt x="4262" y="1114"/>
                  </a:lnTo>
                  <a:lnTo>
                    <a:pt x="4281" y="1059"/>
                  </a:lnTo>
                  <a:lnTo>
                    <a:pt x="4317" y="1021"/>
                  </a:lnTo>
                  <a:lnTo>
                    <a:pt x="4336" y="966"/>
                  </a:lnTo>
                  <a:lnTo>
                    <a:pt x="4373" y="947"/>
                  </a:lnTo>
                  <a:lnTo>
                    <a:pt x="4410" y="929"/>
                  </a:lnTo>
                  <a:lnTo>
                    <a:pt x="4446" y="947"/>
                  </a:lnTo>
                  <a:lnTo>
                    <a:pt x="4484" y="947"/>
                  </a:lnTo>
                  <a:lnTo>
                    <a:pt x="4521" y="947"/>
                  </a:lnTo>
                  <a:lnTo>
                    <a:pt x="4539" y="929"/>
                  </a:lnTo>
                  <a:lnTo>
                    <a:pt x="4576" y="966"/>
                  </a:lnTo>
                  <a:lnTo>
                    <a:pt x="4613" y="947"/>
                  </a:lnTo>
                  <a:lnTo>
                    <a:pt x="4688" y="966"/>
                  </a:lnTo>
                  <a:lnTo>
                    <a:pt x="4726" y="947"/>
                  </a:lnTo>
                  <a:lnTo>
                    <a:pt x="4726" y="874"/>
                  </a:lnTo>
                  <a:lnTo>
                    <a:pt x="4780" y="816"/>
                  </a:lnTo>
                  <a:lnTo>
                    <a:pt x="4798" y="853"/>
                  </a:lnTo>
                  <a:lnTo>
                    <a:pt x="4818" y="874"/>
                  </a:lnTo>
                  <a:lnTo>
                    <a:pt x="4856" y="836"/>
                  </a:lnTo>
                  <a:lnTo>
                    <a:pt x="4874" y="816"/>
                  </a:lnTo>
                  <a:lnTo>
                    <a:pt x="4856" y="874"/>
                  </a:lnTo>
                  <a:lnTo>
                    <a:pt x="4835" y="911"/>
                  </a:lnTo>
                  <a:lnTo>
                    <a:pt x="4835" y="966"/>
                  </a:lnTo>
                  <a:lnTo>
                    <a:pt x="4780" y="966"/>
                  </a:lnTo>
                  <a:lnTo>
                    <a:pt x="4761" y="966"/>
                  </a:lnTo>
                  <a:lnTo>
                    <a:pt x="4761" y="1003"/>
                  </a:lnTo>
                  <a:lnTo>
                    <a:pt x="4761" y="1039"/>
                  </a:lnTo>
                  <a:lnTo>
                    <a:pt x="4761" y="1096"/>
                  </a:lnTo>
                  <a:lnTo>
                    <a:pt x="4780" y="1134"/>
                  </a:lnTo>
                  <a:lnTo>
                    <a:pt x="4798" y="1169"/>
                  </a:lnTo>
                  <a:lnTo>
                    <a:pt x="4818" y="1245"/>
                  </a:lnTo>
                  <a:lnTo>
                    <a:pt x="4835" y="1262"/>
                  </a:lnTo>
                  <a:lnTo>
                    <a:pt x="4874" y="1245"/>
                  </a:lnTo>
                  <a:lnTo>
                    <a:pt x="4891" y="1226"/>
                  </a:lnTo>
                  <a:lnTo>
                    <a:pt x="4891" y="1206"/>
                  </a:lnTo>
                  <a:lnTo>
                    <a:pt x="4928" y="1189"/>
                  </a:lnTo>
                  <a:lnTo>
                    <a:pt x="4948" y="1151"/>
                  </a:lnTo>
                  <a:lnTo>
                    <a:pt x="4948" y="1134"/>
                  </a:lnTo>
                  <a:lnTo>
                    <a:pt x="4928" y="1096"/>
                  </a:lnTo>
                  <a:lnTo>
                    <a:pt x="4928" y="1077"/>
                  </a:lnTo>
                  <a:lnTo>
                    <a:pt x="4966" y="1077"/>
                  </a:lnTo>
                  <a:lnTo>
                    <a:pt x="4983" y="1059"/>
                  </a:lnTo>
                  <a:lnTo>
                    <a:pt x="4966" y="1039"/>
                  </a:lnTo>
                  <a:lnTo>
                    <a:pt x="4948" y="1003"/>
                  </a:lnTo>
                  <a:lnTo>
                    <a:pt x="4928" y="984"/>
                  </a:lnTo>
                  <a:lnTo>
                    <a:pt x="4928" y="929"/>
                  </a:lnTo>
                  <a:lnTo>
                    <a:pt x="4966" y="911"/>
                  </a:lnTo>
                  <a:lnTo>
                    <a:pt x="5020" y="892"/>
                  </a:lnTo>
                  <a:lnTo>
                    <a:pt x="5096" y="892"/>
                  </a:lnTo>
                  <a:lnTo>
                    <a:pt x="5133" y="874"/>
                  </a:lnTo>
                  <a:lnTo>
                    <a:pt x="5170" y="836"/>
                  </a:lnTo>
                  <a:lnTo>
                    <a:pt x="5206" y="816"/>
                  </a:lnTo>
                  <a:lnTo>
                    <a:pt x="5263" y="799"/>
                  </a:lnTo>
                  <a:lnTo>
                    <a:pt x="5300" y="781"/>
                  </a:lnTo>
                  <a:lnTo>
                    <a:pt x="5336" y="781"/>
                  </a:lnTo>
                  <a:lnTo>
                    <a:pt x="5318" y="761"/>
                  </a:lnTo>
                  <a:lnTo>
                    <a:pt x="5318" y="744"/>
                  </a:lnTo>
                  <a:lnTo>
                    <a:pt x="5263" y="706"/>
                  </a:lnTo>
                  <a:lnTo>
                    <a:pt x="5263" y="689"/>
                  </a:lnTo>
                  <a:lnTo>
                    <a:pt x="5300" y="689"/>
                  </a:lnTo>
                  <a:lnTo>
                    <a:pt x="5318" y="651"/>
                  </a:lnTo>
                  <a:lnTo>
                    <a:pt x="5318" y="613"/>
                  </a:lnTo>
                  <a:lnTo>
                    <a:pt x="5336" y="651"/>
                  </a:lnTo>
                  <a:lnTo>
                    <a:pt x="5428" y="706"/>
                  </a:lnTo>
                  <a:lnTo>
                    <a:pt x="5466" y="706"/>
                  </a:lnTo>
                  <a:lnTo>
                    <a:pt x="5485" y="689"/>
                  </a:lnTo>
                  <a:lnTo>
                    <a:pt x="5485" y="669"/>
                  </a:lnTo>
                  <a:lnTo>
                    <a:pt x="5428" y="613"/>
                  </a:lnTo>
                  <a:lnTo>
                    <a:pt x="5392" y="558"/>
                  </a:lnTo>
                  <a:lnTo>
                    <a:pt x="5373" y="521"/>
                  </a:lnTo>
                  <a:lnTo>
                    <a:pt x="5318" y="502"/>
                  </a:lnTo>
                  <a:lnTo>
                    <a:pt x="5281" y="484"/>
                  </a:lnTo>
                  <a:lnTo>
                    <a:pt x="5225" y="466"/>
                  </a:lnTo>
                  <a:lnTo>
                    <a:pt x="5206" y="466"/>
                  </a:lnTo>
                  <a:lnTo>
                    <a:pt x="5170" y="466"/>
                  </a:lnTo>
                  <a:lnTo>
                    <a:pt x="5133" y="446"/>
                  </a:lnTo>
                  <a:lnTo>
                    <a:pt x="5113" y="446"/>
                  </a:lnTo>
                  <a:lnTo>
                    <a:pt x="5059" y="428"/>
                  </a:lnTo>
                  <a:lnTo>
                    <a:pt x="5020" y="408"/>
                  </a:lnTo>
                  <a:lnTo>
                    <a:pt x="4983" y="391"/>
                  </a:lnTo>
                  <a:lnTo>
                    <a:pt x="4948" y="391"/>
                  </a:lnTo>
                  <a:lnTo>
                    <a:pt x="4928" y="391"/>
                  </a:lnTo>
                  <a:lnTo>
                    <a:pt x="4911" y="408"/>
                  </a:lnTo>
                  <a:lnTo>
                    <a:pt x="4911" y="446"/>
                  </a:lnTo>
                  <a:lnTo>
                    <a:pt x="4891" y="428"/>
                  </a:lnTo>
                  <a:lnTo>
                    <a:pt x="4874" y="428"/>
                  </a:lnTo>
                  <a:lnTo>
                    <a:pt x="4835" y="428"/>
                  </a:lnTo>
                  <a:lnTo>
                    <a:pt x="4798" y="428"/>
                  </a:lnTo>
                  <a:lnTo>
                    <a:pt x="4761" y="428"/>
                  </a:lnTo>
                  <a:lnTo>
                    <a:pt x="4743" y="408"/>
                  </a:lnTo>
                  <a:lnTo>
                    <a:pt x="4706" y="446"/>
                  </a:lnTo>
                  <a:lnTo>
                    <a:pt x="4688" y="446"/>
                  </a:lnTo>
                  <a:lnTo>
                    <a:pt x="4688" y="428"/>
                  </a:lnTo>
                  <a:lnTo>
                    <a:pt x="4651" y="391"/>
                  </a:lnTo>
                  <a:lnTo>
                    <a:pt x="4558" y="336"/>
                  </a:lnTo>
                  <a:lnTo>
                    <a:pt x="4503" y="353"/>
                  </a:lnTo>
                  <a:lnTo>
                    <a:pt x="4466" y="353"/>
                  </a:lnTo>
                  <a:lnTo>
                    <a:pt x="4428" y="336"/>
                  </a:lnTo>
                  <a:lnTo>
                    <a:pt x="4354" y="298"/>
                  </a:lnTo>
                  <a:lnTo>
                    <a:pt x="4336" y="279"/>
                  </a:lnTo>
                  <a:lnTo>
                    <a:pt x="4281" y="298"/>
                  </a:lnTo>
                  <a:lnTo>
                    <a:pt x="4262" y="298"/>
                  </a:lnTo>
                  <a:lnTo>
                    <a:pt x="4262" y="279"/>
                  </a:lnTo>
                  <a:lnTo>
                    <a:pt x="4224" y="261"/>
                  </a:lnTo>
                  <a:lnTo>
                    <a:pt x="4131" y="261"/>
                  </a:lnTo>
                  <a:lnTo>
                    <a:pt x="4077" y="242"/>
                  </a:lnTo>
                  <a:lnTo>
                    <a:pt x="4094" y="261"/>
                  </a:lnTo>
                  <a:lnTo>
                    <a:pt x="4077" y="298"/>
                  </a:lnTo>
                  <a:lnTo>
                    <a:pt x="4059" y="316"/>
                  </a:lnTo>
                  <a:lnTo>
                    <a:pt x="3966" y="316"/>
                  </a:lnTo>
                  <a:lnTo>
                    <a:pt x="3929" y="316"/>
                  </a:lnTo>
                  <a:lnTo>
                    <a:pt x="3892" y="353"/>
                  </a:lnTo>
                  <a:lnTo>
                    <a:pt x="3816" y="336"/>
                  </a:lnTo>
                  <a:lnTo>
                    <a:pt x="3779" y="316"/>
                  </a:lnTo>
                  <a:lnTo>
                    <a:pt x="3744" y="298"/>
                  </a:lnTo>
                  <a:lnTo>
                    <a:pt x="3744" y="279"/>
                  </a:lnTo>
                  <a:lnTo>
                    <a:pt x="3779" y="261"/>
                  </a:lnTo>
                  <a:lnTo>
                    <a:pt x="3744" y="242"/>
                  </a:lnTo>
                  <a:lnTo>
                    <a:pt x="3706" y="205"/>
                  </a:lnTo>
                  <a:lnTo>
                    <a:pt x="3669" y="205"/>
                  </a:lnTo>
                  <a:lnTo>
                    <a:pt x="3649" y="261"/>
                  </a:lnTo>
                  <a:lnTo>
                    <a:pt x="3631" y="261"/>
                  </a:lnTo>
                  <a:lnTo>
                    <a:pt x="3576" y="261"/>
                  </a:lnTo>
                  <a:lnTo>
                    <a:pt x="3539" y="223"/>
                  </a:lnTo>
                  <a:lnTo>
                    <a:pt x="3521" y="223"/>
                  </a:lnTo>
                  <a:lnTo>
                    <a:pt x="3354" y="205"/>
                  </a:lnTo>
                  <a:lnTo>
                    <a:pt x="3317" y="223"/>
                  </a:lnTo>
                  <a:lnTo>
                    <a:pt x="3299" y="223"/>
                  </a:lnTo>
                  <a:lnTo>
                    <a:pt x="3280" y="242"/>
                  </a:lnTo>
                  <a:lnTo>
                    <a:pt x="3242" y="261"/>
                  </a:lnTo>
                  <a:lnTo>
                    <a:pt x="3204" y="261"/>
                  </a:lnTo>
                  <a:lnTo>
                    <a:pt x="3224" y="242"/>
                  </a:lnTo>
                  <a:lnTo>
                    <a:pt x="3262" y="223"/>
                  </a:lnTo>
                  <a:lnTo>
                    <a:pt x="3299" y="205"/>
                  </a:lnTo>
                  <a:lnTo>
                    <a:pt x="3354" y="168"/>
                  </a:lnTo>
                  <a:lnTo>
                    <a:pt x="3354" y="131"/>
                  </a:lnTo>
                  <a:lnTo>
                    <a:pt x="3354" y="94"/>
                  </a:lnTo>
                  <a:lnTo>
                    <a:pt x="3317" y="76"/>
                  </a:lnTo>
                  <a:lnTo>
                    <a:pt x="3262" y="55"/>
                  </a:lnTo>
                  <a:lnTo>
                    <a:pt x="3224" y="55"/>
                  </a:lnTo>
                  <a:lnTo>
                    <a:pt x="3204" y="76"/>
                  </a:lnTo>
                  <a:lnTo>
                    <a:pt x="3169" y="76"/>
                  </a:lnTo>
                  <a:lnTo>
                    <a:pt x="3169" y="55"/>
                  </a:lnTo>
                  <a:lnTo>
                    <a:pt x="3132" y="0"/>
                  </a:lnTo>
                  <a:lnTo>
                    <a:pt x="3095" y="0"/>
                  </a:lnTo>
                  <a:lnTo>
                    <a:pt x="3056" y="0"/>
                  </a:lnTo>
                  <a:lnTo>
                    <a:pt x="3039" y="38"/>
                  </a:lnTo>
                  <a:lnTo>
                    <a:pt x="3039" y="76"/>
                  </a:lnTo>
                  <a:lnTo>
                    <a:pt x="3002" y="76"/>
                  </a:lnTo>
                  <a:lnTo>
                    <a:pt x="2982" y="94"/>
                  </a:lnTo>
                  <a:lnTo>
                    <a:pt x="3002" y="94"/>
                  </a:lnTo>
                  <a:lnTo>
                    <a:pt x="3002" y="113"/>
                  </a:lnTo>
                  <a:lnTo>
                    <a:pt x="2964" y="113"/>
                  </a:lnTo>
                  <a:lnTo>
                    <a:pt x="2927" y="94"/>
                  </a:lnTo>
                  <a:lnTo>
                    <a:pt x="2910" y="94"/>
                  </a:lnTo>
                  <a:lnTo>
                    <a:pt x="2834" y="131"/>
                  </a:lnTo>
                  <a:lnTo>
                    <a:pt x="2797" y="131"/>
                  </a:lnTo>
                  <a:lnTo>
                    <a:pt x="2742" y="149"/>
                  </a:lnTo>
                  <a:lnTo>
                    <a:pt x="2687" y="168"/>
                  </a:lnTo>
                  <a:lnTo>
                    <a:pt x="2687" y="223"/>
                  </a:lnTo>
                  <a:lnTo>
                    <a:pt x="2687" y="242"/>
                  </a:lnTo>
                  <a:lnTo>
                    <a:pt x="2631" y="242"/>
                  </a:lnTo>
                  <a:lnTo>
                    <a:pt x="2594" y="242"/>
                  </a:lnTo>
                  <a:lnTo>
                    <a:pt x="2557" y="242"/>
                  </a:lnTo>
                  <a:lnTo>
                    <a:pt x="2557" y="261"/>
                  </a:lnTo>
                  <a:lnTo>
                    <a:pt x="2594" y="279"/>
                  </a:lnTo>
                  <a:lnTo>
                    <a:pt x="2612" y="298"/>
                  </a:lnTo>
                  <a:lnTo>
                    <a:pt x="2631" y="316"/>
                  </a:lnTo>
                  <a:lnTo>
                    <a:pt x="2649" y="371"/>
                  </a:lnTo>
                  <a:lnTo>
                    <a:pt x="2649" y="391"/>
                  </a:lnTo>
                  <a:lnTo>
                    <a:pt x="2631" y="371"/>
                  </a:lnTo>
                  <a:lnTo>
                    <a:pt x="2612" y="371"/>
                  </a:lnTo>
                  <a:lnTo>
                    <a:pt x="2612" y="336"/>
                  </a:lnTo>
                  <a:lnTo>
                    <a:pt x="2575" y="316"/>
                  </a:lnTo>
                  <a:lnTo>
                    <a:pt x="2538" y="298"/>
                  </a:lnTo>
                  <a:lnTo>
                    <a:pt x="2520" y="298"/>
                  </a:lnTo>
                  <a:lnTo>
                    <a:pt x="2483" y="298"/>
                  </a:lnTo>
                  <a:lnTo>
                    <a:pt x="2464" y="316"/>
                  </a:lnTo>
                  <a:lnTo>
                    <a:pt x="2483" y="336"/>
                  </a:lnTo>
                  <a:lnTo>
                    <a:pt x="2483" y="353"/>
                  </a:lnTo>
                  <a:lnTo>
                    <a:pt x="2445" y="353"/>
                  </a:lnTo>
                  <a:lnTo>
                    <a:pt x="2445" y="316"/>
                  </a:lnTo>
                  <a:lnTo>
                    <a:pt x="2445" y="298"/>
                  </a:lnTo>
                  <a:lnTo>
                    <a:pt x="2445" y="279"/>
                  </a:lnTo>
                  <a:lnTo>
                    <a:pt x="2427" y="279"/>
                  </a:lnTo>
                  <a:lnTo>
                    <a:pt x="2427" y="316"/>
                  </a:lnTo>
                  <a:lnTo>
                    <a:pt x="2390" y="316"/>
                  </a:lnTo>
                  <a:lnTo>
                    <a:pt x="2390" y="336"/>
                  </a:lnTo>
                  <a:lnTo>
                    <a:pt x="2409" y="353"/>
                  </a:lnTo>
                  <a:lnTo>
                    <a:pt x="2409" y="371"/>
                  </a:lnTo>
                  <a:lnTo>
                    <a:pt x="2409" y="446"/>
                  </a:lnTo>
                  <a:lnTo>
                    <a:pt x="2464" y="466"/>
                  </a:lnTo>
                  <a:lnTo>
                    <a:pt x="2483" y="466"/>
                  </a:lnTo>
                  <a:lnTo>
                    <a:pt x="2483" y="484"/>
                  </a:lnTo>
                  <a:lnTo>
                    <a:pt x="2445" y="484"/>
                  </a:lnTo>
                  <a:lnTo>
                    <a:pt x="2445" y="539"/>
                  </a:lnTo>
                  <a:lnTo>
                    <a:pt x="2427" y="576"/>
                  </a:lnTo>
                  <a:lnTo>
                    <a:pt x="2353" y="613"/>
                  </a:lnTo>
                  <a:lnTo>
                    <a:pt x="2335" y="613"/>
                  </a:lnTo>
                  <a:lnTo>
                    <a:pt x="2315" y="613"/>
                  </a:lnTo>
                  <a:lnTo>
                    <a:pt x="2280" y="576"/>
                  </a:lnTo>
                  <a:lnTo>
                    <a:pt x="2315" y="594"/>
                  </a:lnTo>
                  <a:lnTo>
                    <a:pt x="2335" y="594"/>
                  </a:lnTo>
                  <a:lnTo>
                    <a:pt x="2353" y="594"/>
                  </a:lnTo>
                  <a:lnTo>
                    <a:pt x="2390" y="576"/>
                  </a:lnTo>
                  <a:lnTo>
                    <a:pt x="2409" y="558"/>
                  </a:lnTo>
                  <a:lnTo>
                    <a:pt x="2427" y="484"/>
                  </a:lnTo>
                  <a:lnTo>
                    <a:pt x="2409" y="466"/>
                  </a:lnTo>
                  <a:lnTo>
                    <a:pt x="2390" y="446"/>
                  </a:lnTo>
                  <a:lnTo>
                    <a:pt x="2390" y="428"/>
                  </a:lnTo>
                  <a:lnTo>
                    <a:pt x="2390" y="391"/>
                  </a:lnTo>
                  <a:lnTo>
                    <a:pt x="2372" y="371"/>
                  </a:lnTo>
                  <a:lnTo>
                    <a:pt x="2372" y="353"/>
                  </a:lnTo>
                  <a:lnTo>
                    <a:pt x="2353" y="336"/>
                  </a:lnTo>
                  <a:lnTo>
                    <a:pt x="2353" y="298"/>
                  </a:lnTo>
                  <a:lnTo>
                    <a:pt x="2335" y="279"/>
                  </a:lnTo>
                  <a:lnTo>
                    <a:pt x="2298" y="279"/>
                  </a:lnTo>
                  <a:lnTo>
                    <a:pt x="2280" y="279"/>
                  </a:lnTo>
                  <a:lnTo>
                    <a:pt x="2260" y="336"/>
                  </a:lnTo>
                  <a:lnTo>
                    <a:pt x="2205" y="371"/>
                  </a:lnTo>
                  <a:lnTo>
                    <a:pt x="2205" y="391"/>
                  </a:lnTo>
                  <a:lnTo>
                    <a:pt x="2242" y="428"/>
                  </a:lnTo>
                  <a:lnTo>
                    <a:pt x="2280" y="484"/>
                  </a:lnTo>
                  <a:lnTo>
                    <a:pt x="2222" y="428"/>
                  </a:lnTo>
                  <a:lnTo>
                    <a:pt x="2187" y="408"/>
                  </a:lnTo>
                  <a:lnTo>
                    <a:pt x="2150" y="428"/>
                  </a:lnTo>
                  <a:lnTo>
                    <a:pt x="2113" y="408"/>
                  </a:lnTo>
                  <a:lnTo>
                    <a:pt x="2074" y="428"/>
                  </a:lnTo>
                  <a:lnTo>
                    <a:pt x="2057" y="466"/>
                  </a:lnTo>
                  <a:lnTo>
                    <a:pt x="2037" y="466"/>
                  </a:lnTo>
                  <a:lnTo>
                    <a:pt x="2000" y="466"/>
                  </a:lnTo>
                  <a:lnTo>
                    <a:pt x="1965" y="484"/>
                  </a:lnTo>
                  <a:lnTo>
                    <a:pt x="1890" y="466"/>
                  </a:lnTo>
                  <a:lnTo>
                    <a:pt x="1852" y="484"/>
                  </a:lnTo>
                  <a:lnTo>
                    <a:pt x="1797" y="502"/>
                  </a:lnTo>
                  <a:lnTo>
                    <a:pt x="1742" y="539"/>
                  </a:lnTo>
                  <a:lnTo>
                    <a:pt x="1723" y="558"/>
                  </a:lnTo>
                  <a:lnTo>
                    <a:pt x="1723" y="521"/>
                  </a:lnTo>
                  <a:lnTo>
                    <a:pt x="1705" y="484"/>
                  </a:lnTo>
                  <a:lnTo>
                    <a:pt x="1648" y="466"/>
                  </a:lnTo>
                  <a:lnTo>
                    <a:pt x="1630" y="466"/>
                  </a:lnTo>
                  <a:lnTo>
                    <a:pt x="1648" y="521"/>
                  </a:lnTo>
                  <a:lnTo>
                    <a:pt x="1648" y="539"/>
                  </a:lnTo>
                  <a:lnTo>
                    <a:pt x="1630" y="576"/>
                  </a:lnTo>
                  <a:lnTo>
                    <a:pt x="1630" y="594"/>
                  </a:lnTo>
                  <a:lnTo>
                    <a:pt x="1538" y="631"/>
                  </a:lnTo>
                  <a:lnTo>
                    <a:pt x="1538" y="651"/>
                  </a:lnTo>
                  <a:lnTo>
                    <a:pt x="1556" y="689"/>
                  </a:lnTo>
                  <a:lnTo>
                    <a:pt x="1538" y="689"/>
                  </a:lnTo>
                  <a:lnTo>
                    <a:pt x="1463" y="631"/>
                  </a:lnTo>
                  <a:lnTo>
                    <a:pt x="1425" y="613"/>
                  </a:lnTo>
                  <a:lnTo>
                    <a:pt x="1390" y="576"/>
                  </a:lnTo>
                  <a:lnTo>
                    <a:pt x="1445" y="594"/>
                  </a:lnTo>
                  <a:lnTo>
                    <a:pt x="1463" y="558"/>
                  </a:lnTo>
                  <a:lnTo>
                    <a:pt x="1501" y="594"/>
                  </a:lnTo>
                  <a:lnTo>
                    <a:pt x="1538" y="594"/>
                  </a:lnTo>
                  <a:lnTo>
                    <a:pt x="1556" y="576"/>
                  </a:lnTo>
                  <a:lnTo>
                    <a:pt x="1575" y="558"/>
                  </a:lnTo>
                  <a:lnTo>
                    <a:pt x="1575" y="539"/>
                  </a:lnTo>
                  <a:lnTo>
                    <a:pt x="1556" y="502"/>
                  </a:lnTo>
                  <a:lnTo>
                    <a:pt x="1538" y="502"/>
                  </a:lnTo>
                  <a:lnTo>
                    <a:pt x="1482" y="466"/>
                  </a:lnTo>
                  <a:lnTo>
                    <a:pt x="1425" y="446"/>
                  </a:lnTo>
                  <a:lnTo>
                    <a:pt x="1353" y="446"/>
                  </a:lnTo>
                  <a:lnTo>
                    <a:pt x="1353" y="408"/>
                  </a:lnTo>
                  <a:lnTo>
                    <a:pt x="1333" y="408"/>
                  </a:lnTo>
                  <a:lnTo>
                    <a:pt x="1278" y="428"/>
                  </a:lnTo>
                  <a:lnTo>
                    <a:pt x="1260" y="428"/>
                  </a:lnTo>
                  <a:lnTo>
                    <a:pt x="1298" y="391"/>
                  </a:lnTo>
                  <a:lnTo>
                    <a:pt x="1316" y="391"/>
                  </a:lnTo>
                  <a:lnTo>
                    <a:pt x="1298" y="371"/>
                  </a:lnTo>
                  <a:lnTo>
                    <a:pt x="1240" y="353"/>
                  </a:lnTo>
                  <a:lnTo>
                    <a:pt x="1186" y="371"/>
                  </a:lnTo>
                  <a:lnTo>
                    <a:pt x="1168" y="353"/>
                  </a:lnTo>
                  <a:lnTo>
                    <a:pt x="1148" y="353"/>
                  </a:lnTo>
                  <a:lnTo>
                    <a:pt x="1131" y="371"/>
                  </a:lnTo>
                  <a:lnTo>
                    <a:pt x="1111" y="371"/>
                  </a:lnTo>
                  <a:lnTo>
                    <a:pt x="1075" y="391"/>
                  </a:lnTo>
                  <a:lnTo>
                    <a:pt x="1038" y="408"/>
                  </a:lnTo>
                  <a:lnTo>
                    <a:pt x="1038" y="428"/>
                  </a:lnTo>
                  <a:lnTo>
                    <a:pt x="1000" y="428"/>
                  </a:lnTo>
                  <a:lnTo>
                    <a:pt x="946" y="466"/>
                  </a:lnTo>
                  <a:lnTo>
                    <a:pt x="908" y="484"/>
                  </a:lnTo>
                  <a:lnTo>
                    <a:pt x="870" y="502"/>
                  </a:lnTo>
                  <a:lnTo>
                    <a:pt x="852" y="558"/>
                  </a:lnTo>
                  <a:lnTo>
                    <a:pt x="833" y="594"/>
                  </a:lnTo>
                  <a:lnTo>
                    <a:pt x="796" y="631"/>
                  </a:lnTo>
                  <a:lnTo>
                    <a:pt x="778" y="689"/>
                  </a:lnTo>
                  <a:lnTo>
                    <a:pt x="704" y="761"/>
                  </a:lnTo>
                  <a:lnTo>
                    <a:pt x="649" y="781"/>
                  </a:lnTo>
                  <a:lnTo>
                    <a:pt x="612" y="816"/>
                  </a:lnTo>
                  <a:lnTo>
                    <a:pt x="612" y="836"/>
                  </a:lnTo>
                  <a:lnTo>
                    <a:pt x="631" y="874"/>
                  </a:lnTo>
                  <a:lnTo>
                    <a:pt x="667" y="966"/>
                  </a:lnTo>
                  <a:lnTo>
                    <a:pt x="686" y="966"/>
                  </a:lnTo>
                  <a:lnTo>
                    <a:pt x="667" y="984"/>
                  </a:lnTo>
                  <a:lnTo>
                    <a:pt x="667" y="1003"/>
                  </a:lnTo>
                  <a:lnTo>
                    <a:pt x="686" y="1003"/>
                  </a:lnTo>
                  <a:lnTo>
                    <a:pt x="704" y="1003"/>
                  </a:lnTo>
                  <a:lnTo>
                    <a:pt x="741" y="1003"/>
                  </a:lnTo>
                  <a:lnTo>
                    <a:pt x="796" y="966"/>
                  </a:lnTo>
                  <a:lnTo>
                    <a:pt x="815" y="1003"/>
                  </a:lnTo>
                  <a:lnTo>
                    <a:pt x="833" y="1059"/>
                  </a:lnTo>
                  <a:lnTo>
                    <a:pt x="852" y="1096"/>
                  </a:lnTo>
                  <a:lnTo>
                    <a:pt x="888" y="1114"/>
                  </a:lnTo>
                  <a:lnTo>
                    <a:pt x="908" y="1096"/>
                  </a:lnTo>
                  <a:lnTo>
                    <a:pt x="946" y="1077"/>
                  </a:lnTo>
                  <a:lnTo>
                    <a:pt x="963" y="1039"/>
                  </a:lnTo>
                  <a:lnTo>
                    <a:pt x="963" y="1003"/>
                  </a:lnTo>
                  <a:lnTo>
                    <a:pt x="981" y="966"/>
                  </a:lnTo>
                  <a:lnTo>
                    <a:pt x="963" y="947"/>
                  </a:lnTo>
                  <a:lnTo>
                    <a:pt x="981" y="892"/>
                  </a:lnTo>
                  <a:lnTo>
                    <a:pt x="963" y="874"/>
                  </a:lnTo>
                  <a:lnTo>
                    <a:pt x="981" y="799"/>
                  </a:lnTo>
                  <a:lnTo>
                    <a:pt x="1000" y="761"/>
                  </a:lnTo>
                  <a:lnTo>
                    <a:pt x="1038" y="744"/>
                  </a:lnTo>
                  <a:lnTo>
                    <a:pt x="1075" y="689"/>
                  </a:lnTo>
                  <a:lnTo>
                    <a:pt x="1092" y="631"/>
                  </a:lnTo>
                  <a:lnTo>
                    <a:pt x="1148" y="613"/>
                  </a:lnTo>
                  <a:lnTo>
                    <a:pt x="1148" y="631"/>
                  </a:lnTo>
                  <a:lnTo>
                    <a:pt x="1148" y="651"/>
                  </a:lnTo>
                  <a:lnTo>
                    <a:pt x="1111" y="689"/>
                  </a:lnTo>
                  <a:lnTo>
                    <a:pt x="1075" y="724"/>
                  </a:lnTo>
                  <a:lnTo>
                    <a:pt x="1055" y="744"/>
                  </a:lnTo>
                  <a:lnTo>
                    <a:pt x="1055" y="799"/>
                  </a:lnTo>
                  <a:lnTo>
                    <a:pt x="1075" y="874"/>
                  </a:lnTo>
                  <a:lnTo>
                    <a:pt x="1111" y="892"/>
                  </a:lnTo>
                  <a:lnTo>
                    <a:pt x="1168" y="892"/>
                  </a:lnTo>
                  <a:lnTo>
                    <a:pt x="1240" y="874"/>
                  </a:lnTo>
                  <a:lnTo>
                    <a:pt x="1278" y="892"/>
                  </a:lnTo>
                  <a:lnTo>
                    <a:pt x="1298" y="911"/>
                  </a:lnTo>
                  <a:lnTo>
                    <a:pt x="1260" y="911"/>
                  </a:lnTo>
                  <a:lnTo>
                    <a:pt x="1203" y="929"/>
                  </a:lnTo>
                  <a:lnTo>
                    <a:pt x="1148" y="929"/>
                  </a:lnTo>
                  <a:lnTo>
                    <a:pt x="1148" y="1021"/>
                  </a:lnTo>
                  <a:lnTo>
                    <a:pt x="1148" y="1039"/>
                  </a:lnTo>
                  <a:lnTo>
                    <a:pt x="1131" y="1003"/>
                  </a:lnTo>
                  <a:lnTo>
                    <a:pt x="1111" y="966"/>
                  </a:lnTo>
                  <a:lnTo>
                    <a:pt x="1092" y="966"/>
                  </a:lnTo>
                  <a:lnTo>
                    <a:pt x="1075" y="1003"/>
                  </a:lnTo>
                  <a:lnTo>
                    <a:pt x="1075" y="1021"/>
                  </a:lnTo>
                  <a:lnTo>
                    <a:pt x="1055" y="1077"/>
                  </a:lnTo>
                  <a:lnTo>
                    <a:pt x="1055" y="1134"/>
                  </a:lnTo>
                  <a:lnTo>
                    <a:pt x="1038" y="1134"/>
                  </a:lnTo>
                  <a:lnTo>
                    <a:pt x="1000" y="1134"/>
                  </a:lnTo>
                  <a:lnTo>
                    <a:pt x="926" y="1134"/>
                  </a:lnTo>
                  <a:lnTo>
                    <a:pt x="870" y="1151"/>
                  </a:lnTo>
                  <a:lnTo>
                    <a:pt x="815" y="1151"/>
                  </a:lnTo>
                  <a:lnTo>
                    <a:pt x="815" y="1114"/>
                  </a:lnTo>
                  <a:lnTo>
                    <a:pt x="796" y="1096"/>
                  </a:lnTo>
                  <a:lnTo>
                    <a:pt x="796" y="1059"/>
                  </a:lnTo>
                  <a:lnTo>
                    <a:pt x="778" y="1039"/>
                  </a:lnTo>
                  <a:lnTo>
                    <a:pt x="723" y="1039"/>
                  </a:lnTo>
                  <a:lnTo>
                    <a:pt x="723" y="1059"/>
                  </a:lnTo>
                  <a:lnTo>
                    <a:pt x="704" y="1096"/>
                  </a:lnTo>
                  <a:lnTo>
                    <a:pt x="723" y="1134"/>
                  </a:lnTo>
                  <a:lnTo>
                    <a:pt x="723" y="1151"/>
                  </a:lnTo>
                  <a:lnTo>
                    <a:pt x="686" y="1169"/>
                  </a:lnTo>
                  <a:lnTo>
                    <a:pt x="612" y="1189"/>
                  </a:lnTo>
                  <a:lnTo>
                    <a:pt x="575" y="1189"/>
                  </a:lnTo>
                  <a:lnTo>
                    <a:pt x="575" y="1206"/>
                  </a:lnTo>
                  <a:lnTo>
                    <a:pt x="557" y="1245"/>
                  </a:lnTo>
                  <a:lnTo>
                    <a:pt x="520" y="1262"/>
                  </a:lnTo>
                  <a:lnTo>
                    <a:pt x="557" y="1319"/>
                  </a:lnTo>
                  <a:lnTo>
                    <a:pt x="538" y="1337"/>
                  </a:lnTo>
                  <a:lnTo>
                    <a:pt x="482" y="1356"/>
                  </a:lnTo>
                  <a:lnTo>
                    <a:pt x="464" y="1356"/>
                  </a:lnTo>
                  <a:lnTo>
                    <a:pt x="427" y="1356"/>
                  </a:lnTo>
                  <a:lnTo>
                    <a:pt x="427" y="1374"/>
                  </a:lnTo>
                  <a:lnTo>
                    <a:pt x="409" y="1411"/>
                  </a:lnTo>
                  <a:lnTo>
                    <a:pt x="352" y="1429"/>
                  </a:lnTo>
                  <a:lnTo>
                    <a:pt x="335" y="1429"/>
                  </a:lnTo>
                  <a:lnTo>
                    <a:pt x="335" y="1449"/>
                  </a:lnTo>
                  <a:lnTo>
                    <a:pt x="390" y="1467"/>
                  </a:lnTo>
                  <a:lnTo>
                    <a:pt x="444" y="1504"/>
                  </a:lnTo>
                  <a:lnTo>
                    <a:pt x="464" y="1559"/>
                  </a:lnTo>
                  <a:lnTo>
                    <a:pt x="464" y="1579"/>
                  </a:lnTo>
                  <a:lnTo>
                    <a:pt x="390" y="1635"/>
                  </a:lnTo>
                  <a:lnTo>
                    <a:pt x="352" y="1614"/>
                  </a:lnTo>
                  <a:lnTo>
                    <a:pt x="335" y="1652"/>
                  </a:lnTo>
                  <a:lnTo>
                    <a:pt x="279" y="1635"/>
                  </a:lnTo>
                  <a:lnTo>
                    <a:pt x="242" y="1635"/>
                  </a:lnTo>
                  <a:lnTo>
                    <a:pt x="222" y="1652"/>
                  </a:lnTo>
                  <a:lnTo>
                    <a:pt x="242" y="1707"/>
                  </a:lnTo>
                  <a:lnTo>
                    <a:pt x="222" y="1764"/>
                  </a:lnTo>
                  <a:lnTo>
                    <a:pt x="205" y="1782"/>
                  </a:lnTo>
                  <a:lnTo>
                    <a:pt x="222" y="1819"/>
                  </a:lnTo>
                  <a:lnTo>
                    <a:pt x="242" y="1857"/>
                  </a:lnTo>
                  <a:lnTo>
                    <a:pt x="279" y="1857"/>
                  </a:lnTo>
                  <a:lnTo>
                    <a:pt x="298" y="1875"/>
                  </a:lnTo>
                  <a:lnTo>
                    <a:pt x="335" y="1894"/>
                  </a:lnTo>
                  <a:lnTo>
                    <a:pt x="372" y="1894"/>
                  </a:lnTo>
                  <a:lnTo>
                    <a:pt x="390" y="1875"/>
                  </a:lnTo>
                  <a:lnTo>
                    <a:pt x="444" y="1875"/>
                  </a:lnTo>
                  <a:lnTo>
                    <a:pt x="482" y="1819"/>
                  </a:lnTo>
                  <a:lnTo>
                    <a:pt x="502" y="1764"/>
                  </a:lnTo>
                  <a:lnTo>
                    <a:pt x="520" y="1764"/>
                  </a:lnTo>
                  <a:lnTo>
                    <a:pt x="538" y="1782"/>
                  </a:lnTo>
                  <a:lnTo>
                    <a:pt x="557" y="1782"/>
                  </a:lnTo>
                  <a:lnTo>
                    <a:pt x="557" y="1745"/>
                  </a:lnTo>
                  <a:lnTo>
                    <a:pt x="575" y="1707"/>
                  </a:lnTo>
                  <a:lnTo>
                    <a:pt x="575" y="1690"/>
                  </a:lnTo>
                  <a:lnTo>
                    <a:pt x="612" y="1672"/>
                  </a:lnTo>
                  <a:lnTo>
                    <a:pt x="649" y="1652"/>
                  </a:lnTo>
                  <a:lnTo>
                    <a:pt x="704" y="1652"/>
                  </a:lnTo>
                  <a:lnTo>
                    <a:pt x="704" y="1635"/>
                  </a:lnTo>
                  <a:lnTo>
                    <a:pt x="723" y="1652"/>
                  </a:lnTo>
                  <a:lnTo>
                    <a:pt x="723" y="1635"/>
                  </a:lnTo>
                  <a:lnTo>
                    <a:pt x="723" y="1614"/>
                  </a:lnTo>
                  <a:lnTo>
                    <a:pt x="741" y="1597"/>
                  </a:lnTo>
                  <a:lnTo>
                    <a:pt x="778" y="1635"/>
                  </a:lnTo>
                  <a:lnTo>
                    <a:pt x="815" y="1672"/>
                  </a:lnTo>
                  <a:lnTo>
                    <a:pt x="833" y="1690"/>
                  </a:lnTo>
                  <a:lnTo>
                    <a:pt x="852" y="1707"/>
                  </a:lnTo>
                  <a:lnTo>
                    <a:pt x="888" y="1727"/>
                  </a:lnTo>
                  <a:lnTo>
                    <a:pt x="946" y="1745"/>
                  </a:lnTo>
                  <a:lnTo>
                    <a:pt x="946" y="1764"/>
                  </a:lnTo>
                  <a:lnTo>
                    <a:pt x="946" y="1819"/>
                  </a:lnTo>
                  <a:lnTo>
                    <a:pt x="981" y="1801"/>
                  </a:lnTo>
                  <a:lnTo>
                    <a:pt x="981" y="1782"/>
                  </a:lnTo>
                  <a:lnTo>
                    <a:pt x="981" y="1764"/>
                  </a:lnTo>
                  <a:lnTo>
                    <a:pt x="981" y="1745"/>
                  </a:lnTo>
                  <a:lnTo>
                    <a:pt x="1000" y="1745"/>
                  </a:lnTo>
                  <a:lnTo>
                    <a:pt x="1000" y="1764"/>
                  </a:lnTo>
                  <a:lnTo>
                    <a:pt x="1018" y="1764"/>
                  </a:lnTo>
                  <a:lnTo>
                    <a:pt x="1038" y="1745"/>
                  </a:lnTo>
                  <a:lnTo>
                    <a:pt x="1000" y="1707"/>
                  </a:lnTo>
                  <a:lnTo>
                    <a:pt x="963" y="1690"/>
                  </a:lnTo>
                  <a:lnTo>
                    <a:pt x="908" y="1672"/>
                  </a:lnTo>
                  <a:lnTo>
                    <a:pt x="888" y="1652"/>
                  </a:lnTo>
                  <a:lnTo>
                    <a:pt x="870" y="1635"/>
                  </a:lnTo>
                  <a:lnTo>
                    <a:pt x="870" y="1597"/>
                  </a:lnTo>
                  <a:lnTo>
                    <a:pt x="870" y="1579"/>
                  </a:lnTo>
                  <a:lnTo>
                    <a:pt x="888" y="1559"/>
                  </a:lnTo>
                  <a:lnTo>
                    <a:pt x="908" y="1579"/>
                  </a:lnTo>
                  <a:lnTo>
                    <a:pt x="926" y="1614"/>
                  </a:lnTo>
                  <a:lnTo>
                    <a:pt x="963" y="1635"/>
                  </a:lnTo>
                  <a:lnTo>
                    <a:pt x="1000" y="1672"/>
                  </a:lnTo>
                  <a:lnTo>
                    <a:pt x="1038" y="1707"/>
                  </a:lnTo>
                  <a:lnTo>
                    <a:pt x="1055" y="1745"/>
                  </a:lnTo>
                  <a:lnTo>
                    <a:pt x="1092" y="1801"/>
                  </a:lnTo>
                  <a:lnTo>
                    <a:pt x="1092" y="1782"/>
                  </a:lnTo>
                  <a:lnTo>
                    <a:pt x="1111" y="1801"/>
                  </a:lnTo>
                  <a:lnTo>
                    <a:pt x="1131" y="1801"/>
                  </a:lnTo>
                  <a:lnTo>
                    <a:pt x="1148" y="1819"/>
                  </a:lnTo>
                  <a:lnTo>
                    <a:pt x="1148" y="1838"/>
                  </a:lnTo>
                  <a:lnTo>
                    <a:pt x="1111" y="1838"/>
                  </a:lnTo>
                  <a:lnTo>
                    <a:pt x="1092" y="1857"/>
                  </a:lnTo>
                  <a:lnTo>
                    <a:pt x="1111" y="1894"/>
                  </a:lnTo>
                  <a:lnTo>
                    <a:pt x="1148" y="1894"/>
                  </a:lnTo>
                  <a:lnTo>
                    <a:pt x="1168" y="1875"/>
                  </a:lnTo>
                  <a:lnTo>
                    <a:pt x="1186" y="1875"/>
                  </a:lnTo>
                  <a:lnTo>
                    <a:pt x="1186" y="1857"/>
                  </a:lnTo>
                  <a:lnTo>
                    <a:pt x="1203" y="1838"/>
                  </a:lnTo>
                  <a:lnTo>
                    <a:pt x="1186" y="1819"/>
                  </a:lnTo>
                  <a:lnTo>
                    <a:pt x="1168" y="1819"/>
                  </a:lnTo>
                  <a:lnTo>
                    <a:pt x="1203" y="1801"/>
                  </a:lnTo>
                  <a:lnTo>
                    <a:pt x="1223" y="1782"/>
                  </a:lnTo>
                  <a:lnTo>
                    <a:pt x="1223" y="1838"/>
                  </a:lnTo>
                  <a:lnTo>
                    <a:pt x="1240" y="1857"/>
                  </a:lnTo>
                  <a:lnTo>
                    <a:pt x="1278" y="1894"/>
                  </a:lnTo>
                  <a:lnTo>
                    <a:pt x="1316" y="1912"/>
                  </a:lnTo>
                  <a:lnTo>
                    <a:pt x="1353" y="1930"/>
                  </a:lnTo>
                  <a:lnTo>
                    <a:pt x="1390" y="1894"/>
                  </a:lnTo>
                  <a:lnTo>
                    <a:pt x="1463" y="1912"/>
                  </a:lnTo>
                  <a:lnTo>
                    <a:pt x="1482" y="1912"/>
                  </a:lnTo>
                  <a:lnTo>
                    <a:pt x="1501" y="1894"/>
                  </a:lnTo>
                  <a:lnTo>
                    <a:pt x="1520" y="1912"/>
                  </a:lnTo>
                  <a:lnTo>
                    <a:pt x="1520" y="1949"/>
                  </a:lnTo>
                  <a:lnTo>
                    <a:pt x="1501" y="2004"/>
                  </a:lnTo>
                  <a:lnTo>
                    <a:pt x="1501" y="2043"/>
                  </a:lnTo>
                  <a:lnTo>
                    <a:pt x="1463" y="2080"/>
                  </a:lnTo>
                  <a:lnTo>
                    <a:pt x="1463" y="2098"/>
                  </a:lnTo>
                  <a:lnTo>
                    <a:pt x="1425" y="2080"/>
                  </a:lnTo>
                  <a:lnTo>
                    <a:pt x="1333" y="2080"/>
                  </a:lnTo>
                  <a:lnTo>
                    <a:pt x="1260" y="2060"/>
                  </a:lnTo>
                  <a:lnTo>
                    <a:pt x="1203" y="2043"/>
                  </a:lnTo>
                  <a:lnTo>
                    <a:pt x="1148" y="2025"/>
                  </a:lnTo>
                  <a:lnTo>
                    <a:pt x="1131" y="2043"/>
                  </a:lnTo>
                  <a:lnTo>
                    <a:pt x="1075" y="2080"/>
                  </a:lnTo>
                  <a:lnTo>
                    <a:pt x="1075" y="2117"/>
                  </a:lnTo>
                  <a:lnTo>
                    <a:pt x="1055" y="2135"/>
                  </a:lnTo>
                  <a:lnTo>
                    <a:pt x="1000" y="2098"/>
                  </a:lnTo>
                  <a:lnTo>
                    <a:pt x="946" y="2060"/>
                  </a:lnTo>
                  <a:lnTo>
                    <a:pt x="926" y="2043"/>
                  </a:lnTo>
                  <a:lnTo>
                    <a:pt x="870" y="2043"/>
                  </a:lnTo>
                  <a:lnTo>
                    <a:pt x="833" y="2025"/>
                  </a:lnTo>
                  <a:lnTo>
                    <a:pt x="815" y="1987"/>
                  </a:lnTo>
                  <a:lnTo>
                    <a:pt x="833" y="1967"/>
                  </a:lnTo>
                  <a:lnTo>
                    <a:pt x="815" y="1912"/>
                  </a:lnTo>
                  <a:lnTo>
                    <a:pt x="796" y="1894"/>
                  </a:lnTo>
                  <a:lnTo>
                    <a:pt x="741" y="1875"/>
                  </a:lnTo>
                  <a:lnTo>
                    <a:pt x="594" y="1894"/>
                  </a:lnTo>
                  <a:lnTo>
                    <a:pt x="538" y="1894"/>
                  </a:lnTo>
                  <a:lnTo>
                    <a:pt x="464" y="1930"/>
                  </a:lnTo>
                  <a:lnTo>
                    <a:pt x="427" y="1949"/>
                  </a:lnTo>
                  <a:lnTo>
                    <a:pt x="352" y="1949"/>
                  </a:lnTo>
                  <a:lnTo>
                    <a:pt x="315" y="1912"/>
                  </a:lnTo>
                  <a:lnTo>
                    <a:pt x="298" y="1930"/>
                  </a:lnTo>
                  <a:lnTo>
                    <a:pt x="279" y="1967"/>
                  </a:lnTo>
                  <a:lnTo>
                    <a:pt x="242" y="2004"/>
                  </a:lnTo>
                  <a:lnTo>
                    <a:pt x="205" y="2043"/>
                  </a:lnTo>
                  <a:lnTo>
                    <a:pt x="187" y="2135"/>
                  </a:lnTo>
                  <a:lnTo>
                    <a:pt x="187" y="2172"/>
                  </a:lnTo>
                  <a:lnTo>
                    <a:pt x="92" y="2265"/>
                  </a:lnTo>
                  <a:lnTo>
                    <a:pt x="74" y="2283"/>
                  </a:lnTo>
                  <a:lnTo>
                    <a:pt x="74" y="2320"/>
                  </a:lnTo>
                  <a:lnTo>
                    <a:pt x="37" y="2357"/>
                  </a:lnTo>
                  <a:lnTo>
                    <a:pt x="19" y="2412"/>
                  </a:lnTo>
                  <a:lnTo>
                    <a:pt x="19" y="2450"/>
                  </a:lnTo>
                  <a:lnTo>
                    <a:pt x="0" y="2524"/>
                  </a:lnTo>
                  <a:lnTo>
                    <a:pt x="0" y="2654"/>
                  </a:lnTo>
                  <a:lnTo>
                    <a:pt x="0" y="2709"/>
                  </a:lnTo>
                  <a:lnTo>
                    <a:pt x="0" y="2764"/>
                  </a:lnTo>
                  <a:lnTo>
                    <a:pt x="19" y="2801"/>
                  </a:lnTo>
                  <a:lnTo>
                    <a:pt x="37" y="2819"/>
                  </a:lnTo>
                  <a:lnTo>
                    <a:pt x="74" y="2877"/>
                  </a:lnTo>
                  <a:lnTo>
                    <a:pt x="74" y="2914"/>
                  </a:lnTo>
                  <a:lnTo>
                    <a:pt x="92" y="2950"/>
                  </a:lnTo>
                  <a:lnTo>
                    <a:pt x="150" y="3006"/>
                  </a:lnTo>
                  <a:lnTo>
                    <a:pt x="222" y="3043"/>
                  </a:lnTo>
                  <a:lnTo>
                    <a:pt x="259" y="3080"/>
                  </a:lnTo>
                  <a:lnTo>
                    <a:pt x="298" y="3080"/>
                  </a:lnTo>
                  <a:lnTo>
                    <a:pt x="335" y="3043"/>
                  </a:lnTo>
                  <a:lnTo>
                    <a:pt x="409" y="3043"/>
                  </a:lnTo>
                  <a:lnTo>
                    <a:pt x="464" y="3025"/>
                  </a:lnTo>
                  <a:lnTo>
                    <a:pt x="502" y="2969"/>
                  </a:lnTo>
                  <a:lnTo>
                    <a:pt x="557" y="3025"/>
                  </a:lnTo>
                  <a:lnTo>
                    <a:pt x="612" y="3025"/>
                  </a:lnTo>
                  <a:lnTo>
                    <a:pt x="631" y="3025"/>
                  </a:lnTo>
                  <a:lnTo>
                    <a:pt x="667" y="3062"/>
                  </a:lnTo>
                  <a:lnTo>
                    <a:pt x="704" y="3062"/>
                  </a:lnTo>
                  <a:lnTo>
                    <a:pt x="759" y="3080"/>
                  </a:lnTo>
                  <a:lnTo>
                    <a:pt x="759" y="3117"/>
                  </a:lnTo>
                  <a:lnTo>
                    <a:pt x="741" y="3172"/>
                  </a:lnTo>
                  <a:lnTo>
                    <a:pt x="741" y="3248"/>
                  </a:lnTo>
                  <a:lnTo>
                    <a:pt x="759" y="3302"/>
                  </a:lnTo>
                  <a:lnTo>
                    <a:pt x="778" y="3322"/>
                  </a:lnTo>
                  <a:lnTo>
                    <a:pt x="815" y="3377"/>
                  </a:lnTo>
                  <a:lnTo>
                    <a:pt x="815" y="3452"/>
                  </a:lnTo>
                  <a:lnTo>
                    <a:pt x="852" y="3582"/>
                  </a:lnTo>
                  <a:lnTo>
                    <a:pt x="852" y="3618"/>
                  </a:lnTo>
                  <a:lnTo>
                    <a:pt x="852" y="3675"/>
                  </a:lnTo>
                  <a:lnTo>
                    <a:pt x="833" y="3730"/>
                  </a:lnTo>
                  <a:lnTo>
                    <a:pt x="815" y="3860"/>
                  </a:lnTo>
                  <a:lnTo>
                    <a:pt x="833" y="3897"/>
                  </a:lnTo>
                  <a:lnTo>
                    <a:pt x="870" y="3952"/>
                  </a:lnTo>
                  <a:lnTo>
                    <a:pt x="870" y="4008"/>
                  </a:lnTo>
                  <a:lnTo>
                    <a:pt x="888" y="4083"/>
                  </a:lnTo>
                  <a:lnTo>
                    <a:pt x="908" y="4138"/>
                  </a:lnTo>
                  <a:lnTo>
                    <a:pt x="926" y="4175"/>
                  </a:lnTo>
                  <a:lnTo>
                    <a:pt x="946" y="4231"/>
                  </a:lnTo>
                  <a:lnTo>
                    <a:pt x="963" y="4268"/>
                  </a:lnTo>
                  <a:lnTo>
                    <a:pt x="981" y="4323"/>
                  </a:lnTo>
                  <a:lnTo>
                    <a:pt x="981" y="4360"/>
                  </a:lnTo>
                  <a:lnTo>
                    <a:pt x="1000" y="4398"/>
                  </a:lnTo>
                  <a:lnTo>
                    <a:pt x="1055" y="4436"/>
                  </a:lnTo>
                  <a:lnTo>
                    <a:pt x="1092" y="4416"/>
                  </a:lnTo>
                  <a:lnTo>
                    <a:pt x="1186" y="4378"/>
                  </a:lnTo>
                  <a:lnTo>
                    <a:pt x="1223" y="4378"/>
                  </a:lnTo>
                  <a:lnTo>
                    <a:pt x="1316" y="4323"/>
                  </a:lnTo>
                  <a:lnTo>
                    <a:pt x="1353" y="4286"/>
                  </a:lnTo>
                  <a:lnTo>
                    <a:pt x="1390" y="4250"/>
                  </a:lnTo>
                  <a:lnTo>
                    <a:pt x="1408" y="4193"/>
                  </a:lnTo>
                  <a:lnTo>
                    <a:pt x="1425" y="4155"/>
                  </a:lnTo>
                  <a:lnTo>
                    <a:pt x="1425" y="4101"/>
                  </a:lnTo>
                  <a:lnTo>
                    <a:pt x="1463" y="4063"/>
                  </a:lnTo>
                  <a:lnTo>
                    <a:pt x="1520" y="4028"/>
                  </a:lnTo>
                  <a:lnTo>
                    <a:pt x="1520" y="3970"/>
                  </a:lnTo>
                  <a:lnTo>
                    <a:pt x="1520" y="3915"/>
                  </a:lnTo>
                  <a:lnTo>
                    <a:pt x="1538" y="3860"/>
                  </a:lnTo>
                  <a:lnTo>
                    <a:pt x="1575" y="3805"/>
                  </a:lnTo>
                  <a:lnTo>
                    <a:pt x="1648" y="3730"/>
                  </a:lnTo>
                  <a:lnTo>
                    <a:pt x="1685" y="3693"/>
                  </a:lnTo>
                  <a:lnTo>
                    <a:pt x="1685" y="3618"/>
                  </a:lnTo>
                  <a:lnTo>
                    <a:pt x="1685" y="3507"/>
                  </a:lnTo>
                  <a:lnTo>
                    <a:pt x="1685" y="3470"/>
                  </a:lnTo>
                  <a:lnTo>
                    <a:pt x="1685" y="3359"/>
                  </a:lnTo>
                  <a:lnTo>
                    <a:pt x="1685" y="3322"/>
                  </a:lnTo>
                  <a:lnTo>
                    <a:pt x="1705" y="3265"/>
                  </a:lnTo>
                  <a:lnTo>
                    <a:pt x="1742" y="3230"/>
                  </a:lnTo>
                  <a:lnTo>
                    <a:pt x="1797" y="3154"/>
                  </a:lnTo>
                  <a:lnTo>
                    <a:pt x="1852" y="3099"/>
                  </a:lnTo>
                  <a:lnTo>
                    <a:pt x="1870" y="3062"/>
                  </a:lnTo>
                  <a:lnTo>
                    <a:pt x="1928" y="3006"/>
                  </a:lnTo>
                  <a:lnTo>
                    <a:pt x="1965" y="2932"/>
                  </a:lnTo>
                  <a:lnTo>
                    <a:pt x="1982" y="2877"/>
                  </a:lnTo>
                  <a:lnTo>
                    <a:pt x="2000" y="2840"/>
                  </a:lnTo>
                  <a:lnTo>
                    <a:pt x="2000" y="2819"/>
                  </a:lnTo>
                  <a:lnTo>
                    <a:pt x="2000" y="2784"/>
                  </a:lnTo>
                  <a:lnTo>
                    <a:pt x="1965" y="2764"/>
                  </a:lnTo>
                  <a:lnTo>
                    <a:pt x="1908" y="2801"/>
                  </a:lnTo>
                  <a:lnTo>
                    <a:pt x="1870" y="2801"/>
                  </a:lnTo>
                  <a:lnTo>
                    <a:pt x="1834" y="2801"/>
                  </a:lnTo>
                  <a:lnTo>
                    <a:pt x="1797" y="2801"/>
                  </a:lnTo>
                  <a:lnTo>
                    <a:pt x="1778" y="2764"/>
                  </a:lnTo>
                  <a:lnTo>
                    <a:pt x="1742" y="2709"/>
                  </a:lnTo>
                  <a:lnTo>
                    <a:pt x="1667" y="2654"/>
                  </a:lnTo>
                  <a:lnTo>
                    <a:pt x="1648" y="2616"/>
                  </a:lnTo>
                  <a:lnTo>
                    <a:pt x="1648" y="2561"/>
                  </a:lnTo>
                  <a:lnTo>
                    <a:pt x="1612" y="2542"/>
                  </a:lnTo>
                  <a:lnTo>
                    <a:pt x="1593" y="2450"/>
                  </a:lnTo>
                  <a:lnTo>
                    <a:pt x="1538" y="2375"/>
                  </a:lnTo>
                  <a:lnTo>
                    <a:pt x="1538" y="2340"/>
                  </a:lnTo>
                  <a:lnTo>
                    <a:pt x="1520" y="2302"/>
                  </a:lnTo>
                  <a:lnTo>
                    <a:pt x="1501" y="2283"/>
                  </a:lnTo>
                  <a:lnTo>
                    <a:pt x="1482" y="2190"/>
                  </a:lnTo>
                  <a:lnTo>
                    <a:pt x="1520" y="2247"/>
                  </a:lnTo>
                  <a:lnTo>
                    <a:pt x="1556" y="2283"/>
                  </a:lnTo>
                  <a:lnTo>
                    <a:pt x="1575" y="2340"/>
                  </a:lnTo>
                  <a:lnTo>
                    <a:pt x="1593" y="2395"/>
                  </a:lnTo>
                  <a:lnTo>
                    <a:pt x="1612" y="2432"/>
                  </a:lnTo>
                  <a:lnTo>
                    <a:pt x="1667" y="2487"/>
                  </a:lnTo>
                  <a:lnTo>
                    <a:pt x="1685" y="2542"/>
                  </a:lnTo>
                  <a:lnTo>
                    <a:pt x="1723" y="2579"/>
                  </a:lnTo>
                  <a:lnTo>
                    <a:pt x="1742" y="2635"/>
                  </a:lnTo>
                  <a:lnTo>
                    <a:pt x="1742" y="2672"/>
                  </a:lnTo>
                  <a:lnTo>
                    <a:pt x="1778" y="2764"/>
                  </a:lnTo>
                  <a:lnTo>
                    <a:pt x="1797" y="2764"/>
                  </a:lnTo>
                  <a:lnTo>
                    <a:pt x="1834" y="2746"/>
                  </a:lnTo>
                  <a:lnTo>
                    <a:pt x="1870" y="2727"/>
                  </a:lnTo>
                  <a:lnTo>
                    <a:pt x="1908" y="2709"/>
                  </a:lnTo>
                  <a:lnTo>
                    <a:pt x="1965" y="2672"/>
                  </a:lnTo>
                  <a:lnTo>
                    <a:pt x="2000" y="2654"/>
                  </a:lnTo>
                  <a:lnTo>
                    <a:pt x="2057" y="2635"/>
                  </a:lnTo>
                  <a:lnTo>
                    <a:pt x="2093" y="2597"/>
                  </a:lnTo>
                  <a:lnTo>
                    <a:pt x="2150" y="2579"/>
                  </a:lnTo>
                  <a:lnTo>
                    <a:pt x="2205" y="2524"/>
                  </a:lnTo>
                  <a:lnTo>
                    <a:pt x="2222" y="2487"/>
                  </a:lnTo>
                  <a:lnTo>
                    <a:pt x="2242" y="2432"/>
                  </a:lnTo>
                  <a:lnTo>
                    <a:pt x="2205" y="2375"/>
                  </a:lnTo>
                  <a:lnTo>
                    <a:pt x="2187" y="2320"/>
                  </a:lnTo>
                  <a:lnTo>
                    <a:pt x="2113" y="2283"/>
                  </a:lnTo>
                  <a:lnTo>
                    <a:pt x="2057" y="2302"/>
                  </a:lnTo>
                  <a:lnTo>
                    <a:pt x="2057" y="2283"/>
                  </a:lnTo>
                  <a:lnTo>
                    <a:pt x="2074" y="2265"/>
                  </a:lnTo>
                  <a:lnTo>
                    <a:pt x="2113" y="2247"/>
                  </a:lnTo>
                  <a:lnTo>
                    <a:pt x="2167" y="2283"/>
                  </a:lnTo>
                  <a:lnTo>
                    <a:pt x="2242" y="2357"/>
                  </a:lnTo>
                  <a:lnTo>
                    <a:pt x="2260" y="2340"/>
                  </a:lnTo>
                  <a:lnTo>
                    <a:pt x="2335" y="2320"/>
                  </a:lnTo>
                  <a:lnTo>
                    <a:pt x="2427" y="2340"/>
                  </a:lnTo>
                  <a:lnTo>
                    <a:pt x="2483" y="2357"/>
                  </a:lnTo>
                  <a:lnTo>
                    <a:pt x="2557" y="2412"/>
                  </a:lnTo>
                  <a:lnTo>
                    <a:pt x="2520" y="2412"/>
                  </a:lnTo>
                  <a:lnTo>
                    <a:pt x="2520" y="2432"/>
                  </a:lnTo>
                  <a:lnTo>
                    <a:pt x="2575" y="2450"/>
                  </a:lnTo>
                  <a:lnTo>
                    <a:pt x="2612" y="2487"/>
                  </a:lnTo>
                  <a:lnTo>
                    <a:pt x="2631" y="2524"/>
                  </a:lnTo>
                  <a:lnTo>
                    <a:pt x="2649" y="2635"/>
                  </a:lnTo>
                  <a:lnTo>
                    <a:pt x="2649" y="2672"/>
                  </a:lnTo>
                  <a:lnTo>
                    <a:pt x="2687" y="2709"/>
                  </a:lnTo>
                  <a:lnTo>
                    <a:pt x="2724" y="2784"/>
                  </a:lnTo>
                  <a:lnTo>
                    <a:pt x="2742" y="2840"/>
                  </a:lnTo>
                  <a:lnTo>
                    <a:pt x="2760" y="2895"/>
                  </a:lnTo>
                  <a:lnTo>
                    <a:pt x="2797" y="2914"/>
                  </a:lnTo>
                  <a:lnTo>
                    <a:pt x="2816" y="2895"/>
                  </a:lnTo>
                  <a:lnTo>
                    <a:pt x="2834" y="2877"/>
                  </a:lnTo>
                  <a:lnTo>
                    <a:pt x="2854" y="2819"/>
                  </a:lnTo>
                  <a:lnTo>
                    <a:pt x="2854" y="2801"/>
                  </a:lnTo>
                  <a:lnTo>
                    <a:pt x="2871" y="2764"/>
                  </a:lnTo>
                  <a:lnTo>
                    <a:pt x="2871" y="2709"/>
                  </a:lnTo>
                  <a:lnTo>
                    <a:pt x="2910" y="2635"/>
                  </a:lnTo>
                  <a:lnTo>
                    <a:pt x="2947" y="2579"/>
                  </a:lnTo>
                  <a:lnTo>
                    <a:pt x="3002" y="2542"/>
                  </a:lnTo>
                  <a:lnTo>
                    <a:pt x="3019" y="2524"/>
                  </a:lnTo>
                  <a:lnTo>
                    <a:pt x="3039" y="2469"/>
                  </a:lnTo>
                  <a:lnTo>
                    <a:pt x="3056" y="2469"/>
                  </a:lnTo>
                  <a:lnTo>
                    <a:pt x="3169" y="2432"/>
                  </a:lnTo>
                  <a:lnTo>
                    <a:pt x="3169" y="2412"/>
                  </a:lnTo>
                  <a:lnTo>
                    <a:pt x="3187" y="2432"/>
                  </a:lnTo>
                  <a:lnTo>
                    <a:pt x="3204" y="2487"/>
                  </a:lnTo>
                  <a:lnTo>
                    <a:pt x="3242" y="2542"/>
                  </a:lnTo>
                  <a:lnTo>
                    <a:pt x="3242" y="2597"/>
                  </a:lnTo>
                  <a:lnTo>
                    <a:pt x="3262" y="2635"/>
                  </a:lnTo>
                  <a:lnTo>
                    <a:pt x="3299" y="2635"/>
                  </a:lnTo>
                  <a:lnTo>
                    <a:pt x="3335" y="2635"/>
                  </a:lnTo>
                  <a:lnTo>
                    <a:pt x="3354" y="2635"/>
                  </a:lnTo>
                  <a:lnTo>
                    <a:pt x="3354" y="2654"/>
                  </a:lnTo>
                  <a:lnTo>
                    <a:pt x="3372" y="2709"/>
                  </a:lnTo>
                  <a:lnTo>
                    <a:pt x="3391" y="2746"/>
                  </a:lnTo>
                  <a:lnTo>
                    <a:pt x="3409" y="2764"/>
                  </a:lnTo>
                  <a:lnTo>
                    <a:pt x="3409" y="2857"/>
                  </a:lnTo>
                  <a:lnTo>
                    <a:pt x="3409" y="2914"/>
                  </a:lnTo>
                  <a:lnTo>
                    <a:pt x="3427" y="2950"/>
                  </a:lnTo>
                  <a:lnTo>
                    <a:pt x="3464" y="3006"/>
                  </a:lnTo>
                  <a:lnTo>
                    <a:pt x="3502" y="3043"/>
                  </a:lnTo>
                  <a:lnTo>
                    <a:pt x="3502" y="3080"/>
                  </a:lnTo>
                  <a:lnTo>
                    <a:pt x="3484" y="3099"/>
                  </a:lnTo>
                  <a:lnTo>
                    <a:pt x="3427" y="3043"/>
                  </a:lnTo>
                  <a:lnTo>
                    <a:pt x="3409" y="3006"/>
                  </a:lnTo>
                  <a:lnTo>
                    <a:pt x="3409" y="2987"/>
                  </a:lnTo>
                  <a:lnTo>
                    <a:pt x="3391" y="2969"/>
                  </a:lnTo>
                  <a:lnTo>
                    <a:pt x="3372" y="3006"/>
                  </a:lnTo>
                  <a:lnTo>
                    <a:pt x="3335" y="2987"/>
                  </a:lnTo>
                  <a:lnTo>
                    <a:pt x="3317" y="2987"/>
                  </a:lnTo>
                  <a:lnTo>
                    <a:pt x="3299" y="3006"/>
                  </a:lnTo>
                  <a:lnTo>
                    <a:pt x="3335" y="3062"/>
                  </a:lnTo>
                  <a:lnTo>
                    <a:pt x="3372" y="3099"/>
                  </a:lnTo>
                  <a:lnTo>
                    <a:pt x="3372" y="3154"/>
                  </a:lnTo>
                  <a:lnTo>
                    <a:pt x="3391" y="3172"/>
                  </a:lnTo>
                  <a:lnTo>
                    <a:pt x="3409" y="3137"/>
                  </a:lnTo>
                  <a:lnTo>
                    <a:pt x="3427" y="3154"/>
                  </a:lnTo>
                  <a:lnTo>
                    <a:pt x="3484" y="3209"/>
                  </a:lnTo>
                  <a:lnTo>
                    <a:pt x="3484" y="3285"/>
                  </a:lnTo>
                  <a:lnTo>
                    <a:pt x="3502" y="3302"/>
                  </a:lnTo>
                  <a:lnTo>
                    <a:pt x="3557" y="3340"/>
                  </a:lnTo>
                  <a:lnTo>
                    <a:pt x="3576" y="3377"/>
                  </a:lnTo>
                  <a:lnTo>
                    <a:pt x="3594" y="3395"/>
                  </a:lnTo>
                  <a:lnTo>
                    <a:pt x="3613" y="3377"/>
                  </a:lnTo>
                  <a:lnTo>
                    <a:pt x="3613" y="3415"/>
                  </a:lnTo>
                  <a:lnTo>
                    <a:pt x="3649" y="3433"/>
                  </a:lnTo>
                  <a:lnTo>
                    <a:pt x="3706" y="3452"/>
                  </a:lnTo>
                  <a:lnTo>
                    <a:pt x="3761" y="3452"/>
                  </a:lnTo>
                  <a:lnTo>
                    <a:pt x="3816" y="3470"/>
                  </a:lnTo>
                  <a:lnTo>
                    <a:pt x="3872" y="34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1" name="Freeform 71"/>
            <p:cNvSpPr>
              <a:spLocks/>
            </p:cNvSpPr>
            <p:nvPr/>
          </p:nvSpPr>
          <p:spPr bwMode="auto">
            <a:xfrm>
              <a:off x="4791" y="2768"/>
              <a:ext cx="36" cy="9"/>
            </a:xfrm>
            <a:custGeom>
              <a:avLst/>
              <a:gdLst>
                <a:gd name="T0" fmla="*/ 3 w 72"/>
                <a:gd name="T1" fmla="*/ 1 h 18"/>
                <a:gd name="T2" fmla="*/ 5 w 72"/>
                <a:gd name="T3" fmla="*/ 0 h 18"/>
                <a:gd name="T4" fmla="*/ 3 w 72"/>
                <a:gd name="T5" fmla="*/ 0 h 18"/>
                <a:gd name="T6" fmla="*/ 1 w 72"/>
                <a:gd name="T7" fmla="*/ 0 h 18"/>
                <a:gd name="T8" fmla="*/ 0 w 72"/>
                <a:gd name="T9" fmla="*/ 1 h 18"/>
                <a:gd name="T10" fmla="*/ 2 w 72"/>
                <a:gd name="T11" fmla="*/ 1 h 18"/>
                <a:gd name="T12" fmla="*/ 3 w 72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8"/>
                <a:gd name="T23" fmla="*/ 72 w 7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8">
                  <a:moveTo>
                    <a:pt x="55" y="18"/>
                  </a:moveTo>
                  <a:lnTo>
                    <a:pt x="7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35" y="18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2" name="Freeform 72"/>
            <p:cNvSpPr>
              <a:spLocks/>
            </p:cNvSpPr>
            <p:nvPr/>
          </p:nvSpPr>
          <p:spPr bwMode="auto">
            <a:xfrm>
              <a:off x="4883" y="2638"/>
              <a:ext cx="353" cy="157"/>
            </a:xfrm>
            <a:custGeom>
              <a:avLst/>
              <a:gdLst>
                <a:gd name="T0" fmla="*/ 24 w 705"/>
                <a:gd name="T1" fmla="*/ 16 h 315"/>
                <a:gd name="T2" fmla="*/ 25 w 705"/>
                <a:gd name="T3" fmla="*/ 16 h 315"/>
                <a:gd name="T4" fmla="*/ 26 w 705"/>
                <a:gd name="T5" fmla="*/ 17 h 315"/>
                <a:gd name="T6" fmla="*/ 33 w 705"/>
                <a:gd name="T7" fmla="*/ 18 h 315"/>
                <a:gd name="T8" fmla="*/ 34 w 705"/>
                <a:gd name="T9" fmla="*/ 17 h 315"/>
                <a:gd name="T10" fmla="*/ 35 w 705"/>
                <a:gd name="T11" fmla="*/ 16 h 315"/>
                <a:gd name="T12" fmla="*/ 36 w 705"/>
                <a:gd name="T13" fmla="*/ 16 h 315"/>
                <a:gd name="T14" fmla="*/ 40 w 705"/>
                <a:gd name="T15" fmla="*/ 19 h 315"/>
                <a:gd name="T16" fmla="*/ 43 w 705"/>
                <a:gd name="T17" fmla="*/ 19 h 315"/>
                <a:gd name="T18" fmla="*/ 45 w 705"/>
                <a:gd name="T19" fmla="*/ 19 h 315"/>
                <a:gd name="T20" fmla="*/ 43 w 705"/>
                <a:gd name="T21" fmla="*/ 18 h 315"/>
                <a:gd name="T22" fmla="*/ 41 w 705"/>
                <a:gd name="T23" fmla="*/ 17 h 315"/>
                <a:gd name="T24" fmla="*/ 41 w 705"/>
                <a:gd name="T25" fmla="*/ 15 h 315"/>
                <a:gd name="T26" fmla="*/ 40 w 705"/>
                <a:gd name="T27" fmla="*/ 12 h 315"/>
                <a:gd name="T28" fmla="*/ 37 w 705"/>
                <a:gd name="T29" fmla="*/ 11 h 315"/>
                <a:gd name="T30" fmla="*/ 35 w 705"/>
                <a:gd name="T31" fmla="*/ 10 h 315"/>
                <a:gd name="T32" fmla="*/ 35 w 705"/>
                <a:gd name="T33" fmla="*/ 8 h 315"/>
                <a:gd name="T34" fmla="*/ 31 w 705"/>
                <a:gd name="T35" fmla="*/ 5 h 315"/>
                <a:gd name="T36" fmla="*/ 28 w 705"/>
                <a:gd name="T37" fmla="*/ 4 h 315"/>
                <a:gd name="T38" fmla="*/ 27 w 705"/>
                <a:gd name="T39" fmla="*/ 4 h 315"/>
                <a:gd name="T40" fmla="*/ 19 w 705"/>
                <a:gd name="T41" fmla="*/ 0 h 315"/>
                <a:gd name="T42" fmla="*/ 17 w 705"/>
                <a:gd name="T43" fmla="*/ 1 h 315"/>
                <a:gd name="T44" fmla="*/ 16 w 705"/>
                <a:gd name="T45" fmla="*/ 2 h 315"/>
                <a:gd name="T46" fmla="*/ 14 w 705"/>
                <a:gd name="T47" fmla="*/ 0 h 315"/>
                <a:gd name="T48" fmla="*/ 11 w 705"/>
                <a:gd name="T49" fmla="*/ 0 h 315"/>
                <a:gd name="T50" fmla="*/ 9 w 705"/>
                <a:gd name="T51" fmla="*/ 1 h 315"/>
                <a:gd name="T52" fmla="*/ 6 w 705"/>
                <a:gd name="T53" fmla="*/ 2 h 315"/>
                <a:gd name="T54" fmla="*/ 3 w 705"/>
                <a:gd name="T55" fmla="*/ 2 h 315"/>
                <a:gd name="T56" fmla="*/ 0 w 705"/>
                <a:gd name="T57" fmla="*/ 2 h 315"/>
                <a:gd name="T58" fmla="*/ 2 w 705"/>
                <a:gd name="T59" fmla="*/ 3 h 315"/>
                <a:gd name="T60" fmla="*/ 4 w 705"/>
                <a:gd name="T61" fmla="*/ 4 h 315"/>
                <a:gd name="T62" fmla="*/ 4 w 705"/>
                <a:gd name="T63" fmla="*/ 5 h 315"/>
                <a:gd name="T64" fmla="*/ 9 w 705"/>
                <a:gd name="T65" fmla="*/ 6 h 315"/>
                <a:gd name="T66" fmla="*/ 10 w 705"/>
                <a:gd name="T67" fmla="*/ 6 h 315"/>
                <a:gd name="T68" fmla="*/ 11 w 705"/>
                <a:gd name="T69" fmla="*/ 5 h 315"/>
                <a:gd name="T70" fmla="*/ 11 w 705"/>
                <a:gd name="T71" fmla="*/ 6 h 315"/>
                <a:gd name="T72" fmla="*/ 12 w 705"/>
                <a:gd name="T73" fmla="*/ 8 h 315"/>
                <a:gd name="T74" fmla="*/ 13 w 705"/>
                <a:gd name="T75" fmla="*/ 8 h 315"/>
                <a:gd name="T76" fmla="*/ 16 w 705"/>
                <a:gd name="T77" fmla="*/ 6 h 315"/>
                <a:gd name="T78" fmla="*/ 20 w 705"/>
                <a:gd name="T79" fmla="*/ 9 h 315"/>
                <a:gd name="T80" fmla="*/ 22 w 705"/>
                <a:gd name="T81" fmla="*/ 11 h 315"/>
                <a:gd name="T82" fmla="*/ 24 w 705"/>
                <a:gd name="T83" fmla="*/ 15 h 315"/>
                <a:gd name="T84" fmla="*/ 22 w 705"/>
                <a:gd name="T85" fmla="*/ 16 h 315"/>
                <a:gd name="T86" fmla="*/ 24 w 705"/>
                <a:gd name="T87" fmla="*/ 16 h 3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5"/>
                <a:gd name="T133" fmla="*/ 0 h 315"/>
                <a:gd name="T134" fmla="*/ 705 w 705"/>
                <a:gd name="T135" fmla="*/ 315 h 3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5" h="315">
                  <a:moveTo>
                    <a:pt x="370" y="260"/>
                  </a:moveTo>
                  <a:lnTo>
                    <a:pt x="391" y="260"/>
                  </a:lnTo>
                  <a:lnTo>
                    <a:pt x="408" y="278"/>
                  </a:lnTo>
                  <a:lnTo>
                    <a:pt x="518" y="296"/>
                  </a:lnTo>
                  <a:lnTo>
                    <a:pt x="537" y="278"/>
                  </a:lnTo>
                  <a:lnTo>
                    <a:pt x="555" y="260"/>
                  </a:lnTo>
                  <a:lnTo>
                    <a:pt x="575" y="260"/>
                  </a:lnTo>
                  <a:lnTo>
                    <a:pt x="631" y="315"/>
                  </a:lnTo>
                  <a:lnTo>
                    <a:pt x="685" y="315"/>
                  </a:lnTo>
                  <a:lnTo>
                    <a:pt x="705" y="315"/>
                  </a:lnTo>
                  <a:lnTo>
                    <a:pt x="685" y="296"/>
                  </a:lnTo>
                  <a:lnTo>
                    <a:pt x="648" y="278"/>
                  </a:lnTo>
                  <a:lnTo>
                    <a:pt x="648" y="241"/>
                  </a:lnTo>
                  <a:lnTo>
                    <a:pt x="631" y="203"/>
                  </a:lnTo>
                  <a:lnTo>
                    <a:pt x="592" y="185"/>
                  </a:lnTo>
                  <a:lnTo>
                    <a:pt x="555" y="167"/>
                  </a:lnTo>
                  <a:lnTo>
                    <a:pt x="555" y="130"/>
                  </a:lnTo>
                  <a:lnTo>
                    <a:pt x="483" y="93"/>
                  </a:lnTo>
                  <a:lnTo>
                    <a:pt x="445" y="73"/>
                  </a:lnTo>
                  <a:lnTo>
                    <a:pt x="426" y="73"/>
                  </a:lnTo>
                  <a:lnTo>
                    <a:pt x="296" y="0"/>
                  </a:lnTo>
                  <a:lnTo>
                    <a:pt x="260" y="17"/>
                  </a:lnTo>
                  <a:lnTo>
                    <a:pt x="241" y="38"/>
                  </a:lnTo>
                  <a:lnTo>
                    <a:pt x="223" y="0"/>
                  </a:lnTo>
                  <a:lnTo>
                    <a:pt x="167" y="0"/>
                  </a:lnTo>
                  <a:lnTo>
                    <a:pt x="130" y="17"/>
                  </a:lnTo>
                  <a:lnTo>
                    <a:pt x="93" y="38"/>
                  </a:lnTo>
                  <a:lnTo>
                    <a:pt x="38" y="38"/>
                  </a:lnTo>
                  <a:lnTo>
                    <a:pt x="0" y="38"/>
                  </a:lnTo>
                  <a:lnTo>
                    <a:pt x="19" y="56"/>
                  </a:lnTo>
                  <a:lnTo>
                    <a:pt x="56" y="73"/>
                  </a:lnTo>
                  <a:lnTo>
                    <a:pt x="56" y="93"/>
                  </a:lnTo>
                  <a:lnTo>
                    <a:pt x="130" y="110"/>
                  </a:lnTo>
                  <a:lnTo>
                    <a:pt x="148" y="110"/>
                  </a:lnTo>
                  <a:lnTo>
                    <a:pt x="167" y="93"/>
                  </a:lnTo>
                  <a:lnTo>
                    <a:pt x="167" y="110"/>
                  </a:lnTo>
                  <a:lnTo>
                    <a:pt x="185" y="130"/>
                  </a:lnTo>
                  <a:lnTo>
                    <a:pt x="203" y="130"/>
                  </a:lnTo>
                  <a:lnTo>
                    <a:pt x="241" y="110"/>
                  </a:lnTo>
                  <a:lnTo>
                    <a:pt x="315" y="148"/>
                  </a:lnTo>
                  <a:lnTo>
                    <a:pt x="352" y="185"/>
                  </a:lnTo>
                  <a:lnTo>
                    <a:pt x="370" y="241"/>
                  </a:lnTo>
                  <a:lnTo>
                    <a:pt x="352" y="260"/>
                  </a:lnTo>
                  <a:lnTo>
                    <a:pt x="370" y="2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3" name="Freeform 73"/>
            <p:cNvSpPr>
              <a:spLocks/>
            </p:cNvSpPr>
            <p:nvPr/>
          </p:nvSpPr>
          <p:spPr bwMode="auto">
            <a:xfrm>
              <a:off x="5217" y="3306"/>
              <a:ext cx="148" cy="148"/>
            </a:xfrm>
            <a:custGeom>
              <a:avLst/>
              <a:gdLst>
                <a:gd name="T0" fmla="*/ 18 w 295"/>
                <a:gd name="T1" fmla="*/ 5 h 296"/>
                <a:gd name="T2" fmla="*/ 18 w 295"/>
                <a:gd name="T3" fmla="*/ 5 h 296"/>
                <a:gd name="T4" fmla="*/ 17 w 295"/>
                <a:gd name="T5" fmla="*/ 3 h 296"/>
                <a:gd name="T6" fmla="*/ 17 w 295"/>
                <a:gd name="T7" fmla="*/ 2 h 296"/>
                <a:gd name="T8" fmla="*/ 15 w 295"/>
                <a:gd name="T9" fmla="*/ 0 h 296"/>
                <a:gd name="T10" fmla="*/ 14 w 295"/>
                <a:gd name="T11" fmla="*/ 0 h 296"/>
                <a:gd name="T12" fmla="*/ 12 w 295"/>
                <a:gd name="T13" fmla="*/ 2 h 296"/>
                <a:gd name="T14" fmla="*/ 11 w 295"/>
                <a:gd name="T15" fmla="*/ 5 h 296"/>
                <a:gd name="T16" fmla="*/ 7 w 295"/>
                <a:gd name="T17" fmla="*/ 9 h 296"/>
                <a:gd name="T18" fmla="*/ 4 w 295"/>
                <a:gd name="T19" fmla="*/ 10 h 296"/>
                <a:gd name="T20" fmla="*/ 2 w 295"/>
                <a:gd name="T21" fmla="*/ 11 h 296"/>
                <a:gd name="T22" fmla="*/ 0 w 295"/>
                <a:gd name="T23" fmla="*/ 18 h 296"/>
                <a:gd name="T24" fmla="*/ 2 w 295"/>
                <a:gd name="T25" fmla="*/ 19 h 296"/>
                <a:gd name="T26" fmla="*/ 5 w 295"/>
                <a:gd name="T27" fmla="*/ 18 h 296"/>
                <a:gd name="T28" fmla="*/ 7 w 295"/>
                <a:gd name="T29" fmla="*/ 17 h 296"/>
                <a:gd name="T30" fmla="*/ 9 w 295"/>
                <a:gd name="T31" fmla="*/ 15 h 296"/>
                <a:gd name="T32" fmla="*/ 11 w 295"/>
                <a:gd name="T33" fmla="*/ 12 h 296"/>
                <a:gd name="T34" fmla="*/ 14 w 295"/>
                <a:gd name="T35" fmla="*/ 9 h 296"/>
                <a:gd name="T36" fmla="*/ 17 w 295"/>
                <a:gd name="T37" fmla="*/ 9 h 296"/>
                <a:gd name="T38" fmla="*/ 19 w 295"/>
                <a:gd name="T39" fmla="*/ 9 h 296"/>
                <a:gd name="T40" fmla="*/ 18 w 295"/>
                <a:gd name="T41" fmla="*/ 6 h 296"/>
                <a:gd name="T42" fmla="*/ 18 w 295"/>
                <a:gd name="T43" fmla="*/ 5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5"/>
                <a:gd name="T67" fmla="*/ 0 h 296"/>
                <a:gd name="T68" fmla="*/ 295 w 295"/>
                <a:gd name="T69" fmla="*/ 296 h 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5" h="296">
                  <a:moveTo>
                    <a:pt x="277" y="93"/>
                  </a:moveTo>
                  <a:lnTo>
                    <a:pt x="277" y="74"/>
                  </a:lnTo>
                  <a:lnTo>
                    <a:pt x="259" y="55"/>
                  </a:lnTo>
                  <a:lnTo>
                    <a:pt x="259" y="37"/>
                  </a:lnTo>
                  <a:lnTo>
                    <a:pt x="240" y="0"/>
                  </a:lnTo>
                  <a:lnTo>
                    <a:pt x="222" y="0"/>
                  </a:lnTo>
                  <a:lnTo>
                    <a:pt x="185" y="37"/>
                  </a:lnTo>
                  <a:lnTo>
                    <a:pt x="167" y="93"/>
                  </a:lnTo>
                  <a:lnTo>
                    <a:pt x="109" y="130"/>
                  </a:lnTo>
                  <a:lnTo>
                    <a:pt x="55" y="167"/>
                  </a:lnTo>
                  <a:lnTo>
                    <a:pt x="17" y="185"/>
                  </a:lnTo>
                  <a:lnTo>
                    <a:pt x="0" y="278"/>
                  </a:lnTo>
                  <a:lnTo>
                    <a:pt x="17" y="296"/>
                  </a:lnTo>
                  <a:lnTo>
                    <a:pt x="72" y="278"/>
                  </a:lnTo>
                  <a:lnTo>
                    <a:pt x="109" y="261"/>
                  </a:lnTo>
                  <a:lnTo>
                    <a:pt x="130" y="240"/>
                  </a:lnTo>
                  <a:lnTo>
                    <a:pt x="167" y="203"/>
                  </a:lnTo>
                  <a:lnTo>
                    <a:pt x="222" y="148"/>
                  </a:lnTo>
                  <a:lnTo>
                    <a:pt x="259" y="148"/>
                  </a:lnTo>
                  <a:lnTo>
                    <a:pt x="295" y="130"/>
                  </a:lnTo>
                  <a:lnTo>
                    <a:pt x="277" y="111"/>
                  </a:lnTo>
                  <a:lnTo>
                    <a:pt x="277" y="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4" name="Freeform 74"/>
            <p:cNvSpPr>
              <a:spLocks/>
            </p:cNvSpPr>
            <p:nvPr/>
          </p:nvSpPr>
          <p:spPr bwMode="auto">
            <a:xfrm>
              <a:off x="4846" y="2424"/>
              <a:ext cx="10" cy="19"/>
            </a:xfrm>
            <a:custGeom>
              <a:avLst/>
              <a:gdLst>
                <a:gd name="T0" fmla="*/ 0 w 19"/>
                <a:gd name="T1" fmla="*/ 2 h 37"/>
                <a:gd name="T2" fmla="*/ 2 w 19"/>
                <a:gd name="T3" fmla="*/ 3 h 37"/>
                <a:gd name="T4" fmla="*/ 2 w 19"/>
                <a:gd name="T5" fmla="*/ 2 h 37"/>
                <a:gd name="T6" fmla="*/ 0 w 19"/>
                <a:gd name="T7" fmla="*/ 0 h 37"/>
                <a:gd name="T8" fmla="*/ 0 w 19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0" y="20"/>
                  </a:moveTo>
                  <a:lnTo>
                    <a:pt x="19" y="37"/>
                  </a:lnTo>
                  <a:lnTo>
                    <a:pt x="19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5" name="Freeform 75"/>
            <p:cNvSpPr>
              <a:spLocks/>
            </p:cNvSpPr>
            <p:nvPr/>
          </p:nvSpPr>
          <p:spPr bwMode="auto">
            <a:xfrm>
              <a:off x="4818" y="2443"/>
              <a:ext cx="9" cy="19"/>
            </a:xfrm>
            <a:custGeom>
              <a:avLst/>
              <a:gdLst>
                <a:gd name="T0" fmla="*/ 0 w 17"/>
                <a:gd name="T1" fmla="*/ 2 h 39"/>
                <a:gd name="T2" fmla="*/ 2 w 17"/>
                <a:gd name="T3" fmla="*/ 1 h 39"/>
                <a:gd name="T4" fmla="*/ 2 w 17"/>
                <a:gd name="T5" fmla="*/ 0 h 39"/>
                <a:gd name="T6" fmla="*/ 0 w 17"/>
                <a:gd name="T7" fmla="*/ 1 h 39"/>
                <a:gd name="T8" fmla="*/ 0 w 17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0" y="39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6" name="Rectangle 76"/>
            <p:cNvSpPr>
              <a:spLocks noChangeArrowheads="1"/>
            </p:cNvSpPr>
            <p:nvPr/>
          </p:nvSpPr>
          <p:spPr bwMode="auto">
            <a:xfrm>
              <a:off x="4837" y="2452"/>
              <a:ext cx="9" cy="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7" name="Freeform 77"/>
            <p:cNvSpPr>
              <a:spLocks/>
            </p:cNvSpPr>
            <p:nvPr/>
          </p:nvSpPr>
          <p:spPr bwMode="auto">
            <a:xfrm>
              <a:off x="3345" y="1998"/>
              <a:ext cx="37" cy="19"/>
            </a:xfrm>
            <a:custGeom>
              <a:avLst/>
              <a:gdLst>
                <a:gd name="T0" fmla="*/ 5 w 72"/>
                <a:gd name="T1" fmla="*/ 3 h 37"/>
                <a:gd name="T2" fmla="*/ 5 w 72"/>
                <a:gd name="T3" fmla="*/ 0 h 37"/>
                <a:gd name="T4" fmla="*/ 2 w 72"/>
                <a:gd name="T5" fmla="*/ 0 h 37"/>
                <a:gd name="T6" fmla="*/ 0 w 72"/>
                <a:gd name="T7" fmla="*/ 2 h 37"/>
                <a:gd name="T8" fmla="*/ 3 w 72"/>
                <a:gd name="T9" fmla="*/ 2 h 37"/>
                <a:gd name="T10" fmla="*/ 5 w 72"/>
                <a:gd name="T11" fmla="*/ 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7"/>
                <a:gd name="T20" fmla="*/ 72 w 72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7">
                  <a:moveTo>
                    <a:pt x="72" y="37"/>
                  </a:moveTo>
                  <a:lnTo>
                    <a:pt x="72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35" y="18"/>
                  </a:lnTo>
                  <a:lnTo>
                    <a:pt x="72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8" name="Freeform 78"/>
            <p:cNvSpPr>
              <a:spLocks/>
            </p:cNvSpPr>
            <p:nvPr/>
          </p:nvSpPr>
          <p:spPr bwMode="auto">
            <a:xfrm>
              <a:off x="3474" y="2007"/>
              <a:ext cx="19" cy="19"/>
            </a:xfrm>
            <a:custGeom>
              <a:avLst/>
              <a:gdLst>
                <a:gd name="T0" fmla="*/ 2 w 38"/>
                <a:gd name="T1" fmla="*/ 0 h 37"/>
                <a:gd name="T2" fmla="*/ 1 w 38"/>
                <a:gd name="T3" fmla="*/ 0 h 37"/>
                <a:gd name="T4" fmla="*/ 0 w 38"/>
                <a:gd name="T5" fmla="*/ 2 h 37"/>
                <a:gd name="T6" fmla="*/ 0 w 38"/>
                <a:gd name="T7" fmla="*/ 3 h 37"/>
                <a:gd name="T8" fmla="*/ 1 w 38"/>
                <a:gd name="T9" fmla="*/ 3 h 37"/>
                <a:gd name="T10" fmla="*/ 2 w 38"/>
                <a:gd name="T11" fmla="*/ 3 h 37"/>
                <a:gd name="T12" fmla="*/ 2 w 38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7"/>
                <a:gd name="T23" fmla="*/ 38 w 38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7">
                  <a:moveTo>
                    <a:pt x="38" y="0"/>
                  </a:moveTo>
                  <a:lnTo>
                    <a:pt x="2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20" y="37"/>
                  </a:lnTo>
                  <a:lnTo>
                    <a:pt x="38" y="3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69" name="Freeform 79"/>
            <p:cNvSpPr>
              <a:spLocks/>
            </p:cNvSpPr>
            <p:nvPr/>
          </p:nvSpPr>
          <p:spPr bwMode="auto">
            <a:xfrm>
              <a:off x="3068" y="1906"/>
              <a:ext cx="18" cy="9"/>
            </a:xfrm>
            <a:custGeom>
              <a:avLst/>
              <a:gdLst>
                <a:gd name="T0" fmla="*/ 1 w 37"/>
                <a:gd name="T1" fmla="*/ 0 h 18"/>
                <a:gd name="T2" fmla="*/ 0 w 37"/>
                <a:gd name="T3" fmla="*/ 1 h 18"/>
                <a:gd name="T4" fmla="*/ 1 w 37"/>
                <a:gd name="T5" fmla="*/ 1 h 18"/>
                <a:gd name="T6" fmla="*/ 2 w 37"/>
                <a:gd name="T7" fmla="*/ 1 h 18"/>
                <a:gd name="T8" fmla="*/ 1 w 3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19" y="0"/>
                  </a:moveTo>
                  <a:lnTo>
                    <a:pt x="0" y="18"/>
                  </a:lnTo>
                  <a:lnTo>
                    <a:pt x="19" y="18"/>
                  </a:lnTo>
                  <a:lnTo>
                    <a:pt x="37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0" name="Freeform 80"/>
            <p:cNvSpPr>
              <a:spLocks/>
            </p:cNvSpPr>
            <p:nvPr/>
          </p:nvSpPr>
          <p:spPr bwMode="auto">
            <a:xfrm>
              <a:off x="705" y="1126"/>
              <a:ext cx="1769" cy="2533"/>
            </a:xfrm>
            <a:custGeom>
              <a:avLst/>
              <a:gdLst>
                <a:gd name="T0" fmla="*/ 192 w 3538"/>
                <a:gd name="T1" fmla="*/ 182 h 5066"/>
                <a:gd name="T2" fmla="*/ 172 w 3538"/>
                <a:gd name="T3" fmla="*/ 165 h 5066"/>
                <a:gd name="T4" fmla="*/ 149 w 3538"/>
                <a:gd name="T5" fmla="*/ 163 h 5066"/>
                <a:gd name="T6" fmla="*/ 135 w 3538"/>
                <a:gd name="T7" fmla="*/ 165 h 5066"/>
                <a:gd name="T8" fmla="*/ 122 w 3538"/>
                <a:gd name="T9" fmla="*/ 150 h 5066"/>
                <a:gd name="T10" fmla="*/ 108 w 3538"/>
                <a:gd name="T11" fmla="*/ 144 h 5066"/>
                <a:gd name="T12" fmla="*/ 121 w 3538"/>
                <a:gd name="T13" fmla="*/ 126 h 5066"/>
                <a:gd name="T14" fmla="*/ 139 w 3538"/>
                <a:gd name="T15" fmla="*/ 136 h 5066"/>
                <a:gd name="T16" fmla="*/ 150 w 3538"/>
                <a:gd name="T17" fmla="*/ 111 h 5066"/>
                <a:gd name="T18" fmla="*/ 160 w 3538"/>
                <a:gd name="T19" fmla="*/ 91 h 5066"/>
                <a:gd name="T20" fmla="*/ 176 w 3538"/>
                <a:gd name="T21" fmla="*/ 85 h 5066"/>
                <a:gd name="T22" fmla="*/ 173 w 3538"/>
                <a:gd name="T23" fmla="*/ 76 h 5066"/>
                <a:gd name="T24" fmla="*/ 185 w 3538"/>
                <a:gd name="T25" fmla="*/ 76 h 5066"/>
                <a:gd name="T26" fmla="*/ 189 w 3538"/>
                <a:gd name="T27" fmla="*/ 83 h 5066"/>
                <a:gd name="T28" fmla="*/ 188 w 3538"/>
                <a:gd name="T29" fmla="*/ 63 h 5066"/>
                <a:gd name="T30" fmla="*/ 175 w 3538"/>
                <a:gd name="T31" fmla="*/ 47 h 5066"/>
                <a:gd name="T32" fmla="*/ 157 w 3538"/>
                <a:gd name="T33" fmla="*/ 39 h 5066"/>
                <a:gd name="T34" fmla="*/ 149 w 3538"/>
                <a:gd name="T35" fmla="*/ 61 h 5066"/>
                <a:gd name="T36" fmla="*/ 143 w 3538"/>
                <a:gd name="T37" fmla="*/ 59 h 5066"/>
                <a:gd name="T38" fmla="*/ 130 w 3538"/>
                <a:gd name="T39" fmla="*/ 42 h 5066"/>
                <a:gd name="T40" fmla="*/ 153 w 3538"/>
                <a:gd name="T41" fmla="*/ 22 h 5066"/>
                <a:gd name="T42" fmla="*/ 144 w 3538"/>
                <a:gd name="T43" fmla="*/ 23 h 5066"/>
                <a:gd name="T44" fmla="*/ 135 w 3538"/>
                <a:gd name="T45" fmla="*/ 10 h 5066"/>
                <a:gd name="T46" fmla="*/ 122 w 3538"/>
                <a:gd name="T47" fmla="*/ 19 h 5066"/>
                <a:gd name="T48" fmla="*/ 122 w 3538"/>
                <a:gd name="T49" fmla="*/ 12 h 5066"/>
                <a:gd name="T50" fmla="*/ 113 w 3538"/>
                <a:gd name="T51" fmla="*/ 10 h 5066"/>
                <a:gd name="T52" fmla="*/ 91 w 3538"/>
                <a:gd name="T53" fmla="*/ 1 h 5066"/>
                <a:gd name="T54" fmla="*/ 94 w 3538"/>
                <a:gd name="T55" fmla="*/ 11 h 5066"/>
                <a:gd name="T56" fmla="*/ 109 w 3538"/>
                <a:gd name="T57" fmla="*/ 24 h 5066"/>
                <a:gd name="T58" fmla="*/ 82 w 3538"/>
                <a:gd name="T59" fmla="*/ 19 h 5066"/>
                <a:gd name="T60" fmla="*/ 67 w 3538"/>
                <a:gd name="T61" fmla="*/ 19 h 5066"/>
                <a:gd name="T62" fmla="*/ 41 w 3538"/>
                <a:gd name="T63" fmla="*/ 15 h 5066"/>
                <a:gd name="T64" fmla="*/ 21 w 3538"/>
                <a:gd name="T65" fmla="*/ 20 h 5066"/>
                <a:gd name="T66" fmla="*/ 12 w 3538"/>
                <a:gd name="T67" fmla="*/ 27 h 5066"/>
                <a:gd name="T68" fmla="*/ 24 w 3538"/>
                <a:gd name="T69" fmla="*/ 34 h 5066"/>
                <a:gd name="T70" fmla="*/ 9 w 3538"/>
                <a:gd name="T71" fmla="*/ 47 h 5066"/>
                <a:gd name="T72" fmla="*/ 18 w 3538"/>
                <a:gd name="T73" fmla="*/ 60 h 5066"/>
                <a:gd name="T74" fmla="*/ 11 w 3538"/>
                <a:gd name="T75" fmla="*/ 74 h 5066"/>
                <a:gd name="T76" fmla="*/ 28 w 3538"/>
                <a:gd name="T77" fmla="*/ 60 h 5066"/>
                <a:gd name="T78" fmla="*/ 48 w 3538"/>
                <a:gd name="T79" fmla="*/ 48 h 5066"/>
                <a:gd name="T80" fmla="*/ 62 w 3538"/>
                <a:gd name="T81" fmla="*/ 65 h 5066"/>
                <a:gd name="T82" fmla="*/ 65 w 3538"/>
                <a:gd name="T83" fmla="*/ 81 h 5066"/>
                <a:gd name="T84" fmla="*/ 67 w 3538"/>
                <a:gd name="T85" fmla="*/ 111 h 5066"/>
                <a:gd name="T86" fmla="*/ 80 w 3538"/>
                <a:gd name="T87" fmla="*/ 134 h 5066"/>
                <a:gd name="T88" fmla="*/ 79 w 3538"/>
                <a:gd name="T89" fmla="*/ 121 h 5066"/>
                <a:gd name="T90" fmla="*/ 91 w 3538"/>
                <a:gd name="T91" fmla="*/ 146 h 5066"/>
                <a:gd name="T92" fmla="*/ 123 w 3538"/>
                <a:gd name="T93" fmla="*/ 163 h 5066"/>
                <a:gd name="T94" fmla="*/ 142 w 3538"/>
                <a:gd name="T95" fmla="*/ 176 h 5066"/>
                <a:gd name="T96" fmla="*/ 137 w 3538"/>
                <a:gd name="T97" fmla="*/ 195 h 5066"/>
                <a:gd name="T98" fmla="*/ 152 w 3538"/>
                <a:gd name="T99" fmla="*/ 226 h 5066"/>
                <a:gd name="T100" fmla="*/ 153 w 3538"/>
                <a:gd name="T101" fmla="*/ 268 h 5066"/>
                <a:gd name="T102" fmla="*/ 156 w 3538"/>
                <a:gd name="T103" fmla="*/ 301 h 5066"/>
                <a:gd name="T104" fmla="*/ 173 w 3538"/>
                <a:gd name="T105" fmla="*/ 316 h 5066"/>
                <a:gd name="T106" fmla="*/ 170 w 3538"/>
                <a:gd name="T107" fmla="*/ 293 h 5066"/>
                <a:gd name="T108" fmla="*/ 175 w 3538"/>
                <a:gd name="T109" fmla="*/ 279 h 5066"/>
                <a:gd name="T110" fmla="*/ 193 w 3538"/>
                <a:gd name="T111" fmla="*/ 261 h 5066"/>
                <a:gd name="T112" fmla="*/ 210 w 3538"/>
                <a:gd name="T113" fmla="*/ 236 h 5066"/>
                <a:gd name="T114" fmla="*/ 219 w 3538"/>
                <a:gd name="T115" fmla="*/ 209 h 50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38"/>
                <a:gd name="T175" fmla="*/ 0 h 5066"/>
                <a:gd name="T176" fmla="*/ 3538 w 3538"/>
                <a:gd name="T177" fmla="*/ 5066 h 50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38" h="5066">
                  <a:moveTo>
                    <a:pt x="3446" y="3154"/>
                  </a:moveTo>
                  <a:lnTo>
                    <a:pt x="3390" y="3134"/>
                  </a:lnTo>
                  <a:lnTo>
                    <a:pt x="3281" y="3117"/>
                  </a:lnTo>
                  <a:lnTo>
                    <a:pt x="3223" y="3062"/>
                  </a:lnTo>
                  <a:lnTo>
                    <a:pt x="3188" y="3041"/>
                  </a:lnTo>
                  <a:lnTo>
                    <a:pt x="3150" y="3024"/>
                  </a:lnTo>
                  <a:lnTo>
                    <a:pt x="3113" y="3024"/>
                  </a:lnTo>
                  <a:lnTo>
                    <a:pt x="3039" y="3062"/>
                  </a:lnTo>
                  <a:lnTo>
                    <a:pt x="3076" y="3004"/>
                  </a:lnTo>
                  <a:lnTo>
                    <a:pt x="3058" y="2969"/>
                  </a:lnTo>
                  <a:lnTo>
                    <a:pt x="3058" y="2912"/>
                  </a:lnTo>
                  <a:lnTo>
                    <a:pt x="3058" y="2875"/>
                  </a:lnTo>
                  <a:lnTo>
                    <a:pt x="3001" y="2838"/>
                  </a:lnTo>
                  <a:lnTo>
                    <a:pt x="2965" y="2838"/>
                  </a:lnTo>
                  <a:lnTo>
                    <a:pt x="2909" y="2838"/>
                  </a:lnTo>
                  <a:lnTo>
                    <a:pt x="2891" y="2819"/>
                  </a:lnTo>
                  <a:lnTo>
                    <a:pt x="2854" y="2782"/>
                  </a:lnTo>
                  <a:lnTo>
                    <a:pt x="2836" y="2746"/>
                  </a:lnTo>
                  <a:lnTo>
                    <a:pt x="2816" y="2709"/>
                  </a:lnTo>
                  <a:lnTo>
                    <a:pt x="2798" y="2709"/>
                  </a:lnTo>
                  <a:lnTo>
                    <a:pt x="2779" y="2672"/>
                  </a:lnTo>
                  <a:lnTo>
                    <a:pt x="2743" y="2651"/>
                  </a:lnTo>
                  <a:lnTo>
                    <a:pt x="2687" y="2651"/>
                  </a:lnTo>
                  <a:lnTo>
                    <a:pt x="2613" y="2672"/>
                  </a:lnTo>
                  <a:lnTo>
                    <a:pt x="2576" y="2633"/>
                  </a:lnTo>
                  <a:lnTo>
                    <a:pt x="2539" y="2616"/>
                  </a:lnTo>
                  <a:lnTo>
                    <a:pt x="2501" y="2616"/>
                  </a:lnTo>
                  <a:lnTo>
                    <a:pt x="2464" y="2616"/>
                  </a:lnTo>
                  <a:lnTo>
                    <a:pt x="2426" y="2633"/>
                  </a:lnTo>
                  <a:lnTo>
                    <a:pt x="2447" y="2596"/>
                  </a:lnTo>
                  <a:lnTo>
                    <a:pt x="2426" y="2578"/>
                  </a:lnTo>
                  <a:lnTo>
                    <a:pt x="2408" y="2596"/>
                  </a:lnTo>
                  <a:lnTo>
                    <a:pt x="2371" y="2616"/>
                  </a:lnTo>
                  <a:lnTo>
                    <a:pt x="2354" y="2616"/>
                  </a:lnTo>
                  <a:lnTo>
                    <a:pt x="2334" y="2633"/>
                  </a:lnTo>
                  <a:lnTo>
                    <a:pt x="2334" y="2651"/>
                  </a:lnTo>
                  <a:lnTo>
                    <a:pt x="2299" y="2672"/>
                  </a:lnTo>
                  <a:lnTo>
                    <a:pt x="2279" y="2689"/>
                  </a:lnTo>
                  <a:lnTo>
                    <a:pt x="2262" y="2709"/>
                  </a:lnTo>
                  <a:lnTo>
                    <a:pt x="2262" y="2689"/>
                  </a:lnTo>
                  <a:lnTo>
                    <a:pt x="2241" y="2651"/>
                  </a:lnTo>
                  <a:lnTo>
                    <a:pt x="2204" y="2651"/>
                  </a:lnTo>
                  <a:lnTo>
                    <a:pt x="2186" y="2651"/>
                  </a:lnTo>
                  <a:lnTo>
                    <a:pt x="2149" y="2651"/>
                  </a:lnTo>
                  <a:lnTo>
                    <a:pt x="2112" y="2651"/>
                  </a:lnTo>
                  <a:lnTo>
                    <a:pt x="2094" y="2633"/>
                  </a:lnTo>
                  <a:lnTo>
                    <a:pt x="2094" y="2578"/>
                  </a:lnTo>
                  <a:lnTo>
                    <a:pt x="2112" y="2523"/>
                  </a:lnTo>
                  <a:lnTo>
                    <a:pt x="2112" y="2504"/>
                  </a:lnTo>
                  <a:lnTo>
                    <a:pt x="2076" y="2467"/>
                  </a:lnTo>
                  <a:lnTo>
                    <a:pt x="2019" y="2467"/>
                  </a:lnTo>
                  <a:lnTo>
                    <a:pt x="1982" y="2467"/>
                  </a:lnTo>
                  <a:lnTo>
                    <a:pt x="1964" y="2467"/>
                  </a:lnTo>
                  <a:lnTo>
                    <a:pt x="1964" y="2429"/>
                  </a:lnTo>
                  <a:lnTo>
                    <a:pt x="1964" y="2393"/>
                  </a:lnTo>
                  <a:lnTo>
                    <a:pt x="2019" y="2374"/>
                  </a:lnTo>
                  <a:lnTo>
                    <a:pt x="2019" y="2319"/>
                  </a:lnTo>
                  <a:lnTo>
                    <a:pt x="2001" y="2282"/>
                  </a:lnTo>
                  <a:lnTo>
                    <a:pt x="1982" y="2264"/>
                  </a:lnTo>
                  <a:lnTo>
                    <a:pt x="1946" y="2264"/>
                  </a:lnTo>
                  <a:lnTo>
                    <a:pt x="1890" y="2301"/>
                  </a:lnTo>
                  <a:lnTo>
                    <a:pt x="1854" y="2356"/>
                  </a:lnTo>
                  <a:lnTo>
                    <a:pt x="1816" y="2374"/>
                  </a:lnTo>
                  <a:lnTo>
                    <a:pt x="1759" y="2374"/>
                  </a:lnTo>
                  <a:lnTo>
                    <a:pt x="1742" y="2356"/>
                  </a:lnTo>
                  <a:lnTo>
                    <a:pt x="1724" y="2301"/>
                  </a:lnTo>
                  <a:lnTo>
                    <a:pt x="1724" y="2244"/>
                  </a:lnTo>
                  <a:lnTo>
                    <a:pt x="1724" y="2189"/>
                  </a:lnTo>
                  <a:lnTo>
                    <a:pt x="1724" y="2115"/>
                  </a:lnTo>
                  <a:lnTo>
                    <a:pt x="1724" y="2079"/>
                  </a:lnTo>
                  <a:lnTo>
                    <a:pt x="1742" y="2060"/>
                  </a:lnTo>
                  <a:lnTo>
                    <a:pt x="1779" y="2041"/>
                  </a:lnTo>
                  <a:lnTo>
                    <a:pt x="1797" y="2022"/>
                  </a:lnTo>
                  <a:lnTo>
                    <a:pt x="1854" y="1985"/>
                  </a:lnTo>
                  <a:lnTo>
                    <a:pt x="1872" y="1985"/>
                  </a:lnTo>
                  <a:lnTo>
                    <a:pt x="1927" y="2022"/>
                  </a:lnTo>
                  <a:lnTo>
                    <a:pt x="1946" y="2022"/>
                  </a:lnTo>
                  <a:lnTo>
                    <a:pt x="2001" y="2022"/>
                  </a:lnTo>
                  <a:lnTo>
                    <a:pt x="1982" y="2004"/>
                  </a:lnTo>
                  <a:lnTo>
                    <a:pt x="2019" y="1985"/>
                  </a:lnTo>
                  <a:lnTo>
                    <a:pt x="2076" y="2004"/>
                  </a:lnTo>
                  <a:lnTo>
                    <a:pt x="2131" y="2004"/>
                  </a:lnTo>
                  <a:lnTo>
                    <a:pt x="2149" y="2004"/>
                  </a:lnTo>
                  <a:lnTo>
                    <a:pt x="2149" y="2060"/>
                  </a:lnTo>
                  <a:lnTo>
                    <a:pt x="2149" y="2115"/>
                  </a:lnTo>
                  <a:lnTo>
                    <a:pt x="2186" y="2152"/>
                  </a:lnTo>
                  <a:lnTo>
                    <a:pt x="2204" y="2172"/>
                  </a:lnTo>
                  <a:lnTo>
                    <a:pt x="2223" y="2172"/>
                  </a:lnTo>
                  <a:lnTo>
                    <a:pt x="2223" y="2152"/>
                  </a:lnTo>
                  <a:lnTo>
                    <a:pt x="2241" y="2115"/>
                  </a:lnTo>
                  <a:lnTo>
                    <a:pt x="2241" y="2079"/>
                  </a:lnTo>
                  <a:lnTo>
                    <a:pt x="2223" y="2022"/>
                  </a:lnTo>
                  <a:lnTo>
                    <a:pt x="2204" y="1967"/>
                  </a:lnTo>
                  <a:lnTo>
                    <a:pt x="2223" y="1912"/>
                  </a:lnTo>
                  <a:lnTo>
                    <a:pt x="2262" y="1875"/>
                  </a:lnTo>
                  <a:lnTo>
                    <a:pt x="2299" y="1836"/>
                  </a:lnTo>
                  <a:lnTo>
                    <a:pt x="2334" y="1799"/>
                  </a:lnTo>
                  <a:lnTo>
                    <a:pt x="2371" y="1799"/>
                  </a:lnTo>
                  <a:lnTo>
                    <a:pt x="2391" y="1781"/>
                  </a:lnTo>
                  <a:lnTo>
                    <a:pt x="2371" y="1744"/>
                  </a:lnTo>
                  <a:lnTo>
                    <a:pt x="2371" y="1726"/>
                  </a:lnTo>
                  <a:lnTo>
                    <a:pt x="2391" y="1726"/>
                  </a:lnTo>
                  <a:lnTo>
                    <a:pt x="2426" y="1726"/>
                  </a:lnTo>
                  <a:lnTo>
                    <a:pt x="2426" y="1707"/>
                  </a:lnTo>
                  <a:lnTo>
                    <a:pt x="2426" y="1670"/>
                  </a:lnTo>
                  <a:lnTo>
                    <a:pt x="2447" y="1633"/>
                  </a:lnTo>
                  <a:lnTo>
                    <a:pt x="2464" y="1596"/>
                  </a:lnTo>
                  <a:lnTo>
                    <a:pt x="2464" y="1577"/>
                  </a:lnTo>
                  <a:lnTo>
                    <a:pt x="2556" y="1522"/>
                  </a:lnTo>
                  <a:lnTo>
                    <a:pt x="2556" y="1467"/>
                  </a:lnTo>
                  <a:lnTo>
                    <a:pt x="2594" y="1429"/>
                  </a:lnTo>
                  <a:lnTo>
                    <a:pt x="2632" y="1411"/>
                  </a:lnTo>
                  <a:lnTo>
                    <a:pt x="2669" y="1411"/>
                  </a:lnTo>
                  <a:lnTo>
                    <a:pt x="2743" y="1374"/>
                  </a:lnTo>
                  <a:lnTo>
                    <a:pt x="2743" y="1391"/>
                  </a:lnTo>
                  <a:lnTo>
                    <a:pt x="2687" y="1429"/>
                  </a:lnTo>
                  <a:lnTo>
                    <a:pt x="2687" y="1446"/>
                  </a:lnTo>
                  <a:lnTo>
                    <a:pt x="2706" y="1446"/>
                  </a:lnTo>
                  <a:lnTo>
                    <a:pt x="2724" y="1429"/>
                  </a:lnTo>
                  <a:lnTo>
                    <a:pt x="2779" y="1391"/>
                  </a:lnTo>
                  <a:lnTo>
                    <a:pt x="2816" y="1374"/>
                  </a:lnTo>
                  <a:lnTo>
                    <a:pt x="2836" y="1374"/>
                  </a:lnTo>
                  <a:lnTo>
                    <a:pt x="2836" y="1354"/>
                  </a:lnTo>
                  <a:lnTo>
                    <a:pt x="2816" y="1354"/>
                  </a:lnTo>
                  <a:lnTo>
                    <a:pt x="2779" y="1354"/>
                  </a:lnTo>
                  <a:lnTo>
                    <a:pt x="2761" y="1336"/>
                  </a:lnTo>
                  <a:lnTo>
                    <a:pt x="2761" y="1317"/>
                  </a:lnTo>
                  <a:lnTo>
                    <a:pt x="2761" y="1299"/>
                  </a:lnTo>
                  <a:lnTo>
                    <a:pt x="2761" y="1261"/>
                  </a:lnTo>
                  <a:lnTo>
                    <a:pt x="2798" y="1243"/>
                  </a:lnTo>
                  <a:lnTo>
                    <a:pt x="2816" y="1206"/>
                  </a:lnTo>
                  <a:lnTo>
                    <a:pt x="2761" y="1206"/>
                  </a:lnTo>
                  <a:lnTo>
                    <a:pt x="2798" y="1188"/>
                  </a:lnTo>
                  <a:lnTo>
                    <a:pt x="2761" y="1169"/>
                  </a:lnTo>
                  <a:lnTo>
                    <a:pt x="2836" y="1169"/>
                  </a:lnTo>
                  <a:lnTo>
                    <a:pt x="2872" y="1169"/>
                  </a:lnTo>
                  <a:lnTo>
                    <a:pt x="2928" y="1169"/>
                  </a:lnTo>
                  <a:lnTo>
                    <a:pt x="2946" y="1151"/>
                  </a:lnTo>
                  <a:lnTo>
                    <a:pt x="2965" y="1132"/>
                  </a:lnTo>
                  <a:lnTo>
                    <a:pt x="2965" y="1151"/>
                  </a:lnTo>
                  <a:lnTo>
                    <a:pt x="2946" y="1169"/>
                  </a:lnTo>
                  <a:lnTo>
                    <a:pt x="2965" y="1206"/>
                  </a:lnTo>
                  <a:lnTo>
                    <a:pt x="2946" y="1206"/>
                  </a:lnTo>
                  <a:lnTo>
                    <a:pt x="2909" y="1224"/>
                  </a:lnTo>
                  <a:lnTo>
                    <a:pt x="2891" y="1299"/>
                  </a:lnTo>
                  <a:lnTo>
                    <a:pt x="2854" y="1317"/>
                  </a:lnTo>
                  <a:lnTo>
                    <a:pt x="2891" y="1317"/>
                  </a:lnTo>
                  <a:lnTo>
                    <a:pt x="2891" y="1336"/>
                  </a:lnTo>
                  <a:lnTo>
                    <a:pt x="2909" y="1336"/>
                  </a:lnTo>
                  <a:lnTo>
                    <a:pt x="2909" y="1299"/>
                  </a:lnTo>
                  <a:lnTo>
                    <a:pt x="2965" y="1299"/>
                  </a:lnTo>
                  <a:lnTo>
                    <a:pt x="2983" y="1317"/>
                  </a:lnTo>
                  <a:lnTo>
                    <a:pt x="3001" y="1299"/>
                  </a:lnTo>
                  <a:lnTo>
                    <a:pt x="3020" y="1336"/>
                  </a:lnTo>
                  <a:lnTo>
                    <a:pt x="3039" y="1336"/>
                  </a:lnTo>
                  <a:lnTo>
                    <a:pt x="3058" y="1317"/>
                  </a:lnTo>
                  <a:lnTo>
                    <a:pt x="3058" y="1336"/>
                  </a:lnTo>
                  <a:lnTo>
                    <a:pt x="3076" y="1299"/>
                  </a:lnTo>
                  <a:lnTo>
                    <a:pt x="3094" y="1261"/>
                  </a:lnTo>
                  <a:lnTo>
                    <a:pt x="3076" y="1224"/>
                  </a:lnTo>
                  <a:lnTo>
                    <a:pt x="3058" y="1169"/>
                  </a:lnTo>
                  <a:lnTo>
                    <a:pt x="3020" y="1151"/>
                  </a:lnTo>
                  <a:lnTo>
                    <a:pt x="3020" y="1094"/>
                  </a:lnTo>
                  <a:lnTo>
                    <a:pt x="3020" y="1058"/>
                  </a:lnTo>
                  <a:lnTo>
                    <a:pt x="3001" y="1021"/>
                  </a:lnTo>
                  <a:lnTo>
                    <a:pt x="2983" y="966"/>
                  </a:lnTo>
                  <a:lnTo>
                    <a:pt x="2928" y="946"/>
                  </a:lnTo>
                  <a:lnTo>
                    <a:pt x="2891" y="928"/>
                  </a:lnTo>
                  <a:lnTo>
                    <a:pt x="2891" y="909"/>
                  </a:lnTo>
                  <a:lnTo>
                    <a:pt x="2891" y="891"/>
                  </a:lnTo>
                  <a:lnTo>
                    <a:pt x="2891" y="853"/>
                  </a:lnTo>
                  <a:lnTo>
                    <a:pt x="2891" y="798"/>
                  </a:lnTo>
                  <a:lnTo>
                    <a:pt x="2854" y="761"/>
                  </a:lnTo>
                  <a:lnTo>
                    <a:pt x="2816" y="706"/>
                  </a:lnTo>
                  <a:lnTo>
                    <a:pt x="2816" y="724"/>
                  </a:lnTo>
                  <a:lnTo>
                    <a:pt x="2798" y="761"/>
                  </a:lnTo>
                  <a:lnTo>
                    <a:pt x="2798" y="798"/>
                  </a:lnTo>
                  <a:lnTo>
                    <a:pt x="2687" y="798"/>
                  </a:lnTo>
                  <a:lnTo>
                    <a:pt x="2687" y="779"/>
                  </a:lnTo>
                  <a:lnTo>
                    <a:pt x="2687" y="761"/>
                  </a:lnTo>
                  <a:lnTo>
                    <a:pt x="2706" y="706"/>
                  </a:lnTo>
                  <a:lnTo>
                    <a:pt x="2687" y="685"/>
                  </a:lnTo>
                  <a:lnTo>
                    <a:pt x="2649" y="668"/>
                  </a:lnTo>
                  <a:lnTo>
                    <a:pt x="2613" y="648"/>
                  </a:lnTo>
                  <a:lnTo>
                    <a:pt x="2576" y="631"/>
                  </a:lnTo>
                  <a:lnTo>
                    <a:pt x="2539" y="613"/>
                  </a:lnTo>
                  <a:lnTo>
                    <a:pt x="2501" y="613"/>
                  </a:lnTo>
                  <a:lnTo>
                    <a:pt x="2484" y="613"/>
                  </a:lnTo>
                  <a:lnTo>
                    <a:pt x="2464" y="648"/>
                  </a:lnTo>
                  <a:lnTo>
                    <a:pt x="2464" y="685"/>
                  </a:lnTo>
                  <a:lnTo>
                    <a:pt x="2464" y="743"/>
                  </a:lnTo>
                  <a:lnTo>
                    <a:pt x="2447" y="798"/>
                  </a:lnTo>
                  <a:lnTo>
                    <a:pt x="2447" y="835"/>
                  </a:lnTo>
                  <a:lnTo>
                    <a:pt x="2464" y="871"/>
                  </a:lnTo>
                  <a:lnTo>
                    <a:pt x="2464" y="928"/>
                  </a:lnTo>
                  <a:lnTo>
                    <a:pt x="2447" y="946"/>
                  </a:lnTo>
                  <a:lnTo>
                    <a:pt x="2408" y="966"/>
                  </a:lnTo>
                  <a:lnTo>
                    <a:pt x="2371" y="983"/>
                  </a:lnTo>
                  <a:lnTo>
                    <a:pt x="2371" y="1001"/>
                  </a:lnTo>
                  <a:lnTo>
                    <a:pt x="2391" y="1058"/>
                  </a:lnTo>
                  <a:lnTo>
                    <a:pt x="2371" y="1094"/>
                  </a:lnTo>
                  <a:lnTo>
                    <a:pt x="2354" y="1094"/>
                  </a:lnTo>
                  <a:lnTo>
                    <a:pt x="2334" y="1077"/>
                  </a:lnTo>
                  <a:lnTo>
                    <a:pt x="2334" y="1038"/>
                  </a:lnTo>
                  <a:lnTo>
                    <a:pt x="2316" y="1001"/>
                  </a:lnTo>
                  <a:lnTo>
                    <a:pt x="2316" y="983"/>
                  </a:lnTo>
                  <a:lnTo>
                    <a:pt x="2316" y="946"/>
                  </a:lnTo>
                  <a:lnTo>
                    <a:pt x="2299" y="946"/>
                  </a:lnTo>
                  <a:lnTo>
                    <a:pt x="2279" y="946"/>
                  </a:lnTo>
                  <a:lnTo>
                    <a:pt x="2223" y="946"/>
                  </a:lnTo>
                  <a:lnTo>
                    <a:pt x="2204" y="928"/>
                  </a:lnTo>
                  <a:lnTo>
                    <a:pt x="2168" y="928"/>
                  </a:lnTo>
                  <a:lnTo>
                    <a:pt x="2149" y="891"/>
                  </a:lnTo>
                  <a:lnTo>
                    <a:pt x="2076" y="871"/>
                  </a:lnTo>
                  <a:lnTo>
                    <a:pt x="2057" y="835"/>
                  </a:lnTo>
                  <a:lnTo>
                    <a:pt x="2057" y="798"/>
                  </a:lnTo>
                  <a:lnTo>
                    <a:pt x="2039" y="798"/>
                  </a:lnTo>
                  <a:lnTo>
                    <a:pt x="2039" y="761"/>
                  </a:lnTo>
                  <a:lnTo>
                    <a:pt x="2039" y="724"/>
                  </a:lnTo>
                  <a:lnTo>
                    <a:pt x="2076" y="685"/>
                  </a:lnTo>
                  <a:lnTo>
                    <a:pt x="2112" y="631"/>
                  </a:lnTo>
                  <a:lnTo>
                    <a:pt x="2186" y="576"/>
                  </a:lnTo>
                  <a:lnTo>
                    <a:pt x="2241" y="538"/>
                  </a:lnTo>
                  <a:lnTo>
                    <a:pt x="2262" y="521"/>
                  </a:lnTo>
                  <a:lnTo>
                    <a:pt x="2279" y="483"/>
                  </a:lnTo>
                  <a:lnTo>
                    <a:pt x="2299" y="483"/>
                  </a:lnTo>
                  <a:lnTo>
                    <a:pt x="2334" y="463"/>
                  </a:lnTo>
                  <a:lnTo>
                    <a:pt x="2354" y="426"/>
                  </a:lnTo>
                  <a:lnTo>
                    <a:pt x="2426" y="426"/>
                  </a:lnTo>
                  <a:lnTo>
                    <a:pt x="2426" y="408"/>
                  </a:lnTo>
                  <a:lnTo>
                    <a:pt x="2447" y="353"/>
                  </a:lnTo>
                  <a:lnTo>
                    <a:pt x="2464" y="334"/>
                  </a:lnTo>
                  <a:lnTo>
                    <a:pt x="2464" y="316"/>
                  </a:lnTo>
                  <a:lnTo>
                    <a:pt x="2447" y="278"/>
                  </a:lnTo>
                  <a:lnTo>
                    <a:pt x="2408" y="278"/>
                  </a:lnTo>
                  <a:lnTo>
                    <a:pt x="2391" y="278"/>
                  </a:lnTo>
                  <a:lnTo>
                    <a:pt x="2354" y="278"/>
                  </a:lnTo>
                  <a:lnTo>
                    <a:pt x="2354" y="298"/>
                  </a:lnTo>
                  <a:lnTo>
                    <a:pt x="2354" y="316"/>
                  </a:lnTo>
                  <a:lnTo>
                    <a:pt x="2334" y="316"/>
                  </a:lnTo>
                  <a:lnTo>
                    <a:pt x="2316" y="353"/>
                  </a:lnTo>
                  <a:lnTo>
                    <a:pt x="2299" y="371"/>
                  </a:lnTo>
                  <a:lnTo>
                    <a:pt x="2279" y="353"/>
                  </a:lnTo>
                  <a:lnTo>
                    <a:pt x="2279" y="334"/>
                  </a:lnTo>
                  <a:lnTo>
                    <a:pt x="2299" y="316"/>
                  </a:lnTo>
                  <a:lnTo>
                    <a:pt x="2279" y="278"/>
                  </a:lnTo>
                  <a:lnTo>
                    <a:pt x="2262" y="278"/>
                  </a:lnTo>
                  <a:lnTo>
                    <a:pt x="2241" y="298"/>
                  </a:lnTo>
                  <a:lnTo>
                    <a:pt x="2223" y="278"/>
                  </a:lnTo>
                  <a:lnTo>
                    <a:pt x="2204" y="223"/>
                  </a:lnTo>
                  <a:lnTo>
                    <a:pt x="2186" y="185"/>
                  </a:lnTo>
                  <a:lnTo>
                    <a:pt x="2168" y="148"/>
                  </a:lnTo>
                  <a:lnTo>
                    <a:pt x="2149" y="148"/>
                  </a:lnTo>
                  <a:lnTo>
                    <a:pt x="2112" y="185"/>
                  </a:lnTo>
                  <a:lnTo>
                    <a:pt x="2094" y="203"/>
                  </a:lnTo>
                  <a:lnTo>
                    <a:pt x="2094" y="240"/>
                  </a:lnTo>
                  <a:lnTo>
                    <a:pt x="2112" y="278"/>
                  </a:lnTo>
                  <a:lnTo>
                    <a:pt x="2131" y="298"/>
                  </a:lnTo>
                  <a:lnTo>
                    <a:pt x="2112" y="298"/>
                  </a:lnTo>
                  <a:lnTo>
                    <a:pt x="2076" y="278"/>
                  </a:lnTo>
                  <a:lnTo>
                    <a:pt x="2057" y="260"/>
                  </a:lnTo>
                  <a:lnTo>
                    <a:pt x="2039" y="278"/>
                  </a:lnTo>
                  <a:lnTo>
                    <a:pt x="2001" y="278"/>
                  </a:lnTo>
                  <a:lnTo>
                    <a:pt x="1964" y="298"/>
                  </a:lnTo>
                  <a:lnTo>
                    <a:pt x="1964" y="316"/>
                  </a:lnTo>
                  <a:lnTo>
                    <a:pt x="2001" y="316"/>
                  </a:lnTo>
                  <a:lnTo>
                    <a:pt x="2001" y="334"/>
                  </a:lnTo>
                  <a:lnTo>
                    <a:pt x="1946" y="334"/>
                  </a:lnTo>
                  <a:lnTo>
                    <a:pt x="1909" y="334"/>
                  </a:lnTo>
                  <a:lnTo>
                    <a:pt x="1909" y="316"/>
                  </a:lnTo>
                  <a:lnTo>
                    <a:pt x="1927" y="316"/>
                  </a:lnTo>
                  <a:lnTo>
                    <a:pt x="1946" y="278"/>
                  </a:lnTo>
                  <a:lnTo>
                    <a:pt x="1982" y="260"/>
                  </a:lnTo>
                  <a:lnTo>
                    <a:pt x="1964" y="223"/>
                  </a:lnTo>
                  <a:lnTo>
                    <a:pt x="1964" y="203"/>
                  </a:lnTo>
                  <a:lnTo>
                    <a:pt x="1927" y="223"/>
                  </a:lnTo>
                  <a:lnTo>
                    <a:pt x="1909" y="223"/>
                  </a:lnTo>
                  <a:lnTo>
                    <a:pt x="1890" y="185"/>
                  </a:lnTo>
                  <a:lnTo>
                    <a:pt x="1890" y="130"/>
                  </a:lnTo>
                  <a:lnTo>
                    <a:pt x="1927" y="93"/>
                  </a:lnTo>
                  <a:lnTo>
                    <a:pt x="1927" y="55"/>
                  </a:lnTo>
                  <a:lnTo>
                    <a:pt x="1854" y="93"/>
                  </a:lnTo>
                  <a:lnTo>
                    <a:pt x="1834" y="93"/>
                  </a:lnTo>
                  <a:lnTo>
                    <a:pt x="1816" y="93"/>
                  </a:lnTo>
                  <a:lnTo>
                    <a:pt x="1816" y="130"/>
                  </a:lnTo>
                  <a:lnTo>
                    <a:pt x="1816" y="148"/>
                  </a:lnTo>
                  <a:lnTo>
                    <a:pt x="1797" y="148"/>
                  </a:lnTo>
                  <a:lnTo>
                    <a:pt x="1797" y="130"/>
                  </a:lnTo>
                  <a:lnTo>
                    <a:pt x="1779" y="93"/>
                  </a:lnTo>
                  <a:lnTo>
                    <a:pt x="1742" y="93"/>
                  </a:lnTo>
                  <a:lnTo>
                    <a:pt x="1687" y="74"/>
                  </a:lnTo>
                  <a:lnTo>
                    <a:pt x="1667" y="55"/>
                  </a:lnTo>
                  <a:lnTo>
                    <a:pt x="1631" y="37"/>
                  </a:lnTo>
                  <a:lnTo>
                    <a:pt x="1574" y="37"/>
                  </a:lnTo>
                  <a:lnTo>
                    <a:pt x="1519" y="0"/>
                  </a:lnTo>
                  <a:lnTo>
                    <a:pt x="1482" y="18"/>
                  </a:lnTo>
                  <a:lnTo>
                    <a:pt x="1444" y="18"/>
                  </a:lnTo>
                  <a:lnTo>
                    <a:pt x="1409" y="18"/>
                  </a:lnTo>
                  <a:lnTo>
                    <a:pt x="1409" y="74"/>
                  </a:lnTo>
                  <a:lnTo>
                    <a:pt x="1352" y="93"/>
                  </a:lnTo>
                  <a:lnTo>
                    <a:pt x="1352" y="111"/>
                  </a:lnTo>
                  <a:lnTo>
                    <a:pt x="1334" y="130"/>
                  </a:lnTo>
                  <a:lnTo>
                    <a:pt x="1372" y="168"/>
                  </a:lnTo>
                  <a:lnTo>
                    <a:pt x="1372" y="203"/>
                  </a:lnTo>
                  <a:lnTo>
                    <a:pt x="1409" y="203"/>
                  </a:lnTo>
                  <a:lnTo>
                    <a:pt x="1465" y="203"/>
                  </a:lnTo>
                  <a:lnTo>
                    <a:pt x="1502" y="168"/>
                  </a:lnTo>
                  <a:lnTo>
                    <a:pt x="1502" y="185"/>
                  </a:lnTo>
                  <a:lnTo>
                    <a:pt x="1519" y="203"/>
                  </a:lnTo>
                  <a:lnTo>
                    <a:pt x="1574" y="223"/>
                  </a:lnTo>
                  <a:lnTo>
                    <a:pt x="1537" y="240"/>
                  </a:lnTo>
                  <a:lnTo>
                    <a:pt x="1557" y="278"/>
                  </a:lnTo>
                  <a:lnTo>
                    <a:pt x="1574" y="278"/>
                  </a:lnTo>
                  <a:lnTo>
                    <a:pt x="1650" y="316"/>
                  </a:lnTo>
                  <a:lnTo>
                    <a:pt x="1650" y="334"/>
                  </a:lnTo>
                  <a:lnTo>
                    <a:pt x="1687" y="316"/>
                  </a:lnTo>
                  <a:lnTo>
                    <a:pt x="1742" y="353"/>
                  </a:lnTo>
                  <a:lnTo>
                    <a:pt x="1759" y="371"/>
                  </a:lnTo>
                  <a:lnTo>
                    <a:pt x="1742" y="390"/>
                  </a:lnTo>
                  <a:lnTo>
                    <a:pt x="1724" y="390"/>
                  </a:lnTo>
                  <a:lnTo>
                    <a:pt x="1667" y="371"/>
                  </a:lnTo>
                  <a:lnTo>
                    <a:pt x="1631" y="353"/>
                  </a:lnTo>
                  <a:lnTo>
                    <a:pt x="1612" y="353"/>
                  </a:lnTo>
                  <a:lnTo>
                    <a:pt x="1574" y="316"/>
                  </a:lnTo>
                  <a:lnTo>
                    <a:pt x="1502" y="298"/>
                  </a:lnTo>
                  <a:lnTo>
                    <a:pt x="1444" y="298"/>
                  </a:lnTo>
                  <a:lnTo>
                    <a:pt x="1409" y="260"/>
                  </a:lnTo>
                  <a:lnTo>
                    <a:pt x="1372" y="260"/>
                  </a:lnTo>
                  <a:lnTo>
                    <a:pt x="1352" y="278"/>
                  </a:lnTo>
                  <a:lnTo>
                    <a:pt x="1297" y="298"/>
                  </a:lnTo>
                  <a:lnTo>
                    <a:pt x="1297" y="278"/>
                  </a:lnTo>
                  <a:lnTo>
                    <a:pt x="1315" y="278"/>
                  </a:lnTo>
                  <a:lnTo>
                    <a:pt x="1315" y="260"/>
                  </a:lnTo>
                  <a:lnTo>
                    <a:pt x="1280" y="223"/>
                  </a:lnTo>
                  <a:lnTo>
                    <a:pt x="1260" y="240"/>
                  </a:lnTo>
                  <a:lnTo>
                    <a:pt x="1204" y="278"/>
                  </a:lnTo>
                  <a:lnTo>
                    <a:pt x="1149" y="278"/>
                  </a:lnTo>
                  <a:lnTo>
                    <a:pt x="1093" y="260"/>
                  </a:lnTo>
                  <a:lnTo>
                    <a:pt x="1075" y="260"/>
                  </a:lnTo>
                  <a:lnTo>
                    <a:pt x="1075" y="298"/>
                  </a:lnTo>
                  <a:lnTo>
                    <a:pt x="1057" y="298"/>
                  </a:lnTo>
                  <a:lnTo>
                    <a:pt x="1037" y="278"/>
                  </a:lnTo>
                  <a:lnTo>
                    <a:pt x="1000" y="278"/>
                  </a:lnTo>
                  <a:lnTo>
                    <a:pt x="964" y="278"/>
                  </a:lnTo>
                  <a:lnTo>
                    <a:pt x="908" y="278"/>
                  </a:lnTo>
                  <a:lnTo>
                    <a:pt x="908" y="260"/>
                  </a:lnTo>
                  <a:lnTo>
                    <a:pt x="908" y="240"/>
                  </a:lnTo>
                  <a:lnTo>
                    <a:pt x="852" y="240"/>
                  </a:lnTo>
                  <a:lnTo>
                    <a:pt x="797" y="223"/>
                  </a:lnTo>
                  <a:lnTo>
                    <a:pt x="742" y="223"/>
                  </a:lnTo>
                  <a:lnTo>
                    <a:pt x="668" y="223"/>
                  </a:lnTo>
                  <a:lnTo>
                    <a:pt x="647" y="240"/>
                  </a:lnTo>
                  <a:lnTo>
                    <a:pt x="612" y="203"/>
                  </a:lnTo>
                  <a:lnTo>
                    <a:pt x="537" y="185"/>
                  </a:lnTo>
                  <a:lnTo>
                    <a:pt x="462" y="185"/>
                  </a:lnTo>
                  <a:lnTo>
                    <a:pt x="425" y="203"/>
                  </a:lnTo>
                  <a:lnTo>
                    <a:pt x="370" y="203"/>
                  </a:lnTo>
                  <a:lnTo>
                    <a:pt x="333" y="223"/>
                  </a:lnTo>
                  <a:lnTo>
                    <a:pt x="298" y="240"/>
                  </a:lnTo>
                  <a:lnTo>
                    <a:pt x="278" y="278"/>
                  </a:lnTo>
                  <a:lnTo>
                    <a:pt x="278" y="316"/>
                  </a:lnTo>
                  <a:lnTo>
                    <a:pt x="315" y="334"/>
                  </a:lnTo>
                  <a:lnTo>
                    <a:pt x="333" y="316"/>
                  </a:lnTo>
                  <a:lnTo>
                    <a:pt x="370" y="316"/>
                  </a:lnTo>
                  <a:lnTo>
                    <a:pt x="407" y="334"/>
                  </a:lnTo>
                  <a:lnTo>
                    <a:pt x="425" y="353"/>
                  </a:lnTo>
                  <a:lnTo>
                    <a:pt x="370" y="371"/>
                  </a:lnTo>
                  <a:lnTo>
                    <a:pt x="370" y="390"/>
                  </a:lnTo>
                  <a:lnTo>
                    <a:pt x="333" y="426"/>
                  </a:lnTo>
                  <a:lnTo>
                    <a:pt x="298" y="390"/>
                  </a:lnTo>
                  <a:lnTo>
                    <a:pt x="240" y="371"/>
                  </a:lnTo>
                  <a:lnTo>
                    <a:pt x="203" y="408"/>
                  </a:lnTo>
                  <a:lnTo>
                    <a:pt x="185" y="426"/>
                  </a:lnTo>
                  <a:lnTo>
                    <a:pt x="185" y="445"/>
                  </a:lnTo>
                  <a:lnTo>
                    <a:pt x="167" y="463"/>
                  </a:lnTo>
                  <a:lnTo>
                    <a:pt x="167" y="483"/>
                  </a:lnTo>
                  <a:lnTo>
                    <a:pt x="222" y="483"/>
                  </a:lnTo>
                  <a:lnTo>
                    <a:pt x="222" y="501"/>
                  </a:lnTo>
                  <a:lnTo>
                    <a:pt x="203" y="538"/>
                  </a:lnTo>
                  <a:lnTo>
                    <a:pt x="203" y="556"/>
                  </a:lnTo>
                  <a:lnTo>
                    <a:pt x="259" y="538"/>
                  </a:lnTo>
                  <a:lnTo>
                    <a:pt x="298" y="556"/>
                  </a:lnTo>
                  <a:lnTo>
                    <a:pt x="333" y="538"/>
                  </a:lnTo>
                  <a:lnTo>
                    <a:pt x="352" y="538"/>
                  </a:lnTo>
                  <a:lnTo>
                    <a:pt x="370" y="538"/>
                  </a:lnTo>
                  <a:lnTo>
                    <a:pt x="352" y="576"/>
                  </a:lnTo>
                  <a:lnTo>
                    <a:pt x="315" y="613"/>
                  </a:lnTo>
                  <a:lnTo>
                    <a:pt x="278" y="613"/>
                  </a:lnTo>
                  <a:lnTo>
                    <a:pt x="222" y="613"/>
                  </a:lnTo>
                  <a:lnTo>
                    <a:pt x="167" y="613"/>
                  </a:lnTo>
                  <a:lnTo>
                    <a:pt x="130" y="648"/>
                  </a:lnTo>
                  <a:lnTo>
                    <a:pt x="75" y="685"/>
                  </a:lnTo>
                  <a:lnTo>
                    <a:pt x="55" y="706"/>
                  </a:lnTo>
                  <a:lnTo>
                    <a:pt x="75" y="724"/>
                  </a:lnTo>
                  <a:lnTo>
                    <a:pt x="130" y="743"/>
                  </a:lnTo>
                  <a:lnTo>
                    <a:pt x="130" y="761"/>
                  </a:lnTo>
                  <a:lnTo>
                    <a:pt x="55" y="779"/>
                  </a:lnTo>
                  <a:lnTo>
                    <a:pt x="75" y="816"/>
                  </a:lnTo>
                  <a:lnTo>
                    <a:pt x="55" y="853"/>
                  </a:lnTo>
                  <a:lnTo>
                    <a:pt x="111" y="871"/>
                  </a:lnTo>
                  <a:lnTo>
                    <a:pt x="111" y="909"/>
                  </a:lnTo>
                  <a:lnTo>
                    <a:pt x="148" y="946"/>
                  </a:lnTo>
                  <a:lnTo>
                    <a:pt x="167" y="946"/>
                  </a:lnTo>
                  <a:lnTo>
                    <a:pt x="222" y="928"/>
                  </a:lnTo>
                  <a:lnTo>
                    <a:pt x="278" y="909"/>
                  </a:lnTo>
                  <a:lnTo>
                    <a:pt x="315" y="909"/>
                  </a:lnTo>
                  <a:lnTo>
                    <a:pt x="278" y="966"/>
                  </a:lnTo>
                  <a:lnTo>
                    <a:pt x="240" y="1001"/>
                  </a:lnTo>
                  <a:lnTo>
                    <a:pt x="203" y="1038"/>
                  </a:lnTo>
                  <a:lnTo>
                    <a:pt x="167" y="1077"/>
                  </a:lnTo>
                  <a:lnTo>
                    <a:pt x="167" y="1094"/>
                  </a:lnTo>
                  <a:lnTo>
                    <a:pt x="111" y="1114"/>
                  </a:lnTo>
                  <a:lnTo>
                    <a:pt x="75" y="1169"/>
                  </a:lnTo>
                  <a:lnTo>
                    <a:pt x="37" y="1188"/>
                  </a:lnTo>
                  <a:lnTo>
                    <a:pt x="0" y="1243"/>
                  </a:lnTo>
                  <a:lnTo>
                    <a:pt x="37" y="1243"/>
                  </a:lnTo>
                  <a:lnTo>
                    <a:pt x="130" y="1188"/>
                  </a:lnTo>
                  <a:lnTo>
                    <a:pt x="167" y="1169"/>
                  </a:lnTo>
                  <a:lnTo>
                    <a:pt x="222" y="1132"/>
                  </a:lnTo>
                  <a:lnTo>
                    <a:pt x="259" y="1114"/>
                  </a:lnTo>
                  <a:lnTo>
                    <a:pt x="298" y="1077"/>
                  </a:lnTo>
                  <a:lnTo>
                    <a:pt x="333" y="1021"/>
                  </a:lnTo>
                  <a:lnTo>
                    <a:pt x="370" y="983"/>
                  </a:lnTo>
                  <a:lnTo>
                    <a:pt x="390" y="966"/>
                  </a:lnTo>
                  <a:lnTo>
                    <a:pt x="444" y="928"/>
                  </a:lnTo>
                  <a:lnTo>
                    <a:pt x="500" y="871"/>
                  </a:lnTo>
                  <a:lnTo>
                    <a:pt x="520" y="891"/>
                  </a:lnTo>
                  <a:lnTo>
                    <a:pt x="500" y="909"/>
                  </a:lnTo>
                  <a:lnTo>
                    <a:pt x="462" y="966"/>
                  </a:lnTo>
                  <a:lnTo>
                    <a:pt x="444" y="1021"/>
                  </a:lnTo>
                  <a:lnTo>
                    <a:pt x="444" y="1058"/>
                  </a:lnTo>
                  <a:lnTo>
                    <a:pt x="520" y="1021"/>
                  </a:lnTo>
                  <a:lnTo>
                    <a:pt x="520" y="1001"/>
                  </a:lnTo>
                  <a:lnTo>
                    <a:pt x="575" y="946"/>
                  </a:lnTo>
                  <a:lnTo>
                    <a:pt x="612" y="909"/>
                  </a:lnTo>
                  <a:lnTo>
                    <a:pt x="647" y="871"/>
                  </a:lnTo>
                  <a:lnTo>
                    <a:pt x="647" y="835"/>
                  </a:lnTo>
                  <a:lnTo>
                    <a:pt x="647" y="798"/>
                  </a:lnTo>
                  <a:lnTo>
                    <a:pt x="647" y="779"/>
                  </a:lnTo>
                  <a:lnTo>
                    <a:pt x="760" y="779"/>
                  </a:lnTo>
                  <a:lnTo>
                    <a:pt x="797" y="798"/>
                  </a:lnTo>
                  <a:lnTo>
                    <a:pt x="852" y="835"/>
                  </a:lnTo>
                  <a:lnTo>
                    <a:pt x="852" y="871"/>
                  </a:lnTo>
                  <a:lnTo>
                    <a:pt x="852" y="891"/>
                  </a:lnTo>
                  <a:lnTo>
                    <a:pt x="908" y="891"/>
                  </a:lnTo>
                  <a:lnTo>
                    <a:pt x="927" y="891"/>
                  </a:lnTo>
                  <a:lnTo>
                    <a:pt x="945" y="909"/>
                  </a:lnTo>
                  <a:lnTo>
                    <a:pt x="964" y="909"/>
                  </a:lnTo>
                  <a:lnTo>
                    <a:pt x="982" y="966"/>
                  </a:lnTo>
                  <a:lnTo>
                    <a:pt x="982" y="983"/>
                  </a:lnTo>
                  <a:lnTo>
                    <a:pt x="1000" y="1038"/>
                  </a:lnTo>
                  <a:lnTo>
                    <a:pt x="1019" y="1038"/>
                  </a:lnTo>
                  <a:lnTo>
                    <a:pt x="1037" y="1077"/>
                  </a:lnTo>
                  <a:lnTo>
                    <a:pt x="1093" y="1151"/>
                  </a:lnTo>
                  <a:lnTo>
                    <a:pt x="1075" y="1151"/>
                  </a:lnTo>
                  <a:lnTo>
                    <a:pt x="964" y="1132"/>
                  </a:lnTo>
                  <a:lnTo>
                    <a:pt x="964" y="1151"/>
                  </a:lnTo>
                  <a:lnTo>
                    <a:pt x="1000" y="1169"/>
                  </a:lnTo>
                  <a:lnTo>
                    <a:pt x="1019" y="1206"/>
                  </a:lnTo>
                  <a:lnTo>
                    <a:pt x="1057" y="1243"/>
                  </a:lnTo>
                  <a:lnTo>
                    <a:pt x="1075" y="1261"/>
                  </a:lnTo>
                  <a:lnTo>
                    <a:pt x="1037" y="1299"/>
                  </a:lnTo>
                  <a:lnTo>
                    <a:pt x="1057" y="1299"/>
                  </a:lnTo>
                  <a:lnTo>
                    <a:pt x="1037" y="1317"/>
                  </a:lnTo>
                  <a:lnTo>
                    <a:pt x="1057" y="1391"/>
                  </a:lnTo>
                  <a:lnTo>
                    <a:pt x="1057" y="1467"/>
                  </a:lnTo>
                  <a:lnTo>
                    <a:pt x="1000" y="1559"/>
                  </a:lnTo>
                  <a:lnTo>
                    <a:pt x="1000" y="1596"/>
                  </a:lnTo>
                  <a:lnTo>
                    <a:pt x="1000" y="1614"/>
                  </a:lnTo>
                  <a:lnTo>
                    <a:pt x="1037" y="1633"/>
                  </a:lnTo>
                  <a:lnTo>
                    <a:pt x="1019" y="1670"/>
                  </a:lnTo>
                  <a:lnTo>
                    <a:pt x="1019" y="1707"/>
                  </a:lnTo>
                  <a:lnTo>
                    <a:pt x="1057" y="1781"/>
                  </a:lnTo>
                  <a:lnTo>
                    <a:pt x="1112" y="1819"/>
                  </a:lnTo>
                  <a:lnTo>
                    <a:pt x="1167" y="1836"/>
                  </a:lnTo>
                  <a:lnTo>
                    <a:pt x="1167" y="1892"/>
                  </a:lnTo>
                  <a:lnTo>
                    <a:pt x="1186" y="1949"/>
                  </a:lnTo>
                  <a:lnTo>
                    <a:pt x="1204" y="1985"/>
                  </a:lnTo>
                  <a:lnTo>
                    <a:pt x="1241" y="2041"/>
                  </a:lnTo>
                  <a:lnTo>
                    <a:pt x="1222" y="2041"/>
                  </a:lnTo>
                  <a:lnTo>
                    <a:pt x="1204" y="2041"/>
                  </a:lnTo>
                  <a:lnTo>
                    <a:pt x="1186" y="2041"/>
                  </a:lnTo>
                  <a:lnTo>
                    <a:pt x="1241" y="2079"/>
                  </a:lnTo>
                  <a:lnTo>
                    <a:pt x="1280" y="2134"/>
                  </a:lnTo>
                  <a:lnTo>
                    <a:pt x="1297" y="2189"/>
                  </a:lnTo>
                  <a:lnTo>
                    <a:pt x="1334" y="2207"/>
                  </a:lnTo>
                  <a:lnTo>
                    <a:pt x="1389" y="2264"/>
                  </a:lnTo>
                  <a:lnTo>
                    <a:pt x="1389" y="2244"/>
                  </a:lnTo>
                  <a:lnTo>
                    <a:pt x="1352" y="2207"/>
                  </a:lnTo>
                  <a:lnTo>
                    <a:pt x="1334" y="2172"/>
                  </a:lnTo>
                  <a:lnTo>
                    <a:pt x="1334" y="2134"/>
                  </a:lnTo>
                  <a:lnTo>
                    <a:pt x="1315" y="2079"/>
                  </a:lnTo>
                  <a:lnTo>
                    <a:pt x="1280" y="2041"/>
                  </a:lnTo>
                  <a:lnTo>
                    <a:pt x="1260" y="1985"/>
                  </a:lnTo>
                  <a:lnTo>
                    <a:pt x="1260" y="1949"/>
                  </a:lnTo>
                  <a:lnTo>
                    <a:pt x="1241" y="1892"/>
                  </a:lnTo>
                  <a:lnTo>
                    <a:pt x="1280" y="1967"/>
                  </a:lnTo>
                  <a:lnTo>
                    <a:pt x="1297" y="2004"/>
                  </a:lnTo>
                  <a:lnTo>
                    <a:pt x="1315" y="2022"/>
                  </a:lnTo>
                  <a:lnTo>
                    <a:pt x="1352" y="2097"/>
                  </a:lnTo>
                  <a:lnTo>
                    <a:pt x="1372" y="2134"/>
                  </a:lnTo>
                  <a:lnTo>
                    <a:pt x="1426" y="2189"/>
                  </a:lnTo>
                  <a:lnTo>
                    <a:pt x="1465" y="2207"/>
                  </a:lnTo>
                  <a:lnTo>
                    <a:pt x="1465" y="2244"/>
                  </a:lnTo>
                  <a:lnTo>
                    <a:pt x="1465" y="2282"/>
                  </a:lnTo>
                  <a:lnTo>
                    <a:pt x="1444" y="2336"/>
                  </a:lnTo>
                  <a:lnTo>
                    <a:pt x="1482" y="2374"/>
                  </a:lnTo>
                  <a:lnTo>
                    <a:pt x="1519" y="2411"/>
                  </a:lnTo>
                  <a:lnTo>
                    <a:pt x="1574" y="2429"/>
                  </a:lnTo>
                  <a:lnTo>
                    <a:pt x="1650" y="2467"/>
                  </a:lnTo>
                  <a:lnTo>
                    <a:pt x="1687" y="2486"/>
                  </a:lnTo>
                  <a:lnTo>
                    <a:pt x="1724" y="2486"/>
                  </a:lnTo>
                  <a:lnTo>
                    <a:pt x="1797" y="2504"/>
                  </a:lnTo>
                  <a:lnTo>
                    <a:pt x="1834" y="2541"/>
                  </a:lnTo>
                  <a:lnTo>
                    <a:pt x="1890" y="2559"/>
                  </a:lnTo>
                  <a:lnTo>
                    <a:pt x="1927" y="2578"/>
                  </a:lnTo>
                  <a:lnTo>
                    <a:pt x="1982" y="2616"/>
                  </a:lnTo>
                  <a:lnTo>
                    <a:pt x="2019" y="2651"/>
                  </a:lnTo>
                  <a:lnTo>
                    <a:pt x="2019" y="2689"/>
                  </a:lnTo>
                  <a:lnTo>
                    <a:pt x="2076" y="2727"/>
                  </a:lnTo>
                  <a:lnTo>
                    <a:pt x="2094" y="2764"/>
                  </a:lnTo>
                  <a:lnTo>
                    <a:pt x="2149" y="2764"/>
                  </a:lnTo>
                  <a:lnTo>
                    <a:pt x="2168" y="2746"/>
                  </a:lnTo>
                  <a:lnTo>
                    <a:pt x="2204" y="2727"/>
                  </a:lnTo>
                  <a:lnTo>
                    <a:pt x="2223" y="2746"/>
                  </a:lnTo>
                  <a:lnTo>
                    <a:pt x="2223" y="2764"/>
                  </a:lnTo>
                  <a:lnTo>
                    <a:pt x="2223" y="2801"/>
                  </a:lnTo>
                  <a:lnTo>
                    <a:pt x="2262" y="2819"/>
                  </a:lnTo>
                  <a:lnTo>
                    <a:pt x="2223" y="2894"/>
                  </a:lnTo>
                  <a:lnTo>
                    <a:pt x="2223" y="2949"/>
                  </a:lnTo>
                  <a:lnTo>
                    <a:pt x="2204" y="2986"/>
                  </a:lnTo>
                  <a:lnTo>
                    <a:pt x="2186" y="2969"/>
                  </a:lnTo>
                  <a:lnTo>
                    <a:pt x="2168" y="2969"/>
                  </a:lnTo>
                  <a:lnTo>
                    <a:pt x="2168" y="2986"/>
                  </a:lnTo>
                  <a:lnTo>
                    <a:pt x="2168" y="3041"/>
                  </a:lnTo>
                  <a:lnTo>
                    <a:pt x="2149" y="3080"/>
                  </a:lnTo>
                  <a:lnTo>
                    <a:pt x="2168" y="3097"/>
                  </a:lnTo>
                  <a:lnTo>
                    <a:pt x="2186" y="3117"/>
                  </a:lnTo>
                  <a:lnTo>
                    <a:pt x="2186" y="3134"/>
                  </a:lnTo>
                  <a:lnTo>
                    <a:pt x="2149" y="3172"/>
                  </a:lnTo>
                  <a:lnTo>
                    <a:pt x="2131" y="3209"/>
                  </a:lnTo>
                  <a:lnTo>
                    <a:pt x="2168" y="3227"/>
                  </a:lnTo>
                  <a:lnTo>
                    <a:pt x="2204" y="3284"/>
                  </a:lnTo>
                  <a:lnTo>
                    <a:pt x="2223" y="3357"/>
                  </a:lnTo>
                  <a:lnTo>
                    <a:pt x="2262" y="3414"/>
                  </a:lnTo>
                  <a:lnTo>
                    <a:pt x="2299" y="3470"/>
                  </a:lnTo>
                  <a:lnTo>
                    <a:pt x="2316" y="3507"/>
                  </a:lnTo>
                  <a:lnTo>
                    <a:pt x="2354" y="3562"/>
                  </a:lnTo>
                  <a:lnTo>
                    <a:pt x="2391" y="3599"/>
                  </a:lnTo>
                  <a:lnTo>
                    <a:pt x="2426" y="3617"/>
                  </a:lnTo>
                  <a:lnTo>
                    <a:pt x="2464" y="3655"/>
                  </a:lnTo>
                  <a:lnTo>
                    <a:pt x="2484" y="3710"/>
                  </a:lnTo>
                  <a:lnTo>
                    <a:pt x="2484" y="3747"/>
                  </a:lnTo>
                  <a:lnTo>
                    <a:pt x="2484" y="3823"/>
                  </a:lnTo>
                  <a:lnTo>
                    <a:pt x="2484" y="3860"/>
                  </a:lnTo>
                  <a:lnTo>
                    <a:pt x="2484" y="3952"/>
                  </a:lnTo>
                  <a:lnTo>
                    <a:pt x="2501" y="4100"/>
                  </a:lnTo>
                  <a:lnTo>
                    <a:pt x="2484" y="4137"/>
                  </a:lnTo>
                  <a:lnTo>
                    <a:pt x="2464" y="4174"/>
                  </a:lnTo>
                  <a:lnTo>
                    <a:pt x="2447" y="4230"/>
                  </a:lnTo>
                  <a:lnTo>
                    <a:pt x="2447" y="4285"/>
                  </a:lnTo>
                  <a:lnTo>
                    <a:pt x="2447" y="4340"/>
                  </a:lnTo>
                  <a:lnTo>
                    <a:pt x="2447" y="4397"/>
                  </a:lnTo>
                  <a:lnTo>
                    <a:pt x="2464" y="4378"/>
                  </a:lnTo>
                  <a:lnTo>
                    <a:pt x="2447" y="4453"/>
                  </a:lnTo>
                  <a:lnTo>
                    <a:pt x="2447" y="4508"/>
                  </a:lnTo>
                  <a:lnTo>
                    <a:pt x="2447" y="4582"/>
                  </a:lnTo>
                  <a:lnTo>
                    <a:pt x="2447" y="4656"/>
                  </a:lnTo>
                  <a:lnTo>
                    <a:pt x="2464" y="4656"/>
                  </a:lnTo>
                  <a:lnTo>
                    <a:pt x="2484" y="4750"/>
                  </a:lnTo>
                  <a:lnTo>
                    <a:pt x="2484" y="4785"/>
                  </a:lnTo>
                  <a:lnTo>
                    <a:pt x="2484" y="4805"/>
                  </a:lnTo>
                  <a:lnTo>
                    <a:pt x="2484" y="4843"/>
                  </a:lnTo>
                  <a:lnTo>
                    <a:pt x="2484" y="4861"/>
                  </a:lnTo>
                  <a:lnTo>
                    <a:pt x="2501" y="4916"/>
                  </a:lnTo>
                  <a:lnTo>
                    <a:pt x="2556" y="4972"/>
                  </a:lnTo>
                  <a:lnTo>
                    <a:pt x="2556" y="5008"/>
                  </a:lnTo>
                  <a:lnTo>
                    <a:pt x="2576" y="5028"/>
                  </a:lnTo>
                  <a:lnTo>
                    <a:pt x="2613" y="5046"/>
                  </a:lnTo>
                  <a:lnTo>
                    <a:pt x="2649" y="5066"/>
                  </a:lnTo>
                  <a:lnTo>
                    <a:pt x="2706" y="5066"/>
                  </a:lnTo>
                  <a:lnTo>
                    <a:pt x="2761" y="5066"/>
                  </a:lnTo>
                  <a:lnTo>
                    <a:pt x="2761" y="5046"/>
                  </a:lnTo>
                  <a:lnTo>
                    <a:pt x="2724" y="5028"/>
                  </a:lnTo>
                  <a:lnTo>
                    <a:pt x="2669" y="4990"/>
                  </a:lnTo>
                  <a:lnTo>
                    <a:pt x="2649" y="4953"/>
                  </a:lnTo>
                  <a:lnTo>
                    <a:pt x="2649" y="4879"/>
                  </a:lnTo>
                  <a:lnTo>
                    <a:pt x="2687" y="4843"/>
                  </a:lnTo>
                  <a:lnTo>
                    <a:pt x="2687" y="4824"/>
                  </a:lnTo>
                  <a:lnTo>
                    <a:pt x="2724" y="4785"/>
                  </a:lnTo>
                  <a:lnTo>
                    <a:pt x="2743" y="4750"/>
                  </a:lnTo>
                  <a:lnTo>
                    <a:pt x="2706" y="4713"/>
                  </a:lnTo>
                  <a:lnTo>
                    <a:pt x="2706" y="4693"/>
                  </a:lnTo>
                  <a:lnTo>
                    <a:pt x="2706" y="4676"/>
                  </a:lnTo>
                  <a:lnTo>
                    <a:pt x="2724" y="4638"/>
                  </a:lnTo>
                  <a:lnTo>
                    <a:pt x="2743" y="4621"/>
                  </a:lnTo>
                  <a:lnTo>
                    <a:pt x="2743" y="4582"/>
                  </a:lnTo>
                  <a:lnTo>
                    <a:pt x="2761" y="4545"/>
                  </a:lnTo>
                  <a:lnTo>
                    <a:pt x="2743" y="4545"/>
                  </a:lnTo>
                  <a:lnTo>
                    <a:pt x="2706" y="4527"/>
                  </a:lnTo>
                  <a:lnTo>
                    <a:pt x="2706" y="4508"/>
                  </a:lnTo>
                  <a:lnTo>
                    <a:pt x="2724" y="4490"/>
                  </a:lnTo>
                  <a:lnTo>
                    <a:pt x="2761" y="4490"/>
                  </a:lnTo>
                  <a:lnTo>
                    <a:pt x="2779" y="4490"/>
                  </a:lnTo>
                  <a:lnTo>
                    <a:pt x="2798" y="4453"/>
                  </a:lnTo>
                  <a:lnTo>
                    <a:pt x="2816" y="4415"/>
                  </a:lnTo>
                  <a:lnTo>
                    <a:pt x="2854" y="4397"/>
                  </a:lnTo>
                  <a:lnTo>
                    <a:pt x="2909" y="4360"/>
                  </a:lnTo>
                  <a:lnTo>
                    <a:pt x="2946" y="4323"/>
                  </a:lnTo>
                  <a:lnTo>
                    <a:pt x="2946" y="4305"/>
                  </a:lnTo>
                  <a:lnTo>
                    <a:pt x="2909" y="4248"/>
                  </a:lnTo>
                  <a:lnTo>
                    <a:pt x="2946" y="4230"/>
                  </a:lnTo>
                  <a:lnTo>
                    <a:pt x="2983" y="4230"/>
                  </a:lnTo>
                  <a:lnTo>
                    <a:pt x="3020" y="4230"/>
                  </a:lnTo>
                  <a:lnTo>
                    <a:pt x="3039" y="4230"/>
                  </a:lnTo>
                  <a:lnTo>
                    <a:pt x="3076" y="4174"/>
                  </a:lnTo>
                  <a:lnTo>
                    <a:pt x="3094" y="4137"/>
                  </a:lnTo>
                  <a:lnTo>
                    <a:pt x="3113" y="4100"/>
                  </a:lnTo>
                  <a:lnTo>
                    <a:pt x="3131" y="4082"/>
                  </a:lnTo>
                  <a:lnTo>
                    <a:pt x="3150" y="4045"/>
                  </a:lnTo>
                  <a:lnTo>
                    <a:pt x="3168" y="4025"/>
                  </a:lnTo>
                  <a:lnTo>
                    <a:pt x="3168" y="3970"/>
                  </a:lnTo>
                  <a:lnTo>
                    <a:pt x="3188" y="3915"/>
                  </a:lnTo>
                  <a:lnTo>
                    <a:pt x="3205" y="3895"/>
                  </a:lnTo>
                  <a:lnTo>
                    <a:pt x="3243" y="3860"/>
                  </a:lnTo>
                  <a:lnTo>
                    <a:pt x="3298" y="3840"/>
                  </a:lnTo>
                  <a:lnTo>
                    <a:pt x="3353" y="3784"/>
                  </a:lnTo>
                  <a:lnTo>
                    <a:pt x="3373" y="3747"/>
                  </a:lnTo>
                  <a:lnTo>
                    <a:pt x="3353" y="3692"/>
                  </a:lnTo>
                  <a:lnTo>
                    <a:pt x="3373" y="3655"/>
                  </a:lnTo>
                  <a:lnTo>
                    <a:pt x="3373" y="3617"/>
                  </a:lnTo>
                  <a:lnTo>
                    <a:pt x="3390" y="3599"/>
                  </a:lnTo>
                  <a:lnTo>
                    <a:pt x="3410" y="3580"/>
                  </a:lnTo>
                  <a:lnTo>
                    <a:pt x="3410" y="3507"/>
                  </a:lnTo>
                  <a:lnTo>
                    <a:pt x="3446" y="3487"/>
                  </a:lnTo>
                  <a:lnTo>
                    <a:pt x="3446" y="3431"/>
                  </a:lnTo>
                  <a:lnTo>
                    <a:pt x="3466" y="3414"/>
                  </a:lnTo>
                  <a:lnTo>
                    <a:pt x="3503" y="3357"/>
                  </a:lnTo>
                  <a:lnTo>
                    <a:pt x="3521" y="3320"/>
                  </a:lnTo>
                  <a:lnTo>
                    <a:pt x="3538" y="3284"/>
                  </a:lnTo>
                  <a:lnTo>
                    <a:pt x="3538" y="3227"/>
                  </a:lnTo>
                  <a:lnTo>
                    <a:pt x="3503" y="3191"/>
                  </a:lnTo>
                  <a:lnTo>
                    <a:pt x="3446" y="31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1" name="Freeform 81"/>
            <p:cNvSpPr>
              <a:spLocks/>
            </p:cNvSpPr>
            <p:nvPr/>
          </p:nvSpPr>
          <p:spPr bwMode="auto">
            <a:xfrm>
              <a:off x="1687" y="1145"/>
              <a:ext cx="74" cy="83"/>
            </a:xfrm>
            <a:custGeom>
              <a:avLst/>
              <a:gdLst>
                <a:gd name="T0" fmla="*/ 9 w 148"/>
                <a:gd name="T1" fmla="*/ 1 h 166"/>
                <a:gd name="T2" fmla="*/ 7 w 148"/>
                <a:gd name="T3" fmla="*/ 0 h 166"/>
                <a:gd name="T4" fmla="*/ 5 w 148"/>
                <a:gd name="T5" fmla="*/ 0 h 166"/>
                <a:gd name="T6" fmla="*/ 2 w 148"/>
                <a:gd name="T7" fmla="*/ 1 h 166"/>
                <a:gd name="T8" fmla="*/ 1 w 148"/>
                <a:gd name="T9" fmla="*/ 3 h 166"/>
                <a:gd name="T10" fmla="*/ 2 w 148"/>
                <a:gd name="T11" fmla="*/ 3 h 166"/>
                <a:gd name="T12" fmla="*/ 0 w 148"/>
                <a:gd name="T13" fmla="*/ 3 h 166"/>
                <a:gd name="T14" fmla="*/ 0 w 148"/>
                <a:gd name="T15" fmla="*/ 5 h 166"/>
                <a:gd name="T16" fmla="*/ 1 w 148"/>
                <a:gd name="T17" fmla="*/ 9 h 166"/>
                <a:gd name="T18" fmla="*/ 3 w 148"/>
                <a:gd name="T19" fmla="*/ 10 h 166"/>
                <a:gd name="T20" fmla="*/ 5 w 148"/>
                <a:gd name="T21" fmla="*/ 10 h 166"/>
                <a:gd name="T22" fmla="*/ 5 w 148"/>
                <a:gd name="T23" fmla="*/ 10 h 166"/>
                <a:gd name="T24" fmla="*/ 5 w 148"/>
                <a:gd name="T25" fmla="*/ 9 h 166"/>
                <a:gd name="T26" fmla="*/ 9 w 148"/>
                <a:gd name="T27" fmla="*/ 9 h 166"/>
                <a:gd name="T28" fmla="*/ 9 w 148"/>
                <a:gd name="T29" fmla="*/ 6 h 166"/>
                <a:gd name="T30" fmla="*/ 9 w 148"/>
                <a:gd name="T31" fmla="*/ 5 h 166"/>
                <a:gd name="T32" fmla="*/ 9 w 148"/>
                <a:gd name="T33" fmla="*/ 5 h 166"/>
                <a:gd name="T34" fmla="*/ 9 w 148"/>
                <a:gd name="T35" fmla="*/ 3 h 166"/>
                <a:gd name="T36" fmla="*/ 9 w 148"/>
                <a:gd name="T37" fmla="*/ 1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166"/>
                <a:gd name="T59" fmla="*/ 148 w 148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166">
                  <a:moveTo>
                    <a:pt x="148" y="18"/>
                  </a:moveTo>
                  <a:lnTo>
                    <a:pt x="112" y="0"/>
                  </a:lnTo>
                  <a:lnTo>
                    <a:pt x="75" y="0"/>
                  </a:lnTo>
                  <a:lnTo>
                    <a:pt x="37" y="18"/>
                  </a:lnTo>
                  <a:lnTo>
                    <a:pt x="18" y="37"/>
                  </a:lnTo>
                  <a:lnTo>
                    <a:pt x="37" y="56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8" y="131"/>
                  </a:lnTo>
                  <a:lnTo>
                    <a:pt x="55" y="148"/>
                  </a:lnTo>
                  <a:lnTo>
                    <a:pt x="75" y="166"/>
                  </a:lnTo>
                  <a:lnTo>
                    <a:pt x="93" y="148"/>
                  </a:lnTo>
                  <a:lnTo>
                    <a:pt x="93" y="131"/>
                  </a:lnTo>
                  <a:lnTo>
                    <a:pt x="130" y="131"/>
                  </a:lnTo>
                  <a:lnTo>
                    <a:pt x="130" y="111"/>
                  </a:lnTo>
                  <a:lnTo>
                    <a:pt x="148" y="93"/>
                  </a:lnTo>
                  <a:lnTo>
                    <a:pt x="130" y="74"/>
                  </a:lnTo>
                  <a:lnTo>
                    <a:pt x="148" y="37"/>
                  </a:lnTo>
                  <a:lnTo>
                    <a:pt x="14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2" name="Freeform 82"/>
            <p:cNvSpPr>
              <a:spLocks/>
            </p:cNvSpPr>
            <p:nvPr/>
          </p:nvSpPr>
          <p:spPr bwMode="auto">
            <a:xfrm>
              <a:off x="1159" y="1590"/>
              <a:ext cx="18" cy="28"/>
            </a:xfrm>
            <a:custGeom>
              <a:avLst/>
              <a:gdLst>
                <a:gd name="T0" fmla="*/ 0 w 37"/>
                <a:gd name="T1" fmla="*/ 0 h 55"/>
                <a:gd name="T2" fmla="*/ 0 w 37"/>
                <a:gd name="T3" fmla="*/ 3 h 55"/>
                <a:gd name="T4" fmla="*/ 0 w 37"/>
                <a:gd name="T5" fmla="*/ 4 h 55"/>
                <a:gd name="T6" fmla="*/ 2 w 37"/>
                <a:gd name="T7" fmla="*/ 4 h 55"/>
                <a:gd name="T8" fmla="*/ 2 w 37"/>
                <a:gd name="T9" fmla="*/ 2 h 55"/>
                <a:gd name="T10" fmla="*/ 1 w 37"/>
                <a:gd name="T11" fmla="*/ 0 h 55"/>
                <a:gd name="T12" fmla="*/ 0 w 37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55"/>
                <a:gd name="T23" fmla="*/ 37 w 37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55">
                  <a:moveTo>
                    <a:pt x="0" y="0"/>
                  </a:moveTo>
                  <a:lnTo>
                    <a:pt x="0" y="38"/>
                  </a:lnTo>
                  <a:lnTo>
                    <a:pt x="0" y="55"/>
                  </a:lnTo>
                  <a:lnTo>
                    <a:pt x="37" y="55"/>
                  </a:lnTo>
                  <a:lnTo>
                    <a:pt x="37" y="18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3" name="Freeform 83"/>
            <p:cNvSpPr>
              <a:spLocks/>
            </p:cNvSpPr>
            <p:nvPr/>
          </p:nvSpPr>
          <p:spPr bwMode="auto">
            <a:xfrm>
              <a:off x="1983" y="1293"/>
              <a:ext cx="29" cy="28"/>
            </a:xfrm>
            <a:custGeom>
              <a:avLst/>
              <a:gdLst>
                <a:gd name="T0" fmla="*/ 0 w 57"/>
                <a:gd name="T1" fmla="*/ 0 h 56"/>
                <a:gd name="T2" fmla="*/ 0 w 57"/>
                <a:gd name="T3" fmla="*/ 3 h 56"/>
                <a:gd name="T4" fmla="*/ 0 w 57"/>
                <a:gd name="T5" fmla="*/ 4 h 56"/>
                <a:gd name="T6" fmla="*/ 2 w 57"/>
                <a:gd name="T7" fmla="*/ 4 h 56"/>
                <a:gd name="T8" fmla="*/ 4 w 57"/>
                <a:gd name="T9" fmla="*/ 3 h 56"/>
                <a:gd name="T10" fmla="*/ 4 w 57"/>
                <a:gd name="T11" fmla="*/ 2 h 56"/>
                <a:gd name="T12" fmla="*/ 3 w 57"/>
                <a:gd name="T13" fmla="*/ 2 h 56"/>
                <a:gd name="T14" fmla="*/ 3 w 57"/>
                <a:gd name="T15" fmla="*/ 0 h 56"/>
                <a:gd name="T16" fmla="*/ 0 w 57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6"/>
                <a:gd name="T29" fmla="*/ 57 w 57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6">
                  <a:moveTo>
                    <a:pt x="0" y="0"/>
                  </a:moveTo>
                  <a:lnTo>
                    <a:pt x="0" y="37"/>
                  </a:lnTo>
                  <a:lnTo>
                    <a:pt x="0" y="56"/>
                  </a:lnTo>
                  <a:lnTo>
                    <a:pt x="20" y="56"/>
                  </a:lnTo>
                  <a:lnTo>
                    <a:pt x="57" y="37"/>
                  </a:lnTo>
                  <a:lnTo>
                    <a:pt x="57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4" name="Freeform 84"/>
            <p:cNvSpPr>
              <a:spLocks/>
            </p:cNvSpPr>
            <p:nvPr/>
          </p:nvSpPr>
          <p:spPr bwMode="auto">
            <a:xfrm>
              <a:off x="2132" y="1720"/>
              <a:ext cx="18" cy="9"/>
            </a:xfrm>
            <a:custGeom>
              <a:avLst/>
              <a:gdLst>
                <a:gd name="T0" fmla="*/ 1 w 37"/>
                <a:gd name="T1" fmla="*/ 0 h 18"/>
                <a:gd name="T2" fmla="*/ 0 w 37"/>
                <a:gd name="T3" fmla="*/ 0 h 18"/>
                <a:gd name="T4" fmla="*/ 0 w 37"/>
                <a:gd name="T5" fmla="*/ 1 h 18"/>
                <a:gd name="T6" fmla="*/ 2 w 37"/>
                <a:gd name="T7" fmla="*/ 1 h 18"/>
                <a:gd name="T8" fmla="*/ 1 w 3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1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5" name="Freeform 85"/>
            <p:cNvSpPr>
              <a:spLocks/>
            </p:cNvSpPr>
            <p:nvPr/>
          </p:nvSpPr>
          <p:spPr bwMode="auto">
            <a:xfrm>
              <a:off x="1696" y="1070"/>
              <a:ext cx="65" cy="56"/>
            </a:xfrm>
            <a:custGeom>
              <a:avLst/>
              <a:gdLst>
                <a:gd name="T0" fmla="*/ 8 w 130"/>
                <a:gd name="T1" fmla="*/ 4 h 113"/>
                <a:gd name="T2" fmla="*/ 8 w 130"/>
                <a:gd name="T3" fmla="*/ 1 h 113"/>
                <a:gd name="T4" fmla="*/ 7 w 130"/>
                <a:gd name="T5" fmla="*/ 0 h 113"/>
                <a:gd name="T6" fmla="*/ 4 w 130"/>
                <a:gd name="T7" fmla="*/ 1 h 113"/>
                <a:gd name="T8" fmla="*/ 2 w 130"/>
                <a:gd name="T9" fmla="*/ 2 h 113"/>
                <a:gd name="T10" fmla="*/ 1 w 130"/>
                <a:gd name="T11" fmla="*/ 2 h 113"/>
                <a:gd name="T12" fmla="*/ 0 w 130"/>
                <a:gd name="T13" fmla="*/ 4 h 113"/>
                <a:gd name="T14" fmla="*/ 1 w 130"/>
                <a:gd name="T15" fmla="*/ 4 h 113"/>
                <a:gd name="T16" fmla="*/ 2 w 130"/>
                <a:gd name="T17" fmla="*/ 7 h 113"/>
                <a:gd name="T18" fmla="*/ 5 w 130"/>
                <a:gd name="T19" fmla="*/ 7 h 113"/>
                <a:gd name="T20" fmla="*/ 8 w 130"/>
                <a:gd name="T21" fmla="*/ 5 h 113"/>
                <a:gd name="T22" fmla="*/ 8 w 130"/>
                <a:gd name="T23" fmla="*/ 4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13"/>
                <a:gd name="T38" fmla="*/ 130 w 130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13">
                  <a:moveTo>
                    <a:pt x="130" y="76"/>
                  </a:moveTo>
                  <a:lnTo>
                    <a:pt x="130" y="21"/>
                  </a:lnTo>
                  <a:lnTo>
                    <a:pt x="112" y="0"/>
                  </a:lnTo>
                  <a:lnTo>
                    <a:pt x="75" y="21"/>
                  </a:lnTo>
                  <a:lnTo>
                    <a:pt x="37" y="39"/>
                  </a:lnTo>
                  <a:lnTo>
                    <a:pt x="19" y="39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37" y="113"/>
                  </a:lnTo>
                  <a:lnTo>
                    <a:pt x="94" y="113"/>
                  </a:lnTo>
                  <a:lnTo>
                    <a:pt x="130" y="94"/>
                  </a:lnTo>
                  <a:lnTo>
                    <a:pt x="13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6" name="Freeform 86"/>
            <p:cNvSpPr>
              <a:spLocks/>
            </p:cNvSpPr>
            <p:nvPr/>
          </p:nvSpPr>
          <p:spPr bwMode="auto">
            <a:xfrm>
              <a:off x="1901" y="2285"/>
              <a:ext cx="82" cy="47"/>
            </a:xfrm>
            <a:custGeom>
              <a:avLst/>
              <a:gdLst>
                <a:gd name="T0" fmla="*/ 4 w 165"/>
                <a:gd name="T1" fmla="*/ 6 h 92"/>
                <a:gd name="T2" fmla="*/ 5 w 165"/>
                <a:gd name="T3" fmla="*/ 5 h 92"/>
                <a:gd name="T4" fmla="*/ 10 w 165"/>
                <a:gd name="T5" fmla="*/ 5 h 92"/>
                <a:gd name="T6" fmla="*/ 10 w 165"/>
                <a:gd name="T7" fmla="*/ 4 h 92"/>
                <a:gd name="T8" fmla="*/ 9 w 165"/>
                <a:gd name="T9" fmla="*/ 4 h 92"/>
                <a:gd name="T10" fmla="*/ 8 w 165"/>
                <a:gd name="T11" fmla="*/ 2 h 92"/>
                <a:gd name="T12" fmla="*/ 5 w 165"/>
                <a:gd name="T13" fmla="*/ 0 h 92"/>
                <a:gd name="T14" fmla="*/ 3 w 165"/>
                <a:gd name="T15" fmla="*/ 2 h 92"/>
                <a:gd name="T16" fmla="*/ 2 w 165"/>
                <a:gd name="T17" fmla="*/ 0 h 92"/>
                <a:gd name="T18" fmla="*/ 1 w 165"/>
                <a:gd name="T19" fmla="*/ 0 h 92"/>
                <a:gd name="T20" fmla="*/ 1 w 165"/>
                <a:gd name="T21" fmla="*/ 3 h 92"/>
                <a:gd name="T22" fmla="*/ 0 w 165"/>
                <a:gd name="T23" fmla="*/ 4 h 92"/>
                <a:gd name="T24" fmla="*/ 0 w 165"/>
                <a:gd name="T25" fmla="*/ 5 h 92"/>
                <a:gd name="T26" fmla="*/ 3 w 165"/>
                <a:gd name="T27" fmla="*/ 5 h 92"/>
                <a:gd name="T28" fmla="*/ 3 w 165"/>
                <a:gd name="T29" fmla="*/ 6 h 92"/>
                <a:gd name="T30" fmla="*/ 4 w 165"/>
                <a:gd name="T31" fmla="*/ 6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92"/>
                <a:gd name="T50" fmla="*/ 165 w 165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92">
                  <a:moveTo>
                    <a:pt x="73" y="92"/>
                  </a:moveTo>
                  <a:lnTo>
                    <a:pt x="93" y="74"/>
                  </a:lnTo>
                  <a:lnTo>
                    <a:pt x="165" y="74"/>
                  </a:lnTo>
                  <a:lnTo>
                    <a:pt x="165" y="55"/>
                  </a:lnTo>
                  <a:lnTo>
                    <a:pt x="148" y="55"/>
                  </a:lnTo>
                  <a:lnTo>
                    <a:pt x="130" y="17"/>
                  </a:lnTo>
                  <a:lnTo>
                    <a:pt x="93" y="0"/>
                  </a:lnTo>
                  <a:lnTo>
                    <a:pt x="56" y="17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37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56" y="74"/>
                  </a:lnTo>
                  <a:lnTo>
                    <a:pt x="56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7" name="Freeform 87"/>
            <p:cNvSpPr>
              <a:spLocks/>
            </p:cNvSpPr>
            <p:nvPr/>
          </p:nvSpPr>
          <p:spPr bwMode="auto">
            <a:xfrm>
              <a:off x="1780" y="959"/>
              <a:ext cx="18" cy="28"/>
            </a:xfrm>
            <a:custGeom>
              <a:avLst/>
              <a:gdLst>
                <a:gd name="T0" fmla="*/ 2 w 37"/>
                <a:gd name="T1" fmla="*/ 2 h 58"/>
                <a:gd name="T2" fmla="*/ 2 w 37"/>
                <a:gd name="T3" fmla="*/ 1 h 58"/>
                <a:gd name="T4" fmla="*/ 2 w 37"/>
                <a:gd name="T5" fmla="*/ 0 h 58"/>
                <a:gd name="T6" fmla="*/ 0 w 37"/>
                <a:gd name="T7" fmla="*/ 1 h 58"/>
                <a:gd name="T8" fmla="*/ 0 w 37"/>
                <a:gd name="T9" fmla="*/ 3 h 58"/>
                <a:gd name="T10" fmla="*/ 1 w 37"/>
                <a:gd name="T11" fmla="*/ 3 h 58"/>
                <a:gd name="T12" fmla="*/ 2 w 37"/>
                <a:gd name="T13" fmla="*/ 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58"/>
                <a:gd name="T23" fmla="*/ 37 w 37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58">
                  <a:moveTo>
                    <a:pt x="37" y="38"/>
                  </a:moveTo>
                  <a:lnTo>
                    <a:pt x="37" y="19"/>
                  </a:lnTo>
                  <a:lnTo>
                    <a:pt x="37" y="0"/>
                  </a:lnTo>
                  <a:lnTo>
                    <a:pt x="0" y="19"/>
                  </a:lnTo>
                  <a:lnTo>
                    <a:pt x="0" y="58"/>
                  </a:lnTo>
                  <a:lnTo>
                    <a:pt x="19" y="5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8" name="Freeform 88"/>
            <p:cNvSpPr>
              <a:spLocks/>
            </p:cNvSpPr>
            <p:nvPr/>
          </p:nvSpPr>
          <p:spPr bwMode="auto">
            <a:xfrm>
              <a:off x="1780" y="996"/>
              <a:ext cx="37" cy="38"/>
            </a:xfrm>
            <a:custGeom>
              <a:avLst/>
              <a:gdLst>
                <a:gd name="T0" fmla="*/ 1 w 74"/>
                <a:gd name="T1" fmla="*/ 4 h 75"/>
                <a:gd name="T2" fmla="*/ 1 w 74"/>
                <a:gd name="T3" fmla="*/ 5 h 75"/>
                <a:gd name="T4" fmla="*/ 3 w 74"/>
                <a:gd name="T5" fmla="*/ 4 h 75"/>
                <a:gd name="T6" fmla="*/ 5 w 74"/>
                <a:gd name="T7" fmla="*/ 3 h 75"/>
                <a:gd name="T8" fmla="*/ 5 w 74"/>
                <a:gd name="T9" fmla="*/ 2 h 75"/>
                <a:gd name="T10" fmla="*/ 1 w 74"/>
                <a:gd name="T11" fmla="*/ 0 h 75"/>
                <a:gd name="T12" fmla="*/ 0 w 74"/>
                <a:gd name="T13" fmla="*/ 0 h 75"/>
                <a:gd name="T14" fmla="*/ 0 w 74"/>
                <a:gd name="T15" fmla="*/ 2 h 75"/>
                <a:gd name="T16" fmla="*/ 0 w 74"/>
                <a:gd name="T17" fmla="*/ 3 h 75"/>
                <a:gd name="T18" fmla="*/ 1 w 74"/>
                <a:gd name="T19" fmla="*/ 3 h 75"/>
                <a:gd name="T20" fmla="*/ 1 w 74"/>
                <a:gd name="T21" fmla="*/ 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75"/>
                <a:gd name="T35" fmla="*/ 74 w 74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75">
                  <a:moveTo>
                    <a:pt x="19" y="55"/>
                  </a:moveTo>
                  <a:lnTo>
                    <a:pt x="19" y="75"/>
                  </a:lnTo>
                  <a:lnTo>
                    <a:pt x="55" y="55"/>
                  </a:lnTo>
                  <a:lnTo>
                    <a:pt x="74" y="38"/>
                  </a:lnTo>
                  <a:lnTo>
                    <a:pt x="74" y="1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79" name="Freeform 89"/>
            <p:cNvSpPr>
              <a:spLocks/>
            </p:cNvSpPr>
            <p:nvPr/>
          </p:nvSpPr>
          <p:spPr bwMode="auto">
            <a:xfrm>
              <a:off x="1807" y="3083"/>
              <a:ext cx="10" cy="19"/>
            </a:xfrm>
            <a:custGeom>
              <a:avLst/>
              <a:gdLst>
                <a:gd name="T0" fmla="*/ 2 w 19"/>
                <a:gd name="T1" fmla="*/ 2 h 37"/>
                <a:gd name="T2" fmla="*/ 2 w 19"/>
                <a:gd name="T3" fmla="*/ 0 h 37"/>
                <a:gd name="T4" fmla="*/ 0 w 19"/>
                <a:gd name="T5" fmla="*/ 0 h 37"/>
                <a:gd name="T6" fmla="*/ 0 w 19"/>
                <a:gd name="T7" fmla="*/ 2 h 37"/>
                <a:gd name="T8" fmla="*/ 0 w 19"/>
                <a:gd name="T9" fmla="*/ 3 h 37"/>
                <a:gd name="T10" fmla="*/ 2 w 19"/>
                <a:gd name="T11" fmla="*/ 3 h 37"/>
                <a:gd name="T12" fmla="*/ 2 w 19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7"/>
                <a:gd name="T23" fmla="*/ 19 w 1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7">
                  <a:moveTo>
                    <a:pt x="19" y="1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19" y="37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0" name="Freeform 90"/>
            <p:cNvSpPr>
              <a:spLocks/>
            </p:cNvSpPr>
            <p:nvPr/>
          </p:nvSpPr>
          <p:spPr bwMode="auto">
            <a:xfrm>
              <a:off x="1817" y="3231"/>
              <a:ext cx="9" cy="10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0 h 20"/>
                <a:gd name="T4" fmla="*/ 0 w 18"/>
                <a:gd name="T5" fmla="*/ 0 h 20"/>
                <a:gd name="T6" fmla="*/ 1 w 18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8" y="2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1" name="Freeform 91"/>
            <p:cNvSpPr>
              <a:spLocks/>
            </p:cNvSpPr>
            <p:nvPr/>
          </p:nvSpPr>
          <p:spPr bwMode="auto">
            <a:xfrm>
              <a:off x="1826" y="2313"/>
              <a:ext cx="46" cy="19"/>
            </a:xfrm>
            <a:custGeom>
              <a:avLst/>
              <a:gdLst>
                <a:gd name="T0" fmla="*/ 2 w 93"/>
                <a:gd name="T1" fmla="*/ 0 h 37"/>
                <a:gd name="T2" fmla="*/ 1 w 93"/>
                <a:gd name="T3" fmla="*/ 0 h 37"/>
                <a:gd name="T4" fmla="*/ 0 w 93"/>
                <a:gd name="T5" fmla="*/ 2 h 37"/>
                <a:gd name="T6" fmla="*/ 1 w 93"/>
                <a:gd name="T7" fmla="*/ 2 h 37"/>
                <a:gd name="T8" fmla="*/ 2 w 93"/>
                <a:gd name="T9" fmla="*/ 2 h 37"/>
                <a:gd name="T10" fmla="*/ 3 w 93"/>
                <a:gd name="T11" fmla="*/ 3 h 37"/>
                <a:gd name="T12" fmla="*/ 5 w 93"/>
                <a:gd name="T13" fmla="*/ 3 h 37"/>
                <a:gd name="T14" fmla="*/ 4 w 93"/>
                <a:gd name="T15" fmla="*/ 2 h 37"/>
                <a:gd name="T16" fmla="*/ 4 w 93"/>
                <a:gd name="T17" fmla="*/ 0 h 37"/>
                <a:gd name="T18" fmla="*/ 2 w 93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37"/>
                <a:gd name="T32" fmla="*/ 93 w 93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37">
                  <a:moveTo>
                    <a:pt x="38" y="0"/>
                  </a:moveTo>
                  <a:lnTo>
                    <a:pt x="21" y="0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38" y="19"/>
                  </a:lnTo>
                  <a:lnTo>
                    <a:pt x="58" y="37"/>
                  </a:lnTo>
                  <a:lnTo>
                    <a:pt x="93" y="37"/>
                  </a:lnTo>
                  <a:lnTo>
                    <a:pt x="75" y="19"/>
                  </a:lnTo>
                  <a:lnTo>
                    <a:pt x="7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2" name="Freeform 92"/>
            <p:cNvSpPr>
              <a:spLocks/>
            </p:cNvSpPr>
            <p:nvPr/>
          </p:nvSpPr>
          <p:spPr bwMode="auto">
            <a:xfrm>
              <a:off x="1836" y="2202"/>
              <a:ext cx="18" cy="19"/>
            </a:xfrm>
            <a:custGeom>
              <a:avLst/>
              <a:gdLst>
                <a:gd name="T0" fmla="*/ 2 w 37"/>
                <a:gd name="T1" fmla="*/ 3 h 37"/>
                <a:gd name="T2" fmla="*/ 2 w 37"/>
                <a:gd name="T3" fmla="*/ 2 h 37"/>
                <a:gd name="T4" fmla="*/ 1 w 37"/>
                <a:gd name="T5" fmla="*/ 0 h 37"/>
                <a:gd name="T6" fmla="*/ 0 w 37"/>
                <a:gd name="T7" fmla="*/ 0 h 37"/>
                <a:gd name="T8" fmla="*/ 0 w 37"/>
                <a:gd name="T9" fmla="*/ 2 h 37"/>
                <a:gd name="T10" fmla="*/ 0 w 37"/>
                <a:gd name="T11" fmla="*/ 3 h 37"/>
                <a:gd name="T12" fmla="*/ 1 w 37"/>
                <a:gd name="T13" fmla="*/ 3 h 37"/>
                <a:gd name="T14" fmla="*/ 2 w 37"/>
                <a:gd name="T15" fmla="*/ 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7"/>
                <a:gd name="T26" fmla="*/ 37 w 3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7">
                  <a:moveTo>
                    <a:pt x="37" y="37"/>
                  </a:moveTo>
                  <a:lnTo>
                    <a:pt x="37" y="2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3" name="Freeform 93"/>
            <p:cNvSpPr>
              <a:spLocks/>
            </p:cNvSpPr>
            <p:nvPr/>
          </p:nvSpPr>
          <p:spPr bwMode="auto">
            <a:xfrm>
              <a:off x="1836" y="3213"/>
              <a:ext cx="27" cy="18"/>
            </a:xfrm>
            <a:custGeom>
              <a:avLst/>
              <a:gdLst>
                <a:gd name="T0" fmla="*/ 2 w 54"/>
                <a:gd name="T1" fmla="*/ 0 h 36"/>
                <a:gd name="T2" fmla="*/ 2 w 54"/>
                <a:gd name="T3" fmla="*/ 1 h 36"/>
                <a:gd name="T4" fmla="*/ 0 w 54"/>
                <a:gd name="T5" fmla="*/ 2 h 36"/>
                <a:gd name="T6" fmla="*/ 2 w 54"/>
                <a:gd name="T7" fmla="*/ 2 h 36"/>
                <a:gd name="T8" fmla="*/ 3 w 54"/>
                <a:gd name="T9" fmla="*/ 2 h 36"/>
                <a:gd name="T10" fmla="*/ 3 w 54"/>
                <a:gd name="T11" fmla="*/ 2 h 36"/>
                <a:gd name="T12" fmla="*/ 3 w 54"/>
                <a:gd name="T13" fmla="*/ 1 h 36"/>
                <a:gd name="T14" fmla="*/ 3 w 54"/>
                <a:gd name="T15" fmla="*/ 0 h 36"/>
                <a:gd name="T16" fmla="*/ 3 w 54"/>
                <a:gd name="T17" fmla="*/ 0 h 36"/>
                <a:gd name="T18" fmla="*/ 2 w 54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6"/>
                <a:gd name="T32" fmla="*/ 54 w 54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6">
                  <a:moveTo>
                    <a:pt x="17" y="0"/>
                  </a:moveTo>
                  <a:lnTo>
                    <a:pt x="17" y="18"/>
                  </a:lnTo>
                  <a:lnTo>
                    <a:pt x="0" y="36"/>
                  </a:lnTo>
                  <a:lnTo>
                    <a:pt x="17" y="36"/>
                  </a:lnTo>
                  <a:lnTo>
                    <a:pt x="37" y="36"/>
                  </a:lnTo>
                  <a:lnTo>
                    <a:pt x="54" y="36"/>
                  </a:lnTo>
                  <a:lnTo>
                    <a:pt x="54" y="18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4" name="Rectangle 94"/>
            <p:cNvSpPr>
              <a:spLocks noChangeArrowheads="1"/>
            </p:cNvSpPr>
            <p:nvPr/>
          </p:nvSpPr>
          <p:spPr bwMode="auto">
            <a:xfrm>
              <a:off x="1863" y="2174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5" name="Freeform 95"/>
            <p:cNvSpPr>
              <a:spLocks/>
            </p:cNvSpPr>
            <p:nvPr/>
          </p:nvSpPr>
          <p:spPr bwMode="auto">
            <a:xfrm>
              <a:off x="1863" y="2221"/>
              <a:ext cx="19" cy="9"/>
            </a:xfrm>
            <a:custGeom>
              <a:avLst/>
              <a:gdLst>
                <a:gd name="T0" fmla="*/ 1 w 38"/>
                <a:gd name="T1" fmla="*/ 1 h 18"/>
                <a:gd name="T2" fmla="*/ 2 w 38"/>
                <a:gd name="T3" fmla="*/ 1 h 18"/>
                <a:gd name="T4" fmla="*/ 1 w 38"/>
                <a:gd name="T5" fmla="*/ 0 h 18"/>
                <a:gd name="T6" fmla="*/ 0 w 38"/>
                <a:gd name="T7" fmla="*/ 1 h 18"/>
                <a:gd name="T8" fmla="*/ 1 w 38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18" y="18"/>
                  </a:moveTo>
                  <a:lnTo>
                    <a:pt x="38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6" name="Freeform 96"/>
            <p:cNvSpPr>
              <a:spLocks/>
            </p:cNvSpPr>
            <p:nvPr/>
          </p:nvSpPr>
          <p:spPr bwMode="auto">
            <a:xfrm>
              <a:off x="1872" y="2202"/>
              <a:ext cx="29" cy="28"/>
            </a:xfrm>
            <a:custGeom>
              <a:avLst/>
              <a:gdLst>
                <a:gd name="T0" fmla="*/ 0 w 57"/>
                <a:gd name="T1" fmla="*/ 2 h 55"/>
                <a:gd name="T2" fmla="*/ 2 w 57"/>
                <a:gd name="T3" fmla="*/ 3 h 55"/>
                <a:gd name="T4" fmla="*/ 3 w 57"/>
                <a:gd name="T5" fmla="*/ 4 h 55"/>
                <a:gd name="T6" fmla="*/ 4 w 57"/>
                <a:gd name="T7" fmla="*/ 4 h 55"/>
                <a:gd name="T8" fmla="*/ 4 w 57"/>
                <a:gd name="T9" fmla="*/ 3 h 55"/>
                <a:gd name="T10" fmla="*/ 4 w 57"/>
                <a:gd name="T11" fmla="*/ 2 h 55"/>
                <a:gd name="T12" fmla="*/ 2 w 57"/>
                <a:gd name="T13" fmla="*/ 0 h 55"/>
                <a:gd name="T14" fmla="*/ 0 w 57"/>
                <a:gd name="T15" fmla="*/ 2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5"/>
                <a:gd name="T26" fmla="*/ 57 w 57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5">
                  <a:moveTo>
                    <a:pt x="0" y="20"/>
                  </a:moveTo>
                  <a:lnTo>
                    <a:pt x="20" y="37"/>
                  </a:lnTo>
                  <a:lnTo>
                    <a:pt x="37" y="55"/>
                  </a:lnTo>
                  <a:lnTo>
                    <a:pt x="57" y="55"/>
                  </a:lnTo>
                  <a:lnTo>
                    <a:pt x="57" y="37"/>
                  </a:lnTo>
                  <a:lnTo>
                    <a:pt x="57" y="20"/>
                  </a:lnTo>
                  <a:lnTo>
                    <a:pt x="2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7" name="Freeform 97"/>
            <p:cNvSpPr>
              <a:spLocks/>
            </p:cNvSpPr>
            <p:nvPr/>
          </p:nvSpPr>
          <p:spPr bwMode="auto">
            <a:xfrm>
              <a:off x="1891" y="2240"/>
              <a:ext cx="10" cy="8"/>
            </a:xfrm>
            <a:custGeom>
              <a:avLst/>
              <a:gdLst>
                <a:gd name="T0" fmla="*/ 0 w 20"/>
                <a:gd name="T1" fmla="*/ 1 h 17"/>
                <a:gd name="T2" fmla="*/ 1 w 20"/>
                <a:gd name="T3" fmla="*/ 0 h 17"/>
                <a:gd name="T4" fmla="*/ 0 w 20"/>
                <a:gd name="T5" fmla="*/ 0 h 17"/>
                <a:gd name="T6" fmla="*/ 0 w 2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7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8" name="Freeform 98"/>
            <p:cNvSpPr>
              <a:spLocks/>
            </p:cNvSpPr>
            <p:nvPr/>
          </p:nvSpPr>
          <p:spPr bwMode="auto">
            <a:xfrm>
              <a:off x="1891" y="1571"/>
              <a:ext cx="27" cy="19"/>
            </a:xfrm>
            <a:custGeom>
              <a:avLst/>
              <a:gdLst>
                <a:gd name="T0" fmla="*/ 2 w 55"/>
                <a:gd name="T1" fmla="*/ 3 h 37"/>
                <a:gd name="T2" fmla="*/ 3 w 55"/>
                <a:gd name="T3" fmla="*/ 2 h 37"/>
                <a:gd name="T4" fmla="*/ 3 w 55"/>
                <a:gd name="T5" fmla="*/ 0 h 37"/>
                <a:gd name="T6" fmla="*/ 2 w 55"/>
                <a:gd name="T7" fmla="*/ 0 h 37"/>
                <a:gd name="T8" fmla="*/ 1 w 55"/>
                <a:gd name="T9" fmla="*/ 2 h 37"/>
                <a:gd name="T10" fmla="*/ 0 w 55"/>
                <a:gd name="T11" fmla="*/ 3 h 37"/>
                <a:gd name="T12" fmla="*/ 1 w 55"/>
                <a:gd name="T13" fmla="*/ 3 h 37"/>
                <a:gd name="T14" fmla="*/ 2 w 55"/>
                <a:gd name="T15" fmla="*/ 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37" y="37"/>
                  </a:moveTo>
                  <a:lnTo>
                    <a:pt x="55" y="18"/>
                  </a:lnTo>
                  <a:lnTo>
                    <a:pt x="55" y="0"/>
                  </a:lnTo>
                  <a:lnTo>
                    <a:pt x="37" y="0"/>
                  </a:lnTo>
                  <a:lnTo>
                    <a:pt x="20" y="18"/>
                  </a:lnTo>
                  <a:lnTo>
                    <a:pt x="0" y="37"/>
                  </a:lnTo>
                  <a:lnTo>
                    <a:pt x="20" y="3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89" name="Freeform 99"/>
            <p:cNvSpPr>
              <a:spLocks/>
            </p:cNvSpPr>
            <p:nvPr/>
          </p:nvSpPr>
          <p:spPr bwMode="auto">
            <a:xfrm>
              <a:off x="1901" y="2258"/>
              <a:ext cx="17" cy="9"/>
            </a:xfrm>
            <a:custGeom>
              <a:avLst/>
              <a:gdLst>
                <a:gd name="T0" fmla="*/ 0 w 35"/>
                <a:gd name="T1" fmla="*/ 1 h 18"/>
                <a:gd name="T2" fmla="*/ 1 w 35"/>
                <a:gd name="T3" fmla="*/ 1 h 18"/>
                <a:gd name="T4" fmla="*/ 2 w 35"/>
                <a:gd name="T5" fmla="*/ 1 h 18"/>
                <a:gd name="T6" fmla="*/ 2 w 35"/>
                <a:gd name="T7" fmla="*/ 0 h 18"/>
                <a:gd name="T8" fmla="*/ 1 w 35"/>
                <a:gd name="T9" fmla="*/ 0 h 18"/>
                <a:gd name="T10" fmla="*/ 0 w 35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8"/>
                <a:gd name="T20" fmla="*/ 35 w 3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8">
                  <a:moveTo>
                    <a:pt x="0" y="18"/>
                  </a:moveTo>
                  <a:lnTo>
                    <a:pt x="17" y="18"/>
                  </a:lnTo>
                  <a:lnTo>
                    <a:pt x="35" y="18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0" name="Freeform 100"/>
            <p:cNvSpPr>
              <a:spLocks/>
            </p:cNvSpPr>
            <p:nvPr/>
          </p:nvSpPr>
          <p:spPr bwMode="auto">
            <a:xfrm>
              <a:off x="1863" y="1414"/>
              <a:ext cx="28" cy="36"/>
            </a:xfrm>
            <a:custGeom>
              <a:avLst/>
              <a:gdLst>
                <a:gd name="T0" fmla="*/ 2 w 55"/>
                <a:gd name="T1" fmla="*/ 0 h 72"/>
                <a:gd name="T2" fmla="*/ 2 w 55"/>
                <a:gd name="T3" fmla="*/ 1 h 72"/>
                <a:gd name="T4" fmla="*/ 0 w 55"/>
                <a:gd name="T5" fmla="*/ 3 h 72"/>
                <a:gd name="T6" fmla="*/ 0 w 55"/>
                <a:gd name="T7" fmla="*/ 5 h 72"/>
                <a:gd name="T8" fmla="*/ 3 w 55"/>
                <a:gd name="T9" fmla="*/ 3 h 72"/>
                <a:gd name="T10" fmla="*/ 4 w 55"/>
                <a:gd name="T11" fmla="*/ 2 h 72"/>
                <a:gd name="T12" fmla="*/ 4 w 55"/>
                <a:gd name="T13" fmla="*/ 1 h 72"/>
                <a:gd name="T14" fmla="*/ 2 w 55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72"/>
                <a:gd name="T26" fmla="*/ 55 w 55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72">
                  <a:moveTo>
                    <a:pt x="18" y="0"/>
                  </a:moveTo>
                  <a:lnTo>
                    <a:pt x="18" y="17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38" y="55"/>
                  </a:lnTo>
                  <a:lnTo>
                    <a:pt x="55" y="37"/>
                  </a:lnTo>
                  <a:lnTo>
                    <a:pt x="55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1" name="Freeform 101"/>
            <p:cNvSpPr>
              <a:spLocks/>
            </p:cNvSpPr>
            <p:nvPr/>
          </p:nvSpPr>
          <p:spPr bwMode="auto">
            <a:xfrm>
              <a:off x="1909" y="2230"/>
              <a:ext cx="19" cy="18"/>
            </a:xfrm>
            <a:custGeom>
              <a:avLst/>
              <a:gdLst>
                <a:gd name="T0" fmla="*/ 0 w 39"/>
                <a:gd name="T1" fmla="*/ 1 h 37"/>
                <a:gd name="T2" fmla="*/ 1 w 39"/>
                <a:gd name="T3" fmla="*/ 2 h 37"/>
                <a:gd name="T4" fmla="*/ 2 w 39"/>
                <a:gd name="T5" fmla="*/ 1 h 37"/>
                <a:gd name="T6" fmla="*/ 2 w 39"/>
                <a:gd name="T7" fmla="*/ 0 h 37"/>
                <a:gd name="T8" fmla="*/ 0 w 39"/>
                <a:gd name="T9" fmla="*/ 0 h 37"/>
                <a:gd name="T10" fmla="*/ 0 w 39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7"/>
                <a:gd name="T20" fmla="*/ 39 w 39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7">
                  <a:moveTo>
                    <a:pt x="0" y="20"/>
                  </a:moveTo>
                  <a:lnTo>
                    <a:pt x="18" y="37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2" name="Freeform 102"/>
            <p:cNvSpPr>
              <a:spLocks/>
            </p:cNvSpPr>
            <p:nvPr/>
          </p:nvSpPr>
          <p:spPr bwMode="auto">
            <a:xfrm>
              <a:off x="1928" y="2248"/>
              <a:ext cx="27" cy="10"/>
            </a:xfrm>
            <a:custGeom>
              <a:avLst/>
              <a:gdLst>
                <a:gd name="T0" fmla="*/ 2 w 54"/>
                <a:gd name="T1" fmla="*/ 1 h 20"/>
                <a:gd name="T2" fmla="*/ 3 w 54"/>
                <a:gd name="T3" fmla="*/ 1 h 20"/>
                <a:gd name="T4" fmla="*/ 2 w 54"/>
                <a:gd name="T5" fmla="*/ 0 h 20"/>
                <a:gd name="T6" fmla="*/ 0 w 54"/>
                <a:gd name="T7" fmla="*/ 1 h 20"/>
                <a:gd name="T8" fmla="*/ 2 w 5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0"/>
                <a:gd name="T17" fmla="*/ 54 w 5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0">
                  <a:moveTo>
                    <a:pt x="17" y="20"/>
                  </a:moveTo>
                  <a:lnTo>
                    <a:pt x="54" y="20"/>
                  </a:lnTo>
                  <a:lnTo>
                    <a:pt x="17" y="0"/>
                  </a:lnTo>
                  <a:lnTo>
                    <a:pt x="0" y="2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3" name="Freeform 103"/>
            <p:cNvSpPr>
              <a:spLocks/>
            </p:cNvSpPr>
            <p:nvPr/>
          </p:nvSpPr>
          <p:spPr bwMode="auto">
            <a:xfrm>
              <a:off x="1937" y="1404"/>
              <a:ext cx="18" cy="10"/>
            </a:xfrm>
            <a:custGeom>
              <a:avLst/>
              <a:gdLst>
                <a:gd name="T0" fmla="*/ 0 w 37"/>
                <a:gd name="T1" fmla="*/ 1 h 20"/>
                <a:gd name="T2" fmla="*/ 1 w 37"/>
                <a:gd name="T3" fmla="*/ 1 h 20"/>
                <a:gd name="T4" fmla="*/ 2 w 37"/>
                <a:gd name="T5" fmla="*/ 0 h 20"/>
                <a:gd name="T6" fmla="*/ 1 w 37"/>
                <a:gd name="T7" fmla="*/ 0 h 20"/>
                <a:gd name="T8" fmla="*/ 0 w 37"/>
                <a:gd name="T9" fmla="*/ 0 h 20"/>
                <a:gd name="T10" fmla="*/ 0 w 37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0"/>
                <a:gd name="T20" fmla="*/ 37 w 3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0">
                  <a:moveTo>
                    <a:pt x="0" y="20"/>
                  </a:moveTo>
                  <a:lnTo>
                    <a:pt x="20" y="20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4" name="Freeform 104"/>
            <p:cNvSpPr>
              <a:spLocks/>
            </p:cNvSpPr>
            <p:nvPr/>
          </p:nvSpPr>
          <p:spPr bwMode="auto">
            <a:xfrm>
              <a:off x="2058" y="2341"/>
              <a:ext cx="9" cy="9"/>
            </a:xfrm>
            <a:custGeom>
              <a:avLst/>
              <a:gdLst>
                <a:gd name="T0" fmla="*/ 0 w 18"/>
                <a:gd name="T1" fmla="*/ 1 h 19"/>
                <a:gd name="T2" fmla="*/ 1 w 18"/>
                <a:gd name="T3" fmla="*/ 0 h 19"/>
                <a:gd name="T4" fmla="*/ 0 w 18"/>
                <a:gd name="T5" fmla="*/ 0 h 19"/>
                <a:gd name="T6" fmla="*/ 0 w 18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0" y="19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5" name="Freeform 105"/>
            <p:cNvSpPr>
              <a:spLocks/>
            </p:cNvSpPr>
            <p:nvPr/>
          </p:nvSpPr>
          <p:spPr bwMode="auto">
            <a:xfrm>
              <a:off x="2058" y="2313"/>
              <a:ext cx="9" cy="10"/>
            </a:xfrm>
            <a:custGeom>
              <a:avLst/>
              <a:gdLst>
                <a:gd name="T0" fmla="*/ 1 w 18"/>
                <a:gd name="T1" fmla="*/ 0 h 19"/>
                <a:gd name="T2" fmla="*/ 0 w 18"/>
                <a:gd name="T3" fmla="*/ 2 h 19"/>
                <a:gd name="T4" fmla="*/ 1 w 18"/>
                <a:gd name="T5" fmla="*/ 2 h 19"/>
                <a:gd name="T6" fmla="*/ 1 w 1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18" y="0"/>
                  </a:moveTo>
                  <a:lnTo>
                    <a:pt x="0" y="19"/>
                  </a:lnTo>
                  <a:lnTo>
                    <a:pt x="18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6" name="Freeform 106"/>
            <p:cNvSpPr>
              <a:spLocks/>
            </p:cNvSpPr>
            <p:nvPr/>
          </p:nvSpPr>
          <p:spPr bwMode="auto">
            <a:xfrm>
              <a:off x="2086" y="2387"/>
              <a:ext cx="9" cy="9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1 h 18"/>
                <a:gd name="T4" fmla="*/ 1 w 18"/>
                <a:gd name="T5" fmla="*/ 1 h 18"/>
                <a:gd name="T6" fmla="*/ 0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7" name="Rectangle 107"/>
            <p:cNvSpPr>
              <a:spLocks noChangeArrowheads="1"/>
            </p:cNvSpPr>
            <p:nvPr/>
          </p:nvSpPr>
          <p:spPr bwMode="auto">
            <a:xfrm>
              <a:off x="2077" y="2332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8" name="Rectangle 108"/>
            <p:cNvSpPr>
              <a:spLocks noChangeArrowheads="1"/>
            </p:cNvSpPr>
            <p:nvPr/>
          </p:nvSpPr>
          <p:spPr bwMode="auto">
            <a:xfrm>
              <a:off x="2077" y="2350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1999" name="Freeform 109"/>
            <p:cNvSpPr>
              <a:spLocks/>
            </p:cNvSpPr>
            <p:nvPr/>
          </p:nvSpPr>
          <p:spPr bwMode="auto">
            <a:xfrm>
              <a:off x="2095" y="1766"/>
              <a:ext cx="28" cy="18"/>
            </a:xfrm>
            <a:custGeom>
              <a:avLst/>
              <a:gdLst>
                <a:gd name="T0" fmla="*/ 1 w 57"/>
                <a:gd name="T1" fmla="*/ 1 h 36"/>
                <a:gd name="T2" fmla="*/ 0 w 57"/>
                <a:gd name="T3" fmla="*/ 0 h 36"/>
                <a:gd name="T4" fmla="*/ 0 w 57"/>
                <a:gd name="T5" fmla="*/ 1 h 36"/>
                <a:gd name="T6" fmla="*/ 1 w 57"/>
                <a:gd name="T7" fmla="*/ 2 h 36"/>
                <a:gd name="T8" fmla="*/ 3 w 57"/>
                <a:gd name="T9" fmla="*/ 2 h 36"/>
                <a:gd name="T10" fmla="*/ 2 w 57"/>
                <a:gd name="T11" fmla="*/ 1 h 36"/>
                <a:gd name="T12" fmla="*/ 1 w 57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6"/>
                <a:gd name="T23" fmla="*/ 57 w 5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6">
                  <a:moveTo>
                    <a:pt x="19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9" y="36"/>
                  </a:lnTo>
                  <a:lnTo>
                    <a:pt x="57" y="36"/>
                  </a:lnTo>
                  <a:lnTo>
                    <a:pt x="37" y="1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0" name="Freeform 110"/>
            <p:cNvSpPr>
              <a:spLocks/>
            </p:cNvSpPr>
            <p:nvPr/>
          </p:nvSpPr>
          <p:spPr bwMode="auto">
            <a:xfrm>
              <a:off x="2539" y="2981"/>
              <a:ext cx="19" cy="19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2 h 37"/>
                <a:gd name="T4" fmla="*/ 2 w 37"/>
                <a:gd name="T5" fmla="*/ 3 h 37"/>
                <a:gd name="T6" fmla="*/ 3 w 37"/>
                <a:gd name="T7" fmla="*/ 2 h 37"/>
                <a:gd name="T8" fmla="*/ 2 w 37"/>
                <a:gd name="T9" fmla="*/ 0 h 37"/>
                <a:gd name="T10" fmla="*/ 0 w 37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7"/>
                <a:gd name="T20" fmla="*/ 37 w 3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7">
                  <a:moveTo>
                    <a:pt x="0" y="0"/>
                  </a:moveTo>
                  <a:lnTo>
                    <a:pt x="0" y="19"/>
                  </a:lnTo>
                  <a:lnTo>
                    <a:pt x="19" y="37"/>
                  </a:lnTo>
                  <a:lnTo>
                    <a:pt x="37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1" name="Rectangle 111"/>
            <p:cNvSpPr>
              <a:spLocks noChangeArrowheads="1"/>
            </p:cNvSpPr>
            <p:nvPr/>
          </p:nvSpPr>
          <p:spPr bwMode="auto">
            <a:xfrm>
              <a:off x="2568" y="2972"/>
              <a:ext cx="9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2" name="Freeform 112"/>
            <p:cNvSpPr>
              <a:spLocks/>
            </p:cNvSpPr>
            <p:nvPr/>
          </p:nvSpPr>
          <p:spPr bwMode="auto">
            <a:xfrm>
              <a:off x="2595" y="2332"/>
              <a:ext cx="19" cy="9"/>
            </a:xfrm>
            <a:custGeom>
              <a:avLst/>
              <a:gdLst>
                <a:gd name="T0" fmla="*/ 1 w 38"/>
                <a:gd name="T1" fmla="*/ 0 h 18"/>
                <a:gd name="T2" fmla="*/ 0 w 38"/>
                <a:gd name="T3" fmla="*/ 0 h 18"/>
                <a:gd name="T4" fmla="*/ 0 w 38"/>
                <a:gd name="T5" fmla="*/ 1 h 18"/>
                <a:gd name="T6" fmla="*/ 1 w 38"/>
                <a:gd name="T7" fmla="*/ 1 h 18"/>
                <a:gd name="T8" fmla="*/ 2 w 38"/>
                <a:gd name="T9" fmla="*/ 1 h 18"/>
                <a:gd name="T10" fmla="*/ 1 w 3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8"/>
                <a:gd name="T20" fmla="*/ 38 w 3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8">
                  <a:moveTo>
                    <a:pt x="1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38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3" name="Freeform 113"/>
            <p:cNvSpPr>
              <a:spLocks/>
            </p:cNvSpPr>
            <p:nvPr/>
          </p:nvSpPr>
          <p:spPr bwMode="auto">
            <a:xfrm>
              <a:off x="2614" y="2369"/>
              <a:ext cx="18" cy="9"/>
            </a:xfrm>
            <a:custGeom>
              <a:avLst/>
              <a:gdLst>
                <a:gd name="T0" fmla="*/ 0 w 37"/>
                <a:gd name="T1" fmla="*/ 1 h 18"/>
                <a:gd name="T2" fmla="*/ 1 w 37"/>
                <a:gd name="T3" fmla="*/ 1 h 18"/>
                <a:gd name="T4" fmla="*/ 2 w 37"/>
                <a:gd name="T5" fmla="*/ 1 h 18"/>
                <a:gd name="T6" fmla="*/ 1 w 37"/>
                <a:gd name="T7" fmla="*/ 0 h 18"/>
                <a:gd name="T8" fmla="*/ 0 w 3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0" y="18"/>
                  </a:moveTo>
                  <a:lnTo>
                    <a:pt x="18" y="18"/>
                  </a:lnTo>
                  <a:lnTo>
                    <a:pt x="37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4" name="Freeform 114"/>
            <p:cNvSpPr>
              <a:spLocks/>
            </p:cNvSpPr>
            <p:nvPr/>
          </p:nvSpPr>
          <p:spPr bwMode="auto">
            <a:xfrm>
              <a:off x="2623" y="2332"/>
              <a:ext cx="9" cy="18"/>
            </a:xfrm>
            <a:custGeom>
              <a:avLst/>
              <a:gdLst>
                <a:gd name="T0" fmla="*/ 0 w 19"/>
                <a:gd name="T1" fmla="*/ 2 h 37"/>
                <a:gd name="T2" fmla="*/ 1 w 19"/>
                <a:gd name="T3" fmla="*/ 2 h 37"/>
                <a:gd name="T4" fmla="*/ 1 w 19"/>
                <a:gd name="T5" fmla="*/ 1 h 37"/>
                <a:gd name="T6" fmla="*/ 1 w 19"/>
                <a:gd name="T7" fmla="*/ 0 h 37"/>
                <a:gd name="T8" fmla="*/ 0 w 19"/>
                <a:gd name="T9" fmla="*/ 0 h 37"/>
                <a:gd name="T10" fmla="*/ 0 w 19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7"/>
                <a:gd name="T20" fmla="*/ 19 w 19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7">
                  <a:moveTo>
                    <a:pt x="0" y="37"/>
                  </a:moveTo>
                  <a:lnTo>
                    <a:pt x="19" y="37"/>
                  </a:lnTo>
                  <a:lnTo>
                    <a:pt x="19" y="1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5" name="Freeform 115"/>
            <p:cNvSpPr>
              <a:spLocks/>
            </p:cNvSpPr>
            <p:nvPr/>
          </p:nvSpPr>
          <p:spPr bwMode="auto">
            <a:xfrm>
              <a:off x="2641" y="2369"/>
              <a:ext cx="9" cy="9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6" name="Freeform 116"/>
            <p:cNvSpPr>
              <a:spLocks/>
            </p:cNvSpPr>
            <p:nvPr/>
          </p:nvSpPr>
          <p:spPr bwMode="auto">
            <a:xfrm>
              <a:off x="2650" y="2341"/>
              <a:ext cx="19" cy="1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2 h 38"/>
                <a:gd name="T4" fmla="*/ 2 w 37"/>
                <a:gd name="T5" fmla="*/ 2 h 38"/>
                <a:gd name="T6" fmla="*/ 3 w 37"/>
                <a:gd name="T7" fmla="*/ 2 h 38"/>
                <a:gd name="T8" fmla="*/ 3 w 37"/>
                <a:gd name="T9" fmla="*/ 1 h 38"/>
                <a:gd name="T10" fmla="*/ 2 w 37"/>
                <a:gd name="T11" fmla="*/ 0 h 38"/>
                <a:gd name="T12" fmla="*/ 0 w 3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8"/>
                <a:gd name="T23" fmla="*/ 37 w 3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8">
                  <a:moveTo>
                    <a:pt x="0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37" y="38"/>
                  </a:lnTo>
                  <a:lnTo>
                    <a:pt x="37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7" name="Freeform 117"/>
            <p:cNvSpPr>
              <a:spLocks/>
            </p:cNvSpPr>
            <p:nvPr/>
          </p:nvSpPr>
          <p:spPr bwMode="auto">
            <a:xfrm>
              <a:off x="2697" y="1321"/>
              <a:ext cx="129" cy="93"/>
            </a:xfrm>
            <a:custGeom>
              <a:avLst/>
              <a:gdLst>
                <a:gd name="T0" fmla="*/ 15 w 260"/>
                <a:gd name="T1" fmla="*/ 10 h 186"/>
                <a:gd name="T2" fmla="*/ 16 w 260"/>
                <a:gd name="T3" fmla="*/ 9 h 186"/>
                <a:gd name="T4" fmla="*/ 16 w 260"/>
                <a:gd name="T5" fmla="*/ 6 h 186"/>
                <a:gd name="T6" fmla="*/ 13 w 260"/>
                <a:gd name="T7" fmla="*/ 3 h 186"/>
                <a:gd name="T8" fmla="*/ 13 w 260"/>
                <a:gd name="T9" fmla="*/ 3 h 186"/>
                <a:gd name="T10" fmla="*/ 12 w 260"/>
                <a:gd name="T11" fmla="*/ 3 h 186"/>
                <a:gd name="T12" fmla="*/ 8 w 260"/>
                <a:gd name="T13" fmla="*/ 3 h 186"/>
                <a:gd name="T14" fmla="*/ 4 w 260"/>
                <a:gd name="T15" fmla="*/ 1 h 186"/>
                <a:gd name="T16" fmla="*/ 2 w 260"/>
                <a:gd name="T17" fmla="*/ 0 h 186"/>
                <a:gd name="T18" fmla="*/ 1 w 260"/>
                <a:gd name="T19" fmla="*/ 0 h 186"/>
                <a:gd name="T20" fmla="*/ 1 w 260"/>
                <a:gd name="T21" fmla="*/ 3 h 186"/>
                <a:gd name="T22" fmla="*/ 0 w 260"/>
                <a:gd name="T23" fmla="*/ 5 h 186"/>
                <a:gd name="T24" fmla="*/ 0 w 260"/>
                <a:gd name="T25" fmla="*/ 6 h 186"/>
                <a:gd name="T26" fmla="*/ 2 w 260"/>
                <a:gd name="T27" fmla="*/ 6 h 186"/>
                <a:gd name="T28" fmla="*/ 0 w 260"/>
                <a:gd name="T29" fmla="*/ 6 h 186"/>
                <a:gd name="T30" fmla="*/ 0 w 260"/>
                <a:gd name="T31" fmla="*/ 9 h 186"/>
                <a:gd name="T32" fmla="*/ 1 w 260"/>
                <a:gd name="T33" fmla="*/ 9 h 186"/>
                <a:gd name="T34" fmla="*/ 3 w 260"/>
                <a:gd name="T35" fmla="*/ 10 h 186"/>
                <a:gd name="T36" fmla="*/ 2 w 260"/>
                <a:gd name="T37" fmla="*/ 10 h 186"/>
                <a:gd name="T38" fmla="*/ 1 w 260"/>
                <a:gd name="T39" fmla="*/ 11 h 186"/>
                <a:gd name="T40" fmla="*/ 1 w 260"/>
                <a:gd name="T41" fmla="*/ 12 h 186"/>
                <a:gd name="T42" fmla="*/ 3 w 260"/>
                <a:gd name="T43" fmla="*/ 12 h 186"/>
                <a:gd name="T44" fmla="*/ 11 w 260"/>
                <a:gd name="T45" fmla="*/ 12 h 186"/>
                <a:gd name="T46" fmla="*/ 15 w 260"/>
                <a:gd name="T47" fmla="*/ 10 h 1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0"/>
                <a:gd name="T73" fmla="*/ 0 h 186"/>
                <a:gd name="T74" fmla="*/ 260 w 260"/>
                <a:gd name="T75" fmla="*/ 186 h 1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0" h="186">
                  <a:moveTo>
                    <a:pt x="242" y="148"/>
                  </a:moveTo>
                  <a:lnTo>
                    <a:pt x="260" y="131"/>
                  </a:lnTo>
                  <a:lnTo>
                    <a:pt x="260" y="93"/>
                  </a:lnTo>
                  <a:lnTo>
                    <a:pt x="222" y="55"/>
                  </a:lnTo>
                  <a:lnTo>
                    <a:pt x="222" y="36"/>
                  </a:lnTo>
                  <a:lnTo>
                    <a:pt x="204" y="36"/>
                  </a:lnTo>
                  <a:lnTo>
                    <a:pt x="130" y="36"/>
                  </a:lnTo>
                  <a:lnTo>
                    <a:pt x="75" y="18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19" y="36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38" y="93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57" y="148"/>
                  </a:lnTo>
                  <a:lnTo>
                    <a:pt x="38" y="148"/>
                  </a:lnTo>
                  <a:lnTo>
                    <a:pt x="19" y="166"/>
                  </a:lnTo>
                  <a:lnTo>
                    <a:pt x="19" y="186"/>
                  </a:lnTo>
                  <a:lnTo>
                    <a:pt x="57" y="186"/>
                  </a:lnTo>
                  <a:lnTo>
                    <a:pt x="187" y="186"/>
                  </a:lnTo>
                  <a:lnTo>
                    <a:pt x="242" y="1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8" name="Freeform 118"/>
            <p:cNvSpPr>
              <a:spLocks/>
            </p:cNvSpPr>
            <p:nvPr/>
          </p:nvSpPr>
          <p:spPr bwMode="auto">
            <a:xfrm>
              <a:off x="2910" y="1525"/>
              <a:ext cx="120" cy="195"/>
            </a:xfrm>
            <a:custGeom>
              <a:avLst/>
              <a:gdLst>
                <a:gd name="T0" fmla="*/ 3 w 240"/>
                <a:gd name="T1" fmla="*/ 10 h 390"/>
                <a:gd name="T2" fmla="*/ 4 w 240"/>
                <a:gd name="T3" fmla="*/ 10 h 390"/>
                <a:gd name="T4" fmla="*/ 7 w 240"/>
                <a:gd name="T5" fmla="*/ 11 h 390"/>
                <a:gd name="T6" fmla="*/ 7 w 240"/>
                <a:gd name="T7" fmla="*/ 12 h 390"/>
                <a:gd name="T8" fmla="*/ 6 w 240"/>
                <a:gd name="T9" fmla="*/ 15 h 390"/>
                <a:gd name="T10" fmla="*/ 4 w 240"/>
                <a:gd name="T11" fmla="*/ 15 h 390"/>
                <a:gd name="T12" fmla="*/ 3 w 240"/>
                <a:gd name="T13" fmla="*/ 18 h 390"/>
                <a:gd name="T14" fmla="*/ 5 w 240"/>
                <a:gd name="T15" fmla="*/ 21 h 390"/>
                <a:gd name="T16" fmla="*/ 3 w 240"/>
                <a:gd name="T17" fmla="*/ 23 h 390"/>
                <a:gd name="T18" fmla="*/ 0 w 240"/>
                <a:gd name="T19" fmla="*/ 24 h 390"/>
                <a:gd name="T20" fmla="*/ 2 w 240"/>
                <a:gd name="T21" fmla="*/ 24 h 390"/>
                <a:gd name="T22" fmla="*/ 5 w 240"/>
                <a:gd name="T23" fmla="*/ 24 h 390"/>
                <a:gd name="T24" fmla="*/ 7 w 240"/>
                <a:gd name="T25" fmla="*/ 24 h 390"/>
                <a:gd name="T26" fmla="*/ 10 w 240"/>
                <a:gd name="T27" fmla="*/ 23 h 390"/>
                <a:gd name="T28" fmla="*/ 12 w 240"/>
                <a:gd name="T29" fmla="*/ 23 h 390"/>
                <a:gd name="T30" fmla="*/ 13 w 240"/>
                <a:gd name="T31" fmla="*/ 23 h 390"/>
                <a:gd name="T32" fmla="*/ 14 w 240"/>
                <a:gd name="T33" fmla="*/ 23 h 390"/>
                <a:gd name="T34" fmla="*/ 13 w 240"/>
                <a:gd name="T35" fmla="*/ 19 h 390"/>
                <a:gd name="T36" fmla="*/ 15 w 240"/>
                <a:gd name="T37" fmla="*/ 17 h 390"/>
                <a:gd name="T38" fmla="*/ 15 w 240"/>
                <a:gd name="T39" fmla="*/ 15 h 390"/>
                <a:gd name="T40" fmla="*/ 14 w 240"/>
                <a:gd name="T41" fmla="*/ 13 h 390"/>
                <a:gd name="T42" fmla="*/ 13 w 240"/>
                <a:gd name="T43" fmla="*/ 12 h 390"/>
                <a:gd name="T44" fmla="*/ 13 w 240"/>
                <a:gd name="T45" fmla="*/ 10 h 390"/>
                <a:gd name="T46" fmla="*/ 11 w 240"/>
                <a:gd name="T47" fmla="*/ 6 h 390"/>
                <a:gd name="T48" fmla="*/ 10 w 240"/>
                <a:gd name="T49" fmla="*/ 6 h 390"/>
                <a:gd name="T50" fmla="*/ 10 w 240"/>
                <a:gd name="T51" fmla="*/ 3 h 390"/>
                <a:gd name="T52" fmla="*/ 10 w 240"/>
                <a:gd name="T53" fmla="*/ 3 h 390"/>
                <a:gd name="T54" fmla="*/ 7 w 240"/>
                <a:gd name="T55" fmla="*/ 2 h 390"/>
                <a:gd name="T56" fmla="*/ 6 w 240"/>
                <a:gd name="T57" fmla="*/ 0 h 390"/>
                <a:gd name="T58" fmla="*/ 5 w 240"/>
                <a:gd name="T59" fmla="*/ 0 h 390"/>
                <a:gd name="T60" fmla="*/ 4 w 240"/>
                <a:gd name="T61" fmla="*/ 3 h 390"/>
                <a:gd name="T62" fmla="*/ 4 w 240"/>
                <a:gd name="T63" fmla="*/ 6 h 390"/>
                <a:gd name="T64" fmla="*/ 3 w 240"/>
                <a:gd name="T65" fmla="*/ 9 h 390"/>
                <a:gd name="T66" fmla="*/ 3 w 240"/>
                <a:gd name="T67" fmla="*/ 10 h 3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390"/>
                <a:gd name="T104" fmla="*/ 240 w 240"/>
                <a:gd name="T105" fmla="*/ 390 h 3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390">
                  <a:moveTo>
                    <a:pt x="37" y="148"/>
                  </a:moveTo>
                  <a:lnTo>
                    <a:pt x="54" y="148"/>
                  </a:lnTo>
                  <a:lnTo>
                    <a:pt x="111" y="168"/>
                  </a:lnTo>
                  <a:lnTo>
                    <a:pt x="111" y="203"/>
                  </a:lnTo>
                  <a:lnTo>
                    <a:pt x="92" y="240"/>
                  </a:lnTo>
                  <a:lnTo>
                    <a:pt x="54" y="240"/>
                  </a:lnTo>
                  <a:lnTo>
                    <a:pt x="37" y="279"/>
                  </a:lnTo>
                  <a:lnTo>
                    <a:pt x="74" y="334"/>
                  </a:lnTo>
                  <a:lnTo>
                    <a:pt x="37" y="353"/>
                  </a:lnTo>
                  <a:lnTo>
                    <a:pt x="0" y="371"/>
                  </a:lnTo>
                  <a:lnTo>
                    <a:pt x="17" y="390"/>
                  </a:lnTo>
                  <a:lnTo>
                    <a:pt x="74" y="371"/>
                  </a:lnTo>
                  <a:lnTo>
                    <a:pt x="111" y="371"/>
                  </a:lnTo>
                  <a:lnTo>
                    <a:pt x="146" y="353"/>
                  </a:lnTo>
                  <a:lnTo>
                    <a:pt x="184" y="353"/>
                  </a:lnTo>
                  <a:lnTo>
                    <a:pt x="204" y="353"/>
                  </a:lnTo>
                  <a:lnTo>
                    <a:pt x="222" y="353"/>
                  </a:lnTo>
                  <a:lnTo>
                    <a:pt x="204" y="296"/>
                  </a:lnTo>
                  <a:lnTo>
                    <a:pt x="240" y="260"/>
                  </a:lnTo>
                  <a:lnTo>
                    <a:pt x="240" y="240"/>
                  </a:lnTo>
                  <a:lnTo>
                    <a:pt x="222" y="223"/>
                  </a:lnTo>
                  <a:lnTo>
                    <a:pt x="204" y="203"/>
                  </a:lnTo>
                  <a:lnTo>
                    <a:pt x="204" y="148"/>
                  </a:lnTo>
                  <a:lnTo>
                    <a:pt x="166" y="93"/>
                  </a:lnTo>
                  <a:lnTo>
                    <a:pt x="146" y="93"/>
                  </a:lnTo>
                  <a:lnTo>
                    <a:pt x="146" y="55"/>
                  </a:lnTo>
                  <a:lnTo>
                    <a:pt x="146" y="37"/>
                  </a:lnTo>
                  <a:lnTo>
                    <a:pt x="111" y="18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4" y="37"/>
                  </a:lnTo>
                  <a:lnTo>
                    <a:pt x="54" y="93"/>
                  </a:lnTo>
                  <a:lnTo>
                    <a:pt x="37" y="130"/>
                  </a:lnTo>
                  <a:lnTo>
                    <a:pt x="37" y="1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09" name="Freeform 119"/>
            <p:cNvSpPr>
              <a:spLocks/>
            </p:cNvSpPr>
            <p:nvPr/>
          </p:nvSpPr>
          <p:spPr bwMode="auto">
            <a:xfrm>
              <a:off x="2864" y="1599"/>
              <a:ext cx="46" cy="74"/>
            </a:xfrm>
            <a:custGeom>
              <a:avLst/>
              <a:gdLst>
                <a:gd name="T0" fmla="*/ 1 w 93"/>
                <a:gd name="T1" fmla="*/ 5 h 148"/>
                <a:gd name="T2" fmla="*/ 0 w 93"/>
                <a:gd name="T3" fmla="*/ 7 h 148"/>
                <a:gd name="T4" fmla="*/ 2 w 93"/>
                <a:gd name="T5" fmla="*/ 9 h 148"/>
                <a:gd name="T6" fmla="*/ 4 w 93"/>
                <a:gd name="T7" fmla="*/ 9 h 148"/>
                <a:gd name="T8" fmla="*/ 5 w 93"/>
                <a:gd name="T9" fmla="*/ 5 h 148"/>
                <a:gd name="T10" fmla="*/ 4 w 93"/>
                <a:gd name="T11" fmla="*/ 3 h 148"/>
                <a:gd name="T12" fmla="*/ 5 w 93"/>
                <a:gd name="T13" fmla="*/ 1 h 148"/>
                <a:gd name="T14" fmla="*/ 4 w 93"/>
                <a:gd name="T15" fmla="*/ 0 h 148"/>
                <a:gd name="T16" fmla="*/ 2 w 93"/>
                <a:gd name="T17" fmla="*/ 1 h 148"/>
                <a:gd name="T18" fmla="*/ 2 w 93"/>
                <a:gd name="T19" fmla="*/ 2 h 148"/>
                <a:gd name="T20" fmla="*/ 0 w 93"/>
                <a:gd name="T21" fmla="*/ 3 h 148"/>
                <a:gd name="T22" fmla="*/ 1 w 93"/>
                <a:gd name="T23" fmla="*/ 5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48"/>
                <a:gd name="T38" fmla="*/ 93 w 93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48">
                  <a:moveTo>
                    <a:pt x="17" y="92"/>
                  </a:moveTo>
                  <a:lnTo>
                    <a:pt x="0" y="112"/>
                  </a:lnTo>
                  <a:lnTo>
                    <a:pt x="37" y="148"/>
                  </a:lnTo>
                  <a:lnTo>
                    <a:pt x="74" y="131"/>
                  </a:lnTo>
                  <a:lnTo>
                    <a:pt x="93" y="92"/>
                  </a:lnTo>
                  <a:lnTo>
                    <a:pt x="74" y="55"/>
                  </a:lnTo>
                  <a:lnTo>
                    <a:pt x="93" y="20"/>
                  </a:lnTo>
                  <a:lnTo>
                    <a:pt x="74" y="0"/>
                  </a:lnTo>
                  <a:lnTo>
                    <a:pt x="37" y="20"/>
                  </a:lnTo>
                  <a:lnTo>
                    <a:pt x="37" y="37"/>
                  </a:lnTo>
                  <a:lnTo>
                    <a:pt x="0" y="55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0" name="Freeform 120"/>
            <p:cNvSpPr>
              <a:spLocks/>
            </p:cNvSpPr>
            <p:nvPr/>
          </p:nvSpPr>
          <p:spPr bwMode="auto">
            <a:xfrm>
              <a:off x="2901" y="1525"/>
              <a:ext cx="18" cy="19"/>
            </a:xfrm>
            <a:custGeom>
              <a:avLst/>
              <a:gdLst>
                <a:gd name="T0" fmla="*/ 2 w 36"/>
                <a:gd name="T1" fmla="*/ 2 h 37"/>
                <a:gd name="T2" fmla="*/ 2 w 36"/>
                <a:gd name="T3" fmla="*/ 0 h 37"/>
                <a:gd name="T4" fmla="*/ 1 w 36"/>
                <a:gd name="T5" fmla="*/ 0 h 37"/>
                <a:gd name="T6" fmla="*/ 0 w 36"/>
                <a:gd name="T7" fmla="*/ 2 h 37"/>
                <a:gd name="T8" fmla="*/ 1 w 36"/>
                <a:gd name="T9" fmla="*/ 3 h 37"/>
                <a:gd name="T10" fmla="*/ 2 w 36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7"/>
                <a:gd name="T20" fmla="*/ 36 w 3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7">
                  <a:moveTo>
                    <a:pt x="36" y="18"/>
                  </a:moveTo>
                  <a:lnTo>
                    <a:pt x="36" y="0"/>
                  </a:lnTo>
                  <a:lnTo>
                    <a:pt x="19" y="0"/>
                  </a:lnTo>
                  <a:lnTo>
                    <a:pt x="0" y="18"/>
                  </a:lnTo>
                  <a:lnTo>
                    <a:pt x="19" y="37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1" name="Freeform 121"/>
            <p:cNvSpPr>
              <a:spLocks/>
            </p:cNvSpPr>
            <p:nvPr/>
          </p:nvSpPr>
          <p:spPr bwMode="auto">
            <a:xfrm>
              <a:off x="2910" y="1433"/>
              <a:ext cx="19" cy="17"/>
            </a:xfrm>
            <a:custGeom>
              <a:avLst/>
              <a:gdLst>
                <a:gd name="T0" fmla="*/ 3 w 37"/>
                <a:gd name="T1" fmla="*/ 0 h 35"/>
                <a:gd name="T2" fmla="*/ 2 w 37"/>
                <a:gd name="T3" fmla="*/ 0 h 35"/>
                <a:gd name="T4" fmla="*/ 0 w 37"/>
                <a:gd name="T5" fmla="*/ 1 h 35"/>
                <a:gd name="T6" fmla="*/ 2 w 37"/>
                <a:gd name="T7" fmla="*/ 2 h 35"/>
                <a:gd name="T8" fmla="*/ 3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5"/>
                <a:gd name="T17" fmla="*/ 37 w 3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5">
                  <a:moveTo>
                    <a:pt x="37" y="0"/>
                  </a:moveTo>
                  <a:lnTo>
                    <a:pt x="17" y="0"/>
                  </a:lnTo>
                  <a:lnTo>
                    <a:pt x="0" y="18"/>
                  </a:lnTo>
                  <a:lnTo>
                    <a:pt x="17" y="3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2" name="Freeform 122"/>
            <p:cNvSpPr>
              <a:spLocks/>
            </p:cNvSpPr>
            <p:nvPr/>
          </p:nvSpPr>
          <p:spPr bwMode="auto">
            <a:xfrm>
              <a:off x="3049" y="1915"/>
              <a:ext cx="10" cy="18"/>
            </a:xfrm>
            <a:custGeom>
              <a:avLst/>
              <a:gdLst>
                <a:gd name="T0" fmla="*/ 2 w 19"/>
                <a:gd name="T1" fmla="*/ 1 h 37"/>
                <a:gd name="T2" fmla="*/ 2 w 19"/>
                <a:gd name="T3" fmla="*/ 0 h 37"/>
                <a:gd name="T4" fmla="*/ 0 w 19"/>
                <a:gd name="T5" fmla="*/ 1 h 37"/>
                <a:gd name="T6" fmla="*/ 0 w 19"/>
                <a:gd name="T7" fmla="*/ 2 h 37"/>
                <a:gd name="T8" fmla="*/ 2 w 19"/>
                <a:gd name="T9" fmla="*/ 2 h 37"/>
                <a:gd name="T10" fmla="*/ 2 w 19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7"/>
                <a:gd name="T20" fmla="*/ 19 w 19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7">
                  <a:moveTo>
                    <a:pt x="19" y="19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3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3" name="Freeform 123"/>
            <p:cNvSpPr>
              <a:spLocks/>
            </p:cNvSpPr>
            <p:nvPr/>
          </p:nvSpPr>
          <p:spPr bwMode="auto">
            <a:xfrm>
              <a:off x="2141" y="3584"/>
              <a:ext cx="28" cy="19"/>
            </a:xfrm>
            <a:custGeom>
              <a:avLst/>
              <a:gdLst>
                <a:gd name="T0" fmla="*/ 2 w 56"/>
                <a:gd name="T1" fmla="*/ 0 h 37"/>
                <a:gd name="T2" fmla="*/ 0 w 56"/>
                <a:gd name="T3" fmla="*/ 0 h 37"/>
                <a:gd name="T4" fmla="*/ 0 w 56"/>
                <a:gd name="T5" fmla="*/ 3 h 37"/>
                <a:gd name="T6" fmla="*/ 2 w 56"/>
                <a:gd name="T7" fmla="*/ 2 h 37"/>
                <a:gd name="T8" fmla="*/ 4 w 56"/>
                <a:gd name="T9" fmla="*/ 2 h 37"/>
                <a:gd name="T10" fmla="*/ 4 w 56"/>
                <a:gd name="T11" fmla="*/ 0 h 37"/>
                <a:gd name="T12" fmla="*/ 3 w 56"/>
                <a:gd name="T13" fmla="*/ 0 h 37"/>
                <a:gd name="T14" fmla="*/ 2 w 56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37"/>
                <a:gd name="T26" fmla="*/ 56 w 56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37">
                  <a:moveTo>
                    <a:pt x="19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19" y="19"/>
                  </a:lnTo>
                  <a:lnTo>
                    <a:pt x="56" y="19"/>
                  </a:lnTo>
                  <a:lnTo>
                    <a:pt x="56" y="0"/>
                  </a:lnTo>
                  <a:lnTo>
                    <a:pt x="3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4" name="Freeform 124"/>
            <p:cNvSpPr>
              <a:spLocks/>
            </p:cNvSpPr>
            <p:nvPr/>
          </p:nvSpPr>
          <p:spPr bwMode="auto">
            <a:xfrm>
              <a:off x="2178" y="3584"/>
              <a:ext cx="19" cy="19"/>
            </a:xfrm>
            <a:custGeom>
              <a:avLst/>
              <a:gdLst>
                <a:gd name="T0" fmla="*/ 0 w 37"/>
                <a:gd name="T1" fmla="*/ 2 h 37"/>
                <a:gd name="T2" fmla="*/ 0 w 37"/>
                <a:gd name="T3" fmla="*/ 3 h 37"/>
                <a:gd name="T4" fmla="*/ 2 w 37"/>
                <a:gd name="T5" fmla="*/ 3 h 37"/>
                <a:gd name="T6" fmla="*/ 3 w 37"/>
                <a:gd name="T7" fmla="*/ 2 h 37"/>
                <a:gd name="T8" fmla="*/ 3 w 37"/>
                <a:gd name="T9" fmla="*/ 0 h 37"/>
                <a:gd name="T10" fmla="*/ 2 w 37"/>
                <a:gd name="T11" fmla="*/ 0 h 37"/>
                <a:gd name="T12" fmla="*/ 0 w 37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7"/>
                <a:gd name="T23" fmla="*/ 37 w 3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7">
                  <a:moveTo>
                    <a:pt x="0" y="19"/>
                  </a:moveTo>
                  <a:lnTo>
                    <a:pt x="0" y="37"/>
                  </a:lnTo>
                  <a:lnTo>
                    <a:pt x="19" y="37"/>
                  </a:lnTo>
                  <a:lnTo>
                    <a:pt x="37" y="19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5" name="Freeform 125"/>
            <p:cNvSpPr>
              <a:spLocks/>
            </p:cNvSpPr>
            <p:nvPr/>
          </p:nvSpPr>
          <p:spPr bwMode="auto">
            <a:xfrm>
              <a:off x="1993" y="2313"/>
              <a:ext cx="46" cy="19"/>
            </a:xfrm>
            <a:custGeom>
              <a:avLst/>
              <a:gdLst>
                <a:gd name="T0" fmla="*/ 0 w 93"/>
                <a:gd name="T1" fmla="*/ 2 h 37"/>
                <a:gd name="T2" fmla="*/ 0 w 93"/>
                <a:gd name="T3" fmla="*/ 3 h 37"/>
                <a:gd name="T4" fmla="*/ 1 w 93"/>
                <a:gd name="T5" fmla="*/ 3 h 37"/>
                <a:gd name="T6" fmla="*/ 2 w 93"/>
                <a:gd name="T7" fmla="*/ 3 h 37"/>
                <a:gd name="T8" fmla="*/ 3 w 93"/>
                <a:gd name="T9" fmla="*/ 3 h 37"/>
                <a:gd name="T10" fmla="*/ 4 w 93"/>
                <a:gd name="T11" fmla="*/ 3 h 37"/>
                <a:gd name="T12" fmla="*/ 5 w 93"/>
                <a:gd name="T13" fmla="*/ 3 h 37"/>
                <a:gd name="T14" fmla="*/ 5 w 93"/>
                <a:gd name="T15" fmla="*/ 0 h 37"/>
                <a:gd name="T16" fmla="*/ 4 w 93"/>
                <a:gd name="T17" fmla="*/ 0 h 37"/>
                <a:gd name="T18" fmla="*/ 1 w 93"/>
                <a:gd name="T19" fmla="*/ 2 h 37"/>
                <a:gd name="T20" fmla="*/ 0 w 93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37"/>
                <a:gd name="T35" fmla="*/ 93 w 93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37">
                  <a:moveTo>
                    <a:pt x="0" y="19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7" y="37"/>
                  </a:lnTo>
                  <a:lnTo>
                    <a:pt x="56" y="37"/>
                  </a:lnTo>
                  <a:lnTo>
                    <a:pt x="73" y="37"/>
                  </a:lnTo>
                  <a:lnTo>
                    <a:pt x="93" y="37"/>
                  </a:lnTo>
                  <a:lnTo>
                    <a:pt x="93" y="0"/>
                  </a:lnTo>
                  <a:lnTo>
                    <a:pt x="73" y="0"/>
                  </a:lnTo>
                  <a:lnTo>
                    <a:pt x="1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6" name="Freeform 126"/>
            <p:cNvSpPr>
              <a:spLocks/>
            </p:cNvSpPr>
            <p:nvPr/>
          </p:nvSpPr>
          <p:spPr bwMode="auto">
            <a:xfrm>
              <a:off x="1743" y="2230"/>
              <a:ext cx="158" cy="74"/>
            </a:xfrm>
            <a:custGeom>
              <a:avLst/>
              <a:gdLst>
                <a:gd name="T0" fmla="*/ 18 w 315"/>
                <a:gd name="T1" fmla="*/ 7 h 149"/>
                <a:gd name="T2" fmla="*/ 19 w 315"/>
                <a:gd name="T3" fmla="*/ 7 h 149"/>
                <a:gd name="T4" fmla="*/ 20 w 315"/>
                <a:gd name="T5" fmla="*/ 7 h 149"/>
                <a:gd name="T6" fmla="*/ 20 w 315"/>
                <a:gd name="T7" fmla="*/ 5 h 149"/>
                <a:gd name="T8" fmla="*/ 19 w 315"/>
                <a:gd name="T9" fmla="*/ 4 h 149"/>
                <a:gd name="T10" fmla="*/ 18 w 315"/>
                <a:gd name="T11" fmla="*/ 4 h 149"/>
                <a:gd name="T12" fmla="*/ 15 w 315"/>
                <a:gd name="T13" fmla="*/ 2 h 149"/>
                <a:gd name="T14" fmla="*/ 14 w 315"/>
                <a:gd name="T15" fmla="*/ 2 h 149"/>
                <a:gd name="T16" fmla="*/ 13 w 315"/>
                <a:gd name="T17" fmla="*/ 1 h 149"/>
                <a:gd name="T18" fmla="*/ 10 w 315"/>
                <a:gd name="T19" fmla="*/ 1 h 149"/>
                <a:gd name="T20" fmla="*/ 7 w 315"/>
                <a:gd name="T21" fmla="*/ 0 h 149"/>
                <a:gd name="T22" fmla="*/ 4 w 315"/>
                <a:gd name="T23" fmla="*/ 0 h 149"/>
                <a:gd name="T24" fmla="*/ 3 w 315"/>
                <a:gd name="T25" fmla="*/ 1 h 149"/>
                <a:gd name="T26" fmla="*/ 0 w 315"/>
                <a:gd name="T27" fmla="*/ 2 h 149"/>
                <a:gd name="T28" fmla="*/ 0 w 315"/>
                <a:gd name="T29" fmla="*/ 3 h 149"/>
                <a:gd name="T30" fmla="*/ 3 w 315"/>
                <a:gd name="T31" fmla="*/ 3 h 149"/>
                <a:gd name="T32" fmla="*/ 4 w 315"/>
                <a:gd name="T33" fmla="*/ 3 h 149"/>
                <a:gd name="T34" fmla="*/ 4 w 315"/>
                <a:gd name="T35" fmla="*/ 2 h 149"/>
                <a:gd name="T36" fmla="*/ 5 w 315"/>
                <a:gd name="T37" fmla="*/ 2 h 149"/>
                <a:gd name="T38" fmla="*/ 11 w 315"/>
                <a:gd name="T39" fmla="*/ 4 h 149"/>
                <a:gd name="T40" fmla="*/ 12 w 315"/>
                <a:gd name="T41" fmla="*/ 7 h 149"/>
                <a:gd name="T42" fmla="*/ 12 w 315"/>
                <a:gd name="T43" fmla="*/ 8 h 149"/>
                <a:gd name="T44" fmla="*/ 13 w 315"/>
                <a:gd name="T45" fmla="*/ 9 h 149"/>
                <a:gd name="T46" fmla="*/ 15 w 315"/>
                <a:gd name="T47" fmla="*/ 8 h 149"/>
                <a:gd name="T48" fmla="*/ 17 w 315"/>
                <a:gd name="T49" fmla="*/ 7 h 149"/>
                <a:gd name="T50" fmla="*/ 18 w 315"/>
                <a:gd name="T51" fmla="*/ 7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5"/>
                <a:gd name="T79" fmla="*/ 0 h 149"/>
                <a:gd name="T80" fmla="*/ 315 w 315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5" h="149">
                  <a:moveTo>
                    <a:pt x="278" y="112"/>
                  </a:moveTo>
                  <a:lnTo>
                    <a:pt x="295" y="112"/>
                  </a:lnTo>
                  <a:lnTo>
                    <a:pt x="315" y="112"/>
                  </a:lnTo>
                  <a:lnTo>
                    <a:pt x="315" y="94"/>
                  </a:lnTo>
                  <a:lnTo>
                    <a:pt x="295" y="75"/>
                  </a:lnTo>
                  <a:lnTo>
                    <a:pt x="278" y="75"/>
                  </a:lnTo>
                  <a:lnTo>
                    <a:pt x="240" y="37"/>
                  </a:lnTo>
                  <a:lnTo>
                    <a:pt x="223" y="37"/>
                  </a:lnTo>
                  <a:lnTo>
                    <a:pt x="203" y="20"/>
                  </a:lnTo>
                  <a:lnTo>
                    <a:pt x="147" y="20"/>
                  </a:lnTo>
                  <a:lnTo>
                    <a:pt x="110" y="0"/>
                  </a:lnTo>
                  <a:lnTo>
                    <a:pt x="55" y="0"/>
                  </a:lnTo>
                  <a:lnTo>
                    <a:pt x="36" y="20"/>
                  </a:lnTo>
                  <a:lnTo>
                    <a:pt x="0" y="37"/>
                  </a:lnTo>
                  <a:lnTo>
                    <a:pt x="0" y="57"/>
                  </a:lnTo>
                  <a:lnTo>
                    <a:pt x="36" y="57"/>
                  </a:lnTo>
                  <a:lnTo>
                    <a:pt x="55" y="57"/>
                  </a:lnTo>
                  <a:lnTo>
                    <a:pt x="55" y="37"/>
                  </a:lnTo>
                  <a:lnTo>
                    <a:pt x="73" y="37"/>
                  </a:lnTo>
                  <a:lnTo>
                    <a:pt x="165" y="75"/>
                  </a:lnTo>
                  <a:lnTo>
                    <a:pt x="186" y="112"/>
                  </a:lnTo>
                  <a:lnTo>
                    <a:pt x="186" y="129"/>
                  </a:lnTo>
                  <a:lnTo>
                    <a:pt x="203" y="149"/>
                  </a:lnTo>
                  <a:lnTo>
                    <a:pt x="240" y="129"/>
                  </a:lnTo>
                  <a:lnTo>
                    <a:pt x="258" y="112"/>
                  </a:lnTo>
                  <a:lnTo>
                    <a:pt x="278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7" name="Freeform 127"/>
            <p:cNvSpPr>
              <a:spLocks/>
            </p:cNvSpPr>
            <p:nvPr/>
          </p:nvSpPr>
          <p:spPr bwMode="auto">
            <a:xfrm>
              <a:off x="1955" y="1275"/>
              <a:ext cx="20" cy="18"/>
            </a:xfrm>
            <a:custGeom>
              <a:avLst/>
              <a:gdLst>
                <a:gd name="T0" fmla="*/ 3 w 38"/>
                <a:gd name="T1" fmla="*/ 1 h 36"/>
                <a:gd name="T2" fmla="*/ 3 w 38"/>
                <a:gd name="T3" fmla="*/ 0 h 36"/>
                <a:gd name="T4" fmla="*/ 2 w 38"/>
                <a:gd name="T5" fmla="*/ 0 h 36"/>
                <a:gd name="T6" fmla="*/ 0 w 38"/>
                <a:gd name="T7" fmla="*/ 0 h 36"/>
                <a:gd name="T8" fmla="*/ 0 w 38"/>
                <a:gd name="T9" fmla="*/ 2 h 36"/>
                <a:gd name="T10" fmla="*/ 2 w 38"/>
                <a:gd name="T11" fmla="*/ 1 h 36"/>
                <a:gd name="T12" fmla="*/ 3 w 38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>
                  <a:moveTo>
                    <a:pt x="38" y="18"/>
                  </a:moveTo>
                  <a:lnTo>
                    <a:pt x="38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0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8" name="Freeform 128"/>
            <p:cNvSpPr>
              <a:spLocks/>
            </p:cNvSpPr>
            <p:nvPr/>
          </p:nvSpPr>
          <p:spPr bwMode="auto">
            <a:xfrm>
              <a:off x="1780" y="1145"/>
              <a:ext cx="46" cy="46"/>
            </a:xfrm>
            <a:custGeom>
              <a:avLst/>
              <a:gdLst>
                <a:gd name="T0" fmla="*/ 3 w 92"/>
                <a:gd name="T1" fmla="*/ 4 h 93"/>
                <a:gd name="T2" fmla="*/ 6 w 92"/>
                <a:gd name="T3" fmla="*/ 4 h 93"/>
                <a:gd name="T4" fmla="*/ 6 w 92"/>
                <a:gd name="T5" fmla="*/ 2 h 93"/>
                <a:gd name="T6" fmla="*/ 5 w 92"/>
                <a:gd name="T7" fmla="*/ 1 h 93"/>
                <a:gd name="T8" fmla="*/ 5 w 92"/>
                <a:gd name="T9" fmla="*/ 0 h 93"/>
                <a:gd name="T10" fmla="*/ 3 w 92"/>
                <a:gd name="T11" fmla="*/ 0 h 93"/>
                <a:gd name="T12" fmla="*/ 0 w 92"/>
                <a:gd name="T13" fmla="*/ 0 h 93"/>
                <a:gd name="T14" fmla="*/ 0 w 92"/>
                <a:gd name="T15" fmla="*/ 2 h 93"/>
                <a:gd name="T16" fmla="*/ 1 w 92"/>
                <a:gd name="T17" fmla="*/ 4 h 93"/>
                <a:gd name="T18" fmla="*/ 1 w 92"/>
                <a:gd name="T19" fmla="*/ 5 h 93"/>
                <a:gd name="T20" fmla="*/ 3 w 92"/>
                <a:gd name="T21" fmla="*/ 4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3"/>
                <a:gd name="T35" fmla="*/ 92 w 92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3">
                  <a:moveTo>
                    <a:pt x="37" y="74"/>
                  </a:moveTo>
                  <a:lnTo>
                    <a:pt x="92" y="74"/>
                  </a:lnTo>
                  <a:lnTo>
                    <a:pt x="92" y="37"/>
                  </a:lnTo>
                  <a:lnTo>
                    <a:pt x="74" y="18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9" y="74"/>
                  </a:lnTo>
                  <a:lnTo>
                    <a:pt x="19" y="93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19" name="Freeform 129"/>
            <p:cNvSpPr>
              <a:spLocks/>
            </p:cNvSpPr>
            <p:nvPr/>
          </p:nvSpPr>
          <p:spPr bwMode="auto">
            <a:xfrm>
              <a:off x="1687" y="996"/>
              <a:ext cx="74" cy="46"/>
            </a:xfrm>
            <a:custGeom>
              <a:avLst/>
              <a:gdLst>
                <a:gd name="T0" fmla="*/ 3 w 148"/>
                <a:gd name="T1" fmla="*/ 5 h 92"/>
                <a:gd name="T2" fmla="*/ 5 w 148"/>
                <a:gd name="T3" fmla="*/ 6 h 92"/>
                <a:gd name="T4" fmla="*/ 5 w 148"/>
                <a:gd name="T5" fmla="*/ 6 h 92"/>
                <a:gd name="T6" fmla="*/ 9 w 148"/>
                <a:gd name="T7" fmla="*/ 6 h 92"/>
                <a:gd name="T8" fmla="*/ 9 w 148"/>
                <a:gd name="T9" fmla="*/ 5 h 92"/>
                <a:gd name="T10" fmla="*/ 9 w 148"/>
                <a:gd name="T11" fmla="*/ 3 h 92"/>
                <a:gd name="T12" fmla="*/ 9 w 148"/>
                <a:gd name="T13" fmla="*/ 3 h 92"/>
                <a:gd name="T14" fmla="*/ 9 w 148"/>
                <a:gd name="T15" fmla="*/ 1 h 92"/>
                <a:gd name="T16" fmla="*/ 5 w 148"/>
                <a:gd name="T17" fmla="*/ 1 h 92"/>
                <a:gd name="T18" fmla="*/ 3 w 148"/>
                <a:gd name="T19" fmla="*/ 0 h 92"/>
                <a:gd name="T20" fmla="*/ 2 w 148"/>
                <a:gd name="T21" fmla="*/ 0 h 92"/>
                <a:gd name="T22" fmla="*/ 1 w 148"/>
                <a:gd name="T23" fmla="*/ 3 h 92"/>
                <a:gd name="T24" fmla="*/ 1 w 148"/>
                <a:gd name="T25" fmla="*/ 3 h 92"/>
                <a:gd name="T26" fmla="*/ 0 w 148"/>
                <a:gd name="T27" fmla="*/ 3 h 92"/>
                <a:gd name="T28" fmla="*/ 1 w 148"/>
                <a:gd name="T29" fmla="*/ 6 h 92"/>
                <a:gd name="T30" fmla="*/ 3 w 148"/>
                <a:gd name="T31" fmla="*/ 5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92"/>
                <a:gd name="T50" fmla="*/ 148 w 148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92">
                  <a:moveTo>
                    <a:pt x="55" y="75"/>
                  </a:moveTo>
                  <a:lnTo>
                    <a:pt x="75" y="92"/>
                  </a:lnTo>
                  <a:lnTo>
                    <a:pt x="93" y="92"/>
                  </a:lnTo>
                  <a:lnTo>
                    <a:pt x="148" y="92"/>
                  </a:lnTo>
                  <a:lnTo>
                    <a:pt x="148" y="75"/>
                  </a:lnTo>
                  <a:lnTo>
                    <a:pt x="130" y="55"/>
                  </a:lnTo>
                  <a:lnTo>
                    <a:pt x="130" y="38"/>
                  </a:lnTo>
                  <a:lnTo>
                    <a:pt x="148" y="18"/>
                  </a:lnTo>
                  <a:lnTo>
                    <a:pt x="93" y="18"/>
                  </a:lnTo>
                  <a:lnTo>
                    <a:pt x="55" y="0"/>
                  </a:lnTo>
                  <a:lnTo>
                    <a:pt x="37" y="0"/>
                  </a:lnTo>
                  <a:lnTo>
                    <a:pt x="18" y="38"/>
                  </a:lnTo>
                  <a:lnTo>
                    <a:pt x="18" y="55"/>
                  </a:lnTo>
                  <a:lnTo>
                    <a:pt x="0" y="55"/>
                  </a:lnTo>
                  <a:lnTo>
                    <a:pt x="18" y="92"/>
                  </a:lnTo>
                  <a:lnTo>
                    <a:pt x="55" y="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0" name="Freeform 130"/>
            <p:cNvSpPr>
              <a:spLocks/>
            </p:cNvSpPr>
            <p:nvPr/>
          </p:nvSpPr>
          <p:spPr bwMode="auto">
            <a:xfrm>
              <a:off x="1595" y="1015"/>
              <a:ext cx="55" cy="19"/>
            </a:xfrm>
            <a:custGeom>
              <a:avLst/>
              <a:gdLst>
                <a:gd name="T0" fmla="*/ 4 w 111"/>
                <a:gd name="T1" fmla="*/ 2 h 37"/>
                <a:gd name="T2" fmla="*/ 6 w 111"/>
                <a:gd name="T3" fmla="*/ 3 h 37"/>
                <a:gd name="T4" fmla="*/ 6 w 111"/>
                <a:gd name="T5" fmla="*/ 2 h 37"/>
                <a:gd name="T6" fmla="*/ 6 w 111"/>
                <a:gd name="T7" fmla="*/ 0 h 37"/>
                <a:gd name="T8" fmla="*/ 3 w 111"/>
                <a:gd name="T9" fmla="*/ 0 h 37"/>
                <a:gd name="T10" fmla="*/ 0 w 111"/>
                <a:gd name="T11" fmla="*/ 2 h 37"/>
                <a:gd name="T12" fmla="*/ 2 w 111"/>
                <a:gd name="T13" fmla="*/ 2 h 37"/>
                <a:gd name="T14" fmla="*/ 4 w 111"/>
                <a:gd name="T15" fmla="*/ 2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37"/>
                <a:gd name="T26" fmla="*/ 111 w 111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37">
                  <a:moveTo>
                    <a:pt x="75" y="17"/>
                  </a:moveTo>
                  <a:lnTo>
                    <a:pt x="111" y="37"/>
                  </a:lnTo>
                  <a:lnTo>
                    <a:pt x="111" y="17"/>
                  </a:lnTo>
                  <a:lnTo>
                    <a:pt x="111" y="0"/>
                  </a:lnTo>
                  <a:lnTo>
                    <a:pt x="55" y="0"/>
                  </a:lnTo>
                  <a:lnTo>
                    <a:pt x="0" y="17"/>
                  </a:lnTo>
                  <a:lnTo>
                    <a:pt x="37" y="17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1" name="Freeform 131"/>
            <p:cNvSpPr>
              <a:spLocks/>
            </p:cNvSpPr>
            <p:nvPr/>
          </p:nvSpPr>
          <p:spPr bwMode="auto">
            <a:xfrm>
              <a:off x="1696" y="1042"/>
              <a:ext cx="28" cy="28"/>
            </a:xfrm>
            <a:custGeom>
              <a:avLst/>
              <a:gdLst>
                <a:gd name="T0" fmla="*/ 0 w 57"/>
                <a:gd name="T1" fmla="*/ 2 h 55"/>
                <a:gd name="T2" fmla="*/ 1 w 57"/>
                <a:gd name="T3" fmla="*/ 4 h 55"/>
                <a:gd name="T4" fmla="*/ 2 w 57"/>
                <a:gd name="T5" fmla="*/ 4 h 55"/>
                <a:gd name="T6" fmla="*/ 3 w 57"/>
                <a:gd name="T7" fmla="*/ 4 h 55"/>
                <a:gd name="T8" fmla="*/ 3 w 57"/>
                <a:gd name="T9" fmla="*/ 2 h 55"/>
                <a:gd name="T10" fmla="*/ 3 w 57"/>
                <a:gd name="T11" fmla="*/ 0 h 55"/>
                <a:gd name="T12" fmla="*/ 1 w 57"/>
                <a:gd name="T13" fmla="*/ 0 h 55"/>
                <a:gd name="T14" fmla="*/ 0 w 57"/>
                <a:gd name="T15" fmla="*/ 2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5"/>
                <a:gd name="T26" fmla="*/ 57 w 57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5">
                  <a:moveTo>
                    <a:pt x="0" y="20"/>
                  </a:moveTo>
                  <a:lnTo>
                    <a:pt x="19" y="55"/>
                  </a:lnTo>
                  <a:lnTo>
                    <a:pt x="37" y="55"/>
                  </a:lnTo>
                  <a:lnTo>
                    <a:pt x="57" y="55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1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2" name="Freeform 132"/>
            <p:cNvSpPr>
              <a:spLocks/>
            </p:cNvSpPr>
            <p:nvPr/>
          </p:nvSpPr>
          <p:spPr bwMode="auto">
            <a:xfrm>
              <a:off x="1557" y="1034"/>
              <a:ext cx="28" cy="18"/>
            </a:xfrm>
            <a:custGeom>
              <a:avLst/>
              <a:gdLst>
                <a:gd name="T0" fmla="*/ 4 w 54"/>
                <a:gd name="T1" fmla="*/ 1 h 37"/>
                <a:gd name="T2" fmla="*/ 3 w 54"/>
                <a:gd name="T3" fmla="*/ 1 h 37"/>
                <a:gd name="T4" fmla="*/ 0 w 54"/>
                <a:gd name="T5" fmla="*/ 0 h 37"/>
                <a:gd name="T6" fmla="*/ 0 w 54"/>
                <a:gd name="T7" fmla="*/ 1 h 37"/>
                <a:gd name="T8" fmla="*/ 0 w 54"/>
                <a:gd name="T9" fmla="*/ 2 h 37"/>
                <a:gd name="T10" fmla="*/ 3 w 54"/>
                <a:gd name="T11" fmla="*/ 2 h 37"/>
                <a:gd name="T12" fmla="*/ 4 w 54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7"/>
                <a:gd name="T23" fmla="*/ 54 w 5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7">
                  <a:moveTo>
                    <a:pt x="54" y="17"/>
                  </a:moveTo>
                  <a:lnTo>
                    <a:pt x="37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7"/>
                  </a:lnTo>
                  <a:lnTo>
                    <a:pt x="37" y="3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3" name="Freeform 133"/>
            <p:cNvSpPr>
              <a:spLocks/>
            </p:cNvSpPr>
            <p:nvPr/>
          </p:nvSpPr>
          <p:spPr bwMode="auto">
            <a:xfrm>
              <a:off x="1604" y="1042"/>
              <a:ext cx="28" cy="10"/>
            </a:xfrm>
            <a:custGeom>
              <a:avLst/>
              <a:gdLst>
                <a:gd name="T0" fmla="*/ 3 w 57"/>
                <a:gd name="T1" fmla="*/ 0 h 20"/>
                <a:gd name="T2" fmla="*/ 2 w 57"/>
                <a:gd name="T3" fmla="*/ 0 h 20"/>
                <a:gd name="T4" fmla="*/ 1 w 57"/>
                <a:gd name="T5" fmla="*/ 0 h 20"/>
                <a:gd name="T6" fmla="*/ 0 w 57"/>
                <a:gd name="T7" fmla="*/ 0 h 20"/>
                <a:gd name="T8" fmla="*/ 0 w 57"/>
                <a:gd name="T9" fmla="*/ 1 h 20"/>
                <a:gd name="T10" fmla="*/ 1 w 57"/>
                <a:gd name="T11" fmla="*/ 1 h 20"/>
                <a:gd name="T12" fmla="*/ 3 w 57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20"/>
                <a:gd name="T23" fmla="*/ 57 w 5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20">
                  <a:moveTo>
                    <a:pt x="57" y="0"/>
                  </a:move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4" name="Freeform 134"/>
            <p:cNvSpPr>
              <a:spLocks/>
            </p:cNvSpPr>
            <p:nvPr/>
          </p:nvSpPr>
          <p:spPr bwMode="auto">
            <a:xfrm>
              <a:off x="1530" y="1052"/>
              <a:ext cx="166" cy="83"/>
            </a:xfrm>
            <a:custGeom>
              <a:avLst/>
              <a:gdLst>
                <a:gd name="T0" fmla="*/ 12 w 332"/>
                <a:gd name="T1" fmla="*/ 3 h 166"/>
                <a:gd name="T2" fmla="*/ 11 w 332"/>
                <a:gd name="T3" fmla="*/ 3 h 166"/>
                <a:gd name="T4" fmla="*/ 10 w 332"/>
                <a:gd name="T5" fmla="*/ 5 h 166"/>
                <a:gd name="T6" fmla="*/ 10 w 332"/>
                <a:gd name="T7" fmla="*/ 6 h 166"/>
                <a:gd name="T8" fmla="*/ 6 w 332"/>
                <a:gd name="T9" fmla="*/ 5 h 166"/>
                <a:gd name="T10" fmla="*/ 5 w 332"/>
                <a:gd name="T11" fmla="*/ 5 h 166"/>
                <a:gd name="T12" fmla="*/ 1 w 332"/>
                <a:gd name="T13" fmla="*/ 5 h 166"/>
                <a:gd name="T14" fmla="*/ 0 w 332"/>
                <a:gd name="T15" fmla="*/ 9 h 166"/>
                <a:gd name="T16" fmla="*/ 3 w 332"/>
                <a:gd name="T17" fmla="*/ 10 h 166"/>
                <a:gd name="T18" fmla="*/ 5 w 332"/>
                <a:gd name="T19" fmla="*/ 10 h 166"/>
                <a:gd name="T20" fmla="*/ 9 w 332"/>
                <a:gd name="T21" fmla="*/ 10 h 166"/>
                <a:gd name="T22" fmla="*/ 12 w 332"/>
                <a:gd name="T23" fmla="*/ 9 h 166"/>
                <a:gd name="T24" fmla="*/ 19 w 332"/>
                <a:gd name="T25" fmla="*/ 10 h 166"/>
                <a:gd name="T26" fmla="*/ 20 w 332"/>
                <a:gd name="T27" fmla="*/ 9 h 166"/>
                <a:gd name="T28" fmla="*/ 19 w 332"/>
                <a:gd name="T29" fmla="*/ 6 h 166"/>
                <a:gd name="T30" fmla="*/ 19 w 332"/>
                <a:gd name="T31" fmla="*/ 5 h 166"/>
                <a:gd name="T32" fmla="*/ 21 w 332"/>
                <a:gd name="T33" fmla="*/ 3 h 166"/>
                <a:gd name="T34" fmla="*/ 20 w 332"/>
                <a:gd name="T35" fmla="*/ 3 h 166"/>
                <a:gd name="T36" fmla="*/ 18 w 332"/>
                <a:gd name="T37" fmla="*/ 3 h 166"/>
                <a:gd name="T38" fmla="*/ 17 w 332"/>
                <a:gd name="T39" fmla="*/ 0 h 166"/>
                <a:gd name="T40" fmla="*/ 15 w 332"/>
                <a:gd name="T41" fmla="*/ 0 h 166"/>
                <a:gd name="T42" fmla="*/ 12 w 332"/>
                <a:gd name="T43" fmla="*/ 3 h 1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2"/>
                <a:gd name="T67" fmla="*/ 0 h 166"/>
                <a:gd name="T68" fmla="*/ 332 w 332"/>
                <a:gd name="T69" fmla="*/ 166 h 1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2" h="166">
                  <a:moveTo>
                    <a:pt x="204" y="35"/>
                  </a:moveTo>
                  <a:lnTo>
                    <a:pt x="184" y="56"/>
                  </a:lnTo>
                  <a:lnTo>
                    <a:pt x="166" y="93"/>
                  </a:lnTo>
                  <a:lnTo>
                    <a:pt x="147" y="111"/>
                  </a:lnTo>
                  <a:lnTo>
                    <a:pt x="109" y="93"/>
                  </a:lnTo>
                  <a:lnTo>
                    <a:pt x="74" y="74"/>
                  </a:lnTo>
                  <a:lnTo>
                    <a:pt x="17" y="74"/>
                  </a:lnTo>
                  <a:lnTo>
                    <a:pt x="0" y="129"/>
                  </a:lnTo>
                  <a:lnTo>
                    <a:pt x="37" y="166"/>
                  </a:lnTo>
                  <a:lnTo>
                    <a:pt x="92" y="166"/>
                  </a:lnTo>
                  <a:lnTo>
                    <a:pt x="129" y="166"/>
                  </a:lnTo>
                  <a:lnTo>
                    <a:pt x="204" y="129"/>
                  </a:lnTo>
                  <a:lnTo>
                    <a:pt x="296" y="148"/>
                  </a:lnTo>
                  <a:lnTo>
                    <a:pt x="314" y="129"/>
                  </a:lnTo>
                  <a:lnTo>
                    <a:pt x="296" y="111"/>
                  </a:lnTo>
                  <a:lnTo>
                    <a:pt x="296" y="93"/>
                  </a:lnTo>
                  <a:lnTo>
                    <a:pt x="332" y="56"/>
                  </a:lnTo>
                  <a:lnTo>
                    <a:pt x="314" y="35"/>
                  </a:lnTo>
                  <a:lnTo>
                    <a:pt x="277" y="35"/>
                  </a:lnTo>
                  <a:lnTo>
                    <a:pt x="259" y="0"/>
                  </a:lnTo>
                  <a:lnTo>
                    <a:pt x="240" y="0"/>
                  </a:lnTo>
                  <a:lnTo>
                    <a:pt x="204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5" name="Freeform 135"/>
            <p:cNvSpPr>
              <a:spLocks/>
            </p:cNvSpPr>
            <p:nvPr/>
          </p:nvSpPr>
          <p:spPr bwMode="auto">
            <a:xfrm>
              <a:off x="1456" y="1052"/>
              <a:ext cx="101" cy="55"/>
            </a:xfrm>
            <a:custGeom>
              <a:avLst/>
              <a:gdLst>
                <a:gd name="T0" fmla="*/ 4 w 203"/>
                <a:gd name="T1" fmla="*/ 4 h 111"/>
                <a:gd name="T2" fmla="*/ 12 w 203"/>
                <a:gd name="T3" fmla="*/ 3 h 111"/>
                <a:gd name="T4" fmla="*/ 11 w 203"/>
                <a:gd name="T5" fmla="*/ 1 h 111"/>
                <a:gd name="T6" fmla="*/ 10 w 203"/>
                <a:gd name="T7" fmla="*/ 0 h 111"/>
                <a:gd name="T8" fmla="*/ 6 w 203"/>
                <a:gd name="T9" fmla="*/ 0 h 111"/>
                <a:gd name="T10" fmla="*/ 3 w 203"/>
                <a:gd name="T11" fmla="*/ 2 h 111"/>
                <a:gd name="T12" fmla="*/ 3 w 203"/>
                <a:gd name="T13" fmla="*/ 3 h 111"/>
                <a:gd name="T14" fmla="*/ 2 w 203"/>
                <a:gd name="T15" fmla="*/ 3 h 111"/>
                <a:gd name="T16" fmla="*/ 1 w 203"/>
                <a:gd name="T17" fmla="*/ 4 h 111"/>
                <a:gd name="T18" fmla="*/ 0 w 203"/>
                <a:gd name="T19" fmla="*/ 5 h 111"/>
                <a:gd name="T20" fmla="*/ 0 w 203"/>
                <a:gd name="T21" fmla="*/ 6 h 111"/>
                <a:gd name="T22" fmla="*/ 3 w 203"/>
                <a:gd name="T23" fmla="*/ 5 h 111"/>
                <a:gd name="T24" fmla="*/ 4 w 203"/>
                <a:gd name="T25" fmla="*/ 4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"/>
                <a:gd name="T40" fmla="*/ 0 h 111"/>
                <a:gd name="T41" fmla="*/ 203 w 203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" h="111">
                  <a:moveTo>
                    <a:pt x="72" y="74"/>
                  </a:moveTo>
                  <a:lnTo>
                    <a:pt x="203" y="56"/>
                  </a:lnTo>
                  <a:lnTo>
                    <a:pt x="185" y="18"/>
                  </a:lnTo>
                  <a:lnTo>
                    <a:pt x="165" y="0"/>
                  </a:lnTo>
                  <a:lnTo>
                    <a:pt x="110" y="0"/>
                  </a:lnTo>
                  <a:lnTo>
                    <a:pt x="55" y="35"/>
                  </a:lnTo>
                  <a:lnTo>
                    <a:pt x="55" y="56"/>
                  </a:lnTo>
                  <a:lnTo>
                    <a:pt x="35" y="56"/>
                  </a:lnTo>
                  <a:lnTo>
                    <a:pt x="17" y="74"/>
                  </a:lnTo>
                  <a:lnTo>
                    <a:pt x="0" y="93"/>
                  </a:lnTo>
                  <a:lnTo>
                    <a:pt x="0" y="111"/>
                  </a:lnTo>
                  <a:lnTo>
                    <a:pt x="55" y="93"/>
                  </a:lnTo>
                  <a:lnTo>
                    <a:pt x="72" y="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6" name="Freeform 136"/>
            <p:cNvSpPr>
              <a:spLocks/>
            </p:cNvSpPr>
            <p:nvPr/>
          </p:nvSpPr>
          <p:spPr bwMode="auto">
            <a:xfrm>
              <a:off x="1780" y="885"/>
              <a:ext cx="481" cy="250"/>
            </a:xfrm>
            <a:custGeom>
              <a:avLst/>
              <a:gdLst>
                <a:gd name="T0" fmla="*/ 5 w 964"/>
                <a:gd name="T1" fmla="*/ 26 h 500"/>
                <a:gd name="T2" fmla="*/ 4 w 964"/>
                <a:gd name="T3" fmla="*/ 28 h 500"/>
                <a:gd name="T4" fmla="*/ 11 w 964"/>
                <a:gd name="T5" fmla="*/ 31 h 500"/>
                <a:gd name="T6" fmla="*/ 19 w 964"/>
                <a:gd name="T7" fmla="*/ 31 h 500"/>
                <a:gd name="T8" fmla="*/ 24 w 964"/>
                <a:gd name="T9" fmla="*/ 31 h 500"/>
                <a:gd name="T10" fmla="*/ 20 w 964"/>
                <a:gd name="T11" fmla="*/ 29 h 500"/>
                <a:gd name="T12" fmla="*/ 16 w 964"/>
                <a:gd name="T13" fmla="*/ 28 h 500"/>
                <a:gd name="T14" fmla="*/ 19 w 964"/>
                <a:gd name="T15" fmla="*/ 28 h 500"/>
                <a:gd name="T16" fmla="*/ 26 w 964"/>
                <a:gd name="T17" fmla="*/ 28 h 500"/>
                <a:gd name="T18" fmla="*/ 24 w 964"/>
                <a:gd name="T19" fmla="*/ 26 h 500"/>
                <a:gd name="T20" fmla="*/ 27 w 964"/>
                <a:gd name="T21" fmla="*/ 25 h 500"/>
                <a:gd name="T22" fmla="*/ 30 w 964"/>
                <a:gd name="T23" fmla="*/ 25 h 500"/>
                <a:gd name="T24" fmla="*/ 29 w 964"/>
                <a:gd name="T25" fmla="*/ 22 h 500"/>
                <a:gd name="T26" fmla="*/ 32 w 964"/>
                <a:gd name="T27" fmla="*/ 21 h 500"/>
                <a:gd name="T28" fmla="*/ 35 w 964"/>
                <a:gd name="T29" fmla="*/ 19 h 500"/>
                <a:gd name="T30" fmla="*/ 38 w 964"/>
                <a:gd name="T31" fmla="*/ 14 h 500"/>
                <a:gd name="T32" fmla="*/ 44 w 964"/>
                <a:gd name="T33" fmla="*/ 12 h 500"/>
                <a:gd name="T34" fmla="*/ 49 w 964"/>
                <a:gd name="T35" fmla="*/ 10 h 500"/>
                <a:gd name="T36" fmla="*/ 53 w 964"/>
                <a:gd name="T37" fmla="*/ 5 h 500"/>
                <a:gd name="T38" fmla="*/ 59 w 964"/>
                <a:gd name="T39" fmla="*/ 4 h 500"/>
                <a:gd name="T40" fmla="*/ 59 w 964"/>
                <a:gd name="T41" fmla="*/ 2 h 500"/>
                <a:gd name="T42" fmla="*/ 50 w 964"/>
                <a:gd name="T43" fmla="*/ 2 h 500"/>
                <a:gd name="T44" fmla="*/ 42 w 964"/>
                <a:gd name="T45" fmla="*/ 0 h 500"/>
                <a:gd name="T46" fmla="*/ 38 w 964"/>
                <a:gd name="T47" fmla="*/ 2 h 500"/>
                <a:gd name="T48" fmla="*/ 33 w 964"/>
                <a:gd name="T49" fmla="*/ 2 h 500"/>
                <a:gd name="T50" fmla="*/ 30 w 964"/>
                <a:gd name="T51" fmla="*/ 2 h 500"/>
                <a:gd name="T52" fmla="*/ 23 w 964"/>
                <a:gd name="T53" fmla="*/ 3 h 500"/>
                <a:gd name="T54" fmla="*/ 16 w 964"/>
                <a:gd name="T55" fmla="*/ 3 h 500"/>
                <a:gd name="T56" fmla="*/ 12 w 964"/>
                <a:gd name="T57" fmla="*/ 5 h 500"/>
                <a:gd name="T58" fmla="*/ 16 w 964"/>
                <a:gd name="T59" fmla="*/ 10 h 500"/>
                <a:gd name="T60" fmla="*/ 22 w 964"/>
                <a:gd name="T61" fmla="*/ 12 h 500"/>
                <a:gd name="T62" fmla="*/ 18 w 964"/>
                <a:gd name="T63" fmla="*/ 11 h 500"/>
                <a:gd name="T64" fmla="*/ 12 w 964"/>
                <a:gd name="T65" fmla="*/ 9 h 500"/>
                <a:gd name="T66" fmla="*/ 9 w 964"/>
                <a:gd name="T67" fmla="*/ 6 h 500"/>
                <a:gd name="T68" fmla="*/ 4 w 964"/>
                <a:gd name="T69" fmla="*/ 11 h 500"/>
                <a:gd name="T70" fmla="*/ 4 w 964"/>
                <a:gd name="T71" fmla="*/ 14 h 500"/>
                <a:gd name="T72" fmla="*/ 7 w 964"/>
                <a:gd name="T73" fmla="*/ 18 h 500"/>
                <a:gd name="T74" fmla="*/ 12 w 964"/>
                <a:gd name="T75" fmla="*/ 19 h 500"/>
                <a:gd name="T76" fmla="*/ 12 w 964"/>
                <a:gd name="T77" fmla="*/ 17 h 500"/>
                <a:gd name="T78" fmla="*/ 13 w 964"/>
                <a:gd name="T79" fmla="*/ 14 h 500"/>
                <a:gd name="T80" fmla="*/ 16 w 964"/>
                <a:gd name="T81" fmla="*/ 17 h 500"/>
                <a:gd name="T82" fmla="*/ 16 w 964"/>
                <a:gd name="T83" fmla="*/ 18 h 500"/>
                <a:gd name="T84" fmla="*/ 13 w 964"/>
                <a:gd name="T85" fmla="*/ 20 h 500"/>
                <a:gd name="T86" fmla="*/ 10 w 964"/>
                <a:gd name="T87" fmla="*/ 24 h 500"/>
                <a:gd name="T88" fmla="*/ 8 w 964"/>
                <a:gd name="T89" fmla="*/ 25 h 500"/>
                <a:gd name="T90" fmla="*/ 5 w 964"/>
                <a:gd name="T91" fmla="*/ 24 h 500"/>
                <a:gd name="T92" fmla="*/ 0 w 964"/>
                <a:gd name="T93" fmla="*/ 22 h 500"/>
                <a:gd name="T94" fmla="*/ 3 w 964"/>
                <a:gd name="T95" fmla="*/ 25 h 5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4"/>
                <a:gd name="T145" fmla="*/ 0 h 500"/>
                <a:gd name="T146" fmla="*/ 964 w 964"/>
                <a:gd name="T147" fmla="*/ 500 h 5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4" h="500">
                  <a:moveTo>
                    <a:pt x="55" y="390"/>
                  </a:moveTo>
                  <a:lnTo>
                    <a:pt x="92" y="408"/>
                  </a:lnTo>
                  <a:lnTo>
                    <a:pt x="74" y="427"/>
                  </a:lnTo>
                  <a:lnTo>
                    <a:pt x="74" y="445"/>
                  </a:lnTo>
                  <a:lnTo>
                    <a:pt x="92" y="463"/>
                  </a:lnTo>
                  <a:lnTo>
                    <a:pt x="185" y="482"/>
                  </a:lnTo>
                  <a:lnTo>
                    <a:pt x="222" y="482"/>
                  </a:lnTo>
                  <a:lnTo>
                    <a:pt x="315" y="500"/>
                  </a:lnTo>
                  <a:lnTo>
                    <a:pt x="372" y="500"/>
                  </a:lnTo>
                  <a:lnTo>
                    <a:pt x="390" y="482"/>
                  </a:lnTo>
                  <a:lnTo>
                    <a:pt x="372" y="463"/>
                  </a:lnTo>
                  <a:lnTo>
                    <a:pt x="335" y="463"/>
                  </a:lnTo>
                  <a:lnTo>
                    <a:pt x="277" y="463"/>
                  </a:lnTo>
                  <a:lnTo>
                    <a:pt x="259" y="445"/>
                  </a:lnTo>
                  <a:lnTo>
                    <a:pt x="298" y="445"/>
                  </a:lnTo>
                  <a:lnTo>
                    <a:pt x="315" y="445"/>
                  </a:lnTo>
                  <a:lnTo>
                    <a:pt x="390" y="463"/>
                  </a:lnTo>
                  <a:lnTo>
                    <a:pt x="427" y="445"/>
                  </a:lnTo>
                  <a:lnTo>
                    <a:pt x="407" y="427"/>
                  </a:lnTo>
                  <a:lnTo>
                    <a:pt x="390" y="408"/>
                  </a:lnTo>
                  <a:lnTo>
                    <a:pt x="407" y="408"/>
                  </a:lnTo>
                  <a:lnTo>
                    <a:pt x="445" y="390"/>
                  </a:lnTo>
                  <a:lnTo>
                    <a:pt x="483" y="408"/>
                  </a:lnTo>
                  <a:lnTo>
                    <a:pt x="483" y="390"/>
                  </a:lnTo>
                  <a:lnTo>
                    <a:pt x="483" y="369"/>
                  </a:lnTo>
                  <a:lnTo>
                    <a:pt x="464" y="352"/>
                  </a:lnTo>
                  <a:lnTo>
                    <a:pt x="483" y="334"/>
                  </a:lnTo>
                  <a:lnTo>
                    <a:pt x="520" y="334"/>
                  </a:lnTo>
                  <a:lnTo>
                    <a:pt x="538" y="314"/>
                  </a:lnTo>
                  <a:lnTo>
                    <a:pt x="575" y="297"/>
                  </a:lnTo>
                  <a:lnTo>
                    <a:pt x="594" y="240"/>
                  </a:lnTo>
                  <a:lnTo>
                    <a:pt x="612" y="222"/>
                  </a:lnTo>
                  <a:lnTo>
                    <a:pt x="649" y="205"/>
                  </a:lnTo>
                  <a:lnTo>
                    <a:pt x="705" y="185"/>
                  </a:lnTo>
                  <a:lnTo>
                    <a:pt x="742" y="166"/>
                  </a:lnTo>
                  <a:lnTo>
                    <a:pt x="797" y="147"/>
                  </a:lnTo>
                  <a:lnTo>
                    <a:pt x="890" y="92"/>
                  </a:lnTo>
                  <a:lnTo>
                    <a:pt x="852" y="74"/>
                  </a:lnTo>
                  <a:lnTo>
                    <a:pt x="927" y="55"/>
                  </a:lnTo>
                  <a:lnTo>
                    <a:pt x="945" y="55"/>
                  </a:lnTo>
                  <a:lnTo>
                    <a:pt x="964" y="37"/>
                  </a:lnTo>
                  <a:lnTo>
                    <a:pt x="945" y="18"/>
                  </a:lnTo>
                  <a:lnTo>
                    <a:pt x="852" y="18"/>
                  </a:lnTo>
                  <a:lnTo>
                    <a:pt x="816" y="18"/>
                  </a:lnTo>
                  <a:lnTo>
                    <a:pt x="760" y="0"/>
                  </a:lnTo>
                  <a:lnTo>
                    <a:pt x="687" y="0"/>
                  </a:lnTo>
                  <a:lnTo>
                    <a:pt x="649" y="18"/>
                  </a:lnTo>
                  <a:lnTo>
                    <a:pt x="612" y="18"/>
                  </a:lnTo>
                  <a:lnTo>
                    <a:pt x="575" y="18"/>
                  </a:lnTo>
                  <a:lnTo>
                    <a:pt x="538" y="18"/>
                  </a:lnTo>
                  <a:lnTo>
                    <a:pt x="500" y="18"/>
                  </a:lnTo>
                  <a:lnTo>
                    <a:pt x="483" y="18"/>
                  </a:lnTo>
                  <a:lnTo>
                    <a:pt x="427" y="18"/>
                  </a:lnTo>
                  <a:lnTo>
                    <a:pt x="372" y="37"/>
                  </a:lnTo>
                  <a:lnTo>
                    <a:pt x="335" y="18"/>
                  </a:lnTo>
                  <a:lnTo>
                    <a:pt x="259" y="37"/>
                  </a:lnTo>
                  <a:lnTo>
                    <a:pt x="222" y="55"/>
                  </a:lnTo>
                  <a:lnTo>
                    <a:pt x="205" y="74"/>
                  </a:lnTo>
                  <a:lnTo>
                    <a:pt x="222" y="111"/>
                  </a:lnTo>
                  <a:lnTo>
                    <a:pt x="259" y="147"/>
                  </a:lnTo>
                  <a:lnTo>
                    <a:pt x="335" y="166"/>
                  </a:lnTo>
                  <a:lnTo>
                    <a:pt x="352" y="185"/>
                  </a:lnTo>
                  <a:lnTo>
                    <a:pt x="335" y="185"/>
                  </a:lnTo>
                  <a:lnTo>
                    <a:pt x="298" y="166"/>
                  </a:lnTo>
                  <a:lnTo>
                    <a:pt x="259" y="166"/>
                  </a:lnTo>
                  <a:lnTo>
                    <a:pt x="205" y="129"/>
                  </a:lnTo>
                  <a:lnTo>
                    <a:pt x="185" y="92"/>
                  </a:lnTo>
                  <a:lnTo>
                    <a:pt x="150" y="92"/>
                  </a:lnTo>
                  <a:lnTo>
                    <a:pt x="113" y="129"/>
                  </a:lnTo>
                  <a:lnTo>
                    <a:pt x="74" y="166"/>
                  </a:lnTo>
                  <a:lnTo>
                    <a:pt x="74" y="205"/>
                  </a:lnTo>
                  <a:lnTo>
                    <a:pt x="74" y="222"/>
                  </a:lnTo>
                  <a:lnTo>
                    <a:pt x="113" y="240"/>
                  </a:lnTo>
                  <a:lnTo>
                    <a:pt x="113" y="277"/>
                  </a:lnTo>
                  <a:lnTo>
                    <a:pt x="150" y="314"/>
                  </a:lnTo>
                  <a:lnTo>
                    <a:pt x="205" y="297"/>
                  </a:lnTo>
                  <a:lnTo>
                    <a:pt x="222" y="277"/>
                  </a:lnTo>
                  <a:lnTo>
                    <a:pt x="205" y="260"/>
                  </a:lnTo>
                  <a:lnTo>
                    <a:pt x="205" y="240"/>
                  </a:lnTo>
                  <a:lnTo>
                    <a:pt x="222" y="222"/>
                  </a:lnTo>
                  <a:lnTo>
                    <a:pt x="242" y="240"/>
                  </a:lnTo>
                  <a:lnTo>
                    <a:pt x="259" y="260"/>
                  </a:lnTo>
                  <a:lnTo>
                    <a:pt x="277" y="277"/>
                  </a:lnTo>
                  <a:lnTo>
                    <a:pt x="259" y="277"/>
                  </a:lnTo>
                  <a:lnTo>
                    <a:pt x="242" y="277"/>
                  </a:lnTo>
                  <a:lnTo>
                    <a:pt x="222" y="314"/>
                  </a:lnTo>
                  <a:lnTo>
                    <a:pt x="205" y="369"/>
                  </a:lnTo>
                  <a:lnTo>
                    <a:pt x="167" y="369"/>
                  </a:lnTo>
                  <a:lnTo>
                    <a:pt x="130" y="369"/>
                  </a:lnTo>
                  <a:lnTo>
                    <a:pt x="130" y="390"/>
                  </a:lnTo>
                  <a:lnTo>
                    <a:pt x="113" y="369"/>
                  </a:lnTo>
                  <a:lnTo>
                    <a:pt x="92" y="369"/>
                  </a:lnTo>
                  <a:lnTo>
                    <a:pt x="55" y="369"/>
                  </a:lnTo>
                  <a:lnTo>
                    <a:pt x="0" y="352"/>
                  </a:lnTo>
                  <a:lnTo>
                    <a:pt x="19" y="369"/>
                  </a:lnTo>
                  <a:lnTo>
                    <a:pt x="55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7" name="Freeform 137"/>
            <p:cNvSpPr>
              <a:spLocks/>
            </p:cNvSpPr>
            <p:nvPr/>
          </p:nvSpPr>
          <p:spPr bwMode="auto">
            <a:xfrm>
              <a:off x="2095" y="847"/>
              <a:ext cx="769" cy="659"/>
            </a:xfrm>
            <a:custGeom>
              <a:avLst/>
              <a:gdLst>
                <a:gd name="T0" fmla="*/ 73 w 1539"/>
                <a:gd name="T1" fmla="*/ 46 h 1319"/>
                <a:gd name="T2" fmla="*/ 76 w 1539"/>
                <a:gd name="T3" fmla="*/ 46 h 1319"/>
                <a:gd name="T4" fmla="*/ 75 w 1539"/>
                <a:gd name="T5" fmla="*/ 40 h 1319"/>
                <a:gd name="T6" fmla="*/ 81 w 1539"/>
                <a:gd name="T7" fmla="*/ 37 h 1319"/>
                <a:gd name="T8" fmla="*/ 82 w 1539"/>
                <a:gd name="T9" fmla="*/ 27 h 1319"/>
                <a:gd name="T10" fmla="*/ 88 w 1539"/>
                <a:gd name="T11" fmla="*/ 22 h 1319"/>
                <a:gd name="T12" fmla="*/ 81 w 1539"/>
                <a:gd name="T13" fmla="*/ 24 h 1319"/>
                <a:gd name="T14" fmla="*/ 82 w 1539"/>
                <a:gd name="T15" fmla="*/ 22 h 1319"/>
                <a:gd name="T16" fmla="*/ 88 w 1539"/>
                <a:gd name="T17" fmla="*/ 19 h 1319"/>
                <a:gd name="T18" fmla="*/ 92 w 1539"/>
                <a:gd name="T19" fmla="*/ 13 h 1319"/>
                <a:gd name="T20" fmla="*/ 95 w 1539"/>
                <a:gd name="T21" fmla="*/ 11 h 1319"/>
                <a:gd name="T22" fmla="*/ 84 w 1539"/>
                <a:gd name="T23" fmla="*/ 10 h 1319"/>
                <a:gd name="T24" fmla="*/ 79 w 1539"/>
                <a:gd name="T25" fmla="*/ 11 h 1319"/>
                <a:gd name="T26" fmla="*/ 77 w 1539"/>
                <a:gd name="T27" fmla="*/ 11 h 1319"/>
                <a:gd name="T28" fmla="*/ 75 w 1539"/>
                <a:gd name="T29" fmla="*/ 10 h 1319"/>
                <a:gd name="T30" fmla="*/ 64 w 1539"/>
                <a:gd name="T31" fmla="*/ 10 h 1319"/>
                <a:gd name="T32" fmla="*/ 67 w 1539"/>
                <a:gd name="T33" fmla="*/ 8 h 1319"/>
                <a:gd name="T34" fmla="*/ 74 w 1539"/>
                <a:gd name="T35" fmla="*/ 5 h 1319"/>
                <a:gd name="T36" fmla="*/ 82 w 1539"/>
                <a:gd name="T37" fmla="*/ 5 h 1319"/>
                <a:gd name="T38" fmla="*/ 81 w 1539"/>
                <a:gd name="T39" fmla="*/ 4 h 1319"/>
                <a:gd name="T40" fmla="*/ 82 w 1539"/>
                <a:gd name="T41" fmla="*/ 1 h 1319"/>
                <a:gd name="T42" fmla="*/ 68 w 1539"/>
                <a:gd name="T43" fmla="*/ 0 h 1319"/>
                <a:gd name="T44" fmla="*/ 60 w 1539"/>
                <a:gd name="T45" fmla="*/ 1 h 1319"/>
                <a:gd name="T46" fmla="*/ 46 w 1539"/>
                <a:gd name="T47" fmla="*/ 2 h 1319"/>
                <a:gd name="T48" fmla="*/ 41 w 1539"/>
                <a:gd name="T49" fmla="*/ 3 h 1319"/>
                <a:gd name="T50" fmla="*/ 46 w 1539"/>
                <a:gd name="T51" fmla="*/ 8 h 1319"/>
                <a:gd name="T52" fmla="*/ 40 w 1539"/>
                <a:gd name="T53" fmla="*/ 7 h 1319"/>
                <a:gd name="T54" fmla="*/ 35 w 1539"/>
                <a:gd name="T55" fmla="*/ 10 h 1319"/>
                <a:gd name="T56" fmla="*/ 30 w 1539"/>
                <a:gd name="T57" fmla="*/ 8 h 1319"/>
                <a:gd name="T58" fmla="*/ 17 w 1539"/>
                <a:gd name="T59" fmla="*/ 13 h 1319"/>
                <a:gd name="T60" fmla="*/ 10 w 1539"/>
                <a:gd name="T61" fmla="*/ 15 h 1319"/>
                <a:gd name="T62" fmla="*/ 12 w 1539"/>
                <a:gd name="T63" fmla="*/ 18 h 1319"/>
                <a:gd name="T64" fmla="*/ 5 w 1539"/>
                <a:gd name="T65" fmla="*/ 22 h 1319"/>
                <a:gd name="T66" fmla="*/ 0 w 1539"/>
                <a:gd name="T67" fmla="*/ 24 h 1319"/>
                <a:gd name="T68" fmla="*/ 7 w 1539"/>
                <a:gd name="T69" fmla="*/ 25 h 1319"/>
                <a:gd name="T70" fmla="*/ 10 w 1539"/>
                <a:gd name="T71" fmla="*/ 24 h 1319"/>
                <a:gd name="T72" fmla="*/ 9 w 1539"/>
                <a:gd name="T73" fmla="*/ 26 h 1319"/>
                <a:gd name="T74" fmla="*/ 3 w 1539"/>
                <a:gd name="T75" fmla="*/ 26 h 1319"/>
                <a:gd name="T76" fmla="*/ 3 w 1539"/>
                <a:gd name="T77" fmla="*/ 30 h 1319"/>
                <a:gd name="T78" fmla="*/ 10 w 1539"/>
                <a:gd name="T79" fmla="*/ 31 h 1319"/>
                <a:gd name="T80" fmla="*/ 19 w 1539"/>
                <a:gd name="T81" fmla="*/ 32 h 1319"/>
                <a:gd name="T82" fmla="*/ 23 w 1539"/>
                <a:gd name="T83" fmla="*/ 43 h 1319"/>
                <a:gd name="T84" fmla="*/ 23 w 1539"/>
                <a:gd name="T85" fmla="*/ 47 h 1319"/>
                <a:gd name="T86" fmla="*/ 29 w 1539"/>
                <a:gd name="T87" fmla="*/ 47 h 1319"/>
                <a:gd name="T88" fmla="*/ 26 w 1539"/>
                <a:gd name="T89" fmla="*/ 51 h 1319"/>
                <a:gd name="T90" fmla="*/ 29 w 1539"/>
                <a:gd name="T91" fmla="*/ 54 h 1319"/>
                <a:gd name="T92" fmla="*/ 24 w 1539"/>
                <a:gd name="T93" fmla="*/ 59 h 1319"/>
                <a:gd name="T94" fmla="*/ 27 w 1539"/>
                <a:gd name="T95" fmla="*/ 69 h 1319"/>
                <a:gd name="T96" fmla="*/ 30 w 1539"/>
                <a:gd name="T97" fmla="*/ 79 h 1319"/>
                <a:gd name="T98" fmla="*/ 35 w 1539"/>
                <a:gd name="T99" fmla="*/ 81 h 1319"/>
                <a:gd name="T100" fmla="*/ 39 w 1539"/>
                <a:gd name="T101" fmla="*/ 80 h 1319"/>
                <a:gd name="T102" fmla="*/ 44 w 1539"/>
                <a:gd name="T103" fmla="*/ 70 h 1319"/>
                <a:gd name="T104" fmla="*/ 48 w 1539"/>
                <a:gd name="T105" fmla="*/ 63 h 1319"/>
                <a:gd name="T106" fmla="*/ 55 w 1539"/>
                <a:gd name="T107" fmla="*/ 61 h 1319"/>
                <a:gd name="T108" fmla="*/ 64 w 1539"/>
                <a:gd name="T109" fmla="*/ 54 h 1319"/>
                <a:gd name="T110" fmla="*/ 74 w 1539"/>
                <a:gd name="T111" fmla="*/ 49 h 1319"/>
                <a:gd name="T112" fmla="*/ 68 w 1539"/>
                <a:gd name="T113" fmla="*/ 46 h 13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39"/>
                <a:gd name="T172" fmla="*/ 0 h 1319"/>
                <a:gd name="T173" fmla="*/ 1539 w 1539"/>
                <a:gd name="T174" fmla="*/ 1319 h 13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39" h="1319">
                  <a:moveTo>
                    <a:pt x="1149" y="781"/>
                  </a:moveTo>
                  <a:lnTo>
                    <a:pt x="1168" y="781"/>
                  </a:lnTo>
                  <a:lnTo>
                    <a:pt x="1168" y="743"/>
                  </a:lnTo>
                  <a:lnTo>
                    <a:pt x="1186" y="781"/>
                  </a:lnTo>
                  <a:lnTo>
                    <a:pt x="1204" y="781"/>
                  </a:lnTo>
                  <a:lnTo>
                    <a:pt x="1223" y="743"/>
                  </a:lnTo>
                  <a:lnTo>
                    <a:pt x="1186" y="726"/>
                  </a:lnTo>
                  <a:lnTo>
                    <a:pt x="1168" y="669"/>
                  </a:lnTo>
                  <a:lnTo>
                    <a:pt x="1204" y="651"/>
                  </a:lnTo>
                  <a:lnTo>
                    <a:pt x="1261" y="632"/>
                  </a:lnTo>
                  <a:lnTo>
                    <a:pt x="1279" y="613"/>
                  </a:lnTo>
                  <a:lnTo>
                    <a:pt x="1299" y="595"/>
                  </a:lnTo>
                  <a:lnTo>
                    <a:pt x="1299" y="521"/>
                  </a:lnTo>
                  <a:lnTo>
                    <a:pt x="1279" y="484"/>
                  </a:lnTo>
                  <a:lnTo>
                    <a:pt x="1316" y="445"/>
                  </a:lnTo>
                  <a:lnTo>
                    <a:pt x="1353" y="410"/>
                  </a:lnTo>
                  <a:lnTo>
                    <a:pt x="1391" y="373"/>
                  </a:lnTo>
                  <a:lnTo>
                    <a:pt x="1408" y="353"/>
                  </a:lnTo>
                  <a:lnTo>
                    <a:pt x="1371" y="353"/>
                  </a:lnTo>
                  <a:lnTo>
                    <a:pt x="1334" y="373"/>
                  </a:lnTo>
                  <a:lnTo>
                    <a:pt x="1299" y="390"/>
                  </a:lnTo>
                  <a:lnTo>
                    <a:pt x="1279" y="390"/>
                  </a:lnTo>
                  <a:lnTo>
                    <a:pt x="1279" y="373"/>
                  </a:lnTo>
                  <a:lnTo>
                    <a:pt x="1316" y="353"/>
                  </a:lnTo>
                  <a:lnTo>
                    <a:pt x="1371" y="336"/>
                  </a:lnTo>
                  <a:lnTo>
                    <a:pt x="1391" y="316"/>
                  </a:lnTo>
                  <a:lnTo>
                    <a:pt x="1408" y="316"/>
                  </a:lnTo>
                  <a:lnTo>
                    <a:pt x="1371" y="298"/>
                  </a:lnTo>
                  <a:lnTo>
                    <a:pt x="1426" y="261"/>
                  </a:lnTo>
                  <a:lnTo>
                    <a:pt x="1484" y="223"/>
                  </a:lnTo>
                  <a:lnTo>
                    <a:pt x="1521" y="205"/>
                  </a:lnTo>
                  <a:lnTo>
                    <a:pt x="1539" y="205"/>
                  </a:lnTo>
                  <a:lnTo>
                    <a:pt x="1521" y="187"/>
                  </a:lnTo>
                  <a:lnTo>
                    <a:pt x="1464" y="168"/>
                  </a:lnTo>
                  <a:lnTo>
                    <a:pt x="1391" y="168"/>
                  </a:lnTo>
                  <a:lnTo>
                    <a:pt x="1353" y="168"/>
                  </a:lnTo>
                  <a:lnTo>
                    <a:pt x="1334" y="150"/>
                  </a:lnTo>
                  <a:lnTo>
                    <a:pt x="1316" y="150"/>
                  </a:lnTo>
                  <a:lnTo>
                    <a:pt x="1279" y="187"/>
                  </a:lnTo>
                  <a:lnTo>
                    <a:pt x="1261" y="205"/>
                  </a:lnTo>
                  <a:lnTo>
                    <a:pt x="1242" y="205"/>
                  </a:lnTo>
                  <a:lnTo>
                    <a:pt x="1242" y="187"/>
                  </a:lnTo>
                  <a:lnTo>
                    <a:pt x="1242" y="150"/>
                  </a:lnTo>
                  <a:lnTo>
                    <a:pt x="1223" y="150"/>
                  </a:lnTo>
                  <a:lnTo>
                    <a:pt x="1204" y="168"/>
                  </a:lnTo>
                  <a:lnTo>
                    <a:pt x="1149" y="150"/>
                  </a:lnTo>
                  <a:lnTo>
                    <a:pt x="1112" y="150"/>
                  </a:lnTo>
                  <a:lnTo>
                    <a:pt x="1039" y="168"/>
                  </a:lnTo>
                  <a:lnTo>
                    <a:pt x="1019" y="168"/>
                  </a:lnTo>
                  <a:lnTo>
                    <a:pt x="1039" y="131"/>
                  </a:lnTo>
                  <a:lnTo>
                    <a:pt x="1076" y="131"/>
                  </a:lnTo>
                  <a:lnTo>
                    <a:pt x="1057" y="94"/>
                  </a:lnTo>
                  <a:lnTo>
                    <a:pt x="1131" y="94"/>
                  </a:lnTo>
                  <a:lnTo>
                    <a:pt x="1186" y="94"/>
                  </a:lnTo>
                  <a:lnTo>
                    <a:pt x="1242" y="94"/>
                  </a:lnTo>
                  <a:lnTo>
                    <a:pt x="1279" y="94"/>
                  </a:lnTo>
                  <a:lnTo>
                    <a:pt x="1316" y="94"/>
                  </a:lnTo>
                  <a:lnTo>
                    <a:pt x="1371" y="94"/>
                  </a:lnTo>
                  <a:lnTo>
                    <a:pt x="1371" y="76"/>
                  </a:lnTo>
                  <a:lnTo>
                    <a:pt x="1299" y="76"/>
                  </a:lnTo>
                  <a:lnTo>
                    <a:pt x="1353" y="58"/>
                  </a:lnTo>
                  <a:lnTo>
                    <a:pt x="1353" y="38"/>
                  </a:lnTo>
                  <a:lnTo>
                    <a:pt x="1316" y="20"/>
                  </a:lnTo>
                  <a:lnTo>
                    <a:pt x="1261" y="20"/>
                  </a:lnTo>
                  <a:lnTo>
                    <a:pt x="1112" y="20"/>
                  </a:lnTo>
                  <a:lnTo>
                    <a:pt x="1094" y="0"/>
                  </a:lnTo>
                  <a:lnTo>
                    <a:pt x="1039" y="20"/>
                  </a:lnTo>
                  <a:lnTo>
                    <a:pt x="1001" y="20"/>
                  </a:lnTo>
                  <a:lnTo>
                    <a:pt x="964" y="20"/>
                  </a:lnTo>
                  <a:lnTo>
                    <a:pt x="927" y="0"/>
                  </a:lnTo>
                  <a:lnTo>
                    <a:pt x="816" y="38"/>
                  </a:lnTo>
                  <a:lnTo>
                    <a:pt x="742" y="38"/>
                  </a:lnTo>
                  <a:lnTo>
                    <a:pt x="724" y="58"/>
                  </a:lnTo>
                  <a:lnTo>
                    <a:pt x="687" y="58"/>
                  </a:lnTo>
                  <a:lnTo>
                    <a:pt x="667" y="58"/>
                  </a:lnTo>
                  <a:lnTo>
                    <a:pt x="667" y="76"/>
                  </a:lnTo>
                  <a:lnTo>
                    <a:pt x="687" y="94"/>
                  </a:lnTo>
                  <a:lnTo>
                    <a:pt x="742" y="131"/>
                  </a:lnTo>
                  <a:lnTo>
                    <a:pt x="759" y="131"/>
                  </a:lnTo>
                  <a:lnTo>
                    <a:pt x="704" y="168"/>
                  </a:lnTo>
                  <a:lnTo>
                    <a:pt x="650" y="113"/>
                  </a:lnTo>
                  <a:lnTo>
                    <a:pt x="650" y="131"/>
                  </a:lnTo>
                  <a:lnTo>
                    <a:pt x="574" y="150"/>
                  </a:lnTo>
                  <a:lnTo>
                    <a:pt x="574" y="168"/>
                  </a:lnTo>
                  <a:lnTo>
                    <a:pt x="482" y="168"/>
                  </a:lnTo>
                  <a:lnTo>
                    <a:pt x="502" y="131"/>
                  </a:lnTo>
                  <a:lnTo>
                    <a:pt x="482" y="131"/>
                  </a:lnTo>
                  <a:lnTo>
                    <a:pt x="352" y="168"/>
                  </a:lnTo>
                  <a:lnTo>
                    <a:pt x="334" y="187"/>
                  </a:lnTo>
                  <a:lnTo>
                    <a:pt x="279" y="223"/>
                  </a:lnTo>
                  <a:lnTo>
                    <a:pt x="241" y="223"/>
                  </a:lnTo>
                  <a:lnTo>
                    <a:pt x="186" y="242"/>
                  </a:lnTo>
                  <a:lnTo>
                    <a:pt x="167" y="242"/>
                  </a:lnTo>
                  <a:lnTo>
                    <a:pt x="167" y="261"/>
                  </a:lnTo>
                  <a:lnTo>
                    <a:pt x="204" y="281"/>
                  </a:lnTo>
                  <a:lnTo>
                    <a:pt x="204" y="298"/>
                  </a:lnTo>
                  <a:lnTo>
                    <a:pt x="186" y="316"/>
                  </a:lnTo>
                  <a:lnTo>
                    <a:pt x="130" y="316"/>
                  </a:lnTo>
                  <a:lnTo>
                    <a:pt x="93" y="353"/>
                  </a:lnTo>
                  <a:lnTo>
                    <a:pt x="19" y="353"/>
                  </a:lnTo>
                  <a:lnTo>
                    <a:pt x="0" y="373"/>
                  </a:lnTo>
                  <a:lnTo>
                    <a:pt x="0" y="390"/>
                  </a:lnTo>
                  <a:lnTo>
                    <a:pt x="37" y="390"/>
                  </a:lnTo>
                  <a:lnTo>
                    <a:pt x="93" y="428"/>
                  </a:lnTo>
                  <a:lnTo>
                    <a:pt x="112" y="410"/>
                  </a:lnTo>
                  <a:lnTo>
                    <a:pt x="130" y="410"/>
                  </a:lnTo>
                  <a:lnTo>
                    <a:pt x="149" y="390"/>
                  </a:lnTo>
                  <a:lnTo>
                    <a:pt x="167" y="390"/>
                  </a:lnTo>
                  <a:lnTo>
                    <a:pt x="186" y="410"/>
                  </a:lnTo>
                  <a:lnTo>
                    <a:pt x="186" y="428"/>
                  </a:lnTo>
                  <a:lnTo>
                    <a:pt x="149" y="428"/>
                  </a:lnTo>
                  <a:lnTo>
                    <a:pt x="112" y="428"/>
                  </a:lnTo>
                  <a:lnTo>
                    <a:pt x="93" y="428"/>
                  </a:lnTo>
                  <a:lnTo>
                    <a:pt x="57" y="428"/>
                  </a:lnTo>
                  <a:lnTo>
                    <a:pt x="37" y="445"/>
                  </a:lnTo>
                  <a:lnTo>
                    <a:pt x="19" y="445"/>
                  </a:lnTo>
                  <a:lnTo>
                    <a:pt x="57" y="484"/>
                  </a:lnTo>
                  <a:lnTo>
                    <a:pt x="57" y="503"/>
                  </a:lnTo>
                  <a:lnTo>
                    <a:pt x="112" y="503"/>
                  </a:lnTo>
                  <a:lnTo>
                    <a:pt x="167" y="503"/>
                  </a:lnTo>
                  <a:lnTo>
                    <a:pt x="222" y="503"/>
                  </a:lnTo>
                  <a:lnTo>
                    <a:pt x="260" y="521"/>
                  </a:lnTo>
                  <a:lnTo>
                    <a:pt x="315" y="521"/>
                  </a:lnTo>
                  <a:lnTo>
                    <a:pt x="371" y="595"/>
                  </a:lnTo>
                  <a:lnTo>
                    <a:pt x="389" y="651"/>
                  </a:lnTo>
                  <a:lnTo>
                    <a:pt x="371" y="688"/>
                  </a:lnTo>
                  <a:lnTo>
                    <a:pt x="371" y="726"/>
                  </a:lnTo>
                  <a:lnTo>
                    <a:pt x="371" y="743"/>
                  </a:lnTo>
                  <a:lnTo>
                    <a:pt x="371" y="761"/>
                  </a:lnTo>
                  <a:lnTo>
                    <a:pt x="389" y="761"/>
                  </a:lnTo>
                  <a:lnTo>
                    <a:pt x="426" y="726"/>
                  </a:lnTo>
                  <a:lnTo>
                    <a:pt x="464" y="761"/>
                  </a:lnTo>
                  <a:lnTo>
                    <a:pt x="464" y="781"/>
                  </a:lnTo>
                  <a:lnTo>
                    <a:pt x="389" y="781"/>
                  </a:lnTo>
                  <a:lnTo>
                    <a:pt x="426" y="818"/>
                  </a:lnTo>
                  <a:lnTo>
                    <a:pt x="464" y="818"/>
                  </a:lnTo>
                  <a:lnTo>
                    <a:pt x="482" y="836"/>
                  </a:lnTo>
                  <a:lnTo>
                    <a:pt x="464" y="874"/>
                  </a:lnTo>
                  <a:lnTo>
                    <a:pt x="444" y="892"/>
                  </a:lnTo>
                  <a:lnTo>
                    <a:pt x="409" y="911"/>
                  </a:lnTo>
                  <a:lnTo>
                    <a:pt x="389" y="948"/>
                  </a:lnTo>
                  <a:lnTo>
                    <a:pt x="389" y="1003"/>
                  </a:lnTo>
                  <a:lnTo>
                    <a:pt x="409" y="1079"/>
                  </a:lnTo>
                  <a:lnTo>
                    <a:pt x="444" y="1114"/>
                  </a:lnTo>
                  <a:lnTo>
                    <a:pt x="464" y="1206"/>
                  </a:lnTo>
                  <a:lnTo>
                    <a:pt x="464" y="1264"/>
                  </a:lnTo>
                  <a:lnTo>
                    <a:pt x="482" y="1264"/>
                  </a:lnTo>
                  <a:lnTo>
                    <a:pt x="519" y="1264"/>
                  </a:lnTo>
                  <a:lnTo>
                    <a:pt x="537" y="1264"/>
                  </a:lnTo>
                  <a:lnTo>
                    <a:pt x="574" y="1301"/>
                  </a:lnTo>
                  <a:lnTo>
                    <a:pt x="574" y="1319"/>
                  </a:lnTo>
                  <a:lnTo>
                    <a:pt x="611" y="1319"/>
                  </a:lnTo>
                  <a:lnTo>
                    <a:pt x="631" y="1282"/>
                  </a:lnTo>
                  <a:lnTo>
                    <a:pt x="650" y="1264"/>
                  </a:lnTo>
                  <a:lnTo>
                    <a:pt x="667" y="1206"/>
                  </a:lnTo>
                  <a:lnTo>
                    <a:pt x="704" y="1134"/>
                  </a:lnTo>
                  <a:lnTo>
                    <a:pt x="704" y="1114"/>
                  </a:lnTo>
                  <a:lnTo>
                    <a:pt x="724" y="1079"/>
                  </a:lnTo>
                  <a:lnTo>
                    <a:pt x="779" y="1021"/>
                  </a:lnTo>
                  <a:lnTo>
                    <a:pt x="816" y="1021"/>
                  </a:lnTo>
                  <a:lnTo>
                    <a:pt x="854" y="1003"/>
                  </a:lnTo>
                  <a:lnTo>
                    <a:pt x="890" y="984"/>
                  </a:lnTo>
                  <a:lnTo>
                    <a:pt x="909" y="984"/>
                  </a:lnTo>
                  <a:lnTo>
                    <a:pt x="946" y="948"/>
                  </a:lnTo>
                  <a:lnTo>
                    <a:pt x="1039" y="874"/>
                  </a:lnTo>
                  <a:lnTo>
                    <a:pt x="1076" y="836"/>
                  </a:lnTo>
                  <a:lnTo>
                    <a:pt x="1168" y="818"/>
                  </a:lnTo>
                  <a:lnTo>
                    <a:pt x="1186" y="798"/>
                  </a:lnTo>
                  <a:lnTo>
                    <a:pt x="1112" y="781"/>
                  </a:lnTo>
                  <a:lnTo>
                    <a:pt x="1094" y="761"/>
                  </a:lnTo>
                  <a:lnTo>
                    <a:pt x="1094" y="743"/>
                  </a:lnTo>
                  <a:lnTo>
                    <a:pt x="1149" y="7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8" name="Freeform 138"/>
            <p:cNvSpPr>
              <a:spLocks/>
            </p:cNvSpPr>
            <p:nvPr/>
          </p:nvSpPr>
          <p:spPr bwMode="auto">
            <a:xfrm>
              <a:off x="1761" y="1107"/>
              <a:ext cx="46" cy="19"/>
            </a:xfrm>
            <a:custGeom>
              <a:avLst/>
              <a:gdLst>
                <a:gd name="T0" fmla="*/ 1 w 92"/>
                <a:gd name="T1" fmla="*/ 3 h 37"/>
                <a:gd name="T2" fmla="*/ 3 w 92"/>
                <a:gd name="T3" fmla="*/ 3 h 37"/>
                <a:gd name="T4" fmla="*/ 6 w 92"/>
                <a:gd name="T5" fmla="*/ 3 h 37"/>
                <a:gd name="T6" fmla="*/ 6 w 92"/>
                <a:gd name="T7" fmla="*/ 2 h 37"/>
                <a:gd name="T8" fmla="*/ 5 w 92"/>
                <a:gd name="T9" fmla="*/ 0 h 37"/>
                <a:gd name="T10" fmla="*/ 3 w 92"/>
                <a:gd name="T11" fmla="*/ 0 h 37"/>
                <a:gd name="T12" fmla="*/ 1 w 92"/>
                <a:gd name="T13" fmla="*/ 0 h 37"/>
                <a:gd name="T14" fmla="*/ 0 w 92"/>
                <a:gd name="T15" fmla="*/ 3 h 37"/>
                <a:gd name="T16" fmla="*/ 1 w 92"/>
                <a:gd name="T17" fmla="*/ 3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37"/>
                <a:gd name="T29" fmla="*/ 92 w 9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37">
                  <a:moveTo>
                    <a:pt x="19" y="37"/>
                  </a:moveTo>
                  <a:lnTo>
                    <a:pt x="56" y="37"/>
                  </a:lnTo>
                  <a:lnTo>
                    <a:pt x="92" y="37"/>
                  </a:lnTo>
                  <a:lnTo>
                    <a:pt x="92" y="18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29" name="Freeform 139"/>
            <p:cNvSpPr>
              <a:spLocks/>
            </p:cNvSpPr>
            <p:nvPr/>
          </p:nvSpPr>
          <p:spPr bwMode="auto">
            <a:xfrm>
              <a:off x="1798" y="1042"/>
              <a:ext cx="46" cy="19"/>
            </a:xfrm>
            <a:custGeom>
              <a:avLst/>
              <a:gdLst>
                <a:gd name="T0" fmla="*/ 1 w 93"/>
                <a:gd name="T1" fmla="*/ 0 h 38"/>
                <a:gd name="T2" fmla="*/ 0 w 93"/>
                <a:gd name="T3" fmla="*/ 1 h 38"/>
                <a:gd name="T4" fmla="*/ 1 w 93"/>
                <a:gd name="T5" fmla="*/ 2 h 38"/>
                <a:gd name="T6" fmla="*/ 3 w 93"/>
                <a:gd name="T7" fmla="*/ 2 h 38"/>
                <a:gd name="T8" fmla="*/ 5 w 93"/>
                <a:gd name="T9" fmla="*/ 1 h 38"/>
                <a:gd name="T10" fmla="*/ 4 w 93"/>
                <a:gd name="T11" fmla="*/ 1 h 38"/>
                <a:gd name="T12" fmla="*/ 3 w 93"/>
                <a:gd name="T13" fmla="*/ 1 h 38"/>
                <a:gd name="T14" fmla="*/ 2 w 93"/>
                <a:gd name="T15" fmla="*/ 1 h 38"/>
                <a:gd name="T16" fmla="*/ 1 w 9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38"/>
                <a:gd name="T29" fmla="*/ 93 w 9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38">
                  <a:moveTo>
                    <a:pt x="18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55" y="38"/>
                  </a:lnTo>
                  <a:lnTo>
                    <a:pt x="93" y="20"/>
                  </a:lnTo>
                  <a:lnTo>
                    <a:pt x="76" y="20"/>
                  </a:lnTo>
                  <a:lnTo>
                    <a:pt x="55" y="20"/>
                  </a:lnTo>
                  <a:lnTo>
                    <a:pt x="37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0" name="Freeform 140"/>
            <p:cNvSpPr>
              <a:spLocks/>
            </p:cNvSpPr>
            <p:nvPr/>
          </p:nvSpPr>
          <p:spPr bwMode="auto">
            <a:xfrm>
              <a:off x="2095" y="2369"/>
              <a:ext cx="9" cy="9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0 h 18"/>
                <a:gd name="T4" fmla="*/ 0 w 19"/>
                <a:gd name="T5" fmla="*/ 1 h 18"/>
                <a:gd name="T6" fmla="*/ 1 w 19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9" y="18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1" name="Freeform 141"/>
            <p:cNvSpPr>
              <a:spLocks/>
            </p:cNvSpPr>
            <p:nvPr/>
          </p:nvSpPr>
          <p:spPr bwMode="auto">
            <a:xfrm>
              <a:off x="1872" y="1637"/>
              <a:ext cx="10" cy="8"/>
            </a:xfrm>
            <a:custGeom>
              <a:avLst/>
              <a:gdLst>
                <a:gd name="T0" fmla="*/ 0 w 20"/>
                <a:gd name="T1" fmla="*/ 0 h 17"/>
                <a:gd name="T2" fmla="*/ 0 w 20"/>
                <a:gd name="T3" fmla="*/ 1 h 17"/>
                <a:gd name="T4" fmla="*/ 1 w 20"/>
                <a:gd name="T5" fmla="*/ 1 h 17"/>
                <a:gd name="T6" fmla="*/ 0 w 2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0"/>
                  </a:moveTo>
                  <a:lnTo>
                    <a:pt x="0" y="17"/>
                  </a:lnTo>
                  <a:lnTo>
                    <a:pt x="2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2" name="Freeform 142"/>
            <p:cNvSpPr>
              <a:spLocks/>
            </p:cNvSpPr>
            <p:nvPr/>
          </p:nvSpPr>
          <p:spPr bwMode="auto">
            <a:xfrm>
              <a:off x="1826" y="1376"/>
              <a:ext cx="92" cy="47"/>
            </a:xfrm>
            <a:custGeom>
              <a:avLst/>
              <a:gdLst>
                <a:gd name="T0" fmla="*/ 11 w 185"/>
                <a:gd name="T1" fmla="*/ 4 h 92"/>
                <a:gd name="T2" fmla="*/ 9 w 185"/>
                <a:gd name="T3" fmla="*/ 4 h 92"/>
                <a:gd name="T4" fmla="*/ 9 w 185"/>
                <a:gd name="T5" fmla="*/ 2 h 92"/>
                <a:gd name="T6" fmla="*/ 7 w 185"/>
                <a:gd name="T7" fmla="*/ 2 h 92"/>
                <a:gd name="T8" fmla="*/ 5 w 185"/>
                <a:gd name="T9" fmla="*/ 0 h 92"/>
                <a:gd name="T10" fmla="*/ 3 w 185"/>
                <a:gd name="T11" fmla="*/ 0 h 92"/>
                <a:gd name="T12" fmla="*/ 2 w 185"/>
                <a:gd name="T13" fmla="*/ 4 h 92"/>
                <a:gd name="T14" fmla="*/ 0 w 185"/>
                <a:gd name="T15" fmla="*/ 5 h 92"/>
                <a:gd name="T16" fmla="*/ 0 w 185"/>
                <a:gd name="T17" fmla="*/ 6 h 92"/>
                <a:gd name="T18" fmla="*/ 2 w 185"/>
                <a:gd name="T19" fmla="*/ 5 h 92"/>
                <a:gd name="T20" fmla="*/ 2 w 185"/>
                <a:gd name="T21" fmla="*/ 6 h 92"/>
                <a:gd name="T22" fmla="*/ 4 w 185"/>
                <a:gd name="T23" fmla="*/ 5 h 92"/>
                <a:gd name="T24" fmla="*/ 5 w 185"/>
                <a:gd name="T25" fmla="*/ 4 h 92"/>
                <a:gd name="T26" fmla="*/ 7 w 185"/>
                <a:gd name="T27" fmla="*/ 4 h 92"/>
                <a:gd name="T28" fmla="*/ 9 w 185"/>
                <a:gd name="T29" fmla="*/ 5 h 92"/>
                <a:gd name="T30" fmla="*/ 11 w 185"/>
                <a:gd name="T31" fmla="*/ 5 h 92"/>
                <a:gd name="T32" fmla="*/ 11 w 185"/>
                <a:gd name="T33" fmla="*/ 4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92"/>
                <a:gd name="T53" fmla="*/ 185 w 185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92">
                  <a:moveTo>
                    <a:pt x="185" y="55"/>
                  </a:moveTo>
                  <a:lnTo>
                    <a:pt x="150" y="55"/>
                  </a:lnTo>
                  <a:lnTo>
                    <a:pt x="150" y="20"/>
                  </a:lnTo>
                  <a:lnTo>
                    <a:pt x="113" y="20"/>
                  </a:lnTo>
                  <a:lnTo>
                    <a:pt x="93" y="0"/>
                  </a:lnTo>
                  <a:lnTo>
                    <a:pt x="58" y="0"/>
                  </a:lnTo>
                  <a:lnTo>
                    <a:pt x="38" y="55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38" y="75"/>
                  </a:lnTo>
                  <a:lnTo>
                    <a:pt x="38" y="92"/>
                  </a:lnTo>
                  <a:lnTo>
                    <a:pt x="75" y="75"/>
                  </a:lnTo>
                  <a:lnTo>
                    <a:pt x="93" y="55"/>
                  </a:lnTo>
                  <a:lnTo>
                    <a:pt x="113" y="55"/>
                  </a:lnTo>
                  <a:lnTo>
                    <a:pt x="150" y="75"/>
                  </a:lnTo>
                  <a:lnTo>
                    <a:pt x="185" y="75"/>
                  </a:lnTo>
                  <a:lnTo>
                    <a:pt x="185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3" name="Freeform 143"/>
            <p:cNvSpPr>
              <a:spLocks/>
            </p:cNvSpPr>
            <p:nvPr/>
          </p:nvSpPr>
          <p:spPr bwMode="auto">
            <a:xfrm>
              <a:off x="1918" y="1423"/>
              <a:ext cx="19" cy="19"/>
            </a:xfrm>
            <a:custGeom>
              <a:avLst/>
              <a:gdLst>
                <a:gd name="T0" fmla="*/ 2 w 38"/>
                <a:gd name="T1" fmla="*/ 1 h 38"/>
                <a:gd name="T2" fmla="*/ 1 w 38"/>
                <a:gd name="T3" fmla="*/ 0 h 38"/>
                <a:gd name="T4" fmla="*/ 0 w 38"/>
                <a:gd name="T5" fmla="*/ 0 h 38"/>
                <a:gd name="T6" fmla="*/ 0 w 38"/>
                <a:gd name="T7" fmla="*/ 2 h 38"/>
                <a:gd name="T8" fmla="*/ 1 w 38"/>
                <a:gd name="T9" fmla="*/ 2 h 38"/>
                <a:gd name="T10" fmla="*/ 2 w 38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8"/>
                <a:gd name="T20" fmla="*/ 38 w 38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8">
                  <a:moveTo>
                    <a:pt x="38" y="2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4" name="Freeform 144"/>
            <p:cNvSpPr>
              <a:spLocks/>
            </p:cNvSpPr>
            <p:nvPr/>
          </p:nvSpPr>
          <p:spPr bwMode="auto">
            <a:xfrm>
              <a:off x="1836" y="1145"/>
              <a:ext cx="352" cy="315"/>
            </a:xfrm>
            <a:custGeom>
              <a:avLst/>
              <a:gdLst>
                <a:gd name="T0" fmla="*/ 13 w 703"/>
                <a:gd name="T1" fmla="*/ 13 h 631"/>
                <a:gd name="T2" fmla="*/ 18 w 703"/>
                <a:gd name="T3" fmla="*/ 15 h 631"/>
                <a:gd name="T4" fmla="*/ 20 w 703"/>
                <a:gd name="T5" fmla="*/ 15 h 631"/>
                <a:gd name="T6" fmla="*/ 24 w 703"/>
                <a:gd name="T7" fmla="*/ 18 h 631"/>
                <a:gd name="T8" fmla="*/ 27 w 703"/>
                <a:gd name="T9" fmla="*/ 20 h 631"/>
                <a:gd name="T10" fmla="*/ 24 w 703"/>
                <a:gd name="T11" fmla="*/ 24 h 631"/>
                <a:gd name="T12" fmla="*/ 19 w 703"/>
                <a:gd name="T13" fmla="*/ 26 h 631"/>
                <a:gd name="T14" fmla="*/ 17 w 703"/>
                <a:gd name="T15" fmla="*/ 29 h 631"/>
                <a:gd name="T16" fmla="*/ 15 w 703"/>
                <a:gd name="T17" fmla="*/ 30 h 631"/>
                <a:gd name="T18" fmla="*/ 20 w 703"/>
                <a:gd name="T19" fmla="*/ 31 h 631"/>
                <a:gd name="T20" fmla="*/ 25 w 703"/>
                <a:gd name="T21" fmla="*/ 32 h 631"/>
                <a:gd name="T22" fmla="*/ 31 w 703"/>
                <a:gd name="T23" fmla="*/ 37 h 631"/>
                <a:gd name="T24" fmla="*/ 34 w 703"/>
                <a:gd name="T25" fmla="*/ 39 h 631"/>
                <a:gd name="T26" fmla="*/ 35 w 703"/>
                <a:gd name="T27" fmla="*/ 38 h 631"/>
                <a:gd name="T28" fmla="*/ 34 w 703"/>
                <a:gd name="T29" fmla="*/ 36 h 631"/>
                <a:gd name="T30" fmla="*/ 36 w 703"/>
                <a:gd name="T31" fmla="*/ 34 h 631"/>
                <a:gd name="T32" fmla="*/ 35 w 703"/>
                <a:gd name="T33" fmla="*/ 29 h 631"/>
                <a:gd name="T34" fmla="*/ 34 w 703"/>
                <a:gd name="T35" fmla="*/ 25 h 631"/>
                <a:gd name="T36" fmla="*/ 36 w 703"/>
                <a:gd name="T37" fmla="*/ 26 h 631"/>
                <a:gd name="T38" fmla="*/ 41 w 703"/>
                <a:gd name="T39" fmla="*/ 27 h 631"/>
                <a:gd name="T40" fmla="*/ 43 w 703"/>
                <a:gd name="T41" fmla="*/ 25 h 631"/>
                <a:gd name="T42" fmla="*/ 44 w 703"/>
                <a:gd name="T43" fmla="*/ 23 h 631"/>
                <a:gd name="T44" fmla="*/ 39 w 703"/>
                <a:gd name="T45" fmla="*/ 18 h 631"/>
                <a:gd name="T46" fmla="*/ 35 w 703"/>
                <a:gd name="T47" fmla="*/ 17 h 631"/>
                <a:gd name="T48" fmla="*/ 36 w 703"/>
                <a:gd name="T49" fmla="*/ 13 h 631"/>
                <a:gd name="T50" fmla="*/ 33 w 703"/>
                <a:gd name="T51" fmla="*/ 9 h 631"/>
                <a:gd name="T52" fmla="*/ 27 w 703"/>
                <a:gd name="T53" fmla="*/ 8 h 631"/>
                <a:gd name="T54" fmla="*/ 22 w 703"/>
                <a:gd name="T55" fmla="*/ 4 h 631"/>
                <a:gd name="T56" fmla="*/ 18 w 703"/>
                <a:gd name="T57" fmla="*/ 5 h 631"/>
                <a:gd name="T58" fmla="*/ 15 w 703"/>
                <a:gd name="T59" fmla="*/ 2 h 631"/>
                <a:gd name="T60" fmla="*/ 11 w 703"/>
                <a:gd name="T61" fmla="*/ 2 h 631"/>
                <a:gd name="T62" fmla="*/ 10 w 703"/>
                <a:gd name="T63" fmla="*/ 7 h 631"/>
                <a:gd name="T64" fmla="*/ 10 w 703"/>
                <a:gd name="T65" fmla="*/ 4 h 631"/>
                <a:gd name="T66" fmla="*/ 10 w 703"/>
                <a:gd name="T67" fmla="*/ 2 h 631"/>
                <a:gd name="T68" fmla="*/ 7 w 703"/>
                <a:gd name="T69" fmla="*/ 0 h 631"/>
                <a:gd name="T70" fmla="*/ 4 w 703"/>
                <a:gd name="T71" fmla="*/ 2 h 631"/>
                <a:gd name="T72" fmla="*/ 0 w 703"/>
                <a:gd name="T73" fmla="*/ 9 h 631"/>
                <a:gd name="T74" fmla="*/ 3 w 703"/>
                <a:gd name="T75" fmla="*/ 13 h 631"/>
                <a:gd name="T76" fmla="*/ 9 w 703"/>
                <a:gd name="T77" fmla="*/ 15 h 631"/>
                <a:gd name="T78" fmla="*/ 12 w 703"/>
                <a:gd name="T79" fmla="*/ 13 h 6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3"/>
                <a:gd name="T121" fmla="*/ 0 h 631"/>
                <a:gd name="T122" fmla="*/ 703 w 703"/>
                <a:gd name="T123" fmla="*/ 631 h 6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3" h="631">
                  <a:moveTo>
                    <a:pt x="185" y="223"/>
                  </a:moveTo>
                  <a:lnTo>
                    <a:pt x="202" y="223"/>
                  </a:lnTo>
                  <a:lnTo>
                    <a:pt x="239" y="241"/>
                  </a:lnTo>
                  <a:lnTo>
                    <a:pt x="277" y="241"/>
                  </a:lnTo>
                  <a:lnTo>
                    <a:pt x="294" y="223"/>
                  </a:lnTo>
                  <a:lnTo>
                    <a:pt x="314" y="241"/>
                  </a:lnTo>
                  <a:lnTo>
                    <a:pt x="332" y="241"/>
                  </a:lnTo>
                  <a:lnTo>
                    <a:pt x="370" y="297"/>
                  </a:lnTo>
                  <a:lnTo>
                    <a:pt x="407" y="297"/>
                  </a:lnTo>
                  <a:lnTo>
                    <a:pt x="425" y="334"/>
                  </a:lnTo>
                  <a:lnTo>
                    <a:pt x="387" y="371"/>
                  </a:lnTo>
                  <a:lnTo>
                    <a:pt x="370" y="389"/>
                  </a:lnTo>
                  <a:lnTo>
                    <a:pt x="314" y="408"/>
                  </a:lnTo>
                  <a:lnTo>
                    <a:pt x="294" y="426"/>
                  </a:lnTo>
                  <a:lnTo>
                    <a:pt x="294" y="446"/>
                  </a:lnTo>
                  <a:lnTo>
                    <a:pt x="259" y="464"/>
                  </a:lnTo>
                  <a:lnTo>
                    <a:pt x="239" y="464"/>
                  </a:lnTo>
                  <a:lnTo>
                    <a:pt x="239" y="484"/>
                  </a:lnTo>
                  <a:lnTo>
                    <a:pt x="259" y="501"/>
                  </a:lnTo>
                  <a:lnTo>
                    <a:pt x="314" y="501"/>
                  </a:lnTo>
                  <a:lnTo>
                    <a:pt x="351" y="501"/>
                  </a:lnTo>
                  <a:lnTo>
                    <a:pt x="387" y="519"/>
                  </a:lnTo>
                  <a:lnTo>
                    <a:pt x="425" y="556"/>
                  </a:lnTo>
                  <a:lnTo>
                    <a:pt x="481" y="594"/>
                  </a:lnTo>
                  <a:lnTo>
                    <a:pt x="517" y="631"/>
                  </a:lnTo>
                  <a:lnTo>
                    <a:pt x="536" y="631"/>
                  </a:lnTo>
                  <a:lnTo>
                    <a:pt x="554" y="631"/>
                  </a:lnTo>
                  <a:lnTo>
                    <a:pt x="554" y="611"/>
                  </a:lnTo>
                  <a:lnTo>
                    <a:pt x="554" y="594"/>
                  </a:lnTo>
                  <a:lnTo>
                    <a:pt x="536" y="576"/>
                  </a:lnTo>
                  <a:lnTo>
                    <a:pt x="554" y="576"/>
                  </a:lnTo>
                  <a:lnTo>
                    <a:pt x="574" y="556"/>
                  </a:lnTo>
                  <a:lnTo>
                    <a:pt x="574" y="501"/>
                  </a:lnTo>
                  <a:lnTo>
                    <a:pt x="554" y="464"/>
                  </a:lnTo>
                  <a:lnTo>
                    <a:pt x="536" y="426"/>
                  </a:lnTo>
                  <a:lnTo>
                    <a:pt x="536" y="408"/>
                  </a:lnTo>
                  <a:lnTo>
                    <a:pt x="554" y="408"/>
                  </a:lnTo>
                  <a:lnTo>
                    <a:pt x="574" y="426"/>
                  </a:lnTo>
                  <a:lnTo>
                    <a:pt x="647" y="464"/>
                  </a:lnTo>
                  <a:lnTo>
                    <a:pt x="647" y="446"/>
                  </a:lnTo>
                  <a:lnTo>
                    <a:pt x="666" y="426"/>
                  </a:lnTo>
                  <a:lnTo>
                    <a:pt x="684" y="408"/>
                  </a:lnTo>
                  <a:lnTo>
                    <a:pt x="684" y="389"/>
                  </a:lnTo>
                  <a:lnTo>
                    <a:pt x="703" y="371"/>
                  </a:lnTo>
                  <a:lnTo>
                    <a:pt x="666" y="334"/>
                  </a:lnTo>
                  <a:lnTo>
                    <a:pt x="610" y="297"/>
                  </a:lnTo>
                  <a:lnTo>
                    <a:pt x="574" y="297"/>
                  </a:lnTo>
                  <a:lnTo>
                    <a:pt x="554" y="279"/>
                  </a:lnTo>
                  <a:lnTo>
                    <a:pt x="554" y="261"/>
                  </a:lnTo>
                  <a:lnTo>
                    <a:pt x="574" y="223"/>
                  </a:lnTo>
                  <a:lnTo>
                    <a:pt x="554" y="186"/>
                  </a:lnTo>
                  <a:lnTo>
                    <a:pt x="517" y="148"/>
                  </a:lnTo>
                  <a:lnTo>
                    <a:pt x="462" y="131"/>
                  </a:lnTo>
                  <a:lnTo>
                    <a:pt x="425" y="131"/>
                  </a:lnTo>
                  <a:lnTo>
                    <a:pt x="407" y="93"/>
                  </a:lnTo>
                  <a:lnTo>
                    <a:pt x="351" y="74"/>
                  </a:lnTo>
                  <a:lnTo>
                    <a:pt x="314" y="74"/>
                  </a:lnTo>
                  <a:lnTo>
                    <a:pt x="277" y="93"/>
                  </a:lnTo>
                  <a:lnTo>
                    <a:pt x="259" y="74"/>
                  </a:lnTo>
                  <a:lnTo>
                    <a:pt x="239" y="37"/>
                  </a:lnTo>
                  <a:lnTo>
                    <a:pt x="202" y="37"/>
                  </a:lnTo>
                  <a:lnTo>
                    <a:pt x="164" y="37"/>
                  </a:lnTo>
                  <a:lnTo>
                    <a:pt x="146" y="74"/>
                  </a:lnTo>
                  <a:lnTo>
                    <a:pt x="156" y="122"/>
                  </a:lnTo>
                  <a:lnTo>
                    <a:pt x="146" y="93"/>
                  </a:lnTo>
                  <a:lnTo>
                    <a:pt x="146" y="74"/>
                  </a:lnTo>
                  <a:lnTo>
                    <a:pt x="146" y="56"/>
                  </a:lnTo>
                  <a:lnTo>
                    <a:pt x="146" y="37"/>
                  </a:lnTo>
                  <a:lnTo>
                    <a:pt x="146" y="18"/>
                  </a:lnTo>
                  <a:lnTo>
                    <a:pt x="109" y="0"/>
                  </a:lnTo>
                  <a:lnTo>
                    <a:pt x="54" y="18"/>
                  </a:lnTo>
                  <a:lnTo>
                    <a:pt x="54" y="37"/>
                  </a:lnTo>
                  <a:lnTo>
                    <a:pt x="17" y="74"/>
                  </a:lnTo>
                  <a:lnTo>
                    <a:pt x="0" y="148"/>
                  </a:lnTo>
                  <a:lnTo>
                    <a:pt x="17" y="203"/>
                  </a:lnTo>
                  <a:lnTo>
                    <a:pt x="37" y="223"/>
                  </a:lnTo>
                  <a:lnTo>
                    <a:pt x="54" y="223"/>
                  </a:lnTo>
                  <a:lnTo>
                    <a:pt x="129" y="241"/>
                  </a:lnTo>
                  <a:lnTo>
                    <a:pt x="146" y="223"/>
                  </a:lnTo>
                  <a:lnTo>
                    <a:pt x="185" y="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5" name="Freeform 145"/>
            <p:cNvSpPr>
              <a:spLocks/>
            </p:cNvSpPr>
            <p:nvPr/>
          </p:nvSpPr>
          <p:spPr bwMode="auto">
            <a:xfrm>
              <a:off x="1502" y="1107"/>
              <a:ext cx="19" cy="9"/>
            </a:xfrm>
            <a:custGeom>
              <a:avLst/>
              <a:gdLst>
                <a:gd name="T0" fmla="*/ 2 w 37"/>
                <a:gd name="T1" fmla="*/ 1 h 18"/>
                <a:gd name="T2" fmla="*/ 3 w 37"/>
                <a:gd name="T3" fmla="*/ 1 h 18"/>
                <a:gd name="T4" fmla="*/ 3 w 37"/>
                <a:gd name="T5" fmla="*/ 0 h 18"/>
                <a:gd name="T6" fmla="*/ 2 w 37"/>
                <a:gd name="T7" fmla="*/ 0 h 18"/>
                <a:gd name="T8" fmla="*/ 0 w 37"/>
                <a:gd name="T9" fmla="*/ 1 h 18"/>
                <a:gd name="T10" fmla="*/ 2 w 3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18" y="18"/>
                  </a:moveTo>
                  <a:lnTo>
                    <a:pt x="37" y="18"/>
                  </a:lnTo>
                  <a:lnTo>
                    <a:pt x="37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6" name="Freeform 146"/>
            <p:cNvSpPr>
              <a:spLocks/>
            </p:cNvSpPr>
            <p:nvPr/>
          </p:nvSpPr>
          <p:spPr bwMode="auto">
            <a:xfrm>
              <a:off x="3123" y="1895"/>
              <a:ext cx="36" cy="48"/>
            </a:xfrm>
            <a:custGeom>
              <a:avLst/>
              <a:gdLst>
                <a:gd name="T0" fmla="*/ 2 w 73"/>
                <a:gd name="T1" fmla="*/ 5 h 94"/>
                <a:gd name="T2" fmla="*/ 3 w 73"/>
                <a:gd name="T3" fmla="*/ 7 h 94"/>
                <a:gd name="T4" fmla="*/ 4 w 73"/>
                <a:gd name="T5" fmla="*/ 4 h 94"/>
                <a:gd name="T6" fmla="*/ 3 w 73"/>
                <a:gd name="T7" fmla="*/ 2 h 94"/>
                <a:gd name="T8" fmla="*/ 2 w 73"/>
                <a:gd name="T9" fmla="*/ 0 h 94"/>
                <a:gd name="T10" fmla="*/ 1 w 73"/>
                <a:gd name="T11" fmla="*/ 0 h 94"/>
                <a:gd name="T12" fmla="*/ 1 w 73"/>
                <a:gd name="T13" fmla="*/ 2 h 94"/>
                <a:gd name="T14" fmla="*/ 0 w 73"/>
                <a:gd name="T15" fmla="*/ 4 h 94"/>
                <a:gd name="T16" fmla="*/ 0 w 73"/>
                <a:gd name="T17" fmla="*/ 5 h 94"/>
                <a:gd name="T18" fmla="*/ 2 w 73"/>
                <a:gd name="T19" fmla="*/ 7 h 94"/>
                <a:gd name="T20" fmla="*/ 2 w 73"/>
                <a:gd name="T21" fmla="*/ 5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94"/>
                <a:gd name="T35" fmla="*/ 73 w 73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94">
                  <a:moveTo>
                    <a:pt x="36" y="75"/>
                  </a:moveTo>
                  <a:lnTo>
                    <a:pt x="55" y="94"/>
                  </a:lnTo>
                  <a:lnTo>
                    <a:pt x="73" y="57"/>
                  </a:lnTo>
                  <a:lnTo>
                    <a:pt x="55" y="2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8" y="20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6" y="94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7" name="Freeform 147"/>
            <p:cNvSpPr>
              <a:spLocks/>
            </p:cNvSpPr>
            <p:nvPr/>
          </p:nvSpPr>
          <p:spPr bwMode="auto">
            <a:xfrm>
              <a:off x="3132" y="1859"/>
              <a:ext cx="18" cy="28"/>
            </a:xfrm>
            <a:custGeom>
              <a:avLst/>
              <a:gdLst>
                <a:gd name="T0" fmla="*/ 0 w 37"/>
                <a:gd name="T1" fmla="*/ 3 h 55"/>
                <a:gd name="T2" fmla="*/ 1 w 37"/>
                <a:gd name="T3" fmla="*/ 4 h 55"/>
                <a:gd name="T4" fmla="*/ 2 w 37"/>
                <a:gd name="T5" fmla="*/ 3 h 55"/>
                <a:gd name="T6" fmla="*/ 2 w 37"/>
                <a:gd name="T7" fmla="*/ 2 h 55"/>
                <a:gd name="T8" fmla="*/ 2 w 37"/>
                <a:gd name="T9" fmla="*/ 0 h 55"/>
                <a:gd name="T10" fmla="*/ 1 w 37"/>
                <a:gd name="T11" fmla="*/ 0 h 55"/>
                <a:gd name="T12" fmla="*/ 0 w 37"/>
                <a:gd name="T13" fmla="*/ 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55"/>
                <a:gd name="T23" fmla="*/ 37 w 37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55">
                  <a:moveTo>
                    <a:pt x="0" y="37"/>
                  </a:moveTo>
                  <a:lnTo>
                    <a:pt x="18" y="55"/>
                  </a:lnTo>
                  <a:lnTo>
                    <a:pt x="37" y="37"/>
                  </a:lnTo>
                  <a:lnTo>
                    <a:pt x="37" y="17"/>
                  </a:lnTo>
                  <a:lnTo>
                    <a:pt x="37" y="0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8" name="Freeform 148"/>
            <p:cNvSpPr>
              <a:spLocks/>
            </p:cNvSpPr>
            <p:nvPr/>
          </p:nvSpPr>
          <p:spPr bwMode="auto">
            <a:xfrm>
              <a:off x="3197" y="1952"/>
              <a:ext cx="27" cy="27"/>
            </a:xfrm>
            <a:custGeom>
              <a:avLst/>
              <a:gdLst>
                <a:gd name="T0" fmla="*/ 3 w 56"/>
                <a:gd name="T1" fmla="*/ 3 h 56"/>
                <a:gd name="T2" fmla="*/ 3 w 56"/>
                <a:gd name="T3" fmla="*/ 2 h 56"/>
                <a:gd name="T4" fmla="*/ 3 w 56"/>
                <a:gd name="T5" fmla="*/ 0 h 56"/>
                <a:gd name="T6" fmla="*/ 2 w 56"/>
                <a:gd name="T7" fmla="*/ 0 h 56"/>
                <a:gd name="T8" fmla="*/ 0 w 56"/>
                <a:gd name="T9" fmla="*/ 1 h 56"/>
                <a:gd name="T10" fmla="*/ 1 w 56"/>
                <a:gd name="T11" fmla="*/ 2 h 56"/>
                <a:gd name="T12" fmla="*/ 2 w 56"/>
                <a:gd name="T13" fmla="*/ 3 h 56"/>
                <a:gd name="T14" fmla="*/ 3 w 56"/>
                <a:gd name="T15" fmla="*/ 3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38"/>
                  </a:lnTo>
                  <a:lnTo>
                    <a:pt x="56" y="0"/>
                  </a:lnTo>
                  <a:lnTo>
                    <a:pt x="38" y="0"/>
                  </a:lnTo>
                  <a:lnTo>
                    <a:pt x="0" y="19"/>
                  </a:lnTo>
                  <a:lnTo>
                    <a:pt x="18" y="38"/>
                  </a:lnTo>
                  <a:lnTo>
                    <a:pt x="38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39" name="Freeform 149"/>
            <p:cNvSpPr>
              <a:spLocks/>
            </p:cNvSpPr>
            <p:nvPr/>
          </p:nvSpPr>
          <p:spPr bwMode="auto">
            <a:xfrm>
              <a:off x="3252" y="1534"/>
              <a:ext cx="19" cy="19"/>
            </a:xfrm>
            <a:custGeom>
              <a:avLst/>
              <a:gdLst>
                <a:gd name="T0" fmla="*/ 3 w 37"/>
                <a:gd name="T1" fmla="*/ 3 h 37"/>
                <a:gd name="T2" fmla="*/ 3 w 37"/>
                <a:gd name="T3" fmla="*/ 2 h 37"/>
                <a:gd name="T4" fmla="*/ 3 w 37"/>
                <a:gd name="T5" fmla="*/ 0 h 37"/>
                <a:gd name="T6" fmla="*/ 2 w 37"/>
                <a:gd name="T7" fmla="*/ 0 h 37"/>
                <a:gd name="T8" fmla="*/ 0 w 37"/>
                <a:gd name="T9" fmla="*/ 2 h 37"/>
                <a:gd name="T10" fmla="*/ 0 w 37"/>
                <a:gd name="T11" fmla="*/ 3 h 37"/>
                <a:gd name="T12" fmla="*/ 2 w 37"/>
                <a:gd name="T13" fmla="*/ 3 h 37"/>
                <a:gd name="T14" fmla="*/ 3 w 37"/>
                <a:gd name="T15" fmla="*/ 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7"/>
                <a:gd name="T26" fmla="*/ 37 w 3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7">
                  <a:moveTo>
                    <a:pt x="37" y="37"/>
                  </a:moveTo>
                  <a:lnTo>
                    <a:pt x="37" y="19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3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0" name="Freeform 150"/>
            <p:cNvSpPr>
              <a:spLocks/>
            </p:cNvSpPr>
            <p:nvPr/>
          </p:nvSpPr>
          <p:spPr bwMode="auto">
            <a:xfrm>
              <a:off x="3271" y="1479"/>
              <a:ext cx="10" cy="9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 h 18"/>
                <a:gd name="T4" fmla="*/ 1 w 20"/>
                <a:gd name="T5" fmla="*/ 1 h 18"/>
                <a:gd name="T6" fmla="*/ 0 w 2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1" name="Freeform 151"/>
            <p:cNvSpPr>
              <a:spLocks/>
            </p:cNvSpPr>
            <p:nvPr/>
          </p:nvSpPr>
          <p:spPr bwMode="auto">
            <a:xfrm>
              <a:off x="3577" y="950"/>
              <a:ext cx="55" cy="37"/>
            </a:xfrm>
            <a:custGeom>
              <a:avLst/>
              <a:gdLst>
                <a:gd name="T0" fmla="*/ 1 w 112"/>
                <a:gd name="T1" fmla="*/ 3 h 76"/>
                <a:gd name="T2" fmla="*/ 2 w 112"/>
                <a:gd name="T3" fmla="*/ 3 h 76"/>
                <a:gd name="T4" fmla="*/ 3 w 112"/>
                <a:gd name="T5" fmla="*/ 3 h 76"/>
                <a:gd name="T6" fmla="*/ 6 w 112"/>
                <a:gd name="T7" fmla="*/ 4 h 76"/>
                <a:gd name="T8" fmla="*/ 6 w 112"/>
                <a:gd name="T9" fmla="*/ 3 h 76"/>
                <a:gd name="T10" fmla="*/ 5 w 112"/>
                <a:gd name="T11" fmla="*/ 2 h 76"/>
                <a:gd name="T12" fmla="*/ 4 w 112"/>
                <a:gd name="T13" fmla="*/ 1 h 76"/>
                <a:gd name="T14" fmla="*/ 2 w 112"/>
                <a:gd name="T15" fmla="*/ 0 h 76"/>
                <a:gd name="T16" fmla="*/ 0 w 112"/>
                <a:gd name="T17" fmla="*/ 1 h 76"/>
                <a:gd name="T18" fmla="*/ 1 w 112"/>
                <a:gd name="T19" fmla="*/ 2 h 76"/>
                <a:gd name="T20" fmla="*/ 1 w 112"/>
                <a:gd name="T21" fmla="*/ 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6"/>
                <a:gd name="T35" fmla="*/ 112 w 112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6">
                  <a:moveTo>
                    <a:pt x="18" y="56"/>
                  </a:moveTo>
                  <a:lnTo>
                    <a:pt x="37" y="56"/>
                  </a:lnTo>
                  <a:lnTo>
                    <a:pt x="55" y="56"/>
                  </a:lnTo>
                  <a:lnTo>
                    <a:pt x="112" y="76"/>
                  </a:lnTo>
                  <a:lnTo>
                    <a:pt x="112" y="56"/>
                  </a:lnTo>
                  <a:lnTo>
                    <a:pt x="93" y="37"/>
                  </a:lnTo>
                  <a:lnTo>
                    <a:pt x="75" y="18"/>
                  </a:lnTo>
                  <a:lnTo>
                    <a:pt x="37" y="0"/>
                  </a:lnTo>
                  <a:lnTo>
                    <a:pt x="0" y="18"/>
                  </a:lnTo>
                  <a:lnTo>
                    <a:pt x="18" y="37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2" name="Freeform 152"/>
            <p:cNvSpPr>
              <a:spLocks/>
            </p:cNvSpPr>
            <p:nvPr/>
          </p:nvSpPr>
          <p:spPr bwMode="auto">
            <a:xfrm>
              <a:off x="3641" y="2833"/>
              <a:ext cx="19" cy="9"/>
            </a:xfrm>
            <a:custGeom>
              <a:avLst/>
              <a:gdLst>
                <a:gd name="T0" fmla="*/ 2 w 37"/>
                <a:gd name="T1" fmla="*/ 0 h 17"/>
                <a:gd name="T2" fmla="*/ 0 w 37"/>
                <a:gd name="T3" fmla="*/ 2 h 17"/>
                <a:gd name="T4" fmla="*/ 2 w 37"/>
                <a:gd name="T5" fmla="*/ 2 h 17"/>
                <a:gd name="T6" fmla="*/ 3 w 37"/>
                <a:gd name="T7" fmla="*/ 2 h 17"/>
                <a:gd name="T8" fmla="*/ 3 w 37"/>
                <a:gd name="T9" fmla="*/ 0 h 17"/>
                <a:gd name="T10" fmla="*/ 2 w 3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7"/>
                <a:gd name="T20" fmla="*/ 37 w 3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7">
                  <a:moveTo>
                    <a:pt x="18" y="0"/>
                  </a:moveTo>
                  <a:lnTo>
                    <a:pt x="0" y="17"/>
                  </a:lnTo>
                  <a:lnTo>
                    <a:pt x="18" y="17"/>
                  </a:lnTo>
                  <a:lnTo>
                    <a:pt x="37" y="17"/>
                  </a:lnTo>
                  <a:lnTo>
                    <a:pt x="3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3" name="Freeform 153"/>
            <p:cNvSpPr>
              <a:spLocks/>
            </p:cNvSpPr>
            <p:nvPr/>
          </p:nvSpPr>
          <p:spPr bwMode="auto">
            <a:xfrm>
              <a:off x="3632" y="2842"/>
              <a:ext cx="112" cy="241"/>
            </a:xfrm>
            <a:custGeom>
              <a:avLst/>
              <a:gdLst>
                <a:gd name="T0" fmla="*/ 12 w 223"/>
                <a:gd name="T1" fmla="*/ 0 h 484"/>
                <a:gd name="T2" fmla="*/ 10 w 223"/>
                <a:gd name="T3" fmla="*/ 2 h 484"/>
                <a:gd name="T4" fmla="*/ 8 w 223"/>
                <a:gd name="T5" fmla="*/ 6 h 484"/>
                <a:gd name="T6" fmla="*/ 7 w 223"/>
                <a:gd name="T7" fmla="*/ 8 h 484"/>
                <a:gd name="T8" fmla="*/ 5 w 223"/>
                <a:gd name="T9" fmla="*/ 8 h 484"/>
                <a:gd name="T10" fmla="*/ 3 w 223"/>
                <a:gd name="T11" fmla="*/ 9 h 484"/>
                <a:gd name="T12" fmla="*/ 3 w 223"/>
                <a:gd name="T13" fmla="*/ 10 h 484"/>
                <a:gd name="T14" fmla="*/ 2 w 223"/>
                <a:gd name="T15" fmla="*/ 12 h 484"/>
                <a:gd name="T16" fmla="*/ 2 w 223"/>
                <a:gd name="T17" fmla="*/ 16 h 484"/>
                <a:gd name="T18" fmla="*/ 2 w 223"/>
                <a:gd name="T19" fmla="*/ 18 h 484"/>
                <a:gd name="T20" fmla="*/ 0 w 223"/>
                <a:gd name="T21" fmla="*/ 20 h 484"/>
                <a:gd name="T22" fmla="*/ 0 w 223"/>
                <a:gd name="T23" fmla="*/ 24 h 484"/>
                <a:gd name="T24" fmla="*/ 0 w 223"/>
                <a:gd name="T25" fmla="*/ 25 h 484"/>
                <a:gd name="T26" fmla="*/ 0 w 223"/>
                <a:gd name="T27" fmla="*/ 28 h 484"/>
                <a:gd name="T28" fmla="*/ 2 w 223"/>
                <a:gd name="T29" fmla="*/ 30 h 484"/>
                <a:gd name="T30" fmla="*/ 7 w 223"/>
                <a:gd name="T31" fmla="*/ 28 h 484"/>
                <a:gd name="T32" fmla="*/ 10 w 223"/>
                <a:gd name="T33" fmla="*/ 25 h 484"/>
                <a:gd name="T34" fmla="*/ 10 w 223"/>
                <a:gd name="T35" fmla="*/ 23 h 484"/>
                <a:gd name="T36" fmla="*/ 11 w 223"/>
                <a:gd name="T37" fmla="*/ 19 h 484"/>
                <a:gd name="T38" fmla="*/ 13 w 223"/>
                <a:gd name="T39" fmla="*/ 14 h 484"/>
                <a:gd name="T40" fmla="*/ 13 w 223"/>
                <a:gd name="T41" fmla="*/ 10 h 484"/>
                <a:gd name="T42" fmla="*/ 13 w 223"/>
                <a:gd name="T43" fmla="*/ 6 h 484"/>
                <a:gd name="T44" fmla="*/ 14 w 223"/>
                <a:gd name="T45" fmla="*/ 8 h 484"/>
                <a:gd name="T46" fmla="*/ 14 w 223"/>
                <a:gd name="T47" fmla="*/ 4 h 484"/>
                <a:gd name="T48" fmla="*/ 14 w 223"/>
                <a:gd name="T49" fmla="*/ 3 h 484"/>
                <a:gd name="T50" fmla="*/ 13 w 223"/>
                <a:gd name="T51" fmla="*/ 1 h 484"/>
                <a:gd name="T52" fmla="*/ 12 w 223"/>
                <a:gd name="T53" fmla="*/ 0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484"/>
                <a:gd name="T83" fmla="*/ 223 w 223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484">
                  <a:moveTo>
                    <a:pt x="186" y="0"/>
                  </a:moveTo>
                  <a:lnTo>
                    <a:pt x="148" y="39"/>
                  </a:lnTo>
                  <a:lnTo>
                    <a:pt x="128" y="111"/>
                  </a:lnTo>
                  <a:lnTo>
                    <a:pt x="110" y="131"/>
                  </a:lnTo>
                  <a:lnTo>
                    <a:pt x="73" y="131"/>
                  </a:lnTo>
                  <a:lnTo>
                    <a:pt x="36" y="149"/>
                  </a:lnTo>
                  <a:lnTo>
                    <a:pt x="36" y="168"/>
                  </a:lnTo>
                  <a:lnTo>
                    <a:pt x="18" y="206"/>
                  </a:lnTo>
                  <a:lnTo>
                    <a:pt x="18" y="261"/>
                  </a:lnTo>
                  <a:lnTo>
                    <a:pt x="18" y="298"/>
                  </a:lnTo>
                  <a:lnTo>
                    <a:pt x="0" y="334"/>
                  </a:lnTo>
                  <a:lnTo>
                    <a:pt x="0" y="392"/>
                  </a:lnTo>
                  <a:lnTo>
                    <a:pt x="0" y="409"/>
                  </a:lnTo>
                  <a:lnTo>
                    <a:pt x="0" y="464"/>
                  </a:lnTo>
                  <a:lnTo>
                    <a:pt x="18" y="484"/>
                  </a:lnTo>
                  <a:lnTo>
                    <a:pt x="110" y="464"/>
                  </a:lnTo>
                  <a:lnTo>
                    <a:pt x="148" y="409"/>
                  </a:lnTo>
                  <a:lnTo>
                    <a:pt x="148" y="371"/>
                  </a:lnTo>
                  <a:lnTo>
                    <a:pt x="166" y="316"/>
                  </a:lnTo>
                  <a:lnTo>
                    <a:pt x="203" y="224"/>
                  </a:lnTo>
                  <a:lnTo>
                    <a:pt x="203" y="168"/>
                  </a:lnTo>
                  <a:lnTo>
                    <a:pt x="203" y="111"/>
                  </a:lnTo>
                  <a:lnTo>
                    <a:pt x="223" y="131"/>
                  </a:lnTo>
                  <a:lnTo>
                    <a:pt x="223" y="76"/>
                  </a:lnTo>
                  <a:lnTo>
                    <a:pt x="223" y="56"/>
                  </a:lnTo>
                  <a:lnTo>
                    <a:pt x="203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4" name="Freeform 154"/>
            <p:cNvSpPr>
              <a:spLocks/>
            </p:cNvSpPr>
            <p:nvPr/>
          </p:nvSpPr>
          <p:spPr bwMode="auto">
            <a:xfrm>
              <a:off x="3632" y="1256"/>
              <a:ext cx="28" cy="28"/>
            </a:xfrm>
            <a:custGeom>
              <a:avLst/>
              <a:gdLst>
                <a:gd name="T0" fmla="*/ 2 w 55"/>
                <a:gd name="T1" fmla="*/ 4 h 56"/>
                <a:gd name="T2" fmla="*/ 3 w 55"/>
                <a:gd name="T3" fmla="*/ 3 h 56"/>
                <a:gd name="T4" fmla="*/ 4 w 55"/>
                <a:gd name="T5" fmla="*/ 2 h 56"/>
                <a:gd name="T6" fmla="*/ 4 w 55"/>
                <a:gd name="T7" fmla="*/ 0 h 56"/>
                <a:gd name="T8" fmla="*/ 2 w 55"/>
                <a:gd name="T9" fmla="*/ 0 h 56"/>
                <a:gd name="T10" fmla="*/ 0 w 55"/>
                <a:gd name="T11" fmla="*/ 3 h 56"/>
                <a:gd name="T12" fmla="*/ 2 w 55"/>
                <a:gd name="T13" fmla="*/ 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6"/>
                <a:gd name="T23" fmla="*/ 55 w 5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6">
                  <a:moveTo>
                    <a:pt x="18" y="56"/>
                  </a:moveTo>
                  <a:lnTo>
                    <a:pt x="36" y="38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0" y="38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5" name="Freeform 155"/>
            <p:cNvSpPr>
              <a:spLocks/>
            </p:cNvSpPr>
            <p:nvPr/>
          </p:nvSpPr>
          <p:spPr bwMode="auto">
            <a:xfrm>
              <a:off x="3650" y="2851"/>
              <a:ext cx="10" cy="10"/>
            </a:xfrm>
            <a:custGeom>
              <a:avLst/>
              <a:gdLst>
                <a:gd name="T0" fmla="*/ 2 w 19"/>
                <a:gd name="T1" fmla="*/ 1 h 20"/>
                <a:gd name="T2" fmla="*/ 2 w 19"/>
                <a:gd name="T3" fmla="*/ 0 h 20"/>
                <a:gd name="T4" fmla="*/ 0 w 19"/>
                <a:gd name="T5" fmla="*/ 1 h 20"/>
                <a:gd name="T6" fmla="*/ 2 w 19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9" y="2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6" name="Freeform 156"/>
            <p:cNvSpPr>
              <a:spLocks/>
            </p:cNvSpPr>
            <p:nvPr/>
          </p:nvSpPr>
          <p:spPr bwMode="auto">
            <a:xfrm>
              <a:off x="3660" y="2842"/>
              <a:ext cx="9" cy="9"/>
            </a:xfrm>
            <a:custGeom>
              <a:avLst/>
              <a:gdLst>
                <a:gd name="T0" fmla="*/ 1 w 18"/>
                <a:gd name="T1" fmla="*/ 1 h 19"/>
                <a:gd name="T2" fmla="*/ 0 w 18"/>
                <a:gd name="T3" fmla="*/ 0 h 19"/>
                <a:gd name="T4" fmla="*/ 0 w 18"/>
                <a:gd name="T5" fmla="*/ 1 h 19"/>
                <a:gd name="T6" fmla="*/ 1 w 18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18" y="1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7" name="Freeform 157"/>
            <p:cNvSpPr>
              <a:spLocks/>
            </p:cNvSpPr>
            <p:nvPr/>
          </p:nvSpPr>
          <p:spPr bwMode="auto">
            <a:xfrm>
              <a:off x="3641" y="968"/>
              <a:ext cx="19" cy="9"/>
            </a:xfrm>
            <a:custGeom>
              <a:avLst/>
              <a:gdLst>
                <a:gd name="T0" fmla="*/ 3 w 37"/>
                <a:gd name="T1" fmla="*/ 1 h 19"/>
                <a:gd name="T2" fmla="*/ 2 w 37"/>
                <a:gd name="T3" fmla="*/ 0 h 19"/>
                <a:gd name="T4" fmla="*/ 0 w 37"/>
                <a:gd name="T5" fmla="*/ 0 h 19"/>
                <a:gd name="T6" fmla="*/ 0 w 37"/>
                <a:gd name="T7" fmla="*/ 1 h 19"/>
                <a:gd name="T8" fmla="*/ 2 w 37"/>
                <a:gd name="T9" fmla="*/ 1 h 19"/>
                <a:gd name="T10" fmla="*/ 3 w 37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9"/>
                <a:gd name="T20" fmla="*/ 37 w 3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9">
                  <a:moveTo>
                    <a:pt x="37" y="19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" y="19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8" name="Rectangle 158"/>
            <p:cNvSpPr>
              <a:spLocks noChangeArrowheads="1"/>
            </p:cNvSpPr>
            <p:nvPr/>
          </p:nvSpPr>
          <p:spPr bwMode="auto">
            <a:xfrm>
              <a:off x="3669" y="2833"/>
              <a:ext cx="10" cy="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49" name="Freeform 159"/>
            <p:cNvSpPr>
              <a:spLocks/>
            </p:cNvSpPr>
            <p:nvPr/>
          </p:nvSpPr>
          <p:spPr bwMode="auto">
            <a:xfrm>
              <a:off x="3679" y="2851"/>
              <a:ext cx="18" cy="10"/>
            </a:xfrm>
            <a:custGeom>
              <a:avLst/>
              <a:gdLst>
                <a:gd name="T0" fmla="*/ 1 w 36"/>
                <a:gd name="T1" fmla="*/ 1 h 20"/>
                <a:gd name="T2" fmla="*/ 2 w 36"/>
                <a:gd name="T3" fmla="*/ 1 h 20"/>
                <a:gd name="T4" fmla="*/ 2 w 36"/>
                <a:gd name="T5" fmla="*/ 0 h 20"/>
                <a:gd name="T6" fmla="*/ 1 w 36"/>
                <a:gd name="T7" fmla="*/ 0 h 20"/>
                <a:gd name="T8" fmla="*/ 0 w 36"/>
                <a:gd name="T9" fmla="*/ 0 h 20"/>
                <a:gd name="T10" fmla="*/ 1 w 36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20"/>
                <a:gd name="T20" fmla="*/ 36 w 3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20">
                  <a:moveTo>
                    <a:pt x="18" y="20"/>
                  </a:moveTo>
                  <a:lnTo>
                    <a:pt x="36" y="2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0" name="Freeform 160"/>
            <p:cNvSpPr>
              <a:spLocks/>
            </p:cNvSpPr>
            <p:nvPr/>
          </p:nvSpPr>
          <p:spPr bwMode="auto">
            <a:xfrm>
              <a:off x="3697" y="1070"/>
              <a:ext cx="176" cy="93"/>
            </a:xfrm>
            <a:custGeom>
              <a:avLst/>
              <a:gdLst>
                <a:gd name="T0" fmla="*/ 3 w 352"/>
                <a:gd name="T1" fmla="*/ 10 h 187"/>
                <a:gd name="T2" fmla="*/ 3 w 352"/>
                <a:gd name="T3" fmla="*/ 11 h 187"/>
                <a:gd name="T4" fmla="*/ 5 w 352"/>
                <a:gd name="T5" fmla="*/ 10 h 187"/>
                <a:gd name="T6" fmla="*/ 6 w 352"/>
                <a:gd name="T7" fmla="*/ 10 h 187"/>
                <a:gd name="T8" fmla="*/ 7 w 352"/>
                <a:gd name="T9" fmla="*/ 9 h 187"/>
                <a:gd name="T10" fmla="*/ 10 w 352"/>
                <a:gd name="T11" fmla="*/ 8 h 187"/>
                <a:gd name="T12" fmla="*/ 12 w 352"/>
                <a:gd name="T13" fmla="*/ 5 h 187"/>
                <a:gd name="T14" fmla="*/ 15 w 352"/>
                <a:gd name="T15" fmla="*/ 4 h 187"/>
                <a:gd name="T16" fmla="*/ 19 w 352"/>
                <a:gd name="T17" fmla="*/ 3 h 187"/>
                <a:gd name="T18" fmla="*/ 21 w 352"/>
                <a:gd name="T19" fmla="*/ 2 h 187"/>
                <a:gd name="T20" fmla="*/ 22 w 352"/>
                <a:gd name="T21" fmla="*/ 1 h 187"/>
                <a:gd name="T22" fmla="*/ 22 w 352"/>
                <a:gd name="T23" fmla="*/ 0 h 187"/>
                <a:gd name="T24" fmla="*/ 20 w 352"/>
                <a:gd name="T25" fmla="*/ 0 h 187"/>
                <a:gd name="T26" fmla="*/ 19 w 352"/>
                <a:gd name="T27" fmla="*/ 0 h 187"/>
                <a:gd name="T28" fmla="*/ 15 w 352"/>
                <a:gd name="T29" fmla="*/ 2 h 187"/>
                <a:gd name="T30" fmla="*/ 12 w 352"/>
                <a:gd name="T31" fmla="*/ 2 h 187"/>
                <a:gd name="T32" fmla="*/ 9 w 352"/>
                <a:gd name="T33" fmla="*/ 3 h 187"/>
                <a:gd name="T34" fmla="*/ 6 w 352"/>
                <a:gd name="T35" fmla="*/ 4 h 187"/>
                <a:gd name="T36" fmla="*/ 5 w 352"/>
                <a:gd name="T37" fmla="*/ 5 h 187"/>
                <a:gd name="T38" fmla="*/ 3 w 352"/>
                <a:gd name="T39" fmla="*/ 9 h 187"/>
                <a:gd name="T40" fmla="*/ 0 w 352"/>
                <a:gd name="T41" fmla="*/ 9 h 187"/>
                <a:gd name="T42" fmla="*/ 3 w 352"/>
                <a:gd name="T43" fmla="*/ 10 h 1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2"/>
                <a:gd name="T67" fmla="*/ 0 h 187"/>
                <a:gd name="T68" fmla="*/ 352 w 352"/>
                <a:gd name="T69" fmla="*/ 187 h 1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2" h="187">
                  <a:moveTo>
                    <a:pt x="38" y="168"/>
                  </a:moveTo>
                  <a:lnTo>
                    <a:pt x="38" y="187"/>
                  </a:lnTo>
                  <a:lnTo>
                    <a:pt x="75" y="168"/>
                  </a:lnTo>
                  <a:lnTo>
                    <a:pt x="95" y="168"/>
                  </a:lnTo>
                  <a:lnTo>
                    <a:pt x="112" y="150"/>
                  </a:lnTo>
                  <a:lnTo>
                    <a:pt x="150" y="131"/>
                  </a:lnTo>
                  <a:lnTo>
                    <a:pt x="204" y="94"/>
                  </a:lnTo>
                  <a:lnTo>
                    <a:pt x="243" y="76"/>
                  </a:lnTo>
                  <a:lnTo>
                    <a:pt x="297" y="58"/>
                  </a:lnTo>
                  <a:lnTo>
                    <a:pt x="335" y="39"/>
                  </a:lnTo>
                  <a:lnTo>
                    <a:pt x="352" y="21"/>
                  </a:lnTo>
                  <a:lnTo>
                    <a:pt x="352" y="0"/>
                  </a:lnTo>
                  <a:lnTo>
                    <a:pt x="317" y="0"/>
                  </a:lnTo>
                  <a:lnTo>
                    <a:pt x="297" y="0"/>
                  </a:lnTo>
                  <a:lnTo>
                    <a:pt x="243" y="39"/>
                  </a:lnTo>
                  <a:lnTo>
                    <a:pt x="204" y="39"/>
                  </a:lnTo>
                  <a:lnTo>
                    <a:pt x="130" y="58"/>
                  </a:lnTo>
                  <a:lnTo>
                    <a:pt x="95" y="76"/>
                  </a:lnTo>
                  <a:lnTo>
                    <a:pt x="75" y="94"/>
                  </a:lnTo>
                  <a:lnTo>
                    <a:pt x="38" y="150"/>
                  </a:lnTo>
                  <a:lnTo>
                    <a:pt x="0" y="150"/>
                  </a:lnTo>
                  <a:lnTo>
                    <a:pt x="38" y="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1" name="Freeform 161"/>
            <p:cNvSpPr>
              <a:spLocks/>
            </p:cNvSpPr>
            <p:nvPr/>
          </p:nvSpPr>
          <p:spPr bwMode="auto">
            <a:xfrm>
              <a:off x="3669" y="950"/>
              <a:ext cx="10" cy="9"/>
            </a:xfrm>
            <a:custGeom>
              <a:avLst/>
              <a:gdLst>
                <a:gd name="T0" fmla="*/ 2 w 19"/>
                <a:gd name="T1" fmla="*/ 0 h 18"/>
                <a:gd name="T2" fmla="*/ 0 w 19"/>
                <a:gd name="T3" fmla="*/ 1 h 18"/>
                <a:gd name="T4" fmla="*/ 2 w 19"/>
                <a:gd name="T5" fmla="*/ 1 h 18"/>
                <a:gd name="T6" fmla="*/ 2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9" y="0"/>
                  </a:moveTo>
                  <a:lnTo>
                    <a:pt x="0" y="18"/>
                  </a:lnTo>
                  <a:lnTo>
                    <a:pt x="19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2" name="Freeform 162"/>
            <p:cNvSpPr>
              <a:spLocks/>
            </p:cNvSpPr>
            <p:nvPr/>
          </p:nvSpPr>
          <p:spPr bwMode="auto">
            <a:xfrm>
              <a:off x="3669" y="968"/>
              <a:ext cx="10" cy="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1 h 19"/>
                <a:gd name="T4" fmla="*/ 2 w 19"/>
                <a:gd name="T5" fmla="*/ 0 h 19"/>
                <a:gd name="T6" fmla="*/ 0 w 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9"/>
                <a:gd name="T14" fmla="*/ 19 w 1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9">
                  <a:moveTo>
                    <a:pt x="0" y="0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3" name="Freeform 163"/>
            <p:cNvSpPr>
              <a:spLocks/>
            </p:cNvSpPr>
            <p:nvPr/>
          </p:nvSpPr>
          <p:spPr bwMode="auto">
            <a:xfrm>
              <a:off x="3688" y="931"/>
              <a:ext cx="9" cy="10"/>
            </a:xfrm>
            <a:custGeom>
              <a:avLst/>
              <a:gdLst>
                <a:gd name="T0" fmla="*/ 1 w 18"/>
                <a:gd name="T1" fmla="*/ 0 h 19"/>
                <a:gd name="T2" fmla="*/ 0 w 18"/>
                <a:gd name="T3" fmla="*/ 2 h 19"/>
                <a:gd name="T4" fmla="*/ 1 w 18"/>
                <a:gd name="T5" fmla="*/ 2 h 19"/>
                <a:gd name="T6" fmla="*/ 1 w 1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18" y="0"/>
                  </a:moveTo>
                  <a:lnTo>
                    <a:pt x="0" y="19"/>
                  </a:lnTo>
                  <a:lnTo>
                    <a:pt x="18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4" name="Freeform 164"/>
            <p:cNvSpPr>
              <a:spLocks/>
            </p:cNvSpPr>
            <p:nvPr/>
          </p:nvSpPr>
          <p:spPr bwMode="auto">
            <a:xfrm>
              <a:off x="3697" y="968"/>
              <a:ext cx="9" cy="19"/>
            </a:xfrm>
            <a:custGeom>
              <a:avLst/>
              <a:gdLst>
                <a:gd name="T0" fmla="*/ 0 w 20"/>
                <a:gd name="T1" fmla="*/ 2 h 39"/>
                <a:gd name="T2" fmla="*/ 1 w 20"/>
                <a:gd name="T3" fmla="*/ 1 h 39"/>
                <a:gd name="T4" fmla="*/ 0 w 20"/>
                <a:gd name="T5" fmla="*/ 0 h 39"/>
                <a:gd name="T6" fmla="*/ 0 w 20"/>
                <a:gd name="T7" fmla="*/ 2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9"/>
                <a:gd name="T14" fmla="*/ 20 w 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9">
                  <a:moveTo>
                    <a:pt x="0" y="39"/>
                  </a:moveTo>
                  <a:lnTo>
                    <a:pt x="20" y="19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  <p:sp>
          <p:nvSpPr>
            <p:cNvPr id="1062055" name="Freeform 165"/>
            <p:cNvSpPr>
              <a:spLocks/>
            </p:cNvSpPr>
            <p:nvPr/>
          </p:nvSpPr>
          <p:spPr bwMode="auto">
            <a:xfrm>
              <a:off x="3660" y="1172"/>
              <a:ext cx="84" cy="84"/>
            </a:xfrm>
            <a:custGeom>
              <a:avLst/>
              <a:gdLst>
                <a:gd name="T0" fmla="*/ 3 w 168"/>
                <a:gd name="T1" fmla="*/ 7 h 167"/>
                <a:gd name="T2" fmla="*/ 5 w 168"/>
                <a:gd name="T3" fmla="*/ 7 h 167"/>
                <a:gd name="T4" fmla="*/ 5 w 168"/>
                <a:gd name="T5" fmla="*/ 9 h 167"/>
                <a:gd name="T6" fmla="*/ 9 w 168"/>
                <a:gd name="T7" fmla="*/ 11 h 167"/>
                <a:gd name="T8" fmla="*/ 11 w 168"/>
                <a:gd name="T9" fmla="*/ 10 h 167"/>
                <a:gd name="T10" fmla="*/ 11 w 168"/>
                <a:gd name="T11" fmla="*/ 9 h 167"/>
                <a:gd name="T12" fmla="*/ 9 w 168"/>
                <a:gd name="T13" fmla="*/ 5 h 167"/>
                <a:gd name="T14" fmla="*/ 6 w 168"/>
                <a:gd name="T15" fmla="*/ 2 h 167"/>
                <a:gd name="T16" fmla="*/ 5 w 168"/>
                <a:gd name="T17" fmla="*/ 0 h 167"/>
                <a:gd name="T18" fmla="*/ 1 w 168"/>
                <a:gd name="T19" fmla="*/ 4 h 167"/>
                <a:gd name="T20" fmla="*/ 0 w 168"/>
                <a:gd name="T21" fmla="*/ 5 h 167"/>
                <a:gd name="T22" fmla="*/ 3 w 168"/>
                <a:gd name="T23" fmla="*/ 7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"/>
                <a:gd name="T37" fmla="*/ 0 h 167"/>
                <a:gd name="T38" fmla="*/ 168 w 168"/>
                <a:gd name="T39" fmla="*/ 167 h 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" h="167">
                  <a:moveTo>
                    <a:pt x="37" y="110"/>
                  </a:moveTo>
                  <a:lnTo>
                    <a:pt x="73" y="110"/>
                  </a:lnTo>
                  <a:lnTo>
                    <a:pt x="93" y="130"/>
                  </a:lnTo>
                  <a:lnTo>
                    <a:pt x="131" y="167"/>
                  </a:lnTo>
                  <a:lnTo>
                    <a:pt x="168" y="147"/>
                  </a:lnTo>
                  <a:lnTo>
                    <a:pt x="168" y="130"/>
                  </a:lnTo>
                  <a:lnTo>
                    <a:pt x="131" y="75"/>
                  </a:lnTo>
                  <a:lnTo>
                    <a:pt x="111" y="18"/>
                  </a:lnTo>
                  <a:lnTo>
                    <a:pt x="73" y="0"/>
                  </a:lnTo>
                  <a:lnTo>
                    <a:pt x="18" y="55"/>
                  </a:lnTo>
                  <a:lnTo>
                    <a:pt x="0" y="75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sz="1800"/>
            </a:p>
          </p:txBody>
        </p:sp>
      </p:grpSp>
      <p:sp>
        <p:nvSpPr>
          <p:cNvPr id="1062056" name="Freeform 167"/>
          <p:cNvSpPr>
            <a:spLocks/>
          </p:cNvSpPr>
          <p:nvPr/>
        </p:nvSpPr>
        <p:spPr bwMode="auto">
          <a:xfrm rot="-8262839" flipH="1" flipV="1">
            <a:off x="4494213" y="1831975"/>
            <a:ext cx="141287" cy="354013"/>
          </a:xfrm>
          <a:custGeom>
            <a:avLst/>
            <a:gdLst>
              <a:gd name="T0" fmla="*/ 187205 w 800"/>
              <a:gd name="T1" fmla="*/ 9737407 h 864"/>
              <a:gd name="T2" fmla="*/ 280631 w 800"/>
              <a:gd name="T3" fmla="*/ 7554737 h 864"/>
              <a:gd name="T4" fmla="*/ 0 w 800"/>
              <a:gd name="T5" fmla="*/ 0 h 864"/>
              <a:gd name="T6" fmla="*/ 0 60000 65536"/>
              <a:gd name="T7" fmla="*/ 0 60000 65536"/>
              <a:gd name="T8" fmla="*/ 0 60000 65536"/>
              <a:gd name="T9" fmla="*/ 0 w 800"/>
              <a:gd name="T10" fmla="*/ 0 h 864"/>
              <a:gd name="T11" fmla="*/ 800 w 8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864">
                <a:moveTo>
                  <a:pt x="480" y="864"/>
                </a:moveTo>
                <a:cubicBezTo>
                  <a:pt x="640" y="840"/>
                  <a:pt x="800" y="816"/>
                  <a:pt x="720" y="672"/>
                </a:cubicBezTo>
                <a:cubicBezTo>
                  <a:pt x="640" y="528"/>
                  <a:pt x="120" y="112"/>
                  <a:pt x="0" y="0"/>
                </a:cubicBezTo>
              </a:path>
            </a:pathLst>
          </a:custGeom>
          <a:noFill/>
          <a:ln w="28575">
            <a:solidFill>
              <a:srgbClr val="FF8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1800"/>
          </a:p>
        </p:txBody>
      </p:sp>
      <p:sp>
        <p:nvSpPr>
          <p:cNvPr id="1062057" name="Freeform 168"/>
          <p:cNvSpPr>
            <a:spLocks/>
          </p:cNvSpPr>
          <p:nvPr/>
        </p:nvSpPr>
        <p:spPr bwMode="auto">
          <a:xfrm rot="5619844" flipH="1" flipV="1">
            <a:off x="2876550" y="620713"/>
            <a:ext cx="1057275" cy="2419350"/>
          </a:xfrm>
          <a:custGeom>
            <a:avLst/>
            <a:gdLst>
              <a:gd name="T0" fmla="*/ 581621503 w 800"/>
              <a:gd name="T1" fmla="*/ 2147483647 h 864"/>
              <a:gd name="T2" fmla="*/ 871558103 w 800"/>
              <a:gd name="T3" fmla="*/ 2147483647 h 864"/>
              <a:gd name="T4" fmla="*/ 0 w 800"/>
              <a:gd name="T5" fmla="*/ 0 h 864"/>
              <a:gd name="T6" fmla="*/ 0 60000 65536"/>
              <a:gd name="T7" fmla="*/ 0 60000 65536"/>
              <a:gd name="T8" fmla="*/ 0 60000 65536"/>
              <a:gd name="T9" fmla="*/ 0 w 800"/>
              <a:gd name="T10" fmla="*/ 0 h 864"/>
              <a:gd name="T11" fmla="*/ 800 w 8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864">
                <a:moveTo>
                  <a:pt x="480" y="864"/>
                </a:moveTo>
                <a:cubicBezTo>
                  <a:pt x="640" y="840"/>
                  <a:pt x="800" y="816"/>
                  <a:pt x="720" y="672"/>
                </a:cubicBezTo>
                <a:cubicBezTo>
                  <a:pt x="640" y="528"/>
                  <a:pt x="120" y="112"/>
                  <a:pt x="0" y="0"/>
                </a:cubicBezTo>
              </a:path>
            </a:pathLst>
          </a:custGeom>
          <a:noFill/>
          <a:ln w="28575">
            <a:solidFill>
              <a:srgbClr val="FF8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1800"/>
          </a:p>
        </p:txBody>
      </p:sp>
      <p:sp>
        <p:nvSpPr>
          <p:cNvPr id="1062058" name="Oval 169"/>
          <p:cNvSpPr>
            <a:spLocks noChangeArrowheads="1"/>
          </p:cNvSpPr>
          <p:nvPr/>
        </p:nvSpPr>
        <p:spPr bwMode="auto">
          <a:xfrm>
            <a:off x="4356100" y="2217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1</a:t>
            </a:r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1062059" name="Oval 170"/>
          <p:cNvSpPr>
            <a:spLocks noChangeArrowheads="1"/>
          </p:cNvSpPr>
          <p:nvPr/>
        </p:nvSpPr>
        <p:spPr bwMode="auto">
          <a:xfrm>
            <a:off x="4624388" y="16605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1062060" name="Oval 171"/>
          <p:cNvSpPr>
            <a:spLocks noChangeArrowheads="1"/>
          </p:cNvSpPr>
          <p:nvPr/>
        </p:nvSpPr>
        <p:spPr bwMode="auto">
          <a:xfrm>
            <a:off x="2339975" y="2217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  <a:endParaRPr lang="en-US" sz="1400">
              <a:latin typeface="Tahoma" panose="020B0604030504040204" pitchFamily="34" charset="0"/>
            </a:endParaRPr>
          </a:p>
        </p:txBody>
      </p:sp>
      <p:pic>
        <p:nvPicPr>
          <p:cNvPr id="1062061" name="Picture 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57375"/>
            <a:ext cx="5762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062" name="Picture 17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912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063" name="Arc 177"/>
          <p:cNvSpPr>
            <a:spLocks/>
          </p:cNvSpPr>
          <p:nvPr/>
        </p:nvSpPr>
        <p:spPr bwMode="auto">
          <a:xfrm rot="15298938" flipV="1">
            <a:off x="2017712" y="1908176"/>
            <a:ext cx="339725" cy="393700"/>
          </a:xfrm>
          <a:custGeom>
            <a:avLst/>
            <a:gdLst>
              <a:gd name="T0" fmla="*/ 0 w 38153"/>
              <a:gd name="T1" fmla="*/ 0 h 21763"/>
              <a:gd name="T2" fmla="*/ 0 w 38153"/>
              <a:gd name="T3" fmla="*/ 0 h 21763"/>
              <a:gd name="T4" fmla="*/ 0 w 38153"/>
              <a:gd name="T5" fmla="*/ 0 h 21763"/>
              <a:gd name="T6" fmla="*/ 0 60000 65536"/>
              <a:gd name="T7" fmla="*/ 0 60000 65536"/>
              <a:gd name="T8" fmla="*/ 0 60000 65536"/>
              <a:gd name="T9" fmla="*/ 0 w 38153"/>
              <a:gd name="T10" fmla="*/ 0 h 21763"/>
              <a:gd name="T11" fmla="*/ 38153 w 38153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53" h="21763" fill="none" extrusionOk="0">
                <a:moveTo>
                  <a:pt x="38152" y="-1"/>
                </a:moveTo>
                <a:cubicBezTo>
                  <a:pt x="38152" y="54"/>
                  <a:pt x="38153" y="108"/>
                  <a:pt x="38153" y="163"/>
                </a:cubicBezTo>
                <a:cubicBezTo>
                  <a:pt x="38153" y="12092"/>
                  <a:pt x="28482" y="21763"/>
                  <a:pt x="16553" y="21763"/>
                </a:cubicBezTo>
                <a:cubicBezTo>
                  <a:pt x="10164" y="21763"/>
                  <a:pt x="4104" y="18935"/>
                  <a:pt x="0" y="14039"/>
                </a:cubicBezTo>
              </a:path>
              <a:path w="38153" h="21763" stroke="0" extrusionOk="0">
                <a:moveTo>
                  <a:pt x="38152" y="-1"/>
                </a:moveTo>
                <a:cubicBezTo>
                  <a:pt x="38152" y="54"/>
                  <a:pt x="38153" y="108"/>
                  <a:pt x="38153" y="163"/>
                </a:cubicBezTo>
                <a:cubicBezTo>
                  <a:pt x="38153" y="12092"/>
                  <a:pt x="28482" y="21763"/>
                  <a:pt x="16553" y="21763"/>
                </a:cubicBezTo>
                <a:cubicBezTo>
                  <a:pt x="10164" y="21763"/>
                  <a:pt x="4104" y="18935"/>
                  <a:pt x="0" y="14039"/>
                </a:cubicBezTo>
                <a:lnTo>
                  <a:pt x="16553" y="163"/>
                </a:lnTo>
                <a:close/>
              </a:path>
            </a:pathLst>
          </a:custGeom>
          <a:noFill/>
          <a:ln w="28575" cap="rnd">
            <a:solidFill>
              <a:srgbClr val="FB6D0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1800"/>
          </a:p>
        </p:txBody>
      </p:sp>
      <p:pic>
        <p:nvPicPr>
          <p:cNvPr id="1062064" name="Picture 178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74783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065" name="Oval 179"/>
          <p:cNvSpPr>
            <a:spLocks noChangeArrowheads="1"/>
          </p:cNvSpPr>
          <p:nvPr/>
        </p:nvSpPr>
        <p:spPr bwMode="auto">
          <a:xfrm>
            <a:off x="2308225" y="17557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5</a:t>
            </a:r>
            <a:endParaRPr lang="en-US" sz="1400">
              <a:latin typeface="Tahoma" panose="020B0604030504040204" pitchFamily="34" charset="0"/>
            </a:endParaRPr>
          </a:p>
        </p:txBody>
      </p:sp>
      <p:sp>
        <p:nvSpPr>
          <p:cNvPr id="1062066" name="Oval 185"/>
          <p:cNvSpPr>
            <a:spLocks noChangeArrowheads="1"/>
          </p:cNvSpPr>
          <p:nvPr/>
        </p:nvSpPr>
        <p:spPr bwMode="auto">
          <a:xfrm>
            <a:off x="4572000" y="20732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endParaRPr lang="en-US" sz="1400">
              <a:latin typeface="Tahoma" panose="020B0604030504040204" pitchFamily="34" charset="0"/>
            </a:endParaRPr>
          </a:p>
        </p:txBody>
      </p:sp>
      <p:grpSp>
        <p:nvGrpSpPr>
          <p:cNvPr id="1062067" name="Group 188"/>
          <p:cNvGrpSpPr>
            <a:grpSpLocks/>
          </p:cNvGrpSpPr>
          <p:nvPr/>
        </p:nvGrpSpPr>
        <p:grpSpPr bwMode="auto">
          <a:xfrm>
            <a:off x="79375" y="3729038"/>
            <a:ext cx="9064625" cy="2809875"/>
            <a:chOff x="50" y="2205"/>
            <a:chExt cx="5710" cy="1770"/>
          </a:xfrm>
        </p:grpSpPr>
        <p:sp>
          <p:nvSpPr>
            <p:cNvPr id="1062068" name="Oval 174"/>
            <p:cNvSpPr>
              <a:spLocks noChangeArrowheads="1"/>
            </p:cNvSpPr>
            <p:nvPr/>
          </p:nvSpPr>
          <p:spPr bwMode="auto">
            <a:xfrm>
              <a:off x="50" y="225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</a:rPr>
                <a:t>1</a:t>
              </a:r>
              <a:endParaRPr lang="en-US" sz="1400">
                <a:latin typeface="Tahoma" panose="020B0604030504040204" pitchFamily="34" charset="0"/>
              </a:endParaRPr>
            </a:p>
          </p:txBody>
        </p:sp>
        <p:sp>
          <p:nvSpPr>
            <p:cNvPr id="1062069" name="Oval 175"/>
            <p:cNvSpPr>
              <a:spLocks noChangeArrowheads="1"/>
            </p:cNvSpPr>
            <p:nvPr/>
          </p:nvSpPr>
          <p:spPr bwMode="auto">
            <a:xfrm>
              <a:off x="58" y="2707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</a:rPr>
                <a:t>2</a:t>
              </a:r>
              <a:endParaRPr lang="en-US" sz="1400">
                <a:latin typeface="Tahoma" panose="020B0604030504040204" pitchFamily="34" charset="0"/>
              </a:endParaRPr>
            </a:p>
          </p:txBody>
        </p:sp>
        <p:sp>
          <p:nvSpPr>
            <p:cNvPr id="1062070" name="Oval 176"/>
            <p:cNvSpPr>
              <a:spLocks noChangeArrowheads="1"/>
            </p:cNvSpPr>
            <p:nvPr/>
          </p:nvSpPr>
          <p:spPr bwMode="auto">
            <a:xfrm>
              <a:off x="57" y="3158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</a:rPr>
                <a:t>3</a:t>
              </a:r>
              <a:endParaRPr lang="en-US" sz="1400">
                <a:latin typeface="Tahoma" panose="020B0604030504040204" pitchFamily="34" charset="0"/>
              </a:endParaRPr>
            </a:p>
          </p:txBody>
        </p:sp>
        <p:sp>
          <p:nvSpPr>
            <p:cNvPr id="1062071" name="Oval 180"/>
            <p:cNvSpPr>
              <a:spLocks noChangeArrowheads="1"/>
            </p:cNvSpPr>
            <p:nvPr/>
          </p:nvSpPr>
          <p:spPr bwMode="auto">
            <a:xfrm>
              <a:off x="57" y="3793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</a:rPr>
                <a:t>5</a:t>
              </a:r>
              <a:endParaRPr lang="en-US" sz="1400">
                <a:latin typeface="Tahoma" panose="020B0604030504040204" pitchFamily="34" charset="0"/>
              </a:endParaRPr>
            </a:p>
          </p:txBody>
        </p:sp>
        <p:pic>
          <p:nvPicPr>
            <p:cNvPr id="1062072" name="Picture 1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78"/>
              <a:ext cx="5556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073" name="Picture 1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2205"/>
              <a:ext cx="50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074" name="Picture 18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205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2075" name="Oval 186"/>
            <p:cNvSpPr>
              <a:spLocks noChangeArrowheads="1"/>
            </p:cNvSpPr>
            <p:nvPr/>
          </p:nvSpPr>
          <p:spPr bwMode="auto">
            <a:xfrm>
              <a:off x="56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</a:rPr>
                <a:t>4</a:t>
              </a:r>
              <a:endParaRPr lang="en-US" sz="1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/>
        </p:nvSpPr>
        <p:spPr bwMode="auto">
          <a:xfrm>
            <a:off x="1066800" y="5105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sz="4000">
              <a:solidFill>
                <a:schemeClr val="tx2"/>
              </a:solidFill>
            </a:endParaRP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l-SI" dirty="0" smtClean="0"/>
              <a:t>Izdelava </a:t>
            </a:r>
            <a:r>
              <a:rPr lang="sl-SI" dirty="0"/>
              <a:t>samoocene</a:t>
            </a:r>
            <a:endParaRPr lang="en-US" dirty="0"/>
          </a:p>
        </p:txBody>
      </p:sp>
      <p:sp>
        <p:nvSpPr>
          <p:cNvPr id="107008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5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0350"/>
            <a:ext cx="8153400" cy="881063"/>
          </a:xfrm>
        </p:spPr>
        <p:txBody>
          <a:bodyPr/>
          <a:lstStyle/>
          <a:p>
            <a:r>
              <a:rPr lang="sl-SI" dirty="0"/>
              <a:t>Primer </a:t>
            </a:r>
            <a:r>
              <a:rPr lang="sl-SI" dirty="0" smtClean="0"/>
              <a:t>kriterija iz</a:t>
            </a:r>
            <a:r>
              <a:rPr lang="en-US" dirty="0" smtClean="0"/>
              <a:t> </a:t>
            </a:r>
            <a:r>
              <a:rPr lang="en-US" dirty="0"/>
              <a:t>MMOG/LE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1" t="27545" r="46451" b="16317"/>
          <a:stretch/>
        </p:blipFill>
        <p:spPr>
          <a:xfrm>
            <a:off x="251520" y="980728"/>
            <a:ext cx="8777294" cy="5680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14" y="1700808"/>
            <a:ext cx="4536000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23885"/>
            <a:ext cx="8820150" cy="881063"/>
          </a:xfrm>
        </p:spPr>
        <p:txBody>
          <a:bodyPr/>
          <a:lstStyle/>
          <a:p>
            <a:r>
              <a:rPr lang="sl-SI" dirty="0" smtClean="0"/>
              <a:t>Ocenjevanje odgovorov in dokazi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0" t="34072" r="21401" b="17680"/>
          <a:stretch/>
        </p:blipFill>
        <p:spPr>
          <a:xfrm>
            <a:off x="107504" y="1858371"/>
            <a:ext cx="9001000" cy="3435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73156" name="Oval 4"/>
          <p:cNvSpPr>
            <a:spLocks noChangeArrowheads="1"/>
          </p:cNvSpPr>
          <p:nvPr/>
        </p:nvSpPr>
        <p:spPr bwMode="auto">
          <a:xfrm>
            <a:off x="4788024" y="2204864"/>
            <a:ext cx="3384376" cy="3744416"/>
          </a:xfrm>
          <a:prstGeom prst="ellipse">
            <a:avLst/>
          </a:prstGeom>
          <a:noFill/>
          <a:ln w="57150" algn="ctr">
            <a:solidFill>
              <a:srgbClr val="6A99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Slide Number Placeholder 2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EE1F20D-A0E1-42AC-A3DB-2C2906411E6B}" type="slidenum">
              <a:rPr lang="ja-JP" altLang="en-US" sz="1400">
                <a:ea typeface="ＭＳ Ｐゴシック" panose="020B0600070205080204" pitchFamily="34" charset="-128"/>
              </a:rPr>
              <a:pPr algn="r"/>
              <a:t>5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022979" name="Rectangle 2"/>
          <p:cNvSpPr>
            <a:spLocks noChangeArrowheads="1"/>
          </p:cNvSpPr>
          <p:nvPr/>
        </p:nvSpPr>
        <p:spPr bwMode="auto">
          <a:xfrm rot="10800000" flipV="1">
            <a:off x="536574" y="2407094"/>
            <a:ext cx="7534275" cy="42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sl-SI" sz="2800" dirty="0" smtClean="0">
                <a:latin typeface="Tahoma" panose="020B0604030504040204" pitchFamily="34" charset="0"/>
              </a:rPr>
              <a:t>AIAG in </a:t>
            </a:r>
            <a:r>
              <a:rPr lang="sl-SI" sz="2800" dirty="0" err="1" smtClean="0">
                <a:latin typeface="Tahoma" panose="020B0604030504040204" pitchFamily="34" charset="0"/>
              </a:rPr>
              <a:t>Odette</a:t>
            </a:r>
            <a:r>
              <a:rPr lang="sl-SI" sz="2800" dirty="0" smtClean="0">
                <a:latin typeface="Tahoma" panose="020B0604030504040204" pitchFamily="34" charset="0"/>
              </a:rPr>
              <a:t> predstavljata skupni forum avtomobilske industrije, ki definira</a:t>
            </a:r>
            <a:r>
              <a:rPr lang="sl-SI" sz="2800" u="sng" dirty="0" smtClean="0">
                <a:latin typeface="Tahoma" panose="020B0604030504040204" pitchFamily="34" charset="0"/>
              </a:rPr>
              <a:t> najboljše poslovne prakse</a:t>
            </a:r>
            <a:r>
              <a:rPr lang="sl-SI" sz="2800" dirty="0" smtClean="0">
                <a:latin typeface="Tahoma" panose="020B0604030504040204" pitchFamily="34" charset="0"/>
              </a:rPr>
              <a:t> s ciljem </a:t>
            </a:r>
            <a:r>
              <a:rPr lang="sl-SI" sz="2800" u="sng" dirty="0" smtClean="0">
                <a:latin typeface="Tahoma" panose="020B0604030504040204" pitchFamily="34" charset="0"/>
              </a:rPr>
              <a:t>zmanjšanja stroškov</a:t>
            </a:r>
            <a:r>
              <a:rPr lang="sl-SI" sz="2800" dirty="0" smtClean="0">
                <a:latin typeface="Tahoma" panose="020B0604030504040204" pitchFamily="34" charset="0"/>
              </a:rPr>
              <a:t> in </a:t>
            </a:r>
            <a:r>
              <a:rPr lang="sl-SI" sz="2800" u="sng" dirty="0" smtClean="0">
                <a:latin typeface="Tahoma" panose="020B0604030504040204" pitchFamily="34" charset="0"/>
              </a:rPr>
              <a:t>kompleksnosti poslovanja</a:t>
            </a:r>
            <a:r>
              <a:rPr lang="sl-SI" sz="2800" dirty="0" smtClean="0">
                <a:latin typeface="Tahoma" panose="020B0604030504040204" pitchFamily="34" charset="0"/>
              </a:rPr>
              <a:t> v avtomobilski industriji.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endParaRPr lang="sl-SI" sz="2800" dirty="0" smtClean="0"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sl-SI" sz="2800" dirty="0" smtClean="0">
                <a:latin typeface="Tahoma" panose="020B0604030504040204" pitchFamily="34" charset="0"/>
              </a:rPr>
              <a:t>AIAG (</a:t>
            </a:r>
            <a:r>
              <a:rPr lang="sl-SI" sz="2800" dirty="0" smtClean="0">
                <a:latin typeface="Tahoma" panose="020B0604030504040204" pitchFamily="34" charset="0"/>
                <a:hlinkClick r:id="rId3"/>
              </a:rPr>
              <a:t>www.aiag.org</a:t>
            </a:r>
            <a:r>
              <a:rPr lang="sl-SI" sz="2800" dirty="0" smtClean="0">
                <a:latin typeface="Tahoma" panose="020B0604030504040204" pitchFamily="34" charset="0"/>
              </a:rPr>
              <a:t>) – Severna Amerika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sl-SI" sz="2800" dirty="0" err="1" smtClean="0">
                <a:latin typeface="Tahoma" panose="020B0604030504040204" pitchFamily="34" charset="0"/>
              </a:rPr>
              <a:t>Odette</a:t>
            </a:r>
            <a:r>
              <a:rPr lang="sl-SI" sz="2800" dirty="0" smtClean="0">
                <a:latin typeface="Tahoma" panose="020B0604030504040204" pitchFamily="34" charset="0"/>
              </a:rPr>
              <a:t> (</a:t>
            </a:r>
            <a:r>
              <a:rPr lang="sl-SI" sz="2800" dirty="0" smtClean="0">
                <a:latin typeface="Tahoma" panose="020B0604030504040204" pitchFamily="34" charset="0"/>
                <a:hlinkClick r:id="rId4"/>
              </a:rPr>
              <a:t>www.odette.org</a:t>
            </a:r>
            <a:r>
              <a:rPr lang="sl-SI" sz="2800" dirty="0" smtClean="0">
                <a:latin typeface="Tahoma" panose="020B0604030504040204" pitchFamily="34" charset="0"/>
              </a:rPr>
              <a:t>) </a:t>
            </a:r>
            <a:r>
              <a:rPr lang="sl-SI" sz="2800" dirty="0">
                <a:latin typeface="Tahoma" panose="020B0604030504040204" pitchFamily="34" charset="0"/>
              </a:rPr>
              <a:t>– </a:t>
            </a:r>
            <a:r>
              <a:rPr lang="sl-SI" sz="2800" dirty="0" smtClean="0">
                <a:latin typeface="Tahoma" panose="020B0604030504040204" pitchFamily="34" charset="0"/>
              </a:rPr>
              <a:t>Evropa</a:t>
            </a:r>
            <a:endParaRPr lang="sl-SI" sz="2800" dirty="0">
              <a:latin typeface="Tahoma" panose="020B0604030504040204" pitchFamily="34" charset="0"/>
            </a:endParaRPr>
          </a:p>
        </p:txBody>
      </p:sp>
      <p:pic>
        <p:nvPicPr>
          <p:cNvPr id="1022980" name="Picture 3" descr="AIAG - 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" y="1412999"/>
            <a:ext cx="25193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2981" name="Picture 4" descr="New logo - Green on 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42" y="1340768"/>
            <a:ext cx="32369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7129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A8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sz="2800" dirty="0" smtClean="0"/>
              <a:t>Avtorji – Organizacije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11"/>
          <p:cNvSpPr>
            <a:spLocks noChangeArrowheads="1"/>
          </p:cNvSpPr>
          <p:nvPr/>
        </p:nvSpPr>
        <p:spPr bwMode="auto">
          <a:xfrm>
            <a:off x="0" y="6381750"/>
            <a:ext cx="1187450" cy="47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741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15913"/>
            <a:ext cx="8153400" cy="881062"/>
          </a:xfrm>
        </p:spPr>
        <p:txBody>
          <a:bodyPr/>
          <a:lstStyle/>
          <a:p>
            <a:r>
              <a:rPr lang="sl-SI" dirty="0" smtClean="0"/>
              <a:t>Dosežena zbirna ocena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1735" y="1856532"/>
            <a:ext cx="6654181" cy="1862657"/>
            <a:chOff x="1223832" y="1767421"/>
            <a:chExt cx="6654181" cy="186265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32" y="1767421"/>
              <a:ext cx="6654181" cy="1862657"/>
            </a:xfrm>
            <a:prstGeom prst="rect">
              <a:avLst/>
            </a:prstGeom>
            <a:noFill/>
            <a:ln w="28575">
              <a:solidFill>
                <a:srgbClr val="9495AA"/>
              </a:solidFill>
              <a:miter lim="800000"/>
              <a:headEnd/>
              <a:tailEnd/>
            </a:ln>
          </p:spPr>
        </p:pic>
        <p:sp>
          <p:nvSpPr>
            <p:cNvPr id="1074181" name="Oval 4"/>
            <p:cNvSpPr>
              <a:spLocks noChangeArrowheads="1"/>
            </p:cNvSpPr>
            <p:nvPr/>
          </p:nvSpPr>
          <p:spPr bwMode="auto">
            <a:xfrm>
              <a:off x="6136849" y="2060848"/>
              <a:ext cx="1459487" cy="1440160"/>
            </a:xfrm>
            <a:prstGeom prst="ellipse">
              <a:avLst/>
            </a:prstGeom>
            <a:noFill/>
            <a:ln w="38100">
              <a:solidFill>
                <a:srgbClr val="6A9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  <p:sp>
          <p:nvSpPr>
            <p:cNvPr id="1074182" name="Oval 5"/>
            <p:cNvSpPr>
              <a:spLocks noChangeArrowheads="1"/>
            </p:cNvSpPr>
            <p:nvPr/>
          </p:nvSpPr>
          <p:spPr bwMode="auto">
            <a:xfrm>
              <a:off x="1331640" y="2060849"/>
              <a:ext cx="685800" cy="945858"/>
            </a:xfrm>
            <a:prstGeom prst="ellipse">
              <a:avLst/>
            </a:prstGeom>
            <a:noFill/>
            <a:ln w="38100">
              <a:solidFill>
                <a:srgbClr val="6A9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  <p:sp>
          <p:nvSpPr>
            <p:cNvPr id="1074183" name="Rectangle 8"/>
            <p:cNvSpPr>
              <a:spLocks noChangeArrowheads="1"/>
            </p:cNvSpPr>
            <p:nvPr/>
          </p:nvSpPr>
          <p:spPr bwMode="auto">
            <a:xfrm>
              <a:off x="3059832" y="3272295"/>
              <a:ext cx="2952328" cy="357783"/>
            </a:xfrm>
            <a:prstGeom prst="rect">
              <a:avLst/>
            </a:prstGeom>
            <a:noFill/>
            <a:ln w="38100" algn="ctr">
              <a:solidFill>
                <a:srgbClr val="6A991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5575" y="1294651"/>
            <a:ext cx="712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Zbirna ocena za </a:t>
            </a:r>
            <a:r>
              <a:rPr lang="sl-SI" sz="2400" b="1" dirty="0" err="1" smtClean="0"/>
              <a:t>Full</a:t>
            </a:r>
            <a:endParaRPr lang="sl-SI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5" y="3919055"/>
            <a:ext cx="712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Zbirna ocena za </a:t>
            </a:r>
            <a:r>
              <a:rPr lang="sl-SI" sz="2400" b="1" dirty="0" err="1" smtClean="0"/>
              <a:t>Basic</a:t>
            </a:r>
            <a:r>
              <a:rPr lang="sl-SI" sz="2400" dirty="0" smtClean="0"/>
              <a:t>  </a:t>
            </a:r>
            <a:endParaRPr lang="sl-SI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35409" y="4509790"/>
            <a:ext cx="6654181" cy="1921157"/>
            <a:chOff x="1388721" y="4266399"/>
            <a:chExt cx="6654181" cy="192115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721" y="4266399"/>
              <a:ext cx="6654181" cy="1919981"/>
            </a:xfrm>
            <a:prstGeom prst="rect">
              <a:avLst/>
            </a:prstGeom>
            <a:noFill/>
            <a:ln w="28575">
              <a:solidFill>
                <a:srgbClr val="9495AA"/>
              </a:solidFill>
              <a:miter lim="800000"/>
              <a:headEnd/>
              <a:tailEnd/>
            </a:ln>
          </p:spPr>
        </p:pic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131840" y="5805264"/>
              <a:ext cx="2952328" cy="382292"/>
            </a:xfrm>
            <a:prstGeom prst="rect">
              <a:avLst/>
            </a:prstGeom>
            <a:noFill/>
            <a:ln w="38100" algn="ctr">
              <a:solidFill>
                <a:srgbClr val="6A991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6301737" y="4576468"/>
              <a:ext cx="1459487" cy="1440160"/>
            </a:xfrm>
            <a:prstGeom prst="ellipse">
              <a:avLst/>
            </a:prstGeom>
            <a:noFill/>
            <a:ln w="38100">
              <a:solidFill>
                <a:srgbClr val="6A9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469058" y="4605082"/>
              <a:ext cx="685800" cy="945858"/>
            </a:xfrm>
            <a:prstGeom prst="ellipse">
              <a:avLst/>
            </a:prstGeom>
            <a:noFill/>
            <a:ln w="38100">
              <a:solidFill>
                <a:srgbClr val="6A9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sl-SI" sz="28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04" y="697557"/>
            <a:ext cx="8486895" cy="529390"/>
          </a:xfrm>
        </p:spPr>
        <p:txBody>
          <a:bodyPr>
            <a:normAutofit fontScale="90000"/>
          </a:bodyPr>
          <a:lstStyle/>
          <a:p>
            <a:r>
              <a:rPr lang="sl-SI" dirty="0"/>
              <a:t>Razvoj načrta ukrepov na osnovi </a:t>
            </a:r>
            <a:r>
              <a:rPr lang="sl-SI" dirty="0" err="1"/>
              <a:t>gap</a:t>
            </a:r>
            <a:r>
              <a:rPr lang="sl-SI" dirty="0"/>
              <a:t>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17632" cy="4669979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sl-SI" sz="2600" dirty="0" smtClean="0"/>
              <a:t>Ocena</a:t>
            </a:r>
            <a:r>
              <a:rPr lang="en-US" sz="2600" dirty="0" smtClean="0"/>
              <a:t> </a:t>
            </a:r>
            <a:r>
              <a:rPr lang="sl-SI" sz="2600" dirty="0" smtClean="0"/>
              <a:t>in načrt ukrepov na osnovi </a:t>
            </a:r>
            <a:r>
              <a:rPr lang="sl-SI" sz="2600" dirty="0"/>
              <a:t>g</a:t>
            </a:r>
            <a:r>
              <a:rPr lang="en-US" sz="2600" dirty="0" err="1" smtClean="0"/>
              <a:t>ap</a:t>
            </a:r>
            <a:r>
              <a:rPr lang="en-US" sz="2600" dirty="0" smtClean="0"/>
              <a:t> </a:t>
            </a:r>
            <a:r>
              <a:rPr lang="sl-SI" sz="2600" dirty="0" smtClean="0"/>
              <a:t>analize sta združena na istem delovnem listu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" y="2780928"/>
            <a:ext cx="9060357" cy="377514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019814" y="3280122"/>
            <a:ext cx="5073342" cy="503238"/>
          </a:xfrm>
          <a:prstGeom prst="rect">
            <a:avLst/>
          </a:prstGeom>
          <a:noFill/>
          <a:ln w="38100" algn="ctr">
            <a:solidFill>
              <a:srgbClr val="6A99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03848" y="3280122"/>
            <a:ext cx="815966" cy="3298230"/>
          </a:xfrm>
          <a:prstGeom prst="rect">
            <a:avLst/>
          </a:prstGeom>
          <a:noFill/>
          <a:ln w="38100">
            <a:solidFill>
              <a:srgbClr val="6A99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67944" y="4129352"/>
            <a:ext cx="3962400" cy="1212850"/>
            <a:chOff x="4419600" y="3341688"/>
            <a:chExt cx="3962400" cy="1212850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096000" y="3341688"/>
              <a:ext cx="2286000" cy="1212850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l-SI" sz="1800" dirty="0"/>
                <a:t>Komentar </a:t>
              </a:r>
              <a:r>
                <a:rPr lang="sl-SI" sz="1800" dirty="0" smtClean="0"/>
                <a:t>vsakega kriterija v </a:t>
              </a:r>
              <a:r>
                <a:rPr lang="sl-SI" sz="1800" dirty="0"/>
                <a:t>oceni je prikazan </a:t>
              </a:r>
              <a:r>
                <a:rPr lang="sl-SI" sz="1800" dirty="0" smtClean="0"/>
                <a:t>v </a:t>
              </a:r>
              <a:r>
                <a:rPr lang="sl-SI" sz="1800" dirty="0"/>
                <a:t>gap analizi.</a:t>
              </a:r>
              <a:endParaRPr lang="en-US" sz="1800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4419600" y="3951288"/>
              <a:ext cx="1676400" cy="0"/>
            </a:xfrm>
            <a:prstGeom prst="line">
              <a:avLst/>
            </a:prstGeom>
            <a:noFill/>
            <a:ln w="38100">
              <a:solidFill>
                <a:srgbClr val="6A991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7756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04" y="692696"/>
            <a:ext cx="8486895" cy="529390"/>
          </a:xfrm>
        </p:spPr>
        <p:txBody>
          <a:bodyPr>
            <a:normAutofit fontScale="90000"/>
          </a:bodyPr>
          <a:lstStyle/>
          <a:p>
            <a:r>
              <a:rPr lang="sl-SI" dirty="0"/>
              <a:t>Razvoj načrta ukrepov na osnovi </a:t>
            </a:r>
            <a:r>
              <a:rPr lang="sl-SI" dirty="0" err="1"/>
              <a:t>gap</a:t>
            </a:r>
            <a:r>
              <a:rPr lang="sl-SI" dirty="0"/>
              <a:t> analize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50" t="27545" r="1851" b="38773"/>
          <a:stretch/>
        </p:blipFill>
        <p:spPr>
          <a:xfrm>
            <a:off x="55765" y="2852936"/>
            <a:ext cx="9060357" cy="2290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57105" y="1204721"/>
            <a:ext cx="7875336" cy="9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890C4C"/>
              </a:buClr>
              <a:buFont typeface="Webdings" panose="05030102010509060703" pitchFamily="18" charset="2"/>
              <a:buChar char="5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461AA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dirty="0"/>
              <a:t>Načrt ukrepov na osnovi </a:t>
            </a:r>
            <a:r>
              <a:rPr lang="sl-SI" dirty="0" smtClean="0"/>
              <a:t>gap </a:t>
            </a:r>
            <a:r>
              <a:rPr lang="sl-SI" dirty="0"/>
              <a:t>analize izdelamo za kriterije katerih zahtev ne dosegamo</a:t>
            </a:r>
          </a:p>
        </p:txBody>
      </p:sp>
    </p:spTree>
    <p:extLst>
      <p:ext uri="{BB962C8B-B14F-4D97-AF65-F5344CB8AC3E}">
        <p14:creationId xmlns:p14="http://schemas.microsoft.com/office/powerpoint/2010/main" val="30665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4" y="1764319"/>
            <a:ext cx="8736971" cy="374441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76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153400" cy="881063"/>
          </a:xfrm>
        </p:spPr>
        <p:txBody>
          <a:bodyPr/>
          <a:lstStyle/>
          <a:p>
            <a:r>
              <a:rPr lang="sl-SI" dirty="0" smtClean="0"/>
              <a:t>Uporaba diagrama napredka</a:t>
            </a:r>
            <a:endParaRPr lang="en-US" dirty="0"/>
          </a:p>
        </p:txBody>
      </p:sp>
      <p:sp>
        <p:nvSpPr>
          <p:cNvPr id="1076229" name="Oval 4"/>
          <p:cNvSpPr>
            <a:spLocks noChangeArrowheads="1"/>
          </p:cNvSpPr>
          <p:nvPr/>
        </p:nvSpPr>
        <p:spPr bwMode="auto">
          <a:xfrm>
            <a:off x="1313435" y="3388900"/>
            <a:ext cx="3455987" cy="431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76230" name="Oval 5"/>
          <p:cNvSpPr>
            <a:spLocks noChangeArrowheads="1"/>
          </p:cNvSpPr>
          <p:nvPr/>
        </p:nvSpPr>
        <p:spPr bwMode="auto">
          <a:xfrm>
            <a:off x="1403648" y="4621525"/>
            <a:ext cx="6997371" cy="607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76231" name="AutoShape 6"/>
          <p:cNvSpPr>
            <a:spLocks noChangeArrowheads="1"/>
          </p:cNvSpPr>
          <p:nvPr/>
        </p:nvSpPr>
        <p:spPr bwMode="auto">
          <a:xfrm>
            <a:off x="5815710" y="5422070"/>
            <a:ext cx="2563335" cy="813222"/>
          </a:xfrm>
          <a:prstGeom prst="wedgeRoundRectCallout">
            <a:avLst>
              <a:gd name="adj1" fmla="val 18064"/>
              <a:gd name="adj2" fmla="val -91906"/>
              <a:gd name="adj3" fmla="val 16667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1600" dirty="0" smtClean="0"/>
              <a:t>Spremljanje napredka </a:t>
            </a:r>
            <a:r>
              <a:rPr lang="sl-SI" sz="1600" dirty="0"/>
              <a:t>do </a:t>
            </a:r>
            <a:r>
              <a:rPr lang="sl-SI" sz="1600" dirty="0" smtClean="0"/>
              <a:t>doseganja ocene "A"</a:t>
            </a:r>
            <a:endParaRPr lang="en-GB" sz="1600" dirty="0"/>
          </a:p>
        </p:txBody>
      </p:sp>
      <p:sp>
        <p:nvSpPr>
          <p:cNvPr id="1076232" name="AutoShape 7"/>
          <p:cNvSpPr>
            <a:spLocks noChangeArrowheads="1"/>
          </p:cNvSpPr>
          <p:nvPr/>
        </p:nvSpPr>
        <p:spPr bwMode="auto">
          <a:xfrm>
            <a:off x="1763688" y="2420888"/>
            <a:ext cx="1656184" cy="648072"/>
          </a:xfrm>
          <a:prstGeom prst="wedgeRoundRectCallout">
            <a:avLst>
              <a:gd name="adj1" fmla="val -79350"/>
              <a:gd name="adj2" fmla="val 41035"/>
              <a:gd name="adj3" fmla="val 16667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1600" dirty="0"/>
              <a:t>Status </a:t>
            </a:r>
            <a:r>
              <a:rPr lang="sl-SI" sz="1600" dirty="0" smtClean="0"/>
              <a:t>in čas prve </a:t>
            </a:r>
            <a:r>
              <a:rPr lang="sl-SI" sz="1600" dirty="0"/>
              <a:t>ocene</a:t>
            </a:r>
            <a:endParaRPr lang="en-GB" sz="1600" dirty="0"/>
          </a:p>
        </p:txBody>
      </p:sp>
      <p:sp>
        <p:nvSpPr>
          <p:cNvPr id="1076233" name="Oval 8"/>
          <p:cNvSpPr>
            <a:spLocks noChangeArrowheads="1"/>
          </p:cNvSpPr>
          <p:nvPr/>
        </p:nvSpPr>
        <p:spPr bwMode="auto">
          <a:xfrm>
            <a:off x="551435" y="2624473"/>
            <a:ext cx="762000" cy="2794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76234" name="AutoShape 9"/>
          <p:cNvSpPr>
            <a:spLocks noChangeArrowheads="1"/>
          </p:cNvSpPr>
          <p:nvPr/>
        </p:nvSpPr>
        <p:spPr bwMode="auto">
          <a:xfrm>
            <a:off x="4316647" y="3796577"/>
            <a:ext cx="1944687" cy="578760"/>
          </a:xfrm>
          <a:prstGeom prst="wedgeRoundRectCallout">
            <a:avLst>
              <a:gd name="adj1" fmla="val -74965"/>
              <a:gd name="adj2" fmla="val -43211"/>
              <a:gd name="adj3" fmla="val 16667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1600" dirty="0" smtClean="0"/>
              <a:t>Prikazan </a:t>
            </a:r>
            <a:r>
              <a:rPr lang="en-GB" sz="1600" dirty="0" smtClean="0"/>
              <a:t>status </a:t>
            </a:r>
            <a:r>
              <a:rPr lang="sl-SI" sz="1600" dirty="0" smtClean="0"/>
              <a:t>kriterijev </a:t>
            </a:r>
            <a:r>
              <a:rPr lang="en-GB" sz="1600" dirty="0" smtClean="0"/>
              <a:t> N/A</a:t>
            </a:r>
            <a:endParaRPr lang="en-GB" sz="1600" dirty="0"/>
          </a:p>
        </p:txBody>
      </p:sp>
      <p:sp>
        <p:nvSpPr>
          <p:cNvPr id="1076235" name="Rectangle 10"/>
          <p:cNvSpPr>
            <a:spLocks noChangeArrowheads="1"/>
          </p:cNvSpPr>
          <p:nvPr/>
        </p:nvSpPr>
        <p:spPr bwMode="auto">
          <a:xfrm>
            <a:off x="0" y="6469063"/>
            <a:ext cx="1331913" cy="4048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1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204" t="13324" r="32689" b="62317"/>
          <a:stretch/>
        </p:blipFill>
        <p:spPr>
          <a:xfrm>
            <a:off x="4283968" y="4131083"/>
            <a:ext cx="4752528" cy="2665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77250" name="Slide Number Placeholder 2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0A95371-A0A3-4647-9A8E-5595DD66D007}" type="slidenum">
              <a:rPr lang="ja-JP" altLang="en-US" sz="1400">
                <a:ea typeface="ＭＳ Ｐゴシック" panose="020B0600070205080204" pitchFamily="34" charset="-128"/>
              </a:rPr>
              <a:pPr algn="r"/>
              <a:t>54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077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2800" dirty="0" smtClean="0"/>
              <a:t>Uporaba polarnih diagramov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1" t="13324" r="59416" b="56124"/>
          <a:stretch/>
        </p:blipFill>
        <p:spPr>
          <a:xfrm>
            <a:off x="153475" y="1036479"/>
            <a:ext cx="8831658" cy="41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00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5" name="Rectangle 4"/>
          <p:cNvSpPr>
            <a:spLocks noChangeArrowheads="1"/>
          </p:cNvSpPr>
          <p:nvPr/>
        </p:nvSpPr>
        <p:spPr bwMode="auto">
          <a:xfrm>
            <a:off x="0" y="6453188"/>
            <a:ext cx="1331913" cy="4048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078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8893175" cy="575915"/>
          </a:xfrm>
        </p:spPr>
        <p:txBody>
          <a:bodyPr/>
          <a:lstStyle/>
          <a:p>
            <a:r>
              <a:rPr lang="sl-SI" dirty="0"/>
              <a:t>Polarni </a:t>
            </a:r>
            <a:r>
              <a:rPr lang="sl-SI" dirty="0" smtClean="0"/>
              <a:t>diagram</a:t>
            </a:r>
            <a:r>
              <a:rPr lang="en-US" dirty="0"/>
              <a:t>: </a:t>
            </a:r>
            <a:r>
              <a:rPr lang="sl-SI" dirty="0" smtClean="0"/>
              <a:t>Zbir vseh poglavij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01" t="43876" r="59264" b="5881"/>
          <a:stretch/>
        </p:blipFill>
        <p:spPr>
          <a:xfrm>
            <a:off x="594254" y="834873"/>
            <a:ext cx="8063689" cy="61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9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Slide Number Placeholder 2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0A95371-A0A3-4647-9A8E-5595DD66D007}" type="slidenum">
              <a:rPr lang="ja-JP" altLang="en-US" sz="1400">
                <a:ea typeface="ＭＳ Ｐゴシック" panose="020B0600070205080204" pitchFamily="34" charset="-128"/>
              </a:rPr>
              <a:pPr algn="r"/>
              <a:t>56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077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7129462" cy="575791"/>
          </a:xfrm>
        </p:spPr>
        <p:txBody>
          <a:bodyPr/>
          <a:lstStyle/>
          <a:p>
            <a:r>
              <a:rPr lang="sl-SI" sz="2800" dirty="0"/>
              <a:t>Polarni diagram</a:t>
            </a:r>
            <a:r>
              <a:rPr lang="en-US" sz="2800" dirty="0"/>
              <a:t>: </a:t>
            </a:r>
            <a:r>
              <a:rPr lang="sl-SI" sz="2800" dirty="0"/>
              <a:t>Po poglavjih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1" t="11826" r="58100" b="5090"/>
          <a:stretch/>
        </p:blipFill>
        <p:spPr>
          <a:xfrm>
            <a:off x="251520" y="875494"/>
            <a:ext cx="4845404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750" t="11840" r="41900" b="8960"/>
          <a:stretch/>
        </p:blipFill>
        <p:spPr>
          <a:xfrm>
            <a:off x="5334034" y="766121"/>
            <a:ext cx="3505088" cy="61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076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/>
          </p:cNvSpPr>
          <p:nvPr/>
        </p:nvSpPr>
        <p:spPr bwMode="auto">
          <a:xfrm>
            <a:off x="1066800" y="5105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sz="4000">
              <a:solidFill>
                <a:schemeClr val="tx2"/>
              </a:solidFill>
            </a:endParaRP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Global</a:t>
            </a:r>
            <a:r>
              <a:rPr lang="sl-SI" dirty="0"/>
              <a:t>na podpora </a:t>
            </a:r>
            <a:r>
              <a:rPr lang="en-US" dirty="0" smtClean="0"/>
              <a:t>MMOG/LE</a:t>
            </a:r>
            <a:endParaRPr lang="en-US" dirty="0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2115"/>
            <a:ext cx="8686800" cy="881063"/>
          </a:xfrm>
        </p:spPr>
        <p:txBody>
          <a:bodyPr anchor="ctr"/>
          <a:lstStyle/>
          <a:p>
            <a:r>
              <a:rPr lang="sl-SI" dirty="0"/>
              <a:t>Proces </a:t>
            </a:r>
            <a:r>
              <a:rPr lang="sl-SI" dirty="0" smtClean="0"/>
              <a:t>implementacije </a:t>
            </a:r>
            <a:r>
              <a:rPr lang="en-US" dirty="0" smtClean="0"/>
              <a:t>MMOG/LE </a:t>
            </a:r>
            <a:endParaRPr lang="en-US" dirty="0"/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648" y="836712"/>
            <a:ext cx="6686574" cy="5904656"/>
          </a:xfrm>
        </p:spPr>
        <p:txBody>
          <a:bodyPr tIns="45720" bIns="45720"/>
          <a:lstStyle/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r>
              <a:rPr lang="sl-SI" altLang="zh-CN" sz="2400" dirty="0"/>
              <a:t>Izvesti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ea typeface="宋体" panose="02010600030101010101" pitchFamily="2" charset="-122"/>
              </a:rPr>
              <a:t>standard</a:t>
            </a:r>
            <a:r>
              <a:rPr lang="sl-SI" altLang="zh-CN" sz="2400" dirty="0" smtClean="0"/>
              <a:t>no šolanje</a:t>
            </a:r>
            <a:r>
              <a:rPr lang="en-US" altLang="zh-CN" sz="2400" dirty="0" smtClean="0">
                <a:ea typeface="宋体" panose="02010600030101010101" pitchFamily="2" charset="-122"/>
              </a:rPr>
              <a:t> MMOG/LE</a:t>
            </a:r>
            <a:r>
              <a:rPr lang="sl-SI" altLang="zh-CN" sz="2400" dirty="0" smtClean="0">
                <a:ea typeface="宋体" panose="02010600030101010101" pitchFamily="2" charset="-122"/>
              </a:rPr>
              <a:t>:</a:t>
            </a:r>
            <a:endParaRPr lang="en-US" altLang="zh-CN" sz="2400" dirty="0" smtClean="0">
              <a:ea typeface="宋体" panose="02010600030101010101" pitchFamily="2" charset="-122"/>
            </a:endParaRPr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Kaj je</a:t>
            </a:r>
            <a:r>
              <a:rPr lang="en-US" sz="1600" dirty="0" smtClean="0"/>
              <a:t> </a:t>
            </a:r>
            <a:r>
              <a:rPr lang="en-US" sz="1600" dirty="0"/>
              <a:t>MMOG/LE</a:t>
            </a:r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Kdo naj uporablja </a:t>
            </a:r>
            <a:r>
              <a:rPr lang="en-US" sz="1600" dirty="0" smtClean="0"/>
              <a:t>MMOG/LE</a:t>
            </a:r>
            <a:endParaRPr lang="en-US" sz="1600" dirty="0"/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Cilji </a:t>
            </a:r>
            <a:r>
              <a:rPr lang="en-US" sz="1600" dirty="0" smtClean="0"/>
              <a:t>MMOG/LE </a:t>
            </a:r>
            <a:r>
              <a:rPr lang="sl-SI" sz="1600" dirty="0" smtClean="0"/>
              <a:t>samoocene</a:t>
            </a:r>
            <a:endParaRPr lang="en-US" sz="1600" dirty="0"/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Kako uporabljati </a:t>
            </a:r>
            <a:r>
              <a:rPr lang="en-US" sz="1600" dirty="0" smtClean="0"/>
              <a:t>MMOG/LE </a:t>
            </a:r>
            <a:r>
              <a:rPr lang="sl-SI" sz="1600" dirty="0" smtClean="0"/>
              <a:t>orodje</a:t>
            </a:r>
            <a:endParaRPr lang="en-US" sz="1600" dirty="0"/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Kako zaključiti </a:t>
            </a:r>
            <a:r>
              <a:rPr lang="en-US" sz="1600" dirty="0" smtClean="0"/>
              <a:t>MMOG/LE </a:t>
            </a:r>
            <a:r>
              <a:rPr lang="sl-SI" sz="1600" dirty="0" smtClean="0"/>
              <a:t>samooceno</a:t>
            </a:r>
            <a:endParaRPr lang="en-US" sz="1600" dirty="0"/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Kako generirati rezultat in kako ga interpretirati</a:t>
            </a:r>
            <a:endParaRPr lang="en-US" sz="1600" dirty="0"/>
          </a:p>
          <a:p>
            <a:pPr marL="1052512" lvl="2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Kako razviti načrt aktivnosti </a:t>
            </a:r>
            <a:r>
              <a:rPr lang="en-US" sz="1600" dirty="0" smtClean="0"/>
              <a:t>MMOG/LE</a:t>
            </a:r>
            <a:endParaRPr lang="en-US" sz="1600" dirty="0"/>
          </a:p>
          <a:p>
            <a:pPr marL="1052512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1600" dirty="0" smtClean="0"/>
              <a:t>Koristi samoocene</a:t>
            </a:r>
            <a:endParaRPr lang="en-US" altLang="zh-CN" sz="1600" dirty="0" smtClean="0">
              <a:ea typeface="宋体" panose="02010600030101010101" pitchFamily="2" charset="-122"/>
            </a:endParaRPr>
          </a:p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r>
              <a:rPr lang="sl-SI" altLang="zh-CN" sz="2400" dirty="0" smtClean="0"/>
              <a:t>Izdelava samoocene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1052512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altLang="zh-CN" sz="1600" dirty="0"/>
              <a:t>Izdelava gap analize in načrta ukrepov</a:t>
            </a:r>
          </a:p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Implement</a:t>
            </a:r>
            <a:r>
              <a:rPr lang="sl-SI" altLang="zh-CN" sz="2400" dirty="0" err="1"/>
              <a:t>acija</a:t>
            </a:r>
            <a:r>
              <a:rPr lang="sl-SI" altLang="zh-CN" sz="2400" dirty="0"/>
              <a:t> </a:t>
            </a:r>
            <a:r>
              <a:rPr lang="sl-SI" altLang="zh-CN" sz="2400" dirty="0" smtClean="0"/>
              <a:t>načrta ukrepov</a:t>
            </a:r>
            <a:r>
              <a:rPr lang="en-US" altLang="zh-CN" sz="2400" dirty="0" smtClean="0">
                <a:ea typeface="宋体" panose="02010600030101010101" pitchFamily="2" charset="-122"/>
              </a:rPr>
              <a:t> </a:t>
            </a:r>
            <a:endParaRPr lang="sl-SI" altLang="zh-CN" sz="2400" dirty="0" smtClean="0">
              <a:ea typeface="宋体" panose="02010600030101010101" pitchFamily="2" charset="-122"/>
            </a:endParaRPr>
          </a:p>
          <a:p>
            <a:pPr marL="1052512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altLang="zh-CN" sz="1600" dirty="0"/>
              <a:t>Implementacije novega sistema: ERP-EDI-Bar kode-itd.</a:t>
            </a:r>
          </a:p>
          <a:p>
            <a:pPr marL="1052512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altLang="zh-CN" sz="1600" dirty="0"/>
              <a:t>Ali korekcije obstoječega sistema</a:t>
            </a:r>
            <a:endParaRPr lang="en-US" altLang="zh-CN" sz="1600" dirty="0"/>
          </a:p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r>
              <a:rPr lang="sl-SI" altLang="zh-CN" sz="2400" dirty="0" smtClean="0"/>
              <a:t>Dokumentacija dokazov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1052512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altLang="zh-CN" sz="1600" dirty="0"/>
              <a:t>Izdelava procesov in </a:t>
            </a:r>
            <a:r>
              <a:rPr lang="en-US" altLang="zh-CN" sz="1600" dirty="0" err="1"/>
              <a:t>procedur</a:t>
            </a:r>
            <a:r>
              <a:rPr lang="sl-SI" altLang="zh-CN" sz="1600" dirty="0"/>
              <a:t> dela</a:t>
            </a:r>
            <a:endParaRPr lang="en-US" altLang="zh-CN" sz="1600" dirty="0"/>
          </a:p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r>
              <a:rPr lang="sl-SI" altLang="zh-CN" sz="2400" dirty="0" smtClean="0"/>
              <a:t>Kupec potrdi oceno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71500" indent="-571500">
              <a:lnSpc>
                <a:spcPct val="80000"/>
              </a:lnSpc>
              <a:buFont typeface="Webdings" panose="05030102010509060703" pitchFamily="18" charset="2"/>
              <a:buAutoNum type="arabicPeriod"/>
            </a:pPr>
            <a:endParaRPr lang="en-US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8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2115"/>
            <a:ext cx="7155904" cy="881063"/>
          </a:xfrm>
        </p:spPr>
        <p:txBody>
          <a:bodyPr anchor="ctr"/>
          <a:lstStyle/>
          <a:p>
            <a:r>
              <a:rPr lang="sl-SI" dirty="0">
                <a:solidFill>
                  <a:schemeClr val="tx2"/>
                </a:solidFill>
              </a:rPr>
              <a:t>V M2M izvajamo vse faze – od šolanja do implementacije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25" y="1196753"/>
            <a:ext cx="89154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890C4C"/>
              </a:buClr>
              <a:buFont typeface="Webdings" panose="05030102010509060703" pitchFamily="18" charset="2"/>
              <a:buChar char="5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461AA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rgbClr val="2461AA"/>
              </a:buClr>
              <a:buFont typeface="Times New Roman" panose="02020603050405020304" pitchFamily="18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altLang="ja-JP" dirty="0" smtClean="0"/>
              <a:t>Šolanja MMOG/LE (2014):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Renault Revoz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GKN </a:t>
            </a:r>
            <a:r>
              <a:rPr lang="sl-SI" altLang="ja-JP" dirty="0" err="1" smtClean="0"/>
              <a:t>Driveline</a:t>
            </a:r>
            <a:endParaRPr lang="sl-SI" altLang="ja-JP" dirty="0" smtClean="0"/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Johnson </a:t>
            </a:r>
            <a:r>
              <a:rPr lang="sl-SI" altLang="ja-JP" dirty="0" err="1" smtClean="0"/>
              <a:t>Electric</a:t>
            </a:r>
            <a:endParaRPr lang="sl-SI" altLang="ja-JP" dirty="0" smtClean="0"/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CECOMP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Cooper Standard</a:t>
            </a:r>
          </a:p>
          <a:p>
            <a:pPr>
              <a:lnSpc>
                <a:spcPct val="100000"/>
              </a:lnSpc>
            </a:pPr>
            <a:r>
              <a:rPr lang="sl-SI" altLang="ja-JP" dirty="0" smtClean="0"/>
              <a:t>Implementacije celovitih rešitev - avtomobilska: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>
                <a:ea typeface="ＭＳ Ｐゴシック" panose="020B0600070205080204" pitchFamily="34" charset="-128"/>
              </a:rPr>
              <a:t>CECOMP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>
                <a:ea typeface="ＭＳ Ｐゴシック" panose="020B0600070205080204" pitchFamily="34" charset="-128"/>
              </a:rPr>
              <a:t>Kostelpromet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>
                <a:ea typeface="ＭＳ Ｐゴシック" panose="020B0600070205080204" pitchFamily="34" charset="-128"/>
              </a:rPr>
              <a:t>Zastava </a:t>
            </a:r>
            <a:r>
              <a:rPr lang="sl-SI" altLang="ja-JP" dirty="0" err="1" smtClean="0">
                <a:ea typeface="ＭＳ Ｐゴシック" panose="020B0600070205080204" pitchFamily="34" charset="-128"/>
              </a:rPr>
              <a:t>tapacirnica</a:t>
            </a:r>
            <a:endParaRPr lang="sl-SI" altLang="ja-JP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sl-SI" altLang="ja-JP" dirty="0" smtClean="0">
                <a:ea typeface="ＭＳ Ｐゴシック" panose="020B0600070205080204" pitchFamily="34" charset="-128"/>
              </a:rPr>
              <a:t>Certificirana ekipa za šolanje in implementacijo</a:t>
            </a:r>
          </a:p>
          <a:p>
            <a:pPr lvl="1">
              <a:lnSpc>
                <a:spcPct val="100000"/>
              </a:lnSpc>
            </a:pPr>
            <a:endParaRPr lang="sl-SI" altLang="ja-JP" dirty="0" smtClean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endParaRPr lang="sl-SI" altLang="ja-JP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6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129462" cy="792162"/>
          </a:xfrm>
        </p:spPr>
        <p:txBody>
          <a:bodyPr anchor="ctr"/>
          <a:lstStyle/>
          <a:p>
            <a:r>
              <a:rPr lang="sl-SI" altLang="ja-JP" sz="2800" dirty="0" smtClean="0"/>
              <a:t>Globalni standard </a:t>
            </a:r>
            <a:r>
              <a:rPr lang="en-US" altLang="ja-JP" sz="2800" dirty="0">
                <a:ea typeface="ＭＳ Ｐゴシック" panose="020B0600070205080204" pitchFamily="34" charset="-128"/>
              </a:rPr>
              <a:t>MMOG/LE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196753"/>
            <a:ext cx="8915400" cy="5544616"/>
          </a:xfrm>
        </p:spPr>
        <p:txBody>
          <a:bodyPr tIns="45720" bIns="45720"/>
          <a:lstStyle/>
          <a:p>
            <a:pPr>
              <a:lnSpc>
                <a:spcPct val="100000"/>
              </a:lnSpc>
            </a:pPr>
            <a:r>
              <a:rPr lang="sl-SI" altLang="ja-JP" dirty="0" smtClean="0"/>
              <a:t>MMOG/LE:</a:t>
            </a:r>
          </a:p>
          <a:p>
            <a:pPr lvl="1">
              <a:lnSpc>
                <a:spcPct val="100000"/>
              </a:lnSpc>
            </a:pPr>
            <a:r>
              <a:rPr lang="sl-SI" altLang="ja-JP" dirty="0" smtClean="0"/>
              <a:t>AIAG: </a:t>
            </a:r>
            <a:r>
              <a:rPr lang="sl-SI" altLang="ja-JP" b="1" u="sng" dirty="0" smtClean="0"/>
              <a:t>M</a:t>
            </a:r>
            <a:r>
              <a:rPr lang="sl-SI" altLang="ja-JP" dirty="0" smtClean="0"/>
              <a:t>aterial </a:t>
            </a:r>
            <a:r>
              <a:rPr lang="sl-SI" altLang="ja-JP" b="1" u="sng" dirty="0" smtClean="0"/>
              <a:t>M</a:t>
            </a:r>
            <a:r>
              <a:rPr lang="sl-SI" altLang="ja-JP" dirty="0" smtClean="0"/>
              <a:t>anagement </a:t>
            </a:r>
            <a:r>
              <a:rPr lang="sl-SI" altLang="ja-JP" b="1" u="sng" dirty="0" err="1" smtClean="0"/>
              <a:t>O</a:t>
            </a:r>
            <a:r>
              <a:rPr lang="sl-SI" altLang="ja-JP" dirty="0" err="1" smtClean="0"/>
              <a:t>perations</a:t>
            </a:r>
            <a:r>
              <a:rPr lang="sl-SI" altLang="ja-JP" dirty="0" smtClean="0"/>
              <a:t> </a:t>
            </a:r>
            <a:r>
              <a:rPr lang="sl-SI" altLang="ja-JP" b="1" u="sng" dirty="0" err="1" smtClean="0"/>
              <a:t>G</a:t>
            </a:r>
            <a:r>
              <a:rPr lang="sl-SI" altLang="ja-JP" dirty="0" err="1" smtClean="0"/>
              <a:t>uideline</a:t>
            </a:r>
            <a:endParaRPr lang="sl-SI" altLang="ja-JP" dirty="0"/>
          </a:p>
          <a:p>
            <a:pPr lvl="1">
              <a:lnSpc>
                <a:spcPct val="100000"/>
              </a:lnSpc>
            </a:pPr>
            <a:r>
              <a:rPr lang="sl-SI" altLang="ja-JP" dirty="0" err="1" smtClean="0"/>
              <a:t>Odette</a:t>
            </a:r>
            <a:r>
              <a:rPr lang="sl-SI" altLang="ja-JP" dirty="0" smtClean="0"/>
              <a:t>: </a:t>
            </a:r>
            <a:r>
              <a:rPr lang="sl-SI" altLang="ja-JP" b="1" u="sng" dirty="0" err="1" smtClean="0"/>
              <a:t>L</a:t>
            </a:r>
            <a:r>
              <a:rPr lang="sl-SI" altLang="ja-JP" dirty="0" err="1" smtClean="0"/>
              <a:t>ogistics</a:t>
            </a:r>
            <a:r>
              <a:rPr lang="sl-SI" altLang="ja-JP" dirty="0" smtClean="0"/>
              <a:t> </a:t>
            </a:r>
            <a:r>
              <a:rPr lang="sl-SI" altLang="ja-JP" b="1" u="sng" dirty="0" err="1" smtClean="0"/>
              <a:t>E</a:t>
            </a:r>
            <a:r>
              <a:rPr lang="sl-SI" altLang="ja-JP" dirty="0" err="1" smtClean="0"/>
              <a:t>valuation</a:t>
            </a:r>
            <a:endParaRPr lang="sl-SI" altLang="ja-JP" dirty="0" smtClean="0"/>
          </a:p>
          <a:p>
            <a:pPr>
              <a:lnSpc>
                <a:spcPct val="100000"/>
              </a:lnSpc>
            </a:pPr>
            <a:r>
              <a:rPr lang="sl-SI" altLang="ja-JP" dirty="0" smtClean="0"/>
              <a:t>O</a:t>
            </a:r>
            <a:r>
              <a:rPr lang="sl-SI" altLang="ja-JP" dirty="0" smtClean="0">
                <a:ea typeface="ＭＳ Ｐゴシック" panose="020B0600070205080204" pitchFamily="34" charset="-128"/>
              </a:rPr>
              <a:t>pisuje </a:t>
            </a:r>
            <a:r>
              <a:rPr lang="sl-SI" altLang="ja-JP" i="1" u="sng" dirty="0" smtClean="0">
                <a:ea typeface="ＭＳ Ｐゴシック" panose="020B0600070205080204" pitchFamily="34" charset="-128"/>
              </a:rPr>
              <a:t>najboljše prakse</a:t>
            </a:r>
            <a:r>
              <a:rPr lang="sl-SI" altLang="ja-JP" i="1" dirty="0" smtClean="0">
                <a:ea typeface="ＭＳ Ｐゴシック" panose="020B0600070205080204" pitchFamily="34" charset="-128"/>
              </a:rPr>
              <a:t> </a:t>
            </a:r>
            <a:r>
              <a:rPr lang="sl-SI" altLang="ja-JP" dirty="0" smtClean="0"/>
              <a:t>v oskrbovalni verigi</a:t>
            </a:r>
            <a:endParaRPr lang="sl-SI" altLang="ja-JP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sl-SI" altLang="ja-JP" dirty="0" smtClean="0"/>
              <a:t>Orodje za </a:t>
            </a:r>
            <a:r>
              <a:rPr lang="sl-SI" altLang="ja-JP" i="1" u="sng" dirty="0" smtClean="0"/>
              <a:t>oceno pomanjkljivosti</a:t>
            </a:r>
            <a:r>
              <a:rPr lang="sl-SI" altLang="ja-JP" i="1" dirty="0" smtClean="0"/>
              <a:t> </a:t>
            </a:r>
            <a:r>
              <a:rPr lang="sl-SI" altLang="ja-JP" dirty="0" smtClean="0"/>
              <a:t>(gap) in podpora za </a:t>
            </a:r>
            <a:r>
              <a:rPr lang="sl-SI" altLang="ja-JP" i="1" u="sng" dirty="0" smtClean="0"/>
              <a:t>stalne izboljšave</a:t>
            </a:r>
            <a:endParaRPr lang="sl-SI" altLang="ja-JP" i="1" u="sng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sl-SI" altLang="ja-JP" dirty="0">
                <a:ea typeface="ＭＳ Ｐゴシック" panose="020B0600070205080204" pitchFamily="34" charset="-128"/>
              </a:rPr>
              <a:t>Meri </a:t>
            </a:r>
            <a:r>
              <a:rPr lang="sl-SI" altLang="ja-JP" i="1" u="sng" dirty="0"/>
              <a:t>trenutni nivo učinkovitosti dobavitelja</a:t>
            </a:r>
            <a:endParaRPr lang="sl-SI" altLang="ja-JP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sl-SI" altLang="ja-JP" dirty="0" smtClean="0"/>
              <a:t>Temelji na konsenzu o najboljših poslovnih praksah</a:t>
            </a:r>
            <a:endParaRPr lang="sl-SI" altLang="ja-JP" dirty="0" smtClean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sl-SI" altLang="ja-JP" dirty="0" smtClean="0">
                <a:ea typeface="ＭＳ Ｐゴシック" panose="020B0600070205080204" pitchFamily="34" charset="-128"/>
              </a:rPr>
              <a:t>Ford, Chrysler, PSA, Renault, Volvo Car, Volvo </a:t>
            </a:r>
            <a:r>
              <a:rPr lang="sl-SI" altLang="ja-JP" dirty="0" err="1" smtClean="0">
                <a:ea typeface="ＭＳ Ｐゴシック" panose="020B0600070205080204" pitchFamily="34" charset="-128"/>
              </a:rPr>
              <a:t>Truck</a:t>
            </a:r>
            <a:r>
              <a:rPr lang="sl-SI" altLang="ja-JP" dirty="0" smtClean="0"/>
              <a:t>, ...</a:t>
            </a:r>
            <a:endParaRPr lang="sl-SI" altLang="ja-JP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20517"/>
            <a:ext cx="7129462" cy="575791"/>
          </a:xfrm>
        </p:spPr>
        <p:txBody>
          <a:bodyPr/>
          <a:lstStyle/>
          <a:p>
            <a:r>
              <a:rPr lang="sl-SI" dirty="0" smtClean="0"/>
              <a:t>Povzetek</a:t>
            </a:r>
            <a:endParaRPr lang="en-US" dirty="0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796308"/>
            <a:ext cx="8964488" cy="57610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dirty="0"/>
              <a:t>MMOG/LE je </a:t>
            </a:r>
            <a:r>
              <a:rPr lang="sl-SI" dirty="0" smtClean="0"/>
              <a:t>konkreten spisek najboljših </a:t>
            </a:r>
            <a:r>
              <a:rPr lang="sl-SI" dirty="0"/>
              <a:t>poslovnih </a:t>
            </a:r>
            <a:r>
              <a:rPr lang="sl-SI" dirty="0" smtClean="0"/>
              <a:t>praks v proizvodnem podjetju. </a:t>
            </a:r>
          </a:p>
          <a:p>
            <a:pPr lvl="1">
              <a:lnSpc>
                <a:spcPct val="100000"/>
              </a:lnSpc>
            </a:pPr>
            <a:r>
              <a:rPr lang="sl-SI" dirty="0" smtClean="0"/>
              <a:t>Kdor </a:t>
            </a:r>
            <a:r>
              <a:rPr lang="sl-SI" dirty="0"/>
              <a:t>jih </a:t>
            </a:r>
            <a:r>
              <a:rPr lang="sl-SI" dirty="0" smtClean="0"/>
              <a:t>izpolnjuje, postane A-dobavitelj, dobi več </a:t>
            </a:r>
            <a:r>
              <a:rPr lang="sl-SI" dirty="0"/>
              <a:t>novih </a:t>
            </a:r>
            <a:r>
              <a:rPr lang="sl-SI" dirty="0" smtClean="0"/>
              <a:t>poslov in dosega boljši </a:t>
            </a:r>
            <a:r>
              <a:rPr lang="sl-SI" dirty="0"/>
              <a:t>poslovni rezultat. </a:t>
            </a:r>
            <a:endParaRPr lang="sl-SI" dirty="0" smtClean="0"/>
          </a:p>
          <a:p>
            <a:pPr lvl="1">
              <a:lnSpc>
                <a:spcPct val="100000"/>
              </a:lnSpc>
            </a:pPr>
            <a:r>
              <a:rPr lang="sl-SI" dirty="0" smtClean="0"/>
              <a:t>Kdor </a:t>
            </a:r>
            <a:r>
              <a:rPr lang="sl-SI" dirty="0"/>
              <a:t>jih ne </a:t>
            </a:r>
            <a:r>
              <a:rPr lang="sl-SI" dirty="0" smtClean="0"/>
              <a:t>izpolnjuje, ne bo konkurenčen.</a:t>
            </a:r>
            <a:endParaRPr lang="sl-SI" dirty="0"/>
          </a:p>
          <a:p>
            <a:pPr>
              <a:lnSpc>
                <a:spcPct val="100000"/>
              </a:lnSpc>
            </a:pPr>
            <a:r>
              <a:rPr lang="sl-SI" u="sng" dirty="0"/>
              <a:t>Za </a:t>
            </a:r>
            <a:r>
              <a:rPr lang="sl-SI" u="sng" dirty="0" smtClean="0"/>
              <a:t>dobavitelja</a:t>
            </a:r>
            <a:r>
              <a:rPr lang="sl-SI" dirty="0" smtClean="0"/>
              <a:t> </a:t>
            </a:r>
            <a:r>
              <a:rPr lang="sl-SI" dirty="0"/>
              <a:t>je MMOG/LE </a:t>
            </a:r>
            <a:r>
              <a:rPr lang="sl-SI" dirty="0" smtClean="0"/>
              <a:t>orodje za doseganje stalnih izboljšav.</a:t>
            </a:r>
            <a:endParaRPr lang="sl-SI" dirty="0"/>
          </a:p>
          <a:p>
            <a:pPr>
              <a:lnSpc>
                <a:spcPct val="100000"/>
              </a:lnSpc>
            </a:pPr>
            <a:r>
              <a:rPr lang="sl-SI" u="sng" dirty="0"/>
              <a:t>Za kupca</a:t>
            </a:r>
            <a:r>
              <a:rPr lang="sl-SI" dirty="0"/>
              <a:t> </a:t>
            </a:r>
            <a:r>
              <a:rPr lang="sl-SI" dirty="0" smtClean="0"/>
              <a:t>je orodje za oceno in izboljševanje dobaviteljev – poleg </a:t>
            </a:r>
            <a:r>
              <a:rPr lang="sl-SI" dirty="0"/>
              <a:t>sistema </a:t>
            </a:r>
            <a:r>
              <a:rPr lang="sl-SI" dirty="0" smtClean="0"/>
              <a:t>ocenjevanja </a:t>
            </a:r>
            <a:r>
              <a:rPr lang="sl-SI" dirty="0"/>
              <a:t>po </a:t>
            </a:r>
            <a:r>
              <a:rPr lang="sl-SI" dirty="0" smtClean="0"/>
              <a:t>dobavah.</a:t>
            </a:r>
            <a:endParaRPr lang="sl-SI" dirty="0"/>
          </a:p>
          <a:p>
            <a:pPr>
              <a:lnSpc>
                <a:spcPct val="100000"/>
              </a:lnSpc>
            </a:pPr>
            <a:r>
              <a:rPr lang="sl-SI" dirty="0"/>
              <a:t>Za </a:t>
            </a:r>
            <a:r>
              <a:rPr lang="sl-SI" dirty="0" smtClean="0"/>
              <a:t>nekoga, ki se hoče vključiti med A-dobavitelje, je idealna </a:t>
            </a:r>
            <a:r>
              <a:rPr lang="sl-SI" dirty="0"/>
              <a:t>receptura kako </a:t>
            </a:r>
            <a:r>
              <a:rPr lang="sl-SI" dirty="0" smtClean="0"/>
              <a:t>delati.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Vprašanja...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			Hvala</a:t>
            </a:r>
            <a:r>
              <a:rPr lang="en-US" dirty="0"/>
              <a:t>!</a:t>
            </a:r>
          </a:p>
        </p:txBody>
      </p:sp>
      <p:sp>
        <p:nvSpPr>
          <p:cNvPr id="829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Jože Novinšek</a:t>
            </a:r>
          </a:p>
          <a:p>
            <a:r>
              <a:rPr lang="sl-SI"/>
              <a:t>jno@m2m-is.si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7129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A8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ja-JP" sz="2800" dirty="0" smtClean="0"/>
              <a:t>Uredniki in predlagatelji</a:t>
            </a:r>
            <a:endParaRPr lang="en-US" altLang="ja-JP" sz="28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7643"/>
            <a:ext cx="3177739" cy="126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92" y="908794"/>
            <a:ext cx="4132500" cy="21600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92" y="3501008"/>
            <a:ext cx="3400036" cy="2556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3300328" cy="38160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54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4149080"/>
            <a:ext cx="5184576" cy="212365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l-SI" altLang="ja-JP" sz="4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!</a:t>
            </a:r>
            <a:endParaRPr lang="sl-SI" altLang="ja-JP" sz="28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buNone/>
            </a:pP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MMOG/LE = </a:t>
            </a:r>
            <a:r>
              <a:rPr lang="sl-SI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Dobava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algn="ctr">
              <a:buNone/>
            </a:pP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ISO/TS-16949 = </a:t>
            </a:r>
            <a:r>
              <a:rPr lang="sl-SI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Kakovost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262580"/>
            <a:ext cx="792088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A8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A87C6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sz="2800" dirty="0" smtClean="0"/>
              <a:t>Cilj </a:t>
            </a:r>
            <a:r>
              <a:rPr lang="en-US" sz="2800" dirty="0" smtClean="0"/>
              <a:t>MMOG/LE</a:t>
            </a:r>
            <a:r>
              <a:rPr lang="sl-SI" sz="2800" dirty="0" smtClean="0"/>
              <a:t> je doseči zanesljivo oskrbo</a:t>
            </a:r>
            <a:r>
              <a:rPr lang="en-US" sz="2800" dirty="0" smtClean="0"/>
              <a:t> </a:t>
            </a:r>
            <a:endParaRPr lang="sl-SI" sz="28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538" y="1054742"/>
            <a:ext cx="8473950" cy="2713271"/>
          </a:xfrm>
        </p:spPr>
        <p:txBody>
          <a:bodyPr tIns="45720" bIns="45720"/>
          <a:lstStyle/>
          <a:p>
            <a:r>
              <a:rPr lang="sl-SI" altLang="ja-JP" dirty="0" smtClean="0"/>
              <a:t>Prava vsebina</a:t>
            </a:r>
          </a:p>
          <a:p>
            <a:r>
              <a:rPr lang="sl-SI" altLang="ja-JP" dirty="0" smtClean="0"/>
              <a:t>Prava količina</a:t>
            </a:r>
          </a:p>
          <a:p>
            <a:r>
              <a:rPr lang="sl-SI" altLang="ja-JP" dirty="0"/>
              <a:t>Ob pravem času</a:t>
            </a:r>
          </a:p>
          <a:p>
            <a:r>
              <a:rPr lang="sl-SI" altLang="ja-JP" dirty="0"/>
              <a:t>Na pravo lokacijo</a:t>
            </a:r>
          </a:p>
          <a:p>
            <a:r>
              <a:rPr lang="sl-SI" altLang="ja-JP" dirty="0"/>
              <a:t>Pravilno sporočeno</a:t>
            </a:r>
          </a:p>
          <a:p>
            <a:r>
              <a:rPr lang="sl-SI" altLang="ja-JP" dirty="0" smtClean="0"/>
              <a:t>Pravilno označeno</a:t>
            </a:r>
          </a:p>
        </p:txBody>
      </p:sp>
    </p:spTree>
    <p:extLst>
      <p:ext uri="{BB962C8B-B14F-4D97-AF65-F5344CB8AC3E}">
        <p14:creationId xmlns:p14="http://schemas.microsoft.com/office/powerpoint/2010/main" val="20654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Slide Number Placeholder 1"/>
          <p:cNvSpPr txBox="1">
            <a:spLocks noGrp="1"/>
          </p:cNvSpPr>
          <p:nvPr/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A2D023A-7982-4408-9F6F-D1013D5A1E7F}" type="slidenum">
              <a:rPr lang="ja-JP" altLang="en-US" sz="1400">
                <a:ea typeface="ＭＳ Ｐゴシック" panose="020B0600070205080204" pitchFamily="34" charset="-128"/>
              </a:rPr>
              <a:pPr algn="r"/>
              <a:t>9</a:t>
            </a:fld>
            <a:endParaRPr lang="en-US" altLang="ja-JP" sz="1400">
              <a:ea typeface="ＭＳ Ｐゴシック" panose="020B0600070205080204" pitchFamily="34" charset="-128"/>
            </a:endParaRPr>
          </a:p>
        </p:txBody>
      </p:sp>
      <p:sp>
        <p:nvSpPr>
          <p:cNvPr id="1129475" name="Rectangle 5"/>
          <p:cNvSpPr>
            <a:spLocks noChangeArrowheads="1"/>
          </p:cNvSpPr>
          <p:nvPr/>
        </p:nvSpPr>
        <p:spPr bwMode="auto">
          <a:xfrm>
            <a:off x="257175" y="359398"/>
            <a:ext cx="8886825" cy="6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MMOG/LE </a:t>
            </a:r>
            <a:r>
              <a:rPr lang="sl-SI" sz="3200" b="1" dirty="0" smtClean="0">
                <a:solidFill>
                  <a:schemeClr val="tx2"/>
                </a:solidFill>
                <a:latin typeface="+mj-lt"/>
              </a:rPr>
              <a:t>Top Procesi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9476" name="Rectangle 3"/>
          <p:cNvSpPr>
            <a:spLocks noChangeArrowheads="1"/>
          </p:cNvSpPr>
          <p:nvPr/>
        </p:nvSpPr>
        <p:spPr bwMode="auto">
          <a:xfrm>
            <a:off x="8077200" y="5656263"/>
            <a:ext cx="914400" cy="66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sp>
        <p:nvSpPr>
          <p:cNvPr id="1129478" name="Rectangle 5"/>
          <p:cNvSpPr>
            <a:spLocks noChangeArrowheads="1"/>
          </p:cNvSpPr>
          <p:nvPr/>
        </p:nvSpPr>
        <p:spPr bwMode="auto">
          <a:xfrm>
            <a:off x="0" y="5229225"/>
            <a:ext cx="2051050" cy="936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tIns="91440" bIns="9144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l-SI" sz="28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/>
          <a:stretch/>
        </p:blipFill>
        <p:spPr>
          <a:xfrm>
            <a:off x="1420" y="1368379"/>
            <a:ext cx="9096375" cy="52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 M2M Template">
  <a:themeElements>
    <a:clrScheme name="01 M2M Template 1">
      <a:dk1>
        <a:srgbClr val="000000"/>
      </a:dk1>
      <a:lt1>
        <a:srgbClr val="FFFFFF"/>
      </a:lt1>
      <a:dk2>
        <a:srgbClr val="5A87C6"/>
      </a:dk2>
      <a:lt2>
        <a:srgbClr val="808080"/>
      </a:lt2>
      <a:accent1>
        <a:srgbClr val="BCCEE8"/>
      </a:accent1>
      <a:accent2>
        <a:srgbClr val="67BFAB"/>
      </a:accent2>
      <a:accent3>
        <a:srgbClr val="FFFFFF"/>
      </a:accent3>
      <a:accent4>
        <a:srgbClr val="000000"/>
      </a:accent4>
      <a:accent5>
        <a:srgbClr val="DAE3F2"/>
      </a:accent5>
      <a:accent6>
        <a:srgbClr val="5DAD9B"/>
      </a:accent6>
      <a:hlink>
        <a:srgbClr val="3F6FB5"/>
      </a:hlink>
      <a:folHlink>
        <a:srgbClr val="D2D2EB"/>
      </a:folHlink>
    </a:clrScheme>
    <a:fontScheme name="01 M2M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01 M2M Template 1">
        <a:dk1>
          <a:srgbClr val="000000"/>
        </a:dk1>
        <a:lt1>
          <a:srgbClr val="FFFFFF"/>
        </a:lt1>
        <a:dk2>
          <a:srgbClr val="5A87C6"/>
        </a:dk2>
        <a:lt2>
          <a:srgbClr val="808080"/>
        </a:lt2>
        <a:accent1>
          <a:srgbClr val="BCCEE8"/>
        </a:accent1>
        <a:accent2>
          <a:srgbClr val="67BFAB"/>
        </a:accent2>
        <a:accent3>
          <a:srgbClr val="FFFFFF"/>
        </a:accent3>
        <a:accent4>
          <a:srgbClr val="000000"/>
        </a:accent4>
        <a:accent5>
          <a:srgbClr val="DAE3F2"/>
        </a:accent5>
        <a:accent6>
          <a:srgbClr val="5DAD9B"/>
        </a:accent6>
        <a:hlink>
          <a:srgbClr val="3F6FB5"/>
        </a:hlink>
        <a:folHlink>
          <a:srgbClr val="D2D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14436</TotalTime>
  <Words>1911</Words>
  <Application>Microsoft Office PowerPoint</Application>
  <PresentationFormat>On-screen Show (4:3)</PresentationFormat>
  <Paragraphs>426</Paragraphs>
  <Slides>61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宋体</vt:lpstr>
      <vt:lpstr>Arial</vt:lpstr>
      <vt:lpstr>Arial Bold Italic</vt:lpstr>
      <vt:lpstr>Calibri</vt:lpstr>
      <vt:lpstr>Century Gothic</vt:lpstr>
      <vt:lpstr>Tahoma</vt:lpstr>
      <vt:lpstr>Times New Roman</vt:lpstr>
      <vt:lpstr>Webdings</vt:lpstr>
      <vt:lpstr>Wingdings</vt:lpstr>
      <vt:lpstr>01 M2M Template</vt:lpstr>
      <vt:lpstr>MMOG/LE Izboljšanje toka materiala in logistike s pomočjo najboljših poslovnih praks</vt:lpstr>
      <vt:lpstr>Agenda</vt:lpstr>
      <vt:lpstr>Vloga M2M-a in QAD-a</vt:lpstr>
      <vt:lpstr>Nastanek MMOG/LE</vt:lpstr>
      <vt:lpstr>PowerPoint Presentation</vt:lpstr>
      <vt:lpstr>Globalni standard MMOG/LE</vt:lpstr>
      <vt:lpstr>PowerPoint Presentation</vt:lpstr>
      <vt:lpstr>PowerPoint Presentation</vt:lpstr>
      <vt:lpstr>PowerPoint Presentation</vt:lpstr>
      <vt:lpstr>MMOG/LE poglavja</vt:lpstr>
      <vt:lpstr>MMOG/LE poglavja</vt:lpstr>
      <vt:lpstr>Dva načina ocene:  "Full" in "Basic"</vt:lpstr>
      <vt:lpstr>Teže kriterijev in ocena</vt:lpstr>
      <vt:lpstr>PowerPoint Presentation</vt:lpstr>
      <vt:lpstr>Skupna ocena dobavitelja</vt:lpstr>
      <vt:lpstr>Uporaba MMOG/LE s strani OEM-ov in globalnih dobaviteljev</vt:lpstr>
      <vt:lpstr>PowerPoint Presentation</vt:lpstr>
      <vt:lpstr>Drugi uporabniki</vt:lpstr>
      <vt:lpstr>Koristi implementacije MMOG/LE</vt:lpstr>
      <vt:lpstr>PowerPoint Presentation</vt:lpstr>
      <vt:lpstr>Izpolnjevanje zahtev MMOG/LE</vt:lpstr>
      <vt:lpstr>Na kaj so kupci posebej pozorni</vt:lpstr>
      <vt:lpstr>Integracija EDI in ERP – Proces prejema naročil</vt:lpstr>
      <vt:lpstr>PowerPoint Presentation</vt:lpstr>
      <vt:lpstr>PowerPoint Presentation</vt:lpstr>
      <vt:lpstr>PowerPoint Presentation</vt:lpstr>
      <vt:lpstr>Planiranje </vt:lpstr>
      <vt:lpstr>Planiranje</vt:lpstr>
      <vt:lpstr>Planiranje</vt:lpstr>
      <vt:lpstr>Planiranje</vt:lpstr>
      <vt:lpstr>Spremljanje materiala v tekoči proizvodnji – prejem od dobavitelja</vt:lpstr>
      <vt:lpstr>Spremljanje materiala v tekoči proizvodnji – prejem od dobavitelja</vt:lpstr>
      <vt:lpstr>PowerPoint Presentation</vt:lpstr>
      <vt:lpstr>Spremljanje materiala v tekoči proizvodnji – FIFO izdaja v proizvodnjo</vt:lpstr>
      <vt:lpstr>Spremljanje materiala v tekoči proizvodnji – prevzem iz proizvodnje</vt:lpstr>
      <vt:lpstr>Zagotavljanje točnih podatkov v ASN-ih – odprema kupcu</vt:lpstr>
      <vt:lpstr>Zagotavljanje točnih podatkov v ASN-ih – označevanje in kontrola odpreme</vt:lpstr>
      <vt:lpstr>Kontrola in pošiljanje ASN-a</vt:lpstr>
      <vt:lpstr>Komunikacija s pod-dobavitelji</vt:lpstr>
      <vt:lpstr>Pošiljanje naročila in prejem ASN-a od dobavitelja</vt:lpstr>
      <vt:lpstr>Ocena učinkovitosti dobavitelja</vt:lpstr>
      <vt:lpstr>PowerPoint Presentation</vt:lpstr>
      <vt:lpstr>WebEDI: Dobavitelj pošlje ASN kupcu</vt:lpstr>
      <vt:lpstr>WebEDI: Alarmi</vt:lpstr>
      <vt:lpstr>WebEDI: Labele pod-dobavitelja</vt:lpstr>
      <vt:lpstr>WebEDI: Transparentnost dobav</vt:lpstr>
      <vt:lpstr>Izdelava samoocene</vt:lpstr>
      <vt:lpstr>Primer kriterija iz MMOG/LE</vt:lpstr>
      <vt:lpstr>Ocenjevanje odgovorov in dokazi</vt:lpstr>
      <vt:lpstr>Dosežena zbirna ocena</vt:lpstr>
      <vt:lpstr>Razvoj načrta ukrepov na osnovi gap analize</vt:lpstr>
      <vt:lpstr>Razvoj načrta ukrepov na osnovi gap analize</vt:lpstr>
      <vt:lpstr>Uporaba diagrama napredka</vt:lpstr>
      <vt:lpstr>Uporaba polarnih diagramov</vt:lpstr>
      <vt:lpstr>Polarni diagram: Zbir vseh poglavij</vt:lpstr>
      <vt:lpstr>Polarni diagram: Po poglavjih</vt:lpstr>
      <vt:lpstr>Globalna podpora MMOG/LE</vt:lpstr>
      <vt:lpstr>Proces implementacije MMOG/LE </vt:lpstr>
      <vt:lpstr>V M2M izvajamo vse faze – od šolanja do implementacije</vt:lpstr>
      <vt:lpstr>Povzetek</vt:lpstr>
      <vt:lpstr>Vprašanja...     Hvala!</vt:lpstr>
    </vt:vector>
  </TitlesOfParts>
  <Company>m2m-is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jno@m2m-is.si</dc:creator>
  <cp:lastModifiedBy>Sergej Natlačen</cp:lastModifiedBy>
  <cp:revision>1102</cp:revision>
  <dcterms:created xsi:type="dcterms:W3CDTF">2005-09-27T09:44:51Z</dcterms:created>
  <dcterms:modified xsi:type="dcterms:W3CDTF">2014-11-18T12:48:39Z</dcterms:modified>
</cp:coreProperties>
</file>