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410" r:id="rId6"/>
    <p:sldId id="451" r:id="rId7"/>
    <p:sldId id="452" r:id="rId8"/>
    <p:sldId id="453" r:id="rId9"/>
    <p:sldId id="462" r:id="rId10"/>
    <p:sldId id="456" r:id="rId11"/>
    <p:sldId id="459" r:id="rId12"/>
    <p:sldId id="460" r:id="rId13"/>
    <p:sldId id="466" r:id="rId14"/>
    <p:sldId id="469" r:id="rId15"/>
    <p:sldId id="457" r:id="rId16"/>
    <p:sldId id="461" r:id="rId17"/>
    <p:sldId id="474" r:id="rId18"/>
    <p:sldId id="463" r:id="rId19"/>
    <p:sldId id="454" r:id="rId20"/>
    <p:sldId id="467" r:id="rId21"/>
    <p:sldId id="455" r:id="rId22"/>
    <p:sldId id="471" r:id="rId23"/>
  </p:sldIdLst>
  <p:sldSz cx="9144000" cy="6858000" type="screen4x3"/>
  <p:notesSz cx="6797675" cy="9928225"/>
  <p:defaultTextStyle>
    <a:defPPr>
      <a:defRPr lang="sl-SI"/>
    </a:defPPr>
    <a:lvl1pPr algn="l" rtl="0" eaLnBrk="0" fontAlgn="base" hangingPunct="0">
      <a:spcBef>
        <a:spcPct val="20000"/>
      </a:spcBef>
      <a:spcAft>
        <a:spcPct val="0"/>
      </a:spcAft>
      <a:buFont typeface="Calibri" pitchFamily="34" charset="0"/>
      <a:buChar char="•"/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Font typeface="Calibri" pitchFamily="34" charset="0"/>
      <a:buChar char="•"/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Font typeface="Calibri" pitchFamily="34" charset="0"/>
      <a:buChar char="•"/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Font typeface="Calibri" pitchFamily="34" charset="0"/>
      <a:buChar char="•"/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Font typeface="Calibri" pitchFamily="34" charset="0"/>
      <a:buChar char="•"/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D9D9E2"/>
    <a:srgbClr val="CCE0FD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7" autoAdjust="0"/>
    <p:restoredTop sz="94730" autoAdjust="0"/>
  </p:normalViewPr>
  <p:slideViewPr>
    <p:cSldViewPr>
      <p:cViewPr varScale="1">
        <p:scale>
          <a:sx n="122" d="100"/>
          <a:sy n="122" d="100"/>
        </p:scale>
        <p:origin x="12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312" y="-84"/>
      </p:cViewPr>
      <p:guideLst>
        <p:guide orient="horz" pos="3119"/>
        <p:guide pos="2141"/>
        <p:guide orient="horz"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00" y="0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3EB3FE82-8500-42C9-BC3B-6E85B79058A3}" type="datetimeFigureOut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861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00" y="9430861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147B55F4-C11B-48D7-82CB-02E4F12CDB7B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88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00" y="0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BE992FDE-45EE-45C7-B258-200EB5F76360}" type="datetimeFigureOut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3" tIns="45822" rIns="91643" bIns="45822" rtlCol="0" anchor="ctr"/>
          <a:lstStyle/>
          <a:p>
            <a:pPr lvl="0"/>
            <a:endParaRPr lang="sl-SI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227"/>
            <a:ext cx="5438140" cy="4466749"/>
          </a:xfrm>
          <a:prstGeom prst="rect">
            <a:avLst/>
          </a:prstGeom>
        </p:spPr>
        <p:txBody>
          <a:bodyPr vert="horz" wrap="square" lIns="91643" tIns="45822" rIns="91643" bIns="45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noProof="0" smtClean="0"/>
              <a:t>Click to edit Master text styles</a:t>
            </a:r>
          </a:p>
          <a:p>
            <a:pPr lvl="1"/>
            <a:r>
              <a:rPr lang="en-US" altLang="sl-SI" noProof="0" smtClean="0"/>
              <a:t>Second level</a:t>
            </a:r>
          </a:p>
          <a:p>
            <a:pPr lvl="2"/>
            <a:r>
              <a:rPr lang="en-US" altLang="sl-SI" noProof="0" smtClean="0"/>
              <a:t>Third level</a:t>
            </a:r>
          </a:p>
          <a:p>
            <a:pPr lvl="3"/>
            <a:r>
              <a:rPr lang="en-US" altLang="sl-SI" noProof="0" smtClean="0"/>
              <a:t>Fourth level</a:t>
            </a:r>
          </a:p>
          <a:p>
            <a:pPr lvl="4"/>
            <a:r>
              <a:rPr lang="en-US" altLang="sl-SI" noProof="0" smtClean="0"/>
              <a:t>Fifth level</a:t>
            </a:r>
            <a:endParaRPr lang="sl-SI" altLang="sl-SI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61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00" y="9430861"/>
            <a:ext cx="2946189" cy="495775"/>
          </a:xfrm>
          <a:prstGeom prst="rect">
            <a:avLst/>
          </a:prstGeom>
        </p:spPr>
        <p:txBody>
          <a:bodyPr vert="horz" wrap="square" lIns="91643" tIns="45822" rIns="91643" bIns="458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12F56439-E9F5-4956-981A-68536CC6DC2E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989152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F56439-E9F5-4956-981A-68536CC6DC2E}" type="slidenum">
              <a:rPr lang="sl-SI" altLang="sl-SI" smtClean="0"/>
              <a:pPr>
                <a:defRPr/>
              </a:pPr>
              <a:t>4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264068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F56439-E9F5-4956-981A-68536CC6DC2E}" type="slidenum">
              <a:rPr lang="sl-SI" altLang="sl-SI" smtClean="0"/>
              <a:pPr>
                <a:defRPr/>
              </a:pPr>
              <a:t>15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264068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F56439-E9F5-4956-981A-68536CC6DC2E}" type="slidenum">
              <a:rPr lang="sl-SI" altLang="sl-SI" smtClean="0"/>
              <a:pPr>
                <a:defRPr/>
              </a:pPr>
              <a:t>17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26406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3C656-FAD0-4C61-8BD3-A9A9CEB50BD2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4510A-9E21-4ED9-9F6F-C52EDEB27148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76607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2E6B-02A0-45B2-9AD1-ACDCED165D8A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B57AE-0093-4AD4-B757-9136CC580500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9921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11813-2B76-4CA4-BF79-25B8AC495D4F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0923-843D-4F79-8BD9-D5A7E4DC5F39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44840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4B7B-49D9-4DA6-90EF-E0D8487B9A60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B5CD-70BA-4714-800D-00DF33999296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23440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DAEC9-F4FB-4B84-8818-29B5C7FF9D7E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66E89-56C5-44C7-8181-9350676FFD98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00593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2DA8-FB2B-436A-8B35-4A1EFBA3DE9E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92BB-DA89-416F-800A-252FAC872E2B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62433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0B048-F8DB-410E-9029-246E81923895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97CA5-A135-4314-883D-A3AA2E5048C1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46909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697F7-BB01-4F37-BA9C-BDE72EDA37D4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E28FE-DF1C-4B1C-96E8-A5AB0DC2C658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68388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89C73-0223-40D0-9573-FC84F56C548B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4CC9-FCD2-4E6E-9A51-CD7D8813AF6A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61686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6CF5B-23ED-49B5-86CF-62663C2C386A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805C-9F89-4BFE-9F37-7A87F9FF1674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1685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F772F-18BE-4E60-BA2F-6C0507B0EFBE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ACFF8-B673-4E60-9249-965D6A99AFED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172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  <a:endParaRPr lang="sl-SI" altLang="sl-S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  <a:endParaRPr lang="sl-SI" alt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F25D503-FC0D-4EBF-888D-C3C4EE18F089}" type="datetime1">
              <a:rPr lang="sl-SI" altLang="sl-SI"/>
              <a:pPr>
                <a:defRPr/>
              </a:pPr>
              <a:t>28.6.2017</a:t>
            </a:fld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sl-SI" altLang="sl-SI"/>
              <a:t>INTERNO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404FFDD-AACF-46AB-B603-1AA07FE45C29}" type="slidenum">
              <a:rPr lang="sl-SI" altLang="sl-SI"/>
              <a:pPr>
                <a:defRPr/>
              </a:pPr>
              <a:t>‹#›</a:t>
            </a:fld>
            <a:endParaRPr lang="sl-SI" altLang="sl-SI" dirty="0"/>
          </a:p>
        </p:txBody>
      </p:sp>
      <p:pic>
        <p:nvPicPr>
          <p:cNvPr id="1031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Box 7"/>
          <p:cNvSpPr txBox="1">
            <a:spLocks noChangeArrowheads="1"/>
          </p:cNvSpPr>
          <p:nvPr/>
        </p:nvSpPr>
        <p:spPr bwMode="auto">
          <a:xfrm>
            <a:off x="962025" y="708025"/>
            <a:ext cx="1204913" cy="2047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  <a:defRPr/>
            </a:pPr>
            <a:r>
              <a:rPr lang="en-US" altLang="sl-SI" sz="700" b="0" dirty="0" smtClean="0">
                <a:solidFill>
                  <a:schemeClr val="tx2"/>
                </a:solidFill>
                <a:ea typeface="Republika"/>
                <a:cs typeface="Republika"/>
              </a:rPr>
              <a:t>REPUBLIKA SLOVENIJA</a:t>
            </a:r>
          </a:p>
          <a:p>
            <a:pPr eaLnBrk="1" hangingPunct="1">
              <a:lnSpc>
                <a:spcPts val="838"/>
              </a:lnSpc>
              <a:spcBef>
                <a:spcPct val="0"/>
              </a:spcBef>
              <a:buFontTx/>
              <a:buNone/>
              <a:defRPr/>
            </a:pPr>
            <a:r>
              <a:rPr lang="en-US" altLang="sl-SI" sz="700" dirty="0" smtClean="0">
                <a:solidFill>
                  <a:schemeClr val="tx2"/>
                </a:solidFill>
                <a:ea typeface="Republika"/>
                <a:cs typeface="Republika"/>
              </a:rPr>
              <a:t>MINISTRSTVO ZA </a:t>
            </a:r>
            <a:r>
              <a:rPr lang="sl-SI" altLang="sl-SI" sz="700" dirty="0" smtClean="0">
                <a:solidFill>
                  <a:schemeClr val="tx2"/>
                </a:solidFill>
                <a:ea typeface="Republika"/>
                <a:cs typeface="Republika"/>
              </a:rPr>
              <a:t>FINANCE</a:t>
            </a:r>
            <a:endParaRPr lang="en-US" altLang="sl-SI" sz="700" dirty="0" smtClean="0">
              <a:solidFill>
                <a:schemeClr val="tx2"/>
              </a:solidFill>
              <a:ea typeface="Republika"/>
              <a:cs typeface="Republika"/>
            </a:endParaRPr>
          </a:p>
        </p:txBody>
      </p:sp>
      <p:pic>
        <p:nvPicPr>
          <p:cNvPr id="1033" name="Picture 8" descr="grb moder za 10 pt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Date Placeholder 3"/>
          <p:cNvSpPr txBox="1">
            <a:spLocks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sl-SI" sz="1200" b="0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35" name="Slide Number Placeholder 5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fld id="{0C0C88E7-AA3C-4334-B055-ABE6F3C7B20C}" type="slidenum">
              <a:rPr lang="en-US" altLang="sl-SI" sz="1200" b="0" smtClean="0">
                <a:solidFill>
                  <a:srgbClr val="898989"/>
                </a:solidFill>
                <a:latin typeface="Calibri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t>‹#›</a:t>
            </a:fld>
            <a:endParaRPr lang="en-US" altLang="sl-SI" sz="1200" b="0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 bwMode="auto">
          <a:xfrm>
            <a:off x="3276600" y="6351588"/>
            <a:ext cx="21336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sl-SI" sz="160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/>
          <a:p>
            <a:r>
              <a:rPr lang="sl-SI" dirty="0" smtClean="0">
                <a:solidFill>
                  <a:srgbClr val="006600"/>
                </a:solidFill>
              </a:rPr>
              <a:t>Predlog nabora ukrepov na davčnem področju</a:t>
            </a:r>
            <a:r>
              <a:rPr lang="sl-SI" dirty="0">
                <a:solidFill>
                  <a:srgbClr val="006600"/>
                </a:solidFill>
              </a:rPr>
              <a:t> </a:t>
            </a:r>
            <a:r>
              <a:rPr lang="sl-SI" dirty="0" smtClean="0">
                <a:solidFill>
                  <a:srgbClr val="006600"/>
                </a:solidFill>
              </a:rPr>
              <a:t>2017</a:t>
            </a:r>
            <a:br>
              <a:rPr lang="sl-SI" dirty="0" smtClean="0">
                <a:solidFill>
                  <a:srgbClr val="006600"/>
                </a:solidFill>
              </a:rPr>
            </a:br>
            <a:r>
              <a:rPr lang="sl-SI" dirty="0" smtClean="0">
                <a:solidFill>
                  <a:srgbClr val="006600"/>
                </a:solidFill>
              </a:rPr>
              <a:t/>
            </a:r>
            <a:br>
              <a:rPr lang="sl-SI" dirty="0" smtClean="0">
                <a:solidFill>
                  <a:srgbClr val="006600"/>
                </a:solidFill>
              </a:rPr>
            </a:br>
            <a:r>
              <a:rPr lang="sl-SI" dirty="0">
                <a:solidFill>
                  <a:srgbClr val="006600"/>
                </a:solidFill>
              </a:rPr>
              <a:t/>
            </a:r>
            <a:br>
              <a:rPr lang="sl-SI" dirty="0">
                <a:solidFill>
                  <a:srgbClr val="006600"/>
                </a:solidFill>
              </a:rPr>
            </a:br>
            <a:r>
              <a:rPr lang="sl-SI" sz="2000" dirty="0" smtClean="0">
                <a:solidFill>
                  <a:srgbClr val="006600"/>
                </a:solidFill>
              </a:rPr>
              <a:t>Ljubljana, 9. 6. 2017</a:t>
            </a:r>
            <a:endParaRPr lang="en-US" sz="105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sl-SI" sz="2000" b="1" u="sng" dirty="0" smtClean="0">
                <a:solidFill>
                  <a:srgbClr val="4F81BD">
                    <a:lumMod val="75000"/>
                  </a:srgbClr>
                </a:solidFill>
              </a:rPr>
              <a:t>e) </a:t>
            </a:r>
            <a:r>
              <a:rPr lang="sl-SI" sz="2000" b="1" u="sng" dirty="0">
                <a:solidFill>
                  <a:srgbClr val="4F81BD">
                    <a:lumMod val="75000"/>
                  </a:srgbClr>
                </a:solidFill>
              </a:rPr>
              <a:t>Druge spremembe</a:t>
            </a:r>
          </a:p>
          <a:p>
            <a:pPr algn="just">
              <a:buFontTx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oprostitev brezplačne pravne pomoči po Zakonu o brezplačni pravni pomoči,</a:t>
            </a:r>
          </a:p>
          <a:p>
            <a:pPr algn="just">
              <a:buFontTx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oprostitev izplačil iz šolskih skladov – pod pogojem uveljavitve novele Zakona o organizaciji in financiranju vzgoje in izobraževanja,</a:t>
            </a:r>
          </a:p>
          <a:p>
            <a:pPr algn="just">
              <a:buFontTx/>
              <a:buChar char="-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posebna osebna olajšava za rezidenta, ki se izobražuje (študentje in dijaki) se zviša z veljavne višine 2.477,03 € na 3.302,70 €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(izenačitev s splošno olajšavo).</a:t>
            </a:r>
          </a:p>
          <a:p>
            <a:pPr algn="just">
              <a:buFontTx/>
              <a:buChar char="-"/>
            </a:pP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41877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80920" cy="5112568"/>
          </a:xfrm>
        </p:spPr>
        <p:txBody>
          <a:bodyPr/>
          <a:lstStyle/>
          <a:p>
            <a:pPr marL="514350" indent="-514350" algn="just">
              <a:buFont typeface="+mj-lt"/>
              <a:buAutoNum type="romanUcPeriod" startAt="2"/>
            </a:pP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premembe </a:t>
            </a: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na področju </a:t>
            </a: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ZDDPO-2</a:t>
            </a:r>
            <a:endParaRPr lang="sl-SI" sz="20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-457200" algn="just">
              <a:buFont typeface="+mj-lt"/>
              <a:buAutoNum type="alphaLcParenR"/>
            </a:pPr>
            <a:r>
              <a:rPr lang="sl-SI" sz="1900" b="1" u="sng" dirty="0">
                <a:solidFill>
                  <a:schemeClr val="accent1">
                    <a:lumMod val="75000"/>
                  </a:schemeClr>
                </a:solidFill>
              </a:rPr>
              <a:t>sistem normiranih </a:t>
            </a:r>
            <a:r>
              <a:rPr lang="sl-SI" sz="1900" b="1" u="sng" dirty="0" smtClean="0">
                <a:solidFill>
                  <a:schemeClr val="accent1">
                    <a:lumMod val="75000"/>
                  </a:schemeClr>
                </a:solidFill>
              </a:rPr>
              <a:t>odhodkov (komplementarno spremembam ZDoh-2)</a:t>
            </a:r>
            <a:endParaRPr lang="sl-SI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buNone/>
            </a:pPr>
            <a:endParaRPr lang="sl-SI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buNone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Cilj: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zajezitev zlorab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sistema.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Predlog: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znižanje normiranih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odhodkov,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vzpostavitev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mehanizmov proti zlorabam (povezane osebe, obvezen izstop, absolutna višina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normiranih stroškov).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Prednosti:</a:t>
            </a: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zagotavljanje večje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pravičnosti.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Slabosti: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manj ugoden sistem za nekatere davčne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zavezance.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/>
          <a:lstStyle/>
          <a:p>
            <a:pPr marL="457200" lvl="1" indent="-457200" algn="just">
              <a:buFont typeface="+mj-lt"/>
              <a:buAutoNum type="alphaLcParenR" startAt="2"/>
            </a:pP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spremembe zaradi </a:t>
            </a: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prehoda na MSRP </a:t>
            </a: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9 – finančni </a:t>
            </a: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instrumenti</a:t>
            </a:r>
            <a:endParaRPr lang="sl-SI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spcBef>
                <a:spcPts val="0"/>
              </a:spcBef>
              <a:buNone/>
            </a:pPr>
            <a:endParaRPr lang="sl-SI" sz="20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Cilj:</a:t>
            </a:r>
          </a:p>
          <a:p>
            <a:pPr marL="342900" lvl="1" indent="-342900" algn="just"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zagotovitev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sistemske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konsistentnosti.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spcBef>
                <a:spcPts val="0"/>
              </a:spcBef>
              <a:buNone/>
            </a:pPr>
            <a:endParaRPr lang="sl-SI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Predlog: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vključitev vseh učinkov prevrednotenj in prerazvrstitev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finančnih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instrumentov v davčno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osnovo.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Prednosti:</a:t>
            </a:r>
          </a:p>
          <a:p>
            <a:pPr marL="342900" lvl="1" indent="-342900"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horizontalna enakost davčnih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zavezancev,</a:t>
            </a:r>
          </a:p>
          <a:p>
            <a:pPr marL="342900" lvl="1" indent="-342900"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majhen učinek, kljub takojšnji vključitvi dodatnih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slabitev ob prehodu na MSRP 9 v davčno osnovo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(brez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prehodne določbe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spcBef>
                <a:spcPts val="0"/>
              </a:spcBef>
              <a:buNone/>
            </a:pPr>
            <a:endParaRPr lang="sl-SI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Slabosti:</a:t>
            </a:r>
          </a:p>
          <a:p>
            <a:pPr marL="342900" lvl="1" indent="-342900"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ni zaznanih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slabosti.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90525" y="1225777"/>
            <a:ext cx="8229600" cy="485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romanUcPeriod" startAt="3"/>
            </a:pPr>
            <a:r>
              <a:rPr lang="sl-SI" sz="2400" b="1" u="sng" dirty="0" smtClean="0">
                <a:solidFill>
                  <a:schemeClr val="accent1">
                    <a:lumMod val="75000"/>
                  </a:schemeClr>
                </a:solidFill>
              </a:rPr>
              <a:t>spremembe na področju trošarinske politike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</a:pPr>
            <a:endParaRPr lang="sl-SI" sz="20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</a:pPr>
            <a:r>
              <a:rPr lang="sl-SI" sz="2000" b="0" u="sng" dirty="0" smtClean="0">
                <a:solidFill>
                  <a:schemeClr val="accent1">
                    <a:lumMod val="75000"/>
                  </a:schemeClr>
                </a:solidFill>
              </a:rPr>
              <a:t>Cilj:</a:t>
            </a:r>
            <a:endParaRPr lang="sl-SI" sz="20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b="0" dirty="0" smtClean="0">
                <a:solidFill>
                  <a:schemeClr val="accent1">
                    <a:lumMod val="75000"/>
                  </a:schemeClr>
                </a:solidFill>
              </a:rPr>
              <a:t>zagotavljanje konkurenčnosti s sosednjimi državami,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b="0" dirty="0" smtClean="0">
                <a:solidFill>
                  <a:schemeClr val="accent1">
                    <a:lumMod val="75000"/>
                  </a:schemeClr>
                </a:solidFill>
              </a:rPr>
              <a:t>zasledovanje ciljev ekonomske ter okoljske politike.</a:t>
            </a:r>
          </a:p>
          <a:p>
            <a:pPr algn="just">
              <a:spcBef>
                <a:spcPts val="0"/>
              </a:spcBef>
              <a:buFontTx/>
              <a:buChar char="-"/>
            </a:pPr>
            <a:endParaRPr lang="sl-SI" sz="2000" b="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b="0" u="sng" dirty="0" smtClean="0">
                <a:solidFill>
                  <a:schemeClr val="accent1">
                    <a:lumMod val="75000"/>
                  </a:schemeClr>
                </a:solidFill>
              </a:rPr>
              <a:t>Predlog</a:t>
            </a:r>
            <a:r>
              <a:rPr lang="sl-SI" sz="2000" b="0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b="0" dirty="0" smtClean="0">
                <a:solidFill>
                  <a:schemeClr val="accent1">
                    <a:lumMod val="75000"/>
                  </a:schemeClr>
                </a:solidFill>
              </a:rPr>
              <a:t>- Sprememba razmerja med trošarinami na bencin in dizel.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1000" b="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10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Font typeface="Arial" pitchFamily="34" charset="0"/>
              <a:buNone/>
            </a:pPr>
            <a:endParaRPr lang="sl-SI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35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514350" indent="-514350" algn="just">
              <a:buFont typeface="+mj-lt"/>
              <a:buAutoNum type="romanUcPeriod" startAt="4"/>
            </a:pPr>
            <a:r>
              <a:rPr lang="sl-SI" sz="2400" b="1" u="sng" dirty="0">
                <a:solidFill>
                  <a:schemeClr val="accent1">
                    <a:lumMod val="75000"/>
                  </a:schemeClr>
                </a:solidFill>
              </a:rPr>
              <a:t>spremembe na področju Zakona o davku na tonažo 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u="sng" dirty="0" smtClean="0">
                <a:solidFill>
                  <a:schemeClr val="accent1">
                    <a:lumMod val="75000"/>
                  </a:schemeClr>
                </a:solidFill>
              </a:rPr>
              <a:t>Cilj: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spodbujanje razvoja pomorstva in konkurenčnega nastopa slovenskih ladjarjev na svetovnem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trgu.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sl-SI" sz="2000" u="sng" dirty="0">
                <a:solidFill>
                  <a:schemeClr val="accent1">
                    <a:lumMod val="75000"/>
                  </a:schemeClr>
                </a:solidFill>
              </a:rPr>
              <a:t>Predlog:</a:t>
            </a:r>
          </a:p>
          <a:p>
            <a:pPr algn="just">
              <a:buFontTx/>
              <a:buChar char="-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podaljšanje sheme državne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pomoči.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sl-SI" sz="2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sl-SI" sz="24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8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496944" cy="936104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tx2"/>
                </a:solidFill>
              </a:rPr>
              <a:t>2. Izboljšanje pobiranja javnih dajatev in zmanjšanje administrativnih bremen</a:t>
            </a:r>
            <a:r>
              <a:rPr lang="sl-SI" sz="2800" b="1" dirty="0" smtClean="0"/>
              <a:t> </a:t>
            </a:r>
            <a:endParaRPr lang="sl-SI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176464"/>
          </a:xfrm>
        </p:spPr>
        <p:txBody>
          <a:bodyPr/>
          <a:lstStyle/>
          <a:p>
            <a:pPr marL="0" indent="0" algn="just">
              <a:buNone/>
            </a:pP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I. Spremembe </a:t>
            </a: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na področju Zakona o davčnem potrjevanju </a:t>
            </a: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računov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57150" indent="0" algn="just">
              <a:buNone/>
            </a:pP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Cilji</a:t>
            </a: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altLang="sl-SI" sz="1600" dirty="0" smtClean="0">
                <a:solidFill>
                  <a:schemeClr val="accent1">
                    <a:lumMod val="75000"/>
                  </a:schemeClr>
                </a:solidFill>
              </a:rPr>
              <a:t>administrativno ugodne rešitve </a:t>
            </a:r>
            <a:r>
              <a:rPr lang="sl-SI" altLang="sl-SI" sz="1600" dirty="0">
                <a:solidFill>
                  <a:schemeClr val="accent1">
                    <a:lumMod val="75000"/>
                  </a:schemeClr>
                </a:solidFill>
              </a:rPr>
              <a:t>za male davčne </a:t>
            </a:r>
            <a:r>
              <a:rPr lang="sl-SI" altLang="sl-SI" sz="1600" dirty="0" smtClean="0">
                <a:solidFill>
                  <a:schemeClr val="accent1">
                    <a:lumMod val="75000"/>
                  </a:schemeClr>
                </a:solidFill>
              </a:rPr>
              <a:t>zavezance.</a:t>
            </a:r>
            <a:endParaRPr lang="sl-SI" altLang="sl-SI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altLang="sl-SI" sz="800" dirty="0">
              <a:solidFill>
                <a:schemeClr val="accent1">
                  <a:lumMod val="75000"/>
                </a:schemeClr>
              </a:solidFill>
            </a:endParaRPr>
          </a:p>
          <a:p>
            <a:pPr marL="57150" indent="0" algn="just">
              <a:buNone/>
            </a:pP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Predlogi:</a:t>
            </a:r>
            <a:endParaRPr lang="sl-SI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 algn="just">
              <a:spcBef>
                <a:spcPts val="0"/>
              </a:spcBef>
              <a:buFontTx/>
              <a:buChar char="-"/>
            </a:pP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uporaba </a:t>
            </a: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vezane knjige računov </a:t>
            </a: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(VKR</a:t>
            </a: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) tudi po prehodnem obdobju (t.j. od 31. 12. 2017 naprej</a:t>
            </a: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),</a:t>
            </a:r>
            <a:endParaRPr lang="sl-SI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 algn="just">
              <a:spcBef>
                <a:spcPts val="0"/>
              </a:spcBef>
              <a:buFontTx/>
              <a:buChar char="-"/>
            </a:pP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podaljša </a:t>
            </a: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se </a:t>
            </a: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rok za naknadno sporočanje podatkov o računih izdanih iz VKR </a:t>
            </a: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na način, da se davčnemu </a:t>
            </a: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organu </a:t>
            </a:r>
            <a:r>
              <a:rPr lang="sl-SI" sz="1600" dirty="0" smtClean="0">
                <a:solidFill>
                  <a:schemeClr val="accent1">
                    <a:lumMod val="75000"/>
                  </a:schemeClr>
                </a:solidFill>
              </a:rPr>
              <a:t>lahko poroča enkratno za cel pretekli mesec.</a:t>
            </a:r>
          </a:p>
          <a:p>
            <a:pPr marL="342900" lvl="1" indent="-342900" algn="just">
              <a:spcBef>
                <a:spcPts val="0"/>
              </a:spcBef>
              <a:buFontTx/>
              <a:buChar char="-"/>
            </a:pPr>
            <a:endParaRPr lang="sl-SI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altLang="sl-SI" sz="1600" u="sng" dirty="0">
                <a:solidFill>
                  <a:schemeClr val="accent1">
                    <a:lumMod val="75000"/>
                  </a:schemeClr>
                </a:solidFill>
              </a:rPr>
              <a:t>Prednosti: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altLang="sl-SI" sz="1600" dirty="0">
                <a:solidFill>
                  <a:schemeClr val="accent1">
                    <a:lumMod val="75000"/>
                  </a:schemeClr>
                </a:solidFill>
              </a:rPr>
              <a:t>ohranja se trenutno administrativno ugodna rešitev za male davčne zavezance, ki izdajajo manjše število računov (od vseh zavezancev, ki so v letu 2016 davčno potrjevali račune, jih je cca 22 % takšnih, ki so uporabljali izključno VKR),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altLang="sl-SI" sz="1600" dirty="0">
                <a:solidFill>
                  <a:schemeClr val="accent1">
                    <a:lumMod val="75000"/>
                  </a:schemeClr>
                </a:solidFill>
              </a:rPr>
              <a:t>dodatno se razbremenjuje zavezance, ki uporabljajo VKR (obveznost večkratnega mesečnega poročanja podatkov o računih davčnemu organu),</a:t>
            </a:r>
          </a:p>
          <a:p>
            <a:pPr marL="342900" lvl="1" indent="-342900" algn="just">
              <a:spcBef>
                <a:spcPts val="0"/>
              </a:spcBef>
              <a:buFontTx/>
              <a:buChar char="-"/>
            </a:pPr>
            <a:r>
              <a:rPr lang="sl-SI" sz="1600" dirty="0">
                <a:solidFill>
                  <a:schemeClr val="accent1">
                    <a:lumMod val="75000"/>
                  </a:schemeClr>
                </a:solidFill>
              </a:rPr>
              <a:t>zmanjšanje stroškov zavezancev, ki uporabljajo VKR, zaradi podaljšanja obdobja poročanja davčnemu organu.</a:t>
            </a:r>
          </a:p>
          <a:p>
            <a:pPr marL="0" lvl="1" indent="0" algn="just">
              <a:spcBef>
                <a:spcPts val="0"/>
              </a:spcBef>
              <a:buNone/>
            </a:pP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5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sl-SI" sz="2400" b="1" u="sng" dirty="0" smtClean="0">
                <a:solidFill>
                  <a:schemeClr val="accent1">
                    <a:lumMod val="75000"/>
                  </a:schemeClr>
                </a:solidFill>
              </a:rPr>
              <a:t>II. mednarodno </a:t>
            </a:r>
            <a:r>
              <a:rPr lang="sl-SI" sz="2400" b="1" u="sng" dirty="0">
                <a:solidFill>
                  <a:schemeClr val="accent1">
                    <a:lumMod val="75000"/>
                  </a:schemeClr>
                </a:solidFill>
              </a:rPr>
              <a:t>ukrepanje za povečanje učinkovitosti in transparentnosti pri obdavčenju ter prenosi ukrepov v domačo zakonodajo</a:t>
            </a:r>
          </a:p>
          <a:p>
            <a:pPr algn="just"/>
            <a:r>
              <a:rPr lang="sl-SI" sz="2200" dirty="0" smtClean="0">
                <a:solidFill>
                  <a:schemeClr val="accent1">
                    <a:lumMod val="75000"/>
                  </a:schemeClr>
                </a:solidFill>
              </a:rPr>
              <a:t>EU </a:t>
            </a:r>
            <a:endParaRPr lang="sl-SI" sz="22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buFont typeface="Calibri" panose="020F0502020204030204" pitchFamily="34" charset="0"/>
              <a:buChar char="‒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transparentnost: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učinkovito administrativno sodelovanje in poročanje,</a:t>
            </a:r>
          </a:p>
          <a:p>
            <a:pPr lvl="1" algn="just">
              <a:buFont typeface="Calibri" panose="020F0502020204030204" pitchFamily="34" charset="0"/>
              <a:buChar char="‒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preprečevanje izogibanja davkom: splošna in ciljana pravila ter ukrepi,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buFont typeface="Calibri" panose="020F0502020204030204" pitchFamily="34" charset="0"/>
              <a:buChar char="‒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pošteno obdavčenje: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lista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nekooperativnih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držav.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sl-SI" sz="2200" dirty="0">
                <a:solidFill>
                  <a:schemeClr val="accent1">
                    <a:lumMod val="75000"/>
                  </a:schemeClr>
                </a:solidFill>
              </a:rPr>
              <a:t>OECD</a:t>
            </a:r>
          </a:p>
          <a:p>
            <a:pPr lvl="1" algn="just">
              <a:buFont typeface="Calibri" panose="020F0502020204030204" pitchFamily="34" charset="0"/>
              <a:buChar char="‒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implementacija BEPS – zlasti štirih minimalnih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standardov,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buFont typeface="Calibri" panose="020F0502020204030204" pitchFamily="34" charset="0"/>
              <a:buChar char="‒"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multilateralni instrument za spremembo konvencij o izogibanju dvojnega obdavčevanja (ukrep št. 15): Večstranska konvencija o izvajanju z davčnimi sporazumi povezanih ukrepov za preprečevanje zmanjševanja davčne osnove in preusmerjanja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dobička.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5299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499176" cy="792088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tx2"/>
                </a:solidFill>
              </a:rPr>
              <a:t>3. Zniževanje stroškov pri plačevanju davkov</a:t>
            </a:r>
            <a:r>
              <a:rPr lang="sl-SI" sz="2800" b="1" dirty="0" smtClean="0"/>
              <a:t> </a:t>
            </a:r>
            <a:endParaRPr lang="sl-SI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032448"/>
          </a:xfrm>
        </p:spPr>
        <p:txBody>
          <a:bodyPr/>
          <a:lstStyle/>
          <a:p>
            <a:pPr marL="0" indent="0" algn="just">
              <a:buNone/>
            </a:pPr>
            <a:r>
              <a:rPr lang="sl-SI" sz="2400" b="1" u="sng" dirty="0">
                <a:solidFill>
                  <a:schemeClr val="accent1">
                    <a:lumMod val="75000"/>
                  </a:schemeClr>
                </a:solidFill>
              </a:rPr>
              <a:t>I. </a:t>
            </a:r>
            <a:r>
              <a:rPr lang="sl-SI" sz="2400" b="1" u="sng" dirty="0" smtClean="0">
                <a:solidFill>
                  <a:schemeClr val="accent1">
                    <a:lumMod val="75000"/>
                  </a:schemeClr>
                </a:solidFill>
              </a:rPr>
              <a:t>Nižji stroški povezani z izpolnjevanjem davčnih obveznosti</a:t>
            </a:r>
            <a:endParaRPr lang="sl-SI" sz="2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sl-SI" sz="2000" u="sng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Cilj</a:t>
            </a:r>
            <a:r>
              <a:rPr lang="sl-SI" sz="2000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: </a:t>
            </a:r>
            <a:endParaRPr lang="sl-SI" sz="1800" u="sng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plačevanje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davkov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z nižjimi oz. brez provizij, kar bo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davčnim zavezancem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omogočilo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nižje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stroške povezane z izpolnjevanjem davčnih obveznosti.</a:t>
            </a:r>
            <a:endParaRPr lang="sl-SI" sz="20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sl-SI" sz="10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sl-SI" sz="2000" u="sng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Predlogi:</a:t>
            </a:r>
            <a:endParaRPr lang="sl-SI" sz="1800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uporaba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spletnih plačil oziroma sistema UJP e-plačil za davčne zavezance, ki so vključeni v sistem </a:t>
            </a:r>
            <a:r>
              <a:rPr lang="sl-SI" sz="2000" dirty="0" err="1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eDavkov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,</a:t>
            </a:r>
            <a:endParaRPr lang="sl-SI" sz="20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plačilo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dela provizije za plačevanja davkov pri bankah ali za (so)uporabo sodobnih načinov plačevanja (mobilna banka, bankomati, plačilni avtomati), ki jih banke zagotavljajo svojim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komitentom.</a:t>
            </a:r>
            <a:endParaRPr lang="sl-SI" sz="18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7"/>
            <a:ext cx="8352928" cy="3168352"/>
          </a:xfrm>
        </p:spPr>
        <p:txBody>
          <a:bodyPr/>
          <a:lstStyle/>
          <a:p>
            <a:pPr marL="0" lvl="1" indent="0" algn="just">
              <a:buNone/>
            </a:pPr>
            <a:r>
              <a:rPr lang="sl-SI" sz="2000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Prednosti:</a:t>
            </a:r>
          </a:p>
          <a:p>
            <a:pPr marL="342900" lvl="1" indent="-342900" algn="just"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davčni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zavezanec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bo razbremenjen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stroškov bančnih provizij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(z </a:t>
            </a:r>
            <a:r>
              <a:rPr lang="sl-SI" sz="18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uporabo sistema UJP, ki omogoča plačilo s plačilnimi in kreditnimi karticami ali prek spletnega bančništva in sistema mobilne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telefonije)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, </a:t>
            </a:r>
          </a:p>
          <a:p>
            <a:pPr marL="342900" lvl="1" indent="-342900" algn="just"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z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vključitvijo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bo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promoviran sistem UJP, financiran s črpanjem kohezijskih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sredstev,</a:t>
            </a:r>
          </a:p>
          <a:p>
            <a:pPr marL="342900" lvl="1" indent="-342900" algn="just">
              <a:buFontTx/>
              <a:buChar char="-"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plačilom samo določenega dela provizije se davčne zavezance spodbuja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k vključitvi 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v sistem </a:t>
            </a:r>
            <a:r>
              <a:rPr lang="sl-SI" sz="2000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eDavkov</a:t>
            </a:r>
            <a:r>
              <a:rPr lang="sl-SI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in s tem k uporabi brezplačnega načina plačevanja prek sistema </a:t>
            </a: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UJP.</a:t>
            </a:r>
            <a:endParaRPr lang="sl-SI" sz="20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441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/>
          <a:lstStyle/>
          <a:p>
            <a:pPr algn="just"/>
            <a:r>
              <a:rPr lang="sl-SI" sz="2800" u="sng" dirty="0">
                <a:solidFill>
                  <a:schemeClr val="tx2"/>
                </a:solidFill>
              </a:rPr>
              <a:t>Osrednji cilji davčne </a:t>
            </a:r>
            <a:r>
              <a:rPr lang="sl-SI" sz="2800" u="sng" dirty="0" smtClean="0">
                <a:solidFill>
                  <a:schemeClr val="tx2"/>
                </a:solidFill>
              </a:rPr>
              <a:t>politike so začrtani v smeri glavnih ekonomskih ciljev:</a:t>
            </a:r>
            <a:endParaRPr lang="sl-SI" sz="2800" u="sng" dirty="0">
              <a:solidFill>
                <a:schemeClr val="tx2"/>
              </a:solidFill>
            </a:endParaRPr>
          </a:p>
          <a:p>
            <a:pPr marL="914400" lvl="1" indent="-514350" algn="just">
              <a:buAutoNum type="alphaLcParenR"/>
            </a:pPr>
            <a:r>
              <a:rPr lang="sl-SI" sz="2400" dirty="0" smtClean="0">
                <a:solidFill>
                  <a:schemeClr val="tx2"/>
                </a:solidFill>
              </a:rPr>
              <a:t>stabilnost </a:t>
            </a:r>
            <a:r>
              <a:rPr lang="sl-SI" sz="2400" dirty="0">
                <a:solidFill>
                  <a:schemeClr val="tx2"/>
                </a:solidFill>
              </a:rPr>
              <a:t>javnih financ in </a:t>
            </a:r>
            <a:r>
              <a:rPr lang="sl-SI" sz="2400" dirty="0" smtClean="0">
                <a:solidFill>
                  <a:schemeClr val="tx2"/>
                </a:solidFill>
              </a:rPr>
              <a:t>javnofinančna vzdržnost </a:t>
            </a:r>
            <a:r>
              <a:rPr lang="sl-SI" sz="2400" dirty="0">
                <a:solidFill>
                  <a:schemeClr val="tx2"/>
                </a:solidFill>
              </a:rPr>
              <a:t>na dolgi </a:t>
            </a:r>
            <a:r>
              <a:rPr lang="sl-SI" sz="2400" dirty="0" smtClean="0">
                <a:solidFill>
                  <a:schemeClr val="tx2"/>
                </a:solidFill>
              </a:rPr>
              <a:t>rok,</a:t>
            </a:r>
            <a:endParaRPr lang="sl-SI" sz="2400" dirty="0">
              <a:solidFill>
                <a:schemeClr val="tx2"/>
              </a:solidFill>
            </a:endParaRPr>
          </a:p>
          <a:p>
            <a:pPr marL="914400" lvl="1" indent="-514350" algn="just">
              <a:buFont typeface="+mj-lt"/>
              <a:buAutoNum type="alphaLcParenR"/>
            </a:pPr>
            <a:r>
              <a:rPr lang="sl-SI" sz="2400" dirty="0" smtClean="0">
                <a:solidFill>
                  <a:schemeClr val="tx2"/>
                </a:solidFill>
              </a:rPr>
              <a:t>spodbujanje poslovnega </a:t>
            </a:r>
            <a:r>
              <a:rPr lang="sl-SI" sz="2400" dirty="0">
                <a:solidFill>
                  <a:schemeClr val="tx2"/>
                </a:solidFill>
              </a:rPr>
              <a:t>okolja </a:t>
            </a:r>
            <a:r>
              <a:rPr lang="sl-SI" sz="2400" dirty="0" smtClean="0">
                <a:solidFill>
                  <a:schemeClr val="tx2"/>
                </a:solidFill>
              </a:rPr>
              <a:t>in s tem krepitev gospodarske rasti.</a:t>
            </a:r>
            <a:endParaRPr lang="sl-SI" sz="2400" dirty="0">
              <a:solidFill>
                <a:schemeClr val="tx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1600" dirty="0" smtClean="0">
              <a:solidFill>
                <a:schemeClr val="tx2"/>
              </a:solidFill>
            </a:endParaRPr>
          </a:p>
          <a:p>
            <a:pPr algn="just"/>
            <a:r>
              <a:rPr lang="sl-SI" sz="2800" dirty="0" smtClean="0">
                <a:solidFill>
                  <a:schemeClr val="tx2"/>
                </a:solidFill>
              </a:rPr>
              <a:t>Rešitve na davčnem področju zasledujejo:</a:t>
            </a:r>
            <a:endParaRPr lang="sl-SI" sz="2800" dirty="0">
              <a:solidFill>
                <a:schemeClr val="tx2"/>
              </a:solidFill>
            </a:endParaRPr>
          </a:p>
          <a:p>
            <a:pPr marL="914400" lvl="1" indent="-514350" algn="just">
              <a:buAutoNum type="alphaLcParenR"/>
            </a:pPr>
            <a:r>
              <a:rPr lang="sl-SI" sz="2400" dirty="0" smtClean="0">
                <a:solidFill>
                  <a:schemeClr val="tx2"/>
                </a:solidFill>
              </a:rPr>
              <a:t>administrativno izvedljivost/učinkovitost,</a:t>
            </a:r>
          </a:p>
          <a:p>
            <a:pPr marL="914400" lvl="1" indent="-514350" algn="just">
              <a:buAutoNum type="alphaLcParenR"/>
            </a:pPr>
            <a:r>
              <a:rPr lang="sl-SI" sz="2400" dirty="0">
                <a:solidFill>
                  <a:schemeClr val="tx2"/>
                </a:solidFill>
              </a:rPr>
              <a:t>e</a:t>
            </a:r>
            <a:r>
              <a:rPr lang="sl-SI" sz="2400" dirty="0" smtClean="0">
                <a:solidFill>
                  <a:schemeClr val="tx2"/>
                </a:solidFill>
              </a:rPr>
              <a:t>nakomerno porazdelitev finančnih bremen – primerljiva obremenitev v primerljivem položaju,</a:t>
            </a:r>
          </a:p>
          <a:p>
            <a:pPr marL="914400" lvl="1" indent="-514350" algn="just">
              <a:buAutoNum type="alphaLcParenR"/>
            </a:pPr>
            <a:r>
              <a:rPr lang="sl-SI" sz="2400" dirty="0" smtClean="0">
                <a:solidFill>
                  <a:schemeClr val="tx2"/>
                </a:solidFill>
              </a:rPr>
              <a:t>javnofinančno konsolidacijo – zagotavljanje nevtralnega učinka na javne finance.</a:t>
            </a:r>
            <a:endParaRPr lang="sl-SI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56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402697"/>
            <a:ext cx="8229600" cy="3096344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sl-SI" sz="2400" dirty="0" smtClean="0">
                <a:solidFill>
                  <a:schemeClr val="tx2"/>
                </a:solidFill>
              </a:rPr>
              <a:t>Prestrukturiranje </a:t>
            </a:r>
            <a:r>
              <a:rPr lang="sl-SI" sz="2400" dirty="0">
                <a:solidFill>
                  <a:schemeClr val="tx2"/>
                </a:solidFill>
              </a:rPr>
              <a:t>davčnih bremen </a:t>
            </a:r>
            <a:r>
              <a:rPr lang="sl-SI" sz="2800" dirty="0" smtClean="0">
                <a:solidFill>
                  <a:schemeClr val="tx2"/>
                </a:solidFill>
              </a:rPr>
              <a:t>– </a:t>
            </a:r>
            <a:r>
              <a:rPr lang="sl-SI" sz="2000" dirty="0" smtClean="0">
                <a:solidFill>
                  <a:schemeClr val="tx2"/>
                </a:solidFill>
              </a:rPr>
              <a:t>novela ZDoh-2, novela ZDDPO-2 in podaljšanje sheme, ki ureja davek </a:t>
            </a:r>
            <a:r>
              <a:rPr lang="sl-SI" sz="2000" dirty="0">
                <a:solidFill>
                  <a:schemeClr val="tx2"/>
                </a:solidFill>
              </a:rPr>
              <a:t>na </a:t>
            </a:r>
            <a:r>
              <a:rPr lang="sl-SI" sz="2000" dirty="0" smtClean="0">
                <a:solidFill>
                  <a:schemeClr val="tx2"/>
                </a:solidFill>
              </a:rPr>
              <a:t>tonažo.</a:t>
            </a:r>
            <a:endParaRPr lang="sl-SI" sz="2000" dirty="0">
              <a:solidFill>
                <a:schemeClr val="tx2"/>
              </a:solidFill>
            </a:endParaRPr>
          </a:p>
          <a:p>
            <a:pPr marL="514350" indent="-514350" algn="just">
              <a:buAutoNum type="arabicPeriod"/>
            </a:pPr>
            <a:r>
              <a:rPr lang="sl-SI" sz="2400" dirty="0" smtClean="0">
                <a:solidFill>
                  <a:schemeClr val="tx2"/>
                </a:solidFill>
              </a:rPr>
              <a:t>Izboljšanje </a:t>
            </a:r>
            <a:r>
              <a:rPr lang="sl-SI" sz="2400" dirty="0">
                <a:solidFill>
                  <a:schemeClr val="tx2"/>
                </a:solidFill>
              </a:rPr>
              <a:t>učinkovitosti pobiranja javnih </a:t>
            </a:r>
            <a:r>
              <a:rPr lang="sl-SI" sz="2400" dirty="0" smtClean="0">
                <a:solidFill>
                  <a:schemeClr val="tx2"/>
                </a:solidFill>
              </a:rPr>
              <a:t>dajatev </a:t>
            </a:r>
            <a:r>
              <a:rPr lang="sl-SI" sz="2400" dirty="0">
                <a:solidFill>
                  <a:schemeClr val="tx2"/>
                </a:solidFill>
              </a:rPr>
              <a:t>in zmanjšanje </a:t>
            </a:r>
            <a:r>
              <a:rPr lang="sl-SI" sz="2400" dirty="0" smtClean="0">
                <a:solidFill>
                  <a:schemeClr val="tx2"/>
                </a:solidFill>
              </a:rPr>
              <a:t>administrativnih bremen – </a:t>
            </a:r>
            <a:r>
              <a:rPr lang="sl-SI" sz="2000" dirty="0">
                <a:solidFill>
                  <a:schemeClr val="tx2"/>
                </a:solidFill>
              </a:rPr>
              <a:t>novela </a:t>
            </a:r>
            <a:r>
              <a:rPr lang="sl-SI" sz="2000" dirty="0" err="1" smtClean="0">
                <a:solidFill>
                  <a:schemeClr val="tx2"/>
                </a:solidFill>
              </a:rPr>
              <a:t>ZDavPR</a:t>
            </a:r>
            <a:r>
              <a:rPr lang="sl-SI" sz="2000" dirty="0" smtClean="0">
                <a:solidFill>
                  <a:schemeClr val="tx2"/>
                </a:solidFill>
              </a:rPr>
              <a:t>.</a:t>
            </a:r>
            <a:endParaRPr lang="sl-SI" sz="2000" dirty="0">
              <a:solidFill>
                <a:schemeClr val="tx2"/>
              </a:solidFill>
            </a:endParaRPr>
          </a:p>
          <a:p>
            <a:pPr marL="514350" indent="-514350" algn="just">
              <a:buAutoNum type="arabicPeriod"/>
            </a:pPr>
            <a:r>
              <a:rPr lang="sl-SI" sz="2400" dirty="0">
                <a:solidFill>
                  <a:schemeClr val="tx2"/>
                </a:solidFill>
              </a:rPr>
              <a:t>Z</a:t>
            </a:r>
            <a:r>
              <a:rPr lang="sl-SI" sz="2400" dirty="0" smtClean="0">
                <a:solidFill>
                  <a:schemeClr val="tx2"/>
                </a:solidFill>
              </a:rPr>
              <a:t>niževanje </a:t>
            </a:r>
            <a:r>
              <a:rPr lang="sl-SI" sz="2400" dirty="0">
                <a:solidFill>
                  <a:schemeClr val="tx2"/>
                </a:solidFill>
              </a:rPr>
              <a:t>stroškov </a:t>
            </a:r>
            <a:r>
              <a:rPr lang="sl-SI" sz="2400" dirty="0" smtClean="0">
                <a:solidFill>
                  <a:schemeClr val="tx2"/>
                </a:solidFill>
              </a:rPr>
              <a:t>povezanih s plačevanjem dajatev z </a:t>
            </a:r>
            <a:r>
              <a:rPr lang="sl-SI" sz="2400" dirty="0">
                <a:solidFill>
                  <a:schemeClr val="tx2"/>
                </a:solidFill>
              </a:rPr>
              <a:t>namenom izboljšanja poslovnega </a:t>
            </a:r>
            <a:r>
              <a:rPr lang="sl-SI" sz="2400" dirty="0" smtClean="0">
                <a:solidFill>
                  <a:schemeClr val="tx2"/>
                </a:solidFill>
              </a:rPr>
              <a:t>okolja.</a:t>
            </a:r>
            <a:endParaRPr lang="sl-SI" sz="24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7584" y="1412776"/>
            <a:ext cx="7488832" cy="792088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accent1">
                    <a:lumMod val="75000"/>
                  </a:schemeClr>
                </a:solidFill>
              </a:rPr>
              <a:t>Predlagani ukrepi na davčnem področju</a:t>
            </a:r>
            <a:endParaRPr lang="sl-SI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2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139136" cy="936104"/>
          </a:xfrm>
        </p:spPr>
        <p:txBody>
          <a:bodyPr/>
          <a:lstStyle/>
          <a:p>
            <a:r>
              <a:rPr lang="sl-SI" sz="2800" b="1" dirty="0" smtClean="0">
                <a:solidFill>
                  <a:schemeClr val="tx2"/>
                </a:solidFill>
              </a:rPr>
              <a:t>1. Prestrukturiranje </a:t>
            </a:r>
            <a:r>
              <a:rPr lang="sl-SI" sz="2800" b="1" dirty="0">
                <a:solidFill>
                  <a:schemeClr val="tx2"/>
                </a:solidFill>
              </a:rPr>
              <a:t>davčnih bremen</a:t>
            </a:r>
            <a:r>
              <a:rPr lang="sl-SI" sz="2800" b="1" dirty="0" smtClean="0"/>
              <a:t> </a:t>
            </a:r>
            <a:endParaRPr lang="sl-SI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568952" cy="4248472"/>
          </a:xfrm>
        </p:spPr>
        <p:txBody>
          <a:bodyPr/>
          <a:lstStyle/>
          <a:p>
            <a:pPr marL="514350" indent="-514350" algn="just">
              <a:buFont typeface="+mj-lt"/>
              <a:buAutoNum type="romanUcPeriod"/>
            </a:pPr>
            <a:r>
              <a:rPr lang="sl-SI" sz="2400" b="1" u="sng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sl-SI" sz="2400" b="1" u="sng" dirty="0" smtClean="0">
                <a:solidFill>
                  <a:schemeClr val="accent1">
                    <a:lumMod val="75000"/>
                  </a:schemeClr>
                </a:solidFill>
              </a:rPr>
              <a:t>premembe </a:t>
            </a:r>
            <a:r>
              <a:rPr lang="sl-SI" sz="2400" b="1" u="sng" dirty="0">
                <a:solidFill>
                  <a:schemeClr val="accent1">
                    <a:lumMod val="75000"/>
                  </a:schemeClr>
                </a:solidFill>
              </a:rPr>
              <a:t>na področju Zakona o dohodnini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Nadgradnja sistema </a:t>
            </a: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normiranih odhodkov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 smtClean="0">
                <a:solidFill>
                  <a:schemeClr val="accent1">
                    <a:lumMod val="75000"/>
                  </a:schemeClr>
                </a:solidFill>
              </a:rPr>
              <a:t>Cilji:</a:t>
            </a: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večja učinkovitost in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pravičnost sistema,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zmanjšanje </a:t>
            </a: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negativnih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vplivov, ki se odražajo predvsem na trgu dela,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krepitev preventivnih oz. odvračalnih rešitev proti zlorabam.</a:t>
            </a:r>
            <a:endParaRPr lang="sl-SI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endParaRPr lang="sl-SI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chemeClr val="accent1">
                    <a:lumMod val="75000"/>
                  </a:schemeClr>
                </a:solidFill>
              </a:rPr>
              <a:t>Predlog: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ovratek v sintetično obdavčitev (priznavanje </a:t>
            </a: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olajšav vezanih na osebne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okoliščine in upoštevanje progresivne lestvice; </a:t>
            </a:r>
            <a:r>
              <a:rPr lang="sl-SI" sz="1800" dirty="0">
                <a:solidFill>
                  <a:srgbClr val="4F81BD">
                    <a:lumMod val="75000"/>
                  </a:srgbClr>
                </a:solidFill>
              </a:rPr>
              <a:t>nadgrajeni sistem bo ugodnejši za zavezance, ki vstopajo v svet podjetništva oz. dosegajo nizke dohodke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),</a:t>
            </a:r>
            <a:endParaRPr lang="sl-SI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prenova </a:t>
            </a: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mehanizmov proti zlorabam (povezane osebe,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obvezen izstop iz sistema, določitev zgornje pri upoštevanju normiranih stroškov),</a:t>
            </a:r>
            <a:endParaRPr lang="sl-SI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znižanje obsega normiranih stroškov,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poenotenje davčne obravnave </a:t>
            </a:r>
            <a:r>
              <a:rPr lang="sl-SI" sz="1800" dirty="0">
                <a:solidFill>
                  <a:schemeClr val="accent1">
                    <a:lumMod val="75000"/>
                  </a:schemeClr>
                </a:solidFill>
              </a:rPr>
              <a:t>nastopajočih izvajalcev in športnikov </a:t>
            </a:r>
            <a:r>
              <a:rPr lang="sl-SI" sz="1800" dirty="0" smtClean="0">
                <a:solidFill>
                  <a:schemeClr val="accent1">
                    <a:lumMod val="75000"/>
                  </a:schemeClr>
                </a:solidFill>
              </a:rPr>
              <a:t>(nerezidenti/rezidenti).</a:t>
            </a:r>
            <a:endParaRPr lang="sl-SI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sl-SI" sz="2000" u="sng" dirty="0">
                <a:solidFill>
                  <a:srgbClr val="4F81BD">
                    <a:lumMod val="75000"/>
                  </a:srgbClr>
                </a:solidFill>
              </a:rPr>
              <a:t>Prednosti:</a:t>
            </a:r>
          </a:p>
          <a:p>
            <a:pPr lvl="0"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ohranjamo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</a:rPr>
              <a:t>administrativno enostaven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sistem, </a:t>
            </a:r>
          </a:p>
          <a:p>
            <a:pPr lvl="0"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upoštevanje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</a:rPr>
              <a:t>osebnih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okoliščin zavezanca, </a:t>
            </a:r>
          </a:p>
          <a:p>
            <a:pPr lvl="0"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enaka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</a:rPr>
              <a:t>obravnava  zavezancev z dohodki iz dela, </a:t>
            </a:r>
            <a:endParaRPr lang="sl-SI" sz="2000" dirty="0" smtClean="0">
              <a:solidFill>
                <a:srgbClr val="4F81BD">
                  <a:lumMod val="75000"/>
                </a:srgbClr>
              </a:solidFill>
            </a:endParaRP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večje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</a:rPr>
              <a:t>upoštevanje ekonomske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moči, </a:t>
            </a:r>
          </a:p>
          <a:p>
            <a:pPr lvl="0"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zmanjšanje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</a:rPr>
              <a:t>zlorab sistema in negativnih vplivov na trg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dela ter večja pravičnost sistema</a:t>
            </a:r>
            <a:endParaRPr lang="sl-SI" sz="2000" dirty="0">
              <a:solidFill>
                <a:srgbClr val="4F81B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sl-SI" sz="1000" dirty="0">
              <a:solidFill>
                <a:srgbClr val="4F81B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sl-SI" sz="2000" u="sng" dirty="0">
                <a:solidFill>
                  <a:srgbClr val="4F81BD">
                    <a:lumMod val="75000"/>
                  </a:srgbClr>
                </a:solidFill>
              </a:rPr>
              <a:t>Slabosti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:</a:t>
            </a:r>
          </a:p>
          <a:p>
            <a:pPr lvl="0" algn="just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</a:rPr>
              <a:t>enaka obravnava različnih dejavnosti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sl-SI" sz="100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6433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23528" y="1052736"/>
            <a:ext cx="8496944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lphaLcParenR" startAt="2"/>
            </a:pPr>
            <a:r>
              <a:rPr lang="sl-SI" sz="2000" u="sng" dirty="0">
                <a:solidFill>
                  <a:schemeClr val="accent1">
                    <a:lumMod val="75000"/>
                  </a:schemeClr>
                </a:solidFill>
              </a:rPr>
              <a:t>sprememba obdavčitve dohodkov iz delovnega razmerja s tujim elementom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Cilji: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izboljšanje konkurenčne slike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Slovenije,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povečati meddržavno in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(med)institucionalno </a:t>
            </a: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mobilnost raziskovalcev in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znanja.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Predlog: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dodatno zmanjšanje davčne osnove (20 % plače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zavezanca oz. na letni ravni ne več kot 12.000 </a:t>
            </a: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€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),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upravičenci (napoteni v in iz Slovenije, raziskovalci, izmenjava zaposlenih med povezanimi družbami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),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pogoji: vsebinska opredelitev upravičencev, časovni pogoj, oddaljenost od ozemlja Slovenije,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rezidentstvo.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Prednost: </a:t>
            </a: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ciljno usmerjeno znižanje obremenitve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dela.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Slabost:	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1800" b="0" dirty="0">
                <a:solidFill>
                  <a:srgbClr val="4F81BD">
                    <a:lumMod val="75000"/>
                  </a:srgbClr>
                </a:solidFill>
              </a:rPr>
              <a:t>parcialni ukrep, ki povečuje </a:t>
            </a:r>
            <a:r>
              <a:rPr lang="sl-SI" sz="1800" b="0" dirty="0" smtClean="0">
                <a:solidFill>
                  <a:srgbClr val="4F81BD">
                    <a:lumMod val="75000"/>
                  </a:srgbClr>
                </a:solidFill>
              </a:rPr>
              <a:t>kompleksnost/zahtevnost sistema.</a:t>
            </a:r>
            <a:endParaRPr lang="sl-SI" sz="1800" b="0" dirty="0">
              <a:solidFill>
                <a:srgbClr val="4F81BD">
                  <a:lumMod val="75000"/>
                </a:srgb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1000" b="0" dirty="0">
              <a:solidFill>
                <a:srgbClr val="4F81BD">
                  <a:lumMod val="75000"/>
                </a:srgbClr>
              </a:solidFill>
            </a:endParaRPr>
          </a:p>
          <a:p>
            <a:pPr marL="800100" lvl="2" indent="0" algn="just">
              <a:buFont typeface="Arial" pitchFamily="34" charset="0"/>
              <a:buNone/>
            </a:pPr>
            <a:endParaRPr lang="sl-SI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389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/>
          <a:lstStyle/>
          <a:p>
            <a:pPr marL="457200" lvl="2" indent="-457200" algn="just">
              <a:buFont typeface="+mj-lt"/>
              <a:buAutoNum type="alphaLcParenR" startAt="3"/>
            </a:pP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spremembe v zvezi z davčno obravnavo povračil stroškov </a:t>
            </a:r>
            <a:r>
              <a:rPr lang="sl-SI" sz="2000" b="1" u="sng" dirty="0" smtClean="0">
                <a:solidFill>
                  <a:schemeClr val="accent1">
                    <a:lumMod val="75000"/>
                  </a:schemeClr>
                </a:solidFill>
              </a:rPr>
              <a:t>povezanih z </a:t>
            </a: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napotitvami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Cilj: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davčna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izenačitev kratkotrajnih napotitev s službenimi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potmi (op. v nasprotnem primeru bi obstajalo tveganje obdavčitve vseh povračil stroškov za službene poti),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mejiti tveganje neugodnih posledic,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ki bi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lahko nastopile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z začetkom uporabe Zakona o čezmejnem izvajanju storitev (1. januar 2018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).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Predlog: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za službeno potovanje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se za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davčne namene se šteje tudi napotitev na začasno delo v tujino, ki traja neprekinjeno do največ 30 dni – posledično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se povračila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stroškov se ne vštevajo v davčno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osnovo.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Prednost: </a:t>
            </a: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enaka davčna obravnava primerljivih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položajev.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Slabost:	</a:t>
            </a: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v srednjeročnem obdobju bo treba zagotoviti sistemsko rešitev v delovnopravni zakonodaji.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6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pPr marL="457200" lvl="2" indent="-457200">
              <a:buFont typeface="+mj-lt"/>
              <a:buAutoNum type="alphaLcParenR" startAt="4"/>
            </a:pPr>
            <a:r>
              <a:rPr lang="sl-SI" sz="2000" b="1" u="sng" dirty="0">
                <a:solidFill>
                  <a:schemeClr val="accent1">
                    <a:lumMod val="75000"/>
                  </a:schemeClr>
                </a:solidFill>
              </a:rPr>
              <a:t>spremembe na področju dodatne splošne olajšave</a:t>
            </a:r>
            <a:endParaRPr lang="sl-SI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Cilj: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odprava „stopničavosti“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dodatne splošne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olajšave in s tem pravičnejša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obravnava zavezancev v podobnem položaju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,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bstoječi zavezanci, ki so bili upravičeni do dodatne splošne olajšave, ne bodo utrpeli negativnega učinka, bodo pa številni, ki prejemajo (naj)nižje dohodke v boljšem.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Predlog: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dodatna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splošna olajšava, določena linearno v odvisnosti od dohodka </a:t>
            </a:r>
            <a:r>
              <a:rPr lang="sl-SI" sz="18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(med </a:t>
            </a:r>
            <a:r>
              <a:rPr lang="sl-SI" sz="18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dohodkovnima </a:t>
            </a:r>
            <a:r>
              <a:rPr lang="sl-SI" sz="18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mejama v višini 11.166,37 € do 13.316,81 €</a:t>
            </a:r>
            <a:r>
              <a:rPr lang="sl-SI" sz="18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).</a:t>
            </a:r>
            <a:endParaRPr lang="sl-SI" sz="18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Prednosti: </a:t>
            </a: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preprečitev situacij, ko je posledica višjega bruto dohodka nižji neto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dohodek/pravičnost sistema,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Calibri" panose="020F0502020204030204" pitchFamily="34" charset="0"/>
              <a:buChar char="+"/>
            </a:pP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razbremenitev z dohodnino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(dodatna splošna olajšava se znotraj teh dohodkovnih mej nobenemu zavezancu ne bo znižala).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9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Slabost:	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z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ahtevnejši izračun dodatne </a:t>
            </a:r>
            <a:r>
              <a:rPr lang="sl-SI" sz="20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splošne </a:t>
            </a:r>
            <a:r>
              <a:rPr lang="sl-SI" sz="2000" dirty="0" smtClean="0">
                <a:solidFill>
                  <a:srgbClr val="4F81BD">
                    <a:lumMod val="75000"/>
                  </a:srgbClr>
                </a:solidFill>
                <a:latin typeface="Calibri" pitchFamily="34" charset="0"/>
                <a:cs typeface="Arial" pitchFamily="34" charset="0"/>
              </a:rPr>
              <a:t>olajšave.</a:t>
            </a:r>
            <a:endParaRPr lang="sl-SI" sz="2000" dirty="0">
              <a:solidFill>
                <a:srgbClr val="4F81BD">
                  <a:lumMod val="75000"/>
                </a:srgbClr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0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064896" cy="490066"/>
          </a:xfrm>
        </p:spPr>
        <p:txBody>
          <a:bodyPr/>
          <a:lstStyle/>
          <a:p>
            <a:r>
              <a:rPr lang="sl-SI" sz="18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ea typeface="+mn-ea"/>
                <a:cs typeface="Arial" pitchFamily="34" charset="0"/>
              </a:rPr>
              <a:t>Slika</a:t>
            </a:r>
            <a:r>
              <a:rPr lang="sl-SI" sz="1800" dirty="0">
                <a:latin typeface="+mn-lt"/>
              </a:rPr>
              <a:t> </a:t>
            </a:r>
            <a:r>
              <a:rPr lang="sl-SI" sz="1800" dirty="0">
                <a:solidFill>
                  <a:srgbClr val="4F81BD">
                    <a:lumMod val="75000"/>
                  </a:srgbClr>
                </a:solidFill>
                <a:latin typeface="Calibri" pitchFamily="34" charset="0"/>
                <a:ea typeface="+mn-ea"/>
                <a:cs typeface="Arial" pitchFamily="34" charset="0"/>
              </a:rPr>
              <a:t>1: Sedanja splošna dohodninska olajšava in predlog linearne olajšave</a:t>
            </a:r>
            <a:endParaRPr lang="sl-SI" sz="1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128792" cy="4680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0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F42A6AA591E6448262066C1D2F96B8" ma:contentTypeVersion="0" ma:contentTypeDescription="Ustvari nov dokument." ma:contentTypeScope="" ma:versionID="0939215f063735e4a6899037bf79b3f7">
  <xsd:schema xmlns:xsd="http://www.w3.org/2001/XMLSchema" xmlns:xs="http://www.w3.org/2001/XMLSchema" xmlns:p="http://schemas.microsoft.com/office/2006/metadata/properties" xmlns:ns2="45d885e1-f2d7-4ffc-80f5-e7c266c6408c" targetNamespace="http://schemas.microsoft.com/office/2006/metadata/properties" ma:root="true" ma:fieldsID="106b85407a65db458b3181becf7ea192" ns2:_="">
    <xsd:import namespace="45d885e1-f2d7-4ffc-80f5-e7c266c6408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885e1-f2d7-4ffc-80f5-e7c266c640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rednost ID-ja dokumenta" ma:description="Vrednost ID-ja dokumenta, dodeljenega temu elementu." ma:internalName="_dlc_DocId" ma:readOnly="true">
      <xsd:simpleType>
        <xsd:restriction base="dms:Text"/>
      </xsd:simpleType>
    </xsd:element>
    <xsd:element name="_dlc_DocIdUrl" ma:index="9" nillable="true" ma:displayName="ID dokumenta" ma:description="Trajna povezava do tega dokumenta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Obdrži ID" ma:description="Obdrži ID pri dodajanju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d885e1-f2d7-4ffc-80f5-e7c266c6408c">YPDRX2FCMFN4-31-626</_dlc_DocId>
    <_dlc_DocIdUrl xmlns="45d885e1-f2d7-4ffc-80f5-e7c266c6408c">
      <Url>https://iportal.mf.si/podrocja/davkicarine/Dokumenti_skupni_rabi_DSDCJP/_layouts/15/DocIdRedir.aspx?ID=YPDRX2FCMFN4-31-626</Url>
      <Description>YPDRX2FCMFN4-31-626</Description>
    </_dlc_DocIdUrl>
  </documentManagement>
</p:properties>
</file>

<file path=customXml/itemProps1.xml><?xml version="1.0" encoding="utf-8"?>
<ds:datastoreItem xmlns:ds="http://schemas.openxmlformats.org/officeDocument/2006/customXml" ds:itemID="{3667B351-0B0C-42FC-81AE-E09628E48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d885e1-f2d7-4ffc-80f5-e7c266c640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6E1529-0D2D-485D-A33D-1B9A8E0EC3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EC6A11-4B01-4E42-B67B-EF0F8D767E4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9F45539-D699-4C2A-A0FF-C2784AEFD3B8}">
  <ds:schemaRefs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45d885e1-f2d7-4ffc-80f5-e7c266c6408c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10939</TotalTime>
  <Words>1257</Words>
  <Application>Microsoft Office PowerPoint</Application>
  <PresentationFormat>Diaprojekcija na zaslonu (4:3)</PresentationFormat>
  <Paragraphs>163</Paragraphs>
  <Slides>18</Slides>
  <Notes>3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22" baseType="lpstr">
      <vt:lpstr>Arial</vt:lpstr>
      <vt:lpstr>Calibri</vt:lpstr>
      <vt:lpstr>Republika</vt:lpstr>
      <vt:lpstr>Office Theme</vt:lpstr>
      <vt:lpstr>Predlog nabora ukrepov na davčnem področju 2017   Ljubljana, 9. 6. 2017</vt:lpstr>
      <vt:lpstr>PowerPointova predstavitev</vt:lpstr>
      <vt:lpstr>Predlagani ukrepi na davčnem področju</vt:lpstr>
      <vt:lpstr>1. Prestrukturiranje davčnih bremen </vt:lpstr>
      <vt:lpstr>PowerPointova predstavitev</vt:lpstr>
      <vt:lpstr>PowerPointova predstavitev</vt:lpstr>
      <vt:lpstr>PowerPointova predstavitev</vt:lpstr>
      <vt:lpstr>PowerPointova predstavitev</vt:lpstr>
      <vt:lpstr>Slika 1: Sedanja splošna dohodninska olajšava in predlog linearne olajšave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2. Izboljšanje pobiranja javnih dajatev in zmanjšanje administrativnih bremen </vt:lpstr>
      <vt:lpstr>PowerPointova predstavitev</vt:lpstr>
      <vt:lpstr>3. Zniževanje stroškov pri plačevanju davkov 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Rojko</dc:creator>
  <cp:lastModifiedBy>Igor Knez</cp:lastModifiedBy>
  <cp:revision>646</cp:revision>
  <cp:lastPrinted>2017-06-28T08:30:31Z</cp:lastPrinted>
  <dcterms:created xsi:type="dcterms:W3CDTF">2011-04-15T07:29:29Z</dcterms:created>
  <dcterms:modified xsi:type="dcterms:W3CDTF">2017-06-28T08:31:43Z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0x01010014F42A6AA591E6448262066C1D2F96B8</vt:lpwstr>
  </property>
  <property fmtid="{D5CDD505-2E9C-101B-9397-08002B2CF9AE}" pid="3" name="_dlc_DocIdItemGuid">
    <vt:lpwstr>c498a5d9-aead-4c59-878c-94602894268f</vt:lpwstr>
  </property>
</Properties>
</file>