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1"/>
  </p:handoutMasterIdLst>
  <p:sldIdLst>
    <p:sldId id="295" r:id="rId2"/>
    <p:sldId id="256" r:id="rId3"/>
    <p:sldId id="276" r:id="rId4"/>
    <p:sldId id="261" r:id="rId5"/>
    <p:sldId id="278" r:id="rId6"/>
    <p:sldId id="274" r:id="rId7"/>
    <p:sldId id="277" r:id="rId8"/>
    <p:sldId id="263" r:id="rId9"/>
    <p:sldId id="280" r:id="rId10"/>
    <p:sldId id="281" r:id="rId11"/>
    <p:sldId id="282" r:id="rId12"/>
    <p:sldId id="283" r:id="rId13"/>
    <p:sldId id="267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57" r:id="rId22"/>
    <p:sldId id="272" r:id="rId23"/>
    <p:sldId id="291" r:id="rId24"/>
    <p:sldId id="273" r:id="rId25"/>
    <p:sldId id="292" r:id="rId26"/>
    <p:sldId id="293" r:id="rId27"/>
    <p:sldId id="294" r:id="rId28"/>
    <p:sldId id="279" r:id="rId29"/>
    <p:sldId id="275" r:id="rId30"/>
  </p:sldIdLst>
  <p:sldSz cx="9144000" cy="6858000" type="screen4x3"/>
  <p:notesSz cx="6669088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jca Umek" initials="MU" lastIdx="1" clrIdx="0">
    <p:extLst>
      <p:ext uri="{19B8F6BF-5375-455C-9EA6-DF929625EA0E}">
        <p15:presenceInfo xmlns:p15="http://schemas.microsoft.com/office/powerpoint/2012/main" userId="S-1-5-21-2498087-1986874275-336618761-463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97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37" autoAdjust="0"/>
    <p:restoredTop sz="94660"/>
  </p:normalViewPr>
  <p:slideViewPr>
    <p:cSldViewPr>
      <p:cViewPr varScale="1">
        <p:scale>
          <a:sx n="108" d="100"/>
          <a:sy n="108" d="100"/>
        </p:scale>
        <p:origin x="151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9705737725007067E-2"/>
          <c:y val="8.8275670086693722E-2"/>
          <c:w val="0.59487225835900992"/>
          <c:h val="0.83146325459317594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Št. odpovedi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EC6B1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24</c:v>
                </c:pt>
                <c:pt idx="1">
                  <c:v>33</c:v>
                </c:pt>
                <c:pt idx="2">
                  <c:v>59</c:v>
                </c:pt>
                <c:pt idx="3">
                  <c:v>85</c:v>
                </c:pt>
                <c:pt idx="4">
                  <c:v>105</c:v>
                </c:pt>
                <c:pt idx="5">
                  <c:v>130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70-4583-8BFA-975B77D99B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9"/>
        <c:axId val="74076160"/>
        <c:axId val="74077696"/>
      </c:barChart>
      <c:barChart>
        <c:barDir val="col"/>
        <c:grouping val="clustered"/>
        <c:varyColors val="0"/>
        <c:ser>
          <c:idx val="2"/>
          <c:order val="1"/>
          <c:tx>
            <c:strRef>
              <c:f>Sheet1!$C$1</c:f>
              <c:strCache>
                <c:ptCount val="1"/>
                <c:pt idx="0">
                  <c:v>Prihranek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rgbClr val="00B050"/>
              </a:solidFill>
            </a:ln>
          </c:spPr>
          <c:invertIfNegative val="0"/>
          <c:dLbls>
            <c:dLbl>
              <c:idx val="2"/>
              <c:layout>
                <c:manualLayout>
                  <c:x val="0"/>
                  <c:y val="-1.01010101010101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070-4583-8BFA-975B77D99B3C}"/>
                </c:ext>
              </c:extLst>
            </c:dLbl>
            <c:dLbl>
              <c:idx val="4"/>
              <c:layout>
                <c:manualLayout>
                  <c:x val="0"/>
                  <c:y val="-2.52525252525252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070-4583-8BFA-975B77D99B3C}"/>
                </c:ext>
              </c:extLst>
            </c:dLbl>
            <c:dLbl>
              <c:idx val="5"/>
              <c:layout>
                <c:manualLayout>
                  <c:x val="0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070-4583-8BFA-975B77D99B3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2012</c:v>
                </c:pt>
              </c:numCache>
            </c:numRef>
          </c:cat>
          <c:val>
            <c:numRef>
              <c:f>Sheet1!$C$2:$C$7</c:f>
              <c:numCache>
                <c:formatCode>#,##0\ [$€-1]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62676.28</c:v>
                </c:pt>
                <c:pt idx="4">
                  <c:v>77423.64</c:v>
                </c:pt>
                <c:pt idx="5">
                  <c:v>95857.84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070-4583-8BFA-975B77D99B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1"/>
        <c:axId val="74085120"/>
        <c:axId val="74079232"/>
      </c:barChart>
      <c:catAx>
        <c:axId val="7407616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sl-SI"/>
          </a:p>
        </c:txPr>
        <c:crossAx val="74077696"/>
        <c:crosses val="autoZero"/>
        <c:auto val="1"/>
        <c:lblAlgn val="ctr"/>
        <c:lblOffset val="100"/>
        <c:noMultiLvlLbl val="0"/>
      </c:catAx>
      <c:valAx>
        <c:axId val="74077696"/>
        <c:scaling>
          <c:orientation val="minMax"/>
          <c:max val="16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sl-SI"/>
          </a:p>
        </c:txPr>
        <c:crossAx val="74076160"/>
        <c:crosses val="autoZero"/>
        <c:crossBetween val="between"/>
        <c:minorUnit val="10"/>
      </c:valAx>
      <c:valAx>
        <c:axId val="74079232"/>
        <c:scaling>
          <c:orientation val="minMax"/>
          <c:max val="100000"/>
        </c:scaling>
        <c:delete val="0"/>
        <c:axPos val="r"/>
        <c:numFmt formatCode="#,##0\ [$€-1]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sl-SI"/>
          </a:p>
        </c:txPr>
        <c:crossAx val="74085120"/>
        <c:crosses val="max"/>
        <c:crossBetween val="between"/>
      </c:valAx>
      <c:catAx>
        <c:axId val="740851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74079232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81060860435923765"/>
          <c:y val="0.44569812296190231"/>
          <c:w val="0.18939139564076249"/>
          <c:h val="0.10355324902569008"/>
        </c:manualLayout>
      </c:layout>
      <c:overlay val="0"/>
      <c:txPr>
        <a:bodyPr/>
        <a:lstStyle/>
        <a:p>
          <a:pPr>
            <a:defRPr sz="1200" b="1"/>
          </a:pPr>
          <a:endParaRPr lang="sl-SI"/>
        </a:p>
      </c:txPr>
    </c:legend>
    <c:plotVisOnly val="1"/>
    <c:dispBlanksAs val="gap"/>
    <c:showDLblsOverMax val="0"/>
  </c:chart>
  <c:externalData r:id="rId2">
    <c:autoUpdate val="0"/>
  </c:externalData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5-28T10:18:05.627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4B1CCE-FCCF-443B-AB9C-CD2A29ED6A2B}" type="datetimeFigureOut">
              <a:rPr lang="sl-SI" smtClean="0"/>
              <a:t>1.6.2016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889938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777607" y="9430091"/>
            <a:ext cx="2889938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7F0BBD-CFED-4CBE-B67F-A2293707DC8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245525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ide14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673"/>
            <a:ext cx="9144000" cy="68546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86050" y="2357430"/>
            <a:ext cx="4429156" cy="2357454"/>
          </a:xfrm>
        </p:spPr>
        <p:txBody>
          <a:bodyPr anchor="t">
            <a:normAutofit/>
          </a:bodyPr>
          <a:lstStyle>
            <a:lvl1pPr algn="l">
              <a:defRPr sz="4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86050" y="4786322"/>
            <a:ext cx="4472006" cy="609592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99EC6-7B06-4B70-88AB-34137FE60E87}" type="datetimeFigureOut">
              <a:rPr lang="en-US" smtClean="0"/>
              <a:pPr/>
              <a:t>6/1/2016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9080C-3D3A-419B-B222-797503908F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99EC6-7B06-4B70-88AB-34137FE60E87}" type="datetimeFigureOut">
              <a:rPr lang="en-US" smtClean="0"/>
              <a:pPr/>
              <a:t>6/1/2016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9080C-3D3A-419B-B222-797503908F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99EC6-7B06-4B70-88AB-34137FE60E87}" type="datetimeFigureOut">
              <a:rPr lang="en-US" smtClean="0"/>
              <a:pPr/>
              <a:t>6/1/2016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9080C-3D3A-419B-B222-797503908F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480" y="274638"/>
            <a:ext cx="6972320" cy="1143000"/>
          </a:xfrm>
        </p:spPr>
        <p:txBody>
          <a:bodyPr/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480" y="1600200"/>
            <a:ext cx="6972320" cy="4400567"/>
          </a:xfrm>
        </p:spPr>
        <p:txBody>
          <a:bodyPr>
            <a:normAutofit/>
          </a:bodyPr>
          <a:lstStyle>
            <a:lvl1pPr algn="ctr">
              <a:lnSpc>
                <a:spcPct val="150000"/>
              </a:lnSpc>
              <a:buNone/>
              <a:defRPr sz="2400" b="0">
                <a:latin typeface="Arial" pitchFamily="34" charset="0"/>
                <a:cs typeface="Arial" pitchFamily="34" charset="0"/>
              </a:defRPr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99EC6-7B06-4B70-88AB-34137FE60E87}" type="datetimeFigureOut">
              <a:rPr lang="en-US" smtClean="0"/>
              <a:pPr/>
              <a:t>6/1/2016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9080C-3D3A-419B-B222-797503908FB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slide24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198811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99EC6-7B06-4B70-88AB-34137FE60E87}" type="datetimeFigureOut">
              <a:rPr lang="en-US" smtClean="0"/>
              <a:pPr/>
              <a:t>6/1/2016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9080C-3D3A-419B-B222-797503908F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99EC6-7B06-4B70-88AB-34137FE60E87}" type="datetimeFigureOut">
              <a:rPr lang="en-US" smtClean="0"/>
              <a:pPr/>
              <a:t>6/1/2016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9080C-3D3A-419B-B222-797503908F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99EC6-7B06-4B70-88AB-34137FE60E87}" type="datetimeFigureOut">
              <a:rPr lang="en-US" smtClean="0"/>
              <a:pPr/>
              <a:t>6/1/2016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9080C-3D3A-419B-B222-797503908F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99EC6-7B06-4B70-88AB-34137FE60E87}" type="datetimeFigureOut">
              <a:rPr lang="en-US" smtClean="0"/>
              <a:pPr/>
              <a:t>6/1/2016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9080C-3D3A-419B-B222-797503908F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99EC6-7B06-4B70-88AB-34137FE60E87}" type="datetimeFigureOut">
              <a:rPr lang="en-US" smtClean="0"/>
              <a:pPr/>
              <a:t>6/1/2016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9080C-3D3A-419B-B222-797503908F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99EC6-7B06-4B70-88AB-34137FE60E87}" type="datetimeFigureOut">
              <a:rPr lang="en-US" smtClean="0"/>
              <a:pPr/>
              <a:t>6/1/2016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9080C-3D3A-419B-B222-797503908F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99EC6-7B06-4B70-88AB-34137FE60E87}" type="datetimeFigureOut">
              <a:rPr lang="en-US" smtClean="0"/>
              <a:pPr/>
              <a:t>6/1/2016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9080C-3D3A-419B-B222-797503908F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99EC6-7B06-4B70-88AB-34137FE60E87}" type="datetimeFigureOut">
              <a:rPr lang="en-US" smtClean="0"/>
              <a:pPr/>
              <a:t>6/1/2016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19080C-3D3A-419B-B222-797503908FB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iff"/><Relationship Id="rId2" Type="http://schemas.openxmlformats.org/officeDocument/2006/relationships/hyperlink" Target="../Prejete%20vloge/M%20sora%20d.d/kolaz%20MSORA.pptx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../Prejete%20vloge/Acroni%20d.o.o/kolaz%20acroni.pptx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../Prejete%20vloge/Domel%20d.d/kolaz%20domel.pptx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7" Type="http://schemas.openxmlformats.org/officeDocument/2006/relationships/comments" Target="../comments/comment1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4749" y="2010435"/>
            <a:ext cx="6614733" cy="1908213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768" y="4869160"/>
            <a:ext cx="6448915" cy="1207501"/>
          </a:xfrm>
          <a:prstGeom prst="rect">
            <a:avLst/>
          </a:prstGeom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304659"/>
            <a:ext cx="1656184" cy="539629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4078" y="1772816"/>
            <a:ext cx="2207890" cy="620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315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sl-SI" sz="2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br>
              <a:rPr lang="sl-SI" sz="2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br>
              <a:rPr lang="sl-SI" sz="2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br>
              <a:rPr lang="sl-SI" sz="2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br>
              <a:rPr lang="sl-SI" sz="2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sl-SI" sz="2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Iskratel d.o.o.</a:t>
            </a:r>
            <a:br>
              <a:rPr lang="sl-SI" sz="2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br>
              <a:rPr lang="sl-SI" sz="2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sl-SI" sz="2000" b="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Procesna inovacija</a:t>
            </a:r>
            <a:br>
              <a:rPr lang="sl-SI" sz="2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br>
              <a:rPr lang="sl-SI" sz="2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sl-SI" sz="2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Preverjanje ustreznosti sprememb na upravljalnem vozlišču</a:t>
            </a:r>
            <a:br>
              <a:rPr lang="sl-SI" sz="2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br>
              <a:rPr lang="sl-SI" sz="2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sl-SI" sz="2000" b="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Avtor: Gaber Stare</a:t>
            </a:r>
            <a:endParaRPr lang="sl-SI" sz="2000" b="0" dirty="0">
              <a:latin typeface="+mn-lt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274638"/>
            <a:ext cx="2042337" cy="493819"/>
          </a:xfrm>
          <a:prstGeom prst="rect">
            <a:avLst/>
          </a:prstGeom>
        </p:spPr>
      </p:pic>
      <p:pic>
        <p:nvPicPr>
          <p:cNvPr id="7" name="Označba mesta vsebine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460" y="2996952"/>
            <a:ext cx="7962337" cy="2952328"/>
          </a:xfrm>
        </p:spPr>
      </p:pic>
    </p:spTree>
    <p:extLst>
      <p:ext uri="{BB962C8B-B14F-4D97-AF65-F5344CB8AC3E}">
        <p14:creationId xmlns:p14="http://schemas.microsoft.com/office/powerpoint/2010/main" val="398910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sl-SI" sz="2000" dirty="0">
                <a:solidFill>
                  <a:srgbClr val="4F81BD">
                    <a:lumMod val="75000"/>
                  </a:srgbClr>
                </a:solidFill>
                <a:latin typeface="Calibri"/>
              </a:rPr>
            </a:br>
            <a:br>
              <a:rPr lang="sl-SI" sz="2000" dirty="0">
                <a:solidFill>
                  <a:srgbClr val="4F81BD">
                    <a:lumMod val="75000"/>
                  </a:srgbClr>
                </a:solidFill>
                <a:latin typeface="Calibri"/>
              </a:rPr>
            </a:br>
            <a:br>
              <a:rPr lang="sl-SI" sz="2000" dirty="0">
                <a:solidFill>
                  <a:srgbClr val="4F81BD">
                    <a:lumMod val="75000"/>
                  </a:srgbClr>
                </a:solidFill>
                <a:latin typeface="Calibri"/>
              </a:rPr>
            </a:br>
            <a:br>
              <a:rPr lang="sl-SI" sz="2000" dirty="0">
                <a:solidFill>
                  <a:srgbClr val="4F81BD">
                    <a:lumMod val="75000"/>
                  </a:srgbClr>
                </a:solidFill>
                <a:latin typeface="Calibri"/>
              </a:rPr>
            </a:br>
            <a:br>
              <a:rPr lang="sl-SI" sz="2000" dirty="0">
                <a:solidFill>
                  <a:srgbClr val="4F81BD">
                    <a:lumMod val="75000"/>
                  </a:srgbClr>
                </a:solidFill>
                <a:latin typeface="Calibri"/>
              </a:rPr>
            </a:br>
            <a:r>
              <a:rPr lang="sl-SI" sz="2000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Iskratel d.o.o.</a:t>
            </a:r>
            <a:br>
              <a:rPr lang="sl-SI" sz="2000" dirty="0">
                <a:solidFill>
                  <a:srgbClr val="4F81BD">
                    <a:lumMod val="75000"/>
                  </a:srgbClr>
                </a:solidFill>
                <a:latin typeface="Calibri"/>
              </a:rPr>
            </a:br>
            <a:br>
              <a:rPr lang="sl-SI" sz="2000" dirty="0">
                <a:solidFill>
                  <a:srgbClr val="4F81BD">
                    <a:lumMod val="75000"/>
                  </a:srgbClr>
                </a:solidFill>
                <a:latin typeface="Calibri"/>
              </a:rPr>
            </a:br>
            <a:r>
              <a:rPr lang="sl-SI" sz="2000" b="0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Procesno - produktna inovacija</a:t>
            </a:r>
            <a:br>
              <a:rPr lang="sl-SI" sz="2000" b="0" dirty="0">
                <a:solidFill>
                  <a:srgbClr val="4F81BD">
                    <a:lumMod val="75000"/>
                  </a:srgbClr>
                </a:solidFill>
                <a:latin typeface="Calibri"/>
              </a:rPr>
            </a:br>
            <a:br>
              <a:rPr lang="sl-SI" sz="2000" b="0" dirty="0">
                <a:solidFill>
                  <a:srgbClr val="4F81BD">
                    <a:lumMod val="75000"/>
                  </a:srgbClr>
                </a:solidFill>
                <a:latin typeface="Calibri"/>
              </a:rPr>
            </a:br>
            <a:r>
              <a:rPr lang="sl-SI" sz="2000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Testiranje produkta MNS z </a:t>
            </a:r>
            <a:r>
              <a:rPr lang="sl-SI" sz="2000" dirty="0" err="1">
                <a:solidFill>
                  <a:srgbClr val="4F81BD">
                    <a:lumMod val="75000"/>
                  </a:srgbClr>
                </a:solidFill>
                <a:latin typeface="Calibri"/>
              </a:rPr>
              <a:t>unit</a:t>
            </a:r>
            <a:r>
              <a:rPr lang="sl-SI" sz="2000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/integracijskimi testi</a:t>
            </a:r>
            <a:br>
              <a:rPr lang="sl-SI" sz="2000" dirty="0">
                <a:solidFill>
                  <a:srgbClr val="4F81BD">
                    <a:lumMod val="75000"/>
                  </a:srgbClr>
                </a:solidFill>
                <a:latin typeface="Calibri"/>
              </a:rPr>
            </a:br>
            <a:br>
              <a:rPr lang="sl-SI" sz="2000" dirty="0">
                <a:solidFill>
                  <a:srgbClr val="4F81BD">
                    <a:lumMod val="75000"/>
                  </a:srgbClr>
                </a:solidFill>
                <a:latin typeface="Calibri"/>
              </a:rPr>
            </a:br>
            <a:r>
              <a:rPr lang="sl-SI" sz="2000" b="0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Avtor: Urban Zaletel</a:t>
            </a:r>
            <a:endParaRPr lang="sl-SI" sz="2000" b="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412" y="2829049"/>
            <a:ext cx="6236048" cy="403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274638"/>
            <a:ext cx="2042337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7695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sl-SI" sz="2000" dirty="0">
                <a:solidFill>
                  <a:srgbClr val="4F81BD">
                    <a:lumMod val="75000"/>
                  </a:srgbClr>
                </a:solidFill>
                <a:latin typeface="Calibri"/>
              </a:rPr>
            </a:br>
            <a:br>
              <a:rPr lang="sl-SI" sz="2000" dirty="0">
                <a:solidFill>
                  <a:srgbClr val="4F81BD">
                    <a:lumMod val="75000"/>
                  </a:srgbClr>
                </a:solidFill>
                <a:latin typeface="Calibri"/>
              </a:rPr>
            </a:br>
            <a:br>
              <a:rPr lang="sl-SI" sz="2000" dirty="0">
                <a:solidFill>
                  <a:srgbClr val="4F81BD">
                    <a:lumMod val="75000"/>
                  </a:srgbClr>
                </a:solidFill>
                <a:latin typeface="Calibri"/>
              </a:rPr>
            </a:br>
            <a:br>
              <a:rPr lang="sl-SI" sz="2000" dirty="0">
                <a:solidFill>
                  <a:srgbClr val="4F81BD">
                    <a:lumMod val="75000"/>
                  </a:srgbClr>
                </a:solidFill>
                <a:latin typeface="Calibri"/>
              </a:rPr>
            </a:br>
            <a:br>
              <a:rPr lang="sl-SI" sz="2000" dirty="0">
                <a:solidFill>
                  <a:srgbClr val="4F81BD">
                    <a:lumMod val="75000"/>
                  </a:srgbClr>
                </a:solidFill>
                <a:latin typeface="Calibri"/>
              </a:rPr>
            </a:br>
            <a:r>
              <a:rPr lang="sl-SI" sz="2200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Iskratel d.o.o.</a:t>
            </a:r>
            <a:br>
              <a:rPr lang="sl-SI" sz="2200" dirty="0">
                <a:solidFill>
                  <a:srgbClr val="4F81BD">
                    <a:lumMod val="75000"/>
                  </a:srgbClr>
                </a:solidFill>
                <a:latin typeface="Calibri"/>
              </a:rPr>
            </a:br>
            <a:br>
              <a:rPr lang="sl-SI" sz="2200" dirty="0">
                <a:solidFill>
                  <a:srgbClr val="4F81BD">
                    <a:lumMod val="75000"/>
                  </a:srgbClr>
                </a:solidFill>
                <a:latin typeface="Calibri"/>
              </a:rPr>
            </a:br>
            <a:r>
              <a:rPr lang="sl-SI" sz="2200" b="0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Procesno - produktna inovacija</a:t>
            </a:r>
            <a:br>
              <a:rPr lang="sl-SI" sz="2200" dirty="0">
                <a:solidFill>
                  <a:srgbClr val="4F81BD">
                    <a:lumMod val="75000"/>
                  </a:srgbClr>
                </a:solidFill>
                <a:latin typeface="Calibri"/>
              </a:rPr>
            </a:br>
            <a:br>
              <a:rPr lang="sl-SI" sz="2200" dirty="0">
                <a:solidFill>
                  <a:srgbClr val="4F81BD">
                    <a:lumMod val="75000"/>
                  </a:srgbClr>
                </a:solidFill>
                <a:latin typeface="Calibri"/>
              </a:rPr>
            </a:br>
            <a:r>
              <a:rPr lang="sl-SI" sz="2200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Izdelava generatorja in analizatorja omrežnih paketov Ostinato – DPDK - A</a:t>
            </a:r>
            <a:br>
              <a:rPr lang="sl-SI" sz="2200" dirty="0">
                <a:solidFill>
                  <a:srgbClr val="4F81BD">
                    <a:lumMod val="75000"/>
                  </a:srgbClr>
                </a:solidFill>
                <a:latin typeface="Calibri"/>
              </a:rPr>
            </a:br>
            <a:br>
              <a:rPr lang="sl-SI" sz="2200" dirty="0">
                <a:solidFill>
                  <a:srgbClr val="4F81BD">
                    <a:lumMod val="75000"/>
                  </a:srgbClr>
                </a:solidFill>
                <a:latin typeface="Calibri"/>
              </a:rPr>
            </a:br>
            <a:r>
              <a:rPr lang="sl-SI" sz="2200" b="0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Avtor: dr. Tomaž Buh</a:t>
            </a:r>
            <a:endParaRPr lang="sl-SI" sz="2200" b="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476672"/>
            <a:ext cx="2042337" cy="493819"/>
          </a:xfrm>
          <a:prstGeom prst="rect">
            <a:avLst/>
          </a:prstGeom>
        </p:spPr>
      </p:pic>
      <p:pic>
        <p:nvPicPr>
          <p:cNvPr id="6" name="Označba mesta vsebine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719" y="2852936"/>
            <a:ext cx="5596657" cy="3609571"/>
          </a:xfrm>
        </p:spPr>
      </p:pic>
    </p:spTree>
    <p:extLst>
      <p:ext uri="{BB962C8B-B14F-4D97-AF65-F5344CB8AC3E}">
        <p14:creationId xmlns:p14="http://schemas.microsoft.com/office/powerpoint/2010/main" val="5658563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79" y="553244"/>
            <a:ext cx="6972320" cy="1143000"/>
          </a:xfrm>
        </p:spPr>
        <p:txBody>
          <a:bodyPr/>
          <a:lstStyle/>
          <a:p>
            <a:r>
              <a:rPr lang="sl-SI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Srebrna priznanja</a:t>
            </a:r>
            <a:endParaRPr lang="en-US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640" y="1124744"/>
            <a:ext cx="6972320" cy="4400567"/>
          </a:xfrm>
        </p:spPr>
        <p:txBody>
          <a:bodyPr/>
          <a:lstStyle/>
          <a:p>
            <a:endParaRPr lang="sl-SI" sz="2000" dirty="0"/>
          </a:p>
          <a:p>
            <a:endParaRPr lang="en-US" sz="20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907" y="1988840"/>
            <a:ext cx="5851865" cy="389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8375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979712" y="332656"/>
            <a:ext cx="6972320" cy="1143000"/>
          </a:xfrm>
        </p:spPr>
        <p:txBody>
          <a:bodyPr>
            <a:noAutofit/>
          </a:bodyPr>
          <a:lstStyle/>
          <a:p>
            <a:br>
              <a:rPr lang="sl-SI" sz="2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br>
              <a:rPr lang="sl-SI" sz="2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br>
              <a:rPr lang="sl-SI" sz="2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br>
              <a:rPr lang="sl-SI" sz="2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sl-SI" sz="2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Lotrič meroslovje d.o.o.</a:t>
            </a:r>
            <a:br>
              <a:rPr lang="sl-SI" sz="2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br>
              <a:rPr lang="sl-SI" sz="2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sl-SI" sz="2000" b="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Inovacija s področja digitalizacije</a:t>
            </a:r>
            <a:br>
              <a:rPr lang="sl-SI" sz="2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br>
              <a:rPr lang="sl-SI" sz="2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sl-SI" sz="2000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Exactum</a:t>
            </a:r>
            <a:r>
              <a:rPr lang="sl-SI" sz="2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®</a:t>
            </a:r>
            <a:br>
              <a:rPr lang="sl-SI" sz="2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br>
              <a:rPr lang="sl-SI" sz="2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sl-SI" sz="2000" b="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Avtorji: Marko Lotrič, Jure Thaler, Tajo Oranič, Klemen Čufar in Žiga Klančar</a:t>
            </a:r>
          </a:p>
        </p:txBody>
      </p:sp>
      <p:pic>
        <p:nvPicPr>
          <p:cNvPr id="7" name="Označba mesta vsebine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068960"/>
            <a:ext cx="5472608" cy="3464636"/>
          </a:xfrm>
        </p:spPr>
      </p:pic>
      <p:sp>
        <p:nvSpPr>
          <p:cNvPr id="6" name="Pravokotnik 5"/>
          <p:cNvSpPr/>
          <p:nvPr/>
        </p:nvSpPr>
        <p:spPr>
          <a:xfrm>
            <a:off x="1344340" y="469270"/>
            <a:ext cx="20797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000" dirty="0">
                <a:solidFill>
                  <a:schemeClr val="bg1">
                    <a:lumMod val="50000"/>
                  </a:schemeClr>
                </a:solidFill>
              </a:rPr>
              <a:t>Srebrno priznanje</a:t>
            </a:r>
            <a:endParaRPr lang="sl-SI" sz="2000" dirty="0"/>
          </a:p>
        </p:txBody>
      </p:sp>
    </p:spTree>
    <p:extLst>
      <p:ext uri="{BB962C8B-B14F-4D97-AF65-F5344CB8AC3E}">
        <p14:creationId xmlns:p14="http://schemas.microsoft.com/office/powerpoint/2010/main" val="40051237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14480" y="1268760"/>
            <a:ext cx="6385912" cy="148878"/>
          </a:xfrm>
        </p:spPr>
        <p:txBody>
          <a:bodyPr>
            <a:normAutofit fontScale="90000"/>
          </a:bodyPr>
          <a:lstStyle/>
          <a:p>
            <a:br>
              <a:rPr lang="sl-SI" sz="2000" dirty="0">
                <a:solidFill>
                  <a:srgbClr val="4F81BD">
                    <a:lumMod val="75000"/>
                  </a:srgbClr>
                </a:solidFill>
                <a:latin typeface="Calibri"/>
              </a:rPr>
            </a:br>
            <a:br>
              <a:rPr lang="sl-SI" sz="2000" dirty="0">
                <a:solidFill>
                  <a:srgbClr val="4F81BD">
                    <a:lumMod val="75000"/>
                  </a:srgbClr>
                </a:solidFill>
                <a:latin typeface="Calibri"/>
              </a:rPr>
            </a:br>
            <a:br>
              <a:rPr lang="sl-SI" sz="2000" dirty="0">
                <a:solidFill>
                  <a:srgbClr val="4F81BD">
                    <a:lumMod val="75000"/>
                  </a:srgbClr>
                </a:solidFill>
                <a:latin typeface="Calibri"/>
              </a:rPr>
            </a:br>
            <a:r>
              <a:rPr lang="sl-SI" sz="2000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Acroni</a:t>
            </a:r>
            <a:r>
              <a:rPr lang="sl-SI" sz="2200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 d.o.o.</a:t>
            </a:r>
            <a:br>
              <a:rPr lang="sl-SI" sz="2200" dirty="0">
                <a:solidFill>
                  <a:srgbClr val="4F81BD">
                    <a:lumMod val="75000"/>
                  </a:srgbClr>
                </a:solidFill>
                <a:latin typeface="Calibri"/>
              </a:rPr>
            </a:br>
            <a:br>
              <a:rPr lang="sl-SI" sz="2200" dirty="0">
                <a:solidFill>
                  <a:srgbClr val="4F81BD">
                    <a:lumMod val="75000"/>
                  </a:srgbClr>
                </a:solidFill>
                <a:latin typeface="Calibri"/>
              </a:rPr>
            </a:br>
            <a:r>
              <a:rPr lang="sl-SI" sz="2200" b="0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Inovacija s področja digitalizacije</a:t>
            </a:r>
            <a:br>
              <a:rPr lang="sl-SI" sz="2200" dirty="0">
                <a:solidFill>
                  <a:srgbClr val="4F81BD">
                    <a:lumMod val="75000"/>
                  </a:srgbClr>
                </a:solidFill>
                <a:latin typeface="Calibri"/>
              </a:rPr>
            </a:br>
            <a:br>
              <a:rPr lang="sl-SI" sz="2200" dirty="0">
                <a:solidFill>
                  <a:srgbClr val="4F81BD">
                    <a:lumMod val="75000"/>
                  </a:srgbClr>
                </a:solidFill>
                <a:latin typeface="Calibri"/>
              </a:rPr>
            </a:br>
            <a:r>
              <a:rPr lang="sl-SI" sz="2200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Tehnološki portal</a:t>
            </a:r>
            <a:br>
              <a:rPr lang="sl-SI" sz="2200" dirty="0">
                <a:solidFill>
                  <a:srgbClr val="4F81BD">
                    <a:lumMod val="75000"/>
                  </a:srgbClr>
                </a:solidFill>
                <a:latin typeface="Calibri"/>
              </a:rPr>
            </a:br>
            <a:br>
              <a:rPr lang="sl-SI" sz="2200" dirty="0">
                <a:solidFill>
                  <a:srgbClr val="4F81BD">
                    <a:lumMod val="75000"/>
                  </a:srgbClr>
                </a:solidFill>
                <a:latin typeface="Calibri"/>
              </a:rPr>
            </a:br>
            <a:r>
              <a:rPr lang="sl-SI" sz="2000" b="0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Avtorji: dr. Anton Jaklič, Zdravko Smolej, Blaže Banko, Matej Ozebek, Marko Čufer, Anže Janša, Jure </a:t>
            </a:r>
            <a:r>
              <a:rPr lang="sl-SI" sz="2000" b="0" dirty="0" err="1">
                <a:solidFill>
                  <a:srgbClr val="4F81BD">
                    <a:lumMod val="75000"/>
                  </a:srgbClr>
                </a:solidFill>
                <a:latin typeface="Calibri"/>
              </a:rPr>
              <a:t>Siega</a:t>
            </a:r>
            <a:endParaRPr lang="sl-SI" sz="2000" b="0" dirty="0"/>
          </a:p>
        </p:txBody>
      </p:sp>
      <p:pic>
        <p:nvPicPr>
          <p:cNvPr id="6" name="Označba mesta vsebine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068960"/>
            <a:ext cx="4968552" cy="3673346"/>
          </a:xfrm>
        </p:spPr>
      </p:pic>
      <p:sp>
        <p:nvSpPr>
          <p:cNvPr id="5" name="Pravokotnik 4"/>
          <p:cNvSpPr/>
          <p:nvPr/>
        </p:nvSpPr>
        <p:spPr>
          <a:xfrm>
            <a:off x="1331640" y="428566"/>
            <a:ext cx="20797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000" dirty="0">
                <a:solidFill>
                  <a:schemeClr val="bg1">
                    <a:lumMod val="50000"/>
                  </a:schemeClr>
                </a:solidFill>
              </a:rPr>
              <a:t>Srebrno priznanje</a:t>
            </a:r>
            <a:endParaRPr lang="sl-SI" sz="2000" dirty="0"/>
          </a:p>
        </p:txBody>
      </p:sp>
    </p:spTree>
    <p:extLst>
      <p:ext uri="{BB962C8B-B14F-4D97-AF65-F5344CB8AC3E}">
        <p14:creationId xmlns:p14="http://schemas.microsoft.com/office/powerpoint/2010/main" val="34992202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835696" y="-514379"/>
            <a:ext cx="6972320" cy="1143000"/>
          </a:xfrm>
        </p:spPr>
        <p:txBody>
          <a:bodyPr>
            <a:normAutofit fontScale="90000"/>
          </a:bodyPr>
          <a:lstStyle/>
          <a:p>
            <a:br>
              <a:rPr lang="sl-SI" sz="1800" dirty="0">
                <a:solidFill>
                  <a:srgbClr val="4F81BD">
                    <a:lumMod val="75000"/>
                  </a:srgbClr>
                </a:solidFill>
                <a:latin typeface="Calibri"/>
              </a:rPr>
            </a:br>
            <a:br>
              <a:rPr lang="sl-SI" sz="1800" dirty="0">
                <a:solidFill>
                  <a:srgbClr val="4F81BD">
                    <a:lumMod val="75000"/>
                  </a:srgbClr>
                </a:solidFill>
                <a:latin typeface="Calibri"/>
              </a:rPr>
            </a:br>
            <a:br>
              <a:rPr lang="sl-SI" sz="1800" dirty="0">
                <a:solidFill>
                  <a:srgbClr val="4F81BD">
                    <a:lumMod val="75000"/>
                  </a:srgbClr>
                </a:solidFill>
                <a:latin typeface="Calibri"/>
              </a:rPr>
            </a:br>
            <a:br>
              <a:rPr lang="sl-SI" sz="1800" dirty="0">
                <a:solidFill>
                  <a:srgbClr val="4F81BD">
                    <a:lumMod val="75000"/>
                  </a:srgbClr>
                </a:solidFill>
                <a:latin typeface="Calibri"/>
              </a:rPr>
            </a:br>
            <a:br>
              <a:rPr lang="sl-SI" sz="2200" dirty="0">
                <a:solidFill>
                  <a:srgbClr val="4F81BD">
                    <a:lumMod val="75000"/>
                  </a:srgbClr>
                </a:solidFill>
                <a:latin typeface="Calibri"/>
              </a:rPr>
            </a:br>
            <a:br>
              <a:rPr lang="sl-SI" sz="2200" dirty="0">
                <a:solidFill>
                  <a:srgbClr val="4F81BD">
                    <a:lumMod val="75000"/>
                  </a:srgbClr>
                </a:solidFill>
                <a:latin typeface="Calibri"/>
              </a:rPr>
            </a:br>
            <a:br>
              <a:rPr lang="sl-SI" sz="2200" dirty="0">
                <a:solidFill>
                  <a:srgbClr val="4F81BD">
                    <a:lumMod val="75000"/>
                  </a:srgbClr>
                </a:solidFill>
                <a:latin typeface="Calibri"/>
              </a:rPr>
            </a:br>
            <a:br>
              <a:rPr lang="sl-SI" sz="2200" dirty="0">
                <a:solidFill>
                  <a:srgbClr val="4F81BD">
                    <a:lumMod val="75000"/>
                  </a:srgbClr>
                </a:solidFill>
                <a:latin typeface="Calibri"/>
              </a:rPr>
            </a:br>
            <a:br>
              <a:rPr lang="sl-SI" sz="2200" dirty="0">
                <a:solidFill>
                  <a:srgbClr val="4F81BD">
                    <a:lumMod val="75000"/>
                  </a:srgbClr>
                </a:solidFill>
                <a:latin typeface="Calibri"/>
              </a:rPr>
            </a:br>
            <a:br>
              <a:rPr lang="sl-SI" sz="2200" dirty="0">
                <a:solidFill>
                  <a:srgbClr val="4F81BD">
                    <a:lumMod val="75000"/>
                  </a:srgbClr>
                </a:solidFill>
                <a:latin typeface="Calibri"/>
              </a:rPr>
            </a:br>
            <a:r>
              <a:rPr lang="sl-SI" sz="2200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TAB – </a:t>
            </a:r>
            <a:r>
              <a:rPr lang="sl-SI" sz="2200" dirty="0" err="1">
                <a:solidFill>
                  <a:srgbClr val="4F81BD">
                    <a:lumMod val="75000"/>
                  </a:srgbClr>
                </a:solidFill>
                <a:latin typeface="Calibri"/>
              </a:rPr>
              <a:t>Systems</a:t>
            </a:r>
            <a:r>
              <a:rPr lang="sl-SI" sz="2200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 d.o.o.</a:t>
            </a:r>
            <a:br>
              <a:rPr lang="sl-SI" sz="2200" dirty="0">
                <a:solidFill>
                  <a:srgbClr val="4F81BD">
                    <a:lumMod val="75000"/>
                  </a:srgbClr>
                </a:solidFill>
                <a:latin typeface="Calibri"/>
              </a:rPr>
            </a:br>
            <a:br>
              <a:rPr lang="sl-SI" sz="2200" dirty="0">
                <a:solidFill>
                  <a:srgbClr val="4F81BD">
                    <a:lumMod val="75000"/>
                  </a:srgbClr>
                </a:solidFill>
                <a:latin typeface="Calibri"/>
              </a:rPr>
            </a:br>
            <a:r>
              <a:rPr lang="sl-SI" sz="2200" b="0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Inovacija s področja digitalizacije</a:t>
            </a:r>
            <a:br>
              <a:rPr lang="sl-SI" sz="2200" b="0" dirty="0">
                <a:solidFill>
                  <a:srgbClr val="4F81BD">
                    <a:lumMod val="75000"/>
                  </a:srgbClr>
                </a:solidFill>
                <a:latin typeface="Calibri"/>
              </a:rPr>
            </a:br>
            <a:br>
              <a:rPr lang="sl-SI" sz="2200" dirty="0">
                <a:solidFill>
                  <a:srgbClr val="4F81BD">
                    <a:lumMod val="75000"/>
                  </a:srgbClr>
                </a:solidFill>
                <a:latin typeface="Calibri"/>
              </a:rPr>
            </a:br>
            <a:r>
              <a:rPr lang="sl-SI" sz="2200" dirty="0" err="1">
                <a:solidFill>
                  <a:srgbClr val="4F81BD">
                    <a:lumMod val="75000"/>
                  </a:srgbClr>
                </a:solidFill>
                <a:latin typeface="Calibri"/>
              </a:rPr>
              <a:t>Smarti</a:t>
            </a:r>
            <a:r>
              <a:rPr lang="sl-SI" sz="2200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 VEGA</a:t>
            </a:r>
            <a:br>
              <a:rPr lang="sl-SI" sz="2200" dirty="0">
                <a:solidFill>
                  <a:srgbClr val="4F81BD">
                    <a:lumMod val="75000"/>
                  </a:srgbClr>
                </a:solidFill>
                <a:latin typeface="Calibri"/>
              </a:rPr>
            </a:br>
            <a:br>
              <a:rPr lang="sl-SI" sz="2200" dirty="0">
                <a:solidFill>
                  <a:srgbClr val="4F81BD">
                    <a:lumMod val="75000"/>
                  </a:srgbClr>
                </a:solidFill>
                <a:latin typeface="Calibri"/>
              </a:rPr>
            </a:br>
            <a:r>
              <a:rPr lang="sl-SI" sz="2200" b="0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Avtorji: Tomaž Bergant, Aleš Šolar, Jure </a:t>
            </a:r>
            <a:r>
              <a:rPr lang="sl-SI" sz="2200" b="0" dirty="0" err="1">
                <a:solidFill>
                  <a:srgbClr val="4F81BD">
                    <a:lumMod val="75000"/>
                  </a:srgbClr>
                </a:solidFill>
                <a:latin typeface="Calibri"/>
              </a:rPr>
              <a:t>Skubin</a:t>
            </a:r>
            <a:r>
              <a:rPr lang="sl-SI" sz="2200" b="0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, Isabelle Kuhar </a:t>
            </a:r>
            <a:r>
              <a:rPr lang="sl-SI" sz="2200" b="0" dirty="0" err="1">
                <a:solidFill>
                  <a:srgbClr val="4F81BD">
                    <a:lumMod val="75000"/>
                  </a:srgbClr>
                </a:solidFill>
                <a:latin typeface="Calibri"/>
              </a:rPr>
              <a:t>Sebastian</a:t>
            </a:r>
            <a:endParaRPr lang="sl-SI" sz="2200" b="0" dirty="0"/>
          </a:p>
        </p:txBody>
      </p:sp>
      <p:sp>
        <p:nvSpPr>
          <p:cNvPr id="4" name="Pravokotnik 3"/>
          <p:cNvSpPr/>
          <p:nvPr/>
        </p:nvSpPr>
        <p:spPr>
          <a:xfrm>
            <a:off x="1331640" y="428566"/>
            <a:ext cx="20797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000" dirty="0">
                <a:solidFill>
                  <a:schemeClr val="bg1">
                    <a:lumMod val="50000"/>
                  </a:schemeClr>
                </a:solidFill>
              </a:rPr>
              <a:t>Srebrno priznanje</a:t>
            </a:r>
            <a:endParaRPr lang="sl-SI" sz="2000" dirty="0"/>
          </a:p>
        </p:txBody>
      </p:sp>
      <p:pic>
        <p:nvPicPr>
          <p:cNvPr id="8" name="Označba mesta vsebine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852936"/>
            <a:ext cx="4464496" cy="3895355"/>
          </a:xfrm>
        </p:spPr>
      </p:pic>
    </p:spTree>
    <p:extLst>
      <p:ext uri="{BB962C8B-B14F-4D97-AF65-F5344CB8AC3E}">
        <p14:creationId xmlns:p14="http://schemas.microsoft.com/office/powerpoint/2010/main" val="19175862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sl-SI" sz="2000" dirty="0">
                <a:solidFill>
                  <a:srgbClr val="4F81BD">
                    <a:lumMod val="75000"/>
                  </a:srgbClr>
                </a:solidFill>
                <a:latin typeface="Calibri"/>
              </a:rPr>
            </a:br>
            <a:br>
              <a:rPr lang="sl-SI" sz="2000" dirty="0">
                <a:solidFill>
                  <a:srgbClr val="4F81BD">
                    <a:lumMod val="75000"/>
                  </a:srgbClr>
                </a:solidFill>
                <a:latin typeface="Calibri"/>
              </a:rPr>
            </a:br>
            <a:br>
              <a:rPr lang="sl-SI" sz="2000" dirty="0">
                <a:solidFill>
                  <a:srgbClr val="4F81BD">
                    <a:lumMod val="75000"/>
                  </a:srgbClr>
                </a:solidFill>
                <a:latin typeface="Calibri"/>
              </a:rPr>
            </a:br>
            <a:br>
              <a:rPr lang="sl-SI" sz="2000" dirty="0">
                <a:solidFill>
                  <a:srgbClr val="4F81BD">
                    <a:lumMod val="75000"/>
                  </a:srgbClr>
                </a:solidFill>
                <a:latin typeface="Calibri"/>
              </a:rPr>
            </a:br>
            <a:br>
              <a:rPr lang="sl-SI" sz="2000" dirty="0">
                <a:solidFill>
                  <a:srgbClr val="4F81BD">
                    <a:lumMod val="75000"/>
                  </a:srgbClr>
                </a:solidFill>
                <a:latin typeface="Calibri"/>
              </a:rPr>
            </a:br>
            <a:r>
              <a:rPr lang="sl-SI" sz="2200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Iskratel d.o.o.</a:t>
            </a:r>
            <a:br>
              <a:rPr lang="sl-SI" sz="2200" dirty="0">
                <a:solidFill>
                  <a:srgbClr val="4F81BD">
                    <a:lumMod val="75000"/>
                  </a:srgbClr>
                </a:solidFill>
                <a:latin typeface="Calibri"/>
              </a:rPr>
            </a:br>
            <a:br>
              <a:rPr lang="sl-SI" sz="2200" dirty="0">
                <a:solidFill>
                  <a:srgbClr val="4F81BD">
                    <a:lumMod val="75000"/>
                  </a:srgbClr>
                </a:solidFill>
                <a:latin typeface="Calibri"/>
              </a:rPr>
            </a:br>
            <a:r>
              <a:rPr lang="sl-SI" sz="2200" b="0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Produktna inovacija</a:t>
            </a:r>
            <a:br>
              <a:rPr lang="sl-SI" sz="2200" b="0" dirty="0">
                <a:solidFill>
                  <a:srgbClr val="4F81BD">
                    <a:lumMod val="75000"/>
                  </a:srgbClr>
                </a:solidFill>
                <a:latin typeface="Calibri"/>
              </a:rPr>
            </a:br>
            <a:br>
              <a:rPr lang="sl-SI" sz="2200" dirty="0">
                <a:solidFill>
                  <a:srgbClr val="4F81BD">
                    <a:lumMod val="75000"/>
                  </a:srgbClr>
                </a:solidFill>
                <a:latin typeface="Calibri"/>
              </a:rPr>
            </a:br>
            <a:r>
              <a:rPr lang="sl-SI" sz="2200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Podaljšanje življenjske dobe komunikacijskih procesorjev </a:t>
            </a:r>
            <a:r>
              <a:rPr lang="sl-SI" sz="2200" dirty="0" err="1">
                <a:solidFill>
                  <a:srgbClr val="4F81BD">
                    <a:lumMod val="75000"/>
                  </a:srgbClr>
                </a:solidFill>
                <a:latin typeface="Calibri"/>
              </a:rPr>
              <a:t>Artesyn</a:t>
            </a:r>
            <a:r>
              <a:rPr lang="sl-SI" sz="2200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 in Intel</a:t>
            </a:r>
            <a:br>
              <a:rPr lang="sl-SI" sz="2200" dirty="0">
                <a:solidFill>
                  <a:srgbClr val="4F81BD">
                    <a:lumMod val="75000"/>
                  </a:srgbClr>
                </a:solidFill>
                <a:latin typeface="Calibri"/>
              </a:rPr>
            </a:br>
            <a:br>
              <a:rPr lang="sl-SI" sz="2200" dirty="0">
                <a:solidFill>
                  <a:srgbClr val="4F81BD">
                    <a:lumMod val="75000"/>
                  </a:srgbClr>
                </a:solidFill>
                <a:latin typeface="Calibri"/>
              </a:rPr>
            </a:br>
            <a:r>
              <a:rPr lang="sl-SI" sz="2200" b="0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Avtor: Jože Bernik</a:t>
            </a:r>
            <a:endParaRPr lang="sl-SI" sz="2200" dirty="0"/>
          </a:p>
        </p:txBody>
      </p:sp>
      <p:sp>
        <p:nvSpPr>
          <p:cNvPr id="4" name="Pravokotnik 3"/>
          <p:cNvSpPr/>
          <p:nvPr/>
        </p:nvSpPr>
        <p:spPr>
          <a:xfrm>
            <a:off x="1331640" y="428566"/>
            <a:ext cx="1851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>
                <a:solidFill>
                  <a:schemeClr val="bg1">
                    <a:lumMod val="50000"/>
                  </a:schemeClr>
                </a:solidFill>
              </a:rPr>
              <a:t>Srebrno priznanje</a:t>
            </a:r>
            <a:endParaRPr lang="sl-SI" dirty="0"/>
          </a:p>
        </p:txBody>
      </p:sp>
      <p:graphicFrame>
        <p:nvGraphicFramePr>
          <p:cNvPr id="8" name="Chart 6"/>
          <p:cNvGraphicFramePr/>
          <p:nvPr>
            <p:extLst>
              <p:ext uri="{D42A27DB-BD31-4B8C-83A1-F6EECF244321}">
                <p14:modId xmlns:p14="http://schemas.microsoft.com/office/powerpoint/2010/main" val="1070049278"/>
              </p:ext>
            </p:extLst>
          </p:nvPr>
        </p:nvGraphicFramePr>
        <p:xfrm>
          <a:off x="3419872" y="2481560"/>
          <a:ext cx="4680520" cy="4376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543283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sl-SI" sz="2000" dirty="0">
                <a:solidFill>
                  <a:srgbClr val="4F81BD">
                    <a:lumMod val="75000"/>
                  </a:srgbClr>
                </a:solidFill>
                <a:latin typeface="Calibri"/>
              </a:rPr>
            </a:br>
            <a:br>
              <a:rPr lang="sl-SI" sz="2000" dirty="0">
                <a:solidFill>
                  <a:srgbClr val="4F81BD">
                    <a:lumMod val="75000"/>
                  </a:srgbClr>
                </a:solidFill>
                <a:latin typeface="Calibri"/>
              </a:rPr>
            </a:br>
            <a:br>
              <a:rPr lang="sl-SI" sz="2000" dirty="0">
                <a:solidFill>
                  <a:srgbClr val="4F81BD">
                    <a:lumMod val="75000"/>
                  </a:srgbClr>
                </a:solidFill>
                <a:latin typeface="Calibri"/>
              </a:rPr>
            </a:br>
            <a:br>
              <a:rPr lang="sl-SI" sz="2000" dirty="0">
                <a:solidFill>
                  <a:srgbClr val="4F81BD">
                    <a:lumMod val="75000"/>
                  </a:srgbClr>
                </a:solidFill>
                <a:latin typeface="Calibri"/>
              </a:rPr>
            </a:br>
            <a:r>
              <a:rPr lang="sl-SI" sz="2200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Iskratel d.o.o.</a:t>
            </a:r>
            <a:br>
              <a:rPr lang="sl-SI" sz="2200" dirty="0">
                <a:solidFill>
                  <a:srgbClr val="4F81BD">
                    <a:lumMod val="75000"/>
                  </a:srgbClr>
                </a:solidFill>
                <a:latin typeface="Calibri"/>
              </a:rPr>
            </a:br>
            <a:br>
              <a:rPr lang="sl-SI" sz="2200" dirty="0">
                <a:solidFill>
                  <a:srgbClr val="4F81BD">
                    <a:lumMod val="75000"/>
                  </a:srgbClr>
                </a:solidFill>
                <a:latin typeface="Calibri"/>
              </a:rPr>
            </a:br>
            <a:r>
              <a:rPr lang="sl-SI" sz="2200" b="0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Procesna inovacija</a:t>
            </a:r>
            <a:br>
              <a:rPr lang="sl-SI" sz="2200" b="0" dirty="0">
                <a:solidFill>
                  <a:srgbClr val="4F81BD">
                    <a:lumMod val="75000"/>
                  </a:srgbClr>
                </a:solidFill>
                <a:latin typeface="Calibri"/>
              </a:rPr>
            </a:br>
            <a:br>
              <a:rPr lang="sl-SI" sz="2200" dirty="0">
                <a:solidFill>
                  <a:srgbClr val="4F81BD">
                    <a:lumMod val="75000"/>
                  </a:srgbClr>
                </a:solidFill>
                <a:latin typeface="Calibri"/>
              </a:rPr>
            </a:br>
            <a:r>
              <a:rPr lang="sl-SI" sz="2200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Kreiranje in nalaganje podatkovnih baz v razvojnem okolju</a:t>
            </a:r>
            <a:br>
              <a:rPr lang="sl-SI" sz="2200" dirty="0">
                <a:solidFill>
                  <a:srgbClr val="4F81BD">
                    <a:lumMod val="75000"/>
                  </a:srgbClr>
                </a:solidFill>
                <a:latin typeface="Calibri"/>
              </a:rPr>
            </a:br>
            <a:br>
              <a:rPr lang="sl-SI" sz="2200" dirty="0">
                <a:solidFill>
                  <a:srgbClr val="4F81BD">
                    <a:lumMod val="75000"/>
                  </a:srgbClr>
                </a:solidFill>
                <a:latin typeface="Calibri"/>
              </a:rPr>
            </a:br>
            <a:r>
              <a:rPr lang="sl-SI" sz="2200" b="0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Avtorji: Aleš Šturm, Miha Polak, Gaber Stare</a:t>
            </a:r>
            <a:endParaRPr lang="sl-SI" sz="2200" dirty="0"/>
          </a:p>
        </p:txBody>
      </p:sp>
      <p:pic>
        <p:nvPicPr>
          <p:cNvPr id="5" name="Označba mesta vsebin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631" y="2420888"/>
            <a:ext cx="6228896" cy="3960440"/>
          </a:xfrm>
        </p:spPr>
      </p:pic>
      <p:sp>
        <p:nvSpPr>
          <p:cNvPr id="4" name="Pravokotnik 3"/>
          <p:cNvSpPr/>
          <p:nvPr/>
        </p:nvSpPr>
        <p:spPr>
          <a:xfrm>
            <a:off x="1331640" y="428566"/>
            <a:ext cx="1851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>
                <a:solidFill>
                  <a:schemeClr val="bg1">
                    <a:lumMod val="50000"/>
                  </a:schemeClr>
                </a:solidFill>
              </a:rPr>
              <a:t>Srebrno priznanje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7733149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63688" y="437423"/>
            <a:ext cx="6972320" cy="1143000"/>
          </a:xfrm>
        </p:spPr>
        <p:txBody>
          <a:bodyPr>
            <a:normAutofit fontScale="90000"/>
          </a:bodyPr>
          <a:lstStyle/>
          <a:p>
            <a:br>
              <a:rPr lang="sl-SI" sz="2000" dirty="0">
                <a:solidFill>
                  <a:srgbClr val="4F81BD">
                    <a:lumMod val="75000"/>
                  </a:srgbClr>
                </a:solidFill>
                <a:latin typeface="Calibri"/>
              </a:rPr>
            </a:br>
            <a:br>
              <a:rPr lang="sl-SI" sz="2000" dirty="0">
                <a:solidFill>
                  <a:srgbClr val="4F81BD">
                    <a:lumMod val="75000"/>
                  </a:srgbClr>
                </a:solidFill>
                <a:latin typeface="Calibri"/>
              </a:rPr>
            </a:br>
            <a:br>
              <a:rPr lang="sl-SI" sz="2000" dirty="0">
                <a:solidFill>
                  <a:srgbClr val="4F81BD">
                    <a:lumMod val="75000"/>
                  </a:srgbClr>
                </a:solidFill>
                <a:latin typeface="Calibri"/>
              </a:rPr>
            </a:br>
            <a:br>
              <a:rPr lang="sl-SI" sz="2000" dirty="0">
                <a:solidFill>
                  <a:srgbClr val="4F81BD">
                    <a:lumMod val="75000"/>
                  </a:srgbClr>
                </a:solidFill>
                <a:latin typeface="Calibri"/>
              </a:rPr>
            </a:br>
            <a:r>
              <a:rPr lang="sl-SI" sz="2200" dirty="0" err="1">
                <a:solidFill>
                  <a:srgbClr val="4F81BD">
                    <a:lumMod val="75000"/>
                  </a:srgbClr>
                </a:solidFill>
                <a:latin typeface="Calibri"/>
              </a:rPr>
              <a:t>Genis</a:t>
            </a:r>
            <a:r>
              <a:rPr lang="sl-SI" sz="2200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 d.o.o.</a:t>
            </a:r>
            <a:br>
              <a:rPr lang="sl-SI" sz="2200" dirty="0">
                <a:solidFill>
                  <a:srgbClr val="4F81BD">
                    <a:lumMod val="75000"/>
                  </a:srgbClr>
                </a:solidFill>
                <a:latin typeface="Calibri"/>
              </a:rPr>
            </a:br>
            <a:br>
              <a:rPr lang="sl-SI" sz="2200" dirty="0">
                <a:solidFill>
                  <a:srgbClr val="4F81BD">
                    <a:lumMod val="75000"/>
                  </a:srgbClr>
                </a:solidFill>
                <a:latin typeface="Calibri"/>
              </a:rPr>
            </a:br>
            <a:r>
              <a:rPr lang="sl-SI" sz="2200" b="0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Inovacija s področja digitalizacije</a:t>
            </a:r>
            <a:br>
              <a:rPr lang="sl-SI" sz="2200" b="0" dirty="0">
                <a:solidFill>
                  <a:srgbClr val="4F81BD">
                    <a:lumMod val="75000"/>
                  </a:srgbClr>
                </a:solidFill>
                <a:latin typeface="Calibri"/>
              </a:rPr>
            </a:br>
            <a:br>
              <a:rPr lang="sl-SI" sz="2200" dirty="0">
                <a:solidFill>
                  <a:srgbClr val="4F81BD">
                    <a:lumMod val="75000"/>
                  </a:srgbClr>
                </a:solidFill>
                <a:latin typeface="Calibri"/>
              </a:rPr>
            </a:br>
            <a:r>
              <a:rPr lang="sl-SI" sz="2200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Spletna storitev za komunikacijo z deležniki v poslovnem procesu i-Posli</a:t>
            </a:r>
            <a:br>
              <a:rPr lang="sl-SI" sz="2200" dirty="0">
                <a:solidFill>
                  <a:srgbClr val="4F81BD">
                    <a:lumMod val="75000"/>
                  </a:srgbClr>
                </a:solidFill>
                <a:latin typeface="Calibri"/>
              </a:rPr>
            </a:br>
            <a:br>
              <a:rPr lang="sl-SI" sz="2200" dirty="0">
                <a:solidFill>
                  <a:srgbClr val="4F81BD">
                    <a:lumMod val="75000"/>
                  </a:srgbClr>
                </a:solidFill>
                <a:latin typeface="Calibri"/>
              </a:rPr>
            </a:br>
            <a:r>
              <a:rPr lang="sl-SI" sz="2200" b="0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Avtorja: Ana in Stane Štefančič</a:t>
            </a:r>
            <a:endParaRPr lang="sl-SI" sz="2200" dirty="0"/>
          </a:p>
        </p:txBody>
      </p:sp>
      <p:pic>
        <p:nvPicPr>
          <p:cNvPr id="5" name="Označba mesta vsebin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709" y="2852738"/>
            <a:ext cx="5134562" cy="3816622"/>
          </a:xfrm>
        </p:spPr>
      </p:pic>
      <p:sp>
        <p:nvSpPr>
          <p:cNvPr id="4" name="Pravokotnik 3"/>
          <p:cNvSpPr/>
          <p:nvPr/>
        </p:nvSpPr>
        <p:spPr>
          <a:xfrm>
            <a:off x="1331640" y="428566"/>
            <a:ext cx="1851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>
                <a:solidFill>
                  <a:schemeClr val="bg1">
                    <a:lumMod val="50000"/>
                  </a:schemeClr>
                </a:solidFill>
              </a:rPr>
              <a:t>Srebrno priznanje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187675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7744" y="2636912"/>
            <a:ext cx="5962414" cy="1656184"/>
          </a:xfrm>
        </p:spPr>
        <p:txBody>
          <a:bodyPr>
            <a:normAutofit/>
          </a:bodyPr>
          <a:lstStyle/>
          <a:p>
            <a:pPr algn="ctr"/>
            <a:r>
              <a:rPr lang="sl-SI" dirty="0">
                <a:solidFill>
                  <a:schemeClr val="accent3"/>
                </a:solidFill>
                <a:latin typeface="+mn-lt"/>
              </a:rPr>
              <a:t>Pozdravljeni </a:t>
            </a:r>
            <a:br>
              <a:rPr lang="sl-SI" dirty="0">
                <a:solidFill>
                  <a:schemeClr val="accent3"/>
                </a:solidFill>
                <a:latin typeface="+mn-lt"/>
              </a:rPr>
            </a:br>
            <a:r>
              <a:rPr lang="sl-SI" dirty="0">
                <a:solidFill>
                  <a:schemeClr val="accent3"/>
                </a:solidFill>
                <a:latin typeface="+mn-lt"/>
              </a:rPr>
              <a:t>gorenjski inovatorji</a:t>
            </a:r>
            <a:endParaRPr lang="en-US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l-SI" sz="2000" dirty="0">
                <a:latin typeface="+mn-lt"/>
              </a:rPr>
              <a:t>Jesenice, 31. maj 2016</a:t>
            </a:r>
            <a:endParaRPr lang="en-US" sz="2000" dirty="0">
              <a:latin typeface="+mn-lt"/>
            </a:endParaRPr>
          </a:p>
        </p:txBody>
      </p:sp>
      <p:sp>
        <p:nvSpPr>
          <p:cNvPr id="4" name="Pravokotnik 3"/>
          <p:cNvSpPr/>
          <p:nvPr/>
        </p:nvSpPr>
        <p:spPr>
          <a:xfrm>
            <a:off x="7524328" y="1772816"/>
            <a:ext cx="82747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800" dirty="0">
                <a:solidFill>
                  <a:prstClr val="black"/>
                </a:solidFill>
                <a:ea typeface="+mj-ea"/>
                <a:cs typeface="Arial" pitchFamily="34" charset="0"/>
              </a:rPr>
              <a:t>v partnerstvu z </a:t>
            </a:r>
            <a:endParaRPr lang="sl-SI" sz="800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8114" y="1668016"/>
            <a:ext cx="2279898" cy="640487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značba mesta vsebine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486889"/>
            <a:ext cx="4608512" cy="4400185"/>
          </a:xfrm>
        </p:spPr>
      </p:pic>
      <p:sp>
        <p:nvSpPr>
          <p:cNvPr id="4" name="Pravokotnik 3"/>
          <p:cNvSpPr/>
          <p:nvPr/>
        </p:nvSpPr>
        <p:spPr>
          <a:xfrm>
            <a:off x="1331640" y="428566"/>
            <a:ext cx="1851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>
                <a:solidFill>
                  <a:schemeClr val="bg1">
                    <a:lumMod val="50000"/>
                  </a:schemeClr>
                </a:solidFill>
              </a:rPr>
              <a:t>Srebrno priznanje</a:t>
            </a:r>
            <a:endParaRPr lang="sl-SI" dirty="0"/>
          </a:p>
        </p:txBody>
      </p:sp>
      <p:sp>
        <p:nvSpPr>
          <p:cNvPr id="5" name="Naslov 1"/>
          <p:cNvSpPr>
            <a:spLocks noGrp="1"/>
          </p:cNvSpPr>
          <p:nvPr>
            <p:ph type="title"/>
          </p:nvPr>
        </p:nvSpPr>
        <p:spPr>
          <a:xfrm>
            <a:off x="1691680" y="226398"/>
            <a:ext cx="6972320" cy="1143000"/>
          </a:xfrm>
        </p:spPr>
        <p:txBody>
          <a:bodyPr>
            <a:normAutofit fontScale="90000"/>
          </a:bodyPr>
          <a:lstStyle/>
          <a:p>
            <a:br>
              <a:rPr lang="sl-SI" sz="2000" dirty="0">
                <a:solidFill>
                  <a:srgbClr val="4F81BD">
                    <a:lumMod val="75000"/>
                  </a:srgbClr>
                </a:solidFill>
                <a:latin typeface="Calibri"/>
              </a:rPr>
            </a:br>
            <a:br>
              <a:rPr lang="sl-SI" sz="2000" dirty="0">
                <a:solidFill>
                  <a:srgbClr val="4F81BD">
                    <a:lumMod val="75000"/>
                  </a:srgbClr>
                </a:solidFill>
                <a:latin typeface="Calibri"/>
              </a:rPr>
            </a:br>
            <a:br>
              <a:rPr lang="sl-SI" sz="2000" dirty="0">
                <a:solidFill>
                  <a:srgbClr val="4F81BD">
                    <a:lumMod val="75000"/>
                  </a:srgbClr>
                </a:solidFill>
                <a:latin typeface="Calibri"/>
              </a:rPr>
            </a:br>
            <a:br>
              <a:rPr lang="sl-SI" sz="2000" dirty="0">
                <a:solidFill>
                  <a:srgbClr val="4F81BD">
                    <a:lumMod val="75000"/>
                  </a:srgbClr>
                </a:solidFill>
                <a:latin typeface="Calibri"/>
              </a:rPr>
            </a:br>
            <a:br>
              <a:rPr lang="sl-SI" sz="2000" dirty="0">
                <a:solidFill>
                  <a:srgbClr val="4F81BD">
                    <a:lumMod val="75000"/>
                  </a:srgbClr>
                </a:solidFill>
                <a:latin typeface="Calibri"/>
              </a:rPr>
            </a:br>
            <a:r>
              <a:rPr lang="sl-SI" sz="2000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SPERA, Eva Prezelj </a:t>
            </a:r>
            <a:r>
              <a:rPr lang="sl-SI" sz="2000" dirty="0" err="1">
                <a:solidFill>
                  <a:srgbClr val="4F81BD">
                    <a:lumMod val="75000"/>
                  </a:srgbClr>
                </a:solidFill>
                <a:latin typeface="Calibri"/>
              </a:rPr>
              <a:t>s.p</a:t>
            </a:r>
            <a:r>
              <a:rPr lang="sl-SI" sz="2000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.</a:t>
            </a:r>
            <a:br>
              <a:rPr lang="sl-SI" sz="2200" dirty="0">
                <a:solidFill>
                  <a:srgbClr val="4F81BD">
                    <a:lumMod val="75000"/>
                  </a:srgbClr>
                </a:solidFill>
                <a:latin typeface="Calibri"/>
              </a:rPr>
            </a:br>
            <a:br>
              <a:rPr lang="sl-SI" sz="2200" dirty="0">
                <a:solidFill>
                  <a:srgbClr val="4F81BD">
                    <a:lumMod val="75000"/>
                  </a:srgbClr>
                </a:solidFill>
                <a:latin typeface="Calibri"/>
              </a:rPr>
            </a:br>
            <a:r>
              <a:rPr lang="sl-SI" sz="2200" b="0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Produktna inovacija</a:t>
            </a:r>
            <a:br>
              <a:rPr lang="sl-SI" sz="2200" b="0" dirty="0">
                <a:solidFill>
                  <a:srgbClr val="4F81BD">
                    <a:lumMod val="75000"/>
                  </a:srgbClr>
                </a:solidFill>
                <a:latin typeface="Calibri"/>
              </a:rPr>
            </a:br>
            <a:br>
              <a:rPr lang="sl-SI" sz="2200" dirty="0">
                <a:solidFill>
                  <a:srgbClr val="4F81BD">
                    <a:lumMod val="75000"/>
                  </a:srgbClr>
                </a:solidFill>
                <a:latin typeface="Calibri"/>
              </a:rPr>
            </a:br>
            <a:r>
              <a:rPr lang="sl-SI" sz="2200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Otroško telovadno igralo OTI</a:t>
            </a:r>
            <a:br>
              <a:rPr lang="sl-SI" sz="2200" dirty="0">
                <a:solidFill>
                  <a:srgbClr val="4F81BD">
                    <a:lumMod val="75000"/>
                  </a:srgbClr>
                </a:solidFill>
                <a:latin typeface="Calibri"/>
              </a:rPr>
            </a:br>
            <a:br>
              <a:rPr lang="sl-SI" sz="2200" dirty="0">
                <a:solidFill>
                  <a:srgbClr val="4F81BD">
                    <a:lumMod val="75000"/>
                  </a:srgbClr>
                </a:solidFill>
                <a:latin typeface="Calibri"/>
              </a:rPr>
            </a:br>
            <a:r>
              <a:rPr lang="sl-SI" sz="2200" b="0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Avtorja: Eva in Dušan Prezelj</a:t>
            </a:r>
            <a:endParaRPr lang="sl-SI" sz="2200" dirty="0"/>
          </a:p>
        </p:txBody>
      </p:sp>
    </p:spTree>
    <p:extLst>
      <p:ext uri="{BB962C8B-B14F-4D97-AF65-F5344CB8AC3E}">
        <p14:creationId xmlns:p14="http://schemas.microsoft.com/office/powerpoint/2010/main" val="21436668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479" y="548680"/>
            <a:ext cx="6972320" cy="1143000"/>
          </a:xfrm>
        </p:spPr>
        <p:txBody>
          <a:bodyPr/>
          <a:lstStyle/>
          <a:p>
            <a:r>
              <a:rPr lang="sl-SI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Zlata priznanja</a:t>
            </a:r>
            <a:endParaRPr lang="en-US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897" y="1916832"/>
            <a:ext cx="6239485" cy="4151887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značba mesta vsebine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501008"/>
            <a:ext cx="4824536" cy="3216357"/>
          </a:xfr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827584" y="404664"/>
            <a:ext cx="2569488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sl-SI" sz="2000" b="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Zlato priznanje</a:t>
            </a:r>
            <a:endParaRPr lang="en-US" sz="2000" b="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Naslov 1"/>
          <p:cNvSpPr>
            <a:spLocks noGrp="1"/>
          </p:cNvSpPr>
          <p:nvPr>
            <p:ph type="title"/>
          </p:nvPr>
        </p:nvSpPr>
        <p:spPr>
          <a:xfrm>
            <a:off x="1763688" y="732046"/>
            <a:ext cx="6972320" cy="1143000"/>
          </a:xfrm>
        </p:spPr>
        <p:txBody>
          <a:bodyPr>
            <a:normAutofit fontScale="90000"/>
          </a:bodyPr>
          <a:lstStyle/>
          <a:p>
            <a:br>
              <a:rPr lang="sl-SI" sz="2000" dirty="0">
                <a:solidFill>
                  <a:srgbClr val="4F81BD">
                    <a:lumMod val="75000"/>
                  </a:srgbClr>
                </a:solidFill>
                <a:latin typeface="Calibri"/>
              </a:rPr>
            </a:br>
            <a:br>
              <a:rPr lang="sl-SI" sz="2000" dirty="0">
                <a:solidFill>
                  <a:srgbClr val="4F81BD">
                    <a:lumMod val="75000"/>
                  </a:srgbClr>
                </a:solidFill>
                <a:latin typeface="Calibri"/>
              </a:rPr>
            </a:br>
            <a:br>
              <a:rPr lang="sl-SI" sz="2000" dirty="0">
                <a:solidFill>
                  <a:srgbClr val="4F81BD">
                    <a:lumMod val="75000"/>
                  </a:srgbClr>
                </a:solidFill>
                <a:latin typeface="Calibri"/>
              </a:rPr>
            </a:br>
            <a:br>
              <a:rPr lang="sl-SI" sz="2000" dirty="0">
                <a:solidFill>
                  <a:srgbClr val="4F81BD">
                    <a:lumMod val="75000"/>
                  </a:srgbClr>
                </a:solidFill>
                <a:latin typeface="Calibri"/>
              </a:rPr>
            </a:br>
            <a:br>
              <a:rPr lang="sl-SI" sz="2000" dirty="0">
                <a:solidFill>
                  <a:srgbClr val="4F81BD">
                    <a:lumMod val="75000"/>
                  </a:srgbClr>
                </a:solidFill>
                <a:latin typeface="Calibri"/>
              </a:rPr>
            </a:br>
            <a:r>
              <a:rPr lang="sl-SI" sz="2200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Acroni d.o.o.</a:t>
            </a:r>
            <a:br>
              <a:rPr lang="sl-SI" sz="2200" dirty="0">
                <a:solidFill>
                  <a:srgbClr val="4F81BD">
                    <a:lumMod val="75000"/>
                  </a:srgbClr>
                </a:solidFill>
                <a:latin typeface="Calibri"/>
              </a:rPr>
            </a:br>
            <a:r>
              <a:rPr lang="sl-SI" sz="2200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Razvojni center Jesenice d.o.o.</a:t>
            </a:r>
            <a:br>
              <a:rPr lang="sl-SI" sz="2200" dirty="0">
                <a:solidFill>
                  <a:srgbClr val="4F81BD">
                    <a:lumMod val="75000"/>
                  </a:srgbClr>
                </a:solidFill>
                <a:latin typeface="Calibri"/>
              </a:rPr>
            </a:br>
            <a:br>
              <a:rPr lang="sl-SI" sz="2200" dirty="0">
                <a:solidFill>
                  <a:srgbClr val="4F81BD">
                    <a:lumMod val="75000"/>
                  </a:srgbClr>
                </a:solidFill>
                <a:latin typeface="Calibri"/>
              </a:rPr>
            </a:br>
            <a:r>
              <a:rPr lang="sl-SI" sz="2200" b="0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Procesna inovacija</a:t>
            </a:r>
            <a:br>
              <a:rPr lang="sl-SI" sz="2200" b="0" dirty="0">
                <a:solidFill>
                  <a:srgbClr val="4F81BD">
                    <a:lumMod val="75000"/>
                  </a:srgbClr>
                </a:solidFill>
                <a:latin typeface="Calibri"/>
              </a:rPr>
            </a:br>
            <a:br>
              <a:rPr lang="sl-SI" sz="2200" dirty="0">
                <a:solidFill>
                  <a:srgbClr val="4F81BD">
                    <a:lumMod val="75000"/>
                  </a:srgbClr>
                </a:solidFill>
                <a:latin typeface="Calibri"/>
              </a:rPr>
            </a:br>
            <a:r>
              <a:rPr lang="sl-SI" sz="2000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Metoda in naprava za določanje karakterističnih temperatur jekel, s postopkom direktnega odvzema taline iz vmesne </a:t>
            </a:r>
            <a:r>
              <a:rPr lang="sl-SI" sz="2000" dirty="0" err="1">
                <a:solidFill>
                  <a:srgbClr val="4F81BD">
                    <a:lumMod val="75000"/>
                  </a:srgbClr>
                </a:solidFill>
                <a:latin typeface="Calibri"/>
              </a:rPr>
              <a:t>ponovce</a:t>
            </a:r>
            <a:br>
              <a:rPr lang="sl-SI" sz="2000" dirty="0">
                <a:solidFill>
                  <a:srgbClr val="4F81BD">
                    <a:lumMod val="75000"/>
                  </a:srgbClr>
                </a:solidFill>
                <a:latin typeface="Calibri"/>
              </a:rPr>
            </a:br>
            <a:br>
              <a:rPr lang="sl-SI" sz="2200" dirty="0">
                <a:solidFill>
                  <a:srgbClr val="4F81BD">
                    <a:lumMod val="75000"/>
                  </a:srgbClr>
                </a:solidFill>
                <a:latin typeface="Calibri"/>
              </a:rPr>
            </a:br>
            <a:r>
              <a:rPr lang="sl-SI" sz="2200" b="0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Avtorji: dr. Matevž </a:t>
            </a:r>
            <a:r>
              <a:rPr lang="sl-SI" sz="2200" b="0" dirty="0" err="1">
                <a:solidFill>
                  <a:srgbClr val="4F81BD">
                    <a:lumMod val="75000"/>
                  </a:srgbClr>
                </a:solidFill>
                <a:latin typeface="Calibri"/>
              </a:rPr>
              <a:t>Fazarinc</a:t>
            </a:r>
            <a:r>
              <a:rPr lang="sl-SI" sz="2200" b="0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, dr. Boštjan </a:t>
            </a:r>
            <a:r>
              <a:rPr lang="sl-SI" sz="2200" b="0" dirty="0" err="1">
                <a:solidFill>
                  <a:srgbClr val="4F81BD">
                    <a:lumMod val="75000"/>
                  </a:srgbClr>
                </a:solidFill>
                <a:latin typeface="Calibri"/>
              </a:rPr>
              <a:t>Bradaškja</a:t>
            </a:r>
            <a:r>
              <a:rPr lang="sl-SI" sz="2200" b="0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, dr. Grega Klančnik</a:t>
            </a:r>
            <a:endParaRPr lang="sl-SI" sz="2200" dirty="0"/>
          </a:p>
        </p:txBody>
      </p:sp>
    </p:spTree>
    <p:extLst>
      <p:ext uri="{BB962C8B-B14F-4D97-AF65-F5344CB8AC3E}">
        <p14:creationId xmlns:p14="http://schemas.microsoft.com/office/powerpoint/2010/main" val="27402131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17522" y="1028700"/>
            <a:ext cx="6972320" cy="1143000"/>
          </a:xfrm>
        </p:spPr>
        <p:txBody>
          <a:bodyPr>
            <a:noAutofit/>
          </a:bodyPr>
          <a:lstStyle/>
          <a:p>
            <a:r>
              <a:rPr lang="sl-SI" sz="2000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Domel d.o.o.</a:t>
            </a:r>
            <a:br>
              <a:rPr lang="sl-SI" sz="2000" dirty="0">
                <a:solidFill>
                  <a:srgbClr val="4F81BD">
                    <a:lumMod val="75000"/>
                  </a:srgbClr>
                </a:solidFill>
                <a:latin typeface="Calibri"/>
              </a:rPr>
            </a:br>
            <a:br>
              <a:rPr lang="sl-SI" sz="2000" dirty="0">
                <a:solidFill>
                  <a:srgbClr val="4F81BD">
                    <a:lumMod val="75000"/>
                  </a:srgbClr>
                </a:solidFill>
                <a:latin typeface="Calibri"/>
              </a:rPr>
            </a:br>
            <a:r>
              <a:rPr lang="sl-SI" sz="2000" b="0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Produktna inovacija</a:t>
            </a:r>
            <a:br>
              <a:rPr lang="sl-SI" sz="2000" b="0" dirty="0">
                <a:solidFill>
                  <a:srgbClr val="4F81BD">
                    <a:lumMod val="75000"/>
                  </a:srgbClr>
                </a:solidFill>
                <a:latin typeface="Calibri"/>
              </a:rPr>
            </a:br>
            <a:br>
              <a:rPr lang="sl-SI" sz="2000" dirty="0">
                <a:solidFill>
                  <a:srgbClr val="4F81BD">
                    <a:lumMod val="75000"/>
                  </a:srgbClr>
                </a:solidFill>
                <a:latin typeface="Calibri"/>
              </a:rPr>
            </a:br>
            <a:r>
              <a:rPr lang="sl-SI" sz="2000" dirty="0">
                <a:solidFill>
                  <a:schemeClr val="tx2"/>
                </a:solidFill>
                <a:latin typeface="+mn-lt"/>
              </a:rPr>
              <a:t>Dvojni digitalni hladilni inkubator TOWER</a:t>
            </a:r>
            <a:br>
              <a:rPr lang="sl-SI" sz="2000" dirty="0">
                <a:solidFill>
                  <a:schemeClr val="tx2"/>
                </a:solidFill>
              </a:rPr>
            </a:br>
            <a:br>
              <a:rPr lang="sl-SI" sz="2000" dirty="0">
                <a:solidFill>
                  <a:srgbClr val="4F81BD">
                    <a:lumMod val="75000"/>
                  </a:srgbClr>
                </a:solidFill>
                <a:latin typeface="Calibri"/>
              </a:rPr>
            </a:br>
            <a:r>
              <a:rPr lang="sl-SI" sz="2000" b="0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Avtorji: Marjan Prevc, Ludvik Benedičič, Polde Benedik, Klemen Benedičič, Boštjan Demšar</a:t>
            </a:r>
            <a:endParaRPr lang="sl-SI" sz="2000" dirty="0"/>
          </a:p>
        </p:txBody>
      </p:sp>
      <p:pic>
        <p:nvPicPr>
          <p:cNvPr id="5" name="Označba mesta vsebine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105" y="2780928"/>
            <a:ext cx="3101154" cy="4475557"/>
          </a:xfr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827584" y="404664"/>
            <a:ext cx="2569488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sl-SI" sz="2000" b="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Zlato priznanje</a:t>
            </a:r>
            <a:endParaRPr lang="en-US" sz="2000" b="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173004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značba mesta vsebine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060848"/>
            <a:ext cx="5974149" cy="4480612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14479" y="548680"/>
            <a:ext cx="6972320" cy="1143000"/>
          </a:xfrm>
        </p:spPr>
        <p:txBody>
          <a:bodyPr>
            <a:normAutofit fontScale="90000"/>
          </a:bodyPr>
          <a:lstStyle/>
          <a:p>
            <a:r>
              <a:rPr lang="sl-SI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Zlata priznanja </a:t>
            </a:r>
            <a:br>
              <a:rPr lang="sl-SI" dirty="0">
                <a:solidFill>
                  <a:schemeClr val="accent6">
                    <a:lumMod val="75000"/>
                  </a:schemeClr>
                </a:solidFill>
                <a:latin typeface="+mn-lt"/>
              </a:rPr>
            </a:br>
            <a:r>
              <a:rPr lang="sl-SI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- nacionalni nivo -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30876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763688" y="260648"/>
            <a:ext cx="6972320" cy="2880320"/>
          </a:xfrm>
        </p:spPr>
        <p:txBody>
          <a:bodyPr/>
          <a:lstStyle/>
          <a:p>
            <a:r>
              <a:rPr lang="sl-SI" sz="2000" b="1" dirty="0">
                <a:solidFill>
                  <a:srgbClr val="4F81BD">
                    <a:lumMod val="75000"/>
                  </a:srgbClr>
                </a:solidFill>
                <a:latin typeface="Calibri"/>
                <a:ea typeface="+mj-ea"/>
              </a:rPr>
              <a:t>M SORA </a:t>
            </a:r>
            <a:r>
              <a:rPr lang="sl-SI" sz="2000" b="1" dirty="0" err="1">
                <a:solidFill>
                  <a:srgbClr val="4F81BD">
                    <a:lumMod val="75000"/>
                  </a:srgbClr>
                </a:solidFill>
                <a:latin typeface="Calibri"/>
                <a:ea typeface="+mj-ea"/>
              </a:rPr>
              <a:t>d.d</a:t>
            </a:r>
            <a:r>
              <a:rPr lang="sl-SI" sz="2000" b="1" dirty="0">
                <a:solidFill>
                  <a:srgbClr val="4F81BD">
                    <a:lumMod val="75000"/>
                  </a:srgbClr>
                </a:solidFill>
                <a:latin typeface="Calibri"/>
                <a:ea typeface="+mj-ea"/>
              </a:rPr>
              <a:t>.</a:t>
            </a:r>
            <a:br>
              <a:rPr lang="sl-SI" sz="2000" b="1" dirty="0">
                <a:solidFill>
                  <a:srgbClr val="4F81BD">
                    <a:lumMod val="75000"/>
                  </a:srgbClr>
                </a:solidFill>
                <a:latin typeface="Calibri"/>
                <a:ea typeface="+mj-ea"/>
              </a:rPr>
            </a:br>
            <a:r>
              <a:rPr lang="sl-SI" sz="2000" dirty="0">
                <a:solidFill>
                  <a:srgbClr val="4F81BD">
                    <a:lumMod val="75000"/>
                  </a:srgbClr>
                </a:solidFill>
                <a:latin typeface="Calibri"/>
                <a:ea typeface="+mj-ea"/>
              </a:rPr>
              <a:t>Produktna inovacija</a:t>
            </a:r>
            <a:br>
              <a:rPr lang="sl-SI" sz="2000" dirty="0">
                <a:solidFill>
                  <a:srgbClr val="4F81BD">
                    <a:lumMod val="75000"/>
                  </a:srgbClr>
                </a:solidFill>
                <a:latin typeface="Calibri"/>
                <a:ea typeface="+mj-ea"/>
              </a:rPr>
            </a:br>
            <a:r>
              <a:rPr lang="sl-SI" sz="2000" b="1" dirty="0">
                <a:solidFill>
                  <a:srgbClr val="4F81BD">
                    <a:lumMod val="75000"/>
                  </a:srgbClr>
                </a:solidFill>
                <a:latin typeface="Calibri"/>
                <a:ea typeface="+mj-ea"/>
                <a:hlinkClick r:id="rId2" action="ppaction://hlinkpres?slideindex=1&amp;slidetitle="/>
              </a:rPr>
              <a:t>Leseno pasivno okno iz termično modificirane smrekovine – Natura </a:t>
            </a:r>
            <a:r>
              <a:rPr lang="sl-SI" sz="2000" b="1" dirty="0" err="1">
                <a:solidFill>
                  <a:srgbClr val="4F81BD">
                    <a:lumMod val="75000"/>
                  </a:srgbClr>
                </a:solidFill>
                <a:latin typeface="Calibri"/>
                <a:ea typeface="+mj-ea"/>
                <a:hlinkClick r:id="rId2" action="ppaction://hlinkpres?slideindex=1&amp;slidetitle="/>
              </a:rPr>
              <a:t>Optimo</a:t>
            </a:r>
            <a:r>
              <a:rPr lang="sl-SI" sz="2000" b="1" dirty="0">
                <a:solidFill>
                  <a:srgbClr val="4F81BD">
                    <a:lumMod val="75000"/>
                  </a:srgbClr>
                </a:solidFill>
                <a:latin typeface="Calibri"/>
                <a:ea typeface="+mj-ea"/>
                <a:hlinkClick r:id="rId2" action="ppaction://hlinkpres?slideindex=1&amp;slidetitle="/>
              </a:rPr>
              <a:t> XLT</a:t>
            </a:r>
            <a:br>
              <a:rPr lang="sl-SI" sz="2000" b="1" dirty="0">
                <a:solidFill>
                  <a:srgbClr val="4F81BD">
                    <a:lumMod val="75000"/>
                  </a:srgbClr>
                </a:solidFill>
                <a:latin typeface="Calibri"/>
                <a:ea typeface="+mj-ea"/>
              </a:rPr>
            </a:br>
            <a:r>
              <a:rPr lang="sl-SI" sz="2000" dirty="0">
                <a:solidFill>
                  <a:srgbClr val="4F81BD">
                    <a:lumMod val="75000"/>
                  </a:srgbClr>
                </a:solidFill>
                <a:latin typeface="Calibri"/>
                <a:ea typeface="+mj-ea"/>
              </a:rPr>
              <a:t>Avtor: M SORA Mizarstvo</a:t>
            </a:r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7" y="2636912"/>
            <a:ext cx="5077427" cy="4464496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99592" y="230222"/>
            <a:ext cx="2497481" cy="648072"/>
          </a:xfrm>
        </p:spPr>
        <p:txBody>
          <a:bodyPr>
            <a:normAutofit/>
          </a:bodyPr>
          <a:lstStyle/>
          <a:p>
            <a:r>
              <a:rPr lang="sl-SI" sz="1800" b="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Zlata priznanja </a:t>
            </a:r>
            <a:br>
              <a:rPr lang="sl-SI" sz="1800" b="0" dirty="0">
                <a:solidFill>
                  <a:schemeClr val="accent6">
                    <a:lumMod val="75000"/>
                  </a:schemeClr>
                </a:solidFill>
                <a:latin typeface="+mn-lt"/>
              </a:rPr>
            </a:br>
            <a:r>
              <a:rPr lang="sl-SI" sz="1800" b="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- nacionalni nivo -</a:t>
            </a:r>
            <a:endParaRPr lang="en-US" sz="1800" b="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063667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907704" y="922710"/>
            <a:ext cx="6972320" cy="1143000"/>
          </a:xfrm>
        </p:spPr>
        <p:txBody>
          <a:bodyPr>
            <a:noAutofit/>
          </a:bodyPr>
          <a:lstStyle/>
          <a:p>
            <a:pPr marL="342900" lvl="0" indent="-342900">
              <a:lnSpc>
                <a:spcPct val="150000"/>
              </a:lnSpc>
              <a:spcBef>
                <a:spcPct val="20000"/>
              </a:spcBef>
            </a:pPr>
            <a:r>
              <a:rPr lang="sl-SI" sz="2000" dirty="0">
                <a:solidFill>
                  <a:srgbClr val="4F81BD">
                    <a:lumMod val="75000"/>
                  </a:srgbClr>
                </a:solidFill>
                <a:latin typeface="+mn-lt"/>
                <a:ea typeface="+mn-ea"/>
              </a:rPr>
              <a:t>Acroni d.o.o.</a:t>
            </a:r>
            <a:br>
              <a:rPr lang="sl-SI" sz="2000" dirty="0">
                <a:solidFill>
                  <a:srgbClr val="4F81BD">
                    <a:lumMod val="75000"/>
                  </a:srgbClr>
                </a:solidFill>
                <a:latin typeface="+mn-lt"/>
                <a:ea typeface="+mn-ea"/>
              </a:rPr>
            </a:br>
            <a:r>
              <a:rPr lang="sl-SI" sz="2000" b="0" dirty="0">
                <a:solidFill>
                  <a:srgbClr val="4F81BD">
                    <a:lumMod val="75000"/>
                  </a:srgbClr>
                </a:solidFill>
                <a:latin typeface="+mn-lt"/>
                <a:ea typeface="+mn-ea"/>
              </a:rPr>
              <a:t>Procesna inovacija</a:t>
            </a:r>
            <a:br>
              <a:rPr lang="sl-SI" sz="2000" b="0" dirty="0">
                <a:solidFill>
                  <a:srgbClr val="4F81BD">
                    <a:lumMod val="75000"/>
                  </a:srgbClr>
                </a:solidFill>
                <a:latin typeface="+mn-lt"/>
                <a:ea typeface="+mn-ea"/>
              </a:rPr>
            </a:br>
            <a:r>
              <a:rPr lang="sl-SI" sz="2000" b="0" dirty="0">
                <a:solidFill>
                  <a:srgbClr val="4F81BD">
                    <a:lumMod val="75000"/>
                  </a:srgbClr>
                </a:solidFill>
                <a:latin typeface="+mn-lt"/>
                <a:ea typeface="+mn-ea"/>
                <a:hlinkClick r:id="rId2" action="ppaction://hlinkpres?slideindex=1&amp;slidetitle="/>
              </a:rPr>
              <a:t> </a:t>
            </a:r>
            <a:r>
              <a:rPr lang="sl-SI" sz="2000" dirty="0" err="1">
                <a:solidFill>
                  <a:srgbClr val="4F81BD">
                    <a:lumMod val="75000"/>
                  </a:srgbClr>
                </a:solidFill>
                <a:latin typeface="+mn-lt"/>
                <a:ea typeface="+mn-ea"/>
                <a:hlinkClick r:id="rId2" action="ppaction://hlinkpres?slideindex=1&amp;slidetitle="/>
              </a:rPr>
              <a:t>Brezkislinsko</a:t>
            </a:r>
            <a:r>
              <a:rPr lang="sl-SI" sz="2000" dirty="0">
                <a:solidFill>
                  <a:srgbClr val="4F81BD">
                    <a:lumMod val="75000"/>
                  </a:srgbClr>
                </a:solidFill>
                <a:latin typeface="+mn-lt"/>
                <a:ea typeface="+mn-ea"/>
                <a:hlinkClick r:id="rId2" action="ppaction://hlinkpres?slideindex=1&amp;slidetitle="/>
              </a:rPr>
              <a:t> čiščenje toplo in hladno valjanih pločevin</a:t>
            </a:r>
            <a:br>
              <a:rPr lang="sl-SI" sz="2000" dirty="0">
                <a:solidFill>
                  <a:srgbClr val="4F81BD">
                    <a:lumMod val="75000"/>
                  </a:srgbClr>
                </a:solidFill>
                <a:latin typeface="+mn-lt"/>
                <a:ea typeface="+mn-ea"/>
              </a:rPr>
            </a:br>
            <a:r>
              <a:rPr lang="sl-SI" sz="2000" b="0" dirty="0">
                <a:solidFill>
                  <a:srgbClr val="4F81BD">
                    <a:lumMod val="75000"/>
                  </a:srgbClr>
                </a:solidFill>
                <a:latin typeface="+mn-lt"/>
                <a:ea typeface="+mn-ea"/>
              </a:rPr>
              <a:t>Avtorja: Janez </a:t>
            </a:r>
            <a:r>
              <a:rPr lang="sl-SI" sz="2000" b="0" dirty="0" err="1">
                <a:solidFill>
                  <a:srgbClr val="4F81BD">
                    <a:lumMod val="75000"/>
                  </a:srgbClr>
                </a:solidFill>
                <a:latin typeface="+mn-lt"/>
                <a:ea typeface="+mn-ea"/>
              </a:rPr>
              <a:t>Katnik</a:t>
            </a:r>
            <a:r>
              <a:rPr lang="sl-SI" sz="2000" b="0" dirty="0">
                <a:solidFill>
                  <a:srgbClr val="4F81BD">
                    <a:lumMod val="75000"/>
                  </a:srgbClr>
                </a:solidFill>
                <a:latin typeface="+mn-lt"/>
                <a:ea typeface="+mn-ea"/>
              </a:rPr>
              <a:t>, Bojan </a:t>
            </a:r>
            <a:r>
              <a:rPr lang="sl-SI" sz="2000" b="0" dirty="0" err="1">
                <a:solidFill>
                  <a:srgbClr val="4F81BD">
                    <a:lumMod val="75000"/>
                  </a:srgbClr>
                </a:solidFill>
                <a:latin typeface="+mn-lt"/>
                <a:ea typeface="+mn-ea"/>
              </a:rPr>
              <a:t>Finc</a:t>
            </a:r>
            <a:br>
              <a:rPr lang="sl-SI" sz="2000" b="0" dirty="0">
                <a:solidFill>
                  <a:prstClr val="black"/>
                </a:solidFill>
                <a:latin typeface="+mn-lt"/>
                <a:ea typeface="+mn-ea"/>
              </a:rPr>
            </a:br>
            <a:endParaRPr lang="sl-SI" sz="2000" dirty="0">
              <a:latin typeface="+mn-lt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99592" y="274638"/>
            <a:ext cx="2497481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sl-SI" sz="1800" b="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Zlata priznanja </a:t>
            </a:r>
            <a:br>
              <a:rPr lang="sl-SI" sz="1800" b="0" dirty="0">
                <a:solidFill>
                  <a:schemeClr val="accent6">
                    <a:lumMod val="75000"/>
                  </a:schemeClr>
                </a:solidFill>
                <a:latin typeface="+mn-lt"/>
              </a:rPr>
            </a:br>
            <a:r>
              <a:rPr lang="sl-SI" sz="1800" b="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- nacionalni nivo -</a:t>
            </a:r>
            <a:endParaRPr lang="en-US" sz="1800" b="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7" name="Označba mesta vsebine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406527" y="3010297"/>
            <a:ext cx="4400550" cy="2933700"/>
          </a:xfrm>
        </p:spPr>
      </p:pic>
    </p:spTree>
    <p:extLst>
      <p:ext uri="{BB962C8B-B14F-4D97-AF65-F5344CB8AC3E}">
        <p14:creationId xmlns:p14="http://schemas.microsoft.com/office/powerpoint/2010/main" val="17121825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sl-SI" sz="2000" dirty="0">
                <a:solidFill>
                  <a:srgbClr val="4F81BD">
                    <a:lumMod val="75000"/>
                  </a:srgbClr>
                </a:solidFill>
                <a:latin typeface="Calibri"/>
              </a:rPr>
            </a:br>
            <a:br>
              <a:rPr lang="sl-SI" sz="2000" dirty="0">
                <a:solidFill>
                  <a:srgbClr val="4F81BD">
                    <a:lumMod val="75000"/>
                  </a:srgbClr>
                </a:solidFill>
                <a:latin typeface="Calibri"/>
              </a:rPr>
            </a:br>
            <a:br>
              <a:rPr lang="sl-SI" sz="2000" dirty="0">
                <a:solidFill>
                  <a:srgbClr val="4F81BD">
                    <a:lumMod val="75000"/>
                  </a:srgbClr>
                </a:solidFill>
                <a:latin typeface="Calibri"/>
              </a:rPr>
            </a:br>
            <a:br>
              <a:rPr lang="sl-SI" sz="2000" dirty="0">
                <a:solidFill>
                  <a:srgbClr val="4F81BD">
                    <a:lumMod val="75000"/>
                  </a:srgbClr>
                </a:solidFill>
                <a:latin typeface="Calibri"/>
              </a:rPr>
            </a:br>
            <a:br>
              <a:rPr lang="sl-SI" sz="2000" dirty="0">
                <a:solidFill>
                  <a:srgbClr val="4F81BD">
                    <a:lumMod val="75000"/>
                  </a:srgbClr>
                </a:solidFill>
                <a:latin typeface="Calibri"/>
              </a:rPr>
            </a:br>
            <a:br>
              <a:rPr lang="sl-SI" sz="2000" dirty="0">
                <a:solidFill>
                  <a:srgbClr val="4F81BD">
                    <a:lumMod val="75000"/>
                  </a:srgbClr>
                </a:solidFill>
                <a:latin typeface="Calibri"/>
              </a:rPr>
            </a:br>
            <a:br>
              <a:rPr lang="sl-SI" sz="2000" dirty="0">
                <a:solidFill>
                  <a:srgbClr val="4F81BD">
                    <a:lumMod val="75000"/>
                  </a:srgbClr>
                </a:solidFill>
                <a:latin typeface="Calibri"/>
              </a:rPr>
            </a:br>
            <a:br>
              <a:rPr lang="sl-SI" sz="2000" dirty="0">
                <a:solidFill>
                  <a:srgbClr val="4F81BD">
                    <a:lumMod val="75000"/>
                  </a:srgbClr>
                </a:solidFill>
                <a:latin typeface="Calibri"/>
              </a:rPr>
            </a:br>
            <a:r>
              <a:rPr lang="sl-SI" sz="2000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Domel d.o.o.</a:t>
            </a:r>
            <a:br>
              <a:rPr lang="sl-SI" sz="2000" dirty="0">
                <a:solidFill>
                  <a:srgbClr val="4F81BD">
                    <a:lumMod val="75000"/>
                  </a:srgbClr>
                </a:solidFill>
                <a:latin typeface="Calibri"/>
              </a:rPr>
            </a:br>
            <a:r>
              <a:rPr lang="sl-SI" sz="2000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NELA razvojni center d.o.o.</a:t>
            </a:r>
            <a:br>
              <a:rPr lang="sl-SI" sz="2000" dirty="0">
                <a:solidFill>
                  <a:srgbClr val="4F81BD">
                    <a:lumMod val="75000"/>
                  </a:srgbClr>
                </a:solidFill>
                <a:latin typeface="Calibri"/>
              </a:rPr>
            </a:br>
            <a:br>
              <a:rPr lang="sl-SI" sz="2000" dirty="0">
                <a:solidFill>
                  <a:srgbClr val="4F81BD">
                    <a:lumMod val="75000"/>
                  </a:srgbClr>
                </a:solidFill>
                <a:latin typeface="Calibri"/>
              </a:rPr>
            </a:br>
            <a:r>
              <a:rPr lang="sl-SI" sz="2000" b="0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Produktno - procesna inovacija</a:t>
            </a:r>
            <a:br>
              <a:rPr lang="sl-SI" sz="2000" b="0" dirty="0">
                <a:solidFill>
                  <a:srgbClr val="4F81BD">
                    <a:lumMod val="75000"/>
                  </a:srgbClr>
                </a:solidFill>
                <a:latin typeface="Calibri"/>
              </a:rPr>
            </a:br>
            <a:br>
              <a:rPr lang="sl-SI" sz="2000" b="0" dirty="0">
                <a:solidFill>
                  <a:srgbClr val="4F81BD">
                    <a:lumMod val="75000"/>
                  </a:srgbClr>
                </a:solidFill>
                <a:latin typeface="Calibri"/>
              </a:rPr>
            </a:br>
            <a:r>
              <a:rPr lang="sl-SI" sz="2000" b="0" dirty="0">
                <a:solidFill>
                  <a:srgbClr val="4F81BD">
                    <a:lumMod val="75000"/>
                  </a:srgbClr>
                </a:solidFill>
                <a:latin typeface="Calibri"/>
                <a:hlinkClick r:id="rId2" action="ppaction://hlinkpres?slideindex=1&amp;slidetitle="/>
              </a:rPr>
              <a:t> </a:t>
            </a:r>
            <a:r>
              <a:rPr lang="sl-SI" sz="2000" dirty="0">
                <a:solidFill>
                  <a:srgbClr val="4F81BD">
                    <a:lumMod val="75000"/>
                  </a:srgbClr>
                </a:solidFill>
                <a:latin typeface="Calibri"/>
                <a:hlinkClick r:id="rId2" action="ppaction://hlinkpres?slideindex=1&amp;slidetitle="/>
              </a:rPr>
              <a:t>EC motor z možnostjo integrirane elektronike za moči do 1KW</a:t>
            </a:r>
            <a:br>
              <a:rPr lang="sl-SI" sz="2000" dirty="0">
                <a:solidFill>
                  <a:srgbClr val="4F81BD">
                    <a:lumMod val="75000"/>
                  </a:srgbClr>
                </a:solidFill>
                <a:latin typeface="Calibri"/>
              </a:rPr>
            </a:br>
            <a:br>
              <a:rPr lang="sl-SI" sz="2000" dirty="0">
                <a:solidFill>
                  <a:srgbClr val="4F81BD">
                    <a:lumMod val="75000"/>
                  </a:srgbClr>
                </a:solidFill>
                <a:latin typeface="Calibri"/>
              </a:rPr>
            </a:br>
            <a:r>
              <a:rPr lang="sl-SI" sz="2000" b="0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Avtorji: Razširjena projektna skupina VTS, Mitja Grohar, Dejan Flander, Matej </a:t>
            </a:r>
            <a:r>
              <a:rPr lang="sl-SI" sz="2000" b="0" dirty="0" err="1">
                <a:solidFill>
                  <a:srgbClr val="4F81BD">
                    <a:lumMod val="75000"/>
                  </a:srgbClr>
                </a:solidFill>
                <a:latin typeface="Calibri"/>
              </a:rPr>
              <a:t>Tadina</a:t>
            </a:r>
            <a:r>
              <a:rPr lang="sl-SI" sz="2000" b="0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, Jure Pfajfar</a:t>
            </a:r>
            <a:br>
              <a:rPr lang="sl-SI" sz="2000" b="0" dirty="0">
                <a:solidFill>
                  <a:prstClr val="black"/>
                </a:solidFill>
                <a:latin typeface="Calibri"/>
              </a:rPr>
            </a:br>
            <a:endParaRPr lang="sl-SI" dirty="0"/>
          </a:p>
        </p:txBody>
      </p:sp>
      <p:pic>
        <p:nvPicPr>
          <p:cNvPr id="5" name="Označba mesta vsebine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434" y="2852936"/>
            <a:ext cx="5586412" cy="3724275"/>
          </a:xfr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899592" y="404664"/>
            <a:ext cx="2497481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sl-SI" sz="1800" b="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Zlata priznanja </a:t>
            </a:r>
            <a:br>
              <a:rPr lang="sl-SI" sz="1800" b="0" dirty="0">
                <a:solidFill>
                  <a:schemeClr val="accent6">
                    <a:lumMod val="75000"/>
                  </a:schemeClr>
                </a:solidFill>
                <a:latin typeface="+mn-lt"/>
              </a:rPr>
            </a:br>
            <a:r>
              <a:rPr lang="sl-SI" sz="1800" b="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- nacionalni nivo -</a:t>
            </a:r>
            <a:endParaRPr lang="en-US" sz="1800" b="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983155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14480" y="620688"/>
            <a:ext cx="6972320" cy="1143000"/>
          </a:xfrm>
        </p:spPr>
        <p:txBody>
          <a:bodyPr>
            <a:normAutofit fontScale="90000"/>
          </a:bodyPr>
          <a:lstStyle/>
          <a:p>
            <a:r>
              <a:rPr lang="sl-SI" dirty="0">
                <a:solidFill>
                  <a:schemeClr val="accent6"/>
                </a:solidFill>
                <a:latin typeface="+mn-lt"/>
              </a:rPr>
              <a:t>Iskrene čestitke vsem </a:t>
            </a:r>
            <a:r>
              <a:rPr lang="sl-SI" dirty="0" err="1">
                <a:solidFill>
                  <a:schemeClr val="accent6"/>
                </a:solidFill>
                <a:latin typeface="+mn-lt"/>
              </a:rPr>
              <a:t>INOvatorjem</a:t>
            </a:r>
            <a:endParaRPr lang="sl-SI" dirty="0">
              <a:solidFill>
                <a:schemeClr val="accent6"/>
              </a:solidFill>
              <a:latin typeface="+mn-lt"/>
            </a:endParaRP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425" y="2388394"/>
            <a:ext cx="6096000" cy="3429000"/>
          </a:xfrm>
        </p:spPr>
      </p:pic>
    </p:spTree>
    <p:extLst>
      <p:ext uri="{BB962C8B-B14F-4D97-AF65-F5344CB8AC3E}">
        <p14:creationId xmlns:p14="http://schemas.microsoft.com/office/powerpoint/2010/main" val="9898764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Sponzorji</a:t>
            </a:r>
            <a:endParaRPr lang="en-US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8" name="irc_mi" descr="http://www.tdpolzevo.si/wp-content/uploads/2011/05/triglav-logo-Converted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555977"/>
            <a:ext cx="2098576" cy="79693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890418"/>
            <a:ext cx="1902224" cy="517533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1640" y="5085184"/>
            <a:ext cx="2800350" cy="1276350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4081" y="1772816"/>
            <a:ext cx="6612040" cy="1907456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466299"/>
            <a:ext cx="1879008" cy="612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348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značba mesta vsebin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692696"/>
            <a:ext cx="7168665" cy="5472608"/>
          </a:xfrm>
        </p:spPr>
      </p:pic>
    </p:spTree>
    <p:extLst>
      <p:ext uri="{BB962C8B-B14F-4D97-AF65-F5344CB8AC3E}">
        <p14:creationId xmlns:p14="http://schemas.microsoft.com/office/powerpoint/2010/main" val="2552851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title"/>
          </p:nvPr>
        </p:nvSpPr>
        <p:spPr>
          <a:xfrm>
            <a:off x="1714479" y="404664"/>
            <a:ext cx="6972320" cy="1143000"/>
          </a:xfrm>
        </p:spPr>
        <p:txBody>
          <a:bodyPr>
            <a:noAutofit/>
          </a:bodyPr>
          <a:lstStyle/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sl-SI" altLang="sl-SI" sz="26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Podpredsednik Gospodarske zbornice Slovenije</a:t>
            </a:r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endParaRPr lang="sl-SI" altLang="sl-SI" sz="26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sl-SI" altLang="sl-SI" sz="26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dr. Blaž Nardin </a:t>
            </a:r>
          </a:p>
        </p:txBody>
      </p:sp>
      <p:pic>
        <p:nvPicPr>
          <p:cNvPr id="5" name="Picture 9" descr="gzs da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838" y="1772816"/>
            <a:ext cx="6597603" cy="440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96074" y="548680"/>
            <a:ext cx="6972320" cy="193022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sl-SI" altLang="sl-SI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Glavni direktor </a:t>
            </a:r>
            <a:br>
              <a:rPr lang="sl-SI" altLang="sl-SI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</a:br>
            <a:r>
              <a:rPr lang="sl-SI" altLang="sl-SI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najbolj </a:t>
            </a:r>
            <a:r>
              <a:rPr lang="sl-SI" altLang="sl-SI" sz="24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INOvativnega</a:t>
            </a:r>
            <a:r>
              <a:rPr lang="sl-SI" altLang="sl-SI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podjetja za leto 2015</a:t>
            </a:r>
            <a:br>
              <a:rPr lang="sl-SI" altLang="sl-SI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</a:br>
            <a:br>
              <a:rPr lang="sl-SI" altLang="sl-SI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</a:br>
            <a:br>
              <a:rPr lang="sl-SI" altLang="sl-SI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</a:br>
            <a:r>
              <a:rPr lang="sl-SI" altLang="sl-SI" sz="2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Blaž Jasnič</a:t>
            </a:r>
            <a:endParaRPr lang="sl-SI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740" y="2708920"/>
            <a:ext cx="5700988" cy="3795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215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480" y="476672"/>
            <a:ext cx="6972320" cy="1143000"/>
          </a:xfrm>
        </p:spPr>
        <p:txBody>
          <a:bodyPr>
            <a:normAutofit fontScale="90000"/>
          </a:bodyPr>
          <a:lstStyle/>
          <a:p>
            <a:r>
              <a:rPr lang="sl-SI" sz="3600" dirty="0">
                <a:solidFill>
                  <a:srgbClr val="FFC000"/>
                </a:solidFill>
                <a:latin typeface="+mn-lt"/>
              </a:rPr>
              <a:t>Najbolj </a:t>
            </a:r>
            <a:r>
              <a:rPr lang="sl-SI" sz="3600" dirty="0" err="1">
                <a:solidFill>
                  <a:srgbClr val="FFC000"/>
                </a:solidFill>
                <a:latin typeface="+mn-lt"/>
              </a:rPr>
              <a:t>INOvativno</a:t>
            </a:r>
            <a:r>
              <a:rPr lang="sl-SI" sz="3600" dirty="0">
                <a:solidFill>
                  <a:srgbClr val="FFC000"/>
                </a:solidFill>
                <a:latin typeface="+mn-lt"/>
              </a:rPr>
              <a:t> podjetje</a:t>
            </a:r>
            <a:br>
              <a:rPr lang="sl-SI" sz="3600" dirty="0">
                <a:solidFill>
                  <a:srgbClr val="FFC000"/>
                </a:solidFill>
                <a:latin typeface="+mn-lt"/>
              </a:rPr>
            </a:br>
            <a:br>
              <a:rPr lang="sl-SI" sz="3600" dirty="0">
                <a:solidFill>
                  <a:srgbClr val="FFC000"/>
                </a:solidFill>
                <a:latin typeface="+mn-lt"/>
              </a:rPr>
            </a:br>
            <a:r>
              <a:rPr lang="sl-SI" sz="3600" dirty="0">
                <a:solidFill>
                  <a:srgbClr val="FFC000"/>
                </a:solidFill>
                <a:latin typeface="+mn-lt"/>
              </a:rPr>
              <a:t>Acroni d.o.o.</a:t>
            </a:r>
            <a:endParaRPr lang="en-US" sz="3600" dirty="0">
              <a:solidFill>
                <a:srgbClr val="FFC000"/>
              </a:solidFill>
              <a:latin typeface="+mn-lt"/>
            </a:endParaRP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375" y="2204864"/>
            <a:ext cx="7292530" cy="3888432"/>
          </a:xfrm>
        </p:spPr>
      </p:pic>
    </p:spTree>
    <p:extLst>
      <p:ext uri="{BB962C8B-B14F-4D97-AF65-F5344CB8AC3E}">
        <p14:creationId xmlns:p14="http://schemas.microsoft.com/office/powerpoint/2010/main" val="745833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480" y="188640"/>
            <a:ext cx="6972320" cy="1143000"/>
          </a:xfrm>
        </p:spPr>
        <p:txBody>
          <a:bodyPr>
            <a:normAutofit/>
          </a:bodyPr>
          <a:lstStyle/>
          <a:p>
            <a:r>
              <a:rPr lang="sl-SI" sz="3000" dirty="0">
                <a:solidFill>
                  <a:srgbClr val="FFC000"/>
                </a:solidFill>
                <a:latin typeface="+mn-lt"/>
              </a:rPr>
              <a:t>Poročilo ocenjevalne komisije</a:t>
            </a:r>
            <a:endParaRPr lang="en-US" sz="3000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480" y="4149080"/>
            <a:ext cx="6889968" cy="2571726"/>
          </a:xfrm>
        </p:spPr>
        <p:txBody>
          <a:bodyPr>
            <a:normAutofit/>
          </a:bodyPr>
          <a:lstStyle/>
          <a:p>
            <a:r>
              <a:rPr lang="sl-SI" dirty="0">
                <a:solidFill>
                  <a:schemeClr val="tx2"/>
                </a:solidFill>
                <a:latin typeface="+mn-lt"/>
              </a:rPr>
              <a:t>Predsednik Ocenjevalne komisije za </a:t>
            </a:r>
            <a:r>
              <a:rPr lang="sl-SI" dirty="0" err="1">
                <a:solidFill>
                  <a:schemeClr val="tx2"/>
                </a:solidFill>
                <a:latin typeface="+mn-lt"/>
              </a:rPr>
              <a:t>INOvacije</a:t>
            </a:r>
            <a:r>
              <a:rPr lang="sl-SI" dirty="0">
                <a:solidFill>
                  <a:schemeClr val="tx2"/>
                </a:solidFill>
                <a:latin typeface="+mn-lt"/>
              </a:rPr>
              <a:t> </a:t>
            </a:r>
          </a:p>
          <a:p>
            <a:r>
              <a:rPr lang="sl-SI" dirty="0">
                <a:solidFill>
                  <a:schemeClr val="tx2"/>
                </a:solidFill>
                <a:latin typeface="+mn-lt"/>
              </a:rPr>
              <a:t>pri Območni zbornici za Gorenjsko</a:t>
            </a:r>
          </a:p>
          <a:p>
            <a:r>
              <a:rPr lang="sl-SI" b="1" dirty="0">
                <a:solidFill>
                  <a:schemeClr val="tx2"/>
                </a:solidFill>
                <a:latin typeface="+mn-lt"/>
              </a:rPr>
              <a:t>Avguštin Novšak</a:t>
            </a:r>
          </a:p>
          <a:p>
            <a:endParaRPr lang="sl-SI" b="1" dirty="0"/>
          </a:p>
          <a:p>
            <a:endParaRPr lang="en-US" b="1" dirty="0"/>
          </a:p>
        </p:txBody>
      </p:sp>
      <p:pic>
        <p:nvPicPr>
          <p:cNvPr id="2050" name="Picture 2" descr="http://orehovgaj.si/wp-content/uploads/2015/02/za-poslovne-simulacij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052736"/>
            <a:ext cx="4176464" cy="2505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2678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479" y="404664"/>
            <a:ext cx="6972320" cy="1143000"/>
          </a:xfrm>
        </p:spPr>
        <p:txBody>
          <a:bodyPr/>
          <a:lstStyle/>
          <a:p>
            <a:r>
              <a:rPr lang="sl-SI" dirty="0">
                <a:solidFill>
                  <a:srgbClr val="C49776"/>
                </a:solidFill>
                <a:latin typeface="+mn-lt"/>
              </a:rPr>
              <a:t>Bronasta priznanja</a:t>
            </a:r>
            <a:endParaRPr lang="en-US" dirty="0">
              <a:solidFill>
                <a:srgbClr val="C49776"/>
              </a:solidFill>
              <a:latin typeface="+mn-lt"/>
            </a:endParaRP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143" y="1844824"/>
            <a:ext cx="5840993" cy="3888432"/>
          </a:xfrm>
        </p:spPr>
      </p:pic>
    </p:spTree>
    <p:extLst>
      <p:ext uri="{BB962C8B-B14F-4D97-AF65-F5344CB8AC3E}">
        <p14:creationId xmlns:p14="http://schemas.microsoft.com/office/powerpoint/2010/main" val="47977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835696" y="836712"/>
            <a:ext cx="6563072" cy="796950"/>
          </a:xfrm>
        </p:spPr>
        <p:txBody>
          <a:bodyPr>
            <a:noAutofit/>
          </a:bodyPr>
          <a:lstStyle/>
          <a:p>
            <a:br>
              <a:rPr lang="sl-SI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</a:br>
            <a:r>
              <a:rPr lang="sl-SI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Iskratel d.o.o.</a:t>
            </a:r>
            <a:br>
              <a:rPr lang="sl-SI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</a:br>
            <a:br>
              <a:rPr lang="sl-SI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</a:br>
            <a:r>
              <a:rPr lang="sl-SI" sz="2000" b="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Produktna inovacija</a:t>
            </a:r>
            <a:br>
              <a:rPr lang="sl-SI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</a:br>
            <a:br>
              <a:rPr lang="sl-SI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</a:br>
            <a:r>
              <a:rPr lang="sl-SI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Zavrnitev klicnega strežnika opremiti z vzrokom</a:t>
            </a:r>
            <a:br>
              <a:rPr lang="sl-SI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</a:br>
            <a:br>
              <a:rPr lang="sl-SI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</a:br>
            <a:r>
              <a:rPr lang="sl-SI" sz="2000" b="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Avtor: Gaber Stare</a:t>
            </a:r>
          </a:p>
        </p:txBody>
      </p:sp>
      <p:pic>
        <p:nvPicPr>
          <p:cNvPr id="5" name="Označba mesta vsebin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564904"/>
            <a:ext cx="4856367" cy="4128915"/>
          </a:xfrm>
        </p:spPr>
      </p:pic>
      <p:sp>
        <p:nvSpPr>
          <p:cNvPr id="4" name="Pravokotnik 3"/>
          <p:cNvSpPr/>
          <p:nvPr/>
        </p:nvSpPr>
        <p:spPr>
          <a:xfrm>
            <a:off x="1331640" y="260648"/>
            <a:ext cx="19474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>
                <a:solidFill>
                  <a:srgbClr val="C49776"/>
                </a:solidFill>
              </a:rPr>
              <a:t>Bronasto priznanje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2657483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Iskratel">
    <a:dk1>
      <a:srgbClr val="3F3F3F"/>
    </a:dk1>
    <a:lt1>
      <a:srgbClr val="FFFFFF"/>
    </a:lt1>
    <a:dk2>
      <a:srgbClr val="6D6F71"/>
    </a:dk2>
    <a:lt2>
      <a:srgbClr val="C6C6C6"/>
    </a:lt2>
    <a:accent1>
      <a:srgbClr val="EC6B10"/>
    </a:accent1>
    <a:accent2>
      <a:srgbClr val="EEC9A9"/>
    </a:accent2>
    <a:accent3>
      <a:srgbClr val="6F006D"/>
    </a:accent3>
    <a:accent4>
      <a:srgbClr val="EEC1F5"/>
    </a:accent4>
    <a:accent5>
      <a:srgbClr val="009FEE"/>
    </a:accent5>
    <a:accent6>
      <a:srgbClr val="8DDDFF"/>
    </a:accent6>
    <a:hlink>
      <a:srgbClr val="009EE0"/>
    </a:hlink>
    <a:folHlink>
      <a:srgbClr val="92D05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924</TotalTime>
  <Words>87</Words>
  <Application>Microsoft Office PowerPoint</Application>
  <PresentationFormat>Diaprojekcija na zaslonu (4:3)</PresentationFormat>
  <Paragraphs>47</Paragraphs>
  <Slides>29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29</vt:i4>
      </vt:variant>
    </vt:vector>
  </HeadingPairs>
  <TitlesOfParts>
    <vt:vector size="32" baseType="lpstr">
      <vt:lpstr>Arial</vt:lpstr>
      <vt:lpstr>Calibri</vt:lpstr>
      <vt:lpstr>Office Theme</vt:lpstr>
      <vt:lpstr>PowerPointova predstavitev</vt:lpstr>
      <vt:lpstr>Pozdravljeni  gorenjski inovatorji</vt:lpstr>
      <vt:lpstr>PowerPointova predstavitev</vt:lpstr>
      <vt:lpstr>Podpredsednik Gospodarske zbornice Slovenije  dr. Blaž Nardin </vt:lpstr>
      <vt:lpstr>Glavni direktor  najbolj INOvativnega podjetja za leto 2015   Blaž Jasnič</vt:lpstr>
      <vt:lpstr>Najbolj INOvativno podjetje  Acroni d.o.o.</vt:lpstr>
      <vt:lpstr>Poročilo ocenjevalne komisije</vt:lpstr>
      <vt:lpstr>Bronasta priznanja</vt:lpstr>
      <vt:lpstr> Iskratel d.o.o.  Produktna inovacija  Zavrnitev klicnega strežnika opremiti z vzrokom  Avtor: Gaber Stare</vt:lpstr>
      <vt:lpstr>     Iskratel d.o.o.  Procesna inovacija  Preverjanje ustreznosti sprememb na upravljalnem vozlišču  Avtor: Gaber Stare</vt:lpstr>
      <vt:lpstr>     Iskratel d.o.o.  Procesno - produktna inovacija  Testiranje produkta MNS z unit/integracijskimi testi  Avtor: Urban Zaletel</vt:lpstr>
      <vt:lpstr>     Iskratel d.o.o.  Procesno - produktna inovacija  Izdelava generatorja in analizatorja omrežnih paketov Ostinato – DPDK - A  Avtor: dr. Tomaž Buh</vt:lpstr>
      <vt:lpstr>Srebrna priznanja</vt:lpstr>
      <vt:lpstr>    Lotrič meroslovje d.o.o.  Inovacija s področja digitalizacije  Exactum®  Avtorji: Marko Lotrič, Jure Thaler, Tajo Oranič, Klemen Čufar in Žiga Klančar</vt:lpstr>
      <vt:lpstr>   Acroni d.o.o.  Inovacija s področja digitalizacije  Tehnološki portal  Avtorji: dr. Anton Jaklič, Zdravko Smolej, Blaže Banko, Matej Ozebek, Marko Čufer, Anže Janša, Jure Siega</vt:lpstr>
      <vt:lpstr>          TAB – Systems d.o.o.  Inovacija s področja digitalizacije  Smarti VEGA  Avtorji: Tomaž Bergant, Aleš Šolar, Jure Skubin, Isabelle Kuhar Sebastian</vt:lpstr>
      <vt:lpstr>     Iskratel d.o.o.  Produktna inovacija  Podaljšanje življenjske dobe komunikacijskih procesorjev Artesyn in Intel  Avtor: Jože Bernik</vt:lpstr>
      <vt:lpstr>    Iskratel d.o.o.  Procesna inovacija  Kreiranje in nalaganje podatkovnih baz v razvojnem okolju  Avtorji: Aleš Šturm, Miha Polak, Gaber Stare</vt:lpstr>
      <vt:lpstr>    Genis d.o.o.  Inovacija s področja digitalizacije  Spletna storitev za komunikacijo z deležniki v poslovnem procesu i-Posli  Avtorja: Ana in Stane Štefančič</vt:lpstr>
      <vt:lpstr>     SPERA, Eva Prezelj s.p.  Produktna inovacija  Otroško telovadno igralo OTI  Avtorja: Eva in Dušan Prezelj</vt:lpstr>
      <vt:lpstr>Zlata priznanja</vt:lpstr>
      <vt:lpstr>     Acroni d.o.o. Razvojni center Jesenice d.o.o.  Procesna inovacija  Metoda in naprava za določanje karakterističnih temperatur jekel, s postopkom direktnega odvzema taline iz vmesne ponovce  Avtorji: dr. Matevž Fazarinc, dr. Boštjan Bradaškja, dr. Grega Klančnik</vt:lpstr>
      <vt:lpstr>Domel d.o.o.  Produktna inovacija  Dvojni digitalni hladilni inkubator TOWER  Avtorji: Marjan Prevc, Ludvik Benedičič, Polde Benedik, Klemen Benedičič, Boštjan Demšar</vt:lpstr>
      <vt:lpstr>Zlata priznanja  - nacionalni nivo -</vt:lpstr>
      <vt:lpstr>Zlata priznanja  - nacionalni nivo -</vt:lpstr>
      <vt:lpstr>Acroni d.o.o. Procesna inovacija  Brezkislinsko čiščenje toplo in hladno valjanih pločevin Avtorja: Janez Katnik, Bojan Finc </vt:lpstr>
      <vt:lpstr>        Domel d.o.o. NELA razvojni center d.o.o.  Produktno - procesna inovacija   EC motor z možnostjo integrirane elektronike za moči do 1KW  Avtorji: Razširjena projektna skupina VTS, Mitja Grohar, Dejan Flander, Matej Tadina, Jure Pfajfar </vt:lpstr>
      <vt:lpstr>Iskrene čestitke vsem INOvatorjem</vt:lpstr>
      <vt:lpstr>Sponzorji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ŠPELA LAPUH</dc:creator>
  <cp:lastModifiedBy>info5 gzs</cp:lastModifiedBy>
  <cp:revision>68</cp:revision>
  <cp:lastPrinted>2015-05-28T08:20:23Z</cp:lastPrinted>
  <dcterms:created xsi:type="dcterms:W3CDTF">2015-05-15T21:01:35Z</dcterms:created>
  <dcterms:modified xsi:type="dcterms:W3CDTF">2016-06-01T12:35:39Z</dcterms:modified>
</cp:coreProperties>
</file>