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65" r:id="rId2"/>
    <p:sldId id="930" r:id="rId3"/>
    <p:sldId id="932" r:id="rId4"/>
    <p:sldId id="933" r:id="rId5"/>
    <p:sldId id="934" r:id="rId6"/>
    <p:sldId id="935" r:id="rId7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512" userDrawn="1">
          <p15:clr>
            <a:srgbClr val="A4A3A4"/>
          </p15:clr>
        </p15:guide>
        <p15:guide id="4" orient="horz" pos="792" userDrawn="1">
          <p15:clr>
            <a:srgbClr val="A4A3A4"/>
          </p15:clr>
        </p15:guide>
        <p15:guide id="5" orient="horz" pos="3840" userDrawn="1">
          <p15:clr>
            <a:srgbClr val="A4A3A4"/>
          </p15:clr>
        </p15:guide>
        <p15:guide id="6" orient="horz" pos="164">
          <p15:clr>
            <a:srgbClr val="A4A3A4"/>
          </p15:clr>
        </p15:guide>
        <p15:guide id="7" orient="horz" pos="839">
          <p15:clr>
            <a:srgbClr val="A4A3A4"/>
          </p15:clr>
        </p15:guide>
        <p15:guide id="8" orient="horz" pos="38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  <p15:guide id="10" pos="5550" userDrawn="1">
          <p15:clr>
            <a:srgbClr val="A4A3A4"/>
          </p15:clr>
        </p15:guide>
        <p15:guide id="14" orient="horz" pos="216" userDrawn="1">
          <p15:clr>
            <a:srgbClr val="A4A3A4"/>
          </p15:clr>
        </p15:guide>
        <p15:guide id="16" orient="horz" pos="2808" userDrawn="1">
          <p15:clr>
            <a:srgbClr val="A4A3A4"/>
          </p15:clr>
        </p15:guide>
        <p15:guide id="17" orient="horz" pos="3984" userDrawn="1">
          <p15:clr>
            <a:srgbClr val="A4A3A4"/>
          </p15:clr>
        </p15:guide>
        <p15:guide id="19" pos="2688" userDrawn="1">
          <p15:clr>
            <a:srgbClr val="A4A3A4"/>
          </p15:clr>
        </p15:guide>
        <p15:guide id="25" pos="336" userDrawn="1">
          <p15:clr>
            <a:srgbClr val="A4A3A4"/>
          </p15:clr>
        </p15:guide>
        <p15:guide id="26" orient="horz" pos="912" userDrawn="1">
          <p15:clr>
            <a:srgbClr val="A4A3A4"/>
          </p15:clr>
        </p15:guide>
        <p15:guide id="27" orient="horz" pos="3576" userDrawn="1">
          <p15:clr>
            <a:srgbClr val="A4A3A4"/>
          </p15:clr>
        </p15:guide>
        <p15:guide id="28" orient="horz" pos="744" userDrawn="1">
          <p15:clr>
            <a:srgbClr val="A4A3A4"/>
          </p15:clr>
        </p15:guide>
        <p15:guide id="29" orient="horz" pos="1872" userDrawn="1">
          <p15:clr>
            <a:srgbClr val="A4A3A4"/>
          </p15:clr>
        </p15:guide>
        <p15:guide id="30" orient="horz" pos="4224" userDrawn="1">
          <p15:clr>
            <a:srgbClr val="A4A3A4"/>
          </p15:clr>
        </p15:guide>
        <p15:guide id="32" pos="216">
          <p15:clr>
            <a:srgbClr val="A4A3A4"/>
          </p15:clr>
        </p15:guide>
        <p15:guide id="36" orient="horz" pos="2448" userDrawn="1">
          <p15:clr>
            <a:srgbClr val="A4A3A4"/>
          </p15:clr>
        </p15:guide>
        <p15:guide id="37" orient="horz" pos="906">
          <p15:clr>
            <a:srgbClr val="A4A3A4"/>
          </p15:clr>
        </p15:guide>
        <p15:guide id="38" orient="horz" pos="2280" userDrawn="1">
          <p15:clr>
            <a:srgbClr val="A4A3A4"/>
          </p15:clr>
        </p15:guide>
        <p15:guide id="39" orient="horz" pos="3997">
          <p15:clr>
            <a:srgbClr val="A4A3A4"/>
          </p15:clr>
        </p15:guide>
        <p15:guide id="40" orient="horz" pos="170">
          <p15:clr>
            <a:srgbClr val="A4A3A4"/>
          </p15:clr>
        </p15:guide>
        <p15:guide id="41" orient="horz" pos="1128" userDrawn="1">
          <p15:clr>
            <a:srgbClr val="A4A3A4"/>
          </p15:clr>
        </p15:guide>
        <p15:guide id="43" orient="horz" pos="3168" userDrawn="1">
          <p15:clr>
            <a:srgbClr val="A4A3A4"/>
          </p15:clr>
        </p15:guide>
        <p15:guide id="44" orient="horz" pos="72" userDrawn="1">
          <p15:clr>
            <a:srgbClr val="A4A3A4"/>
          </p15:clr>
        </p15:guide>
        <p15:guide id="45" orient="horz" pos="2544" userDrawn="1">
          <p15:clr>
            <a:srgbClr val="A4A3A4"/>
          </p15:clr>
        </p15:guide>
        <p15:guide id="46" orient="horz" pos="3912" userDrawn="1">
          <p15:clr>
            <a:srgbClr val="A4A3A4"/>
          </p15:clr>
        </p15:guide>
        <p15:guide id="47" orient="horz" pos="388">
          <p15:clr>
            <a:srgbClr val="A4A3A4"/>
          </p15:clr>
        </p15:guide>
        <p15:guide id="49" orient="horz" pos="4272" userDrawn="1">
          <p15:clr>
            <a:srgbClr val="A4A3A4"/>
          </p15:clr>
        </p15:guide>
        <p15:guide id="50" orient="horz" pos="1776" userDrawn="1">
          <p15:clr>
            <a:srgbClr val="A4A3A4"/>
          </p15:clr>
        </p15:guide>
        <p15:guide id="51" orient="horz" pos="4056" userDrawn="1">
          <p15:clr>
            <a:srgbClr val="A4A3A4"/>
          </p15:clr>
        </p15:guide>
        <p15:guide id="54" pos="3648" userDrawn="1">
          <p15:clr>
            <a:srgbClr val="A4A3A4"/>
          </p15:clr>
        </p15:guide>
        <p15:guide id="56" pos="402">
          <p15:clr>
            <a:srgbClr val="A4A3A4"/>
          </p15:clr>
        </p15:guide>
        <p15:guide id="57" pos="1791" userDrawn="1">
          <p15:clr>
            <a:srgbClr val="A4A3A4"/>
          </p15:clr>
        </p15:guide>
        <p15:guide id="62" pos="5254">
          <p15:clr>
            <a:srgbClr val="A4A3A4"/>
          </p15:clr>
        </p15:guide>
        <p15:guide id="63" pos="4008" userDrawn="1">
          <p15:clr>
            <a:srgbClr val="A4A3A4"/>
          </p15:clr>
        </p15:guide>
        <p15:guide id="64" pos="5472" userDrawn="1">
          <p15:clr>
            <a:srgbClr val="A4A3A4"/>
          </p15:clr>
        </p15:guide>
        <p15:guide id="65" orient="horz" pos="415">
          <p15:clr>
            <a:srgbClr val="A4A3A4"/>
          </p15:clr>
        </p15:guide>
        <p15:guide id="66" orient="horz" pos="766">
          <p15:clr>
            <a:srgbClr val="A4A3A4"/>
          </p15:clr>
        </p15:guide>
        <p15:guide id="67" orient="horz" pos="2117">
          <p15:clr>
            <a:srgbClr val="A4A3A4"/>
          </p15:clr>
        </p15:guide>
        <p15:guide id="68" orient="horz" pos="2590">
          <p15:clr>
            <a:srgbClr val="A4A3A4"/>
          </p15:clr>
        </p15:guide>
        <p15:guide id="69" orient="horz" pos="175">
          <p15:clr>
            <a:srgbClr val="A4A3A4"/>
          </p15:clr>
        </p15:guide>
        <p15:guide id="70" orient="horz" pos="3736">
          <p15:clr>
            <a:srgbClr val="A4A3A4"/>
          </p15:clr>
        </p15:guide>
        <p15:guide id="71" orient="horz" pos="1882">
          <p15:clr>
            <a:srgbClr val="A4A3A4"/>
          </p15:clr>
        </p15:guide>
        <p15:guide id="72" pos="5639">
          <p15:clr>
            <a:srgbClr val="A4A3A4"/>
          </p15:clr>
        </p15:guide>
        <p15:guide id="73" pos="217">
          <p15:clr>
            <a:srgbClr val="A4A3A4"/>
          </p15:clr>
        </p15:guide>
        <p15:guide id="74" pos="2854">
          <p15:clr>
            <a:srgbClr val="A4A3A4"/>
          </p15:clr>
        </p15:guide>
        <p15:guide id="75" pos="4183">
          <p15:clr>
            <a:srgbClr val="A4A3A4"/>
          </p15:clr>
        </p15:guide>
        <p15:guide id="76" pos="5278">
          <p15:clr>
            <a:srgbClr val="A4A3A4"/>
          </p15:clr>
        </p15:guide>
        <p15:guide id="77" pos="3177">
          <p15:clr>
            <a:srgbClr val="A4A3A4"/>
          </p15:clr>
        </p15:guide>
        <p15:guide id="78" orient="horz" pos="1530">
          <p15:clr>
            <a:srgbClr val="A4A3A4"/>
          </p15:clr>
        </p15:guide>
        <p15:guide id="79" orient="horz" pos="3527">
          <p15:clr>
            <a:srgbClr val="A4A3A4"/>
          </p15:clr>
        </p15:guide>
        <p15:guide id="80" orient="horz" pos="2402">
          <p15:clr>
            <a:srgbClr val="A4A3A4"/>
          </p15:clr>
        </p15:guide>
        <p15:guide id="81" orient="horz" pos="1054">
          <p15:clr>
            <a:srgbClr val="A4A3A4"/>
          </p15:clr>
        </p15:guide>
        <p15:guide id="82" orient="horz" pos="2957">
          <p15:clr>
            <a:srgbClr val="A4A3A4"/>
          </p15:clr>
        </p15:guide>
        <p15:guide id="83" orient="horz" pos="2484">
          <p15:clr>
            <a:srgbClr val="A4A3A4"/>
          </p15:clr>
        </p15:guide>
        <p15:guide id="84" orient="horz" pos="2009">
          <p15:clr>
            <a:srgbClr val="A4A3A4"/>
          </p15:clr>
        </p15:guide>
        <p15:guide id="85" orient="horz" pos="2647">
          <p15:clr>
            <a:srgbClr val="A4A3A4"/>
          </p15:clr>
        </p15:guide>
        <p15:guide id="86" orient="horz" pos="3750">
          <p15:clr>
            <a:srgbClr val="A4A3A4"/>
          </p15:clr>
        </p15:guide>
        <p15:guide id="87" pos="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vacicU" initials="K" lastIdx="18" clrIdx="0"/>
  <p:cmAuthor id="7" name="LilekN" initials="L" lastIdx="16" clrIdx="7"/>
  <p:cmAuthor id="1" name="ProsencM" initials="P" lastIdx="9" clrIdx="1"/>
  <p:cmAuthor id="8" name="Rožej Primož" initials="RP" lastIdx="6" clrIdx="8">
    <p:extLst>
      <p:ext uri="{19B8F6BF-5375-455C-9EA6-DF929625EA0E}">
        <p15:presenceInfo xmlns:p15="http://schemas.microsoft.com/office/powerpoint/2012/main" userId="S-1-5-21-1765427620-893734564-925700815-75753" providerId="AD"/>
      </p:ext>
    </p:extLst>
  </p:cmAuthor>
  <p:cmAuthor id="2" name="Bertoncel Rok" initials="BR" lastIdx="4" clrIdx="2"/>
  <p:cmAuthor id="9" name="Kremser Archibald" initials="KA" lastIdx="6" clrIdx="9">
    <p:extLst>
      <p:ext uri="{19B8F6BF-5375-455C-9EA6-DF929625EA0E}">
        <p15:presenceInfo xmlns:p15="http://schemas.microsoft.com/office/powerpoint/2012/main" userId="S-1-5-21-1765427620-893734564-925700815-100296" providerId="AD"/>
      </p:ext>
    </p:extLst>
  </p:cmAuthor>
  <p:cmAuthor id="3" name="zerjalt" initials="z" lastIdx="2" clrIdx="3"/>
  <p:cmAuthor id="10" name="Virant Tjaša" initials="VT" lastIdx="5" clrIdx="10">
    <p:extLst>
      <p:ext uri="{19B8F6BF-5375-455C-9EA6-DF929625EA0E}">
        <p15:presenceInfo xmlns:p15="http://schemas.microsoft.com/office/powerpoint/2012/main" userId="S-1-5-21-1765427620-893734564-925700815-104180" providerId="AD"/>
      </p:ext>
    </p:extLst>
  </p:cmAuthor>
  <p:cmAuthor id="4" name="mihevcb" initials="m" lastIdx="7" clrIdx="4"/>
  <p:cmAuthor id="11" name="Sigurnjak Kristina" initials="SK" lastIdx="1" clrIdx="11">
    <p:extLst>
      <p:ext uri="{19B8F6BF-5375-455C-9EA6-DF929625EA0E}">
        <p15:presenceInfo xmlns:p15="http://schemas.microsoft.com/office/powerpoint/2012/main" userId="S-1-5-21-1765427620-893734564-925700815-58365" providerId="AD"/>
      </p:ext>
    </p:extLst>
  </p:cmAuthor>
  <p:cmAuthor id="5" name="Mlakar Ksenija" initials="MK" lastIdx="99" clrIdx="5">
    <p:extLst>
      <p:ext uri="{19B8F6BF-5375-455C-9EA6-DF929625EA0E}">
        <p15:presenceInfo xmlns:p15="http://schemas.microsoft.com/office/powerpoint/2012/main" userId="S-1-5-21-1765427620-893734564-925700815-84970" providerId="AD"/>
      </p:ext>
    </p:extLst>
  </p:cmAuthor>
  <p:cmAuthor id="6" name="Erpič Jaka" initials="EJ" lastIdx="1" clrIdx="6">
    <p:extLst>
      <p:ext uri="{19B8F6BF-5375-455C-9EA6-DF929625EA0E}">
        <p15:presenceInfo xmlns:p15="http://schemas.microsoft.com/office/powerpoint/2012/main" userId="S-1-5-21-1765427620-893734564-925700815-110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000000"/>
    <a:srgbClr val="CD1DB4"/>
    <a:srgbClr val="28007D"/>
    <a:srgbClr val="5FE258"/>
    <a:srgbClr val="CAD22B"/>
    <a:srgbClr val="D4C1FF"/>
    <a:srgbClr val="8EB4E3"/>
    <a:srgbClr val="CBB3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6187" autoAdjust="0"/>
  </p:normalViewPr>
  <p:slideViewPr>
    <p:cSldViewPr snapToGrid="0" showGuides="1">
      <p:cViewPr varScale="1">
        <p:scale>
          <a:sx n="101" d="100"/>
          <a:sy n="101" d="100"/>
        </p:scale>
        <p:origin x="132" y="186"/>
      </p:cViewPr>
      <p:guideLst>
        <p:guide orient="horz" pos="1512"/>
        <p:guide orient="horz" pos="792"/>
        <p:guide orient="horz" pos="3840"/>
        <p:guide orient="horz" pos="164"/>
        <p:guide orient="horz" pos="839"/>
        <p:guide orient="horz" pos="384"/>
        <p:guide orient="horz" pos="4296"/>
        <p:guide pos="5550"/>
        <p:guide orient="horz" pos="216"/>
        <p:guide orient="horz" pos="2808"/>
        <p:guide orient="horz" pos="3984"/>
        <p:guide pos="2688"/>
        <p:guide pos="336"/>
        <p:guide orient="horz" pos="912"/>
        <p:guide orient="horz" pos="3576"/>
        <p:guide orient="horz" pos="744"/>
        <p:guide orient="horz" pos="1872"/>
        <p:guide orient="horz" pos="4224"/>
        <p:guide pos="216"/>
        <p:guide orient="horz" pos="2448"/>
        <p:guide orient="horz" pos="906"/>
        <p:guide orient="horz" pos="2280"/>
        <p:guide orient="horz" pos="3997"/>
        <p:guide orient="horz" pos="170"/>
        <p:guide orient="horz" pos="1128"/>
        <p:guide orient="horz" pos="3168"/>
        <p:guide orient="horz" pos="72"/>
        <p:guide orient="horz" pos="2544"/>
        <p:guide orient="horz" pos="3912"/>
        <p:guide orient="horz" pos="388"/>
        <p:guide orient="horz" pos="4272"/>
        <p:guide orient="horz" pos="1776"/>
        <p:guide orient="horz" pos="4056"/>
        <p:guide pos="3648"/>
        <p:guide pos="402"/>
        <p:guide pos="1791"/>
        <p:guide pos="5254"/>
        <p:guide pos="4008"/>
        <p:guide pos="5472"/>
        <p:guide orient="horz" pos="415"/>
        <p:guide orient="horz" pos="766"/>
        <p:guide orient="horz" pos="2117"/>
        <p:guide orient="horz" pos="2590"/>
        <p:guide orient="horz" pos="175"/>
        <p:guide orient="horz" pos="3736"/>
        <p:guide orient="horz" pos="1882"/>
        <p:guide pos="5639"/>
        <p:guide pos="217"/>
        <p:guide pos="2854"/>
        <p:guide pos="4183"/>
        <p:guide pos="5278"/>
        <p:guide pos="3177"/>
        <p:guide orient="horz" pos="1530"/>
        <p:guide orient="horz" pos="3527"/>
        <p:guide orient="horz" pos="2402"/>
        <p:guide orient="horz" pos="1054"/>
        <p:guide orient="horz" pos="2957"/>
        <p:guide orient="horz" pos="2484"/>
        <p:guide orient="horz" pos="2009"/>
        <p:guide orient="horz" pos="2647"/>
        <p:guide orient="horz" pos="3750"/>
        <p:guide pos="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66" y="15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888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5" y="2"/>
            <a:ext cx="2946400" cy="496888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5E463652-2424-49F5-9E39-0AB6726E361A}" type="datetimeFigureOut">
              <a:rPr lang="sl-SI" smtClean="0"/>
              <a:pPr/>
              <a:t>29.1.2018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175"/>
            <a:ext cx="2946400" cy="496887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5" y="9428175"/>
            <a:ext cx="2946400" cy="496887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A72E77A5-1C5C-45FB-A7BB-55BD2096D30F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083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E5CA1B2C-99EA-48CD-8B96-34083B218032}" type="datetimeFigureOut">
              <a:rPr lang="sl-SI" smtClean="0"/>
              <a:pPr/>
              <a:t>29.1.2018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8" tIns="45505" rIns="91008" bIns="45505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63"/>
            <a:ext cx="5438140" cy="4466987"/>
          </a:xfrm>
          <a:prstGeom prst="rect">
            <a:avLst/>
          </a:prstGeom>
        </p:spPr>
        <p:txBody>
          <a:bodyPr vert="horz" lIns="91008" tIns="45505" rIns="91008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F81D1FB9-B598-4764-B45E-B538C0116290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612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1FB9-B598-4764-B45E-B538C0116290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498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D1FB9-B598-4764-B45E-B538C0116290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394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00" y="1368532"/>
            <a:ext cx="7772400" cy="936104"/>
          </a:xfrm>
        </p:spPr>
        <p:txBody>
          <a:bodyPr wrap="none" anchor="t" anchorCtr="0">
            <a:noAutofit/>
          </a:bodyPr>
          <a:lstStyle>
            <a:lvl1pPr algn="l">
              <a:defRPr sz="5600" b="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59" y="3544550"/>
            <a:ext cx="7704856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0284" y="2276872"/>
            <a:ext cx="7978140" cy="1008112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848350"/>
            <a:ext cx="914400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3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76236"/>
            <a:ext cx="8294913" cy="139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282" y="6608853"/>
            <a:ext cx="325844" cy="249147"/>
          </a:xfrm>
          <a:prstGeom prst="rect">
            <a:avLst/>
          </a:prstGeom>
        </p:spPr>
        <p:txBody>
          <a:bodyPr lIns="80165" tIns="40083" rIns="80165" bIns="40083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6D206C-BE21-475E-818C-DC669F2F9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2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76236"/>
            <a:ext cx="8294913" cy="139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038600" cy="4176464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7"/>
            <a:ext cx="4038600" cy="4176464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282" y="6608853"/>
            <a:ext cx="325844" cy="249147"/>
          </a:xfrm>
          <a:prstGeom prst="rect">
            <a:avLst/>
          </a:prstGeom>
        </p:spPr>
        <p:txBody>
          <a:bodyPr lIns="80165" tIns="40083" rIns="80165" bIns="40083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6D206C-BE21-475E-818C-DC669F2F9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282" y="6608853"/>
            <a:ext cx="325844" cy="249147"/>
          </a:xfrm>
          <a:prstGeom prst="rect">
            <a:avLst/>
          </a:prstGeom>
        </p:spPr>
        <p:txBody>
          <a:bodyPr lIns="80165" tIns="40083" rIns="80165" bIns="40083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6D206C-BE21-475E-818C-DC669F2F9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282" y="6608853"/>
            <a:ext cx="325844" cy="249147"/>
          </a:xfrm>
          <a:prstGeom prst="rect">
            <a:avLst/>
          </a:prstGeom>
        </p:spPr>
        <p:txBody>
          <a:bodyPr lIns="80165" tIns="40083" rIns="80165" bIns="40083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6D206C-BE21-475E-818C-DC669F2F9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blishing Placeholder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6858001"/>
            <a:ext cx="8602284" cy="41475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 baseline="0">
                <a:solidFill>
                  <a:srgbClr val="738EA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r="74870" b="44965"/>
          <a:stretch>
            <a:fillRect/>
          </a:stretch>
        </p:blipFill>
        <p:spPr bwMode="auto">
          <a:xfrm>
            <a:off x="7374259" y="318274"/>
            <a:ext cx="1629220" cy="45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5"/>
          <a:stretch>
            <a:fillRect/>
          </a:stretch>
        </p:blipFill>
        <p:spPr bwMode="auto">
          <a:xfrm>
            <a:off x="0" y="6588421"/>
            <a:ext cx="9144160" cy="2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282" y="6608853"/>
            <a:ext cx="325844" cy="249147"/>
          </a:xfrm>
          <a:prstGeom prst="rect">
            <a:avLst/>
          </a:prstGeom>
        </p:spPr>
        <p:txBody>
          <a:bodyPr lIns="80165" tIns="40083" rIns="80165" bIns="40083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6D206C-BE21-475E-818C-DC669F2F9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blishing Placeholder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6858001"/>
            <a:ext cx="8602284" cy="41475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 baseline="0">
                <a:solidFill>
                  <a:srgbClr val="738EA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r="74870" b="44965"/>
          <a:stretch>
            <a:fillRect/>
          </a:stretch>
        </p:blipFill>
        <p:spPr bwMode="auto">
          <a:xfrm>
            <a:off x="7374259" y="318274"/>
            <a:ext cx="1629220" cy="45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5"/>
          <a:stretch>
            <a:fillRect/>
          </a:stretch>
        </p:blipFill>
        <p:spPr bwMode="auto">
          <a:xfrm>
            <a:off x="0" y="6588421"/>
            <a:ext cx="9144160" cy="2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282" y="6608853"/>
            <a:ext cx="325844" cy="249147"/>
          </a:xfrm>
          <a:prstGeom prst="rect">
            <a:avLst/>
          </a:prstGeom>
        </p:spPr>
        <p:txBody>
          <a:bodyPr lIns="80165" tIns="40083" rIns="80165" bIns="40083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6D206C-BE21-475E-818C-DC669F2F9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887" y="376236"/>
            <a:ext cx="8229600" cy="1396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1860"/>
            <a:ext cx="8229600" cy="348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58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sigurnjak@nlb.si" TargetMode="External"/><Relationship Id="rId2" Type="http://schemas.openxmlformats.org/officeDocument/2006/relationships/hyperlink" Target="mailto:andrej.lasic@nlb.s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asper.mahkovic@nlb.rs" TargetMode="External"/><Relationship Id="rId5" Type="http://schemas.openxmlformats.org/officeDocument/2006/relationships/hyperlink" Target="mailto:vladimir.capric@nlb.rs" TargetMode="External"/><Relationship Id="rId4" Type="http://schemas.openxmlformats.org/officeDocument/2006/relationships/hyperlink" Target="mailto:vincenc.jamnik@nlb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436563" y="4592608"/>
            <a:ext cx="8232308" cy="110508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NLB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Grup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AD22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0"/>
            <a:ext cx="82343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89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1F5D5F-633C-4BCE-BA93-8E4C8D4B7E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1217" y="2319747"/>
            <a:ext cx="6020399" cy="422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bg2"/>
                </a:solidFill>
              </a:rPr>
              <a:t>Bankarski pogled </a:t>
            </a:r>
            <a:r>
              <a:rPr lang="sl-SI" sz="4000" dirty="0"/>
              <a:t>Srbije i Slovenije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142" y="1200666"/>
            <a:ext cx="4526934" cy="527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/>
              <a:t>SRBIJA</a:t>
            </a:r>
          </a:p>
          <a:p>
            <a:r>
              <a:rPr lang="sr-Latn-RS" sz="2400" dirty="0"/>
              <a:t>BDP raste, stabilna inflacija </a:t>
            </a:r>
            <a:r>
              <a:rPr lang="sr-Latn-RS" sz="2400" dirty="0">
                <a:sym typeface="Wingdings" panose="05000000000000000000" pitchFamily="2" charset="2"/>
              </a:rPr>
              <a:t> niske kamatne stope</a:t>
            </a:r>
          </a:p>
          <a:p>
            <a:r>
              <a:rPr lang="sr-Latn-RS" sz="2400" dirty="0"/>
              <a:t>D</a:t>
            </a:r>
            <a:r>
              <a:rPr lang="sr-Latn-RS" sz="2400" dirty="0" smtClean="0"/>
              <a:t>inar </a:t>
            </a:r>
            <a:r>
              <a:rPr lang="sr-Latn-RS" sz="2400" dirty="0"/>
              <a:t>stabilan zbog euroizacije ekonomije</a:t>
            </a:r>
          </a:p>
          <a:p>
            <a:r>
              <a:rPr lang="sr-Latn-RS" sz="2400" dirty="0" smtClean="0"/>
              <a:t>Rast investicija u slovenačku privredu (turizam, IT, bankarstvo)</a:t>
            </a:r>
          </a:p>
          <a:p>
            <a:r>
              <a:rPr lang="sr-Latn-RS" sz="2400" dirty="0" smtClean="0"/>
              <a:t>Konsolidacija bankarskog sustava</a:t>
            </a:r>
            <a:endParaRPr lang="sr-Latn-RS" sz="2400" dirty="0"/>
          </a:p>
          <a:p>
            <a:r>
              <a:rPr lang="sl-SI" sz="2400" dirty="0" smtClean="0"/>
              <a:t>Agro </a:t>
            </a:r>
            <a:r>
              <a:rPr lang="sl-SI" sz="2400" dirty="0"/>
              <a:t>biznis jako iznad EU </a:t>
            </a:r>
            <a:r>
              <a:rPr lang="sl-SI" sz="2400" dirty="0" err="1"/>
              <a:t>proseka</a:t>
            </a:r>
            <a:r>
              <a:rPr lang="sl-SI" sz="2400" dirty="0"/>
              <a:t> </a:t>
            </a:r>
            <a:r>
              <a:rPr lang="sl-SI" sz="2400" dirty="0">
                <a:sym typeface="Wingdings" panose="05000000000000000000" pitchFamily="2" charset="2"/>
              </a:rPr>
              <a:t> razvoj </a:t>
            </a:r>
            <a:r>
              <a:rPr lang="sl-SI" sz="2400" dirty="0" err="1">
                <a:sym typeface="Wingdings" panose="05000000000000000000" pitchFamily="2" charset="2"/>
              </a:rPr>
              <a:t>poljoprivrednih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delova</a:t>
            </a:r>
            <a:r>
              <a:rPr lang="sl-SI" sz="2400" dirty="0">
                <a:sym typeface="Wingdings" panose="05000000000000000000" pitchFamily="2" charset="2"/>
              </a:rPr>
              <a:t> države</a:t>
            </a:r>
          </a:p>
          <a:p>
            <a:endParaRPr lang="sl-SI" sz="24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6D206C-BE21-475E-818C-DC669F2F96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05" y="1200665"/>
            <a:ext cx="4275436" cy="4569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0" indent="-144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/>
              <a:t>SLOVENIJA</a:t>
            </a:r>
          </a:p>
          <a:p>
            <a:r>
              <a:rPr lang="sl-SI" sz="2400" dirty="0" err="1"/>
              <a:t>Niske</a:t>
            </a:r>
            <a:r>
              <a:rPr lang="sl-SI" sz="2400" dirty="0"/>
              <a:t> </a:t>
            </a:r>
            <a:r>
              <a:rPr lang="sl-SI" sz="2400" dirty="0" err="1"/>
              <a:t>kamatne</a:t>
            </a:r>
            <a:r>
              <a:rPr lang="sl-SI" sz="2400" dirty="0"/>
              <a:t> stope</a:t>
            </a:r>
          </a:p>
          <a:p>
            <a:r>
              <a:rPr lang="sl-SI" sz="2400" dirty="0"/>
              <a:t>Eurozona</a:t>
            </a:r>
          </a:p>
          <a:p>
            <a:r>
              <a:rPr lang="sl-SI" sz="2400" dirty="0"/>
              <a:t>Rast investicija u segmentu </a:t>
            </a:r>
            <a:r>
              <a:rPr lang="sl-SI" sz="2400" dirty="0" err="1" smtClean="0"/>
              <a:t>građevinarstva</a:t>
            </a:r>
            <a:endParaRPr lang="sl-SI" sz="2400" dirty="0" smtClean="0"/>
          </a:p>
          <a:p>
            <a:r>
              <a:rPr lang="sl-SI" sz="2400" dirty="0" smtClean="0"/>
              <a:t>Velike investicije u </a:t>
            </a:r>
            <a:r>
              <a:rPr lang="sl-SI" sz="2400" dirty="0" err="1"/>
              <a:t>s</a:t>
            </a:r>
            <a:r>
              <a:rPr lang="sl-SI" sz="2400" dirty="0" err="1" smtClean="0"/>
              <a:t>rbsku</a:t>
            </a:r>
            <a:r>
              <a:rPr lang="sl-SI" sz="2400" dirty="0" smtClean="0"/>
              <a:t> </a:t>
            </a:r>
            <a:r>
              <a:rPr lang="sl-SI" sz="2400" dirty="0" err="1" smtClean="0"/>
              <a:t>privredu</a:t>
            </a:r>
            <a:endParaRPr lang="sl-SI" sz="2400" dirty="0"/>
          </a:p>
          <a:p>
            <a:r>
              <a:rPr lang="sl-SI" sz="2400" dirty="0" err="1"/>
              <a:t>Izuzetna</a:t>
            </a:r>
            <a:r>
              <a:rPr lang="sl-SI" sz="2400" dirty="0"/>
              <a:t> likvidnost</a:t>
            </a:r>
          </a:p>
          <a:p>
            <a:r>
              <a:rPr lang="sl-SI" sz="2400" dirty="0"/>
              <a:t>Automobilska, električna i industrija elektronske opreme jako konkurentne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83"/>
          <p:cNvGrpSpPr>
            <a:grpSpLocks/>
          </p:cNvGrpSpPr>
          <p:nvPr/>
        </p:nvGrpSpPr>
        <p:grpSpPr bwMode="auto">
          <a:xfrm>
            <a:off x="6089388" y="2209080"/>
            <a:ext cx="2978591" cy="3213411"/>
            <a:chOff x="2056856" y="3334787"/>
            <a:chExt cx="1234287" cy="1330715"/>
          </a:xfrm>
          <a:solidFill>
            <a:schemeClr val="accent6"/>
          </a:solidFill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77660" y="4115859"/>
              <a:ext cx="248304" cy="549643"/>
            </a:xfrm>
            <a:custGeom>
              <a:avLst/>
              <a:gdLst>
                <a:gd name="T0" fmla="*/ 2147483647 w 206"/>
                <a:gd name="T1" fmla="*/ 2147483647 h 456"/>
                <a:gd name="T2" fmla="*/ 2147483647 w 206"/>
                <a:gd name="T3" fmla="*/ 2147483647 h 456"/>
                <a:gd name="T4" fmla="*/ 2147483647 w 206"/>
                <a:gd name="T5" fmla="*/ 2147483647 h 456"/>
                <a:gd name="T6" fmla="*/ 2147483647 w 206"/>
                <a:gd name="T7" fmla="*/ 2147483647 h 456"/>
                <a:gd name="T8" fmla="*/ 2147483647 w 206"/>
                <a:gd name="T9" fmla="*/ 2147483647 h 456"/>
                <a:gd name="T10" fmla="*/ 2147483647 w 206"/>
                <a:gd name="T11" fmla="*/ 2147483647 h 456"/>
                <a:gd name="T12" fmla="*/ 2147483647 w 206"/>
                <a:gd name="T13" fmla="*/ 2147483647 h 456"/>
                <a:gd name="T14" fmla="*/ 2147483647 w 206"/>
                <a:gd name="T15" fmla="*/ 2147483647 h 456"/>
                <a:gd name="T16" fmla="*/ 2147483647 w 206"/>
                <a:gd name="T17" fmla="*/ 2147483647 h 456"/>
                <a:gd name="T18" fmla="*/ 2147483647 w 206"/>
                <a:gd name="T19" fmla="*/ 2147483647 h 456"/>
                <a:gd name="T20" fmla="*/ 2147483647 w 206"/>
                <a:gd name="T21" fmla="*/ 2147483647 h 456"/>
                <a:gd name="T22" fmla="*/ 2147483647 w 206"/>
                <a:gd name="T23" fmla="*/ 2147483647 h 456"/>
                <a:gd name="T24" fmla="*/ 2147483647 w 206"/>
                <a:gd name="T25" fmla="*/ 2147483647 h 456"/>
                <a:gd name="T26" fmla="*/ 2147483647 w 206"/>
                <a:gd name="T27" fmla="*/ 2147483647 h 456"/>
                <a:gd name="T28" fmla="*/ 2147483647 w 206"/>
                <a:gd name="T29" fmla="*/ 2147483647 h 456"/>
                <a:gd name="T30" fmla="*/ 2147483647 w 206"/>
                <a:gd name="T31" fmla="*/ 2147483647 h 456"/>
                <a:gd name="T32" fmla="*/ 2147483647 w 206"/>
                <a:gd name="T33" fmla="*/ 2147483647 h 456"/>
                <a:gd name="T34" fmla="*/ 2147483647 w 206"/>
                <a:gd name="T35" fmla="*/ 2147483647 h 456"/>
                <a:gd name="T36" fmla="*/ 2147483647 w 206"/>
                <a:gd name="T37" fmla="*/ 2147483647 h 456"/>
                <a:gd name="T38" fmla="*/ 2147483647 w 206"/>
                <a:gd name="T39" fmla="*/ 2147483647 h 456"/>
                <a:gd name="T40" fmla="*/ 2147483647 w 206"/>
                <a:gd name="T41" fmla="*/ 2147483647 h 456"/>
                <a:gd name="T42" fmla="*/ 2147483647 w 206"/>
                <a:gd name="T43" fmla="*/ 2147483647 h 456"/>
                <a:gd name="T44" fmla="*/ 2147483647 w 206"/>
                <a:gd name="T45" fmla="*/ 2147483647 h 456"/>
                <a:gd name="T46" fmla="*/ 2147483647 w 206"/>
                <a:gd name="T47" fmla="*/ 2147483647 h 456"/>
                <a:gd name="T48" fmla="*/ 2147483647 w 206"/>
                <a:gd name="T49" fmla="*/ 2147483647 h 456"/>
                <a:gd name="T50" fmla="*/ 2147483647 w 206"/>
                <a:gd name="T51" fmla="*/ 2147483647 h 456"/>
                <a:gd name="T52" fmla="*/ 2147483647 w 206"/>
                <a:gd name="T53" fmla="*/ 2147483647 h 456"/>
                <a:gd name="T54" fmla="*/ 2147483647 w 206"/>
                <a:gd name="T55" fmla="*/ 2147483647 h 456"/>
                <a:gd name="T56" fmla="*/ 0 w 206"/>
                <a:gd name="T57" fmla="*/ 2147483647 h 456"/>
                <a:gd name="T58" fmla="*/ 2147483647 w 206"/>
                <a:gd name="T59" fmla="*/ 2147483647 h 456"/>
                <a:gd name="T60" fmla="*/ 2147483647 w 206"/>
                <a:gd name="T61" fmla="*/ 2147483647 h 456"/>
                <a:gd name="T62" fmla="*/ 2147483647 w 206"/>
                <a:gd name="T63" fmla="*/ 2147483647 h 456"/>
                <a:gd name="T64" fmla="*/ 2147483647 w 206"/>
                <a:gd name="T65" fmla="*/ 2147483647 h 456"/>
                <a:gd name="T66" fmla="*/ 2147483647 w 206"/>
                <a:gd name="T67" fmla="*/ 2147483647 h 456"/>
                <a:gd name="T68" fmla="*/ 2147483647 w 206"/>
                <a:gd name="T69" fmla="*/ 2147483647 h 456"/>
                <a:gd name="T70" fmla="*/ 2147483647 w 206"/>
                <a:gd name="T71" fmla="*/ 2147483647 h 456"/>
                <a:gd name="T72" fmla="*/ 2147483647 w 206"/>
                <a:gd name="T73" fmla="*/ 2147483647 h 456"/>
                <a:gd name="T74" fmla="*/ 2147483647 w 206"/>
                <a:gd name="T75" fmla="*/ 2147483647 h 456"/>
                <a:gd name="T76" fmla="*/ 2147483647 w 206"/>
                <a:gd name="T77" fmla="*/ 2147483647 h 456"/>
                <a:gd name="T78" fmla="*/ 2147483647 w 206"/>
                <a:gd name="T79" fmla="*/ 2147483647 h 456"/>
                <a:gd name="T80" fmla="*/ 2147483647 w 206"/>
                <a:gd name="T81" fmla="*/ 2147483647 h 456"/>
                <a:gd name="T82" fmla="*/ 2147483647 w 206"/>
                <a:gd name="T83" fmla="*/ 2147483647 h 4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456"/>
                <a:gd name="T128" fmla="*/ 206 w 206"/>
                <a:gd name="T129" fmla="*/ 456 h 4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456">
                  <a:moveTo>
                    <a:pt x="6" y="116"/>
                  </a:moveTo>
                  <a:lnTo>
                    <a:pt x="16" y="84"/>
                  </a:lnTo>
                  <a:lnTo>
                    <a:pt x="4" y="68"/>
                  </a:lnTo>
                  <a:lnTo>
                    <a:pt x="22" y="40"/>
                  </a:lnTo>
                  <a:lnTo>
                    <a:pt x="36" y="22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8" y="20"/>
                  </a:lnTo>
                  <a:lnTo>
                    <a:pt x="60" y="26"/>
                  </a:lnTo>
                  <a:lnTo>
                    <a:pt x="72" y="24"/>
                  </a:lnTo>
                  <a:lnTo>
                    <a:pt x="86" y="18"/>
                  </a:lnTo>
                  <a:lnTo>
                    <a:pt x="94" y="20"/>
                  </a:lnTo>
                  <a:lnTo>
                    <a:pt x="108" y="30"/>
                  </a:lnTo>
                  <a:lnTo>
                    <a:pt x="106" y="40"/>
                  </a:lnTo>
                  <a:lnTo>
                    <a:pt x="112" y="50"/>
                  </a:lnTo>
                  <a:lnTo>
                    <a:pt x="132" y="54"/>
                  </a:lnTo>
                  <a:lnTo>
                    <a:pt x="142" y="70"/>
                  </a:lnTo>
                  <a:lnTo>
                    <a:pt x="148" y="84"/>
                  </a:lnTo>
                  <a:lnTo>
                    <a:pt x="150" y="100"/>
                  </a:lnTo>
                  <a:lnTo>
                    <a:pt x="148" y="118"/>
                  </a:lnTo>
                  <a:lnTo>
                    <a:pt x="140" y="144"/>
                  </a:lnTo>
                  <a:lnTo>
                    <a:pt x="140" y="152"/>
                  </a:lnTo>
                  <a:lnTo>
                    <a:pt x="144" y="162"/>
                  </a:lnTo>
                  <a:lnTo>
                    <a:pt x="138" y="164"/>
                  </a:lnTo>
                  <a:lnTo>
                    <a:pt x="136" y="180"/>
                  </a:lnTo>
                  <a:lnTo>
                    <a:pt x="144" y="188"/>
                  </a:lnTo>
                  <a:lnTo>
                    <a:pt x="140" y="214"/>
                  </a:lnTo>
                  <a:lnTo>
                    <a:pt x="146" y="226"/>
                  </a:lnTo>
                  <a:lnTo>
                    <a:pt x="150" y="236"/>
                  </a:lnTo>
                  <a:lnTo>
                    <a:pt x="160" y="240"/>
                  </a:lnTo>
                  <a:lnTo>
                    <a:pt x="162" y="248"/>
                  </a:lnTo>
                  <a:lnTo>
                    <a:pt x="164" y="262"/>
                  </a:lnTo>
                  <a:lnTo>
                    <a:pt x="172" y="266"/>
                  </a:lnTo>
                  <a:lnTo>
                    <a:pt x="180" y="262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192" y="288"/>
                  </a:lnTo>
                  <a:lnTo>
                    <a:pt x="206" y="302"/>
                  </a:lnTo>
                  <a:lnTo>
                    <a:pt x="196" y="326"/>
                  </a:lnTo>
                  <a:lnTo>
                    <a:pt x="172" y="334"/>
                  </a:lnTo>
                  <a:lnTo>
                    <a:pt x="158" y="384"/>
                  </a:lnTo>
                  <a:lnTo>
                    <a:pt x="146" y="396"/>
                  </a:lnTo>
                  <a:lnTo>
                    <a:pt x="132" y="392"/>
                  </a:lnTo>
                  <a:lnTo>
                    <a:pt x="120" y="408"/>
                  </a:lnTo>
                  <a:lnTo>
                    <a:pt x="130" y="428"/>
                  </a:lnTo>
                  <a:lnTo>
                    <a:pt x="124" y="436"/>
                  </a:lnTo>
                  <a:lnTo>
                    <a:pt x="114" y="434"/>
                  </a:lnTo>
                  <a:lnTo>
                    <a:pt x="112" y="450"/>
                  </a:lnTo>
                  <a:lnTo>
                    <a:pt x="98" y="456"/>
                  </a:lnTo>
                  <a:lnTo>
                    <a:pt x="78" y="442"/>
                  </a:lnTo>
                  <a:lnTo>
                    <a:pt x="80" y="422"/>
                  </a:lnTo>
                  <a:lnTo>
                    <a:pt x="68" y="408"/>
                  </a:lnTo>
                  <a:lnTo>
                    <a:pt x="58" y="394"/>
                  </a:lnTo>
                  <a:lnTo>
                    <a:pt x="40" y="382"/>
                  </a:lnTo>
                  <a:lnTo>
                    <a:pt x="20" y="374"/>
                  </a:lnTo>
                  <a:lnTo>
                    <a:pt x="8" y="356"/>
                  </a:lnTo>
                  <a:lnTo>
                    <a:pt x="0" y="338"/>
                  </a:lnTo>
                  <a:lnTo>
                    <a:pt x="8" y="340"/>
                  </a:lnTo>
                  <a:lnTo>
                    <a:pt x="16" y="342"/>
                  </a:lnTo>
                  <a:lnTo>
                    <a:pt x="20" y="332"/>
                  </a:lnTo>
                  <a:lnTo>
                    <a:pt x="10" y="328"/>
                  </a:lnTo>
                  <a:lnTo>
                    <a:pt x="10" y="322"/>
                  </a:lnTo>
                  <a:lnTo>
                    <a:pt x="14" y="318"/>
                  </a:lnTo>
                  <a:lnTo>
                    <a:pt x="2" y="310"/>
                  </a:lnTo>
                  <a:lnTo>
                    <a:pt x="2" y="300"/>
                  </a:lnTo>
                  <a:lnTo>
                    <a:pt x="8" y="278"/>
                  </a:lnTo>
                  <a:lnTo>
                    <a:pt x="12" y="260"/>
                  </a:lnTo>
                  <a:lnTo>
                    <a:pt x="20" y="256"/>
                  </a:lnTo>
                  <a:lnTo>
                    <a:pt x="20" y="250"/>
                  </a:lnTo>
                  <a:lnTo>
                    <a:pt x="14" y="244"/>
                  </a:lnTo>
                  <a:lnTo>
                    <a:pt x="10" y="234"/>
                  </a:lnTo>
                  <a:lnTo>
                    <a:pt x="14" y="220"/>
                  </a:lnTo>
                  <a:lnTo>
                    <a:pt x="12" y="210"/>
                  </a:lnTo>
                  <a:lnTo>
                    <a:pt x="16" y="198"/>
                  </a:lnTo>
                  <a:lnTo>
                    <a:pt x="10" y="190"/>
                  </a:lnTo>
                  <a:lnTo>
                    <a:pt x="14" y="184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20" y="166"/>
                  </a:lnTo>
                  <a:lnTo>
                    <a:pt x="22" y="164"/>
                  </a:lnTo>
                  <a:lnTo>
                    <a:pt x="30" y="158"/>
                  </a:lnTo>
                  <a:lnTo>
                    <a:pt x="30" y="140"/>
                  </a:lnTo>
                  <a:lnTo>
                    <a:pt x="28" y="126"/>
                  </a:lnTo>
                  <a:lnTo>
                    <a:pt x="6" y="116"/>
                  </a:lnTo>
                  <a:close/>
                </a:path>
              </a:pathLst>
            </a:custGeom>
            <a:solidFill>
              <a:schemeClr val="tx2">
                <a:lumMod val="85000"/>
              </a:schemeClr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41589" y="4168895"/>
              <a:ext cx="349554" cy="272411"/>
            </a:xfrm>
            <a:custGeom>
              <a:avLst/>
              <a:gdLst>
                <a:gd name="T0" fmla="*/ 2147483647 w 290"/>
                <a:gd name="T1" fmla="*/ 2147483647 h 226"/>
                <a:gd name="T2" fmla="*/ 2147483647 w 290"/>
                <a:gd name="T3" fmla="*/ 2147483647 h 226"/>
                <a:gd name="T4" fmla="*/ 2147483647 w 290"/>
                <a:gd name="T5" fmla="*/ 2147483647 h 226"/>
                <a:gd name="T6" fmla="*/ 2147483647 w 290"/>
                <a:gd name="T7" fmla="*/ 2147483647 h 226"/>
                <a:gd name="T8" fmla="*/ 2147483647 w 290"/>
                <a:gd name="T9" fmla="*/ 2147483647 h 226"/>
                <a:gd name="T10" fmla="*/ 2147483647 w 290"/>
                <a:gd name="T11" fmla="*/ 2147483647 h 226"/>
                <a:gd name="T12" fmla="*/ 2147483647 w 290"/>
                <a:gd name="T13" fmla="*/ 2147483647 h 226"/>
                <a:gd name="T14" fmla="*/ 2147483647 w 290"/>
                <a:gd name="T15" fmla="*/ 2147483647 h 226"/>
                <a:gd name="T16" fmla="*/ 2147483647 w 290"/>
                <a:gd name="T17" fmla="*/ 2147483647 h 226"/>
                <a:gd name="T18" fmla="*/ 2147483647 w 290"/>
                <a:gd name="T19" fmla="*/ 2147483647 h 226"/>
                <a:gd name="T20" fmla="*/ 2147483647 w 290"/>
                <a:gd name="T21" fmla="*/ 2147483647 h 226"/>
                <a:gd name="T22" fmla="*/ 2147483647 w 290"/>
                <a:gd name="T23" fmla="*/ 2147483647 h 226"/>
                <a:gd name="T24" fmla="*/ 2147483647 w 290"/>
                <a:gd name="T25" fmla="*/ 2147483647 h 226"/>
                <a:gd name="T26" fmla="*/ 2147483647 w 290"/>
                <a:gd name="T27" fmla="*/ 0 h 226"/>
                <a:gd name="T28" fmla="*/ 2147483647 w 290"/>
                <a:gd name="T29" fmla="*/ 2147483647 h 226"/>
                <a:gd name="T30" fmla="*/ 2147483647 w 290"/>
                <a:gd name="T31" fmla="*/ 2147483647 h 226"/>
                <a:gd name="T32" fmla="*/ 2147483647 w 290"/>
                <a:gd name="T33" fmla="*/ 2147483647 h 226"/>
                <a:gd name="T34" fmla="*/ 2147483647 w 290"/>
                <a:gd name="T35" fmla="*/ 2147483647 h 226"/>
                <a:gd name="T36" fmla="*/ 2147483647 w 290"/>
                <a:gd name="T37" fmla="*/ 2147483647 h 226"/>
                <a:gd name="T38" fmla="*/ 2147483647 w 290"/>
                <a:gd name="T39" fmla="*/ 2147483647 h 226"/>
                <a:gd name="T40" fmla="*/ 2147483647 w 290"/>
                <a:gd name="T41" fmla="*/ 2147483647 h 226"/>
                <a:gd name="T42" fmla="*/ 2147483647 w 290"/>
                <a:gd name="T43" fmla="*/ 2147483647 h 226"/>
                <a:gd name="T44" fmla="*/ 2147483647 w 290"/>
                <a:gd name="T45" fmla="*/ 2147483647 h 226"/>
                <a:gd name="T46" fmla="*/ 2147483647 w 290"/>
                <a:gd name="T47" fmla="*/ 2147483647 h 226"/>
                <a:gd name="T48" fmla="*/ 2147483647 w 290"/>
                <a:gd name="T49" fmla="*/ 2147483647 h 226"/>
                <a:gd name="T50" fmla="*/ 2147483647 w 290"/>
                <a:gd name="T51" fmla="*/ 2147483647 h 226"/>
                <a:gd name="T52" fmla="*/ 2147483647 w 290"/>
                <a:gd name="T53" fmla="*/ 2147483647 h 226"/>
                <a:gd name="T54" fmla="*/ 2147483647 w 290"/>
                <a:gd name="T55" fmla="*/ 2147483647 h 226"/>
                <a:gd name="T56" fmla="*/ 2147483647 w 290"/>
                <a:gd name="T57" fmla="*/ 2147483647 h 226"/>
                <a:gd name="T58" fmla="*/ 2147483647 w 290"/>
                <a:gd name="T59" fmla="*/ 2147483647 h 226"/>
                <a:gd name="T60" fmla="*/ 2147483647 w 290"/>
                <a:gd name="T61" fmla="*/ 2147483647 h 226"/>
                <a:gd name="T62" fmla="*/ 2147483647 w 290"/>
                <a:gd name="T63" fmla="*/ 2147483647 h 226"/>
                <a:gd name="T64" fmla="*/ 2147483647 w 290"/>
                <a:gd name="T65" fmla="*/ 2147483647 h 226"/>
                <a:gd name="T66" fmla="*/ 2147483647 w 290"/>
                <a:gd name="T67" fmla="*/ 2147483647 h 226"/>
                <a:gd name="T68" fmla="*/ 2147483647 w 290"/>
                <a:gd name="T69" fmla="*/ 2147483647 h 226"/>
                <a:gd name="T70" fmla="*/ 2147483647 w 290"/>
                <a:gd name="T71" fmla="*/ 2147483647 h 226"/>
                <a:gd name="T72" fmla="*/ 2147483647 w 290"/>
                <a:gd name="T73" fmla="*/ 2147483647 h 226"/>
                <a:gd name="T74" fmla="*/ 2147483647 w 290"/>
                <a:gd name="T75" fmla="*/ 2147483647 h 226"/>
                <a:gd name="T76" fmla="*/ 2147483647 w 290"/>
                <a:gd name="T77" fmla="*/ 2147483647 h 226"/>
                <a:gd name="T78" fmla="*/ 2147483647 w 290"/>
                <a:gd name="T79" fmla="*/ 2147483647 h 226"/>
                <a:gd name="T80" fmla="*/ 2147483647 w 290"/>
                <a:gd name="T81" fmla="*/ 2147483647 h 226"/>
                <a:gd name="T82" fmla="*/ 2147483647 w 290"/>
                <a:gd name="T83" fmla="*/ 2147483647 h 226"/>
                <a:gd name="T84" fmla="*/ 2147483647 w 290"/>
                <a:gd name="T85" fmla="*/ 2147483647 h 226"/>
                <a:gd name="T86" fmla="*/ 2147483647 w 290"/>
                <a:gd name="T87" fmla="*/ 2147483647 h 226"/>
                <a:gd name="T88" fmla="*/ 2147483647 w 290"/>
                <a:gd name="T89" fmla="*/ 2147483647 h 226"/>
                <a:gd name="T90" fmla="*/ 2147483647 w 290"/>
                <a:gd name="T91" fmla="*/ 2147483647 h 226"/>
                <a:gd name="T92" fmla="*/ 0 w 290"/>
                <a:gd name="T93" fmla="*/ 2147483647 h 226"/>
                <a:gd name="T94" fmla="*/ 2147483647 w 290"/>
                <a:gd name="T95" fmla="*/ 2147483647 h 226"/>
                <a:gd name="T96" fmla="*/ 2147483647 w 290"/>
                <a:gd name="T97" fmla="*/ 2147483647 h 226"/>
                <a:gd name="T98" fmla="*/ 2147483647 w 290"/>
                <a:gd name="T99" fmla="*/ 2147483647 h 226"/>
                <a:gd name="T100" fmla="*/ 2147483647 w 290"/>
                <a:gd name="T101" fmla="*/ 2147483647 h 226"/>
                <a:gd name="T102" fmla="*/ 2147483647 w 290"/>
                <a:gd name="T103" fmla="*/ 2147483647 h 2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"/>
                <a:gd name="T157" fmla="*/ 0 h 226"/>
                <a:gd name="T158" fmla="*/ 290 w 290"/>
                <a:gd name="T159" fmla="*/ 226 h 2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" h="226">
                  <a:moveTo>
                    <a:pt x="12" y="74"/>
                  </a:moveTo>
                  <a:lnTo>
                    <a:pt x="30" y="74"/>
                  </a:lnTo>
                  <a:lnTo>
                    <a:pt x="34" y="64"/>
                  </a:lnTo>
                  <a:lnTo>
                    <a:pt x="30" y="56"/>
                  </a:lnTo>
                  <a:lnTo>
                    <a:pt x="34" y="46"/>
                  </a:lnTo>
                  <a:lnTo>
                    <a:pt x="74" y="28"/>
                  </a:lnTo>
                  <a:lnTo>
                    <a:pt x="90" y="40"/>
                  </a:lnTo>
                  <a:lnTo>
                    <a:pt x="100" y="22"/>
                  </a:lnTo>
                  <a:lnTo>
                    <a:pt x="110" y="22"/>
                  </a:lnTo>
                  <a:lnTo>
                    <a:pt x="116" y="14"/>
                  </a:lnTo>
                  <a:lnTo>
                    <a:pt x="140" y="18"/>
                  </a:lnTo>
                  <a:lnTo>
                    <a:pt x="162" y="4"/>
                  </a:lnTo>
                  <a:lnTo>
                    <a:pt x="184" y="6"/>
                  </a:lnTo>
                  <a:lnTo>
                    <a:pt x="206" y="0"/>
                  </a:lnTo>
                  <a:lnTo>
                    <a:pt x="216" y="6"/>
                  </a:lnTo>
                  <a:lnTo>
                    <a:pt x="232" y="32"/>
                  </a:lnTo>
                  <a:lnTo>
                    <a:pt x="242" y="40"/>
                  </a:lnTo>
                  <a:lnTo>
                    <a:pt x="256" y="44"/>
                  </a:lnTo>
                  <a:lnTo>
                    <a:pt x="266" y="50"/>
                  </a:lnTo>
                  <a:lnTo>
                    <a:pt x="274" y="60"/>
                  </a:lnTo>
                  <a:lnTo>
                    <a:pt x="274" y="72"/>
                  </a:lnTo>
                  <a:lnTo>
                    <a:pt x="290" y="76"/>
                  </a:lnTo>
                  <a:lnTo>
                    <a:pt x="290" y="86"/>
                  </a:lnTo>
                  <a:lnTo>
                    <a:pt x="286" y="98"/>
                  </a:lnTo>
                  <a:lnTo>
                    <a:pt x="284" y="124"/>
                  </a:lnTo>
                  <a:lnTo>
                    <a:pt x="286" y="150"/>
                  </a:lnTo>
                  <a:lnTo>
                    <a:pt x="262" y="154"/>
                  </a:lnTo>
                  <a:lnTo>
                    <a:pt x="260" y="182"/>
                  </a:lnTo>
                  <a:lnTo>
                    <a:pt x="236" y="186"/>
                  </a:lnTo>
                  <a:lnTo>
                    <a:pt x="202" y="180"/>
                  </a:lnTo>
                  <a:lnTo>
                    <a:pt x="168" y="186"/>
                  </a:lnTo>
                  <a:lnTo>
                    <a:pt x="150" y="218"/>
                  </a:lnTo>
                  <a:lnTo>
                    <a:pt x="138" y="214"/>
                  </a:lnTo>
                  <a:lnTo>
                    <a:pt x="126" y="222"/>
                  </a:lnTo>
                  <a:lnTo>
                    <a:pt x="110" y="220"/>
                  </a:lnTo>
                  <a:lnTo>
                    <a:pt x="96" y="226"/>
                  </a:lnTo>
                  <a:lnTo>
                    <a:pt x="62" y="226"/>
                  </a:lnTo>
                  <a:lnTo>
                    <a:pt x="56" y="220"/>
                  </a:lnTo>
                  <a:lnTo>
                    <a:pt x="44" y="218"/>
                  </a:lnTo>
                  <a:lnTo>
                    <a:pt x="36" y="222"/>
                  </a:lnTo>
                  <a:lnTo>
                    <a:pt x="28" y="218"/>
                  </a:lnTo>
                  <a:lnTo>
                    <a:pt x="26" y="204"/>
                  </a:lnTo>
                  <a:lnTo>
                    <a:pt x="24" y="196"/>
                  </a:lnTo>
                  <a:lnTo>
                    <a:pt x="14" y="192"/>
                  </a:lnTo>
                  <a:lnTo>
                    <a:pt x="4" y="170"/>
                  </a:lnTo>
                  <a:lnTo>
                    <a:pt x="8" y="144"/>
                  </a:lnTo>
                  <a:lnTo>
                    <a:pt x="0" y="136"/>
                  </a:lnTo>
                  <a:lnTo>
                    <a:pt x="2" y="120"/>
                  </a:lnTo>
                  <a:lnTo>
                    <a:pt x="8" y="118"/>
                  </a:lnTo>
                  <a:lnTo>
                    <a:pt x="4" y="108"/>
                  </a:lnTo>
                  <a:lnTo>
                    <a:pt x="4" y="100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336499" y="3631305"/>
              <a:ext cx="491786" cy="499018"/>
            </a:xfrm>
            <a:custGeom>
              <a:avLst/>
              <a:gdLst>
                <a:gd name="T0" fmla="*/ 2147483647 w 408"/>
                <a:gd name="T1" fmla="*/ 2147483647 h 414"/>
                <a:gd name="T2" fmla="*/ 2147483647 w 408"/>
                <a:gd name="T3" fmla="*/ 2147483647 h 414"/>
                <a:gd name="T4" fmla="*/ 2147483647 w 408"/>
                <a:gd name="T5" fmla="*/ 2147483647 h 414"/>
                <a:gd name="T6" fmla="*/ 2147483647 w 408"/>
                <a:gd name="T7" fmla="*/ 2147483647 h 414"/>
                <a:gd name="T8" fmla="*/ 2147483647 w 408"/>
                <a:gd name="T9" fmla="*/ 2147483647 h 414"/>
                <a:gd name="T10" fmla="*/ 2147483647 w 408"/>
                <a:gd name="T11" fmla="*/ 2147483647 h 414"/>
                <a:gd name="T12" fmla="*/ 2147483647 w 408"/>
                <a:gd name="T13" fmla="*/ 2147483647 h 414"/>
                <a:gd name="T14" fmla="*/ 2147483647 w 408"/>
                <a:gd name="T15" fmla="*/ 2147483647 h 414"/>
                <a:gd name="T16" fmla="*/ 2147483647 w 408"/>
                <a:gd name="T17" fmla="*/ 2147483647 h 414"/>
                <a:gd name="T18" fmla="*/ 0 w 408"/>
                <a:gd name="T19" fmla="*/ 2147483647 h 414"/>
                <a:gd name="T20" fmla="*/ 2147483647 w 408"/>
                <a:gd name="T21" fmla="*/ 0 h 414"/>
                <a:gd name="T22" fmla="*/ 2147483647 w 408"/>
                <a:gd name="T23" fmla="*/ 2147483647 h 414"/>
                <a:gd name="T24" fmla="*/ 2147483647 w 408"/>
                <a:gd name="T25" fmla="*/ 0 h 414"/>
                <a:gd name="T26" fmla="*/ 2147483647 w 408"/>
                <a:gd name="T27" fmla="*/ 0 h 414"/>
                <a:gd name="T28" fmla="*/ 2147483647 w 408"/>
                <a:gd name="T29" fmla="*/ 2147483647 h 414"/>
                <a:gd name="T30" fmla="*/ 2147483647 w 408"/>
                <a:gd name="T31" fmla="*/ 2147483647 h 414"/>
                <a:gd name="T32" fmla="*/ 2147483647 w 408"/>
                <a:gd name="T33" fmla="*/ 2147483647 h 414"/>
                <a:gd name="T34" fmla="*/ 2147483647 w 408"/>
                <a:gd name="T35" fmla="*/ 2147483647 h 414"/>
                <a:gd name="T36" fmla="*/ 2147483647 w 408"/>
                <a:gd name="T37" fmla="*/ 2147483647 h 414"/>
                <a:gd name="T38" fmla="*/ 2147483647 w 408"/>
                <a:gd name="T39" fmla="*/ 2147483647 h 414"/>
                <a:gd name="T40" fmla="*/ 2147483647 w 408"/>
                <a:gd name="T41" fmla="*/ 2147483647 h 414"/>
                <a:gd name="T42" fmla="*/ 2147483647 w 408"/>
                <a:gd name="T43" fmla="*/ 2147483647 h 414"/>
                <a:gd name="T44" fmla="*/ 2147483647 w 408"/>
                <a:gd name="T45" fmla="*/ 2147483647 h 414"/>
                <a:gd name="T46" fmla="*/ 2147483647 w 408"/>
                <a:gd name="T47" fmla="*/ 2147483647 h 414"/>
                <a:gd name="T48" fmla="*/ 2147483647 w 408"/>
                <a:gd name="T49" fmla="*/ 2147483647 h 414"/>
                <a:gd name="T50" fmla="*/ 2147483647 w 408"/>
                <a:gd name="T51" fmla="*/ 2147483647 h 414"/>
                <a:gd name="T52" fmla="*/ 2147483647 w 408"/>
                <a:gd name="T53" fmla="*/ 2147483647 h 414"/>
                <a:gd name="T54" fmla="*/ 2147483647 w 408"/>
                <a:gd name="T55" fmla="*/ 2147483647 h 414"/>
                <a:gd name="T56" fmla="*/ 2147483647 w 408"/>
                <a:gd name="T57" fmla="*/ 2147483647 h 414"/>
                <a:gd name="T58" fmla="*/ 2147483647 w 408"/>
                <a:gd name="T59" fmla="*/ 2147483647 h 414"/>
                <a:gd name="T60" fmla="*/ 2147483647 w 408"/>
                <a:gd name="T61" fmla="*/ 2147483647 h 414"/>
                <a:gd name="T62" fmla="*/ 2147483647 w 408"/>
                <a:gd name="T63" fmla="*/ 2147483647 h 414"/>
                <a:gd name="T64" fmla="*/ 2147483647 w 408"/>
                <a:gd name="T65" fmla="*/ 2147483647 h 414"/>
                <a:gd name="T66" fmla="*/ 2147483647 w 408"/>
                <a:gd name="T67" fmla="*/ 2147483647 h 414"/>
                <a:gd name="T68" fmla="*/ 2147483647 w 408"/>
                <a:gd name="T69" fmla="*/ 2147483647 h 414"/>
                <a:gd name="T70" fmla="*/ 2147483647 w 408"/>
                <a:gd name="T71" fmla="*/ 2147483647 h 414"/>
                <a:gd name="T72" fmla="*/ 2147483647 w 408"/>
                <a:gd name="T73" fmla="*/ 2147483647 h 414"/>
                <a:gd name="T74" fmla="*/ 2147483647 w 408"/>
                <a:gd name="T75" fmla="*/ 2147483647 h 414"/>
                <a:gd name="T76" fmla="*/ 2147483647 w 408"/>
                <a:gd name="T77" fmla="*/ 2147483647 h 4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8"/>
                <a:gd name="T118" fmla="*/ 0 h 414"/>
                <a:gd name="T119" fmla="*/ 408 w 408"/>
                <a:gd name="T120" fmla="*/ 414 h 4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8" h="414">
                  <a:moveTo>
                    <a:pt x="276" y="414"/>
                  </a:moveTo>
                  <a:lnTo>
                    <a:pt x="268" y="404"/>
                  </a:lnTo>
                  <a:lnTo>
                    <a:pt x="252" y="400"/>
                  </a:lnTo>
                  <a:lnTo>
                    <a:pt x="232" y="382"/>
                  </a:lnTo>
                  <a:lnTo>
                    <a:pt x="216" y="366"/>
                  </a:lnTo>
                  <a:lnTo>
                    <a:pt x="214" y="358"/>
                  </a:lnTo>
                  <a:lnTo>
                    <a:pt x="190" y="352"/>
                  </a:lnTo>
                  <a:lnTo>
                    <a:pt x="196" y="334"/>
                  </a:lnTo>
                  <a:lnTo>
                    <a:pt x="170" y="322"/>
                  </a:lnTo>
                  <a:lnTo>
                    <a:pt x="152" y="290"/>
                  </a:lnTo>
                  <a:lnTo>
                    <a:pt x="152" y="272"/>
                  </a:lnTo>
                  <a:lnTo>
                    <a:pt x="132" y="250"/>
                  </a:lnTo>
                  <a:lnTo>
                    <a:pt x="82" y="190"/>
                  </a:lnTo>
                  <a:lnTo>
                    <a:pt x="54" y="172"/>
                  </a:lnTo>
                  <a:lnTo>
                    <a:pt x="44" y="148"/>
                  </a:lnTo>
                  <a:lnTo>
                    <a:pt x="46" y="130"/>
                  </a:lnTo>
                  <a:lnTo>
                    <a:pt x="38" y="120"/>
                  </a:lnTo>
                  <a:lnTo>
                    <a:pt x="36" y="102"/>
                  </a:lnTo>
                  <a:lnTo>
                    <a:pt x="26" y="84"/>
                  </a:lnTo>
                  <a:lnTo>
                    <a:pt x="0" y="66"/>
                  </a:lnTo>
                  <a:lnTo>
                    <a:pt x="12" y="0"/>
                  </a:lnTo>
                  <a:lnTo>
                    <a:pt x="36" y="0"/>
                  </a:lnTo>
                  <a:lnTo>
                    <a:pt x="42" y="20"/>
                  </a:lnTo>
                  <a:lnTo>
                    <a:pt x="62" y="34"/>
                  </a:lnTo>
                  <a:lnTo>
                    <a:pt x="72" y="18"/>
                  </a:lnTo>
                  <a:lnTo>
                    <a:pt x="86" y="0"/>
                  </a:lnTo>
                  <a:lnTo>
                    <a:pt x="116" y="14"/>
                  </a:lnTo>
                  <a:lnTo>
                    <a:pt x="128" y="0"/>
                  </a:lnTo>
                  <a:lnTo>
                    <a:pt x="154" y="22"/>
                  </a:lnTo>
                  <a:lnTo>
                    <a:pt x="168" y="14"/>
                  </a:lnTo>
                  <a:lnTo>
                    <a:pt x="180" y="26"/>
                  </a:lnTo>
                  <a:lnTo>
                    <a:pt x="202" y="22"/>
                  </a:lnTo>
                  <a:lnTo>
                    <a:pt x="216" y="26"/>
                  </a:lnTo>
                  <a:lnTo>
                    <a:pt x="228" y="38"/>
                  </a:lnTo>
                  <a:lnTo>
                    <a:pt x="246" y="20"/>
                  </a:lnTo>
                  <a:lnTo>
                    <a:pt x="254" y="30"/>
                  </a:lnTo>
                  <a:lnTo>
                    <a:pt x="264" y="32"/>
                  </a:lnTo>
                  <a:lnTo>
                    <a:pt x="270" y="24"/>
                  </a:lnTo>
                  <a:lnTo>
                    <a:pt x="290" y="36"/>
                  </a:lnTo>
                  <a:lnTo>
                    <a:pt x="314" y="34"/>
                  </a:lnTo>
                  <a:lnTo>
                    <a:pt x="322" y="48"/>
                  </a:lnTo>
                  <a:lnTo>
                    <a:pt x="326" y="66"/>
                  </a:lnTo>
                  <a:lnTo>
                    <a:pt x="344" y="70"/>
                  </a:lnTo>
                  <a:lnTo>
                    <a:pt x="354" y="60"/>
                  </a:lnTo>
                  <a:lnTo>
                    <a:pt x="384" y="66"/>
                  </a:lnTo>
                  <a:lnTo>
                    <a:pt x="382" y="92"/>
                  </a:lnTo>
                  <a:lnTo>
                    <a:pt x="358" y="120"/>
                  </a:lnTo>
                  <a:lnTo>
                    <a:pt x="364" y="130"/>
                  </a:lnTo>
                  <a:lnTo>
                    <a:pt x="354" y="140"/>
                  </a:lnTo>
                  <a:lnTo>
                    <a:pt x="364" y="156"/>
                  </a:lnTo>
                  <a:lnTo>
                    <a:pt x="378" y="158"/>
                  </a:lnTo>
                  <a:lnTo>
                    <a:pt x="382" y="172"/>
                  </a:lnTo>
                  <a:lnTo>
                    <a:pt x="394" y="174"/>
                  </a:lnTo>
                  <a:lnTo>
                    <a:pt x="408" y="192"/>
                  </a:lnTo>
                  <a:lnTo>
                    <a:pt x="398" y="206"/>
                  </a:lnTo>
                  <a:lnTo>
                    <a:pt x="370" y="200"/>
                  </a:lnTo>
                  <a:lnTo>
                    <a:pt x="400" y="240"/>
                  </a:lnTo>
                  <a:lnTo>
                    <a:pt x="396" y="264"/>
                  </a:lnTo>
                  <a:lnTo>
                    <a:pt x="386" y="264"/>
                  </a:lnTo>
                  <a:lnTo>
                    <a:pt x="384" y="258"/>
                  </a:lnTo>
                  <a:lnTo>
                    <a:pt x="376" y="258"/>
                  </a:lnTo>
                  <a:lnTo>
                    <a:pt x="364" y="268"/>
                  </a:lnTo>
                  <a:lnTo>
                    <a:pt x="342" y="264"/>
                  </a:lnTo>
                  <a:lnTo>
                    <a:pt x="334" y="276"/>
                  </a:lnTo>
                  <a:lnTo>
                    <a:pt x="346" y="290"/>
                  </a:lnTo>
                  <a:lnTo>
                    <a:pt x="344" y="308"/>
                  </a:lnTo>
                  <a:lnTo>
                    <a:pt x="336" y="310"/>
                  </a:lnTo>
                  <a:lnTo>
                    <a:pt x="328" y="296"/>
                  </a:lnTo>
                  <a:lnTo>
                    <a:pt x="308" y="306"/>
                  </a:lnTo>
                  <a:lnTo>
                    <a:pt x="298" y="334"/>
                  </a:lnTo>
                  <a:lnTo>
                    <a:pt x="300" y="344"/>
                  </a:lnTo>
                  <a:lnTo>
                    <a:pt x="288" y="340"/>
                  </a:lnTo>
                  <a:lnTo>
                    <a:pt x="276" y="350"/>
                  </a:lnTo>
                  <a:lnTo>
                    <a:pt x="280" y="360"/>
                  </a:lnTo>
                  <a:lnTo>
                    <a:pt x="278" y="372"/>
                  </a:lnTo>
                  <a:lnTo>
                    <a:pt x="282" y="384"/>
                  </a:lnTo>
                  <a:lnTo>
                    <a:pt x="292" y="390"/>
                  </a:lnTo>
                  <a:lnTo>
                    <a:pt x="288" y="408"/>
                  </a:lnTo>
                  <a:lnTo>
                    <a:pt x="276" y="414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061677" y="3334787"/>
              <a:ext cx="392947" cy="253125"/>
            </a:xfrm>
            <a:custGeom>
              <a:avLst/>
              <a:gdLst>
                <a:gd name="T0" fmla="*/ 2147483647 w 326"/>
                <a:gd name="T1" fmla="*/ 2147483647 h 210"/>
                <a:gd name="T2" fmla="*/ 2147483647 w 326"/>
                <a:gd name="T3" fmla="*/ 2147483647 h 210"/>
                <a:gd name="T4" fmla="*/ 2147483647 w 326"/>
                <a:gd name="T5" fmla="*/ 2147483647 h 210"/>
                <a:gd name="T6" fmla="*/ 2147483647 w 326"/>
                <a:gd name="T7" fmla="*/ 2147483647 h 210"/>
                <a:gd name="T8" fmla="*/ 2147483647 w 326"/>
                <a:gd name="T9" fmla="*/ 2147483647 h 210"/>
                <a:gd name="T10" fmla="*/ 2147483647 w 326"/>
                <a:gd name="T11" fmla="*/ 2147483647 h 210"/>
                <a:gd name="T12" fmla="*/ 2147483647 w 326"/>
                <a:gd name="T13" fmla="*/ 2147483647 h 210"/>
                <a:gd name="T14" fmla="*/ 2147483647 w 326"/>
                <a:gd name="T15" fmla="*/ 2147483647 h 210"/>
                <a:gd name="T16" fmla="*/ 2147483647 w 326"/>
                <a:gd name="T17" fmla="*/ 2147483647 h 210"/>
                <a:gd name="T18" fmla="*/ 2147483647 w 326"/>
                <a:gd name="T19" fmla="*/ 2147483647 h 210"/>
                <a:gd name="T20" fmla="*/ 2147483647 w 326"/>
                <a:gd name="T21" fmla="*/ 2147483647 h 210"/>
                <a:gd name="T22" fmla="*/ 2147483647 w 326"/>
                <a:gd name="T23" fmla="*/ 2147483647 h 210"/>
                <a:gd name="T24" fmla="*/ 2147483647 w 326"/>
                <a:gd name="T25" fmla="*/ 2147483647 h 210"/>
                <a:gd name="T26" fmla="*/ 2147483647 w 326"/>
                <a:gd name="T27" fmla="*/ 0 h 210"/>
                <a:gd name="T28" fmla="*/ 2147483647 w 326"/>
                <a:gd name="T29" fmla="*/ 2147483647 h 210"/>
                <a:gd name="T30" fmla="*/ 2147483647 w 326"/>
                <a:gd name="T31" fmla="*/ 2147483647 h 210"/>
                <a:gd name="T32" fmla="*/ 2147483647 w 326"/>
                <a:gd name="T33" fmla="*/ 2147483647 h 210"/>
                <a:gd name="T34" fmla="*/ 2147483647 w 326"/>
                <a:gd name="T35" fmla="*/ 2147483647 h 210"/>
                <a:gd name="T36" fmla="*/ 2147483647 w 326"/>
                <a:gd name="T37" fmla="*/ 2147483647 h 210"/>
                <a:gd name="T38" fmla="*/ 2147483647 w 326"/>
                <a:gd name="T39" fmla="*/ 2147483647 h 210"/>
                <a:gd name="T40" fmla="*/ 2147483647 w 326"/>
                <a:gd name="T41" fmla="*/ 2147483647 h 210"/>
                <a:gd name="T42" fmla="*/ 2147483647 w 326"/>
                <a:gd name="T43" fmla="*/ 2147483647 h 210"/>
                <a:gd name="T44" fmla="*/ 2147483647 w 326"/>
                <a:gd name="T45" fmla="*/ 2147483647 h 210"/>
                <a:gd name="T46" fmla="*/ 2147483647 w 326"/>
                <a:gd name="T47" fmla="*/ 2147483647 h 210"/>
                <a:gd name="T48" fmla="*/ 2147483647 w 326"/>
                <a:gd name="T49" fmla="*/ 2147483647 h 210"/>
                <a:gd name="T50" fmla="*/ 2147483647 w 326"/>
                <a:gd name="T51" fmla="*/ 2147483647 h 210"/>
                <a:gd name="T52" fmla="*/ 2147483647 w 326"/>
                <a:gd name="T53" fmla="*/ 2147483647 h 210"/>
                <a:gd name="T54" fmla="*/ 2147483647 w 326"/>
                <a:gd name="T55" fmla="*/ 2147483647 h 210"/>
                <a:gd name="T56" fmla="*/ 2147483647 w 326"/>
                <a:gd name="T57" fmla="*/ 2147483647 h 210"/>
                <a:gd name="T58" fmla="*/ 2147483647 w 326"/>
                <a:gd name="T59" fmla="*/ 2147483647 h 210"/>
                <a:gd name="T60" fmla="*/ 2147483647 w 326"/>
                <a:gd name="T61" fmla="*/ 2147483647 h 210"/>
                <a:gd name="T62" fmla="*/ 2147483647 w 326"/>
                <a:gd name="T63" fmla="*/ 2147483647 h 210"/>
                <a:gd name="T64" fmla="*/ 2147483647 w 326"/>
                <a:gd name="T65" fmla="*/ 2147483647 h 210"/>
                <a:gd name="T66" fmla="*/ 2147483647 w 326"/>
                <a:gd name="T67" fmla="*/ 2147483647 h 210"/>
                <a:gd name="T68" fmla="*/ 2147483647 w 326"/>
                <a:gd name="T69" fmla="*/ 2147483647 h 210"/>
                <a:gd name="T70" fmla="*/ 2147483647 w 326"/>
                <a:gd name="T71" fmla="*/ 2147483647 h 210"/>
                <a:gd name="T72" fmla="*/ 2147483647 w 326"/>
                <a:gd name="T73" fmla="*/ 2147483647 h 210"/>
                <a:gd name="T74" fmla="*/ 2147483647 w 326"/>
                <a:gd name="T75" fmla="*/ 2147483647 h 210"/>
                <a:gd name="T76" fmla="*/ 2147483647 w 326"/>
                <a:gd name="T77" fmla="*/ 2147483647 h 210"/>
                <a:gd name="T78" fmla="*/ 2147483647 w 326"/>
                <a:gd name="T79" fmla="*/ 2147483647 h 210"/>
                <a:gd name="T80" fmla="*/ 2147483647 w 326"/>
                <a:gd name="T81" fmla="*/ 2147483647 h 210"/>
                <a:gd name="T82" fmla="*/ 2147483647 w 326"/>
                <a:gd name="T83" fmla="*/ 2147483647 h 210"/>
                <a:gd name="T84" fmla="*/ 2147483647 w 326"/>
                <a:gd name="T85" fmla="*/ 2147483647 h 210"/>
                <a:gd name="T86" fmla="*/ 2147483647 w 326"/>
                <a:gd name="T87" fmla="*/ 2147483647 h 210"/>
                <a:gd name="T88" fmla="*/ 2147483647 w 326"/>
                <a:gd name="T89" fmla="*/ 2147483647 h 210"/>
                <a:gd name="T90" fmla="*/ 2147483647 w 326"/>
                <a:gd name="T91" fmla="*/ 2147483647 h 210"/>
                <a:gd name="T92" fmla="*/ 0 w 326"/>
                <a:gd name="T93" fmla="*/ 2147483647 h 210"/>
                <a:gd name="T94" fmla="*/ 2147483647 w 326"/>
                <a:gd name="T95" fmla="*/ 2147483647 h 210"/>
                <a:gd name="T96" fmla="*/ 2147483647 w 326"/>
                <a:gd name="T97" fmla="*/ 2147483647 h 210"/>
                <a:gd name="T98" fmla="*/ 2147483647 w 326"/>
                <a:gd name="T99" fmla="*/ 2147483647 h 210"/>
                <a:gd name="T100" fmla="*/ 2147483647 w 326"/>
                <a:gd name="T101" fmla="*/ 2147483647 h 210"/>
                <a:gd name="T102" fmla="*/ 2147483647 w 326"/>
                <a:gd name="T103" fmla="*/ 2147483647 h 210"/>
                <a:gd name="T104" fmla="*/ 2147483647 w 326"/>
                <a:gd name="T105" fmla="*/ 2147483647 h 210"/>
                <a:gd name="T106" fmla="*/ 2147483647 w 326"/>
                <a:gd name="T107" fmla="*/ 2147483647 h 210"/>
                <a:gd name="T108" fmla="*/ 2147483647 w 326"/>
                <a:gd name="T109" fmla="*/ 2147483647 h 210"/>
                <a:gd name="T110" fmla="*/ 2147483647 w 326"/>
                <a:gd name="T111" fmla="*/ 2147483647 h 210"/>
                <a:gd name="T112" fmla="*/ 0 w 326"/>
                <a:gd name="T113" fmla="*/ 2147483647 h 210"/>
                <a:gd name="T114" fmla="*/ 2147483647 w 326"/>
                <a:gd name="T115" fmla="*/ 2147483647 h 210"/>
                <a:gd name="T116" fmla="*/ 2147483647 w 326"/>
                <a:gd name="T117" fmla="*/ 2147483647 h 210"/>
                <a:gd name="T118" fmla="*/ 0 w 326"/>
                <a:gd name="T119" fmla="*/ 2147483647 h 210"/>
                <a:gd name="T120" fmla="*/ 2147483647 w 326"/>
                <a:gd name="T121" fmla="*/ 2147483647 h 210"/>
                <a:gd name="T122" fmla="*/ 2147483647 w 32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6"/>
                <a:gd name="T187" fmla="*/ 0 h 210"/>
                <a:gd name="T188" fmla="*/ 326 w 32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6" h="210">
                  <a:moveTo>
                    <a:pt x="36" y="34"/>
                  </a:moveTo>
                  <a:lnTo>
                    <a:pt x="66" y="34"/>
                  </a:lnTo>
                  <a:lnTo>
                    <a:pt x="82" y="48"/>
                  </a:lnTo>
                  <a:lnTo>
                    <a:pt x="120" y="56"/>
                  </a:lnTo>
                  <a:lnTo>
                    <a:pt x="144" y="40"/>
                  </a:lnTo>
                  <a:lnTo>
                    <a:pt x="166" y="24"/>
                  </a:lnTo>
                  <a:lnTo>
                    <a:pt x="182" y="22"/>
                  </a:lnTo>
                  <a:lnTo>
                    <a:pt x="210" y="26"/>
                  </a:lnTo>
                  <a:lnTo>
                    <a:pt x="220" y="34"/>
                  </a:lnTo>
                  <a:lnTo>
                    <a:pt x="236" y="22"/>
                  </a:lnTo>
                  <a:lnTo>
                    <a:pt x="254" y="20"/>
                  </a:lnTo>
                  <a:lnTo>
                    <a:pt x="270" y="26"/>
                  </a:lnTo>
                  <a:lnTo>
                    <a:pt x="276" y="2"/>
                  </a:lnTo>
                  <a:lnTo>
                    <a:pt x="288" y="0"/>
                  </a:lnTo>
                  <a:lnTo>
                    <a:pt x="306" y="2"/>
                  </a:lnTo>
                  <a:lnTo>
                    <a:pt x="304" y="14"/>
                  </a:lnTo>
                  <a:lnTo>
                    <a:pt x="314" y="30"/>
                  </a:lnTo>
                  <a:lnTo>
                    <a:pt x="316" y="42"/>
                  </a:lnTo>
                  <a:lnTo>
                    <a:pt x="326" y="48"/>
                  </a:lnTo>
                  <a:lnTo>
                    <a:pt x="326" y="54"/>
                  </a:lnTo>
                  <a:lnTo>
                    <a:pt x="300" y="50"/>
                  </a:lnTo>
                  <a:lnTo>
                    <a:pt x="296" y="72"/>
                  </a:lnTo>
                  <a:lnTo>
                    <a:pt x="276" y="70"/>
                  </a:lnTo>
                  <a:lnTo>
                    <a:pt x="270" y="84"/>
                  </a:lnTo>
                  <a:lnTo>
                    <a:pt x="244" y="82"/>
                  </a:lnTo>
                  <a:lnTo>
                    <a:pt x="238" y="90"/>
                  </a:lnTo>
                  <a:lnTo>
                    <a:pt x="222" y="94"/>
                  </a:lnTo>
                  <a:lnTo>
                    <a:pt x="230" y="116"/>
                  </a:lnTo>
                  <a:lnTo>
                    <a:pt x="234" y="130"/>
                  </a:lnTo>
                  <a:lnTo>
                    <a:pt x="230" y="150"/>
                  </a:lnTo>
                  <a:lnTo>
                    <a:pt x="202" y="156"/>
                  </a:lnTo>
                  <a:lnTo>
                    <a:pt x="182" y="166"/>
                  </a:lnTo>
                  <a:lnTo>
                    <a:pt x="200" y="174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92" y="202"/>
                  </a:lnTo>
                  <a:lnTo>
                    <a:pt x="170" y="210"/>
                  </a:lnTo>
                  <a:lnTo>
                    <a:pt x="168" y="198"/>
                  </a:lnTo>
                  <a:lnTo>
                    <a:pt x="148" y="190"/>
                  </a:lnTo>
                  <a:lnTo>
                    <a:pt x="134" y="198"/>
                  </a:lnTo>
                  <a:lnTo>
                    <a:pt x="116" y="180"/>
                  </a:lnTo>
                  <a:lnTo>
                    <a:pt x="120" y="172"/>
                  </a:lnTo>
                  <a:lnTo>
                    <a:pt x="110" y="168"/>
                  </a:lnTo>
                  <a:lnTo>
                    <a:pt x="98" y="190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0" y="190"/>
                  </a:lnTo>
                  <a:lnTo>
                    <a:pt x="8" y="178"/>
                  </a:lnTo>
                  <a:lnTo>
                    <a:pt x="22" y="168"/>
                  </a:lnTo>
                  <a:lnTo>
                    <a:pt x="36" y="170"/>
                  </a:lnTo>
                  <a:lnTo>
                    <a:pt x="46" y="160"/>
                  </a:lnTo>
                  <a:lnTo>
                    <a:pt x="38" y="152"/>
                  </a:lnTo>
                  <a:lnTo>
                    <a:pt x="26" y="142"/>
                  </a:lnTo>
                  <a:lnTo>
                    <a:pt x="12" y="132"/>
                  </a:lnTo>
                  <a:lnTo>
                    <a:pt x="20" y="114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24" y="88"/>
                  </a:lnTo>
                  <a:lnTo>
                    <a:pt x="26" y="80"/>
                  </a:lnTo>
                  <a:lnTo>
                    <a:pt x="0" y="72"/>
                  </a:lnTo>
                  <a:lnTo>
                    <a:pt x="2" y="50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chemeClr val="accent4">
                <a:alpha val="69804"/>
              </a:schemeClr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406410" y="3971216"/>
              <a:ext cx="53036" cy="19286"/>
            </a:xfrm>
            <a:custGeom>
              <a:avLst/>
              <a:gdLst>
                <a:gd name="T0" fmla="*/ 2147483647 w 44"/>
                <a:gd name="T1" fmla="*/ 0 h 16"/>
                <a:gd name="T2" fmla="*/ 2147483647 w 44"/>
                <a:gd name="T3" fmla="*/ 2147483647 h 16"/>
                <a:gd name="T4" fmla="*/ 2147483647 w 44"/>
                <a:gd name="T5" fmla="*/ 2147483647 h 16"/>
                <a:gd name="T6" fmla="*/ 2147483647 w 44"/>
                <a:gd name="T7" fmla="*/ 2147483647 h 16"/>
                <a:gd name="T8" fmla="*/ 2147483647 w 44"/>
                <a:gd name="T9" fmla="*/ 2147483647 h 16"/>
                <a:gd name="T10" fmla="*/ 0 w 44"/>
                <a:gd name="T11" fmla="*/ 2147483647 h 16"/>
                <a:gd name="T12" fmla="*/ 0 w 44"/>
                <a:gd name="T13" fmla="*/ 2147483647 h 16"/>
                <a:gd name="T14" fmla="*/ 2147483647 w 44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6"/>
                <a:gd name="T26" fmla="*/ 44 w 4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6">
                  <a:moveTo>
                    <a:pt x="12" y="0"/>
                  </a:moveTo>
                  <a:lnTo>
                    <a:pt x="42" y="4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lumMod val="85000"/>
              </a:schemeClr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2056856" y="3395055"/>
              <a:ext cx="754554" cy="754554"/>
            </a:xfrm>
            <a:custGeom>
              <a:avLst/>
              <a:gdLst>
                <a:gd name="T0" fmla="*/ 2147483647 w 626"/>
                <a:gd name="T1" fmla="*/ 2147483647 h 626"/>
                <a:gd name="T2" fmla="*/ 2147483647 w 626"/>
                <a:gd name="T3" fmla="*/ 2147483647 h 626"/>
                <a:gd name="T4" fmla="*/ 2147483647 w 626"/>
                <a:gd name="T5" fmla="*/ 2147483647 h 626"/>
                <a:gd name="T6" fmla="*/ 2147483647 w 626"/>
                <a:gd name="T7" fmla="*/ 2147483647 h 626"/>
                <a:gd name="T8" fmla="*/ 2147483647 w 626"/>
                <a:gd name="T9" fmla="*/ 2147483647 h 626"/>
                <a:gd name="T10" fmla="*/ 2147483647 w 626"/>
                <a:gd name="T11" fmla="*/ 2147483647 h 626"/>
                <a:gd name="T12" fmla="*/ 2147483647 w 626"/>
                <a:gd name="T13" fmla="*/ 2147483647 h 626"/>
                <a:gd name="T14" fmla="*/ 2147483647 w 626"/>
                <a:gd name="T15" fmla="*/ 2147483647 h 626"/>
                <a:gd name="T16" fmla="*/ 2147483647 w 626"/>
                <a:gd name="T17" fmla="*/ 2147483647 h 626"/>
                <a:gd name="T18" fmla="*/ 2147483647 w 626"/>
                <a:gd name="T19" fmla="*/ 2147483647 h 626"/>
                <a:gd name="T20" fmla="*/ 2147483647 w 626"/>
                <a:gd name="T21" fmla="*/ 2147483647 h 626"/>
                <a:gd name="T22" fmla="*/ 2147483647 w 626"/>
                <a:gd name="T23" fmla="*/ 2147483647 h 626"/>
                <a:gd name="T24" fmla="*/ 2147483647 w 626"/>
                <a:gd name="T25" fmla="*/ 2147483647 h 626"/>
                <a:gd name="T26" fmla="*/ 2147483647 w 626"/>
                <a:gd name="T27" fmla="*/ 2147483647 h 626"/>
                <a:gd name="T28" fmla="*/ 2147483647 w 626"/>
                <a:gd name="T29" fmla="*/ 2147483647 h 626"/>
                <a:gd name="T30" fmla="*/ 2147483647 w 626"/>
                <a:gd name="T31" fmla="*/ 2147483647 h 626"/>
                <a:gd name="T32" fmla="*/ 2147483647 w 626"/>
                <a:gd name="T33" fmla="*/ 2147483647 h 626"/>
                <a:gd name="T34" fmla="*/ 2147483647 w 626"/>
                <a:gd name="T35" fmla="*/ 2147483647 h 626"/>
                <a:gd name="T36" fmla="*/ 2147483647 w 626"/>
                <a:gd name="T37" fmla="*/ 2147483647 h 626"/>
                <a:gd name="T38" fmla="*/ 2147483647 w 626"/>
                <a:gd name="T39" fmla="*/ 2147483647 h 626"/>
                <a:gd name="T40" fmla="*/ 2147483647 w 626"/>
                <a:gd name="T41" fmla="*/ 2147483647 h 626"/>
                <a:gd name="T42" fmla="*/ 2147483647 w 626"/>
                <a:gd name="T43" fmla="*/ 2147483647 h 626"/>
                <a:gd name="T44" fmla="*/ 2147483647 w 626"/>
                <a:gd name="T45" fmla="*/ 2147483647 h 626"/>
                <a:gd name="T46" fmla="*/ 2147483647 w 626"/>
                <a:gd name="T47" fmla="*/ 2147483647 h 626"/>
                <a:gd name="T48" fmla="*/ 2147483647 w 626"/>
                <a:gd name="T49" fmla="*/ 2147483647 h 626"/>
                <a:gd name="T50" fmla="*/ 2147483647 w 626"/>
                <a:gd name="T51" fmla="*/ 2147483647 h 626"/>
                <a:gd name="T52" fmla="*/ 2147483647 w 626"/>
                <a:gd name="T53" fmla="*/ 2147483647 h 626"/>
                <a:gd name="T54" fmla="*/ 2147483647 w 626"/>
                <a:gd name="T55" fmla="*/ 2147483647 h 626"/>
                <a:gd name="T56" fmla="*/ 2147483647 w 626"/>
                <a:gd name="T57" fmla="*/ 2147483647 h 626"/>
                <a:gd name="T58" fmla="*/ 2147483647 w 626"/>
                <a:gd name="T59" fmla="*/ 2147483647 h 626"/>
                <a:gd name="T60" fmla="*/ 2147483647 w 626"/>
                <a:gd name="T61" fmla="*/ 2147483647 h 626"/>
                <a:gd name="T62" fmla="*/ 2147483647 w 626"/>
                <a:gd name="T63" fmla="*/ 2147483647 h 626"/>
                <a:gd name="T64" fmla="*/ 2147483647 w 626"/>
                <a:gd name="T65" fmla="*/ 2147483647 h 626"/>
                <a:gd name="T66" fmla="*/ 2147483647 w 626"/>
                <a:gd name="T67" fmla="*/ 2147483647 h 626"/>
                <a:gd name="T68" fmla="*/ 2147483647 w 626"/>
                <a:gd name="T69" fmla="*/ 2147483647 h 626"/>
                <a:gd name="T70" fmla="*/ 2147483647 w 626"/>
                <a:gd name="T71" fmla="*/ 2147483647 h 626"/>
                <a:gd name="T72" fmla="*/ 2147483647 w 626"/>
                <a:gd name="T73" fmla="*/ 2147483647 h 626"/>
                <a:gd name="T74" fmla="*/ 2147483647 w 626"/>
                <a:gd name="T75" fmla="*/ 2147483647 h 626"/>
                <a:gd name="T76" fmla="*/ 2147483647 w 626"/>
                <a:gd name="T77" fmla="*/ 2147483647 h 626"/>
                <a:gd name="T78" fmla="*/ 2147483647 w 626"/>
                <a:gd name="T79" fmla="*/ 2147483647 h 626"/>
                <a:gd name="T80" fmla="*/ 2147483647 w 626"/>
                <a:gd name="T81" fmla="*/ 2147483647 h 626"/>
                <a:gd name="T82" fmla="*/ 2147483647 w 626"/>
                <a:gd name="T83" fmla="*/ 2147483647 h 626"/>
                <a:gd name="T84" fmla="*/ 2147483647 w 626"/>
                <a:gd name="T85" fmla="*/ 2147483647 h 626"/>
                <a:gd name="T86" fmla="*/ 2147483647 w 626"/>
                <a:gd name="T87" fmla="*/ 2147483647 h 626"/>
                <a:gd name="T88" fmla="*/ 2147483647 w 626"/>
                <a:gd name="T89" fmla="*/ 2147483647 h 626"/>
                <a:gd name="T90" fmla="*/ 2147483647 w 626"/>
                <a:gd name="T91" fmla="*/ 2147483647 h 626"/>
                <a:gd name="T92" fmla="*/ 2147483647 w 626"/>
                <a:gd name="T93" fmla="*/ 2147483647 h 626"/>
                <a:gd name="T94" fmla="*/ 2147483647 w 626"/>
                <a:gd name="T95" fmla="*/ 2147483647 h 626"/>
                <a:gd name="T96" fmla="*/ 2147483647 w 626"/>
                <a:gd name="T97" fmla="*/ 2147483647 h 626"/>
                <a:gd name="T98" fmla="*/ 2147483647 w 626"/>
                <a:gd name="T99" fmla="*/ 2147483647 h 626"/>
                <a:gd name="T100" fmla="*/ 2147483647 w 626"/>
                <a:gd name="T101" fmla="*/ 2147483647 h 6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6"/>
                <a:gd name="T154" fmla="*/ 0 h 626"/>
                <a:gd name="T155" fmla="*/ 626 w 626"/>
                <a:gd name="T156" fmla="*/ 626 h 6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6" h="626">
                  <a:moveTo>
                    <a:pt x="512" y="626"/>
                  </a:moveTo>
                  <a:lnTo>
                    <a:pt x="500" y="622"/>
                  </a:lnTo>
                  <a:lnTo>
                    <a:pt x="488" y="614"/>
                  </a:lnTo>
                  <a:lnTo>
                    <a:pt x="474" y="600"/>
                  </a:lnTo>
                  <a:lnTo>
                    <a:pt x="456" y="586"/>
                  </a:lnTo>
                  <a:lnTo>
                    <a:pt x="442" y="574"/>
                  </a:lnTo>
                  <a:lnTo>
                    <a:pt x="428" y="570"/>
                  </a:lnTo>
                  <a:lnTo>
                    <a:pt x="420" y="570"/>
                  </a:lnTo>
                  <a:lnTo>
                    <a:pt x="402" y="564"/>
                  </a:lnTo>
                  <a:lnTo>
                    <a:pt x="398" y="554"/>
                  </a:lnTo>
                  <a:lnTo>
                    <a:pt x="400" y="548"/>
                  </a:lnTo>
                  <a:lnTo>
                    <a:pt x="410" y="550"/>
                  </a:lnTo>
                  <a:lnTo>
                    <a:pt x="400" y="538"/>
                  </a:lnTo>
                  <a:lnTo>
                    <a:pt x="376" y="516"/>
                  </a:lnTo>
                  <a:lnTo>
                    <a:pt x="360" y="502"/>
                  </a:lnTo>
                  <a:lnTo>
                    <a:pt x="342" y="478"/>
                  </a:lnTo>
                  <a:lnTo>
                    <a:pt x="312" y="470"/>
                  </a:lnTo>
                  <a:lnTo>
                    <a:pt x="304" y="460"/>
                  </a:lnTo>
                  <a:lnTo>
                    <a:pt x="290" y="454"/>
                  </a:lnTo>
                  <a:lnTo>
                    <a:pt x="274" y="450"/>
                  </a:lnTo>
                  <a:lnTo>
                    <a:pt x="270" y="454"/>
                  </a:lnTo>
                  <a:lnTo>
                    <a:pt x="258" y="454"/>
                  </a:lnTo>
                  <a:lnTo>
                    <a:pt x="250" y="462"/>
                  </a:lnTo>
                  <a:lnTo>
                    <a:pt x="236" y="446"/>
                  </a:lnTo>
                  <a:lnTo>
                    <a:pt x="240" y="428"/>
                  </a:lnTo>
                  <a:lnTo>
                    <a:pt x="228" y="424"/>
                  </a:lnTo>
                  <a:lnTo>
                    <a:pt x="222" y="414"/>
                  </a:lnTo>
                  <a:lnTo>
                    <a:pt x="214" y="410"/>
                  </a:lnTo>
                  <a:lnTo>
                    <a:pt x="182" y="382"/>
                  </a:lnTo>
                  <a:lnTo>
                    <a:pt x="156" y="346"/>
                  </a:lnTo>
                  <a:lnTo>
                    <a:pt x="160" y="334"/>
                  </a:lnTo>
                  <a:lnTo>
                    <a:pt x="170" y="328"/>
                  </a:lnTo>
                  <a:lnTo>
                    <a:pt x="182" y="332"/>
                  </a:lnTo>
                  <a:lnTo>
                    <a:pt x="190" y="338"/>
                  </a:lnTo>
                  <a:lnTo>
                    <a:pt x="198" y="348"/>
                  </a:lnTo>
                  <a:lnTo>
                    <a:pt x="206" y="348"/>
                  </a:lnTo>
                  <a:lnTo>
                    <a:pt x="196" y="336"/>
                  </a:lnTo>
                  <a:lnTo>
                    <a:pt x="180" y="322"/>
                  </a:lnTo>
                  <a:lnTo>
                    <a:pt x="170" y="314"/>
                  </a:lnTo>
                  <a:lnTo>
                    <a:pt x="152" y="290"/>
                  </a:lnTo>
                  <a:lnTo>
                    <a:pt x="142" y="282"/>
                  </a:lnTo>
                  <a:lnTo>
                    <a:pt x="134" y="262"/>
                  </a:lnTo>
                  <a:lnTo>
                    <a:pt x="138" y="242"/>
                  </a:lnTo>
                  <a:lnTo>
                    <a:pt x="142" y="224"/>
                  </a:lnTo>
                  <a:lnTo>
                    <a:pt x="136" y="208"/>
                  </a:lnTo>
                  <a:lnTo>
                    <a:pt x="122" y="194"/>
                  </a:lnTo>
                  <a:lnTo>
                    <a:pt x="108" y="178"/>
                  </a:lnTo>
                  <a:lnTo>
                    <a:pt x="96" y="170"/>
                  </a:lnTo>
                  <a:lnTo>
                    <a:pt x="78" y="166"/>
                  </a:lnTo>
                  <a:lnTo>
                    <a:pt x="74" y="190"/>
                  </a:lnTo>
                  <a:lnTo>
                    <a:pt x="68" y="202"/>
                  </a:lnTo>
                  <a:lnTo>
                    <a:pt x="62" y="216"/>
                  </a:lnTo>
                  <a:lnTo>
                    <a:pt x="52" y="214"/>
                  </a:lnTo>
                  <a:lnTo>
                    <a:pt x="48" y="224"/>
                  </a:lnTo>
                  <a:lnTo>
                    <a:pt x="44" y="232"/>
                  </a:lnTo>
                  <a:lnTo>
                    <a:pt x="38" y="244"/>
                  </a:lnTo>
                  <a:lnTo>
                    <a:pt x="26" y="232"/>
                  </a:lnTo>
                  <a:lnTo>
                    <a:pt x="10" y="200"/>
                  </a:lnTo>
                  <a:lnTo>
                    <a:pt x="14" y="190"/>
                  </a:lnTo>
                  <a:lnTo>
                    <a:pt x="4" y="182"/>
                  </a:lnTo>
                  <a:lnTo>
                    <a:pt x="8" y="160"/>
                  </a:lnTo>
                  <a:lnTo>
                    <a:pt x="0" y="146"/>
                  </a:lnTo>
                  <a:lnTo>
                    <a:pt x="4" y="140"/>
                  </a:lnTo>
                  <a:lnTo>
                    <a:pt x="50" y="146"/>
                  </a:lnTo>
                  <a:lnTo>
                    <a:pt x="54" y="136"/>
                  </a:lnTo>
                  <a:lnTo>
                    <a:pt x="102" y="140"/>
                  </a:lnTo>
                  <a:lnTo>
                    <a:pt x="114" y="118"/>
                  </a:lnTo>
                  <a:lnTo>
                    <a:pt x="124" y="122"/>
                  </a:lnTo>
                  <a:lnTo>
                    <a:pt x="120" y="130"/>
                  </a:lnTo>
                  <a:lnTo>
                    <a:pt x="138" y="148"/>
                  </a:lnTo>
                  <a:lnTo>
                    <a:pt x="152" y="140"/>
                  </a:lnTo>
                  <a:lnTo>
                    <a:pt x="172" y="148"/>
                  </a:lnTo>
                  <a:lnTo>
                    <a:pt x="174" y="160"/>
                  </a:lnTo>
                  <a:lnTo>
                    <a:pt x="196" y="152"/>
                  </a:lnTo>
                  <a:lnTo>
                    <a:pt x="192" y="142"/>
                  </a:lnTo>
                  <a:lnTo>
                    <a:pt x="194" y="132"/>
                  </a:lnTo>
                  <a:lnTo>
                    <a:pt x="204" y="124"/>
                  </a:lnTo>
                  <a:lnTo>
                    <a:pt x="186" y="116"/>
                  </a:lnTo>
                  <a:lnTo>
                    <a:pt x="206" y="106"/>
                  </a:lnTo>
                  <a:lnTo>
                    <a:pt x="234" y="100"/>
                  </a:lnTo>
                  <a:lnTo>
                    <a:pt x="238" y="80"/>
                  </a:lnTo>
                  <a:lnTo>
                    <a:pt x="226" y="44"/>
                  </a:lnTo>
                  <a:lnTo>
                    <a:pt x="242" y="40"/>
                  </a:lnTo>
                  <a:lnTo>
                    <a:pt x="248" y="32"/>
                  </a:lnTo>
                  <a:lnTo>
                    <a:pt x="274" y="34"/>
                  </a:lnTo>
                  <a:lnTo>
                    <a:pt x="280" y="20"/>
                  </a:lnTo>
                  <a:lnTo>
                    <a:pt x="300" y="22"/>
                  </a:lnTo>
                  <a:lnTo>
                    <a:pt x="304" y="0"/>
                  </a:lnTo>
                  <a:lnTo>
                    <a:pt x="330" y="4"/>
                  </a:lnTo>
                  <a:lnTo>
                    <a:pt x="340" y="8"/>
                  </a:lnTo>
                  <a:lnTo>
                    <a:pt x="350" y="26"/>
                  </a:lnTo>
                  <a:lnTo>
                    <a:pt x="362" y="26"/>
                  </a:lnTo>
                  <a:lnTo>
                    <a:pt x="366" y="44"/>
                  </a:lnTo>
                  <a:lnTo>
                    <a:pt x="390" y="58"/>
                  </a:lnTo>
                  <a:lnTo>
                    <a:pt x="410" y="92"/>
                  </a:lnTo>
                  <a:lnTo>
                    <a:pt x="434" y="96"/>
                  </a:lnTo>
                  <a:lnTo>
                    <a:pt x="454" y="120"/>
                  </a:lnTo>
                  <a:lnTo>
                    <a:pt x="520" y="130"/>
                  </a:lnTo>
                  <a:lnTo>
                    <a:pt x="538" y="120"/>
                  </a:lnTo>
                  <a:lnTo>
                    <a:pt x="546" y="106"/>
                  </a:lnTo>
                  <a:lnTo>
                    <a:pt x="568" y="104"/>
                  </a:lnTo>
                  <a:lnTo>
                    <a:pt x="580" y="130"/>
                  </a:lnTo>
                  <a:lnTo>
                    <a:pt x="570" y="156"/>
                  </a:lnTo>
                  <a:lnTo>
                    <a:pt x="584" y="160"/>
                  </a:lnTo>
                  <a:lnTo>
                    <a:pt x="574" y="186"/>
                  </a:lnTo>
                  <a:lnTo>
                    <a:pt x="598" y="204"/>
                  </a:lnTo>
                  <a:lnTo>
                    <a:pt x="626" y="208"/>
                  </a:lnTo>
                  <a:lnTo>
                    <a:pt x="618" y="220"/>
                  </a:lnTo>
                  <a:lnTo>
                    <a:pt x="586" y="220"/>
                  </a:lnTo>
                  <a:lnTo>
                    <a:pt x="590" y="234"/>
                  </a:lnTo>
                  <a:lnTo>
                    <a:pt x="586" y="256"/>
                  </a:lnTo>
                  <a:lnTo>
                    <a:pt x="576" y="266"/>
                  </a:lnTo>
                  <a:lnTo>
                    <a:pt x="558" y="262"/>
                  </a:lnTo>
                  <a:lnTo>
                    <a:pt x="554" y="244"/>
                  </a:lnTo>
                  <a:lnTo>
                    <a:pt x="546" y="230"/>
                  </a:lnTo>
                  <a:lnTo>
                    <a:pt x="522" y="232"/>
                  </a:lnTo>
                  <a:lnTo>
                    <a:pt x="502" y="220"/>
                  </a:lnTo>
                  <a:lnTo>
                    <a:pt x="496" y="228"/>
                  </a:lnTo>
                  <a:lnTo>
                    <a:pt x="486" y="226"/>
                  </a:lnTo>
                  <a:lnTo>
                    <a:pt x="478" y="216"/>
                  </a:lnTo>
                  <a:lnTo>
                    <a:pt x="460" y="234"/>
                  </a:lnTo>
                  <a:lnTo>
                    <a:pt x="448" y="222"/>
                  </a:lnTo>
                  <a:lnTo>
                    <a:pt x="434" y="218"/>
                  </a:lnTo>
                  <a:lnTo>
                    <a:pt x="412" y="222"/>
                  </a:lnTo>
                  <a:lnTo>
                    <a:pt x="400" y="210"/>
                  </a:lnTo>
                  <a:lnTo>
                    <a:pt x="386" y="218"/>
                  </a:lnTo>
                  <a:lnTo>
                    <a:pt x="360" y="196"/>
                  </a:lnTo>
                  <a:lnTo>
                    <a:pt x="348" y="210"/>
                  </a:lnTo>
                  <a:lnTo>
                    <a:pt x="318" y="196"/>
                  </a:lnTo>
                  <a:lnTo>
                    <a:pt x="304" y="214"/>
                  </a:lnTo>
                  <a:lnTo>
                    <a:pt x="294" y="230"/>
                  </a:lnTo>
                  <a:lnTo>
                    <a:pt x="274" y="216"/>
                  </a:lnTo>
                  <a:lnTo>
                    <a:pt x="268" y="196"/>
                  </a:lnTo>
                  <a:lnTo>
                    <a:pt x="244" y="196"/>
                  </a:lnTo>
                  <a:lnTo>
                    <a:pt x="232" y="262"/>
                  </a:lnTo>
                  <a:lnTo>
                    <a:pt x="258" y="280"/>
                  </a:lnTo>
                  <a:lnTo>
                    <a:pt x="268" y="298"/>
                  </a:lnTo>
                  <a:lnTo>
                    <a:pt x="270" y="316"/>
                  </a:lnTo>
                  <a:lnTo>
                    <a:pt x="278" y="326"/>
                  </a:lnTo>
                  <a:lnTo>
                    <a:pt x="276" y="344"/>
                  </a:lnTo>
                  <a:lnTo>
                    <a:pt x="286" y="368"/>
                  </a:lnTo>
                  <a:lnTo>
                    <a:pt x="314" y="386"/>
                  </a:lnTo>
                  <a:lnTo>
                    <a:pt x="352" y="432"/>
                  </a:lnTo>
                  <a:lnTo>
                    <a:pt x="362" y="444"/>
                  </a:lnTo>
                  <a:lnTo>
                    <a:pt x="384" y="468"/>
                  </a:lnTo>
                  <a:lnTo>
                    <a:pt x="384" y="486"/>
                  </a:lnTo>
                  <a:lnTo>
                    <a:pt x="402" y="518"/>
                  </a:lnTo>
                  <a:lnTo>
                    <a:pt x="428" y="530"/>
                  </a:lnTo>
                  <a:lnTo>
                    <a:pt x="422" y="548"/>
                  </a:lnTo>
                  <a:lnTo>
                    <a:pt x="446" y="554"/>
                  </a:lnTo>
                  <a:lnTo>
                    <a:pt x="448" y="562"/>
                  </a:lnTo>
                  <a:lnTo>
                    <a:pt x="484" y="596"/>
                  </a:lnTo>
                  <a:lnTo>
                    <a:pt x="500" y="600"/>
                  </a:lnTo>
                  <a:lnTo>
                    <a:pt x="508" y="610"/>
                  </a:lnTo>
                  <a:lnTo>
                    <a:pt x="512" y="626"/>
                  </a:lnTo>
                  <a:close/>
                </a:path>
              </a:pathLst>
            </a:custGeom>
            <a:solidFill>
              <a:schemeClr val="tx2">
                <a:lumMod val="85000"/>
              </a:schemeClr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406410" y="4000145"/>
              <a:ext cx="50625" cy="19286"/>
            </a:xfrm>
            <a:custGeom>
              <a:avLst/>
              <a:gdLst>
                <a:gd name="T0" fmla="*/ 2147483647 w 42"/>
                <a:gd name="T1" fmla="*/ 0 h 16"/>
                <a:gd name="T2" fmla="*/ 2147483647 w 42"/>
                <a:gd name="T3" fmla="*/ 2147483647 h 16"/>
                <a:gd name="T4" fmla="*/ 2147483647 w 42"/>
                <a:gd name="T5" fmla="*/ 2147483647 h 16"/>
                <a:gd name="T6" fmla="*/ 2147483647 w 42"/>
                <a:gd name="T7" fmla="*/ 2147483647 h 16"/>
                <a:gd name="T8" fmla="*/ 2147483647 w 42"/>
                <a:gd name="T9" fmla="*/ 2147483647 h 16"/>
                <a:gd name="T10" fmla="*/ 2147483647 w 42"/>
                <a:gd name="T11" fmla="*/ 2147483647 h 16"/>
                <a:gd name="T12" fmla="*/ 2147483647 w 42"/>
                <a:gd name="T13" fmla="*/ 2147483647 h 16"/>
                <a:gd name="T14" fmla="*/ 2147483647 w 42"/>
                <a:gd name="T15" fmla="*/ 2147483647 h 16"/>
                <a:gd name="T16" fmla="*/ 2147483647 w 42"/>
                <a:gd name="T17" fmla="*/ 2147483647 h 16"/>
                <a:gd name="T18" fmla="*/ 0 w 42"/>
                <a:gd name="T19" fmla="*/ 2147483647 h 16"/>
                <a:gd name="T20" fmla="*/ 2147483647 w 42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6"/>
                <a:gd name="T35" fmla="*/ 42 w 4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6">
                  <a:moveTo>
                    <a:pt x="6" y="0"/>
                  </a:moveTo>
                  <a:lnTo>
                    <a:pt x="18" y="4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42" y="14"/>
                  </a:lnTo>
                  <a:lnTo>
                    <a:pt x="38" y="16"/>
                  </a:lnTo>
                  <a:lnTo>
                    <a:pt x="24" y="12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>
                <a:lumMod val="85000"/>
              </a:schemeClr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2739089" y="3477019"/>
              <a:ext cx="540001" cy="713572"/>
            </a:xfrm>
            <a:custGeom>
              <a:avLst/>
              <a:gdLst>
                <a:gd name="T0" fmla="*/ 2147483647 w 448"/>
                <a:gd name="T1" fmla="*/ 2147483647 h 592"/>
                <a:gd name="T2" fmla="*/ 2147483647 w 448"/>
                <a:gd name="T3" fmla="*/ 2147483647 h 592"/>
                <a:gd name="T4" fmla="*/ 2147483647 w 448"/>
                <a:gd name="T5" fmla="*/ 2147483647 h 592"/>
                <a:gd name="T6" fmla="*/ 2147483647 w 448"/>
                <a:gd name="T7" fmla="*/ 2147483647 h 592"/>
                <a:gd name="T8" fmla="*/ 2147483647 w 448"/>
                <a:gd name="T9" fmla="*/ 2147483647 h 592"/>
                <a:gd name="T10" fmla="*/ 2147483647 w 448"/>
                <a:gd name="T11" fmla="*/ 2147483647 h 592"/>
                <a:gd name="T12" fmla="*/ 2147483647 w 448"/>
                <a:gd name="T13" fmla="*/ 2147483647 h 592"/>
                <a:gd name="T14" fmla="*/ 2147483647 w 448"/>
                <a:gd name="T15" fmla="*/ 2147483647 h 592"/>
                <a:gd name="T16" fmla="*/ 2147483647 w 448"/>
                <a:gd name="T17" fmla="*/ 2147483647 h 592"/>
                <a:gd name="T18" fmla="*/ 2147483647 w 448"/>
                <a:gd name="T19" fmla="*/ 2147483647 h 592"/>
                <a:gd name="T20" fmla="*/ 2147483647 w 448"/>
                <a:gd name="T21" fmla="*/ 2147483647 h 592"/>
                <a:gd name="T22" fmla="*/ 2147483647 w 448"/>
                <a:gd name="T23" fmla="*/ 2147483647 h 592"/>
                <a:gd name="T24" fmla="*/ 2147483647 w 448"/>
                <a:gd name="T25" fmla="*/ 2147483647 h 592"/>
                <a:gd name="T26" fmla="*/ 2147483647 w 448"/>
                <a:gd name="T27" fmla="*/ 2147483647 h 592"/>
                <a:gd name="T28" fmla="*/ 2147483647 w 448"/>
                <a:gd name="T29" fmla="*/ 2147483647 h 592"/>
                <a:gd name="T30" fmla="*/ 2147483647 w 448"/>
                <a:gd name="T31" fmla="*/ 2147483647 h 592"/>
                <a:gd name="T32" fmla="*/ 2147483647 w 448"/>
                <a:gd name="T33" fmla="*/ 2147483647 h 592"/>
                <a:gd name="T34" fmla="*/ 2147483647 w 448"/>
                <a:gd name="T35" fmla="*/ 2147483647 h 592"/>
                <a:gd name="T36" fmla="*/ 2147483647 w 448"/>
                <a:gd name="T37" fmla="*/ 2147483647 h 592"/>
                <a:gd name="T38" fmla="*/ 2147483647 w 448"/>
                <a:gd name="T39" fmla="*/ 2147483647 h 592"/>
                <a:gd name="T40" fmla="*/ 2147483647 w 448"/>
                <a:gd name="T41" fmla="*/ 2147483647 h 592"/>
                <a:gd name="T42" fmla="*/ 2147483647 w 448"/>
                <a:gd name="T43" fmla="*/ 2147483647 h 592"/>
                <a:gd name="T44" fmla="*/ 2147483647 w 448"/>
                <a:gd name="T45" fmla="*/ 2147483647 h 592"/>
                <a:gd name="T46" fmla="*/ 2147483647 w 448"/>
                <a:gd name="T47" fmla="*/ 2147483647 h 592"/>
                <a:gd name="T48" fmla="*/ 2147483647 w 448"/>
                <a:gd name="T49" fmla="*/ 2147483647 h 592"/>
                <a:gd name="T50" fmla="*/ 2147483647 w 448"/>
                <a:gd name="T51" fmla="*/ 2147483647 h 592"/>
                <a:gd name="T52" fmla="*/ 2147483647 w 448"/>
                <a:gd name="T53" fmla="*/ 2147483647 h 592"/>
                <a:gd name="T54" fmla="*/ 2147483647 w 448"/>
                <a:gd name="T55" fmla="*/ 2147483647 h 592"/>
                <a:gd name="T56" fmla="*/ 2147483647 w 448"/>
                <a:gd name="T57" fmla="*/ 2147483647 h 592"/>
                <a:gd name="T58" fmla="*/ 2147483647 w 448"/>
                <a:gd name="T59" fmla="*/ 2147483647 h 592"/>
                <a:gd name="T60" fmla="*/ 2147483647 w 448"/>
                <a:gd name="T61" fmla="*/ 2147483647 h 592"/>
                <a:gd name="T62" fmla="*/ 2147483647 w 448"/>
                <a:gd name="T63" fmla="*/ 2147483647 h 592"/>
                <a:gd name="T64" fmla="*/ 2147483647 w 448"/>
                <a:gd name="T65" fmla="*/ 2147483647 h 592"/>
                <a:gd name="T66" fmla="*/ 2147483647 w 448"/>
                <a:gd name="T67" fmla="*/ 2147483647 h 592"/>
                <a:gd name="T68" fmla="*/ 2147483647 w 448"/>
                <a:gd name="T69" fmla="*/ 2147483647 h 592"/>
                <a:gd name="T70" fmla="*/ 2147483647 w 448"/>
                <a:gd name="T71" fmla="*/ 2147483647 h 592"/>
                <a:gd name="T72" fmla="*/ 2147483647 w 448"/>
                <a:gd name="T73" fmla="*/ 2147483647 h 592"/>
                <a:gd name="T74" fmla="*/ 2147483647 w 448"/>
                <a:gd name="T75" fmla="*/ 2147483647 h 592"/>
                <a:gd name="T76" fmla="*/ 2147483647 w 448"/>
                <a:gd name="T77" fmla="*/ 2147483647 h 592"/>
                <a:gd name="T78" fmla="*/ 2147483647 w 448"/>
                <a:gd name="T79" fmla="*/ 2147483647 h 592"/>
                <a:gd name="T80" fmla="*/ 2147483647 w 448"/>
                <a:gd name="T81" fmla="*/ 2147483647 h 592"/>
                <a:gd name="T82" fmla="*/ 2147483647 w 448"/>
                <a:gd name="T83" fmla="*/ 2147483647 h 592"/>
                <a:gd name="T84" fmla="*/ 2147483647 w 448"/>
                <a:gd name="T85" fmla="*/ 2147483647 h 592"/>
                <a:gd name="T86" fmla="*/ 2147483647 w 448"/>
                <a:gd name="T87" fmla="*/ 2147483647 h 592"/>
                <a:gd name="T88" fmla="*/ 2147483647 w 448"/>
                <a:gd name="T89" fmla="*/ 2147483647 h 592"/>
                <a:gd name="T90" fmla="*/ 2147483647 w 448"/>
                <a:gd name="T91" fmla="*/ 2147483647 h 592"/>
                <a:gd name="T92" fmla="*/ 2147483647 w 448"/>
                <a:gd name="T93" fmla="*/ 2147483647 h 592"/>
                <a:gd name="T94" fmla="*/ 2147483647 w 448"/>
                <a:gd name="T95" fmla="*/ 2147483647 h 5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8"/>
                <a:gd name="T145" fmla="*/ 0 h 592"/>
                <a:gd name="T146" fmla="*/ 448 w 448"/>
                <a:gd name="T147" fmla="*/ 592 h 5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8" h="592">
                  <a:moveTo>
                    <a:pt x="298" y="590"/>
                  </a:moveTo>
                  <a:lnTo>
                    <a:pt x="308" y="592"/>
                  </a:lnTo>
                  <a:lnTo>
                    <a:pt x="330" y="578"/>
                  </a:lnTo>
                  <a:lnTo>
                    <a:pt x="352" y="580"/>
                  </a:lnTo>
                  <a:lnTo>
                    <a:pt x="374" y="574"/>
                  </a:lnTo>
                  <a:lnTo>
                    <a:pt x="384" y="580"/>
                  </a:lnTo>
                  <a:lnTo>
                    <a:pt x="388" y="572"/>
                  </a:lnTo>
                  <a:lnTo>
                    <a:pt x="398" y="568"/>
                  </a:lnTo>
                  <a:lnTo>
                    <a:pt x="400" y="550"/>
                  </a:lnTo>
                  <a:lnTo>
                    <a:pt x="390" y="540"/>
                  </a:lnTo>
                  <a:lnTo>
                    <a:pt x="394" y="512"/>
                  </a:lnTo>
                  <a:lnTo>
                    <a:pt x="390" y="502"/>
                  </a:lnTo>
                  <a:lnTo>
                    <a:pt x="404" y="490"/>
                  </a:lnTo>
                  <a:lnTo>
                    <a:pt x="416" y="498"/>
                  </a:lnTo>
                  <a:lnTo>
                    <a:pt x="424" y="490"/>
                  </a:lnTo>
                  <a:lnTo>
                    <a:pt x="426" y="478"/>
                  </a:lnTo>
                  <a:lnTo>
                    <a:pt x="446" y="460"/>
                  </a:lnTo>
                  <a:lnTo>
                    <a:pt x="448" y="444"/>
                  </a:lnTo>
                  <a:lnTo>
                    <a:pt x="434" y="442"/>
                  </a:lnTo>
                  <a:lnTo>
                    <a:pt x="422" y="418"/>
                  </a:lnTo>
                  <a:lnTo>
                    <a:pt x="408" y="414"/>
                  </a:lnTo>
                  <a:lnTo>
                    <a:pt x="390" y="388"/>
                  </a:lnTo>
                  <a:lnTo>
                    <a:pt x="392" y="376"/>
                  </a:lnTo>
                  <a:lnTo>
                    <a:pt x="378" y="360"/>
                  </a:lnTo>
                  <a:lnTo>
                    <a:pt x="382" y="326"/>
                  </a:lnTo>
                  <a:lnTo>
                    <a:pt x="402" y="314"/>
                  </a:lnTo>
                  <a:lnTo>
                    <a:pt x="406" y="290"/>
                  </a:lnTo>
                  <a:lnTo>
                    <a:pt x="406" y="280"/>
                  </a:lnTo>
                  <a:lnTo>
                    <a:pt x="394" y="278"/>
                  </a:lnTo>
                  <a:lnTo>
                    <a:pt x="386" y="268"/>
                  </a:lnTo>
                  <a:lnTo>
                    <a:pt x="384" y="256"/>
                  </a:lnTo>
                  <a:lnTo>
                    <a:pt x="384" y="250"/>
                  </a:lnTo>
                  <a:lnTo>
                    <a:pt x="394" y="250"/>
                  </a:lnTo>
                  <a:lnTo>
                    <a:pt x="394" y="244"/>
                  </a:lnTo>
                  <a:lnTo>
                    <a:pt x="410" y="246"/>
                  </a:lnTo>
                  <a:lnTo>
                    <a:pt x="416" y="238"/>
                  </a:lnTo>
                  <a:lnTo>
                    <a:pt x="402" y="228"/>
                  </a:lnTo>
                  <a:lnTo>
                    <a:pt x="392" y="226"/>
                  </a:lnTo>
                  <a:lnTo>
                    <a:pt x="380" y="214"/>
                  </a:lnTo>
                  <a:lnTo>
                    <a:pt x="370" y="222"/>
                  </a:lnTo>
                  <a:lnTo>
                    <a:pt x="358" y="232"/>
                  </a:lnTo>
                  <a:lnTo>
                    <a:pt x="350" y="252"/>
                  </a:lnTo>
                  <a:lnTo>
                    <a:pt x="342" y="252"/>
                  </a:lnTo>
                  <a:lnTo>
                    <a:pt x="334" y="228"/>
                  </a:lnTo>
                  <a:lnTo>
                    <a:pt x="318" y="228"/>
                  </a:lnTo>
                  <a:lnTo>
                    <a:pt x="292" y="222"/>
                  </a:lnTo>
                  <a:lnTo>
                    <a:pt x="292" y="212"/>
                  </a:lnTo>
                  <a:lnTo>
                    <a:pt x="266" y="208"/>
                  </a:lnTo>
                  <a:lnTo>
                    <a:pt x="268" y="196"/>
                  </a:lnTo>
                  <a:lnTo>
                    <a:pt x="278" y="194"/>
                  </a:lnTo>
                  <a:lnTo>
                    <a:pt x="282" y="184"/>
                  </a:lnTo>
                  <a:lnTo>
                    <a:pt x="272" y="184"/>
                  </a:lnTo>
                  <a:lnTo>
                    <a:pt x="268" y="176"/>
                  </a:lnTo>
                  <a:lnTo>
                    <a:pt x="280" y="158"/>
                  </a:lnTo>
                  <a:lnTo>
                    <a:pt x="276" y="148"/>
                  </a:lnTo>
                  <a:lnTo>
                    <a:pt x="254" y="142"/>
                  </a:lnTo>
                  <a:lnTo>
                    <a:pt x="244" y="132"/>
                  </a:lnTo>
                  <a:lnTo>
                    <a:pt x="228" y="130"/>
                  </a:lnTo>
                  <a:lnTo>
                    <a:pt x="204" y="102"/>
                  </a:lnTo>
                  <a:lnTo>
                    <a:pt x="208" y="66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78" y="38"/>
                  </a:lnTo>
                  <a:lnTo>
                    <a:pt x="160" y="28"/>
                  </a:lnTo>
                  <a:lnTo>
                    <a:pt x="160" y="22"/>
                  </a:lnTo>
                  <a:lnTo>
                    <a:pt x="150" y="16"/>
                  </a:lnTo>
                  <a:lnTo>
                    <a:pt x="150" y="6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72" y="0"/>
                  </a:lnTo>
                  <a:lnTo>
                    <a:pt x="66" y="16"/>
                  </a:lnTo>
                  <a:lnTo>
                    <a:pt x="48" y="26"/>
                  </a:lnTo>
                  <a:lnTo>
                    <a:pt x="26" y="24"/>
                  </a:lnTo>
                  <a:lnTo>
                    <a:pt x="2" y="36"/>
                  </a:lnTo>
                  <a:lnTo>
                    <a:pt x="14" y="62"/>
                  </a:lnTo>
                  <a:lnTo>
                    <a:pt x="4" y="88"/>
                  </a:lnTo>
                  <a:lnTo>
                    <a:pt x="18" y="92"/>
                  </a:lnTo>
                  <a:lnTo>
                    <a:pt x="8" y="118"/>
                  </a:lnTo>
                  <a:lnTo>
                    <a:pt x="32" y="136"/>
                  </a:lnTo>
                  <a:lnTo>
                    <a:pt x="60" y="140"/>
                  </a:lnTo>
                  <a:lnTo>
                    <a:pt x="52" y="152"/>
                  </a:lnTo>
                  <a:lnTo>
                    <a:pt x="20" y="152"/>
                  </a:lnTo>
                  <a:lnTo>
                    <a:pt x="24" y="166"/>
                  </a:lnTo>
                  <a:lnTo>
                    <a:pt x="20" y="188"/>
                  </a:lnTo>
                  <a:lnTo>
                    <a:pt x="50" y="194"/>
                  </a:lnTo>
                  <a:lnTo>
                    <a:pt x="48" y="220"/>
                  </a:lnTo>
                  <a:lnTo>
                    <a:pt x="24" y="248"/>
                  </a:lnTo>
                  <a:lnTo>
                    <a:pt x="30" y="258"/>
                  </a:lnTo>
                  <a:lnTo>
                    <a:pt x="20" y="268"/>
                  </a:lnTo>
                  <a:lnTo>
                    <a:pt x="30" y="284"/>
                  </a:lnTo>
                  <a:lnTo>
                    <a:pt x="44" y="286"/>
                  </a:lnTo>
                  <a:lnTo>
                    <a:pt x="48" y="300"/>
                  </a:lnTo>
                  <a:lnTo>
                    <a:pt x="60" y="302"/>
                  </a:lnTo>
                  <a:lnTo>
                    <a:pt x="74" y="320"/>
                  </a:lnTo>
                  <a:lnTo>
                    <a:pt x="64" y="334"/>
                  </a:lnTo>
                  <a:lnTo>
                    <a:pt x="36" y="328"/>
                  </a:lnTo>
                  <a:lnTo>
                    <a:pt x="66" y="368"/>
                  </a:lnTo>
                  <a:lnTo>
                    <a:pt x="62" y="392"/>
                  </a:lnTo>
                  <a:lnTo>
                    <a:pt x="52" y="392"/>
                  </a:lnTo>
                  <a:lnTo>
                    <a:pt x="50" y="386"/>
                  </a:lnTo>
                  <a:lnTo>
                    <a:pt x="42" y="386"/>
                  </a:lnTo>
                  <a:lnTo>
                    <a:pt x="30" y="396"/>
                  </a:lnTo>
                  <a:lnTo>
                    <a:pt x="8" y="392"/>
                  </a:lnTo>
                  <a:lnTo>
                    <a:pt x="0" y="404"/>
                  </a:lnTo>
                  <a:lnTo>
                    <a:pt x="20" y="404"/>
                  </a:lnTo>
                  <a:lnTo>
                    <a:pt x="22" y="412"/>
                  </a:lnTo>
                  <a:lnTo>
                    <a:pt x="34" y="422"/>
                  </a:lnTo>
                  <a:lnTo>
                    <a:pt x="42" y="422"/>
                  </a:lnTo>
                  <a:lnTo>
                    <a:pt x="58" y="438"/>
                  </a:lnTo>
                  <a:lnTo>
                    <a:pt x="70" y="458"/>
                  </a:lnTo>
                  <a:lnTo>
                    <a:pt x="82" y="452"/>
                  </a:lnTo>
                  <a:lnTo>
                    <a:pt x="86" y="464"/>
                  </a:lnTo>
                  <a:lnTo>
                    <a:pt x="96" y="466"/>
                  </a:lnTo>
                  <a:lnTo>
                    <a:pt x="104" y="460"/>
                  </a:lnTo>
                  <a:lnTo>
                    <a:pt x="130" y="486"/>
                  </a:lnTo>
                  <a:lnTo>
                    <a:pt x="138" y="484"/>
                  </a:lnTo>
                  <a:lnTo>
                    <a:pt x="152" y="494"/>
                  </a:lnTo>
                  <a:lnTo>
                    <a:pt x="152" y="502"/>
                  </a:lnTo>
                  <a:lnTo>
                    <a:pt x="174" y="496"/>
                  </a:lnTo>
                  <a:lnTo>
                    <a:pt x="174" y="490"/>
                  </a:lnTo>
                  <a:lnTo>
                    <a:pt x="166" y="488"/>
                  </a:lnTo>
                  <a:lnTo>
                    <a:pt x="170" y="480"/>
                  </a:lnTo>
                  <a:lnTo>
                    <a:pt x="184" y="476"/>
                  </a:lnTo>
                  <a:lnTo>
                    <a:pt x="190" y="468"/>
                  </a:lnTo>
                  <a:lnTo>
                    <a:pt x="192" y="456"/>
                  </a:lnTo>
                  <a:lnTo>
                    <a:pt x="182" y="444"/>
                  </a:lnTo>
                  <a:lnTo>
                    <a:pt x="196" y="440"/>
                  </a:lnTo>
                  <a:lnTo>
                    <a:pt x="208" y="432"/>
                  </a:lnTo>
                  <a:lnTo>
                    <a:pt x="218" y="436"/>
                  </a:lnTo>
                  <a:lnTo>
                    <a:pt x="216" y="448"/>
                  </a:lnTo>
                  <a:lnTo>
                    <a:pt x="232" y="458"/>
                  </a:lnTo>
                  <a:lnTo>
                    <a:pt x="244" y="456"/>
                  </a:lnTo>
                  <a:lnTo>
                    <a:pt x="246" y="466"/>
                  </a:lnTo>
                  <a:lnTo>
                    <a:pt x="252" y="476"/>
                  </a:lnTo>
                  <a:lnTo>
                    <a:pt x="258" y="472"/>
                  </a:lnTo>
                  <a:lnTo>
                    <a:pt x="262" y="488"/>
                  </a:lnTo>
                  <a:lnTo>
                    <a:pt x="282" y="498"/>
                  </a:lnTo>
                  <a:lnTo>
                    <a:pt x="278" y="514"/>
                  </a:lnTo>
                  <a:lnTo>
                    <a:pt x="310" y="512"/>
                  </a:lnTo>
                  <a:lnTo>
                    <a:pt x="328" y="518"/>
                  </a:lnTo>
                  <a:lnTo>
                    <a:pt x="322" y="528"/>
                  </a:lnTo>
                  <a:lnTo>
                    <a:pt x="324" y="540"/>
                  </a:lnTo>
                  <a:lnTo>
                    <a:pt x="310" y="558"/>
                  </a:lnTo>
                  <a:lnTo>
                    <a:pt x="312" y="566"/>
                  </a:lnTo>
                  <a:lnTo>
                    <a:pt x="298" y="590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2878911" y="3997734"/>
              <a:ext cx="255536" cy="260357"/>
            </a:xfrm>
            <a:custGeom>
              <a:avLst/>
              <a:gdLst>
                <a:gd name="T0" fmla="*/ 2147483647 w 212"/>
                <a:gd name="T1" fmla="*/ 2147483647 h 216"/>
                <a:gd name="T2" fmla="*/ 2147483647 w 212"/>
                <a:gd name="T3" fmla="*/ 2147483647 h 216"/>
                <a:gd name="T4" fmla="*/ 2147483647 w 212"/>
                <a:gd name="T5" fmla="*/ 2147483647 h 216"/>
                <a:gd name="T6" fmla="*/ 2147483647 w 212"/>
                <a:gd name="T7" fmla="*/ 2147483647 h 216"/>
                <a:gd name="T8" fmla="*/ 2147483647 w 212"/>
                <a:gd name="T9" fmla="*/ 2147483647 h 216"/>
                <a:gd name="T10" fmla="*/ 2147483647 w 212"/>
                <a:gd name="T11" fmla="*/ 2147483647 h 216"/>
                <a:gd name="T12" fmla="*/ 2147483647 w 212"/>
                <a:gd name="T13" fmla="*/ 2147483647 h 216"/>
                <a:gd name="T14" fmla="*/ 2147483647 w 212"/>
                <a:gd name="T15" fmla="*/ 2147483647 h 216"/>
                <a:gd name="T16" fmla="*/ 2147483647 w 212"/>
                <a:gd name="T17" fmla="*/ 2147483647 h 216"/>
                <a:gd name="T18" fmla="*/ 2147483647 w 212"/>
                <a:gd name="T19" fmla="*/ 2147483647 h 216"/>
                <a:gd name="T20" fmla="*/ 2147483647 w 212"/>
                <a:gd name="T21" fmla="*/ 2147483647 h 216"/>
                <a:gd name="T22" fmla="*/ 2147483647 w 212"/>
                <a:gd name="T23" fmla="*/ 2147483647 h 216"/>
                <a:gd name="T24" fmla="*/ 2147483647 w 212"/>
                <a:gd name="T25" fmla="*/ 2147483647 h 216"/>
                <a:gd name="T26" fmla="*/ 2147483647 w 212"/>
                <a:gd name="T27" fmla="*/ 2147483647 h 216"/>
                <a:gd name="T28" fmla="*/ 2147483647 w 212"/>
                <a:gd name="T29" fmla="*/ 2147483647 h 216"/>
                <a:gd name="T30" fmla="*/ 2147483647 w 212"/>
                <a:gd name="T31" fmla="*/ 2147483647 h 216"/>
                <a:gd name="T32" fmla="*/ 2147483647 w 212"/>
                <a:gd name="T33" fmla="*/ 2147483647 h 216"/>
                <a:gd name="T34" fmla="*/ 2147483647 w 212"/>
                <a:gd name="T35" fmla="*/ 2147483647 h 216"/>
                <a:gd name="T36" fmla="*/ 2147483647 w 212"/>
                <a:gd name="T37" fmla="*/ 2147483647 h 216"/>
                <a:gd name="T38" fmla="*/ 2147483647 w 212"/>
                <a:gd name="T39" fmla="*/ 2147483647 h 216"/>
                <a:gd name="T40" fmla="*/ 2147483647 w 212"/>
                <a:gd name="T41" fmla="*/ 2147483647 h 216"/>
                <a:gd name="T42" fmla="*/ 2147483647 w 212"/>
                <a:gd name="T43" fmla="*/ 2147483647 h 216"/>
                <a:gd name="T44" fmla="*/ 2147483647 w 212"/>
                <a:gd name="T45" fmla="*/ 2147483647 h 216"/>
                <a:gd name="T46" fmla="*/ 2147483647 w 212"/>
                <a:gd name="T47" fmla="*/ 2147483647 h 216"/>
                <a:gd name="T48" fmla="*/ 2147483647 w 212"/>
                <a:gd name="T49" fmla="*/ 2147483647 h 216"/>
                <a:gd name="T50" fmla="*/ 2147483647 w 212"/>
                <a:gd name="T51" fmla="*/ 2147483647 h 216"/>
                <a:gd name="T52" fmla="*/ 2147483647 w 212"/>
                <a:gd name="T53" fmla="*/ 2147483647 h 216"/>
                <a:gd name="T54" fmla="*/ 2147483647 w 212"/>
                <a:gd name="T55" fmla="*/ 2147483647 h 216"/>
                <a:gd name="T56" fmla="*/ 2147483647 w 212"/>
                <a:gd name="T57" fmla="*/ 2147483647 h 216"/>
                <a:gd name="T58" fmla="*/ 2147483647 w 212"/>
                <a:gd name="T59" fmla="*/ 2147483647 h 216"/>
                <a:gd name="T60" fmla="*/ 2147483647 w 212"/>
                <a:gd name="T61" fmla="*/ 2147483647 h 216"/>
                <a:gd name="T62" fmla="*/ 2147483647 w 212"/>
                <a:gd name="T63" fmla="*/ 2147483647 h 216"/>
                <a:gd name="T64" fmla="*/ 2147483647 w 212"/>
                <a:gd name="T65" fmla="*/ 2147483647 h 216"/>
                <a:gd name="T66" fmla="*/ 2147483647 w 212"/>
                <a:gd name="T67" fmla="*/ 2147483647 h 216"/>
                <a:gd name="T68" fmla="*/ 2147483647 w 212"/>
                <a:gd name="T69" fmla="*/ 2147483647 h 216"/>
                <a:gd name="T70" fmla="*/ 2147483647 w 212"/>
                <a:gd name="T71" fmla="*/ 2147483647 h 216"/>
                <a:gd name="T72" fmla="*/ 2147483647 w 212"/>
                <a:gd name="T73" fmla="*/ 0 h 216"/>
                <a:gd name="T74" fmla="*/ 2147483647 w 212"/>
                <a:gd name="T75" fmla="*/ 2147483647 h 216"/>
                <a:gd name="T76" fmla="*/ 2147483647 w 212"/>
                <a:gd name="T77" fmla="*/ 2147483647 h 216"/>
                <a:gd name="T78" fmla="*/ 2147483647 w 212"/>
                <a:gd name="T79" fmla="*/ 2147483647 h 216"/>
                <a:gd name="T80" fmla="*/ 2147483647 w 212"/>
                <a:gd name="T81" fmla="*/ 2147483647 h 216"/>
                <a:gd name="T82" fmla="*/ 2147483647 w 212"/>
                <a:gd name="T83" fmla="*/ 2147483647 h 216"/>
                <a:gd name="T84" fmla="*/ 2147483647 w 212"/>
                <a:gd name="T85" fmla="*/ 2147483647 h 216"/>
                <a:gd name="T86" fmla="*/ 2147483647 w 212"/>
                <a:gd name="T87" fmla="*/ 2147483647 h 216"/>
                <a:gd name="T88" fmla="*/ 2147483647 w 212"/>
                <a:gd name="T89" fmla="*/ 2147483647 h 216"/>
                <a:gd name="T90" fmla="*/ 2147483647 w 212"/>
                <a:gd name="T91" fmla="*/ 2147483647 h 216"/>
                <a:gd name="T92" fmla="*/ 2147483647 w 212"/>
                <a:gd name="T93" fmla="*/ 2147483647 h 216"/>
                <a:gd name="T94" fmla="*/ 2147483647 w 212"/>
                <a:gd name="T95" fmla="*/ 2147483647 h 216"/>
                <a:gd name="T96" fmla="*/ 2147483647 w 212"/>
                <a:gd name="T97" fmla="*/ 2147483647 h 216"/>
                <a:gd name="T98" fmla="*/ 2147483647 w 212"/>
                <a:gd name="T99" fmla="*/ 2147483647 h 216"/>
                <a:gd name="T100" fmla="*/ 0 w 212"/>
                <a:gd name="T101" fmla="*/ 2147483647 h 216"/>
                <a:gd name="T102" fmla="*/ 2147483647 w 212"/>
                <a:gd name="T103" fmla="*/ 2147483647 h 216"/>
                <a:gd name="T104" fmla="*/ 2147483647 w 212"/>
                <a:gd name="T105" fmla="*/ 2147483647 h 216"/>
                <a:gd name="T106" fmla="*/ 2147483647 w 212"/>
                <a:gd name="T107" fmla="*/ 2147483647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2"/>
                <a:gd name="T163" fmla="*/ 0 h 216"/>
                <a:gd name="T164" fmla="*/ 212 w 212"/>
                <a:gd name="T165" fmla="*/ 216 h 2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2" h="216">
                  <a:moveTo>
                    <a:pt x="2" y="116"/>
                  </a:moveTo>
                  <a:lnTo>
                    <a:pt x="10" y="118"/>
                  </a:lnTo>
                  <a:lnTo>
                    <a:pt x="24" y="128"/>
                  </a:lnTo>
                  <a:lnTo>
                    <a:pt x="22" y="138"/>
                  </a:lnTo>
                  <a:lnTo>
                    <a:pt x="28" y="148"/>
                  </a:lnTo>
                  <a:lnTo>
                    <a:pt x="48" y="152"/>
                  </a:lnTo>
                  <a:lnTo>
                    <a:pt x="58" y="166"/>
                  </a:lnTo>
                  <a:lnTo>
                    <a:pt x="64" y="182"/>
                  </a:lnTo>
                  <a:lnTo>
                    <a:pt x="66" y="200"/>
                  </a:lnTo>
                  <a:lnTo>
                    <a:pt x="64" y="216"/>
                  </a:lnTo>
                  <a:lnTo>
                    <a:pt x="82" y="216"/>
                  </a:lnTo>
                  <a:lnTo>
                    <a:pt x="86" y="206"/>
                  </a:lnTo>
                  <a:lnTo>
                    <a:pt x="82" y="198"/>
                  </a:lnTo>
                  <a:lnTo>
                    <a:pt x="86" y="188"/>
                  </a:lnTo>
                  <a:lnTo>
                    <a:pt x="126" y="170"/>
                  </a:lnTo>
                  <a:lnTo>
                    <a:pt x="142" y="182"/>
                  </a:lnTo>
                  <a:lnTo>
                    <a:pt x="152" y="164"/>
                  </a:lnTo>
                  <a:lnTo>
                    <a:pt x="162" y="164"/>
                  </a:lnTo>
                  <a:lnTo>
                    <a:pt x="168" y="156"/>
                  </a:lnTo>
                  <a:lnTo>
                    <a:pt x="182" y="158"/>
                  </a:lnTo>
                  <a:lnTo>
                    <a:pt x="196" y="134"/>
                  </a:lnTo>
                  <a:lnTo>
                    <a:pt x="194" y="126"/>
                  </a:lnTo>
                  <a:lnTo>
                    <a:pt x="208" y="108"/>
                  </a:lnTo>
                  <a:lnTo>
                    <a:pt x="206" y="96"/>
                  </a:lnTo>
                  <a:lnTo>
                    <a:pt x="212" y="86"/>
                  </a:lnTo>
                  <a:lnTo>
                    <a:pt x="194" y="80"/>
                  </a:lnTo>
                  <a:lnTo>
                    <a:pt x="162" y="82"/>
                  </a:lnTo>
                  <a:lnTo>
                    <a:pt x="166" y="66"/>
                  </a:lnTo>
                  <a:lnTo>
                    <a:pt x="146" y="56"/>
                  </a:lnTo>
                  <a:lnTo>
                    <a:pt x="142" y="40"/>
                  </a:lnTo>
                  <a:lnTo>
                    <a:pt x="136" y="44"/>
                  </a:lnTo>
                  <a:lnTo>
                    <a:pt x="130" y="34"/>
                  </a:lnTo>
                  <a:lnTo>
                    <a:pt x="128" y="24"/>
                  </a:lnTo>
                  <a:lnTo>
                    <a:pt x="116" y="26"/>
                  </a:lnTo>
                  <a:lnTo>
                    <a:pt x="100" y="16"/>
                  </a:lnTo>
                  <a:lnTo>
                    <a:pt x="102" y="4"/>
                  </a:lnTo>
                  <a:lnTo>
                    <a:pt x="92" y="0"/>
                  </a:lnTo>
                  <a:lnTo>
                    <a:pt x="80" y="8"/>
                  </a:lnTo>
                  <a:lnTo>
                    <a:pt x="66" y="12"/>
                  </a:lnTo>
                  <a:lnTo>
                    <a:pt x="76" y="24"/>
                  </a:lnTo>
                  <a:lnTo>
                    <a:pt x="74" y="36"/>
                  </a:lnTo>
                  <a:lnTo>
                    <a:pt x="68" y="44"/>
                  </a:lnTo>
                  <a:lnTo>
                    <a:pt x="54" y="48"/>
                  </a:lnTo>
                  <a:lnTo>
                    <a:pt x="50" y="56"/>
                  </a:lnTo>
                  <a:lnTo>
                    <a:pt x="58" y="58"/>
                  </a:lnTo>
                  <a:lnTo>
                    <a:pt x="58" y="64"/>
                  </a:lnTo>
                  <a:lnTo>
                    <a:pt x="36" y="70"/>
                  </a:lnTo>
                  <a:lnTo>
                    <a:pt x="22" y="74"/>
                  </a:lnTo>
                  <a:lnTo>
                    <a:pt x="18" y="86"/>
                  </a:lnTo>
                  <a:lnTo>
                    <a:pt x="6" y="82"/>
                  </a:lnTo>
                  <a:lnTo>
                    <a:pt x="0" y="92"/>
                  </a:lnTo>
                  <a:lnTo>
                    <a:pt x="14" y="102"/>
                  </a:lnTo>
                  <a:lnTo>
                    <a:pt x="4" y="108"/>
                  </a:lnTo>
                  <a:lnTo>
                    <a:pt x="2" y="116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669178" y="3963984"/>
              <a:ext cx="253125" cy="291697"/>
            </a:xfrm>
            <a:custGeom>
              <a:avLst/>
              <a:gdLst>
                <a:gd name="T0" fmla="*/ 2147483647 w 210"/>
                <a:gd name="T1" fmla="*/ 2147483647 h 242"/>
                <a:gd name="T2" fmla="*/ 2147483647 w 210"/>
                <a:gd name="T3" fmla="*/ 2147483647 h 242"/>
                <a:gd name="T4" fmla="*/ 2147483647 w 210"/>
                <a:gd name="T5" fmla="*/ 2147483647 h 242"/>
                <a:gd name="T6" fmla="*/ 2147483647 w 210"/>
                <a:gd name="T7" fmla="*/ 2147483647 h 242"/>
                <a:gd name="T8" fmla="*/ 2147483647 w 210"/>
                <a:gd name="T9" fmla="*/ 2147483647 h 242"/>
                <a:gd name="T10" fmla="*/ 2147483647 w 210"/>
                <a:gd name="T11" fmla="*/ 2147483647 h 242"/>
                <a:gd name="T12" fmla="*/ 2147483647 w 210"/>
                <a:gd name="T13" fmla="*/ 2147483647 h 242"/>
                <a:gd name="T14" fmla="*/ 2147483647 w 210"/>
                <a:gd name="T15" fmla="*/ 2147483647 h 242"/>
                <a:gd name="T16" fmla="*/ 2147483647 w 210"/>
                <a:gd name="T17" fmla="*/ 2147483647 h 242"/>
                <a:gd name="T18" fmla="*/ 2147483647 w 210"/>
                <a:gd name="T19" fmla="*/ 2147483647 h 242"/>
                <a:gd name="T20" fmla="*/ 2147483647 w 210"/>
                <a:gd name="T21" fmla="*/ 2147483647 h 242"/>
                <a:gd name="T22" fmla="*/ 2147483647 w 210"/>
                <a:gd name="T23" fmla="*/ 2147483647 h 242"/>
                <a:gd name="T24" fmla="*/ 2147483647 w 210"/>
                <a:gd name="T25" fmla="*/ 2147483647 h 242"/>
                <a:gd name="T26" fmla="*/ 2147483647 w 210"/>
                <a:gd name="T27" fmla="*/ 2147483647 h 242"/>
                <a:gd name="T28" fmla="*/ 2147483647 w 210"/>
                <a:gd name="T29" fmla="*/ 2147483647 h 242"/>
                <a:gd name="T30" fmla="*/ 2147483647 w 210"/>
                <a:gd name="T31" fmla="*/ 2147483647 h 242"/>
                <a:gd name="T32" fmla="*/ 2147483647 w 210"/>
                <a:gd name="T33" fmla="*/ 2147483647 h 242"/>
                <a:gd name="T34" fmla="*/ 2147483647 w 210"/>
                <a:gd name="T35" fmla="*/ 2147483647 h 242"/>
                <a:gd name="T36" fmla="*/ 2147483647 w 210"/>
                <a:gd name="T37" fmla="*/ 2147483647 h 242"/>
                <a:gd name="T38" fmla="*/ 2147483647 w 210"/>
                <a:gd name="T39" fmla="*/ 2147483647 h 242"/>
                <a:gd name="T40" fmla="*/ 2147483647 w 210"/>
                <a:gd name="T41" fmla="*/ 2147483647 h 242"/>
                <a:gd name="T42" fmla="*/ 2147483647 w 210"/>
                <a:gd name="T43" fmla="*/ 2147483647 h 242"/>
                <a:gd name="T44" fmla="*/ 2147483647 w 210"/>
                <a:gd name="T45" fmla="*/ 2147483647 h 242"/>
                <a:gd name="T46" fmla="*/ 2147483647 w 210"/>
                <a:gd name="T47" fmla="*/ 2147483647 h 242"/>
                <a:gd name="T48" fmla="*/ 0 w 210"/>
                <a:gd name="T49" fmla="*/ 2147483647 h 242"/>
                <a:gd name="T50" fmla="*/ 2147483647 w 210"/>
                <a:gd name="T51" fmla="*/ 2147483647 h 242"/>
                <a:gd name="T52" fmla="*/ 2147483647 w 210"/>
                <a:gd name="T53" fmla="*/ 2147483647 h 242"/>
                <a:gd name="T54" fmla="*/ 2147483647 w 210"/>
                <a:gd name="T55" fmla="*/ 2147483647 h 242"/>
                <a:gd name="T56" fmla="*/ 2147483647 w 210"/>
                <a:gd name="T57" fmla="*/ 2147483647 h 242"/>
                <a:gd name="T58" fmla="*/ 2147483647 w 210"/>
                <a:gd name="T59" fmla="*/ 2147483647 h 242"/>
                <a:gd name="T60" fmla="*/ 0 w 210"/>
                <a:gd name="T61" fmla="*/ 2147483647 h 242"/>
                <a:gd name="T62" fmla="*/ 2147483647 w 210"/>
                <a:gd name="T63" fmla="*/ 2147483647 h 242"/>
                <a:gd name="T64" fmla="*/ 2147483647 w 210"/>
                <a:gd name="T65" fmla="*/ 2147483647 h 242"/>
                <a:gd name="T66" fmla="*/ 2147483647 w 210"/>
                <a:gd name="T67" fmla="*/ 2147483647 h 242"/>
                <a:gd name="T68" fmla="*/ 2147483647 w 210"/>
                <a:gd name="T69" fmla="*/ 2147483647 h 242"/>
                <a:gd name="T70" fmla="*/ 2147483647 w 210"/>
                <a:gd name="T71" fmla="*/ 2147483647 h 242"/>
                <a:gd name="T72" fmla="*/ 2147483647 w 210"/>
                <a:gd name="T73" fmla="*/ 2147483647 h 242"/>
                <a:gd name="T74" fmla="*/ 2147483647 w 210"/>
                <a:gd name="T75" fmla="*/ 2147483647 h 242"/>
                <a:gd name="T76" fmla="*/ 2147483647 w 210"/>
                <a:gd name="T77" fmla="*/ 2147483647 h 242"/>
                <a:gd name="T78" fmla="*/ 2147483647 w 210"/>
                <a:gd name="T79" fmla="*/ 0 h 242"/>
                <a:gd name="T80" fmla="*/ 2147483647 w 210"/>
                <a:gd name="T81" fmla="*/ 0 h 242"/>
                <a:gd name="T82" fmla="*/ 2147483647 w 210"/>
                <a:gd name="T83" fmla="*/ 2147483647 h 242"/>
                <a:gd name="T84" fmla="*/ 2147483647 w 210"/>
                <a:gd name="T85" fmla="*/ 2147483647 h 242"/>
                <a:gd name="T86" fmla="*/ 2147483647 w 210"/>
                <a:gd name="T87" fmla="*/ 2147483647 h 242"/>
                <a:gd name="T88" fmla="*/ 2147483647 w 210"/>
                <a:gd name="T89" fmla="*/ 2147483647 h 242"/>
                <a:gd name="T90" fmla="*/ 2147483647 w 210"/>
                <a:gd name="T91" fmla="*/ 2147483647 h 242"/>
                <a:gd name="T92" fmla="*/ 2147483647 w 210"/>
                <a:gd name="T93" fmla="*/ 2147483647 h 242"/>
                <a:gd name="T94" fmla="*/ 2147483647 w 210"/>
                <a:gd name="T95" fmla="*/ 2147483647 h 242"/>
                <a:gd name="T96" fmla="*/ 2147483647 w 210"/>
                <a:gd name="T97" fmla="*/ 2147483647 h 242"/>
                <a:gd name="T98" fmla="*/ 2147483647 w 210"/>
                <a:gd name="T99" fmla="*/ 2147483647 h 242"/>
                <a:gd name="T100" fmla="*/ 2147483647 w 210"/>
                <a:gd name="T101" fmla="*/ 2147483647 h 242"/>
                <a:gd name="T102" fmla="*/ 2147483647 w 210"/>
                <a:gd name="T103" fmla="*/ 2147483647 h 242"/>
                <a:gd name="T104" fmla="*/ 2147483647 w 210"/>
                <a:gd name="T105" fmla="*/ 2147483647 h 242"/>
                <a:gd name="T106" fmla="*/ 2147483647 w 210"/>
                <a:gd name="T107" fmla="*/ 2147483647 h 242"/>
                <a:gd name="T108" fmla="*/ 2147483647 w 210"/>
                <a:gd name="T109" fmla="*/ 2147483647 h 242"/>
                <a:gd name="T110" fmla="*/ 2147483647 w 210"/>
                <a:gd name="T111" fmla="*/ 2147483647 h 242"/>
                <a:gd name="T112" fmla="*/ 2147483647 w 210"/>
                <a:gd name="T113" fmla="*/ 2147483647 h 242"/>
                <a:gd name="T114" fmla="*/ 2147483647 w 210"/>
                <a:gd name="T115" fmla="*/ 2147483647 h 242"/>
                <a:gd name="T116" fmla="*/ 2147483647 w 210"/>
                <a:gd name="T117" fmla="*/ 2147483647 h 242"/>
                <a:gd name="T118" fmla="*/ 2147483647 w 210"/>
                <a:gd name="T119" fmla="*/ 2147483647 h 242"/>
                <a:gd name="T120" fmla="*/ 2147483647 w 210"/>
                <a:gd name="T121" fmla="*/ 2147483647 h 2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0"/>
                <a:gd name="T184" fmla="*/ 0 h 242"/>
                <a:gd name="T185" fmla="*/ 210 w 210"/>
                <a:gd name="T186" fmla="*/ 242 h 2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0" h="242">
                  <a:moveTo>
                    <a:pt x="176" y="144"/>
                  </a:moveTo>
                  <a:lnTo>
                    <a:pt x="162" y="150"/>
                  </a:lnTo>
                  <a:lnTo>
                    <a:pt x="150" y="152"/>
                  </a:lnTo>
                  <a:lnTo>
                    <a:pt x="148" y="146"/>
                  </a:lnTo>
                  <a:lnTo>
                    <a:pt x="148" y="132"/>
                  </a:lnTo>
                  <a:lnTo>
                    <a:pt x="140" y="126"/>
                  </a:lnTo>
                  <a:lnTo>
                    <a:pt x="130" y="132"/>
                  </a:lnTo>
                  <a:lnTo>
                    <a:pt x="126" y="148"/>
                  </a:lnTo>
                  <a:lnTo>
                    <a:pt x="112" y="166"/>
                  </a:lnTo>
                  <a:lnTo>
                    <a:pt x="94" y="194"/>
                  </a:lnTo>
                  <a:lnTo>
                    <a:pt x="106" y="210"/>
                  </a:lnTo>
                  <a:lnTo>
                    <a:pt x="96" y="242"/>
                  </a:lnTo>
                  <a:lnTo>
                    <a:pt x="80" y="238"/>
                  </a:lnTo>
                  <a:lnTo>
                    <a:pt x="68" y="204"/>
                  </a:lnTo>
                  <a:lnTo>
                    <a:pt x="58" y="202"/>
                  </a:lnTo>
                  <a:lnTo>
                    <a:pt x="48" y="186"/>
                  </a:lnTo>
                  <a:lnTo>
                    <a:pt x="32" y="182"/>
                  </a:lnTo>
                  <a:lnTo>
                    <a:pt x="20" y="166"/>
                  </a:lnTo>
                  <a:lnTo>
                    <a:pt x="30" y="162"/>
                  </a:lnTo>
                  <a:lnTo>
                    <a:pt x="34" y="154"/>
                  </a:lnTo>
                  <a:lnTo>
                    <a:pt x="28" y="150"/>
                  </a:lnTo>
                  <a:lnTo>
                    <a:pt x="22" y="156"/>
                  </a:lnTo>
                  <a:lnTo>
                    <a:pt x="14" y="158"/>
                  </a:lnTo>
                  <a:lnTo>
                    <a:pt x="4" y="154"/>
                  </a:lnTo>
                  <a:lnTo>
                    <a:pt x="0" y="138"/>
                  </a:lnTo>
                  <a:lnTo>
                    <a:pt x="12" y="132"/>
                  </a:lnTo>
                  <a:lnTo>
                    <a:pt x="16" y="114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4" y="84"/>
                  </a:lnTo>
                  <a:lnTo>
                    <a:pt x="0" y="74"/>
                  </a:lnTo>
                  <a:lnTo>
                    <a:pt x="12" y="64"/>
                  </a:lnTo>
                  <a:lnTo>
                    <a:pt x="24" y="68"/>
                  </a:lnTo>
                  <a:lnTo>
                    <a:pt x="22" y="58"/>
                  </a:lnTo>
                  <a:lnTo>
                    <a:pt x="32" y="30"/>
                  </a:lnTo>
                  <a:lnTo>
                    <a:pt x="52" y="20"/>
                  </a:lnTo>
                  <a:lnTo>
                    <a:pt x="60" y="34"/>
                  </a:lnTo>
                  <a:lnTo>
                    <a:pt x="68" y="32"/>
                  </a:lnTo>
                  <a:lnTo>
                    <a:pt x="70" y="14"/>
                  </a:lnTo>
                  <a:lnTo>
                    <a:pt x="58" y="0"/>
                  </a:lnTo>
                  <a:lnTo>
                    <a:pt x="78" y="0"/>
                  </a:lnTo>
                  <a:lnTo>
                    <a:pt x="80" y="8"/>
                  </a:lnTo>
                  <a:lnTo>
                    <a:pt x="92" y="18"/>
                  </a:lnTo>
                  <a:lnTo>
                    <a:pt x="100" y="18"/>
                  </a:lnTo>
                  <a:lnTo>
                    <a:pt x="116" y="34"/>
                  </a:lnTo>
                  <a:lnTo>
                    <a:pt x="128" y="54"/>
                  </a:lnTo>
                  <a:lnTo>
                    <a:pt x="140" y="48"/>
                  </a:lnTo>
                  <a:lnTo>
                    <a:pt x="144" y="60"/>
                  </a:lnTo>
                  <a:lnTo>
                    <a:pt x="154" y="62"/>
                  </a:lnTo>
                  <a:lnTo>
                    <a:pt x="162" y="56"/>
                  </a:lnTo>
                  <a:lnTo>
                    <a:pt x="188" y="82"/>
                  </a:lnTo>
                  <a:lnTo>
                    <a:pt x="196" y="80"/>
                  </a:lnTo>
                  <a:lnTo>
                    <a:pt x="210" y="90"/>
                  </a:lnTo>
                  <a:lnTo>
                    <a:pt x="210" y="98"/>
                  </a:lnTo>
                  <a:lnTo>
                    <a:pt x="196" y="102"/>
                  </a:lnTo>
                  <a:lnTo>
                    <a:pt x="192" y="114"/>
                  </a:lnTo>
                  <a:lnTo>
                    <a:pt x="180" y="110"/>
                  </a:lnTo>
                  <a:lnTo>
                    <a:pt x="174" y="120"/>
                  </a:lnTo>
                  <a:lnTo>
                    <a:pt x="188" y="130"/>
                  </a:lnTo>
                  <a:lnTo>
                    <a:pt x="178" y="136"/>
                  </a:lnTo>
                  <a:lnTo>
                    <a:pt x="176" y="144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2170160" y="3624073"/>
              <a:ext cx="40982" cy="45804"/>
            </a:xfrm>
            <a:custGeom>
              <a:avLst/>
              <a:gdLst>
                <a:gd name="T0" fmla="*/ 2147483647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0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8"/>
                <a:gd name="T32" fmla="*/ 34 w 34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8">
                  <a:moveTo>
                    <a:pt x="14" y="0"/>
                  </a:moveTo>
                  <a:lnTo>
                    <a:pt x="24" y="10"/>
                  </a:lnTo>
                  <a:lnTo>
                    <a:pt x="26" y="18"/>
                  </a:lnTo>
                  <a:lnTo>
                    <a:pt x="34" y="30"/>
                  </a:lnTo>
                  <a:lnTo>
                    <a:pt x="28" y="38"/>
                  </a:lnTo>
                  <a:lnTo>
                    <a:pt x="18" y="30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2148463" y="3653001"/>
              <a:ext cx="24107" cy="86786"/>
            </a:xfrm>
            <a:custGeom>
              <a:avLst/>
              <a:gdLst>
                <a:gd name="T0" fmla="*/ 2147483647 w 20"/>
                <a:gd name="T1" fmla="*/ 0 h 72"/>
                <a:gd name="T2" fmla="*/ 2147483647 w 20"/>
                <a:gd name="T3" fmla="*/ 2147483647 h 72"/>
                <a:gd name="T4" fmla="*/ 2147483647 w 20"/>
                <a:gd name="T5" fmla="*/ 2147483647 h 72"/>
                <a:gd name="T6" fmla="*/ 2147483647 w 20"/>
                <a:gd name="T7" fmla="*/ 2147483647 h 72"/>
                <a:gd name="T8" fmla="*/ 2147483647 w 20"/>
                <a:gd name="T9" fmla="*/ 2147483647 h 72"/>
                <a:gd name="T10" fmla="*/ 2147483647 w 20"/>
                <a:gd name="T11" fmla="*/ 2147483647 h 72"/>
                <a:gd name="T12" fmla="*/ 2147483647 w 20"/>
                <a:gd name="T13" fmla="*/ 2147483647 h 72"/>
                <a:gd name="T14" fmla="*/ 2147483647 w 20"/>
                <a:gd name="T15" fmla="*/ 2147483647 h 72"/>
                <a:gd name="T16" fmla="*/ 0 w 20"/>
                <a:gd name="T17" fmla="*/ 2147483647 h 72"/>
                <a:gd name="T18" fmla="*/ 2147483647 w 20"/>
                <a:gd name="T19" fmla="*/ 2147483647 h 72"/>
                <a:gd name="T20" fmla="*/ 2147483647 w 20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72"/>
                <a:gd name="T35" fmla="*/ 20 w 20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72">
                  <a:moveTo>
                    <a:pt x="12" y="0"/>
                  </a:moveTo>
                  <a:lnTo>
                    <a:pt x="18" y="12"/>
                  </a:lnTo>
                  <a:lnTo>
                    <a:pt x="18" y="34"/>
                  </a:lnTo>
                  <a:lnTo>
                    <a:pt x="18" y="50"/>
                  </a:lnTo>
                  <a:lnTo>
                    <a:pt x="20" y="68"/>
                  </a:lnTo>
                  <a:lnTo>
                    <a:pt x="12" y="72"/>
                  </a:lnTo>
                  <a:lnTo>
                    <a:pt x="2" y="62"/>
                  </a:lnTo>
                  <a:lnTo>
                    <a:pt x="6" y="34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54000" rIns="0" bIns="54000" anchor="ctr" anchorCtr="1"/>
            <a:lstStyle/>
            <a:p>
              <a:pPr algn="ctr"/>
              <a:endParaRPr lang="en-US" sz="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Uloga</a:t>
            </a:r>
            <a:r>
              <a:rPr lang="sl-SI" dirty="0"/>
              <a:t> </a:t>
            </a:r>
            <a:r>
              <a:rPr lang="sl-SI" dirty="0">
                <a:solidFill>
                  <a:schemeClr val="bg2"/>
                </a:solidFill>
              </a:rPr>
              <a:t>NLB Grupe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6D206C-BE21-475E-818C-DC669F2F96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466" y="1530141"/>
            <a:ext cx="598763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sl-SI" sz="2400" dirty="0" err="1">
                <a:latin typeface="Arial" pitchFamily="34" charset="0"/>
                <a:cs typeface="Arial" pitchFamily="34" charset="0"/>
              </a:rPr>
              <a:t>Najveća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 bankarska i </a:t>
            </a:r>
            <a:r>
              <a:rPr lang="sl-SI" sz="2400" dirty="0" err="1">
                <a:latin typeface="Arial" pitchFamily="34" charset="0"/>
                <a:cs typeface="Arial" pitchFamily="34" charset="0"/>
              </a:rPr>
              <a:t>finansijska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 grupa u Sloveniji (po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sredstvima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>
                <a:latin typeface="Arial" pitchFamily="34" charset="0"/>
                <a:cs typeface="Arial" pitchFamily="34" charset="0"/>
              </a:rPr>
              <a:t>sedištem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 u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regionu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Jasan 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poslovni fokus na region: aktivni smo sa 7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banaka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sl-SI" sz="2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sl-SI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</a:t>
            </a:r>
            <a:r>
              <a:rPr lang="sl-SI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trategija </a:t>
            </a:r>
            <a:r>
              <a:rPr lang="sl-SI" sz="24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većanja</a:t>
            </a:r>
            <a:r>
              <a:rPr lang="sl-SI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tržnog</a:t>
            </a:r>
            <a:r>
              <a:rPr lang="sl-SI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sl-SI" sz="24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učešća</a:t>
            </a:r>
            <a:r>
              <a:rPr lang="sl-SI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u Srbiji (EK restrikcije!) + </a:t>
            </a:r>
            <a:r>
              <a:rPr lang="sl-SI" sz="24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agro</a:t>
            </a:r>
            <a:r>
              <a:rPr lang="sl-SI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biznis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sl-SI" sz="2400" dirty="0">
                <a:latin typeface="Arial" pitchFamily="34" charset="0"/>
                <a:cs typeface="Arial" pitchFamily="34" charset="0"/>
              </a:rPr>
              <a:t>Široka mreža </a:t>
            </a:r>
            <a:r>
              <a:rPr lang="sl-SI" sz="2400" dirty="0" err="1">
                <a:latin typeface="Arial" pitchFamily="34" charset="0"/>
                <a:cs typeface="Arial" pitchFamily="34" charset="0"/>
              </a:rPr>
              <a:t>filijala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 u </a:t>
            </a:r>
            <a:r>
              <a:rPr lang="sl-SI" sz="2400" dirty="0" err="1">
                <a:latin typeface="Arial" pitchFamily="34" charset="0"/>
                <a:cs typeface="Arial" pitchFamily="34" charset="0"/>
              </a:rPr>
              <a:t>regionu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8)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74" y="2380860"/>
            <a:ext cx="301979" cy="29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71" y="3264265"/>
            <a:ext cx="296533" cy="2996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05" y="3237998"/>
            <a:ext cx="296533" cy="296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55" y="3781395"/>
            <a:ext cx="299687" cy="2965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38" y="4419326"/>
            <a:ext cx="433758" cy="299687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 rot="17382340">
            <a:off x="7246736" y="1216055"/>
            <a:ext cx="1175651" cy="2100475"/>
          </a:xfrm>
          <a:prstGeom prst="curvedLeftArrow">
            <a:avLst>
              <a:gd name="adj1" fmla="val 16058"/>
              <a:gd name="adj2" fmla="val 66589"/>
              <a:gd name="adj3" fmla="val 38969"/>
            </a:avLst>
          </a:prstGeom>
          <a:solidFill>
            <a:schemeClr val="bg2">
              <a:alpha val="4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396478" y="201129"/>
            <a:ext cx="8348663" cy="843316"/>
          </a:xfrm>
        </p:spPr>
        <p:txBody>
          <a:bodyPr>
            <a:normAutofit fontScale="90000"/>
          </a:bodyPr>
          <a:lstStyle/>
          <a:p>
            <a:r>
              <a:rPr lang="sl-SI" altLang="sr-Latn-RS" dirty="0"/>
              <a:t>NLB Banka Beograd </a:t>
            </a:r>
            <a:br>
              <a:rPr lang="sl-SI" altLang="sr-Latn-RS" dirty="0"/>
            </a:br>
            <a:endParaRPr lang="en-GB" altLang="sr-Latn-RS" dirty="0"/>
          </a:p>
        </p:txBody>
      </p:sp>
      <p:sp>
        <p:nvSpPr>
          <p:cNvPr id="18434" name="Content Placeholder 5"/>
          <p:cNvSpPr>
            <a:spLocks noGrp="1"/>
          </p:cNvSpPr>
          <p:nvPr>
            <p:ph sz="half" idx="1"/>
          </p:nvPr>
        </p:nvSpPr>
        <p:spPr>
          <a:xfrm>
            <a:off x="396478" y="1064819"/>
            <a:ext cx="5827812" cy="4620415"/>
          </a:xfrm>
        </p:spPr>
        <p:txBody>
          <a:bodyPr>
            <a:normAutofit/>
          </a:bodyPr>
          <a:lstStyle/>
          <a:p>
            <a:r>
              <a:rPr lang="sl-SI" sz="2800" dirty="0"/>
              <a:t>Univerzalna banka fokusirana na:</a:t>
            </a:r>
            <a:endParaRPr lang="en-US" sz="2800" dirty="0"/>
          </a:p>
          <a:p>
            <a:pPr lvl="2"/>
            <a:r>
              <a:rPr lang="sl-SI" sz="2600" dirty="0" err="1"/>
              <a:t>Fizička</a:t>
            </a:r>
            <a:r>
              <a:rPr lang="sl-SI" sz="2600" dirty="0"/>
              <a:t> i pravna lica</a:t>
            </a:r>
          </a:p>
          <a:p>
            <a:pPr lvl="2"/>
            <a:r>
              <a:rPr lang="sl-SI" sz="2600" dirty="0"/>
              <a:t>Agro biznis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sl-SI" sz="2800" dirty="0" err="1" smtClean="0"/>
              <a:t>Podrška</a:t>
            </a:r>
            <a:r>
              <a:rPr lang="sl-SI" sz="2800" dirty="0" smtClean="0"/>
              <a:t> </a:t>
            </a:r>
            <a:r>
              <a:rPr lang="sl-SI" sz="2800" dirty="0"/>
              <a:t>preduzećima sa poslovnim planovima u drugim zemljama regiona. </a:t>
            </a:r>
          </a:p>
          <a:p>
            <a:endParaRPr lang="en-US" altLang="sr-Latn-RS" sz="2800" dirty="0"/>
          </a:p>
          <a:p>
            <a:r>
              <a:rPr lang="en-US" altLang="sr-Latn-RS" sz="2800" dirty="0"/>
              <a:t>31 </a:t>
            </a:r>
            <a:r>
              <a:rPr lang="sl-SI" altLang="sr-Latn-RS" sz="2800" dirty="0" err="1"/>
              <a:t>filijala</a:t>
            </a:r>
            <a:r>
              <a:rPr lang="sl-SI" altLang="sr-Latn-RS" sz="2800" dirty="0"/>
              <a:t> u Srbiji</a:t>
            </a:r>
          </a:p>
          <a:p>
            <a:pPr marL="0" indent="0">
              <a:buNone/>
            </a:pPr>
            <a:endParaRPr lang="en-US" altLang="sr-Latn-RS" dirty="0"/>
          </a:p>
          <a:p>
            <a:endParaRPr lang="sr-Latn-RS" altLang="sr-Latn-RS" dirty="0"/>
          </a:p>
          <a:p>
            <a:endParaRPr lang="en-GB" altLang="sr-Latn-R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52122" y="5843588"/>
            <a:ext cx="1223963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8DA776-8C20-4500-B9C4-BF511A2FC8DE}" type="slidenum">
              <a:rPr lang="sl-SI" altLang="sr-Latn-RS">
                <a:solidFill>
                  <a:schemeClr val="tx2"/>
                </a:solidFill>
              </a:rPr>
              <a:pPr/>
              <a:t>4</a:t>
            </a:fld>
            <a:endParaRPr lang="sl-SI" altLang="sr-Latn-RS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03" y="1352550"/>
            <a:ext cx="2851597" cy="4332685"/>
          </a:xfrm>
        </p:spPr>
      </p:pic>
    </p:spTree>
    <p:extLst>
      <p:ext uri="{BB962C8B-B14F-4D97-AF65-F5344CB8AC3E}">
        <p14:creationId xmlns:p14="http://schemas.microsoft.com/office/powerpoint/2010/main" val="31899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22" y="942648"/>
            <a:ext cx="2589678" cy="1942259"/>
          </a:xfrm>
        </p:spPr>
      </p:pic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436947" y="207344"/>
            <a:ext cx="8348663" cy="735304"/>
          </a:xfrm>
        </p:spPr>
        <p:txBody>
          <a:bodyPr>
            <a:normAutofit fontScale="90000"/>
          </a:bodyPr>
          <a:lstStyle/>
          <a:p>
            <a:r>
              <a:rPr lang="sl-SI" altLang="sr-Latn-RS" dirty="0"/>
              <a:t>NLB Banka Beograd </a:t>
            </a:r>
            <a:br>
              <a:rPr lang="sl-SI" altLang="sr-Latn-RS" dirty="0"/>
            </a:br>
            <a:endParaRPr lang="en-GB" altLang="sr-Latn-RS" dirty="0"/>
          </a:p>
        </p:txBody>
      </p:sp>
      <p:sp>
        <p:nvSpPr>
          <p:cNvPr id="18434" name="Content Placeholder 5"/>
          <p:cNvSpPr>
            <a:spLocks noGrp="1"/>
          </p:cNvSpPr>
          <p:nvPr>
            <p:ph sz="half" idx="1"/>
          </p:nvPr>
        </p:nvSpPr>
        <p:spPr>
          <a:xfrm>
            <a:off x="143506" y="942648"/>
            <a:ext cx="7727748" cy="511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r-Latn-RS" sz="3000" b="1" dirty="0">
                <a:solidFill>
                  <a:schemeClr val="bg2"/>
                </a:solidFill>
              </a:rPr>
              <a:t>Podrška privredi</a:t>
            </a:r>
            <a:r>
              <a:rPr lang="sr-Latn-RS" altLang="sr-Latn-RS" sz="3000" b="1" dirty="0">
                <a:solidFill>
                  <a:schemeClr val="bg2"/>
                </a:solidFill>
              </a:rPr>
              <a:t>:</a:t>
            </a:r>
            <a:endParaRPr lang="en-US" altLang="sr-Latn-RS" sz="3000" b="1" dirty="0">
              <a:solidFill>
                <a:schemeClr val="bg2"/>
              </a:solidFill>
            </a:endParaRPr>
          </a:p>
          <a:p>
            <a:r>
              <a:rPr lang="sl-SI" altLang="sr-Latn-RS" sz="2400" dirty="0" err="1" smtClean="0"/>
              <a:t>Sve</a:t>
            </a:r>
            <a:r>
              <a:rPr lang="sl-SI" altLang="sr-Latn-RS" sz="2400" dirty="0" smtClean="0"/>
              <a:t> </a:t>
            </a:r>
            <a:r>
              <a:rPr lang="sl-SI" altLang="sr-Latn-RS" sz="2400" dirty="0" err="1" smtClean="0"/>
              <a:t>klijentske</a:t>
            </a:r>
            <a:r>
              <a:rPr lang="sl-SI" altLang="sr-Latn-RS" sz="2400" dirty="0" smtClean="0"/>
              <a:t> grupe (</a:t>
            </a:r>
            <a:r>
              <a:rPr lang="sl-SI" altLang="sr-Latn-RS" sz="2400" dirty="0" err="1" smtClean="0"/>
              <a:t>mikro</a:t>
            </a:r>
            <a:r>
              <a:rPr lang="sl-SI" altLang="sr-Latn-RS" sz="2400" dirty="0" smtClean="0"/>
              <a:t>, SME, tuji </a:t>
            </a:r>
            <a:r>
              <a:rPr lang="sl-SI" altLang="sr-Latn-RS" sz="2400" dirty="0" err="1" smtClean="0"/>
              <a:t>klijenti</a:t>
            </a:r>
            <a:r>
              <a:rPr lang="sl-SI" altLang="sr-Latn-RS" sz="2400" dirty="0" smtClean="0"/>
              <a:t>)</a:t>
            </a:r>
            <a:endParaRPr lang="sl-SI" altLang="sr-Latn-RS" sz="2400" dirty="0"/>
          </a:p>
          <a:p>
            <a:r>
              <a:rPr lang="sl-SI" altLang="sr-Latn-RS" sz="2400" dirty="0" err="1" smtClean="0"/>
              <a:t>Dugoročna</a:t>
            </a:r>
            <a:r>
              <a:rPr lang="sl-SI" altLang="sr-Latn-RS" sz="2400" dirty="0" smtClean="0"/>
              <a:t> </a:t>
            </a:r>
            <a:r>
              <a:rPr lang="sl-SI" altLang="sr-Latn-RS" sz="2400" dirty="0" err="1"/>
              <a:t>saradnja</a:t>
            </a:r>
            <a:r>
              <a:rPr lang="sl-SI" altLang="sr-Latn-RS" sz="2400" dirty="0"/>
              <a:t> </a:t>
            </a:r>
            <a:r>
              <a:rPr lang="sl-SI" altLang="sr-Latn-RS" sz="2400" dirty="0" smtClean="0"/>
              <a:t>i </a:t>
            </a:r>
            <a:r>
              <a:rPr lang="sl-SI" altLang="sr-Latn-RS" sz="2400" dirty="0" err="1" smtClean="0"/>
              <a:t>individualan</a:t>
            </a:r>
            <a:r>
              <a:rPr lang="sl-SI" altLang="sr-Latn-RS" sz="2400" dirty="0"/>
              <a:t> </a:t>
            </a:r>
            <a:r>
              <a:rPr lang="sl-SI" altLang="sr-Latn-RS" sz="2400" dirty="0" err="1" smtClean="0"/>
              <a:t>pristup</a:t>
            </a:r>
            <a:r>
              <a:rPr lang="sl-SI" altLang="sr-Latn-RS" sz="2400" dirty="0" smtClean="0"/>
              <a:t>                                   </a:t>
            </a:r>
          </a:p>
          <a:p>
            <a:pPr marL="144000" lvl="2"/>
            <a:r>
              <a:rPr lang="sl-SI" altLang="sr-Latn-RS" sz="2400" dirty="0"/>
              <a:t>Finansiranje </a:t>
            </a:r>
            <a:endParaRPr lang="en-US" altLang="sr-Latn-RS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r-Latn-RS" sz="1800" dirty="0" smtClean="0"/>
              <a:t>Kratkoročni </a:t>
            </a:r>
            <a:r>
              <a:rPr lang="sl-SI" altLang="sr-Latn-RS" sz="1800" dirty="0"/>
              <a:t>krediti </a:t>
            </a:r>
            <a:endParaRPr lang="sl-SI" altLang="sr-Latn-RS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r-Latn-RS" sz="1800" dirty="0" err="1" smtClean="0"/>
              <a:t>Dugoročni</a:t>
            </a:r>
            <a:r>
              <a:rPr lang="sl-SI" altLang="sr-Latn-RS" sz="1800" dirty="0" smtClean="0"/>
              <a:t> </a:t>
            </a:r>
            <a:r>
              <a:rPr lang="sl-SI" altLang="sr-Latn-RS" sz="1800" dirty="0"/>
              <a:t>krediti za investicije </a:t>
            </a:r>
            <a:r>
              <a:rPr lang="sl-SI" altLang="sr-Latn-RS" sz="1800" dirty="0" smtClean="0"/>
              <a:t>(do </a:t>
            </a:r>
            <a:r>
              <a:rPr lang="sl-SI" altLang="sr-Latn-RS" sz="1800" dirty="0"/>
              <a:t>10 </a:t>
            </a:r>
            <a:r>
              <a:rPr lang="sl-SI" altLang="sr-Latn-RS" sz="1800" dirty="0" err="1" smtClean="0"/>
              <a:t>godina</a:t>
            </a:r>
            <a:r>
              <a:rPr lang="sl-SI" altLang="sr-Latn-RS" sz="1800" dirty="0" smtClean="0"/>
              <a:t>)</a:t>
            </a:r>
            <a:endParaRPr lang="sl-SI" altLang="sr-Latn-RS" sz="1800" dirty="0"/>
          </a:p>
          <a:p>
            <a:pPr marL="144000" lvl="2"/>
            <a:r>
              <a:rPr lang="sl-SI" altLang="sr-Latn-RS" sz="2400" dirty="0"/>
              <a:t>Platni promet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r-Latn-RS" sz="1800" dirty="0" smtClean="0"/>
              <a:t>Domači platni promet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altLang="sr-Latn-RS" sz="1800" dirty="0" smtClean="0"/>
              <a:t>Posebne </a:t>
            </a:r>
            <a:r>
              <a:rPr lang="sl-SI" altLang="sr-Latn-RS" sz="1800" dirty="0"/>
              <a:t>pogodnosti za devizni platni </a:t>
            </a:r>
            <a:r>
              <a:rPr lang="sl-SI" altLang="sr-Latn-RS" sz="1800" dirty="0" smtClean="0"/>
              <a:t>promet</a:t>
            </a:r>
            <a:r>
              <a:rPr lang="sl-SI" altLang="sr-Latn-RS" sz="1800" dirty="0"/>
              <a:t> </a:t>
            </a:r>
            <a:r>
              <a:rPr lang="sl-SI" altLang="sr-Latn-RS" sz="1800" dirty="0" smtClean="0"/>
              <a:t>(jedinstvena tarifa u okviru NLB Grupe)</a:t>
            </a:r>
            <a:endParaRPr lang="sl-SI" altLang="sr-Latn-RS" sz="1800" dirty="0"/>
          </a:p>
          <a:p>
            <a:r>
              <a:rPr lang="sl-SI" altLang="sr-Latn-RS" sz="2400" dirty="0"/>
              <a:t>Garancije i dokumentarno </a:t>
            </a:r>
            <a:r>
              <a:rPr lang="sl-SI" altLang="sr-Latn-RS" sz="2400" dirty="0" smtClean="0"/>
              <a:t>poslovanje</a:t>
            </a:r>
            <a:endParaRPr lang="sl-SI" altLang="sr-Latn-RS" sz="2400" dirty="0"/>
          </a:p>
          <a:p>
            <a:endParaRPr lang="en-US" altLang="sr-Latn-R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52122" y="5843588"/>
            <a:ext cx="1223963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8DA776-8C20-4500-B9C4-BF511A2FC8DE}" type="slidenum">
              <a:rPr lang="sl-SI" altLang="sr-Latn-RS">
                <a:solidFill>
                  <a:schemeClr val="tx2"/>
                </a:solidFill>
              </a:rPr>
              <a:pPr/>
              <a:t>5</a:t>
            </a:fld>
            <a:endParaRPr lang="sl-SI" altLang="sr-Latn-R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396478" y="201129"/>
            <a:ext cx="8348663" cy="843316"/>
          </a:xfrm>
        </p:spPr>
        <p:txBody>
          <a:bodyPr>
            <a:normAutofit fontScale="90000"/>
          </a:bodyPr>
          <a:lstStyle/>
          <a:p>
            <a:r>
              <a:rPr lang="sl-SI" altLang="sr-Latn-RS" dirty="0"/>
              <a:t>NLB </a:t>
            </a:r>
            <a:r>
              <a:rPr lang="sl-SI" altLang="sr-Latn-RS" dirty="0" err="1"/>
              <a:t>Groupa</a:t>
            </a:r>
            <a:r>
              <a:rPr lang="sl-SI" altLang="sr-Latn-RS" dirty="0"/>
              <a:t> kontakti</a:t>
            </a:r>
            <a:br>
              <a:rPr lang="sl-SI" altLang="sr-Latn-RS" dirty="0"/>
            </a:br>
            <a:endParaRPr lang="en-GB" altLang="sr-Latn-RS" dirty="0"/>
          </a:p>
        </p:txBody>
      </p:sp>
      <p:sp>
        <p:nvSpPr>
          <p:cNvPr id="18434" name="Content Placeholder 5"/>
          <p:cNvSpPr>
            <a:spLocks noGrp="1"/>
          </p:cNvSpPr>
          <p:nvPr>
            <p:ph sz="half" idx="1"/>
          </p:nvPr>
        </p:nvSpPr>
        <p:spPr>
          <a:xfrm>
            <a:off x="416970" y="1628204"/>
            <a:ext cx="8479380" cy="414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b="1" dirty="0">
                <a:solidFill>
                  <a:schemeClr val="bg2"/>
                </a:solidFill>
              </a:rPr>
              <a:t>NLB </a:t>
            </a:r>
            <a:r>
              <a:rPr lang="sl-SI" sz="1600" b="1" dirty="0" err="1">
                <a:solidFill>
                  <a:schemeClr val="bg2"/>
                </a:solidFill>
              </a:rPr>
              <a:t>d.d</a:t>
            </a:r>
            <a:r>
              <a:rPr lang="sl-SI" sz="1600" b="1" dirty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1600" dirty="0"/>
              <a:t>Andrej Lasič, direktor segmenta velikih </a:t>
            </a:r>
            <a:r>
              <a:rPr lang="sl-SI" sz="1600" dirty="0" err="1"/>
              <a:t>preduzeća</a:t>
            </a:r>
            <a:r>
              <a:rPr lang="sl-SI" sz="1600" dirty="0"/>
              <a:t>, </a:t>
            </a:r>
            <a:r>
              <a:rPr lang="sl-SI" sz="1600" dirty="0">
                <a:hlinkClick r:id="rId2"/>
              </a:rPr>
              <a:t>andrej.lasic@nlb.si</a:t>
            </a:r>
            <a:r>
              <a:rPr lang="sl-SI" sz="1600" dirty="0"/>
              <a:t>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/>
              <a:t>Kristina Sigurnjak, </a:t>
            </a:r>
            <a:r>
              <a:rPr lang="sl-SI" sz="1600" dirty="0" err="1"/>
              <a:t>rukovodilac</a:t>
            </a:r>
            <a:r>
              <a:rPr lang="sl-SI" sz="1600" dirty="0"/>
              <a:t> za </a:t>
            </a:r>
            <a:r>
              <a:rPr lang="sl-SI" sz="1600" dirty="0" err="1"/>
              <a:t>međunarodna</a:t>
            </a:r>
            <a:r>
              <a:rPr lang="sl-SI" sz="1600" dirty="0"/>
              <a:t> </a:t>
            </a:r>
            <a:r>
              <a:rPr lang="sl-SI" sz="1600" dirty="0" err="1"/>
              <a:t>preduzeća</a:t>
            </a:r>
            <a:r>
              <a:rPr lang="sl-SI" sz="1600" dirty="0"/>
              <a:t>, </a:t>
            </a:r>
            <a:r>
              <a:rPr lang="sl-SI" sz="1600" dirty="0">
                <a:hlinkClick r:id="rId3"/>
              </a:rPr>
              <a:t>kristina.sigurnjak@nlb.si</a:t>
            </a:r>
            <a:r>
              <a:rPr lang="sl-SI" sz="1600" dirty="0"/>
              <a:t>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/>
              <a:t>Vincenc Jamnik, direktor segmenta srednjih </a:t>
            </a:r>
            <a:r>
              <a:rPr lang="sl-SI" sz="1600" dirty="0" err="1"/>
              <a:t>preduzeća</a:t>
            </a:r>
            <a:r>
              <a:rPr lang="sl-SI" sz="1600" dirty="0"/>
              <a:t>, </a:t>
            </a:r>
            <a:r>
              <a:rPr lang="sl-SI" sz="1600" dirty="0">
                <a:hlinkClick r:id="rId4"/>
              </a:rPr>
              <a:t>vincenc.jamnik@nlb.si</a:t>
            </a:r>
            <a:r>
              <a:rPr lang="sl-SI" sz="1600" dirty="0"/>
              <a:t>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sl-SI" altLang="sr-Latn-RS" sz="1600" b="1" dirty="0">
                <a:solidFill>
                  <a:schemeClr val="bg2"/>
                </a:solidFill>
              </a:rPr>
              <a:t>NLB Banka Beograd</a:t>
            </a:r>
          </a:p>
          <a:p>
            <a:pPr marL="0" indent="0">
              <a:buNone/>
            </a:pPr>
            <a:r>
              <a:rPr lang="sl-SI" altLang="sr-Latn-RS" sz="1600" dirty="0"/>
              <a:t>Vladimir </a:t>
            </a:r>
            <a:r>
              <a:rPr lang="sl-SI" altLang="sr-Latn-RS" sz="1600" dirty="0" err="1"/>
              <a:t>Čaprić</a:t>
            </a:r>
            <a:r>
              <a:rPr lang="sl-SI" altLang="sr-Latn-RS" sz="1600" dirty="0"/>
              <a:t>, direktor </a:t>
            </a:r>
            <a:r>
              <a:rPr lang="sl-SI" altLang="sr-Latn-RS" sz="1600" dirty="0" err="1"/>
              <a:t>Sektora</a:t>
            </a:r>
            <a:r>
              <a:rPr lang="sl-SI" altLang="sr-Latn-RS" sz="1600" dirty="0"/>
              <a:t> za upravljanje </a:t>
            </a:r>
            <a:r>
              <a:rPr lang="sl-SI" altLang="sr-Latn-RS" sz="1600" dirty="0" err="1"/>
              <a:t>prodajom</a:t>
            </a:r>
            <a:r>
              <a:rPr lang="sl-SI" altLang="sr-Latn-RS" sz="1600" dirty="0"/>
              <a:t>, </a:t>
            </a:r>
            <a:r>
              <a:rPr lang="sl-SI" altLang="sr-Latn-RS" sz="1600" dirty="0">
                <a:hlinkClick r:id="rId5"/>
              </a:rPr>
              <a:t>vladimir.capric@nlb.rs</a:t>
            </a:r>
            <a:r>
              <a:rPr lang="sl-SI" altLang="sr-Latn-RS" sz="1600" dirty="0"/>
              <a:t>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/>
              <a:t>Gašper Mahkovic, koordinator za </a:t>
            </a:r>
            <a:r>
              <a:rPr lang="sl-SI" sz="1600" dirty="0" err="1"/>
              <a:t>slovenacka</a:t>
            </a:r>
            <a:r>
              <a:rPr lang="sl-SI" sz="1600" dirty="0"/>
              <a:t> i velika </a:t>
            </a:r>
            <a:r>
              <a:rPr lang="sl-SI" sz="1600" dirty="0" err="1"/>
              <a:t>preduzeca</a:t>
            </a:r>
            <a:r>
              <a:rPr lang="sl-SI" sz="1600" dirty="0"/>
              <a:t>, </a:t>
            </a:r>
            <a:r>
              <a:rPr lang="sl-SI" sz="1600" dirty="0">
                <a:hlinkClick r:id="rId6"/>
              </a:rPr>
              <a:t>gasper.mahkovic@nlb.rs</a:t>
            </a:r>
            <a:r>
              <a:rPr lang="sl-SI" sz="1600" dirty="0"/>
              <a:t> </a:t>
            </a:r>
          </a:p>
          <a:p>
            <a:pPr marL="0" indent="0">
              <a:buNone/>
            </a:pPr>
            <a:endParaRPr lang="sl-SI" altLang="sr-Latn-RS" sz="1600" dirty="0"/>
          </a:p>
          <a:p>
            <a:pPr marL="0" indent="0">
              <a:buNone/>
            </a:pPr>
            <a:endParaRPr lang="sl-SI" altLang="sr-Latn-RS" sz="1600" dirty="0"/>
          </a:p>
          <a:p>
            <a:pPr marL="0" indent="0">
              <a:buNone/>
            </a:pPr>
            <a:endParaRPr lang="en-US" altLang="sr-Latn-RS" sz="1600" dirty="0"/>
          </a:p>
          <a:p>
            <a:endParaRPr lang="sr-Latn-RS" altLang="sr-Latn-RS" sz="1600" dirty="0"/>
          </a:p>
          <a:p>
            <a:endParaRPr lang="en-GB" altLang="sr-Latn-RS" sz="16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52122" y="5843588"/>
            <a:ext cx="1223963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8DA776-8C20-4500-B9C4-BF511A2FC8DE}" type="slidenum">
              <a:rPr lang="sl-SI" altLang="sr-Latn-RS">
                <a:solidFill>
                  <a:schemeClr val="tx2"/>
                </a:solidFill>
              </a:rPr>
              <a:pPr/>
              <a:t>6</a:t>
            </a:fld>
            <a:endParaRPr lang="sl-SI" altLang="sr-Latn-R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HEIGHT" val="p4"/>
  <p:tag name="DEFAULTWIDTH" val="p792"/>
  <p:tag name="SLIDEELEMTYPE" val="73"/>
  <p:tag name="PRINTWIDTH" val="792"/>
  <p:tag name="PRINTHEIGHT" val="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HEIGHT" val="p4"/>
  <p:tag name="DEFAULTWIDTH" val="p792"/>
  <p:tag name="SLIDEELEMTYPE" val="73"/>
  <p:tag name="PRINTWIDTH" val="792"/>
  <p:tag name="PRINTHEIGHT" val="3.6"/>
</p:tagLst>
</file>

<file path=ppt/theme/theme1.xml><?xml version="1.0" encoding="utf-8"?>
<a:theme xmlns:a="http://schemas.openxmlformats.org/drawingml/2006/main" name="Office Theme">
  <a:themeElements>
    <a:clrScheme name="NLB_2015">
      <a:dk1>
        <a:srgbClr val="757575"/>
      </a:dk1>
      <a:lt1>
        <a:srgbClr val="FFFFFF"/>
      </a:lt1>
      <a:dk2>
        <a:srgbClr val="FFFFFF"/>
      </a:dk2>
      <a:lt2>
        <a:srgbClr val="CAD22B"/>
      </a:lt2>
      <a:accent1>
        <a:srgbClr val="28007D"/>
      </a:accent1>
      <a:accent2>
        <a:srgbClr val="CAD22B"/>
      </a:accent2>
      <a:accent3>
        <a:srgbClr val="757575"/>
      </a:accent3>
      <a:accent4>
        <a:srgbClr val="937FBE"/>
      </a:accent4>
      <a:accent5>
        <a:srgbClr val="EEE895"/>
      </a:accent5>
      <a:accent6>
        <a:srgbClr val="BABABA"/>
      </a:accent6>
      <a:hlink>
        <a:srgbClr val="28007D"/>
      </a:hlink>
      <a:folHlink>
        <a:srgbClr val="2800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5198</TotalTime>
  <Words>276</Words>
  <Application>Microsoft Office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Bankarski pogled Srbije i Slovenije</vt:lpstr>
      <vt:lpstr>Uloga NLB Grupe</vt:lpstr>
      <vt:lpstr>NLB Banka Beograd  </vt:lpstr>
      <vt:lpstr>NLB Banka Beograd  </vt:lpstr>
      <vt:lpstr>NLB Groupa kontakti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Marjan Božič</dc:creator>
  <cp:keywords>Public</cp:keywords>
  <dc:description>P16DGL0669.pptx</dc:description>
  <cp:lastModifiedBy>Sigurnjak Kristina</cp:lastModifiedBy>
  <cp:revision>5632</cp:revision>
  <cp:lastPrinted>2018-01-29T13:37:39Z</cp:lastPrinted>
  <dcterms:created xsi:type="dcterms:W3CDTF">2015-03-10T11:13:10Z</dcterms:created>
  <dcterms:modified xsi:type="dcterms:W3CDTF">2018-01-29T13:58:23Z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168ad67b-8f5e-4336-82b3-90b2dbfa4586</vt:lpwstr>
  </property>
  <property fmtid="{D5CDD505-2E9C-101B-9397-08002B2CF9AE}" pid="4" name="1">
    <vt:lpwstr>1</vt:lpwstr>
  </property>
  <property fmtid="{D5CDD505-2E9C-101B-9397-08002B2CF9AE}" pid="5" name="db.comClassification">
    <vt:lpwstr>Public</vt:lpwstr>
  </property>
  <property fmtid="{D5CDD505-2E9C-101B-9397-08002B2CF9AE}" pid="6" name="MSIP_Label_d248f42f-18bb-4199-8dd0-72d3e97f5bd1_Enabled">
    <vt:lpwstr>True</vt:lpwstr>
  </property>
  <property fmtid="{D5CDD505-2E9C-101B-9397-08002B2CF9AE}" pid="7" name="MSIP_Label_d248f42f-18bb-4199-8dd0-72d3e97f5bd1_SiteId">
    <vt:lpwstr>1d449fca-dfdd-4f7d-8fcf-3a22dec84ac9</vt:lpwstr>
  </property>
  <property fmtid="{D5CDD505-2E9C-101B-9397-08002B2CF9AE}" pid="8" name="MSIP_Label_d248f42f-18bb-4199-8dd0-72d3e97f5bd1_Ref">
    <vt:lpwstr>https://api.informationprotection.azure.com/api/1d449fca-dfdd-4f7d-8fcf-3a22dec84ac9</vt:lpwstr>
  </property>
  <property fmtid="{D5CDD505-2E9C-101B-9397-08002B2CF9AE}" pid="9" name="MSIP_Label_d248f42f-18bb-4199-8dd0-72d3e97f5bd1_SetBy">
    <vt:lpwstr>Tatjana.Laketa@nlb.rs</vt:lpwstr>
  </property>
  <property fmtid="{D5CDD505-2E9C-101B-9397-08002B2CF9AE}" pid="10" name="MSIP_Label_d248f42f-18bb-4199-8dd0-72d3e97f5bd1_SetDate">
    <vt:lpwstr>2018-01-26T16:03:43.2615997+01:00</vt:lpwstr>
  </property>
  <property fmtid="{D5CDD505-2E9C-101B-9397-08002B2CF9AE}" pid="11" name="MSIP_Label_d248f42f-18bb-4199-8dd0-72d3e97f5bd1_Name">
    <vt:lpwstr>INTERNO</vt:lpwstr>
  </property>
  <property fmtid="{D5CDD505-2E9C-101B-9397-08002B2CF9AE}" pid="12" name="MSIP_Label_d248f42f-18bb-4199-8dd0-72d3e97f5bd1_Application">
    <vt:lpwstr>Microsoft Azure Information Protection</vt:lpwstr>
  </property>
  <property fmtid="{D5CDD505-2E9C-101B-9397-08002B2CF9AE}" pid="13" name="MSIP_Label_d248f42f-18bb-4199-8dd0-72d3e97f5bd1_Extended_MSFT_Method">
    <vt:lpwstr>Automatic</vt:lpwstr>
  </property>
  <property fmtid="{D5CDD505-2E9C-101B-9397-08002B2CF9AE}" pid="14" name="Sensitivity">
    <vt:lpwstr>INTERNO</vt:lpwstr>
  </property>
</Properties>
</file>