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256" r:id="rId2"/>
    <p:sldId id="326" r:id="rId3"/>
    <p:sldId id="350" r:id="rId4"/>
    <p:sldId id="360" r:id="rId5"/>
    <p:sldId id="358" r:id="rId6"/>
    <p:sldId id="364" r:id="rId7"/>
    <p:sldId id="352" r:id="rId8"/>
    <p:sldId id="362" r:id="rId9"/>
    <p:sldId id="361" r:id="rId10"/>
    <p:sldId id="356" r:id="rId11"/>
    <p:sldId id="353" r:id="rId12"/>
    <p:sldId id="363" r:id="rId13"/>
    <p:sldId id="347" r:id="rId14"/>
    <p:sldId id="258" r:id="rId1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D401"/>
    <a:srgbClr val="293A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4" autoAdjust="0"/>
    <p:restoredTop sz="94586" autoAdjust="0"/>
  </p:normalViewPr>
  <p:slideViewPr>
    <p:cSldViewPr snapToGrid="0">
      <p:cViewPr varScale="1">
        <p:scale>
          <a:sx n="108" d="100"/>
          <a:sy n="108" d="100"/>
        </p:scale>
        <p:origin x="52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5570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kock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496796" y="4678136"/>
            <a:ext cx="2286837" cy="19758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1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standard-frp.gzs.si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ppt_naslov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52015" y="3758268"/>
            <a:ext cx="5071279" cy="16442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sl-SI" sz="10000" b="1" dirty="0"/>
              <a:t>FRP – Finančno razkritje poslovanja</a:t>
            </a:r>
          </a:p>
          <a:p>
            <a:pPr algn="l">
              <a:defRPr/>
            </a:pPr>
            <a:endParaRPr lang="sl-SI" sz="8600" b="1" dirty="0"/>
          </a:p>
          <a:p>
            <a:pPr algn="l">
              <a:defRPr/>
            </a:pPr>
            <a:r>
              <a:rPr lang="sl-SI" b="1" dirty="0"/>
              <a:t>Tomaž Okorn, Neven Škrokov</a:t>
            </a:r>
          </a:p>
          <a:p>
            <a:pPr algn="l">
              <a:defRPr/>
            </a:pPr>
            <a:r>
              <a:rPr lang="sl-SI" b="1"/>
              <a:t>Delovna skupina ZRS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13372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650790" y="477800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293A5B"/>
                </a:solidFill>
              </a:rPr>
              <a:t>Pošiljanje FRP podatkov na banko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638430" y="1701123"/>
            <a:ext cx="1097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sl-SI" b="1" dirty="0"/>
              <a:t>Iz poslovne aplikacije (ERP)</a:t>
            </a:r>
            <a:br>
              <a:rPr lang="sl-SI" dirty="0"/>
            </a:br>
            <a:r>
              <a:rPr lang="sl-SI" dirty="0"/>
              <a:t>V kolikor vaš poslovni program uporablja zadnjo verzijo integracije z </a:t>
            </a:r>
            <a:r>
              <a:rPr lang="sl-SI" dirty="0" err="1"/>
              <a:t>bizBox</a:t>
            </a:r>
            <a:r>
              <a:rPr lang="sl-SI" dirty="0"/>
              <a:t>-om, potem prenos poteka na enak način, kot je pošiljate </a:t>
            </a:r>
            <a:r>
              <a:rPr lang="sl-SI" dirty="0" err="1"/>
              <a:t>eRačun</a:t>
            </a:r>
            <a:r>
              <a:rPr lang="sl-SI" dirty="0"/>
              <a:t>-ov. </a:t>
            </a:r>
          </a:p>
          <a:p>
            <a:pPr fontAlgn="t"/>
            <a:endParaRPr lang="sl-SI" sz="1200" dirty="0"/>
          </a:p>
          <a:p>
            <a:pPr fontAlgn="t"/>
            <a:r>
              <a:rPr lang="sl-SI" b="1" dirty="0"/>
              <a:t>Ročno preko </a:t>
            </a:r>
            <a:r>
              <a:rPr lang="sl-SI" b="1" dirty="0" err="1"/>
              <a:t>bizBox-ovega</a:t>
            </a:r>
            <a:r>
              <a:rPr lang="sl-SI" b="1" dirty="0"/>
              <a:t> portala</a:t>
            </a:r>
            <a:br>
              <a:rPr lang="sl-SI" b="1" dirty="0"/>
            </a:br>
            <a:r>
              <a:rPr lang="sl-SI" dirty="0"/>
              <a:t>Če vaš poslovni program ni integriran z </a:t>
            </a:r>
            <a:r>
              <a:rPr lang="sl-SI" dirty="0" err="1"/>
              <a:t>bizBoxom</a:t>
            </a:r>
            <a:r>
              <a:rPr lang="sl-SI" dirty="0"/>
              <a:t>, potem FRP Excel preko spletnega portala </a:t>
            </a:r>
            <a:r>
              <a:rPr lang="sl-SI" dirty="0" err="1"/>
              <a:t>bizBOX</a:t>
            </a:r>
            <a:r>
              <a:rPr lang="sl-SI" dirty="0"/>
              <a:t> ročno pošljete na banko. (Pred tem morate biti za uporaba </a:t>
            </a:r>
            <a:r>
              <a:rPr lang="sl-SI" dirty="0" err="1"/>
              <a:t>bizBoxa</a:t>
            </a:r>
            <a:r>
              <a:rPr lang="sl-SI" dirty="0"/>
              <a:t> registrirani).</a:t>
            </a:r>
            <a:br>
              <a:rPr lang="sl-SI" dirty="0"/>
            </a:br>
            <a:r>
              <a:rPr lang="sl-SI" dirty="0"/>
              <a:t>Po uspešni prijavi izberete rubriko </a:t>
            </a:r>
            <a:r>
              <a:rPr lang="sl-SI" b="1" dirty="0" err="1"/>
              <a:t>eNabiralnik</a:t>
            </a:r>
            <a:r>
              <a:rPr lang="sl-SI" b="1" dirty="0"/>
              <a:t> </a:t>
            </a:r>
            <a:r>
              <a:rPr lang="sl-SI" dirty="0"/>
              <a:t>in nato na levi strani v meniju "</a:t>
            </a:r>
            <a:r>
              <a:rPr lang="sl-SI" b="1" dirty="0"/>
              <a:t>Pošlji FRP dokument</a:t>
            </a:r>
            <a:r>
              <a:rPr lang="sl-SI" dirty="0"/>
              <a:t>".</a:t>
            </a:r>
          </a:p>
          <a:p>
            <a:r>
              <a:rPr lang="sl-SI" dirty="0"/>
              <a:t>Izberite izpolnjen FRP Excel, ki ga bo posebna </a:t>
            </a:r>
            <a:r>
              <a:rPr lang="sl-SI" dirty="0" err="1"/>
              <a:t>bizBoxova</a:t>
            </a:r>
            <a:r>
              <a:rPr lang="sl-SI" dirty="0"/>
              <a:t> spletna aplikacija pretvorila v XML obliko, izvorni Excel pa bo banki dostavljen kot priponka.</a:t>
            </a:r>
            <a:endParaRPr lang="sl-SI" sz="1400" dirty="0"/>
          </a:p>
        </p:txBody>
      </p:sp>
      <p:sp>
        <p:nvSpPr>
          <p:cNvPr id="4" name="Pravokotnik 3"/>
          <p:cNvSpPr/>
          <p:nvPr/>
        </p:nvSpPr>
        <p:spPr>
          <a:xfrm flipV="1">
            <a:off x="757881" y="1061863"/>
            <a:ext cx="1861752" cy="45719"/>
          </a:xfrm>
          <a:prstGeom prst="rect">
            <a:avLst/>
          </a:prstGeom>
          <a:solidFill>
            <a:srgbClr val="CAD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9EE4B3DF-F403-44C5-87C6-9B90F5690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111" y="4486251"/>
            <a:ext cx="5132132" cy="2184822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EC37FE27-EECE-4699-9341-34128AA00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583" y="4154542"/>
            <a:ext cx="4697834" cy="255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314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650790" y="477800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293A5B"/>
                </a:solidFill>
              </a:rPr>
              <a:t>Nadgradnja in vzdrževaje FRP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638430" y="1701123"/>
            <a:ext cx="109728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000" b="1" dirty="0"/>
          </a:p>
          <a:p>
            <a:r>
              <a:rPr lang="sl-SI" sz="2000" dirty="0"/>
              <a:t>Produkcijski začetek prenosa podatkov med IRS in bankami je predviden 1. 1. 2020.</a:t>
            </a:r>
          </a:p>
          <a:p>
            <a:endParaRPr lang="sl-SI" sz="2000" dirty="0"/>
          </a:p>
          <a:p>
            <a:r>
              <a:rPr lang="sl-SI" sz="2000" dirty="0"/>
              <a:t>Ocenjujemo, da bo v prvem letu produkcije izvedenih najmanj 5.000 prenosov.</a:t>
            </a:r>
          </a:p>
          <a:p>
            <a:endParaRPr lang="sl-SI" sz="2000" dirty="0"/>
          </a:p>
          <a:p>
            <a:r>
              <a:rPr lang="sl-SI" sz="2000" dirty="0"/>
              <a:t>V naslednjih obdobjih bo potrebno projekt sproti prilagajati glede na razvoj  digitalizacije ter</a:t>
            </a:r>
          </a:p>
          <a:p>
            <a:r>
              <a:rPr lang="sl-SI" sz="2000" dirty="0"/>
              <a:t>potreb podjetij in poslovnih bank.</a:t>
            </a:r>
          </a:p>
          <a:p>
            <a:endParaRPr lang="sl-SI" sz="1400" dirty="0"/>
          </a:p>
          <a:p>
            <a:endParaRPr lang="sl-SI" sz="1400" dirty="0"/>
          </a:p>
          <a:p>
            <a:endParaRPr lang="sl-SI" sz="1400" dirty="0"/>
          </a:p>
        </p:txBody>
      </p:sp>
      <p:sp>
        <p:nvSpPr>
          <p:cNvPr id="4" name="Pravokotnik 3"/>
          <p:cNvSpPr/>
          <p:nvPr/>
        </p:nvSpPr>
        <p:spPr>
          <a:xfrm flipV="1">
            <a:off x="757881" y="1061863"/>
            <a:ext cx="1861752" cy="45719"/>
          </a:xfrm>
          <a:prstGeom prst="rect">
            <a:avLst/>
          </a:prstGeom>
          <a:solidFill>
            <a:srgbClr val="CAD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21681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650790" y="477800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293A5B"/>
                </a:solidFill>
              </a:rPr>
              <a:t>Večnamenska uporaba FRP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638430" y="1701123"/>
            <a:ext cx="10972800" cy="35702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l-SI" sz="2000" dirty="0">
              <a:highlight>
                <a:srgbClr val="FFFF00"/>
              </a:highlight>
            </a:endParaRPr>
          </a:p>
          <a:p>
            <a:r>
              <a:rPr lang="sl-SI" dirty="0"/>
              <a:t>Finančna razkritja poslovanja so namenjena: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poslovnim bankam,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podjetjem za namene notranjega poročanja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dirty="0"/>
              <a:t>direktorjem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dirty="0"/>
              <a:t>lastnikom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dirty="0"/>
              <a:t>nadzornim organom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poslovnim partnerjem ...</a:t>
            </a:r>
          </a:p>
          <a:p>
            <a:endParaRPr lang="sl-SI" sz="20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sl-SI" sz="1400" dirty="0"/>
          </a:p>
          <a:p>
            <a:endParaRPr lang="sl-SI" sz="1400" dirty="0"/>
          </a:p>
          <a:p>
            <a:endParaRPr lang="sl-SI" sz="1400" dirty="0"/>
          </a:p>
        </p:txBody>
      </p:sp>
      <p:sp>
        <p:nvSpPr>
          <p:cNvPr id="4" name="Pravokotnik 3"/>
          <p:cNvSpPr/>
          <p:nvPr/>
        </p:nvSpPr>
        <p:spPr>
          <a:xfrm flipV="1">
            <a:off x="757881" y="1061863"/>
            <a:ext cx="1861752" cy="45719"/>
          </a:xfrm>
          <a:prstGeom prst="rect">
            <a:avLst/>
          </a:prstGeom>
          <a:solidFill>
            <a:srgbClr val="CAD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3457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ppt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4341" y="2052989"/>
            <a:ext cx="72229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l-SI" sz="4200" dirty="0">
                <a:solidFill>
                  <a:prstClr val="white"/>
                </a:solidFill>
              </a:rPr>
              <a:t>Pomagajte testirati FRP pri vašem ERP in </a:t>
            </a:r>
          </a:p>
          <a:p>
            <a:pPr lvl="0"/>
            <a:r>
              <a:rPr lang="sl-SI" sz="4200" dirty="0">
                <a:solidFill>
                  <a:prstClr val="white"/>
                </a:solidFill>
              </a:rPr>
              <a:t>prihranite čas pri pripravi razkritij in poročil za banke!</a:t>
            </a:r>
            <a:endParaRPr lang="en-US" sz="4200" dirty="0">
              <a:solidFill>
                <a:prstClr val="white"/>
              </a:solidFill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A76199A1-4643-421C-8148-58073FF228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222" y="6065667"/>
            <a:ext cx="2021558" cy="45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44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ppt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745" y="2169723"/>
            <a:ext cx="10936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3200" b="1" kern="0" dirty="0">
                <a:solidFill>
                  <a:schemeClr val="bg1"/>
                </a:solidFill>
              </a:rPr>
              <a:t>Spremljajte</a:t>
            </a:r>
            <a:r>
              <a:rPr kumimoji="0" lang="sl-SI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lang="sl-SI" sz="3200" b="1" kern="0" dirty="0">
                <a:solidFill>
                  <a:schemeClr val="bg1"/>
                </a:solidFill>
              </a:rPr>
              <a:t>dogajanje</a:t>
            </a:r>
            <a:r>
              <a:rPr kumimoji="0" lang="sl-SI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na </a:t>
            </a:r>
            <a:r>
              <a:rPr lang="sl-SI" sz="3200" b="1" kern="0" dirty="0">
                <a:solidFill>
                  <a:schemeClr val="bg1"/>
                </a:solidFill>
              </a:rPr>
              <a:t>družabnih</a:t>
            </a:r>
            <a:r>
              <a:rPr kumimoji="0" lang="sl-SI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lang="sl-SI" sz="3200" b="1" kern="0" dirty="0">
                <a:solidFill>
                  <a:schemeClr val="bg1"/>
                </a:solidFill>
              </a:rPr>
              <a:t>omrežjih</a:t>
            </a:r>
          </a:p>
        </p:txBody>
      </p:sp>
      <p:sp>
        <p:nvSpPr>
          <p:cNvPr id="5" name="TextBox 11"/>
          <p:cNvSpPr txBox="1"/>
          <p:nvPr/>
        </p:nvSpPr>
        <p:spPr>
          <a:xfrm>
            <a:off x="600745" y="2694911"/>
            <a:ext cx="10936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Zbornica računovodskih </a:t>
            </a:r>
            <a:r>
              <a:rPr lang="sl-SI" sz="3200" b="1" kern="0" dirty="0">
                <a:solidFill>
                  <a:schemeClr val="bg1"/>
                </a:solidFill>
              </a:rPr>
              <a:t>servisov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0745" y="4662616"/>
            <a:ext cx="10936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Pri svojih objavah uporabite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#</a:t>
            </a:r>
            <a:r>
              <a:rPr kumimoji="0" lang="sl-SI" sz="28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clani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ZRS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31830" y="3450742"/>
            <a:ext cx="996861" cy="9968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8386" y="3450742"/>
            <a:ext cx="998470" cy="99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51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650790" y="477800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293A5B"/>
                </a:solidFill>
              </a:rPr>
              <a:t>Vloge za odobritev kreditov slovenskih bank 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638430" y="1701123"/>
            <a:ext cx="10972800" cy="5361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sl-SI" dirty="0"/>
              <a:t>Izvajalci računovodskih storitev uporabljajo različne poslovno informacijske sisteme (računalniške programe – ERP – </a:t>
            </a:r>
            <a:r>
              <a:rPr lang="sl-SI" dirty="0" err="1"/>
              <a:t>Enterprise</a:t>
            </a:r>
            <a:r>
              <a:rPr lang="sl-SI" dirty="0"/>
              <a:t> </a:t>
            </a:r>
            <a:r>
              <a:rPr lang="sl-SI" dirty="0" err="1"/>
              <a:t>resource</a:t>
            </a:r>
            <a:r>
              <a:rPr lang="sl-SI" dirty="0"/>
              <a:t> </a:t>
            </a:r>
            <a:r>
              <a:rPr lang="sl-SI" dirty="0" err="1"/>
              <a:t>planning</a:t>
            </a:r>
            <a:r>
              <a:rPr lang="sl-SI" dirty="0"/>
              <a:t>), ki so namenjeni celoviti podpori podjetjem na področju računovodstva in davkov. ERP aplikacije omogočajo izdelavo poročil za namene notranjega in zunanjega poročanja.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sl-SI" dirty="0"/>
              <a:t>Za odobritev kreditov, limitov, itd., morajo podjetja poslovnim bankam poleg vloge pripraviti tudi finančna razkritja poslovanja. To pomeni, da izvajalci računovodskih storitev v dobi visoko razvite informatike prepisujejo podatke iz ERP aplikacij v datotekah </a:t>
            </a:r>
            <a:r>
              <a:rPr lang="sl-SI" dirty="0" err="1"/>
              <a:t>word</a:t>
            </a:r>
            <a:r>
              <a:rPr lang="sl-SI" dirty="0"/>
              <a:t>, </a:t>
            </a:r>
            <a:r>
              <a:rPr lang="sl-SI" dirty="0" err="1"/>
              <a:t>excel</a:t>
            </a:r>
            <a:r>
              <a:rPr lang="sl-SI" dirty="0"/>
              <a:t> ali celo na papirju. Vse to posledično vodi v večjo možnost za nastanek napak in neproduktivno porabo časa za prepisovanje podatkov.</a:t>
            </a:r>
          </a:p>
          <a:p>
            <a:endParaRPr lang="sl-SI" dirty="0"/>
          </a:p>
          <a:p>
            <a:r>
              <a:rPr lang="sl-SI" dirty="0"/>
              <a:t>Na drugi strani banke po prejemu podatkov v takšni obliki porabijo veliko časa za odgovor komitentom glede odobritve vloge, ker podatke za izračun bonitete vnašajo ročno iz obrazcev v svoje zaledne ERP aplikacije.</a:t>
            </a:r>
          </a:p>
          <a:p>
            <a:r>
              <a:rPr lang="sl-SI" dirty="0"/>
              <a:t>Tako prihaja do izgube časa na obeh straneh, kar povzroči nepotrebno zamudo pri odobravanju kreditov. </a:t>
            </a:r>
          </a:p>
          <a:p>
            <a:endParaRPr lang="sl-SI" dirty="0"/>
          </a:p>
          <a:p>
            <a:r>
              <a:rPr lang="sl-SI" dirty="0"/>
              <a:t>ZRS se zaveda, da podjetja v dobi digitalizacije potrebujejo strokovno podporo kvalitetnih izvajalcev </a:t>
            </a:r>
          </a:p>
          <a:p>
            <a:r>
              <a:rPr lang="sl-SI" dirty="0"/>
              <a:t>računovodskih storitev in tudi podporo bank s hitrimi odločitvami.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sl-SI" sz="2000" dirty="0">
              <a:solidFill>
                <a:srgbClr val="3A6F8F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sl-SI" sz="20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sl-SI" sz="1400" dirty="0"/>
          </a:p>
          <a:p>
            <a:endParaRPr lang="sl-SI" sz="1400" dirty="0"/>
          </a:p>
          <a:p>
            <a:endParaRPr lang="sl-SI" sz="1400" dirty="0"/>
          </a:p>
        </p:txBody>
      </p:sp>
      <p:sp>
        <p:nvSpPr>
          <p:cNvPr id="4" name="Pravokotnik 3"/>
          <p:cNvSpPr/>
          <p:nvPr/>
        </p:nvSpPr>
        <p:spPr>
          <a:xfrm flipV="1">
            <a:off x="757881" y="1061863"/>
            <a:ext cx="1861752" cy="45719"/>
          </a:xfrm>
          <a:prstGeom prst="rect">
            <a:avLst/>
          </a:prstGeom>
          <a:solidFill>
            <a:srgbClr val="CAD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9952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650790" y="477800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293A5B"/>
                </a:solidFill>
              </a:rPr>
              <a:t>Standard FRP - Finančno razkritje poslovanja« (FRP)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638430" y="1701123"/>
            <a:ext cx="109728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ZRS je v 2016 zasnovala projekt »Standard FRP - Finančna razkritja poslovanja« (FRP), ki je </a:t>
            </a:r>
            <a:r>
              <a:rPr lang="sl-SI" b="1" dirty="0"/>
              <a:t>registrirana blagovna znamka ZRS. </a:t>
            </a:r>
          </a:p>
          <a:p>
            <a:endParaRPr lang="sl-SI" dirty="0"/>
          </a:p>
          <a:p>
            <a:r>
              <a:rPr lang="sl-SI" dirty="0"/>
              <a:t>Vzpostavljena je spletna stran projekta: </a:t>
            </a:r>
            <a:r>
              <a:rPr lang="sl-SI" u="sng" dirty="0">
                <a:hlinkClick r:id="rId2"/>
              </a:rPr>
              <a:t>www.standard-frp.gzs.si</a:t>
            </a:r>
            <a:r>
              <a:rPr lang="sl-SI" dirty="0"/>
              <a:t>.</a:t>
            </a:r>
          </a:p>
          <a:p>
            <a:r>
              <a:rPr lang="sl-SI" dirty="0"/>
              <a:t> </a:t>
            </a:r>
          </a:p>
          <a:p>
            <a:r>
              <a:rPr lang="sl-SI" dirty="0"/>
              <a:t>Sodelujoči v projektu:</a:t>
            </a:r>
          </a:p>
          <a:p>
            <a:r>
              <a:rPr lang="sl-SI" dirty="0"/>
              <a:t>- Zbornica računovodskih servisov – vsebinska zasnova</a:t>
            </a:r>
          </a:p>
          <a:p>
            <a:r>
              <a:rPr lang="sl-SI" dirty="0"/>
              <a:t>- NLB </a:t>
            </a:r>
            <a:r>
              <a:rPr lang="sl-SI" dirty="0" err="1"/>
              <a:t>d.d</a:t>
            </a:r>
            <a:r>
              <a:rPr lang="sl-SI" dirty="0"/>
              <a:t>. – pilotna banka</a:t>
            </a:r>
          </a:p>
          <a:p>
            <a:r>
              <a:rPr lang="sl-SI" dirty="0"/>
              <a:t>- ZZI d.o.o. – IT razvoj</a:t>
            </a:r>
          </a:p>
          <a:p>
            <a:r>
              <a:rPr lang="sl-SI" dirty="0"/>
              <a:t>- NIKI d.o.o. – IT razvoj</a:t>
            </a:r>
          </a:p>
          <a:p>
            <a:endParaRPr lang="sl-SI" sz="20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sl-SI" sz="1400" dirty="0"/>
          </a:p>
          <a:p>
            <a:endParaRPr lang="sl-SI" sz="1400" dirty="0"/>
          </a:p>
          <a:p>
            <a:endParaRPr lang="sl-SI" sz="1400" dirty="0"/>
          </a:p>
        </p:txBody>
      </p:sp>
      <p:sp>
        <p:nvSpPr>
          <p:cNvPr id="4" name="Pravokotnik 3"/>
          <p:cNvSpPr/>
          <p:nvPr/>
        </p:nvSpPr>
        <p:spPr>
          <a:xfrm flipV="1">
            <a:off x="757881" y="1061863"/>
            <a:ext cx="1861752" cy="45719"/>
          </a:xfrm>
          <a:prstGeom prst="rect">
            <a:avLst/>
          </a:prstGeom>
          <a:solidFill>
            <a:srgbClr val="CAD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E8DF0D3C-9F85-4FAD-BEBD-667EFE1EEB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795" y="3975478"/>
            <a:ext cx="2537669" cy="202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15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76A7904C-D81B-473D-A097-9219EB64D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83" y="1400960"/>
            <a:ext cx="9421911" cy="5103535"/>
          </a:xfrm>
          <a:prstGeom prst="rect">
            <a:avLst/>
          </a:prstGeom>
        </p:spPr>
      </p:pic>
      <p:sp>
        <p:nvSpPr>
          <p:cNvPr id="2" name="PoljeZBesedilom 1"/>
          <p:cNvSpPr txBox="1"/>
          <p:nvPr/>
        </p:nvSpPr>
        <p:spPr>
          <a:xfrm>
            <a:off x="650790" y="477800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293A5B"/>
                </a:solidFill>
              </a:rPr>
              <a:t>Standard FRP - Finančno razkritje poslovanja« (FRP)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638430" y="1701123"/>
            <a:ext cx="109728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0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sl-SI" sz="1400" dirty="0"/>
          </a:p>
          <a:p>
            <a:endParaRPr lang="sl-SI" sz="1400" dirty="0"/>
          </a:p>
          <a:p>
            <a:endParaRPr lang="sl-SI" sz="1400" dirty="0"/>
          </a:p>
        </p:txBody>
      </p:sp>
      <p:sp>
        <p:nvSpPr>
          <p:cNvPr id="4" name="Pravokotnik 3"/>
          <p:cNvSpPr/>
          <p:nvPr/>
        </p:nvSpPr>
        <p:spPr>
          <a:xfrm flipV="1">
            <a:off x="757881" y="1061863"/>
            <a:ext cx="1861752" cy="45719"/>
          </a:xfrm>
          <a:prstGeom prst="rect">
            <a:avLst/>
          </a:prstGeom>
          <a:solidFill>
            <a:srgbClr val="CAD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4536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650790" y="477800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rgbClr val="293A5B"/>
                </a:solidFill>
              </a:rPr>
              <a:t>Standard FRP - Finančno razkritje poslovanja« (FRP)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638430" y="1701123"/>
            <a:ext cx="109728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0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sl-SI" sz="1400" dirty="0"/>
          </a:p>
          <a:p>
            <a:endParaRPr lang="sl-SI" sz="1400" dirty="0"/>
          </a:p>
          <a:p>
            <a:endParaRPr lang="sl-SI" sz="1400" dirty="0"/>
          </a:p>
        </p:txBody>
      </p:sp>
      <p:sp>
        <p:nvSpPr>
          <p:cNvPr id="4" name="Pravokotnik 3"/>
          <p:cNvSpPr/>
          <p:nvPr/>
        </p:nvSpPr>
        <p:spPr>
          <a:xfrm flipV="1">
            <a:off x="757881" y="1061863"/>
            <a:ext cx="1861752" cy="45719"/>
          </a:xfrm>
          <a:prstGeom prst="rect">
            <a:avLst/>
          </a:prstGeom>
          <a:solidFill>
            <a:srgbClr val="CAD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BD1D191-465F-4F09-ADF6-EEDBD8535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81" y="1662333"/>
            <a:ext cx="7190476" cy="35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86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753337" y="1383260"/>
            <a:ext cx="10918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/>
              <a:t>ERP izpolni FRP Excel predlogo in pošlje v </a:t>
            </a:r>
            <a:r>
              <a:rPr lang="sl-SI" b="1" dirty="0" err="1"/>
              <a:t>bizBox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31" y="2202629"/>
            <a:ext cx="9525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596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650790" y="477800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293A5B"/>
                </a:solidFill>
              </a:rPr>
              <a:t>Integracija ERP z Bizbox platformo za prenos FRP podatkov 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638430" y="1701123"/>
            <a:ext cx="109728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2000" b="1" dirty="0"/>
          </a:p>
          <a:p>
            <a:r>
              <a:rPr lang="sl-SI" sz="2000" b="1" dirty="0"/>
              <a:t>ZRS je v 2019 podpisala pogodbe o integraciji ERP z </a:t>
            </a:r>
            <a:r>
              <a:rPr lang="sl-SI" sz="2000" b="1" dirty="0" err="1"/>
              <a:t>Bizbox</a:t>
            </a:r>
            <a:r>
              <a:rPr lang="sl-SI" sz="2000" b="1" dirty="0"/>
              <a:t> platformo za prenos FRP podatkov </a:t>
            </a:r>
            <a:r>
              <a:rPr lang="sl-SI" b="1" dirty="0"/>
              <a:t>z</a:t>
            </a:r>
            <a:r>
              <a:rPr lang="sl-SI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DESITO, Niki d.o.o.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VASCO, </a:t>
            </a:r>
            <a:r>
              <a:rPr lang="sl-SI" dirty="0" err="1"/>
              <a:t>Vasco</a:t>
            </a:r>
            <a:r>
              <a:rPr lang="sl-SI" dirty="0"/>
              <a:t> d.o.o.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err="1"/>
              <a:t>OpPIS</a:t>
            </a:r>
            <a:r>
              <a:rPr lang="sl-SI" dirty="0"/>
              <a:t>, Opal d.o.o.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PANTHEON, </a:t>
            </a:r>
            <a:r>
              <a:rPr lang="sl-SI" dirty="0" err="1"/>
              <a:t>Datalab</a:t>
            </a:r>
            <a:r>
              <a:rPr lang="sl-SI" dirty="0"/>
              <a:t> </a:t>
            </a:r>
            <a:r>
              <a:rPr lang="sl-SI" dirty="0" err="1"/>
              <a:t>d.d</a:t>
            </a:r>
            <a:r>
              <a:rPr lang="sl-SI" dirty="0"/>
              <a:t>. 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MINIMAX in </a:t>
            </a:r>
            <a:r>
              <a:rPr lang="sl-SI" dirty="0" err="1"/>
              <a:t>iCENTER</a:t>
            </a:r>
            <a:r>
              <a:rPr lang="sl-SI" dirty="0"/>
              <a:t>, </a:t>
            </a:r>
            <a:r>
              <a:rPr lang="sl-SI" dirty="0" err="1"/>
              <a:t>Saop</a:t>
            </a:r>
            <a:r>
              <a:rPr lang="sl-SI" dirty="0"/>
              <a:t> d.o.o.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/>
          </a:p>
          <a:p>
            <a:r>
              <a:rPr lang="sl-SI" dirty="0"/>
              <a:t>Omenjeni ponudniki ERP že omogočajo izdelavo FRP poročil. </a:t>
            </a:r>
          </a:p>
          <a:p>
            <a:endParaRPr lang="sl-SI" dirty="0"/>
          </a:p>
          <a:p>
            <a:r>
              <a:rPr lang="sl-SI" sz="2000" b="1" dirty="0"/>
              <a:t>Sledi</a:t>
            </a:r>
            <a:r>
              <a:rPr lang="sl-SI" sz="2000" dirty="0"/>
              <a:t> </a:t>
            </a:r>
            <a:r>
              <a:rPr lang="sl-SI" sz="2000" b="1" dirty="0"/>
              <a:t>testna faza projekta s testno banko NLB </a:t>
            </a:r>
            <a:r>
              <a:rPr lang="sl-SI" sz="2000" b="1" dirty="0" err="1"/>
              <a:t>d.d</a:t>
            </a:r>
            <a:r>
              <a:rPr lang="sl-SI" sz="2000" b="1" dirty="0"/>
              <a:t>. do 1. 12. 2019</a:t>
            </a:r>
            <a:r>
              <a:rPr lang="sl-SI" sz="2000" dirty="0"/>
              <a:t>.</a:t>
            </a:r>
          </a:p>
          <a:p>
            <a:endParaRPr lang="sl-SI" sz="20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sl-SI" sz="1400" dirty="0"/>
          </a:p>
          <a:p>
            <a:endParaRPr lang="sl-SI" sz="1400" dirty="0"/>
          </a:p>
          <a:p>
            <a:endParaRPr lang="sl-SI" sz="1400" dirty="0"/>
          </a:p>
        </p:txBody>
      </p:sp>
      <p:sp>
        <p:nvSpPr>
          <p:cNvPr id="4" name="Pravokotnik 3"/>
          <p:cNvSpPr/>
          <p:nvPr/>
        </p:nvSpPr>
        <p:spPr>
          <a:xfrm flipV="1">
            <a:off x="757881" y="1061863"/>
            <a:ext cx="1861752" cy="45719"/>
          </a:xfrm>
          <a:prstGeom prst="rect">
            <a:avLst/>
          </a:prstGeom>
          <a:solidFill>
            <a:srgbClr val="CAD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4489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650790" y="477800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293A5B"/>
                </a:solidFill>
              </a:rPr>
              <a:t>Prenos FRP podatkov na banke 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638430" y="1701123"/>
            <a:ext cx="109728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ZRS se je v 2018 z Združenjem bank Slovenije dogovorila, da se prenos FRP podatkov v </a:t>
            </a:r>
            <a:r>
              <a:rPr lang="sl-SI" sz="2000" dirty="0" err="1"/>
              <a:t>xml</a:t>
            </a:r>
            <a:r>
              <a:rPr lang="sl-SI" sz="2000" dirty="0"/>
              <a:t> obliki izvede preko </a:t>
            </a:r>
            <a:r>
              <a:rPr lang="sl-SI" sz="2000" b="1" dirty="0"/>
              <a:t>ZBS B2B uporabniškega vmesnika</a:t>
            </a:r>
            <a:r>
              <a:rPr lang="sl-SI" sz="2000" dirty="0"/>
              <a:t>.</a:t>
            </a:r>
            <a:r>
              <a:rPr lang="sl-SI" dirty="0"/>
              <a:t> </a:t>
            </a:r>
          </a:p>
          <a:p>
            <a:endParaRPr lang="sl-SI" dirty="0"/>
          </a:p>
          <a:p>
            <a:r>
              <a:rPr lang="sl-SI" dirty="0"/>
              <a:t>Le ta omogoča varno in certificirano izmenjavo </a:t>
            </a:r>
            <a:r>
              <a:rPr lang="sl-SI" dirty="0" err="1"/>
              <a:t>xml</a:t>
            </a:r>
            <a:r>
              <a:rPr lang="sl-SI" dirty="0"/>
              <a:t> datotek med IRS in bankami.</a:t>
            </a:r>
          </a:p>
          <a:p>
            <a:endParaRPr lang="sl-SI" dirty="0"/>
          </a:p>
          <a:p>
            <a:endParaRPr lang="sl-SI" dirty="0"/>
          </a:p>
          <a:p>
            <a:r>
              <a:rPr lang="sl-SI" sz="2000" b="1" dirty="0"/>
              <a:t>Prenos podatkov je v testni fazi z banko NLB d.d. do 1. 12. 2019</a:t>
            </a:r>
            <a:r>
              <a:rPr lang="sl-SI" sz="2000" dirty="0"/>
              <a:t>.</a:t>
            </a:r>
          </a:p>
          <a:p>
            <a:endParaRPr lang="sl-SI" sz="20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sl-SI" sz="1400" dirty="0"/>
          </a:p>
          <a:p>
            <a:endParaRPr lang="sl-SI" sz="1400" dirty="0"/>
          </a:p>
          <a:p>
            <a:endParaRPr lang="sl-SI" sz="1400" dirty="0"/>
          </a:p>
        </p:txBody>
      </p:sp>
      <p:sp>
        <p:nvSpPr>
          <p:cNvPr id="4" name="Pravokotnik 3"/>
          <p:cNvSpPr/>
          <p:nvPr/>
        </p:nvSpPr>
        <p:spPr>
          <a:xfrm flipV="1">
            <a:off x="757881" y="1061863"/>
            <a:ext cx="1861752" cy="45719"/>
          </a:xfrm>
          <a:prstGeom prst="rect">
            <a:avLst/>
          </a:prstGeom>
          <a:solidFill>
            <a:srgbClr val="CAD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2635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650790" y="477800"/>
            <a:ext cx="1097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293A5B"/>
                </a:solidFill>
              </a:rPr>
              <a:t>Za izvajalce računovodskih storitev (IRS)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638430" y="1701123"/>
            <a:ext cx="109728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rgbClr val="000000"/>
                </a:solidFill>
                <a:latin typeface="Source Sans Pro" panose="020B0503030403020204" pitchFamily="34" charset="0"/>
              </a:rPr>
              <a:t>Registracija v </a:t>
            </a:r>
            <a:r>
              <a:rPr lang="sl-SI" sz="2000" b="1" dirty="0" err="1">
                <a:solidFill>
                  <a:srgbClr val="000000"/>
                </a:solidFill>
                <a:latin typeface="Source Sans Pro" panose="020B0503030403020204" pitchFamily="34" charset="0"/>
              </a:rPr>
              <a:t>bizBox</a:t>
            </a:r>
            <a:endParaRPr lang="sl-SI" sz="2000" b="1" dirty="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r>
              <a:rPr lang="sl-SI" dirty="0">
                <a:solidFill>
                  <a:srgbClr val="000000"/>
                </a:solidFill>
                <a:latin typeface="Source Sans Pro" panose="020B0503030403020204" pitchFamily="34" charset="0"/>
              </a:rPr>
              <a:t>V kolikor še niste uporabnik </a:t>
            </a:r>
            <a:r>
              <a:rPr lang="sl-SI" dirty="0" err="1">
                <a:solidFill>
                  <a:srgbClr val="000000"/>
                </a:solidFill>
                <a:latin typeface="Source Sans Pro" panose="020B0503030403020204" pitchFamily="34" charset="0"/>
              </a:rPr>
              <a:t>bizBox</a:t>
            </a:r>
            <a:r>
              <a:rPr lang="sl-SI" dirty="0">
                <a:solidFill>
                  <a:srgbClr val="000000"/>
                </a:solidFill>
                <a:latin typeface="Source Sans Pro" panose="020B0503030403020204" pitchFamily="34" charset="0"/>
              </a:rPr>
              <a:t> </a:t>
            </a:r>
            <a:r>
              <a:rPr lang="sl-SI" dirty="0" err="1">
                <a:solidFill>
                  <a:srgbClr val="000000"/>
                </a:solidFill>
                <a:latin typeface="Source Sans Pro" panose="020B0503030403020204" pitchFamily="34" charset="0"/>
              </a:rPr>
              <a:t>eStoritev</a:t>
            </a:r>
            <a:r>
              <a:rPr lang="sl-SI" dirty="0">
                <a:solidFill>
                  <a:srgbClr val="000000"/>
                </a:solidFill>
                <a:latin typeface="Source Sans Pro" panose="020B0503030403020204" pitchFamily="34" charset="0"/>
              </a:rPr>
              <a:t>, se morate najprej registrirati. Navodila najdete na </a:t>
            </a:r>
            <a:r>
              <a:rPr lang="sl-SI" dirty="0" err="1">
                <a:solidFill>
                  <a:srgbClr val="000000"/>
                </a:solidFill>
                <a:latin typeface="Source Sans Pro" panose="020B0503030403020204" pitchFamily="34" charset="0"/>
              </a:rPr>
              <a:t>bizBoxovi</a:t>
            </a:r>
            <a:r>
              <a:rPr lang="sl-SI" dirty="0">
                <a:solidFill>
                  <a:srgbClr val="000000"/>
                </a:solidFill>
                <a:latin typeface="Source Sans Pro" panose="020B0503030403020204" pitchFamily="34" charset="0"/>
              </a:rPr>
              <a:t> spletni strani (Dokumenti).</a:t>
            </a:r>
          </a:p>
          <a:p>
            <a:endParaRPr lang="sl-SI" dirty="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r>
              <a:rPr lang="sl-SI" sz="2000" b="1" dirty="0">
                <a:solidFill>
                  <a:srgbClr val="000000"/>
                </a:solidFill>
                <a:latin typeface="Source Sans Pro" panose="020B0503030403020204" pitchFamily="34" charset="0"/>
              </a:rPr>
              <a:t>Priprava FRP podatkov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000000"/>
                </a:solidFill>
                <a:latin typeface="Source Sans Pro" panose="020B0503030403020204" pitchFamily="34" charset="0"/>
              </a:rPr>
              <a:t>S poslovnim programom (ERP)</a:t>
            </a:r>
            <a:br>
              <a:rPr lang="sl-SI" dirty="0">
                <a:solidFill>
                  <a:srgbClr val="000000"/>
                </a:solidFill>
                <a:latin typeface="Source Sans Pro" panose="020B0503030403020204" pitchFamily="34" charset="0"/>
              </a:rPr>
            </a:br>
            <a:r>
              <a:rPr lang="sl-SI" dirty="0">
                <a:solidFill>
                  <a:srgbClr val="000000"/>
                </a:solidFill>
                <a:latin typeface="Source Sans Pro" panose="020B0503030403020204" pitchFamily="34" charset="0"/>
              </a:rPr>
              <a:t>Poslovni program s podatki iz poslovnih knjig izpolni tabele v zavihkih Excelove predloge oziroma, če ne uporablja Excela, izpolni forme v svojem sistemu, ki jih nato po potrebi izvajalec računovodskih storitev ročno dopolni in dopiše potrebna razkritja in pojasnila.</a:t>
            </a:r>
          </a:p>
          <a:p>
            <a:endParaRPr lang="sl-SI" dirty="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000000"/>
                </a:solidFill>
                <a:latin typeface="Source Sans Pro" panose="020B0503030403020204" pitchFamily="34" charset="0"/>
              </a:rPr>
              <a:t>Z ročnim izpolnjevanjem FRP Excelove predloge</a:t>
            </a:r>
            <a:br>
              <a:rPr lang="sl-SI" dirty="0">
                <a:solidFill>
                  <a:srgbClr val="000000"/>
                </a:solidFill>
                <a:latin typeface="Source Sans Pro" panose="020B0503030403020204" pitchFamily="34" charset="0"/>
              </a:rPr>
            </a:br>
            <a:r>
              <a:rPr lang="sl-SI" dirty="0">
                <a:solidFill>
                  <a:srgbClr val="000000"/>
                </a:solidFill>
                <a:latin typeface="Source Sans Pro" panose="020B0503030403020204" pitchFamily="34" charset="0"/>
              </a:rPr>
              <a:t>Če ne uporabljate poslovnega program, ki ima funkcijo kreiranja FRP, lahko podatke iz poslovnih </a:t>
            </a:r>
            <a:br>
              <a:rPr lang="sl-SI" dirty="0">
                <a:solidFill>
                  <a:srgbClr val="000000"/>
                </a:solidFill>
                <a:latin typeface="Source Sans Pro" panose="020B0503030403020204" pitchFamily="34" charset="0"/>
              </a:rPr>
            </a:br>
            <a:r>
              <a:rPr lang="sl-SI" dirty="0">
                <a:solidFill>
                  <a:srgbClr val="000000"/>
                </a:solidFill>
                <a:latin typeface="Source Sans Pro" panose="020B0503030403020204" pitchFamily="34" charset="0"/>
              </a:rPr>
              <a:t>knjig ročno vpišete v FRP Excelovo predlogo.</a:t>
            </a:r>
            <a:endParaRPr lang="sl-SI" sz="1400" dirty="0"/>
          </a:p>
        </p:txBody>
      </p:sp>
      <p:sp>
        <p:nvSpPr>
          <p:cNvPr id="4" name="Pravokotnik 3"/>
          <p:cNvSpPr/>
          <p:nvPr/>
        </p:nvSpPr>
        <p:spPr>
          <a:xfrm flipV="1">
            <a:off x="757881" y="1061863"/>
            <a:ext cx="1861752" cy="45719"/>
          </a:xfrm>
          <a:prstGeom prst="rect">
            <a:avLst/>
          </a:prstGeom>
          <a:solidFill>
            <a:srgbClr val="CAD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0095462"/>
      </p:ext>
    </p:extLst>
  </p:cSld>
  <p:clrMapOvr>
    <a:masterClrMapping/>
  </p:clrMapOvr>
</p:sld>
</file>

<file path=ppt/theme/theme1.xml><?xml version="1.0" encoding="utf-8"?>
<a:theme xmlns:a="http://schemas.openxmlformats.org/drawingml/2006/main" name="1_Načrt po meri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4098</TotalTime>
  <Words>605</Words>
  <Application>Microsoft Office PowerPoint</Application>
  <PresentationFormat>Širokozaslonsko</PresentationFormat>
  <Paragraphs>98</Paragraphs>
  <Slides>14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8" baseType="lpstr">
      <vt:lpstr>Arial</vt:lpstr>
      <vt:lpstr>Calibri</vt:lpstr>
      <vt:lpstr>Source Sans Pro</vt:lpstr>
      <vt:lpstr>1_Načrt po meri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Zbornica računovodskih servisov</cp:lastModifiedBy>
  <cp:revision>187</cp:revision>
  <dcterms:created xsi:type="dcterms:W3CDTF">2018-09-17T08:44:14Z</dcterms:created>
  <dcterms:modified xsi:type="dcterms:W3CDTF">2019-09-27T12:57:25Z</dcterms:modified>
</cp:coreProperties>
</file>