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6">
  <p:sldMasterIdLst>
    <p:sldMasterId id="2147483673" r:id="rId5"/>
    <p:sldMasterId id="2147483685" r:id="rId6"/>
    <p:sldMasterId id="2147483698" r:id="rId7"/>
    <p:sldMasterId id="2147483711" r:id="rId8"/>
    <p:sldMasterId id="2147483724" r:id="rId9"/>
  </p:sldMasterIdLst>
  <p:notesMasterIdLst>
    <p:notesMasterId r:id="rId22"/>
  </p:notesMasterIdLst>
  <p:handoutMasterIdLst>
    <p:handoutMasterId r:id="rId23"/>
  </p:handoutMasterIdLst>
  <p:sldIdLst>
    <p:sldId id="401" r:id="rId10"/>
    <p:sldId id="671" r:id="rId11"/>
    <p:sldId id="720" r:id="rId12"/>
    <p:sldId id="710" r:id="rId13"/>
    <p:sldId id="716" r:id="rId14"/>
    <p:sldId id="708" r:id="rId15"/>
    <p:sldId id="779" r:id="rId16"/>
    <p:sldId id="778" r:id="rId17"/>
    <p:sldId id="702" r:id="rId18"/>
    <p:sldId id="704" r:id="rId19"/>
    <p:sldId id="780" r:id="rId20"/>
    <p:sldId id="666" r:id="rId21"/>
  </p:sldIdLst>
  <p:sldSz cx="9144000" cy="6858000" type="screen4x3"/>
  <p:notesSz cx="6797675" cy="9926638"/>
  <p:defaultTextStyle>
    <a:defPPr>
      <a:defRPr lang="sl-SI"/>
    </a:defPPr>
    <a:lvl1pPr marL="0" algn="l" defTabSz="9142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25" algn="l" defTabSz="9142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50" algn="l" defTabSz="9142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74" algn="l" defTabSz="9142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99" algn="l" defTabSz="9142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22" algn="l" defTabSz="9142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47" algn="l" defTabSz="9142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872" algn="l" defTabSz="9142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97" algn="l" defTabSz="9142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ja Kelhar Horvat" initials="AKH" lastIdx="1" clrIdx="0">
    <p:extLst>
      <p:ext uri="{19B8F6BF-5375-455C-9EA6-DF929625EA0E}">
        <p15:presenceInfo xmlns:p15="http://schemas.microsoft.com/office/powerpoint/2012/main" userId="S-1-5-21-1644491937-484763869-725345543-714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72A2E6"/>
    <a:srgbClr val="72A2DF"/>
    <a:srgbClr val="72A2DC"/>
    <a:srgbClr val="FFCC66"/>
    <a:srgbClr val="0061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rednji slog 2 – poudarek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ABFCF23-3B69-468F-B69F-88F6DE6A72F2}" styleName="Srednji slog 1 – poudarek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C2FFA5D-87B4-456A-9821-1D502468CF0F}" styleName="Tematski slog 1 – poudarek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27102A9-8310-4765-A935-A1911B00CA55}" styleName="Svetel slog 1 – poudarek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Svetel slog 1 – poudarek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2833802-FEF1-4C79-8D5D-14CF1EAF98D9}" styleName="Svetel slog 2 – poudarek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97" autoAdjust="0"/>
    <p:restoredTop sz="88571" autoAdjust="0"/>
  </p:normalViewPr>
  <p:slideViewPr>
    <p:cSldViewPr>
      <p:cViewPr varScale="1">
        <p:scale>
          <a:sx n="116" d="100"/>
          <a:sy n="116" d="100"/>
        </p:scale>
        <p:origin x="151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2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236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2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6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5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 dirty="0"/>
          </a:p>
        </p:txBody>
      </p:sp>
      <p:sp>
        <p:nvSpPr>
          <p:cNvPr id="3" name="Ograda datum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1A0E7B-47DC-4A28-BE2D-8B32988390BB}" type="datetimeFigureOut">
              <a:rPr lang="sl-SI" smtClean="0"/>
              <a:t>20. 09. 2019</a:t>
            </a:fld>
            <a:endParaRPr lang="sl-SI" dirty="0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 dirty="0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E3DA3E-7059-42FF-88C4-291048D092AB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5282008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 dirty="0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5F8594-4A1D-4FE5-BE98-45BBB08B792A}" type="datetimeFigureOut">
              <a:rPr lang="sl-SI" smtClean="0"/>
              <a:t>20. 09. 2019</a:t>
            </a:fld>
            <a:endParaRPr lang="sl-SI" dirty="0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 dirty="0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 dirty="0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7DCDF3-90FB-452E-9D1E-F7ED8CBD6F21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22697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5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7125" algn="l" defTabSz="91425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4250" algn="l" defTabSz="91425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1374" algn="l" defTabSz="91425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8499" algn="l" defTabSz="91425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622" algn="l" defTabSz="91425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747" algn="l" defTabSz="91425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872" algn="l" defTabSz="91425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97" algn="l" defTabSz="91425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sl-SI" b="1" dirty="0"/>
              <a:t>Predavanje na Zboru članov ZRS: Izgorelost na delovnem mestu</a:t>
            </a:r>
          </a:p>
          <a:p>
            <a:endParaRPr lang="sl-SI" b="1" dirty="0"/>
          </a:p>
          <a:p>
            <a:r>
              <a:rPr lang="sl-SI" dirty="0"/>
              <a:t>AJPES (zmanjševanje obremenjenosti računovodij)</a:t>
            </a:r>
          </a:p>
          <a:p>
            <a:pPr marL="285750" indent="-285750">
              <a:buFontTx/>
              <a:buChar char="-"/>
            </a:pPr>
            <a:r>
              <a:rPr lang="sl-SI" dirty="0"/>
              <a:t>aplikacije za oddajo letnih poročil odprte že od 15. januarju naprej</a:t>
            </a:r>
          </a:p>
          <a:p>
            <a:pPr marL="285750" indent="-285750">
              <a:buFontTx/>
              <a:buChar char="-"/>
            </a:pPr>
            <a:r>
              <a:rPr lang="sl-SI" dirty="0"/>
              <a:t>seznanjanje z novostmi na dnevih odprtih vrat (eden od teh dogodkov je bil npr. Koktejl registrskih spremembe – predstavitve </a:t>
            </a:r>
            <a:r>
              <a:rPr lang="sl-SI" dirty="0" err="1"/>
              <a:t>eTurizem</a:t>
            </a:r>
            <a:r>
              <a:rPr lang="sl-SI" dirty="0"/>
              <a:t> in RDL)</a:t>
            </a:r>
          </a:p>
          <a:p>
            <a:pPr marL="285750" indent="-285750">
              <a:buFontTx/>
              <a:buChar char="-"/>
            </a:pPr>
            <a:r>
              <a:rPr lang="sl-SI" dirty="0"/>
              <a:t>mesečnik AJPES Informator, predstavite na dogodkih</a:t>
            </a:r>
          </a:p>
          <a:p>
            <a:pPr marL="285750" indent="-285750">
              <a:buFontTx/>
              <a:buChar char="-"/>
            </a:pPr>
            <a:endParaRPr lang="sl-SI" dirty="0"/>
          </a:p>
          <a:p>
            <a:r>
              <a:rPr lang="sl-SI" dirty="0"/>
              <a:t>Tematika predstavitve:</a:t>
            </a:r>
          </a:p>
          <a:p>
            <a:pPr marL="285750" indent="-285750">
              <a:buFontTx/>
              <a:buChar char="-"/>
            </a:pPr>
            <a:r>
              <a:rPr lang="sl-SI" dirty="0"/>
              <a:t>Računovodje poznate del portala za ODDAJO podatkov</a:t>
            </a:r>
          </a:p>
          <a:p>
            <a:pPr marL="285750" indent="-285750">
              <a:buFontTx/>
              <a:buChar char="-"/>
            </a:pPr>
            <a:r>
              <a:rPr lang="sl-SI" dirty="0"/>
              <a:t>Ali poznate podatke, ki jih je možno pridobiti prek portala AJPES? (zase ali za svoje stranke - velikokrat v funkciji vmesnega člena med AJPES in podjetnikom, ki se nanje obrne, kadar potrebuje kakšne podatke)</a:t>
            </a:r>
          </a:p>
          <a:p>
            <a:endParaRPr lang="sl-SI" dirty="0"/>
          </a:p>
          <a:p>
            <a:endParaRPr lang="sl-SI" dirty="0"/>
          </a:p>
          <a:p>
            <a:pPr marL="285750" indent="-285750">
              <a:buFontTx/>
              <a:buChar char="-"/>
            </a:pPr>
            <a:endParaRPr lang="sl-SI" dirty="0"/>
          </a:p>
          <a:p>
            <a:pPr marL="285750" indent="-285750">
              <a:buFontTx/>
              <a:buChar char="-"/>
            </a:pPr>
            <a:endParaRPr lang="sl-SI" dirty="0"/>
          </a:p>
          <a:p>
            <a:pPr marL="285750" indent="-285750">
              <a:buFontTx/>
              <a:buChar char="-"/>
            </a:pPr>
            <a:endParaRPr lang="sl-SI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7DCDF3-90FB-452E-9D1E-F7ED8CBD6F21}" type="slidenum">
              <a:rPr lang="sl-SI" smtClean="0"/>
              <a:t>10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9344878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7DCDF3-90FB-452E-9D1E-F7ED8CBD6F21}" type="slidenum">
              <a:rPr lang="sl-SI" smtClean="0"/>
              <a:t>12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62544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7DCDF3-90FB-452E-9D1E-F7ED8CBD6F21}" type="slidenum">
              <a:rPr lang="sl-SI" smtClean="0"/>
              <a:t>2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254499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Prek portala zagotavljamo transparentnost podatkov domačih in tujih pravnih oseb.</a:t>
            </a: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7DCDF3-90FB-452E-9D1E-F7ED8CBD6F21}" type="slidenum">
              <a:rPr lang="sl-SI" smtClean="0"/>
              <a:t>3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8661028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Poslovni register Slovenije - kaj je novo ali malce manj znano</a:t>
            </a:r>
          </a:p>
          <a:p>
            <a:endParaRPr lang="sl-SI" dirty="0"/>
          </a:p>
          <a:p>
            <a:r>
              <a:rPr lang="sl-SI" dirty="0" err="1"/>
              <a:t>p.s</a:t>
            </a:r>
            <a:r>
              <a:rPr lang="sl-SI" dirty="0"/>
              <a:t>. na </a:t>
            </a:r>
            <a:r>
              <a:rPr lang="sl-SI" dirty="0" err="1"/>
              <a:t>MOSu</a:t>
            </a:r>
            <a:r>
              <a:rPr lang="sl-SI" dirty="0"/>
              <a:t> sem se pogovarjala z podjetnikov, ki dela s tujimi partnerji. Izpostavil je, da je zanj najboljša uporabna stvar na portalu izpisek PRS v angleškem jeziku – nima več stroškov prevajanja in overjanja. Predlagal je, da naj to bolj </a:t>
            </a:r>
            <a:r>
              <a:rPr lang="sl-SI" dirty="0" err="1"/>
              <a:t>spromoviramo</a:t>
            </a:r>
            <a:r>
              <a:rPr lang="sl-SI" dirty="0"/>
              <a:t>, zato sem vključila v predstavitev. </a:t>
            </a: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7DCDF3-90FB-452E-9D1E-F7ED8CBD6F21}" type="slidenum">
              <a:rPr lang="sl-SI" smtClean="0"/>
              <a:t>4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12725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7DCDF3-90FB-452E-9D1E-F7ED8CBD6F21}" type="slidenum">
              <a:rPr lang="sl-SI" smtClean="0"/>
              <a:t>5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8738043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31.8. rok za oddajo letnih poročil največjih podjetij (medijsko izpostavljeno zamujanje roka za Adrio Airways). Do sedaj objavljenih ___  revidiranih in ____ konsolidiranih letnih poročil (podatke v grafu moram še ažurirati na stanje 9/2019).</a:t>
            </a:r>
          </a:p>
          <a:p>
            <a:endParaRPr lang="sl-SI" dirty="0"/>
          </a:p>
          <a:p>
            <a:r>
              <a:rPr lang="sl-SI" dirty="0"/>
              <a:t>Na podlagi LP pripravljamo tudi različne informacije po regijah.</a:t>
            </a:r>
          </a:p>
          <a:p>
            <a:endParaRPr lang="sl-SI" dirty="0"/>
          </a:p>
          <a:p>
            <a:r>
              <a:rPr lang="sl-SI" dirty="0"/>
              <a:t>Manj znano, pa vedno vzbudi v javnosti precej zanimanja – hitro rastoča podjetja po občinah po metodologiji MGRT.</a:t>
            </a: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7DCDF3-90FB-452E-9D1E-F7ED8CBD6F21}" type="slidenum">
              <a:rPr lang="sl-SI" smtClean="0"/>
              <a:t>6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7033608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Širitev jurisdikcije v letošnjem letu. </a:t>
            </a: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7DCDF3-90FB-452E-9D1E-F7ED8CBD6F21}" type="slidenum">
              <a:rPr lang="sl-SI" smtClean="0"/>
              <a:t>7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5468674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7DCDF3-90FB-452E-9D1E-F7ED8CBD6F21}" type="slidenum">
              <a:rPr lang="sl-SI" smtClean="0"/>
              <a:t>8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0190658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Vse na enem mestu - vsem znana kratica VEM / sedaj SPOT za projekt registracije poslovnih subjektov</a:t>
            </a:r>
          </a:p>
          <a:p>
            <a:endParaRPr lang="sl-SI" dirty="0"/>
          </a:p>
          <a:p>
            <a:r>
              <a:rPr lang="sl-SI" dirty="0"/>
              <a:t>Vse na enem mestu je bilo tudi osnovno vodilo pri razvoju novega produkta Fi=Po Finančni pomočnik. V te namen je bil razvit nov iskalnik portala AJPES ki vsem registriranim uporabnikom portala ponudi vse podatke, ki jih na portalu vodimo v različnih registrih in evidencah na enem mestu. </a:t>
            </a: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7DCDF3-90FB-452E-9D1E-F7ED8CBD6F21}" type="slidenum">
              <a:rPr lang="sl-SI" smtClean="0"/>
              <a:t>9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75007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7C5A40-D98E-40C0-BA8C-0C30183611CD}" type="datetime1">
              <a:rPr lang="sl-SI" smtClean="0">
                <a:solidFill>
                  <a:srgbClr val="000000"/>
                </a:solidFill>
              </a:rPr>
              <a:t>20. 09. 2019</a:t>
            </a:fld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DA511D-9652-41CD-A52C-5C66F8A0CD47}" type="slidenum">
              <a:rPr 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646533"/>
      </p:ext>
    </p:extLst>
  </p:cSld>
  <p:clrMapOvr>
    <a:masterClrMapping/>
  </p:clrMapOvr>
  <p:transition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4D004E-F0AE-4B16-8854-F66EA183A636}" type="datetime1">
              <a:rPr lang="sl-SI" smtClean="0">
                <a:solidFill>
                  <a:srgbClr val="000000"/>
                </a:solidFill>
              </a:rPr>
              <a:t>20. 09. 2019</a:t>
            </a:fld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EF307D-C33B-4052-B607-0F5450058335}" type="slidenum">
              <a:rPr 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210573"/>
      </p:ext>
    </p:extLst>
  </p:cSld>
  <p:clrMapOvr>
    <a:masterClrMapping/>
  </p:clrMapOvr>
  <p:transition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305550" y="1143000"/>
            <a:ext cx="1981200" cy="5262563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357188" y="1143000"/>
            <a:ext cx="5795962" cy="5262563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B32306-E4EC-45C9-B286-C0FFBD89FAEF}" type="datetime1">
              <a:rPr lang="sl-SI" smtClean="0">
                <a:solidFill>
                  <a:srgbClr val="000000"/>
                </a:solidFill>
              </a:rPr>
              <a:t>20. 09. 2019</a:t>
            </a:fld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69F9B-4564-47CB-81E2-E032A6FEA344}" type="slidenum">
              <a:rPr 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645409"/>
      </p:ext>
    </p:extLst>
  </p:cSld>
  <p:clrMapOvr>
    <a:masterClrMapping/>
  </p:clrMapOvr>
  <p:transition>
    <p:blinds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714356"/>
            <a:ext cx="7920880" cy="149050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Ograda vsebine 2"/>
          <p:cNvSpPr>
            <a:spLocks noGrp="1"/>
          </p:cNvSpPr>
          <p:nvPr>
            <p:ph idx="1"/>
          </p:nvPr>
        </p:nvSpPr>
        <p:spPr>
          <a:xfrm>
            <a:off x="395536" y="2214563"/>
            <a:ext cx="7891214" cy="4191000"/>
          </a:xfrm>
        </p:spPr>
        <p:txBody>
          <a:bodyPr/>
          <a:lstStyle/>
          <a:p>
            <a:pPr lvl="0"/>
            <a:r>
              <a:rPr lang="sl-SI" dirty="0"/>
              <a:t>Kliknite, če želite urediti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13981-9CD6-4293-AE8E-347E663D1571}" type="datetime1">
              <a:rPr lang="sl-SI" smtClean="0">
                <a:solidFill>
                  <a:srgbClr val="000000"/>
                </a:solidFill>
              </a:rPr>
              <a:t>20. 09. 2019</a:t>
            </a:fld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61A2D-CAC3-4E86-93FD-2750ACEA9596}" type="slidenum">
              <a:rPr 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776946"/>
      </p:ext>
    </p:extLst>
  </p:cSld>
  <p:clrMapOvr>
    <a:masterClrMapping/>
  </p:clrMapOvr>
  <p:transition>
    <p:blinds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E7BEDE-06DB-49D4-B69B-5FDE78E7B639}" type="datetime1">
              <a:rPr lang="sl-SI" smtClean="0">
                <a:solidFill>
                  <a:srgbClr val="000000"/>
                </a:solidFill>
              </a:rPr>
              <a:t>20. 09. 2019</a:t>
            </a:fld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BF7D1F-A3AA-4E10-B7CA-B2660B4FBEDC}" type="slidenum">
              <a:rPr 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777720"/>
      </p:ext>
    </p:extLst>
  </p:cSld>
  <p:clrMapOvr>
    <a:masterClrMapping/>
  </p:clrMapOvr>
  <p:transition>
    <p:blinds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8ADEE2-741D-40B0-BC85-B99B73F075B3}" type="datetime1">
              <a:rPr lang="sl-SI" smtClean="0">
                <a:solidFill>
                  <a:srgbClr val="000000"/>
                </a:solidFill>
              </a:rPr>
              <a:t>20. 09. 2019</a:t>
            </a:fld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6FBF95-E53E-4D60-B304-94D56F11DAB4}" type="slidenum">
              <a:rPr 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872060"/>
      </p:ext>
    </p:extLst>
  </p:cSld>
  <p:clrMapOvr>
    <a:masterClrMapping/>
  </p:clrMapOvr>
  <p:transition>
    <p:blinds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F324E-AA69-41BD-939E-F641D258FAD7}" type="datetime1">
              <a:rPr lang="sl-SI" smtClean="0">
                <a:solidFill>
                  <a:srgbClr val="000000"/>
                </a:solidFill>
              </a:rPr>
              <a:t>20. 09. 2019</a:t>
            </a:fld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E8D4CB-D965-45E4-A011-A740168B20A2}" type="slidenum">
              <a:rPr 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317011"/>
      </p:ext>
    </p:extLst>
  </p:cSld>
  <p:clrMapOvr>
    <a:masterClrMapping/>
  </p:clrMapOvr>
  <p:transition>
    <p:blinds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357188" y="2214563"/>
            <a:ext cx="3887787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397375" y="2214563"/>
            <a:ext cx="38893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AA8DAD-C3AC-4120-A669-8C4B164C7255}" type="datetime1">
              <a:rPr lang="sl-SI" smtClean="0">
                <a:solidFill>
                  <a:srgbClr val="000000"/>
                </a:solidFill>
              </a:rPr>
              <a:t>20. 09. 2019</a:t>
            </a:fld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CE121C-70FB-41D1-963C-1BC46DE41486}" type="slidenum">
              <a:rPr 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305406"/>
      </p:ext>
    </p:extLst>
  </p:cSld>
  <p:clrMapOvr>
    <a:masterClrMapping/>
  </p:clrMapOvr>
  <p:transition>
    <p:blinds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AE95F-2D58-4616-AFD4-3148B07BD21B}" type="datetime1">
              <a:rPr lang="sl-SI" smtClean="0">
                <a:solidFill>
                  <a:srgbClr val="000000"/>
                </a:solidFill>
              </a:rPr>
              <a:t>20. 09. 2019</a:t>
            </a:fld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5A372D-9C17-49A8-90CA-B2B93617689D}" type="slidenum">
              <a:rPr 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214090"/>
      </p:ext>
    </p:extLst>
  </p:cSld>
  <p:clrMapOvr>
    <a:masterClrMapping/>
  </p:clrMapOvr>
  <p:transition>
    <p:blinds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7B7308-8A75-4D28-9EFA-0632FD730A39}" type="datetime1">
              <a:rPr lang="sl-SI" smtClean="0">
                <a:solidFill>
                  <a:srgbClr val="000000"/>
                </a:solidFill>
              </a:rPr>
              <a:t>20. 09. 2019</a:t>
            </a:fld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E4B72D-B8C7-41CA-AB5D-DA3C4DCB246C}" type="slidenum">
              <a:rPr 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703551"/>
      </p:ext>
    </p:extLst>
  </p:cSld>
  <p:clrMapOvr>
    <a:masterClrMapping/>
  </p:clrMapOvr>
  <p:transition>
    <p:blinds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13D16-37B3-47C9-B532-59712FC79449}" type="datetime1">
              <a:rPr lang="sl-SI" smtClean="0">
                <a:solidFill>
                  <a:srgbClr val="000000"/>
                </a:solidFill>
              </a:rPr>
              <a:t>20. 09. 2019</a:t>
            </a:fld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FC01A7-65C5-475F-891B-7AE1FE2C6481}" type="slidenum">
              <a:rPr 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826219"/>
      </p:ext>
    </p:extLst>
  </p:cSld>
  <p:clrMapOvr>
    <a:masterClrMapping/>
  </p:clrMapOvr>
  <p:transition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5B373-9161-4DB9-B36B-C2F9B97F5E9A}" type="datetime1">
              <a:rPr lang="sl-SI" smtClean="0">
                <a:solidFill>
                  <a:srgbClr val="000000"/>
                </a:solidFill>
              </a:rPr>
              <a:t>20. 09. 2019</a:t>
            </a:fld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E7E6D6-4470-4EF9-ACC2-8083369B8C7C}" type="slidenum">
              <a:rPr 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970399"/>
      </p:ext>
    </p:extLst>
  </p:cSld>
  <p:clrMapOvr>
    <a:masterClrMapping/>
  </p:clrMapOvr>
  <p:transition>
    <p:blinds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B4CD29-975F-494F-9035-4D49FF51EC5A}" type="datetime1">
              <a:rPr lang="sl-SI" smtClean="0">
                <a:solidFill>
                  <a:srgbClr val="000000"/>
                </a:solidFill>
              </a:rPr>
              <a:t>20. 09. 2019</a:t>
            </a:fld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E41455-151A-43B8-AE7A-5C7944ACAC5C}" type="slidenum">
              <a:rPr 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77302"/>
      </p:ext>
    </p:extLst>
  </p:cSld>
  <p:clrMapOvr>
    <a:masterClrMapping/>
  </p:clrMapOvr>
  <p:transition>
    <p:blinds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33BC95-C6CC-4EAF-9847-E1CCB9BA038B}" type="datetime1">
              <a:rPr lang="sl-SI" smtClean="0">
                <a:solidFill>
                  <a:srgbClr val="000000"/>
                </a:solidFill>
              </a:rPr>
              <a:t>20. 09. 2019</a:t>
            </a:fld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C9D8A-44B1-4CED-A2CB-6B67FB416595}" type="slidenum">
              <a:rPr 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302543"/>
      </p:ext>
    </p:extLst>
  </p:cSld>
  <p:clrMapOvr>
    <a:masterClrMapping/>
  </p:clrMapOvr>
  <p:transition>
    <p:blinds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EFA530-578F-4AC2-9EEB-AC7B701E338C}" type="datetime1">
              <a:rPr lang="sl-SI" smtClean="0">
                <a:solidFill>
                  <a:srgbClr val="000000"/>
                </a:solidFill>
              </a:rPr>
              <a:t>20. 09. 2019</a:t>
            </a:fld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6B9BF-BD3E-485C-B45D-A76988EF5F42}" type="slidenum">
              <a:rPr 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712604"/>
      </p:ext>
    </p:extLst>
  </p:cSld>
  <p:clrMapOvr>
    <a:masterClrMapping/>
  </p:clrMapOvr>
  <p:transition>
    <p:blinds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305550" y="1143000"/>
            <a:ext cx="1981200" cy="5262563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357188" y="1143000"/>
            <a:ext cx="5795962" cy="5262563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3C7E7-4F68-453B-B56F-83C3A74501B2}" type="datetime1">
              <a:rPr lang="sl-SI" smtClean="0">
                <a:solidFill>
                  <a:srgbClr val="000000"/>
                </a:solidFill>
              </a:rPr>
              <a:t>20. 09. 2019</a:t>
            </a:fld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50CF64-D8F2-4C71-9A7B-AF9117D66E45}" type="slidenum">
              <a:rPr 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103017"/>
      </p:ext>
    </p:extLst>
  </p:cSld>
  <p:clrMapOvr>
    <a:masterClrMapping/>
  </p:clrMapOvr>
  <p:transition>
    <p:blinds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Ajpes 2005 podlaga modra z vzorc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1676400" y="2133600"/>
            <a:ext cx="3048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sl-SI" sz="24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57158" y="1785926"/>
            <a:ext cx="6477000" cy="1371600"/>
          </a:xfrm>
        </p:spPr>
        <p:txBody>
          <a:bodyPr/>
          <a:lstStyle>
            <a:lvl1pPr>
              <a:defRPr sz="2600" baseline="0">
                <a:solidFill>
                  <a:srgbClr val="0061A5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57158" y="3214686"/>
            <a:ext cx="5715000" cy="457200"/>
          </a:xfrm>
        </p:spPr>
        <p:txBody>
          <a:bodyPr/>
          <a:lstStyle>
            <a:lvl1pPr marL="0" indent="0">
              <a:buFontTx/>
              <a:buNone/>
              <a:defRPr sz="1600" b="0">
                <a:solidFill>
                  <a:srgbClr val="3C6EB4"/>
                </a:solidFill>
              </a:defRPr>
            </a:lvl1pPr>
          </a:lstStyle>
          <a:p>
            <a:r>
              <a:rPr lang="sl-SI"/>
              <a:t>Uredite slog podnaslova matrice</a:t>
            </a:r>
            <a:endParaRPr lang="sl-SI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285750" y="6543675"/>
            <a:ext cx="1905000" cy="314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8943F-064D-432E-9B98-DB8FF110CDBA}" type="datetime1">
              <a:rPr lang="sl-SI" smtClean="0">
                <a:solidFill>
                  <a:srgbClr val="000000"/>
                </a:solidFill>
              </a:rPr>
              <a:t>20. 09. 2019</a:t>
            </a:fld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43675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543675"/>
            <a:ext cx="19050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E6FC43-E1E5-4F3F-95D7-F442F64778C1}" type="slidenum">
              <a:rPr lang="sl-SI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378825"/>
      </p:ext>
    </p:extLst>
  </p:cSld>
  <p:clrMapOvr>
    <a:masterClrMapping/>
  </p:clrMapOvr>
  <p:transition>
    <p:blinds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stavitev po me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714356"/>
            <a:ext cx="7920880" cy="1490508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6" name="Ograda vsebine 2"/>
          <p:cNvSpPr>
            <a:spLocks noGrp="1"/>
          </p:cNvSpPr>
          <p:nvPr>
            <p:ph idx="1"/>
          </p:nvPr>
        </p:nvSpPr>
        <p:spPr>
          <a:xfrm>
            <a:off x="395536" y="2214563"/>
            <a:ext cx="7891214" cy="419100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322FD-2EF6-41BC-AC1C-6458EF6A4AD4}" type="datetime1">
              <a:rPr lang="sl-SI" smtClean="0">
                <a:solidFill>
                  <a:srgbClr val="000000"/>
                </a:solidFill>
              </a:rPr>
              <a:t>20. 09. 2019</a:t>
            </a:fld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6FC43-E1E5-4F3F-95D7-F442F64778C1}" type="slidenum">
              <a:rPr lang="sl-SI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431248"/>
      </p:ext>
    </p:extLst>
  </p:cSld>
  <p:clrMapOvr>
    <a:masterClrMapping/>
  </p:clrMapOvr>
  <p:transition>
    <p:blinds dir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ustom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D76E4-9714-452C-B054-B8F5090DCB66}" type="datetime1">
              <a:rPr lang="sl-SI" smtClean="0">
                <a:solidFill>
                  <a:srgbClr val="000000"/>
                </a:solidFill>
              </a:rPr>
              <a:t>20. 09. 2019</a:t>
            </a:fld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6FC43-E1E5-4F3F-95D7-F442F64778C1}" type="slidenum">
              <a:rPr lang="sl-SI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429913"/>
      </p:ext>
    </p:extLst>
  </p:cSld>
  <p:clrMapOvr>
    <a:masterClrMapping/>
  </p:clrMapOvr>
  <p:transition>
    <p:blinds dir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3BEBE-5A2F-47F3-89E3-2A01C76A3D25}" type="datetime1">
              <a:rPr lang="sl-SI" smtClean="0">
                <a:solidFill>
                  <a:srgbClr val="000000"/>
                </a:solidFill>
              </a:rPr>
              <a:t>20. 09. 2019</a:t>
            </a:fld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6FC43-E1E5-4F3F-95D7-F442F64778C1}" type="slidenum">
              <a:rPr lang="sl-SI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109201"/>
      </p:ext>
    </p:extLst>
  </p:cSld>
  <p:clrMapOvr>
    <a:masterClrMapping/>
  </p:clrMapOvr>
  <p:transition>
    <p:blinds dir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57158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357158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191B1-C97F-4542-A428-6E057AFDE2C6}" type="datetime1">
              <a:rPr lang="sl-SI" smtClean="0">
                <a:solidFill>
                  <a:srgbClr val="000000"/>
                </a:solidFill>
              </a:rPr>
              <a:t>20. 09. 2019</a:t>
            </a:fld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6FC43-E1E5-4F3F-95D7-F442F64778C1}" type="slidenum">
              <a:rPr lang="sl-SI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414774"/>
      </p:ext>
    </p:extLst>
  </p:cSld>
  <p:clrMapOvr>
    <a:masterClrMapping/>
  </p:clrMapOvr>
  <p:transition>
    <p:blinds dir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57158" y="1000108"/>
            <a:ext cx="7929618" cy="1071570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357158" y="2133600"/>
            <a:ext cx="3786214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00562" y="2133600"/>
            <a:ext cx="3786214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191F6-8B2A-461D-8C30-94AD749E35F6}" type="datetime1">
              <a:rPr lang="sl-SI" smtClean="0">
                <a:solidFill>
                  <a:srgbClr val="000000"/>
                </a:solidFill>
              </a:rPr>
              <a:t>20. 09. 2019</a:t>
            </a:fld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6FC43-E1E5-4F3F-95D7-F442F64778C1}" type="slidenum">
              <a:rPr lang="sl-SI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736233"/>
      </p:ext>
    </p:extLst>
  </p:cSld>
  <p:clrMapOvr>
    <a:masterClrMapping/>
  </p:clrMapOvr>
  <p:transition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014FA3-FC46-4893-AF05-F5F769DBDD7A}" type="datetime1">
              <a:rPr lang="sl-SI" smtClean="0">
                <a:solidFill>
                  <a:srgbClr val="000000"/>
                </a:solidFill>
              </a:rPr>
              <a:t>20. 09. 2019</a:t>
            </a:fld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947ED6-D4DD-4982-935F-07AA3A089217}" type="slidenum">
              <a:rPr 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361292"/>
      </p:ext>
    </p:extLst>
  </p:cSld>
  <p:clrMapOvr>
    <a:masterClrMapping/>
  </p:clrMapOvr>
  <p:transition>
    <p:blinds dir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2071678"/>
            <a:ext cx="4040188" cy="782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928934"/>
            <a:ext cx="4040188" cy="34829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2071678"/>
            <a:ext cx="4041775" cy="782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928934"/>
            <a:ext cx="4041775" cy="34829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34CD8-D779-4876-A2C2-A1C2AB96ECDF}" type="datetime1">
              <a:rPr lang="sl-SI" smtClean="0">
                <a:solidFill>
                  <a:srgbClr val="000000"/>
                </a:solidFill>
              </a:rPr>
              <a:t>20. 09. 2019</a:t>
            </a:fld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6FC43-E1E5-4F3F-95D7-F442F64778C1}" type="slidenum">
              <a:rPr lang="sl-SI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767901"/>
      </p:ext>
    </p:extLst>
  </p:cSld>
  <p:clrMapOvr>
    <a:masterClrMapping/>
  </p:clrMapOvr>
  <p:transition>
    <p:blinds dir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6D401-32D6-42FD-BC56-760F41454F9B}" type="datetime1">
              <a:rPr lang="sl-SI" smtClean="0">
                <a:solidFill>
                  <a:srgbClr val="000000"/>
                </a:solidFill>
              </a:rPr>
              <a:t>20. 09. 2019</a:t>
            </a:fld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6FC43-E1E5-4F3F-95D7-F442F64778C1}" type="slidenum">
              <a:rPr lang="sl-SI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317643"/>
      </p:ext>
    </p:extLst>
  </p:cSld>
  <p:clrMapOvr>
    <a:masterClrMapping/>
  </p:clrMapOvr>
  <p:transition>
    <p:blinds dir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5820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46446" y="1571612"/>
            <a:ext cx="5111750" cy="478634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28596" y="164305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991F7-4ECA-4F05-BB1C-464A41BA46FD}" type="datetime1">
              <a:rPr lang="sl-SI" smtClean="0">
                <a:solidFill>
                  <a:srgbClr val="000000"/>
                </a:solidFill>
              </a:rPr>
              <a:t>20. 09. 2019</a:t>
            </a:fld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6FC43-E1E5-4F3F-95D7-F442F64778C1}" type="slidenum">
              <a:rPr lang="sl-SI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744850"/>
      </p:ext>
    </p:extLst>
  </p:cSld>
  <p:clrMapOvr>
    <a:masterClrMapping/>
  </p:clrMapOvr>
  <p:transition>
    <p:blinds dir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l-SI" noProof="0" dirty="0"/>
              <a:t>Kliknite ikono, če želite dodati sliko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DD97B-191E-4315-A570-4C97C36D56DD}" type="datetime1">
              <a:rPr lang="sl-SI" smtClean="0">
                <a:solidFill>
                  <a:srgbClr val="000000"/>
                </a:solidFill>
              </a:rPr>
              <a:t>20. 09. 2019</a:t>
            </a:fld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6FC43-E1E5-4F3F-95D7-F442F64778C1}" type="slidenum">
              <a:rPr lang="sl-SI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048246"/>
      </p:ext>
    </p:extLst>
  </p:cSld>
  <p:clrMapOvr>
    <a:masterClrMapping/>
  </p:clrMapOvr>
  <p:transition>
    <p:blinds dir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C2366-FEA0-47BB-8C88-76501D301155}" type="datetime1">
              <a:rPr lang="sl-SI" smtClean="0">
                <a:solidFill>
                  <a:srgbClr val="000000"/>
                </a:solidFill>
              </a:rPr>
              <a:t>20. 09. 2019</a:t>
            </a:fld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6FC43-E1E5-4F3F-95D7-F442F64778C1}" type="slidenum">
              <a:rPr lang="sl-SI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56142"/>
      </p:ext>
    </p:extLst>
  </p:cSld>
  <p:clrMapOvr>
    <a:masterClrMapping/>
  </p:clrMapOvr>
  <p:transition>
    <p:blinds dir="vert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5772120" y="914400"/>
            <a:ext cx="1828800" cy="5410200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285720" y="914400"/>
            <a:ext cx="5334000" cy="5410200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5CB9A-0280-4CB3-A320-32844E02BEC8}" type="datetime1">
              <a:rPr lang="sl-SI" smtClean="0">
                <a:solidFill>
                  <a:srgbClr val="000000"/>
                </a:solidFill>
              </a:rPr>
              <a:t>20. 09. 2019</a:t>
            </a:fld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6FC43-E1E5-4F3F-95D7-F442F64778C1}" type="slidenum">
              <a:rPr lang="sl-SI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906568"/>
      </p:ext>
    </p:extLst>
  </p:cSld>
  <p:clrMapOvr>
    <a:masterClrMapping/>
  </p:clrMapOvr>
  <p:transition>
    <p:blinds dir="vert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Ajpes 2005 podlaga modra z vzorc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1676400" y="2133600"/>
            <a:ext cx="3048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sl-SI" sz="24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57158" y="1785926"/>
            <a:ext cx="6477000" cy="1371600"/>
          </a:xfrm>
        </p:spPr>
        <p:txBody>
          <a:bodyPr/>
          <a:lstStyle>
            <a:lvl1pPr>
              <a:defRPr sz="2600" baseline="0">
                <a:solidFill>
                  <a:srgbClr val="0061A5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57158" y="3214686"/>
            <a:ext cx="5715000" cy="457200"/>
          </a:xfrm>
        </p:spPr>
        <p:txBody>
          <a:bodyPr/>
          <a:lstStyle>
            <a:lvl1pPr marL="0" indent="0">
              <a:buFontTx/>
              <a:buNone/>
              <a:defRPr sz="1600" b="0">
                <a:solidFill>
                  <a:srgbClr val="3C6EB4"/>
                </a:solidFill>
              </a:defRPr>
            </a:lvl1pPr>
          </a:lstStyle>
          <a:p>
            <a:r>
              <a:rPr lang="sl-SI"/>
              <a:t>Uredite slog podnaslova matrice</a:t>
            </a:r>
            <a:endParaRPr lang="sl-SI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285750" y="6543675"/>
            <a:ext cx="1905000" cy="314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84D15A-A349-4314-B4BA-A00F15CD2F2F}" type="datetime1">
              <a:rPr lang="sl-SI" smtClean="0">
                <a:solidFill>
                  <a:srgbClr val="000000"/>
                </a:solidFill>
              </a:rPr>
              <a:t>20. 09. 2019</a:t>
            </a:fld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43675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543675"/>
            <a:ext cx="19050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E6FC43-E1E5-4F3F-95D7-F442F64778C1}" type="slidenum">
              <a:rPr lang="sl-SI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910749"/>
      </p:ext>
    </p:extLst>
  </p:cSld>
  <p:clrMapOvr>
    <a:masterClrMapping/>
  </p:clrMapOvr>
  <p:transition>
    <p:blinds dir="vert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stavitev po me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714356"/>
            <a:ext cx="7920880" cy="1490508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6" name="Ograda vsebine 2"/>
          <p:cNvSpPr>
            <a:spLocks noGrp="1"/>
          </p:cNvSpPr>
          <p:nvPr>
            <p:ph idx="1"/>
          </p:nvPr>
        </p:nvSpPr>
        <p:spPr>
          <a:xfrm>
            <a:off x="395536" y="2214563"/>
            <a:ext cx="7891214" cy="419100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6A9BC-42A4-4C53-AD44-A8BDC4981351}" type="datetime1">
              <a:rPr lang="sl-SI" smtClean="0">
                <a:solidFill>
                  <a:srgbClr val="000000"/>
                </a:solidFill>
              </a:rPr>
              <a:t>20. 09. 2019</a:t>
            </a:fld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6FC43-E1E5-4F3F-95D7-F442F64778C1}" type="slidenum">
              <a:rPr lang="sl-SI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612534"/>
      </p:ext>
    </p:extLst>
  </p:cSld>
  <p:clrMapOvr>
    <a:masterClrMapping/>
  </p:clrMapOvr>
  <p:transition>
    <p:blinds dir="vert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ustom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121C7-FE24-492F-80D2-1AEAAA7830DB}" type="datetime1">
              <a:rPr lang="sl-SI" smtClean="0">
                <a:solidFill>
                  <a:srgbClr val="000000"/>
                </a:solidFill>
              </a:rPr>
              <a:t>20. 09. 2019</a:t>
            </a:fld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6FC43-E1E5-4F3F-95D7-F442F64778C1}" type="slidenum">
              <a:rPr lang="sl-SI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190270"/>
      </p:ext>
    </p:extLst>
  </p:cSld>
  <p:clrMapOvr>
    <a:masterClrMapping/>
  </p:clrMapOvr>
  <p:transition>
    <p:blinds dir="vert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F5001-15A4-4983-9383-843448197A28}" type="datetime1">
              <a:rPr lang="sl-SI" smtClean="0">
                <a:solidFill>
                  <a:srgbClr val="000000"/>
                </a:solidFill>
              </a:rPr>
              <a:t>20. 09. 2019</a:t>
            </a:fld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6FC43-E1E5-4F3F-95D7-F442F64778C1}" type="slidenum">
              <a:rPr lang="sl-SI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076043"/>
      </p:ext>
    </p:extLst>
  </p:cSld>
  <p:clrMapOvr>
    <a:masterClrMapping/>
  </p:clrMapOvr>
  <p:transition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357188" y="2214563"/>
            <a:ext cx="3887787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397375" y="2214563"/>
            <a:ext cx="38893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60A1FD-9F86-4CB4-B1DE-0CC60E08B174}" type="datetime1">
              <a:rPr lang="sl-SI" smtClean="0">
                <a:solidFill>
                  <a:srgbClr val="000000"/>
                </a:solidFill>
              </a:rPr>
              <a:t>20. 09. 2019</a:t>
            </a:fld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752252-AE9C-4005-AA22-E10CF4AF1F11}" type="slidenum">
              <a:rPr 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729100"/>
      </p:ext>
    </p:extLst>
  </p:cSld>
  <p:clrMapOvr>
    <a:masterClrMapping/>
  </p:clrMapOvr>
  <p:transition>
    <p:blinds dir="vert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57158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357158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666DB-81AE-4FB8-8131-F1C536CED729}" type="datetime1">
              <a:rPr lang="sl-SI" smtClean="0">
                <a:solidFill>
                  <a:srgbClr val="000000"/>
                </a:solidFill>
              </a:rPr>
              <a:t>20. 09. 2019</a:t>
            </a:fld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6FC43-E1E5-4F3F-95D7-F442F64778C1}" type="slidenum">
              <a:rPr lang="sl-SI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91504"/>
      </p:ext>
    </p:extLst>
  </p:cSld>
  <p:clrMapOvr>
    <a:masterClrMapping/>
  </p:clrMapOvr>
  <p:transition>
    <p:blinds dir="vert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57158" y="1000108"/>
            <a:ext cx="7929618" cy="1071570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357158" y="2133600"/>
            <a:ext cx="3786214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00562" y="2133600"/>
            <a:ext cx="3786214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41E79-08B4-4C9F-B47F-12722EFABC07}" type="datetime1">
              <a:rPr lang="sl-SI" smtClean="0">
                <a:solidFill>
                  <a:srgbClr val="000000"/>
                </a:solidFill>
              </a:rPr>
              <a:t>20. 09. 2019</a:t>
            </a:fld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6FC43-E1E5-4F3F-95D7-F442F64778C1}" type="slidenum">
              <a:rPr lang="sl-SI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69165"/>
      </p:ext>
    </p:extLst>
  </p:cSld>
  <p:clrMapOvr>
    <a:masterClrMapping/>
  </p:clrMapOvr>
  <p:transition>
    <p:blinds dir="vert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2071678"/>
            <a:ext cx="4040188" cy="782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928934"/>
            <a:ext cx="4040188" cy="34829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2071678"/>
            <a:ext cx="4041775" cy="782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928934"/>
            <a:ext cx="4041775" cy="34829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6850B-28A4-4B26-9034-0E64AE618B98}" type="datetime1">
              <a:rPr lang="sl-SI" smtClean="0">
                <a:solidFill>
                  <a:srgbClr val="000000"/>
                </a:solidFill>
              </a:rPr>
              <a:t>20. 09. 2019</a:t>
            </a:fld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6FC43-E1E5-4F3F-95D7-F442F64778C1}" type="slidenum">
              <a:rPr lang="sl-SI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304686"/>
      </p:ext>
    </p:extLst>
  </p:cSld>
  <p:clrMapOvr>
    <a:masterClrMapping/>
  </p:clrMapOvr>
  <p:transition>
    <p:blinds dir="vert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33152-AD2C-4EB5-90E6-80D251F8F478}" type="datetime1">
              <a:rPr lang="sl-SI" smtClean="0">
                <a:solidFill>
                  <a:srgbClr val="000000"/>
                </a:solidFill>
              </a:rPr>
              <a:t>20. 09. 2019</a:t>
            </a:fld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6FC43-E1E5-4F3F-95D7-F442F64778C1}" type="slidenum">
              <a:rPr lang="sl-SI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53711"/>
      </p:ext>
    </p:extLst>
  </p:cSld>
  <p:clrMapOvr>
    <a:masterClrMapping/>
  </p:clrMapOvr>
  <p:transition>
    <p:blinds dir="vert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5820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46446" y="1571612"/>
            <a:ext cx="5111750" cy="478634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28596" y="164305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69B03-B37F-495A-87D8-A153C3F0298D}" type="datetime1">
              <a:rPr lang="sl-SI" smtClean="0">
                <a:solidFill>
                  <a:srgbClr val="000000"/>
                </a:solidFill>
              </a:rPr>
              <a:t>20. 09. 2019</a:t>
            </a:fld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6FC43-E1E5-4F3F-95D7-F442F64778C1}" type="slidenum">
              <a:rPr lang="sl-SI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621140"/>
      </p:ext>
    </p:extLst>
  </p:cSld>
  <p:clrMapOvr>
    <a:masterClrMapping/>
  </p:clrMapOvr>
  <p:transition>
    <p:blinds dir="vert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l-SI" noProof="0" dirty="0"/>
              <a:t>Kliknite ikono, če želite dodati sliko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AF08E-F700-4CCB-AF45-7CBA7B022242}" type="datetime1">
              <a:rPr lang="sl-SI" smtClean="0">
                <a:solidFill>
                  <a:srgbClr val="000000"/>
                </a:solidFill>
              </a:rPr>
              <a:t>20. 09. 2019</a:t>
            </a:fld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6FC43-E1E5-4F3F-95D7-F442F64778C1}" type="slidenum">
              <a:rPr lang="sl-SI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035146"/>
      </p:ext>
    </p:extLst>
  </p:cSld>
  <p:clrMapOvr>
    <a:masterClrMapping/>
  </p:clrMapOvr>
  <p:transition>
    <p:blinds dir="vert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040AC-55C2-4B4B-A966-F2B9B67CB794}" type="datetime1">
              <a:rPr lang="sl-SI" smtClean="0">
                <a:solidFill>
                  <a:srgbClr val="000000"/>
                </a:solidFill>
              </a:rPr>
              <a:t>20. 09. 2019</a:t>
            </a:fld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6FC43-E1E5-4F3F-95D7-F442F64778C1}" type="slidenum">
              <a:rPr lang="sl-SI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397091"/>
      </p:ext>
    </p:extLst>
  </p:cSld>
  <p:clrMapOvr>
    <a:masterClrMapping/>
  </p:clrMapOvr>
  <p:transition>
    <p:blinds dir="vert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5772120" y="914400"/>
            <a:ext cx="1828800" cy="5410200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285720" y="914400"/>
            <a:ext cx="5334000" cy="5410200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06D6B-DE71-4D45-B476-F0A951D315D5}" type="datetime1">
              <a:rPr lang="sl-SI" smtClean="0">
                <a:solidFill>
                  <a:srgbClr val="000000"/>
                </a:solidFill>
              </a:rPr>
              <a:t>20. 09. 2019</a:t>
            </a:fld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6FC43-E1E5-4F3F-95D7-F442F64778C1}" type="slidenum">
              <a:rPr lang="sl-SI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812185"/>
      </p:ext>
    </p:extLst>
  </p:cSld>
  <p:clrMapOvr>
    <a:masterClrMapping/>
  </p:clrMapOvr>
  <p:transition>
    <p:blinds dir="vert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Ajpes 2005 podlaga modra z vzorc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1676400" y="2133600"/>
            <a:ext cx="3048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sl-SI" sz="24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57158" y="1785926"/>
            <a:ext cx="6477000" cy="1371600"/>
          </a:xfrm>
        </p:spPr>
        <p:txBody>
          <a:bodyPr/>
          <a:lstStyle>
            <a:lvl1pPr>
              <a:defRPr sz="2600" baseline="0">
                <a:solidFill>
                  <a:srgbClr val="0061A5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57158" y="3214686"/>
            <a:ext cx="5715000" cy="457200"/>
          </a:xfrm>
        </p:spPr>
        <p:txBody>
          <a:bodyPr/>
          <a:lstStyle>
            <a:lvl1pPr marL="0" indent="0">
              <a:buFontTx/>
              <a:buNone/>
              <a:defRPr sz="1600" b="0">
                <a:solidFill>
                  <a:srgbClr val="3C6EB4"/>
                </a:solidFill>
              </a:defRPr>
            </a:lvl1pPr>
          </a:lstStyle>
          <a:p>
            <a:r>
              <a:rPr lang="sl-SI"/>
              <a:t>Uredite slog podnaslova matrice</a:t>
            </a:r>
            <a:endParaRPr lang="sl-SI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285750" y="6543675"/>
            <a:ext cx="1905000" cy="314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E7B3F-5C6A-4667-A4ED-8D6924D9D5C8}" type="datetime1">
              <a:rPr lang="sl-SI" smtClean="0">
                <a:solidFill>
                  <a:srgbClr val="000000"/>
                </a:solidFill>
              </a:rPr>
              <a:t>20. 09. 2019</a:t>
            </a:fld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43675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543675"/>
            <a:ext cx="19050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E6FC43-E1E5-4F3F-95D7-F442F64778C1}" type="slidenum">
              <a:rPr lang="sl-SI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831618"/>
      </p:ext>
    </p:extLst>
  </p:cSld>
  <p:clrMapOvr>
    <a:masterClrMapping/>
  </p:clrMapOvr>
  <p:transition>
    <p:blinds dir="vert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stavitev po me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714356"/>
            <a:ext cx="7920880" cy="1490508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6" name="Ograda vsebine 2"/>
          <p:cNvSpPr>
            <a:spLocks noGrp="1"/>
          </p:cNvSpPr>
          <p:nvPr>
            <p:ph idx="1"/>
          </p:nvPr>
        </p:nvSpPr>
        <p:spPr>
          <a:xfrm>
            <a:off x="395536" y="2214563"/>
            <a:ext cx="7891214" cy="419100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03EF2-17B5-42DF-90FD-1A1DCF62F33B}" type="datetime1">
              <a:rPr lang="sl-SI" smtClean="0">
                <a:solidFill>
                  <a:srgbClr val="000000"/>
                </a:solidFill>
              </a:rPr>
              <a:t>20. 09. 2019</a:t>
            </a:fld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6FC43-E1E5-4F3F-95D7-F442F64778C1}" type="slidenum">
              <a:rPr lang="sl-SI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958122"/>
      </p:ext>
    </p:extLst>
  </p:cSld>
  <p:clrMapOvr>
    <a:masterClrMapping/>
  </p:clrMapOvr>
  <p:transition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E7098-1D29-4549-9480-1E1A49983078}" type="datetime1">
              <a:rPr lang="sl-SI" smtClean="0">
                <a:solidFill>
                  <a:srgbClr val="000000"/>
                </a:solidFill>
              </a:rPr>
              <a:t>20. 09. 2019</a:t>
            </a:fld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9D180E-C515-4F85-89B8-1BC1B978A920}" type="slidenum">
              <a:rPr 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832737"/>
      </p:ext>
    </p:extLst>
  </p:cSld>
  <p:clrMapOvr>
    <a:masterClrMapping/>
  </p:clrMapOvr>
  <p:transition>
    <p:blinds dir="vert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ustom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E8FD7-7F1D-4DC0-8F24-38F042901171}" type="datetime1">
              <a:rPr lang="sl-SI" smtClean="0">
                <a:solidFill>
                  <a:srgbClr val="000000"/>
                </a:solidFill>
              </a:rPr>
              <a:t>20. 09. 2019</a:t>
            </a:fld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6FC43-E1E5-4F3F-95D7-F442F64778C1}" type="slidenum">
              <a:rPr lang="sl-SI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385043"/>
      </p:ext>
    </p:extLst>
  </p:cSld>
  <p:clrMapOvr>
    <a:masterClrMapping/>
  </p:clrMapOvr>
  <p:transition>
    <p:blinds dir="vert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45288-00CD-4015-B6B5-63AA454FB585}" type="datetime1">
              <a:rPr lang="sl-SI" smtClean="0">
                <a:solidFill>
                  <a:srgbClr val="000000"/>
                </a:solidFill>
              </a:rPr>
              <a:t>20. 09. 2019</a:t>
            </a:fld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6FC43-E1E5-4F3F-95D7-F442F64778C1}" type="slidenum">
              <a:rPr lang="sl-SI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390641"/>
      </p:ext>
    </p:extLst>
  </p:cSld>
  <p:clrMapOvr>
    <a:masterClrMapping/>
  </p:clrMapOvr>
  <p:transition>
    <p:blinds dir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57158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357158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1FDC0-AEAC-43EE-BD6F-39AD1947C204}" type="datetime1">
              <a:rPr lang="sl-SI" smtClean="0">
                <a:solidFill>
                  <a:srgbClr val="000000"/>
                </a:solidFill>
              </a:rPr>
              <a:t>20. 09. 2019</a:t>
            </a:fld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6FC43-E1E5-4F3F-95D7-F442F64778C1}" type="slidenum">
              <a:rPr lang="sl-SI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148998"/>
      </p:ext>
    </p:extLst>
  </p:cSld>
  <p:clrMapOvr>
    <a:masterClrMapping/>
  </p:clrMapOvr>
  <p:transition>
    <p:blinds dir="vert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57158" y="1000108"/>
            <a:ext cx="7929618" cy="1071570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357158" y="2133600"/>
            <a:ext cx="3786214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00562" y="2133600"/>
            <a:ext cx="3786214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0AB5D-7E95-4175-A234-C7B441498480}" type="datetime1">
              <a:rPr lang="sl-SI" smtClean="0">
                <a:solidFill>
                  <a:srgbClr val="000000"/>
                </a:solidFill>
              </a:rPr>
              <a:t>20. 09. 2019</a:t>
            </a:fld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6FC43-E1E5-4F3F-95D7-F442F64778C1}" type="slidenum">
              <a:rPr lang="sl-SI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791975"/>
      </p:ext>
    </p:extLst>
  </p:cSld>
  <p:clrMapOvr>
    <a:masterClrMapping/>
  </p:clrMapOvr>
  <p:transition>
    <p:blinds dir="vert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2071678"/>
            <a:ext cx="4040188" cy="782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928934"/>
            <a:ext cx="4040188" cy="34829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2071678"/>
            <a:ext cx="4041775" cy="782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928934"/>
            <a:ext cx="4041775" cy="34829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A2D2E-1B9D-45EB-A9E9-E3EB6708EC18}" type="datetime1">
              <a:rPr lang="sl-SI" smtClean="0">
                <a:solidFill>
                  <a:srgbClr val="000000"/>
                </a:solidFill>
              </a:rPr>
              <a:t>20. 09. 2019</a:t>
            </a:fld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6FC43-E1E5-4F3F-95D7-F442F64778C1}" type="slidenum">
              <a:rPr lang="sl-SI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877492"/>
      </p:ext>
    </p:extLst>
  </p:cSld>
  <p:clrMapOvr>
    <a:masterClrMapping/>
  </p:clrMapOvr>
  <p:transition>
    <p:blinds dir="vert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D0B4F-CB23-43CF-B116-54C5C8C7EBE8}" type="datetime1">
              <a:rPr lang="sl-SI" smtClean="0">
                <a:solidFill>
                  <a:srgbClr val="000000"/>
                </a:solidFill>
              </a:rPr>
              <a:t>20. 09. 2019</a:t>
            </a:fld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6FC43-E1E5-4F3F-95D7-F442F64778C1}" type="slidenum">
              <a:rPr lang="sl-SI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158992"/>
      </p:ext>
    </p:extLst>
  </p:cSld>
  <p:clrMapOvr>
    <a:masterClrMapping/>
  </p:clrMapOvr>
  <p:transition>
    <p:blinds dir="vert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5820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46446" y="1571612"/>
            <a:ext cx="5111750" cy="478634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28596" y="164305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A3305-C7B0-4FD7-95FB-DE7C7BCE1658}" type="datetime1">
              <a:rPr lang="sl-SI" smtClean="0">
                <a:solidFill>
                  <a:srgbClr val="000000"/>
                </a:solidFill>
              </a:rPr>
              <a:t>20. 09. 2019</a:t>
            </a:fld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6FC43-E1E5-4F3F-95D7-F442F64778C1}" type="slidenum">
              <a:rPr lang="sl-SI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911531"/>
      </p:ext>
    </p:extLst>
  </p:cSld>
  <p:clrMapOvr>
    <a:masterClrMapping/>
  </p:clrMapOvr>
  <p:transition>
    <p:blinds dir="vert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l-SI" noProof="0" dirty="0"/>
              <a:t>Kliknite ikono, če želite dodati sliko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F071C-3A9A-46E0-824D-51D8E2AAECC9}" type="datetime1">
              <a:rPr lang="sl-SI" smtClean="0">
                <a:solidFill>
                  <a:srgbClr val="000000"/>
                </a:solidFill>
              </a:rPr>
              <a:t>20. 09. 2019</a:t>
            </a:fld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6FC43-E1E5-4F3F-95D7-F442F64778C1}" type="slidenum">
              <a:rPr lang="sl-SI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535153"/>
      </p:ext>
    </p:extLst>
  </p:cSld>
  <p:clrMapOvr>
    <a:masterClrMapping/>
  </p:clrMapOvr>
  <p:transition>
    <p:blinds dir="vert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31557-B779-407D-9FBC-EED3213F75B9}" type="datetime1">
              <a:rPr lang="sl-SI" smtClean="0">
                <a:solidFill>
                  <a:srgbClr val="000000"/>
                </a:solidFill>
              </a:rPr>
              <a:t>20. 09. 2019</a:t>
            </a:fld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6FC43-E1E5-4F3F-95D7-F442F64778C1}" type="slidenum">
              <a:rPr lang="sl-SI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153028"/>
      </p:ext>
    </p:extLst>
  </p:cSld>
  <p:clrMapOvr>
    <a:masterClrMapping/>
  </p:clrMapOvr>
  <p:transition>
    <p:blinds dir="vert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5772120" y="914400"/>
            <a:ext cx="1828800" cy="5410200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285720" y="914400"/>
            <a:ext cx="5334000" cy="5410200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1473C-A75F-41BC-A422-E4063314E77A}" type="datetime1">
              <a:rPr lang="sl-SI" smtClean="0">
                <a:solidFill>
                  <a:srgbClr val="000000"/>
                </a:solidFill>
              </a:rPr>
              <a:t>20. 09. 2019</a:t>
            </a:fld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6FC43-E1E5-4F3F-95D7-F442F64778C1}" type="slidenum">
              <a:rPr lang="sl-SI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045839"/>
      </p:ext>
    </p:extLst>
  </p:cSld>
  <p:clrMapOvr>
    <a:masterClrMapping/>
  </p:clrMapOvr>
  <p:transition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5DC5DA-3B65-491A-AADB-A0C4181E97EF}" type="datetime1">
              <a:rPr lang="sl-SI" smtClean="0">
                <a:solidFill>
                  <a:srgbClr val="000000"/>
                </a:solidFill>
              </a:rPr>
              <a:t>20. 09. 2019</a:t>
            </a:fld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B4D7DB-095F-4E19-A83B-DFA549381F52}" type="slidenum">
              <a:rPr 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689074"/>
      </p:ext>
    </p:extLst>
  </p:cSld>
  <p:clrMapOvr>
    <a:masterClrMapping/>
  </p:clrMapOvr>
  <p:transition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10DB63-9CA7-4FAF-BD45-139D281D9B1A}" type="datetime1">
              <a:rPr lang="sl-SI" smtClean="0">
                <a:solidFill>
                  <a:srgbClr val="000000"/>
                </a:solidFill>
              </a:rPr>
              <a:t>20. 09. 2019</a:t>
            </a:fld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9B4CE-68F0-4D12-8437-A02CE022627C}" type="slidenum">
              <a:rPr 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004183"/>
      </p:ext>
    </p:extLst>
  </p:cSld>
  <p:clrMapOvr>
    <a:masterClrMapping/>
  </p:clrMapOvr>
  <p:transition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CB3D7-134E-4756-9840-0663700ECF43}" type="datetime1">
              <a:rPr lang="sl-SI" smtClean="0">
                <a:solidFill>
                  <a:srgbClr val="000000"/>
                </a:solidFill>
              </a:rPr>
              <a:t>20. 09. 2019</a:t>
            </a:fld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62C119-270A-4E7D-9BAA-CBA1D74D4ACB}" type="slidenum">
              <a:rPr 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632356"/>
      </p:ext>
    </p:extLst>
  </p:cSld>
  <p:clrMapOvr>
    <a:masterClrMapping/>
  </p:clrMapOvr>
  <p:transition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E8B35D-C092-4870-99FF-69FDAA963307}" type="datetime1">
              <a:rPr lang="sl-SI" smtClean="0">
                <a:solidFill>
                  <a:srgbClr val="000000"/>
                </a:solidFill>
              </a:rPr>
              <a:t>20. 09. 2019</a:t>
            </a:fld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245B54-5CAA-438B-8FBD-A69673BBB3CE}" type="slidenum">
              <a:rPr 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101645"/>
      </p:ext>
    </p:extLst>
  </p:cSld>
  <p:clrMapOvr>
    <a:masterClrMapping/>
  </p:clrMapOvr>
  <p:transition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3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1143000"/>
            <a:ext cx="7929562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2214563"/>
            <a:ext cx="7929562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2"/>
          </p:nvPr>
        </p:nvSpPr>
        <p:spPr bwMode="auto">
          <a:xfrm>
            <a:off x="414338" y="6629400"/>
            <a:ext cx="1371600" cy="22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defTabSz="914400" fontAlgn="base">
              <a:spcAft>
                <a:spcPct val="0"/>
              </a:spcAft>
              <a:defRPr/>
            </a:pPr>
            <a:fld id="{99BB07C9-32A9-4C3A-8D07-A40F134FABA5}" type="datetime1">
              <a:rPr lang="sl-SI" b="1" smtClean="0">
                <a:solidFill>
                  <a:srgbClr val="000000"/>
                </a:solidFill>
              </a:rPr>
              <a:t>20. 09. 2019</a:t>
            </a:fld>
            <a:endParaRPr lang="sl-SI" b="1" dirty="0">
              <a:solidFill>
                <a:srgbClr val="000000"/>
              </a:solidFill>
            </a:endParaRP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 bwMode="auto">
          <a:xfrm>
            <a:off x="2000250" y="6629400"/>
            <a:ext cx="4572000" cy="22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defTabSz="914400" fontAlgn="base">
              <a:spcAft>
                <a:spcPct val="0"/>
              </a:spcAft>
              <a:defRPr/>
            </a:pPr>
            <a:endParaRPr lang="sl-SI" b="1" dirty="0">
              <a:solidFill>
                <a:srgbClr val="000000"/>
              </a:solidFill>
            </a:endParaRP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 bwMode="auto">
          <a:xfrm>
            <a:off x="6929438" y="6629400"/>
            <a:ext cx="1371600" cy="22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defTabSz="914400" fontAlgn="base">
              <a:spcAft>
                <a:spcPct val="0"/>
              </a:spcAft>
              <a:defRPr/>
            </a:pPr>
            <a:fld id="{13A46955-27D0-4702-8F5E-4A07B10978B3}" type="slidenum">
              <a:rPr lang="sl-SI" b="1">
                <a:solidFill>
                  <a:srgbClr val="000000"/>
                </a:solidFill>
              </a:rPr>
              <a:pPr defTabSz="914400" fontAlgn="base">
                <a:spcAft>
                  <a:spcPct val="0"/>
                </a:spcAft>
                <a:defRPr/>
              </a:pPr>
              <a:t>‹#›</a:t>
            </a:fld>
            <a:endParaRPr lang="sl-SI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440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782" r:id="rId12"/>
  </p:sldLayoutIdLst>
  <p:transition>
    <p:blinds dir="vert"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61A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61A5"/>
          </a:solidFill>
          <a:latin typeface="Myriad Pro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61A5"/>
          </a:solidFill>
          <a:latin typeface="Myriad Pro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61A5"/>
          </a:solidFill>
          <a:latin typeface="Myriad Pro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61A5"/>
          </a:solidFill>
          <a:latin typeface="Myriad Pro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61A5"/>
          </a:solidFill>
          <a:latin typeface="Myriad Pro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61A5"/>
          </a:solidFill>
          <a:latin typeface="Myriad Pro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61A5"/>
          </a:solidFill>
          <a:latin typeface="Myriad Pro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61A5"/>
          </a:solidFill>
          <a:latin typeface="Myriad Pro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Ajpes 2005 podlaga modra z vzorcem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90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9"/>
          <p:cNvSpPr>
            <a:spLocks noChangeArrowheads="1"/>
          </p:cNvSpPr>
          <p:nvPr/>
        </p:nvSpPr>
        <p:spPr bwMode="auto">
          <a:xfrm>
            <a:off x="1676400" y="2133600"/>
            <a:ext cx="3048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sl-SI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1143000"/>
            <a:ext cx="7929562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2214563"/>
            <a:ext cx="7929562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85750" y="6543675"/>
            <a:ext cx="1905000" cy="3143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defTabSz="914400" fontAlgn="base">
              <a:spcAft>
                <a:spcPct val="0"/>
              </a:spcAft>
              <a:defRPr/>
            </a:pPr>
            <a:fld id="{95D565C0-52D4-4237-BF23-9B4FCA3C628D}" type="datetime1">
              <a:rPr lang="sl-SI" b="1" smtClean="0">
                <a:solidFill>
                  <a:srgbClr val="000000"/>
                </a:solidFill>
              </a:rPr>
              <a:t>20. 09. 2019</a:t>
            </a:fld>
            <a:endParaRPr lang="sl-SI" b="1" dirty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43675"/>
            <a:ext cx="2895600" cy="35718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defTabSz="914400" fontAlgn="base">
              <a:spcAft>
                <a:spcPct val="0"/>
              </a:spcAft>
              <a:defRPr/>
            </a:pPr>
            <a:endParaRPr lang="sl-SI" b="1" dirty="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543675"/>
            <a:ext cx="1905000" cy="35718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defTabSz="914400" fontAlgn="base">
              <a:spcAft>
                <a:spcPct val="0"/>
              </a:spcAft>
              <a:defRPr/>
            </a:pPr>
            <a:fld id="{724D9B74-730D-4B1B-96B4-FE928B68A0EA}" type="slidenum">
              <a:rPr lang="sl-SI" b="1">
                <a:solidFill>
                  <a:srgbClr val="000000"/>
                </a:solidFill>
              </a:rPr>
              <a:pPr defTabSz="914400" fontAlgn="base">
                <a:spcAft>
                  <a:spcPct val="0"/>
                </a:spcAft>
                <a:defRPr/>
              </a:pPr>
              <a:t>‹#›</a:t>
            </a:fld>
            <a:endParaRPr lang="sl-SI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61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>
    <p:blinds dir="vert"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61A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61A5"/>
          </a:solidFill>
          <a:latin typeface="Myriad Pro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61A5"/>
          </a:solidFill>
          <a:latin typeface="Myriad Pro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61A5"/>
          </a:solidFill>
          <a:latin typeface="Myriad Pro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61A5"/>
          </a:solidFill>
          <a:latin typeface="Myriad Pro"/>
        </a:defRPr>
      </a:lvl5pPr>
      <a:lvl6pPr marL="457200" algn="l" rtl="0" fontAlgn="base">
        <a:spcBef>
          <a:spcPct val="0"/>
        </a:spcBef>
        <a:spcAft>
          <a:spcPct val="0"/>
        </a:spcAft>
        <a:defRPr sz="3400" b="1">
          <a:solidFill>
            <a:srgbClr val="0061A5"/>
          </a:solidFill>
          <a:latin typeface="Myriad Pro"/>
        </a:defRPr>
      </a:lvl6pPr>
      <a:lvl7pPr marL="914400" algn="l" rtl="0" fontAlgn="base">
        <a:spcBef>
          <a:spcPct val="0"/>
        </a:spcBef>
        <a:spcAft>
          <a:spcPct val="0"/>
        </a:spcAft>
        <a:defRPr sz="3400" b="1">
          <a:solidFill>
            <a:srgbClr val="0061A5"/>
          </a:solidFill>
          <a:latin typeface="Myriad Pro"/>
        </a:defRPr>
      </a:lvl7pPr>
      <a:lvl8pPr marL="1371600" algn="l" rtl="0" fontAlgn="base">
        <a:spcBef>
          <a:spcPct val="0"/>
        </a:spcBef>
        <a:spcAft>
          <a:spcPct val="0"/>
        </a:spcAft>
        <a:defRPr sz="3400" b="1">
          <a:solidFill>
            <a:srgbClr val="0061A5"/>
          </a:solidFill>
          <a:latin typeface="Myriad Pro"/>
        </a:defRPr>
      </a:lvl8pPr>
      <a:lvl9pPr marL="1828800" algn="l" rtl="0" fontAlgn="base">
        <a:spcBef>
          <a:spcPct val="0"/>
        </a:spcBef>
        <a:spcAft>
          <a:spcPct val="0"/>
        </a:spcAft>
        <a:defRPr sz="3400" b="1">
          <a:solidFill>
            <a:srgbClr val="0061A5"/>
          </a:solidFill>
          <a:latin typeface="Myriad Pro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Ajpes 2005 podlaga bela z vzorcem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13"/>
            <a:ext cx="9202738" cy="690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1143000"/>
            <a:ext cx="7929562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 naslova matrice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2214563"/>
            <a:ext cx="7929562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14338" y="6629400"/>
            <a:ext cx="1371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>
                <a:solidFill>
                  <a:schemeClr val="tx1"/>
                </a:solidFill>
                <a:latin typeface="Myriad Pro" pitchFamily="34" charset="0"/>
              </a:defRPr>
            </a:lvl1pPr>
          </a:lstStyle>
          <a:p>
            <a:pPr defTabSz="914400" fontAlgn="base">
              <a:spcAft>
                <a:spcPct val="0"/>
              </a:spcAft>
              <a:defRPr/>
            </a:pPr>
            <a:fld id="{D4E49F7E-9A5B-40E1-9AA3-CE5B77B2E624}" type="datetime1">
              <a:rPr lang="sl-SI" smtClean="0">
                <a:solidFill>
                  <a:srgbClr val="000000"/>
                </a:solidFill>
                <a:cs typeface="Arial" charset="0"/>
              </a:rPr>
              <a:t>20. 09. 2019</a:t>
            </a:fld>
            <a:endParaRPr lang="sl-SI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00250" y="6629400"/>
            <a:ext cx="4572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000">
                <a:solidFill>
                  <a:schemeClr val="tx1"/>
                </a:solidFill>
                <a:latin typeface="Myriad Pro" pitchFamily="34" charset="0"/>
              </a:defRPr>
            </a:lvl1pPr>
          </a:lstStyle>
          <a:p>
            <a:pPr defTabSz="914400" fontAlgn="base">
              <a:spcAft>
                <a:spcPct val="0"/>
              </a:spcAft>
              <a:defRPr/>
            </a:pPr>
            <a:endParaRPr lang="sl-SI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29438" y="6629400"/>
            <a:ext cx="1371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 b="1">
                <a:solidFill>
                  <a:schemeClr val="tx1"/>
                </a:solidFill>
                <a:latin typeface="+mn-lt"/>
              </a:defRPr>
            </a:lvl1pPr>
          </a:lstStyle>
          <a:p>
            <a:pPr defTabSz="914400" fontAlgn="base">
              <a:spcAft>
                <a:spcPct val="0"/>
              </a:spcAft>
              <a:defRPr/>
            </a:pPr>
            <a:fld id="{4CE6FC43-E1E5-4F3F-95D7-F442F64778C1}" type="slidenum">
              <a:rPr lang="sl-SI" smtClean="0">
                <a:solidFill>
                  <a:srgbClr val="000000"/>
                </a:solidFill>
                <a:cs typeface="Arial" charset="0"/>
              </a:rPr>
              <a:pPr defTabSz="914400" fontAlgn="base">
                <a:spcAft>
                  <a:spcPct val="0"/>
                </a:spcAft>
                <a:defRPr/>
              </a:pPr>
              <a:t>‹#›</a:t>
            </a:fld>
            <a:endParaRPr lang="sl-SI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423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ransition>
    <p:blinds dir="vert"/>
  </p:transition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0061A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0061A5"/>
          </a:solidFill>
          <a:latin typeface="Myriad Pro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0061A5"/>
          </a:solidFill>
          <a:latin typeface="Myriad Pro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0061A5"/>
          </a:solidFill>
          <a:latin typeface="Myriad Pro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0061A5"/>
          </a:solidFill>
          <a:latin typeface="Myriad Pro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0061A5"/>
          </a:solidFill>
          <a:latin typeface="Myriad Pro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0061A5"/>
          </a:solidFill>
          <a:latin typeface="Myriad Pro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0061A5"/>
          </a:solidFill>
          <a:latin typeface="Myriad Pro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0061A5"/>
          </a:solidFill>
          <a:latin typeface="Myriad Pro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Ajpes 2005 podlaga bela z vzorcem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13"/>
            <a:ext cx="9202738" cy="690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1143000"/>
            <a:ext cx="7929562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 naslova matrice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2214563"/>
            <a:ext cx="7929562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14338" y="6629400"/>
            <a:ext cx="1371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>
                <a:solidFill>
                  <a:schemeClr val="tx1"/>
                </a:solidFill>
                <a:latin typeface="Myriad Pro" pitchFamily="34" charset="0"/>
              </a:defRPr>
            </a:lvl1pPr>
          </a:lstStyle>
          <a:p>
            <a:pPr defTabSz="914400" fontAlgn="base">
              <a:spcAft>
                <a:spcPct val="0"/>
              </a:spcAft>
              <a:defRPr/>
            </a:pPr>
            <a:fld id="{9BEB0398-9DCB-431F-BA70-4911DCCB2143}" type="datetime1">
              <a:rPr lang="sl-SI" smtClean="0">
                <a:solidFill>
                  <a:srgbClr val="000000"/>
                </a:solidFill>
                <a:cs typeface="Arial" charset="0"/>
              </a:rPr>
              <a:t>20. 09. 2019</a:t>
            </a:fld>
            <a:endParaRPr lang="sl-SI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00250" y="6629400"/>
            <a:ext cx="4572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000">
                <a:solidFill>
                  <a:schemeClr val="tx1"/>
                </a:solidFill>
                <a:latin typeface="Myriad Pro" pitchFamily="34" charset="0"/>
              </a:defRPr>
            </a:lvl1pPr>
          </a:lstStyle>
          <a:p>
            <a:pPr defTabSz="914400" fontAlgn="base">
              <a:spcAft>
                <a:spcPct val="0"/>
              </a:spcAft>
              <a:defRPr/>
            </a:pPr>
            <a:endParaRPr lang="sl-SI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29438" y="6629400"/>
            <a:ext cx="1371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 b="1">
                <a:solidFill>
                  <a:schemeClr val="tx1"/>
                </a:solidFill>
                <a:latin typeface="+mn-lt"/>
              </a:defRPr>
            </a:lvl1pPr>
          </a:lstStyle>
          <a:p>
            <a:pPr defTabSz="914400" fontAlgn="base">
              <a:spcAft>
                <a:spcPct val="0"/>
              </a:spcAft>
              <a:defRPr/>
            </a:pPr>
            <a:fld id="{4CE6FC43-E1E5-4F3F-95D7-F442F64778C1}" type="slidenum">
              <a:rPr lang="sl-SI" smtClean="0">
                <a:solidFill>
                  <a:srgbClr val="000000"/>
                </a:solidFill>
                <a:cs typeface="Arial" charset="0"/>
              </a:rPr>
              <a:pPr defTabSz="914400" fontAlgn="base">
                <a:spcAft>
                  <a:spcPct val="0"/>
                </a:spcAft>
                <a:defRPr/>
              </a:pPr>
              <a:t>‹#›</a:t>
            </a:fld>
            <a:endParaRPr lang="sl-SI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444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transition>
    <p:blinds dir="vert"/>
  </p:transition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0061A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0061A5"/>
          </a:solidFill>
          <a:latin typeface="Myriad Pro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0061A5"/>
          </a:solidFill>
          <a:latin typeface="Myriad Pro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0061A5"/>
          </a:solidFill>
          <a:latin typeface="Myriad Pro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0061A5"/>
          </a:solidFill>
          <a:latin typeface="Myriad Pro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0061A5"/>
          </a:solidFill>
          <a:latin typeface="Myriad Pro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0061A5"/>
          </a:solidFill>
          <a:latin typeface="Myriad Pro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0061A5"/>
          </a:solidFill>
          <a:latin typeface="Myriad Pro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0061A5"/>
          </a:solidFill>
          <a:latin typeface="Myriad Pro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Ajpes 2005 podlaga bela z vzorcem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13"/>
            <a:ext cx="9202738" cy="690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1143000"/>
            <a:ext cx="7929562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 naslova matrice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2214563"/>
            <a:ext cx="7929562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14338" y="6629400"/>
            <a:ext cx="1371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>
                <a:solidFill>
                  <a:schemeClr val="tx1"/>
                </a:solidFill>
                <a:latin typeface="Myriad Pro" pitchFamily="34" charset="0"/>
              </a:defRPr>
            </a:lvl1pPr>
          </a:lstStyle>
          <a:p>
            <a:pPr defTabSz="914400" fontAlgn="base">
              <a:spcAft>
                <a:spcPct val="0"/>
              </a:spcAft>
              <a:defRPr/>
            </a:pPr>
            <a:fld id="{CF8BDB9D-8894-48CD-9E80-13411C4E80BE}" type="datetime1">
              <a:rPr lang="sl-SI" smtClean="0">
                <a:solidFill>
                  <a:srgbClr val="000000"/>
                </a:solidFill>
                <a:cs typeface="Arial" charset="0"/>
              </a:rPr>
              <a:t>20. 09. 2019</a:t>
            </a:fld>
            <a:endParaRPr lang="sl-SI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00250" y="6629400"/>
            <a:ext cx="4572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000">
                <a:solidFill>
                  <a:schemeClr val="tx1"/>
                </a:solidFill>
                <a:latin typeface="Myriad Pro" pitchFamily="34" charset="0"/>
              </a:defRPr>
            </a:lvl1pPr>
          </a:lstStyle>
          <a:p>
            <a:pPr defTabSz="914400" fontAlgn="base">
              <a:spcAft>
                <a:spcPct val="0"/>
              </a:spcAft>
              <a:defRPr/>
            </a:pPr>
            <a:endParaRPr lang="sl-SI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29438" y="6629400"/>
            <a:ext cx="1371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 b="1">
                <a:solidFill>
                  <a:schemeClr val="tx1"/>
                </a:solidFill>
                <a:latin typeface="+mn-lt"/>
              </a:defRPr>
            </a:lvl1pPr>
          </a:lstStyle>
          <a:p>
            <a:pPr defTabSz="914400" fontAlgn="base">
              <a:spcAft>
                <a:spcPct val="0"/>
              </a:spcAft>
              <a:defRPr/>
            </a:pPr>
            <a:fld id="{4CE6FC43-E1E5-4F3F-95D7-F442F64778C1}" type="slidenum">
              <a:rPr lang="sl-SI" smtClean="0">
                <a:solidFill>
                  <a:srgbClr val="000000"/>
                </a:solidFill>
                <a:cs typeface="Arial" charset="0"/>
              </a:rPr>
              <a:pPr defTabSz="914400" fontAlgn="base">
                <a:spcAft>
                  <a:spcPct val="0"/>
                </a:spcAft>
                <a:defRPr/>
              </a:pPr>
              <a:t>‹#›</a:t>
            </a:fld>
            <a:endParaRPr lang="sl-SI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212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</p:sldLayoutIdLst>
  <p:transition>
    <p:blinds dir="vert"/>
  </p:transition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0061A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0061A5"/>
          </a:solidFill>
          <a:latin typeface="Myriad Pro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0061A5"/>
          </a:solidFill>
          <a:latin typeface="Myriad Pro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0061A5"/>
          </a:solidFill>
          <a:latin typeface="Myriad Pro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0061A5"/>
          </a:solidFill>
          <a:latin typeface="Myriad Pro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0061A5"/>
          </a:solidFill>
          <a:latin typeface="Myriad Pro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0061A5"/>
          </a:solidFill>
          <a:latin typeface="Myriad Pro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0061A5"/>
          </a:solidFill>
          <a:latin typeface="Myriad Pro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0061A5"/>
          </a:solidFill>
          <a:latin typeface="Myriad Pro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23.png"/><Relationship Id="rId4" Type="http://schemas.openxmlformats.org/officeDocument/2006/relationships/image" Target="../media/image30.tm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Subtitle 2"/>
          <p:cNvSpPr>
            <a:spLocks noGrp="1"/>
          </p:cNvSpPr>
          <p:nvPr>
            <p:ph type="subTitle" idx="4294967295"/>
          </p:nvPr>
        </p:nvSpPr>
        <p:spPr>
          <a:xfrm>
            <a:off x="251520" y="5157192"/>
            <a:ext cx="5715000" cy="36004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sl-SI" sz="2000" kern="1200" dirty="0">
                <a:latin typeface="Calibri" panose="020F0502020204030204" pitchFamily="34" charset="0"/>
                <a:cs typeface="Calibri" panose="020F0502020204030204" pitchFamily="34" charset="0"/>
              </a:rPr>
              <a:t>mag. Mojca Kunšek</a:t>
            </a:r>
            <a:r>
              <a:rPr lang="sl-SI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sl-SI" sz="2000" kern="1200" dirty="0">
                <a:latin typeface="Calibri" panose="020F0502020204030204" pitchFamily="34" charset="0"/>
                <a:cs typeface="Calibri" panose="020F0502020204030204" pitchFamily="34" charset="0"/>
              </a:rPr>
              <a:t>direktorica </a:t>
            </a:r>
            <a:endParaRPr lang="en-US" sz="2000" kern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30448" y="1916832"/>
            <a:ext cx="7632848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61A5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61A5"/>
                </a:solidFill>
                <a:latin typeface="Myriad Pro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61A5"/>
                </a:solidFill>
                <a:latin typeface="Myriad Pro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61A5"/>
                </a:solidFill>
                <a:latin typeface="Myriad Pro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61A5"/>
                </a:solidFill>
                <a:latin typeface="Myriad Pro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61A5"/>
                </a:solidFill>
                <a:latin typeface="Myriad Pro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61A5"/>
                </a:solidFill>
                <a:latin typeface="Myriad Pro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61A5"/>
                </a:solidFill>
                <a:latin typeface="Myriad Pro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61A5"/>
                </a:solidFill>
                <a:latin typeface="Myriad Pro"/>
              </a:defRPr>
            </a:lvl9pPr>
          </a:lstStyle>
          <a:p>
            <a:pPr lvl="0" algn="ctr">
              <a:spcAft>
                <a:spcPts val="0"/>
              </a:spcAft>
            </a:pPr>
            <a:r>
              <a:rPr lang="sl-SI" sz="4200" dirty="0">
                <a:latin typeface="Calibri" panose="020F0502020204030204" pitchFamily="34" charset="0"/>
                <a:cs typeface="Calibri" panose="020F0502020204030204" pitchFamily="34" charset="0"/>
              </a:rPr>
              <a:t>Res poznate uporabno vrednost koriščenja portala AJPES?</a:t>
            </a:r>
          </a:p>
        </p:txBody>
      </p:sp>
      <p:pic>
        <p:nvPicPr>
          <p:cNvPr id="6" name="Slika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6309320"/>
            <a:ext cx="458739" cy="344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lika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6311537"/>
            <a:ext cx="306687" cy="3447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127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76006" y="302087"/>
            <a:ext cx="7128792" cy="864096"/>
          </a:xfrm>
          <a:ln>
            <a:noFill/>
          </a:ln>
        </p:spPr>
        <p:txBody>
          <a:bodyPr/>
          <a:lstStyle/>
          <a:p>
            <a:pPr algn="ctr"/>
            <a:r>
              <a:rPr lang="sl-SI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Celovit vpogled (vsebinski in finančni podatki) z analitičnim orodjem </a:t>
            </a:r>
          </a:p>
        </p:txBody>
      </p:sp>
      <p:pic>
        <p:nvPicPr>
          <p:cNvPr id="2049" name="Picture 1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00" t="19366" r="5328" b="7849"/>
          <a:stretch/>
        </p:blipFill>
        <p:spPr bwMode="auto">
          <a:xfrm>
            <a:off x="1043608" y="1556792"/>
            <a:ext cx="7333848" cy="32308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1" t="28707" r="14527" b="18148"/>
          <a:stretch/>
        </p:blipFill>
        <p:spPr bwMode="auto">
          <a:xfrm>
            <a:off x="3635896" y="2636912"/>
            <a:ext cx="4392488" cy="27432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1" t="24174" r="29760" b="38065"/>
          <a:stretch/>
        </p:blipFill>
        <p:spPr bwMode="auto">
          <a:xfrm>
            <a:off x="5220072" y="4049257"/>
            <a:ext cx="2495629" cy="19720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Slika 5" descr="Obrezovanje zaslona 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429" y="906313"/>
            <a:ext cx="961542" cy="497337"/>
          </a:xfrm>
          <a:prstGeom prst="rect">
            <a:avLst/>
          </a:prstGeom>
        </p:spPr>
      </p:pic>
      <p:pic>
        <p:nvPicPr>
          <p:cNvPr id="4098" name="Picture 2" descr="C:\Users\mojca.kunsek\Pictures\luck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28" y="3501008"/>
            <a:ext cx="3329137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8999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6208B3F-3A04-420B-89E1-E4715CCCF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Z video-m do znanja!</a:t>
            </a:r>
          </a:p>
        </p:txBody>
      </p:sp>
      <p:sp>
        <p:nvSpPr>
          <p:cNvPr id="3" name="Označba mesta številke diapozitiva 2">
            <a:extLst>
              <a:ext uri="{FF2B5EF4-FFF2-40B4-BE49-F238E27FC236}">
                <a16:creationId xmlns:a16="http://schemas.microsoft.com/office/drawing/2014/main" id="{E710D0ED-642C-4DF2-B356-07613DB00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B4D7DB-095F-4E19-A83B-DFA549381F52}" type="slidenum">
              <a:rPr lang="sl-SI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sl-S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899874"/>
      </p:ext>
    </p:extLst>
  </p:cSld>
  <p:clrMapOvr>
    <a:masterClrMapping/>
  </p:clrMapOvr>
  <p:transition>
    <p:blinds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olje z besedilom 24"/>
          <p:cNvSpPr txBox="1"/>
          <p:nvPr/>
        </p:nvSpPr>
        <p:spPr>
          <a:xfrm>
            <a:off x="540087" y="2780928"/>
            <a:ext cx="6273488" cy="151216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sl-SI" sz="2800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Times New Roman"/>
              </a:rPr>
              <a:t>Hvala za pozornost in Srečno!</a:t>
            </a:r>
            <a:endParaRPr lang="sl-SI" sz="4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sl-SI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/>
                <a:cs typeface="Times New Roman"/>
              </a:rPr>
              <a:t>tel: </a:t>
            </a:r>
            <a:r>
              <a:rPr lang="sl-SI" sz="2400" dirty="0"/>
              <a:t>01 / 477 42 00</a:t>
            </a:r>
            <a:endParaRPr lang="sl-SI" sz="3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sl-SI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/>
                <a:cs typeface="Times New Roman"/>
              </a:rPr>
              <a:t>e-pošta: </a:t>
            </a:r>
            <a:r>
              <a:rPr lang="sl-SI" sz="24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/>
                <a:cs typeface="Times New Roman"/>
              </a:rPr>
              <a:t>info@ajpes.si</a:t>
            </a:r>
            <a:r>
              <a:rPr lang="sl-SI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/>
                <a:cs typeface="Times New Roman"/>
              </a:rPr>
              <a:t>,  </a:t>
            </a:r>
            <a:r>
              <a:rPr lang="sl-SI" sz="24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/>
                <a:cs typeface="Times New Roman"/>
              </a:rPr>
              <a:t>fipo@ajpes.si</a:t>
            </a:r>
            <a:br>
              <a:rPr lang="sl-SI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/>
                <a:cs typeface="Times New Roman"/>
              </a:rPr>
            </a:br>
            <a:endParaRPr lang="sl-SI" sz="3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/>
              <a:cs typeface="Times New Roman"/>
            </a:endParaRPr>
          </a:p>
        </p:txBody>
      </p:sp>
      <p:pic>
        <p:nvPicPr>
          <p:cNvPr id="15" name="Slika 14" descr="http://iconbug.com/data/15/512/1b293f94252396ea092a561a3823f8a4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5" r="73828" b="66272"/>
          <a:stretch/>
        </p:blipFill>
        <p:spPr bwMode="auto">
          <a:xfrm>
            <a:off x="1475656" y="6172589"/>
            <a:ext cx="293252" cy="288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lika 4" descr="Obrezovanje zaslona 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588476"/>
            <a:ext cx="1969218" cy="1030943"/>
          </a:xfrm>
          <a:prstGeom prst="rect">
            <a:avLst/>
          </a:prstGeom>
        </p:spPr>
      </p:pic>
      <p:sp>
        <p:nvSpPr>
          <p:cNvPr id="20" name="PoljeZBesedilom 19"/>
          <p:cNvSpPr txBox="1"/>
          <p:nvPr/>
        </p:nvSpPr>
        <p:spPr>
          <a:xfrm>
            <a:off x="909234" y="5718981"/>
            <a:ext cx="4280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solidFill>
                  <a:schemeClr val="tx1"/>
                </a:solidFill>
                <a:latin typeface="Calibri" panose="020F0502020204030204" pitchFamily="34" charset="0"/>
              </a:rPr>
              <a:t> </a:t>
            </a:r>
            <a:r>
              <a:rPr lang="sl-SI" sz="2400" u="sng" dirty="0" err="1">
                <a:solidFill>
                  <a:schemeClr val="tx1"/>
                </a:solidFill>
                <a:latin typeface="Calibri" panose="020F0502020204030204" pitchFamily="34" charset="0"/>
              </a:rPr>
              <a:t>Facebook</a:t>
            </a:r>
            <a:r>
              <a:rPr lang="sl-SI" sz="2400" dirty="0">
                <a:solidFill>
                  <a:schemeClr val="tx1"/>
                </a:solidFill>
                <a:latin typeface="Calibri" panose="020F0502020204030204" pitchFamily="34" charset="0"/>
              </a:rPr>
              <a:t> |  </a:t>
            </a:r>
            <a:r>
              <a:rPr lang="sl-SI" sz="2400" u="sng" dirty="0" err="1">
                <a:solidFill>
                  <a:schemeClr val="tx1"/>
                </a:solidFill>
                <a:latin typeface="Calibri" panose="020F0502020204030204" pitchFamily="34" charset="0"/>
              </a:rPr>
              <a:t>Twitter</a:t>
            </a:r>
            <a:r>
              <a:rPr lang="sl-SI" sz="2400" dirty="0">
                <a:solidFill>
                  <a:schemeClr val="tx1"/>
                </a:solidFill>
                <a:latin typeface="Calibri" panose="020F0502020204030204" pitchFamily="34" charset="0"/>
              </a:rPr>
              <a:t>  |  </a:t>
            </a:r>
            <a:r>
              <a:rPr lang="sl-SI" sz="2400" u="sng" dirty="0" err="1">
                <a:solidFill>
                  <a:schemeClr val="tx1"/>
                </a:solidFill>
                <a:latin typeface="Calibri" panose="020F0502020204030204" pitchFamily="34" charset="0"/>
              </a:rPr>
              <a:t>LinkedIn</a:t>
            </a:r>
            <a:r>
              <a:rPr lang="sl-SI" sz="2400" dirty="0">
                <a:solidFill>
                  <a:schemeClr val="tx1"/>
                </a:solidFill>
                <a:latin typeface="Calibri" panose="020F0502020204030204" pitchFamily="34" charset="0"/>
              </a:rPr>
              <a:t>  </a:t>
            </a:r>
          </a:p>
        </p:txBody>
      </p:sp>
      <p:pic>
        <p:nvPicPr>
          <p:cNvPr id="22" name="Slika 21" descr="http://iconbug.com/data/15/512/1b293f94252396ea092a561a3823f8a4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05" r="3238" b="66272"/>
          <a:stretch/>
        </p:blipFill>
        <p:spPr bwMode="auto">
          <a:xfrm>
            <a:off x="2843808" y="6167026"/>
            <a:ext cx="293252" cy="288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Slika 22" descr="http://iconbug.com/data/15/512/1b293f94252396ea092a561a3823f8a4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9" t="65875" r="73864" b="397"/>
          <a:stretch/>
        </p:blipFill>
        <p:spPr bwMode="auto">
          <a:xfrm>
            <a:off x="4173446" y="6180646"/>
            <a:ext cx="293052" cy="288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744" y="4365117"/>
            <a:ext cx="1969219" cy="1969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90A60D05-0683-4BC2-B6E8-200CB64E3A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6647" y="362347"/>
            <a:ext cx="7486650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409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">
        <p14:prism/>
      </p:transition>
    </mc:Choice>
    <mc:Fallback xmlns="">
      <p:transition spd="slow" advClick="0" advTm="3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90188" y="335066"/>
            <a:ext cx="7848872" cy="1149718"/>
          </a:xfrm>
          <a:ln>
            <a:noFill/>
          </a:ln>
        </p:spPr>
        <p:txBody>
          <a:bodyPr/>
          <a:lstStyle/>
          <a:p>
            <a:pPr algn="ctr"/>
            <a:r>
              <a:rPr lang="sl-SI" sz="3200" dirty="0">
                <a:latin typeface="Calibri" panose="020F0502020204030204" pitchFamily="34" charset="0"/>
                <a:cs typeface="Calibri" panose="020F0502020204030204" pitchFamily="34" charset="0"/>
              </a:rPr>
              <a:t>AJPES – portal z vsebinskimi in </a:t>
            </a:r>
            <a:br>
              <a:rPr lang="sl-SI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l-SI" sz="3200" dirty="0">
                <a:latin typeface="Calibri" panose="020F0502020204030204" pitchFamily="34" charset="0"/>
                <a:cs typeface="Calibri" panose="020F0502020204030204" pitchFamily="34" charset="0"/>
              </a:rPr>
              <a:t>finančnimi podatki ter storitvami</a:t>
            </a:r>
            <a:endParaRPr lang="sl-SI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PoljeZBesedilom 5"/>
          <p:cNvSpPr txBox="1"/>
          <p:nvPr/>
        </p:nvSpPr>
        <p:spPr>
          <a:xfrm>
            <a:off x="4135993" y="2047572"/>
            <a:ext cx="4176463" cy="378565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wrap="square" rtlCol="0">
            <a:spAutoFit/>
          </a:bodyPr>
          <a:lstStyle/>
          <a:p>
            <a:pPr marL="360000" indent="-360000">
              <a:buFont typeface="+mj-lt"/>
              <a:buAutoNum type="arabicPeriod"/>
            </a:pPr>
            <a:r>
              <a:rPr lang="sl-SI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Izvorni podatki/uradni podatki</a:t>
            </a:r>
          </a:p>
          <a:p>
            <a:pPr marL="360000" indent="-360000">
              <a:buFont typeface="+mj-lt"/>
              <a:buAutoNum type="arabicPeriod"/>
            </a:pPr>
            <a:endParaRPr lang="sl-SI" sz="24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0000" indent="-360000">
              <a:buFont typeface="+mj-lt"/>
              <a:buAutoNum type="arabicPeriod"/>
            </a:pPr>
            <a:r>
              <a:rPr lang="sl-SI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Stalno posodobljeni (zadnji podatki)</a:t>
            </a:r>
          </a:p>
          <a:p>
            <a:pPr marL="360000" indent="-360000">
              <a:buFont typeface="+mj-lt"/>
              <a:buAutoNum type="arabicPeriod"/>
            </a:pPr>
            <a:endParaRPr lang="sl-SI" sz="24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0000" indent="-360000">
              <a:buFont typeface="+mj-lt"/>
              <a:buAutoNum type="arabicPeriod"/>
            </a:pPr>
            <a:r>
              <a:rPr lang="sl-SI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Varnost in stalnost dostopa</a:t>
            </a:r>
          </a:p>
          <a:p>
            <a:pPr marL="360000" indent="-360000">
              <a:buFont typeface="+mj-lt"/>
              <a:buAutoNum type="arabicPeriod"/>
            </a:pPr>
            <a:endParaRPr lang="sl-SI" sz="24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0000" indent="-360000">
              <a:buFont typeface="+mj-lt"/>
              <a:buAutoNum type="arabicPeriod"/>
            </a:pPr>
            <a:r>
              <a:rPr lang="sl-SI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Neodvisnost zajema in podatkov</a:t>
            </a:r>
          </a:p>
        </p:txBody>
      </p:sp>
      <p:cxnSp>
        <p:nvCxnSpPr>
          <p:cNvPr id="5" name="Raven puščični povezovalnik 4"/>
          <p:cNvCxnSpPr/>
          <p:nvPr/>
        </p:nvCxnSpPr>
        <p:spPr bwMode="auto">
          <a:xfrm>
            <a:off x="6804248" y="2492896"/>
            <a:ext cx="914400" cy="9144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Raven puščični povezovalnik 8"/>
          <p:cNvCxnSpPr/>
          <p:nvPr/>
        </p:nvCxnSpPr>
        <p:spPr bwMode="auto">
          <a:xfrm flipH="1">
            <a:off x="6804248" y="2276872"/>
            <a:ext cx="288031" cy="216024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2" name="Slika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6053319"/>
            <a:ext cx="1872207" cy="477343"/>
          </a:xfrm>
          <a:prstGeom prst="rect">
            <a:avLst/>
          </a:prstGeom>
        </p:spPr>
      </p:pic>
      <p:pic>
        <p:nvPicPr>
          <p:cNvPr id="4" name="Picture 2" descr="C:\Users\mojca.kunsek\Pictures\strategy_image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6" y="1864008"/>
            <a:ext cx="3862696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Raven povezovalnik 7"/>
          <p:cNvCxnSpPr/>
          <p:nvPr/>
        </p:nvCxnSpPr>
        <p:spPr>
          <a:xfrm>
            <a:off x="3779912" y="1922887"/>
            <a:ext cx="0" cy="409371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1871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65956" y="228263"/>
            <a:ext cx="7704856" cy="1008112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sl-SI" sz="3200" b="1" dirty="0">
                <a:latin typeface="Calibri" panose="020F0502020204030204" pitchFamily="34" charset="0"/>
                <a:cs typeface="Calibri" panose="020F0502020204030204" pitchFamily="34" charset="0"/>
              </a:rPr>
              <a:t>Transparentnost domačih in tujih pravnih oseb na portalu AJPES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227449" y="1482058"/>
            <a:ext cx="4135157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200" b="1" i="1" u="sng" dirty="0">
                <a:latin typeface="Calibri" panose="020F0502020204030204" pitchFamily="34" charset="0"/>
                <a:cs typeface="Calibri" panose="020F0502020204030204" pitchFamily="34" charset="0"/>
              </a:rPr>
              <a:t>Domače pravne osebe:</a:t>
            </a:r>
          </a:p>
          <a:p>
            <a:pPr>
              <a:buFontTx/>
              <a:buChar char="-"/>
            </a:pPr>
            <a:r>
              <a:rPr lang="sl-SI" sz="1800" b="0" dirty="0">
                <a:latin typeface="Calibri" panose="020F0502020204030204" pitchFamily="34" charset="0"/>
                <a:cs typeface="Calibri" panose="020F0502020204030204" pitchFamily="34" charset="0"/>
              </a:rPr>
              <a:t>Poslovni register </a:t>
            </a:r>
          </a:p>
          <a:p>
            <a:pPr>
              <a:buFontTx/>
              <a:buChar char="-"/>
            </a:pPr>
            <a:r>
              <a:rPr lang="sl-SI" sz="1800" b="0" dirty="0">
                <a:latin typeface="Calibri" panose="020F0502020204030204" pitchFamily="34" charset="0"/>
                <a:cs typeface="Calibri" panose="020F0502020204030204" pitchFamily="34" charset="0"/>
              </a:rPr>
              <a:t>Register zastavnih pravic in premičnin RZPP </a:t>
            </a:r>
          </a:p>
          <a:p>
            <a:pPr>
              <a:buFontTx/>
              <a:buChar char="-"/>
            </a:pPr>
            <a:r>
              <a:rPr lang="sl-SI" sz="1800" b="0" dirty="0">
                <a:latin typeface="Calibri" panose="020F0502020204030204" pitchFamily="34" charset="0"/>
                <a:cs typeface="Calibri" panose="020F0502020204030204" pitchFamily="34" charset="0"/>
              </a:rPr>
              <a:t>Register transakcijskih računov TRR (blokade)</a:t>
            </a:r>
          </a:p>
          <a:p>
            <a:pPr>
              <a:buFontTx/>
              <a:buChar char="-"/>
            </a:pPr>
            <a:r>
              <a:rPr lang="sl-SI" sz="1800" b="0" dirty="0">
                <a:latin typeface="Calibri" panose="020F0502020204030204" pitchFamily="34" charset="0"/>
                <a:cs typeface="Calibri" panose="020F0502020204030204" pitchFamily="34" charset="0"/>
              </a:rPr>
              <a:t>Drugi registri</a:t>
            </a:r>
          </a:p>
          <a:p>
            <a:pPr>
              <a:buFontTx/>
              <a:buChar char="-"/>
            </a:pPr>
            <a:r>
              <a:rPr lang="sl-SI" sz="1800" b="0" dirty="0" err="1">
                <a:latin typeface="Calibri" panose="020F0502020204030204" pitchFamily="34" charset="0"/>
                <a:cs typeface="Calibri" panose="020F0502020204030204" pitchFamily="34" charset="0"/>
              </a:rPr>
              <a:t>eObjave</a:t>
            </a:r>
            <a:endParaRPr lang="sl-SI" sz="18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Char char="-"/>
            </a:pPr>
            <a:r>
              <a:rPr lang="sl-SI" sz="1800" b="0" dirty="0">
                <a:latin typeface="Calibri" panose="020F0502020204030204" pitchFamily="34" charset="0"/>
                <a:cs typeface="Calibri" panose="020F0502020204030204" pitchFamily="34" charset="0"/>
              </a:rPr>
              <a:t>Letna poročila (5 let)</a:t>
            </a:r>
          </a:p>
          <a:p>
            <a:pPr>
              <a:buFontTx/>
              <a:buChar char="-"/>
            </a:pPr>
            <a:r>
              <a:rPr lang="sl-SI" sz="1800" b="0" dirty="0">
                <a:latin typeface="Calibri" panose="020F0502020204030204" pitchFamily="34" charset="0"/>
                <a:cs typeface="Calibri" panose="020F0502020204030204" pitchFamily="34" charset="0"/>
              </a:rPr>
              <a:t>LEI (Legal </a:t>
            </a:r>
            <a:r>
              <a:rPr lang="sl-SI" sz="1800" b="0" dirty="0" err="1">
                <a:latin typeface="Calibri" panose="020F0502020204030204" pitchFamily="34" charset="0"/>
                <a:cs typeface="Calibri" panose="020F0502020204030204" pitchFamily="34" charset="0"/>
              </a:rPr>
              <a:t>Entity</a:t>
            </a:r>
            <a:r>
              <a:rPr lang="sl-SI" sz="18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sz="1800" b="0" dirty="0" err="1">
                <a:latin typeface="Calibri" panose="020F0502020204030204" pitchFamily="34" charset="0"/>
                <a:cs typeface="Calibri" panose="020F0502020204030204" pitchFamily="34" charset="0"/>
              </a:rPr>
              <a:t>Identifier</a:t>
            </a:r>
            <a:r>
              <a:rPr lang="sl-SI" sz="1800" b="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0" indent="0">
              <a:buNone/>
            </a:pPr>
            <a:endParaRPr lang="sl-SI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Char char="-"/>
            </a:pPr>
            <a:endParaRPr lang="sl-SI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Char char="-"/>
            </a:pPr>
            <a:endParaRPr lang="sl-SI" sz="14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Char char="-"/>
            </a:pPr>
            <a:r>
              <a:rPr lang="sl-SI" sz="1800" b="0" dirty="0">
                <a:latin typeface="Calibri" panose="020F0502020204030204" pitchFamily="34" charset="0"/>
                <a:cs typeface="Calibri" panose="020F0502020204030204" pitchFamily="34" charset="0"/>
              </a:rPr>
              <a:t>Bonitete</a:t>
            </a:r>
          </a:p>
          <a:p>
            <a:pPr>
              <a:buFontTx/>
              <a:buChar char="-"/>
            </a:pPr>
            <a:r>
              <a:rPr lang="sl-SI" sz="1800" b="0" dirty="0">
                <a:latin typeface="Calibri" panose="020F0502020204030204" pitchFamily="34" charset="0"/>
                <a:cs typeface="Calibri" panose="020F0502020204030204" pitchFamily="34" charset="0"/>
              </a:rPr>
              <a:t>Analitično orodje</a:t>
            </a:r>
            <a:r>
              <a:rPr lang="sl-SI" sz="16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3844797" y="1417240"/>
            <a:ext cx="4800444" cy="434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200" b="1" i="1" u="sng" dirty="0">
                <a:latin typeface="Calibri" panose="020F0502020204030204" pitchFamily="34" charset="0"/>
                <a:cs typeface="Calibri" panose="020F0502020204030204" pitchFamily="34" charset="0"/>
              </a:rPr>
              <a:t>AJPES v svetu tujih povezanih registrov:</a:t>
            </a:r>
          </a:p>
          <a:p>
            <a:pPr marL="0" indent="0">
              <a:buNone/>
            </a:pPr>
            <a:endParaRPr lang="sl-SI" sz="900" b="1" i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16050" lvl="1" indent="-216000">
              <a:buFontTx/>
              <a:buChar char="-"/>
            </a:pPr>
            <a:r>
              <a:rPr lang="sl-SI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BRIS (e-justice)</a:t>
            </a:r>
          </a:p>
          <a:p>
            <a:pPr>
              <a:buFontTx/>
              <a:buChar char="-"/>
            </a:pPr>
            <a:endParaRPr lang="sl-SI" sz="14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Char char="-"/>
            </a:pPr>
            <a:endParaRPr lang="sl-SI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Char char="-"/>
            </a:pPr>
            <a:endParaRPr lang="sl-SI" sz="14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Char char="-"/>
            </a:pPr>
            <a:endParaRPr lang="sl-SI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sl-SI" sz="14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Char char="-"/>
            </a:pPr>
            <a:endParaRPr lang="sl-SI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16050" lvl="1" indent="-216000">
              <a:buFontTx/>
              <a:buChar char="-"/>
            </a:pPr>
            <a:r>
              <a:rPr lang="sl-SI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Mreža EBR (</a:t>
            </a:r>
            <a:r>
              <a:rPr lang="sl-SI" sz="1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European</a:t>
            </a:r>
            <a:r>
              <a:rPr lang="sl-SI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Business </a:t>
            </a:r>
            <a:r>
              <a:rPr lang="sl-SI" sz="1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Registers</a:t>
            </a:r>
            <a:r>
              <a:rPr lang="sl-SI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0" indent="0">
              <a:buNone/>
            </a:pPr>
            <a:endParaRPr lang="sl-SI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Char char="-"/>
            </a:pPr>
            <a:endParaRPr lang="sl-SI" sz="14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sl-SI" sz="14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Slika 8" descr="Obrezovanje zaslona 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2" y="6240453"/>
            <a:ext cx="983243" cy="413997"/>
          </a:xfrm>
          <a:prstGeom prst="rect">
            <a:avLst/>
          </a:prstGeom>
        </p:spPr>
      </p:pic>
      <p:pic>
        <p:nvPicPr>
          <p:cNvPr id="10" name="Picture 4" descr="https://www.gleif.org/content/5-newsroom/6-gleif-graphics-images/gleif-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41" y="4762310"/>
            <a:ext cx="1938766" cy="534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07C3D05C-0D32-4C94-9553-85F009027AA4}"/>
              </a:ext>
            </a:extLst>
          </p:cNvPr>
          <p:cNvPicPr/>
          <p:nvPr/>
        </p:nvPicPr>
        <p:blipFill rotWithShape="1">
          <a:blip r:embed="rId5"/>
          <a:srcRect l="28836" t="16137" r="28836" b="50123"/>
          <a:stretch/>
        </p:blipFill>
        <p:spPr>
          <a:xfrm>
            <a:off x="4668233" y="2477053"/>
            <a:ext cx="3775852" cy="1093062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D2F118B3-89FE-4960-B32A-03CB7BB8E4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64" t="40357" r="52218" b="44837"/>
          <a:stretch/>
        </p:blipFill>
        <p:spPr bwMode="auto">
          <a:xfrm>
            <a:off x="4312853" y="4349515"/>
            <a:ext cx="3775852" cy="1355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C:\Users\mojca.kunsek\Pictures\Global-Network-icon[1].png">
            <a:extLst>
              <a:ext uri="{FF2B5EF4-FFF2-40B4-BE49-F238E27FC236}">
                <a16:creationId xmlns:a16="http://schemas.microsoft.com/office/drawing/2014/main" id="{CFF5844A-3848-4AE1-AE39-17080507EA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099" y="5658025"/>
            <a:ext cx="1164856" cy="116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9732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1">
            <a:extLst>
              <a:ext uri="{FF2B5EF4-FFF2-40B4-BE49-F238E27FC236}">
                <a16:creationId xmlns:a16="http://schemas.microsoft.com/office/drawing/2014/main" id="{6BBD6FBD-BC40-46F3-AE9D-523873637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095" y="264496"/>
            <a:ext cx="8045824" cy="576064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sl-SI" sz="3200" b="1" dirty="0">
                <a:latin typeface="Calibri" panose="020F0502020204030204" pitchFamily="34" charset="0"/>
                <a:cs typeface="Calibri" panose="020F0502020204030204" pitchFamily="34" charset="0"/>
              </a:rPr>
              <a:t>Poslovni register Slovenije (PRS) na </a:t>
            </a:r>
            <a:r>
              <a:rPr lang="sl-SI" sz="2800" b="1" dirty="0">
                <a:latin typeface="Calibri" panose="020F0502020204030204" pitchFamily="34" charset="0"/>
                <a:cs typeface="Calibri" panose="020F0502020204030204" pitchFamily="34" charset="0"/>
              </a:rPr>
              <a:t>30. 6. 2019</a:t>
            </a:r>
            <a:endParaRPr lang="sl-SI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A715B0F3-3343-462E-AF66-E64C2985BA78}"/>
              </a:ext>
            </a:extLst>
          </p:cNvPr>
          <p:cNvSpPr txBox="1"/>
          <p:nvPr/>
        </p:nvSpPr>
        <p:spPr>
          <a:xfrm>
            <a:off x="914400" y="1490464"/>
            <a:ext cx="838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sl-SI" dirty="0"/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3B255443-C77A-4137-A86A-3DCFCE42A9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11" y="1124744"/>
            <a:ext cx="7289358" cy="3370219"/>
          </a:xfrm>
          <a:prstGeom prst="rect">
            <a:avLst/>
          </a:prstGeom>
        </p:spPr>
      </p:pic>
      <p:pic>
        <p:nvPicPr>
          <p:cNvPr id="7" name="Označba mesta vsebine 5">
            <a:extLst>
              <a:ext uri="{FF2B5EF4-FFF2-40B4-BE49-F238E27FC236}">
                <a16:creationId xmlns:a16="http://schemas.microsoft.com/office/drawing/2014/main" id="{0F97142F-A787-4AE0-B61F-41057930A10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42" y="5226199"/>
            <a:ext cx="1149458" cy="1160336"/>
          </a:xfrm>
        </p:spPr>
      </p:pic>
      <p:sp>
        <p:nvSpPr>
          <p:cNvPr id="8" name="PoljeZBesedilom 7">
            <a:extLst>
              <a:ext uri="{FF2B5EF4-FFF2-40B4-BE49-F238E27FC236}">
                <a16:creationId xmlns:a16="http://schemas.microsoft.com/office/drawing/2014/main" id="{19CD4C6B-AC73-43E7-8C4D-CCBFB6BF6EAB}"/>
              </a:ext>
            </a:extLst>
          </p:cNvPr>
          <p:cNvSpPr txBox="1"/>
          <p:nvPr/>
        </p:nvSpPr>
        <p:spPr>
          <a:xfrm>
            <a:off x="1907705" y="5252369"/>
            <a:ext cx="4968552" cy="1107996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0000"/>
              </a:buClr>
              <a:buFont typeface="Calibri" panose="020F0502020204030204" pitchFamily="34" charset="0"/>
              <a:buChar char="–"/>
            </a:pPr>
            <a:r>
              <a:rPr lang="sl-SI" sz="2200" i="1" dirty="0">
                <a:latin typeface="Calibri" panose="020F0502020204030204" pitchFamily="34" charset="0"/>
                <a:cs typeface="Calibri" panose="020F0502020204030204" pitchFamily="34" charset="0"/>
              </a:rPr>
              <a:t>podatki o povezanih osebah</a:t>
            </a:r>
          </a:p>
          <a:p>
            <a:pPr marL="342900" indent="-342900">
              <a:buClr>
                <a:srgbClr val="FF0000"/>
              </a:buClr>
              <a:buFont typeface="Calibri" panose="020F0502020204030204" pitchFamily="34" charset="0"/>
              <a:buChar char="–"/>
            </a:pPr>
            <a:r>
              <a:rPr lang="sl-SI" sz="2200" i="1" dirty="0">
                <a:latin typeface="Calibri" panose="020F0502020204030204" pitchFamily="34" charset="0"/>
                <a:cs typeface="Calibri" panose="020F0502020204030204" pitchFamily="34" charset="0"/>
              </a:rPr>
              <a:t>podatki o računih, odprtih v tujini</a:t>
            </a:r>
          </a:p>
          <a:p>
            <a:pPr marL="342900" indent="-342900">
              <a:buClr>
                <a:srgbClr val="FF0000"/>
              </a:buClr>
              <a:buFont typeface="Calibri" panose="020F0502020204030204" pitchFamily="34" charset="0"/>
              <a:buChar char="–"/>
            </a:pPr>
            <a:r>
              <a:rPr lang="sl-SI" sz="2200" i="1" dirty="0">
                <a:latin typeface="Calibri" panose="020F0502020204030204" pitchFamily="34" charset="0"/>
                <a:cs typeface="Calibri" panose="020F0502020204030204" pitchFamily="34" charset="0"/>
              </a:rPr>
              <a:t>pridobitev izpisek iz PRS v ANG jeziku</a:t>
            </a:r>
          </a:p>
        </p:txBody>
      </p:sp>
    </p:spTree>
    <p:extLst>
      <p:ext uri="{BB962C8B-B14F-4D97-AF65-F5344CB8AC3E}">
        <p14:creationId xmlns:p14="http://schemas.microsoft.com/office/powerpoint/2010/main" val="2226295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avokotnik 5">
            <a:extLst>
              <a:ext uri="{FF2B5EF4-FFF2-40B4-BE49-F238E27FC236}">
                <a16:creationId xmlns:a16="http://schemas.microsoft.com/office/drawing/2014/main" id="{15FC584A-D796-4FB3-AD58-CCC7A88EF4B3}"/>
              </a:ext>
            </a:extLst>
          </p:cNvPr>
          <p:cNvSpPr/>
          <p:nvPr/>
        </p:nvSpPr>
        <p:spPr>
          <a:xfrm>
            <a:off x="914400" y="1586758"/>
            <a:ext cx="762000" cy="2420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7709" y="286794"/>
            <a:ext cx="7848872" cy="576064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sl-SI" sz="3200" b="1" dirty="0">
                <a:latin typeface="Calibri" panose="020F0502020204030204" pitchFamily="34" charset="0"/>
                <a:cs typeface="Calibri" panose="020F0502020204030204" pitchFamily="34" charset="0"/>
              </a:rPr>
              <a:t>Register transakcijskih računov (RTR)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34341" y="978097"/>
            <a:ext cx="7848872" cy="1802831"/>
          </a:xfrm>
        </p:spPr>
        <p:txBody>
          <a:bodyPr>
            <a:normAutofit/>
          </a:bodyPr>
          <a:lstStyle/>
          <a:p>
            <a:pPr lvl="0"/>
            <a:r>
              <a:rPr lang="sl-SI" sz="2000" b="1" dirty="0">
                <a:latin typeface="Calibri" panose="020F0502020204030204" pitchFamily="34" charset="0"/>
                <a:cs typeface="Calibri" panose="020F0502020204030204" pitchFamily="34" charset="0"/>
              </a:rPr>
              <a:t>Vir podatkov: </a:t>
            </a:r>
            <a:r>
              <a:rPr lang="sl-SI" sz="2000" b="0" dirty="0">
                <a:latin typeface="Calibri" panose="020F0502020204030204" pitchFamily="34" charset="0"/>
                <a:cs typeface="Calibri" panose="020F0502020204030204" pitchFamily="34" charset="0"/>
              </a:rPr>
              <a:t>banke, Banka Slovenije ter Uprava Republike Slovenije za javna plačila</a:t>
            </a:r>
          </a:p>
          <a:p>
            <a:r>
              <a:rPr lang="sl-SI" sz="2000" b="1" dirty="0">
                <a:latin typeface="Calibri" panose="020F0502020204030204" pitchFamily="34" charset="0"/>
                <a:cs typeface="Calibri" panose="020F0502020204030204" pitchFamily="34" charset="0"/>
              </a:rPr>
              <a:t>Osveževanje: sproti (on-line</a:t>
            </a:r>
            <a:r>
              <a:rPr lang="sl-SI" sz="2000" b="0" dirty="0">
                <a:latin typeface="Calibri" panose="020F0502020204030204" pitchFamily="34" charset="0"/>
                <a:cs typeface="Calibri" panose="020F0502020204030204" pitchFamily="34" charset="0"/>
              </a:rPr>
              <a:t>). Pravilnost zagotovljena tudi s povezavo RTR s centralnim registrom prebivalstva, davčnim registrom in Poslovnim registrom Slovenije</a:t>
            </a:r>
          </a:p>
          <a:p>
            <a:pPr lvl="0"/>
            <a:endParaRPr lang="sl-SI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sl-SI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32C422B9-3264-460B-966D-0EA1F9FA8F3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423" y="2413674"/>
            <a:ext cx="3112927" cy="32183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Pravokotnik 8">
            <a:extLst>
              <a:ext uri="{FF2B5EF4-FFF2-40B4-BE49-F238E27FC236}">
                <a16:creationId xmlns:a16="http://schemas.microsoft.com/office/drawing/2014/main" id="{44A50F6A-2841-4A8D-A26F-237CFF0929E8}"/>
              </a:ext>
            </a:extLst>
          </p:cNvPr>
          <p:cNvSpPr/>
          <p:nvPr/>
        </p:nvSpPr>
        <p:spPr>
          <a:xfrm>
            <a:off x="4858424" y="5264738"/>
            <a:ext cx="3112927" cy="398919"/>
          </a:xfrm>
          <a:prstGeom prst="rect">
            <a:avLst/>
          </a:prstGeom>
          <a:noFill/>
          <a:ln>
            <a:solidFill>
              <a:srgbClr val="FF35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n>
                <a:solidFill>
                  <a:srgbClr val="FF1301"/>
                </a:solidFill>
              </a:ln>
              <a:noFill/>
            </a:endParaRP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C687DE8B-1E36-4D63-AB50-0A1FC5C3F54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41" y="2960338"/>
            <a:ext cx="5446395" cy="19361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Ograda številke diapozitiva 1">
            <a:extLst>
              <a:ext uri="{FF2B5EF4-FFF2-40B4-BE49-F238E27FC236}">
                <a16:creationId xmlns:a16="http://schemas.microsoft.com/office/drawing/2014/main" id="{B436CA3E-522B-4139-B3AA-07F675D15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00" y="6654057"/>
            <a:ext cx="2286000" cy="246805"/>
          </a:xfrm>
        </p:spPr>
        <p:txBody>
          <a:bodyPr/>
          <a:lstStyle/>
          <a:p>
            <a:pPr>
              <a:defRPr/>
            </a:pPr>
            <a:fld id="{22FC01A7-65C5-475F-891B-7AE1FE2C6481}" type="slidenum">
              <a:rPr lang="sl-SI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defRPr/>
              </a:pPr>
              <a:t>5</a:t>
            </a:fld>
            <a:endParaRPr lang="sl-SI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Označba mesta vsebine 3">
            <a:extLst>
              <a:ext uri="{FF2B5EF4-FFF2-40B4-BE49-F238E27FC236}">
                <a16:creationId xmlns:a16="http://schemas.microsoft.com/office/drawing/2014/main" id="{B86946D4-FB69-4E43-9C6A-205CCC1692A0}"/>
              </a:ext>
            </a:extLst>
          </p:cNvPr>
          <p:cNvSpPr txBox="1">
            <a:spLocks/>
          </p:cNvSpPr>
          <p:nvPr/>
        </p:nvSpPr>
        <p:spPr>
          <a:xfrm>
            <a:off x="16740" y="5989167"/>
            <a:ext cx="7272808" cy="672036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/>
            <a:r>
              <a:rPr lang="sl-SI" sz="1800" b="0" dirty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sl-SI" sz="1800" b="0" kern="1200" dirty="0">
                <a:latin typeface="Calibri" panose="020F0502020204030204" pitchFamily="34" charset="0"/>
                <a:cs typeface="Calibri" panose="020F0502020204030204" pitchFamily="34" charset="0"/>
              </a:rPr>
              <a:t>mogočen dostop do podatkov o pooblaščenih osebah za posamezen TRR, poleg imetnika in podatkov o bančnih sefih ter njihovih najemnikih.</a:t>
            </a:r>
            <a:endParaRPr lang="sl-SI" sz="18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Označba mesta vsebine 3">
            <a:extLst>
              <a:ext uri="{FF2B5EF4-FFF2-40B4-BE49-F238E27FC236}">
                <a16:creationId xmlns:a16="http://schemas.microsoft.com/office/drawing/2014/main" id="{4F650CF8-B767-44BD-9DA3-2C17CFC7A88B}"/>
              </a:ext>
            </a:extLst>
          </p:cNvPr>
          <p:cNvSpPr txBox="1">
            <a:spLocks/>
          </p:cNvSpPr>
          <p:nvPr/>
        </p:nvSpPr>
        <p:spPr>
          <a:xfrm>
            <a:off x="360692" y="5635174"/>
            <a:ext cx="3907188" cy="385091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defTabSz="914400">
              <a:buFontTx/>
              <a:buNone/>
            </a:pPr>
            <a:r>
              <a:rPr lang="sl-SI" sz="1800" kern="0" dirty="0">
                <a:latin typeface="Calibri" panose="020F0502020204030204" pitchFamily="34" charset="0"/>
                <a:cs typeface="Calibri" panose="020F0502020204030204" pitchFamily="34" charset="0"/>
              </a:rPr>
              <a:t>Pričakovane novosti </a:t>
            </a:r>
            <a:r>
              <a:rPr lang="sl-SI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(5 AML direktiva) </a:t>
            </a:r>
          </a:p>
          <a:p>
            <a:pPr marL="0" indent="0" defTabSz="914400">
              <a:buFontTx/>
              <a:buNone/>
            </a:pPr>
            <a:endParaRPr lang="sl-SI" sz="18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40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58876AE-EB8A-43AB-83F9-40F92F095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213" y="281052"/>
            <a:ext cx="8229600" cy="699676"/>
          </a:xfrm>
        </p:spPr>
        <p:txBody>
          <a:bodyPr>
            <a:normAutofit/>
          </a:bodyPr>
          <a:lstStyle/>
          <a:p>
            <a:r>
              <a:rPr lang="sl-SI" sz="3200" b="1" dirty="0">
                <a:latin typeface="Calibri" panose="020F0502020204030204" pitchFamily="34" charset="0"/>
                <a:cs typeface="Calibri" panose="020F0502020204030204" pitchFamily="34" charset="0"/>
              </a:rPr>
              <a:t>Letna poročila poslovnih subjektov </a:t>
            </a:r>
            <a:endParaRPr lang="sl-SI" sz="3200" b="1" dirty="0"/>
          </a:p>
        </p:txBody>
      </p:sp>
      <p:sp>
        <p:nvSpPr>
          <p:cNvPr id="7" name="Pravokotnik 6">
            <a:extLst>
              <a:ext uri="{FF2B5EF4-FFF2-40B4-BE49-F238E27FC236}">
                <a16:creationId xmlns:a16="http://schemas.microsoft.com/office/drawing/2014/main" id="{62A673A3-63E8-432D-8D63-1A7862DB98D5}"/>
              </a:ext>
            </a:extLst>
          </p:cNvPr>
          <p:cNvSpPr/>
          <p:nvPr/>
        </p:nvSpPr>
        <p:spPr>
          <a:xfrm>
            <a:off x="914400" y="1586758"/>
            <a:ext cx="762000" cy="2420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DAEE4838-A3EA-4063-8D15-A62518349930}"/>
              </a:ext>
            </a:extLst>
          </p:cNvPr>
          <p:cNvSpPr txBox="1"/>
          <p:nvPr/>
        </p:nvSpPr>
        <p:spPr>
          <a:xfrm>
            <a:off x="6300192" y="826839"/>
            <a:ext cx="21174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b="1" dirty="0"/>
              <a:t>JOLP, stanje 9.9.2019</a:t>
            </a:r>
          </a:p>
        </p:txBody>
      </p:sp>
      <p:pic>
        <p:nvPicPr>
          <p:cNvPr id="6" name="Označba mesta vsebine 5">
            <a:extLst>
              <a:ext uri="{FF2B5EF4-FFF2-40B4-BE49-F238E27FC236}">
                <a16:creationId xmlns:a16="http://schemas.microsoft.com/office/drawing/2014/main" id="{0CE83415-CD1D-404E-90EB-3028BC7D585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67" y="5333609"/>
            <a:ext cx="1221466" cy="1233026"/>
          </a:xfrm>
        </p:spPr>
      </p:pic>
      <p:sp>
        <p:nvSpPr>
          <p:cNvPr id="9" name="PoljeZBesedilom 8">
            <a:extLst>
              <a:ext uri="{FF2B5EF4-FFF2-40B4-BE49-F238E27FC236}">
                <a16:creationId xmlns:a16="http://schemas.microsoft.com/office/drawing/2014/main" id="{48158F42-077B-42FE-BFDD-1CD3095E8119}"/>
              </a:ext>
            </a:extLst>
          </p:cNvPr>
          <p:cNvSpPr txBox="1"/>
          <p:nvPr/>
        </p:nvSpPr>
        <p:spPr>
          <a:xfrm>
            <a:off x="1530577" y="5412414"/>
            <a:ext cx="6581934" cy="1107996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0000"/>
              </a:buClr>
              <a:buFont typeface="Calibri" panose="020F0502020204030204" pitchFamily="34" charset="0"/>
              <a:buChar char="–"/>
            </a:pPr>
            <a:r>
              <a:rPr lang="sl-SI" sz="2200" i="1" dirty="0">
                <a:latin typeface="Calibri" panose="020F0502020204030204" pitchFamily="34" charset="0"/>
                <a:cs typeface="Calibri" panose="020F0502020204030204" pitchFamily="34" charset="0"/>
              </a:rPr>
              <a:t>informacije o poslovanju poslovnih subjektov, tudi po regijah </a:t>
            </a:r>
          </a:p>
          <a:p>
            <a:pPr marL="342900" indent="-342900">
              <a:buClr>
                <a:srgbClr val="FF0000"/>
              </a:buClr>
              <a:buFont typeface="Calibri" panose="020F0502020204030204" pitchFamily="34" charset="0"/>
              <a:buChar char="–"/>
            </a:pPr>
            <a:r>
              <a:rPr lang="sl-SI" sz="2200" i="1" dirty="0">
                <a:latin typeface="Calibri" panose="020F0502020204030204" pitchFamily="34" charset="0"/>
                <a:cs typeface="Calibri" panose="020F0502020204030204" pitchFamily="34" charset="0"/>
              </a:rPr>
              <a:t>hitro rastoča podjetja (2013 – 2017)</a:t>
            </a: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6178A1E8-38CE-4D97-BC69-89CBE14E53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1" y="1124688"/>
            <a:ext cx="7847340" cy="424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834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Naslov 3"/>
          <p:cNvSpPr>
            <a:spLocks noGrp="1"/>
          </p:cNvSpPr>
          <p:nvPr>
            <p:ph type="title"/>
          </p:nvPr>
        </p:nvSpPr>
        <p:spPr>
          <a:xfrm>
            <a:off x="318990" y="636452"/>
            <a:ext cx="8208912" cy="720725"/>
          </a:xfrm>
          <a:ln>
            <a:noFill/>
            <a:miter lim="800000"/>
            <a:headEnd/>
            <a:tailEnd/>
          </a:ln>
        </p:spPr>
        <p:txBody>
          <a:bodyPr/>
          <a:lstStyle/>
          <a:p>
            <a:r>
              <a:rPr lang="pl-PL" altLang="sl-SI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LEI – enoličen globalni identifikar pravnih oseb</a:t>
            </a:r>
            <a:endParaRPr lang="sl-SI" altLang="sl-SI" sz="32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8067" name="Ograda vsebine 2"/>
          <p:cNvSpPr txBox="1">
            <a:spLocks/>
          </p:cNvSpPr>
          <p:nvPr/>
        </p:nvSpPr>
        <p:spPr bwMode="auto">
          <a:xfrm>
            <a:off x="323527" y="4897392"/>
            <a:ext cx="7570787" cy="1206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Myriad Pro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yriad Pro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yriad Pro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yriad Pro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yriad Pro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yriad Pro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yriad Pro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yriad Pro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yriad Pro"/>
              </a:defRPr>
            </a:lvl9pPr>
          </a:lstStyle>
          <a:p>
            <a:pPr marL="342900" lvl="1" indent="-342900" algn="just" defTabSz="914400">
              <a:buFont typeface="Calibri" panose="020F0502020204030204" pitchFamily="34" charset="0"/>
              <a:buChar char="–"/>
            </a:pPr>
            <a:r>
              <a:rPr lang="sl-SI" sz="2200" dirty="0">
                <a:latin typeface="Calibri" panose="020F0502020204030204" pitchFamily="34" charset="0"/>
                <a:cs typeface="Calibri" panose="020F0502020204030204" pitchFamily="34" charset="0"/>
              </a:rPr>
              <a:t>AJPES akreditiran izdajatelj LEI za upravičene družbe ustanovljene v Sloveniji, Srbiji, Severni Makedoniji, Črni gori, Bosni in Hercegovini ter na Hrvaškem in Kosovu. </a:t>
            </a:r>
          </a:p>
          <a:p>
            <a:pPr marL="0" lvl="1" indent="0" algn="just" defTabSz="914400">
              <a:buNone/>
            </a:pPr>
            <a:endParaRPr lang="sl-SI" altLang="sl-SI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 indent="0" algn="just" defTabSz="914400">
              <a:buNone/>
            </a:pPr>
            <a:endParaRPr lang="sl-SI" altLang="sl-SI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 indent="0" algn="just" defTabSz="914400">
              <a:buNone/>
            </a:pPr>
            <a:br>
              <a:rPr lang="sl-SI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sl-SI" altLang="sl-SI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Pravokotnik 1">
            <a:extLst>
              <a:ext uri="{FF2B5EF4-FFF2-40B4-BE49-F238E27FC236}">
                <a16:creationId xmlns:a16="http://schemas.microsoft.com/office/drawing/2014/main" id="{61256D66-BA4A-494E-B8F0-8B5CF2EB7527}"/>
              </a:ext>
            </a:extLst>
          </p:cNvPr>
          <p:cNvSpPr/>
          <p:nvPr/>
        </p:nvSpPr>
        <p:spPr>
          <a:xfrm>
            <a:off x="348134" y="1357177"/>
            <a:ext cx="757078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–"/>
            </a:pPr>
            <a:r>
              <a:rPr lang="sl-SI" sz="2200" dirty="0">
                <a:latin typeface="Calibri" panose="020F0502020204030204" pitchFamily="34" charset="0"/>
                <a:cs typeface="Calibri" panose="020F0502020204030204" pitchFamily="34" charset="0"/>
              </a:rPr>
              <a:t>Za vse poslovne subjekte, ki si želijo zagotoviti prepoznavno in zaupanja vredno identiteto v mednarodnem poslovanju.</a:t>
            </a:r>
          </a:p>
        </p:txBody>
      </p:sp>
      <p:sp>
        <p:nvSpPr>
          <p:cNvPr id="9" name="Ograda vsebine 2">
            <a:extLst>
              <a:ext uri="{FF2B5EF4-FFF2-40B4-BE49-F238E27FC236}">
                <a16:creationId xmlns:a16="http://schemas.microsoft.com/office/drawing/2014/main" id="{627C305A-FE1D-4269-AC17-5BF472697333}"/>
              </a:ext>
            </a:extLst>
          </p:cNvPr>
          <p:cNvSpPr txBox="1">
            <a:spLocks/>
          </p:cNvSpPr>
          <p:nvPr/>
        </p:nvSpPr>
        <p:spPr bwMode="auto">
          <a:xfrm>
            <a:off x="755320" y="2302482"/>
            <a:ext cx="7169770" cy="22530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Myriad Pro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yriad Pro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yriad Pro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yriad Pro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yriad Pro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yriad Pro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yriad Pro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yriad Pro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yriad Pro"/>
              </a:defRPr>
            </a:lvl9pPr>
          </a:lstStyle>
          <a:p>
            <a:pPr marL="0" lvl="1" indent="0">
              <a:buNone/>
            </a:pPr>
            <a:r>
              <a:rPr lang="sl-SI" sz="2400" dirty="0">
                <a:solidFill>
                  <a:srgbClr val="0061A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Obvezen identifikator:</a:t>
            </a:r>
          </a:p>
          <a:p>
            <a:pPr marL="742950" lvl="2" indent="-342900" defTabSz="914400">
              <a:buFont typeface="Wingdings" panose="05000000000000000000" pitchFamily="2" charset="2"/>
              <a:buChar char="ü"/>
            </a:pPr>
            <a:r>
              <a:rPr lang="sl-SI" altLang="sl-SI" sz="2000" dirty="0">
                <a:solidFill>
                  <a:srgbClr val="000000"/>
                </a:solidFill>
                <a:latin typeface="Calibri" pitchFamily="34" charset="0"/>
              </a:rPr>
              <a:t>Za pravne osebe, ki imajo finančne naložbe in trgujejo na katerem od organiziranih trgov.</a:t>
            </a:r>
          </a:p>
          <a:p>
            <a:pPr marL="742950" lvl="2" indent="-342900" defTabSz="914400">
              <a:buFont typeface="Wingdings" panose="05000000000000000000" pitchFamily="2" charset="2"/>
              <a:buChar char="ü"/>
            </a:pPr>
            <a:r>
              <a:rPr lang="sl-SI" altLang="sl-SI" sz="2000" dirty="0">
                <a:solidFill>
                  <a:srgbClr val="000000"/>
                </a:solidFill>
                <a:latin typeface="Calibri" pitchFamily="34" charset="0"/>
              </a:rPr>
              <a:t>Za izdajatelje finančnih instrumentov in borzno posredniške družbe.</a:t>
            </a:r>
          </a:p>
          <a:p>
            <a:pPr marL="742950" lvl="2" indent="-342900" defTabSz="914400">
              <a:buFont typeface="Wingdings" panose="05000000000000000000" pitchFamily="2" charset="2"/>
              <a:buChar char="ü"/>
            </a:pPr>
            <a:r>
              <a:rPr lang="sl-SI" altLang="sl-SI" sz="2000" dirty="0">
                <a:solidFill>
                  <a:srgbClr val="000000"/>
                </a:solidFill>
                <a:latin typeface="Calibri" pitchFamily="34" charset="0"/>
              </a:rPr>
              <a:t>Za zavezance po posebnih predpisih (banke, zavarovalnice).</a:t>
            </a:r>
          </a:p>
        </p:txBody>
      </p:sp>
    </p:spTree>
    <p:extLst>
      <p:ext uri="{BB962C8B-B14F-4D97-AF65-F5344CB8AC3E}">
        <p14:creationId xmlns:p14="http://schemas.microsoft.com/office/powerpoint/2010/main" val="1264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Naslov 3"/>
          <p:cNvSpPr>
            <a:spLocks noGrp="1"/>
          </p:cNvSpPr>
          <p:nvPr>
            <p:ph type="title"/>
          </p:nvPr>
        </p:nvSpPr>
        <p:spPr>
          <a:xfrm>
            <a:off x="539552" y="332656"/>
            <a:ext cx="7570787" cy="720725"/>
          </a:xfrm>
          <a:ln>
            <a:noFill/>
            <a:miter lim="800000"/>
            <a:headEnd/>
            <a:tailEnd/>
          </a:ln>
        </p:spPr>
        <p:txBody>
          <a:bodyPr/>
          <a:lstStyle/>
          <a:p>
            <a:r>
              <a:rPr lang="pl-PL" altLang="sl-SI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SI-PASS</a:t>
            </a:r>
            <a:endParaRPr lang="sl-SI" altLang="sl-SI" sz="32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8422247-A6C0-4434-B5EB-3BD6661C38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9" y="908720"/>
            <a:ext cx="7570788" cy="4012209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49DDA341-5DC7-43CD-A4BF-3EC2F04771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8554" y="4202659"/>
            <a:ext cx="6131785" cy="258866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728B4BC2-9A5E-41C7-A5D9-32B6D2FE7690}"/>
              </a:ext>
            </a:extLst>
          </p:cNvPr>
          <p:cNvSpPr txBox="1"/>
          <p:nvPr/>
        </p:nvSpPr>
        <p:spPr>
          <a:xfrm>
            <a:off x="2123728" y="4293096"/>
            <a:ext cx="881973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l-SI" sz="1100" dirty="0"/>
              <a:t>Arhitektura</a:t>
            </a:r>
          </a:p>
        </p:txBody>
      </p:sp>
    </p:spTree>
    <p:extLst>
      <p:ext uri="{BB962C8B-B14F-4D97-AF65-F5344CB8AC3E}">
        <p14:creationId xmlns:p14="http://schemas.microsoft.com/office/powerpoint/2010/main" val="3434512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Raven puščični povezovalnik 4"/>
          <p:cNvCxnSpPr/>
          <p:nvPr/>
        </p:nvCxnSpPr>
        <p:spPr bwMode="auto">
          <a:xfrm>
            <a:off x="6804248" y="2492896"/>
            <a:ext cx="914400" cy="9144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Raven puščični povezovalnik 8"/>
          <p:cNvCxnSpPr/>
          <p:nvPr/>
        </p:nvCxnSpPr>
        <p:spPr bwMode="auto">
          <a:xfrm flipH="1">
            <a:off x="6804248" y="2276872"/>
            <a:ext cx="288031" cy="216024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Raven povezovalnik 7"/>
          <p:cNvCxnSpPr>
            <a:cxnSpLocks/>
          </p:cNvCxnSpPr>
          <p:nvPr/>
        </p:nvCxnSpPr>
        <p:spPr>
          <a:xfrm>
            <a:off x="3851920" y="1484784"/>
            <a:ext cx="0" cy="4824536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Naslov 15">
            <a:extLst>
              <a:ext uri="{FF2B5EF4-FFF2-40B4-BE49-F238E27FC236}">
                <a16:creationId xmlns:a16="http://schemas.microsoft.com/office/drawing/2014/main" id="{D7FCC515-4A54-4C17-B1B5-B7E93ADD8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587860"/>
            <a:ext cx="7929562" cy="800956"/>
          </a:xfrm>
        </p:spPr>
        <p:txBody>
          <a:bodyPr/>
          <a:lstStyle/>
          <a:p>
            <a:pPr algn="ctr"/>
            <a:r>
              <a:rPr lang="sl-SI" sz="3200" dirty="0">
                <a:latin typeface="Calibri" panose="020F0502020204030204" pitchFamily="34" charset="0"/>
                <a:cs typeface="Calibri" panose="020F0502020204030204" pitchFamily="34" charset="0"/>
              </a:rPr>
              <a:t>Vse na enem mestu</a:t>
            </a:r>
          </a:p>
        </p:txBody>
      </p:sp>
      <p:pic>
        <p:nvPicPr>
          <p:cNvPr id="19" name="Slika 18">
            <a:extLst>
              <a:ext uri="{FF2B5EF4-FFF2-40B4-BE49-F238E27FC236}">
                <a16:creationId xmlns:a16="http://schemas.microsoft.com/office/drawing/2014/main" id="{9D3C296D-0318-4685-A372-B2343ABFB2F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245" y="1819630"/>
            <a:ext cx="2646212" cy="1535052"/>
          </a:xfrm>
          <a:prstGeom prst="rect">
            <a:avLst/>
          </a:prstGeom>
        </p:spPr>
      </p:pic>
      <p:pic>
        <p:nvPicPr>
          <p:cNvPr id="21" name="Slika 20">
            <a:extLst>
              <a:ext uri="{FF2B5EF4-FFF2-40B4-BE49-F238E27FC236}">
                <a16:creationId xmlns:a16="http://schemas.microsoft.com/office/drawing/2014/main" id="{DE8A9FB9-F16F-4F3E-BE87-C82BF92B77B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384" y="1782365"/>
            <a:ext cx="3466465" cy="3383280"/>
          </a:xfrm>
          <a:prstGeom prst="rect">
            <a:avLst/>
          </a:prstGeom>
        </p:spPr>
      </p:pic>
      <p:pic>
        <p:nvPicPr>
          <p:cNvPr id="26" name="Picture 2">
            <a:extLst>
              <a:ext uri="{FF2B5EF4-FFF2-40B4-BE49-F238E27FC236}">
                <a16:creationId xmlns:a16="http://schemas.microsoft.com/office/drawing/2014/main" id="{200EC391-9DA8-4BC4-A26E-972E789FA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165645"/>
            <a:ext cx="1348022" cy="1348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PoljeZBesedilom 26">
            <a:extLst>
              <a:ext uri="{FF2B5EF4-FFF2-40B4-BE49-F238E27FC236}">
                <a16:creationId xmlns:a16="http://schemas.microsoft.com/office/drawing/2014/main" id="{B1AE772D-A100-4CCD-ADFC-F7352C54BAD1}"/>
              </a:ext>
            </a:extLst>
          </p:cNvPr>
          <p:cNvSpPr txBox="1"/>
          <p:nvPr/>
        </p:nvSpPr>
        <p:spPr>
          <a:xfrm>
            <a:off x="664466" y="3666219"/>
            <a:ext cx="2759989" cy="1200329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Registracija poslovnih subjektov</a:t>
            </a:r>
          </a:p>
          <a:p>
            <a:pPr algn="ctr"/>
            <a:r>
              <a:rPr lang="sl-SI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VEM / SPOT </a:t>
            </a:r>
          </a:p>
        </p:txBody>
      </p:sp>
      <p:sp>
        <p:nvSpPr>
          <p:cNvPr id="28" name="PoljeZBesedilom 27">
            <a:extLst>
              <a:ext uri="{FF2B5EF4-FFF2-40B4-BE49-F238E27FC236}">
                <a16:creationId xmlns:a16="http://schemas.microsoft.com/office/drawing/2014/main" id="{56E80D10-4285-4C8D-BD0E-B8D730817E84}"/>
              </a:ext>
            </a:extLst>
          </p:cNvPr>
          <p:cNvSpPr txBox="1"/>
          <p:nvPr/>
        </p:nvSpPr>
        <p:spPr>
          <a:xfrm>
            <a:off x="3995947" y="5460677"/>
            <a:ext cx="3722702" cy="461665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Fi=Po Finančni pomočnik</a:t>
            </a:r>
          </a:p>
        </p:txBody>
      </p:sp>
    </p:spTree>
    <p:extLst>
      <p:ext uri="{BB962C8B-B14F-4D97-AF65-F5344CB8AC3E}">
        <p14:creationId xmlns:p14="http://schemas.microsoft.com/office/powerpoint/2010/main" val="207977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4_Default Design">
  <a:themeElements>
    <a:clrScheme name="13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3_Default Design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3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2_Default Design">
  <a:themeElements>
    <a:clrScheme name="12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2_Default Design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1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l-S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l-S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Tema1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l-S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l-S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Tema1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l-S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l-S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A06B91E10C9884799152A808CEFAEB2" ma:contentTypeVersion="1" ma:contentTypeDescription="Ustvari nov dokument." ma:contentTypeScope="" ma:versionID="3cf7c3a864a5c6e78212e9058d671fed">
  <xsd:schema xmlns:xsd="http://www.w3.org/2001/XMLSchema" xmlns:xs="http://www.w3.org/2001/XMLSchema" xmlns:p="http://schemas.microsoft.com/office/2006/metadata/properties" xmlns:ns1="da7427d8-fc65-4a91-b243-8b4b496ef0af" xmlns:ns3="a55dc451-937a-47a7-95da-4af4a96d5986" targetNamespace="http://schemas.microsoft.com/office/2006/metadata/properties" ma:root="true" ma:fieldsID="7594ce650cce8198329605bcbd49e1ab" ns1:_="" ns3:_="">
    <xsd:import namespace="da7427d8-fc65-4a91-b243-8b4b496ef0af"/>
    <xsd:import namespace="a55dc451-937a-47a7-95da-4af4a96d5986"/>
    <xsd:element name="properties">
      <xsd:complexType>
        <xsd:sequence>
          <xsd:element name="documentManagement">
            <xsd:complexType>
              <xsd:all>
                <xsd:element ref="ns1:Dogodek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7427d8-fc65-4a91-b243-8b4b496ef0af" elementFormDefault="qualified">
    <xsd:import namespace="http://schemas.microsoft.com/office/2006/documentManagement/types"/>
    <xsd:import namespace="http://schemas.microsoft.com/office/infopath/2007/PartnerControls"/>
    <xsd:element name="Dogodek" ma:index="0" nillable="true" ma:displayName="Dogodek" ma:internalName="Dogodek">
      <xsd:simpleType>
        <xsd:restriction base="dms:Text">
          <xsd:maxLength value="7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5dc451-937a-47a7-95da-4af4a96d5986" elementFormDefault="qualified">
    <xsd:import namespace="http://schemas.microsoft.com/office/2006/documentManagement/types"/>
    <xsd:import namespace="http://schemas.microsoft.com/office/infopath/2007/PartnerControls"/>
    <xsd:element name="_dlc_DocId" ma:index="9" nillable="true" ma:displayName="Vrednost ID-ja dokumenta" ma:description="Vrednost ID-ja dokumenta, dodeljenega temu elementu." ma:internalName="_dlc_DocId" ma:readOnly="true">
      <xsd:simpleType>
        <xsd:restriction base="dms:Text"/>
      </xsd:simpleType>
    </xsd:element>
    <xsd:element name="_dlc_DocIdUrl" ma:index="10" nillable="true" ma:displayName="ID dokumenta" ma:description="Trajna povezava do tega dokumenta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3" ma:displayName="Vrsta vsebine"/>
        <xsd:element ref="dc:title" minOccurs="0" maxOccurs="1" ma:index="2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a55dc451-937a-47a7-95da-4af4a96d5986">5ZMNEFAUS7KH-420-173</_dlc_DocId>
    <_dlc_DocIdUrl xmlns="a55dc451-937a-47a7-95da-4af4a96d5986">
      <Url>http://ajda2/Razno/Dogodki/_layouts/DocIdRedir.aspx?ID=5ZMNEFAUS7KH-420-173</Url>
      <Description>5ZMNEFAUS7KH-420-173</Description>
    </_dlc_DocIdUrl>
    <Dogodek xmlns="da7427d8-fc65-4a91-b243-8b4b496ef0af">09 Eurostat</Dogodek>
  </documentManagement>
</p:properties>
</file>

<file path=customXml/itemProps1.xml><?xml version="1.0" encoding="utf-8"?>
<ds:datastoreItem xmlns:ds="http://schemas.openxmlformats.org/officeDocument/2006/customXml" ds:itemID="{7CA3AC1D-ADCB-4109-A957-A1530290DF96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0F65E482-3F14-4A1A-B953-E402993DF0E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FBA651D-ADCB-45A1-B765-44A3F47A5A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a7427d8-fc65-4a91-b243-8b4b496ef0af"/>
    <ds:schemaRef ds:uri="a55dc451-937a-47a7-95da-4af4a96d59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3B5BDE2E-BBBB-46BF-A69A-9DD8765863C6}">
  <ds:schemaRefs>
    <ds:schemaRef ds:uri="http://purl.org/dc/dcmitype/"/>
    <ds:schemaRef ds:uri="http://schemas.microsoft.com/office/2006/metadata/properties"/>
    <ds:schemaRef ds:uri="http://www.w3.org/XML/1998/namespace"/>
    <ds:schemaRef ds:uri="a55dc451-937a-47a7-95da-4af4a96d5986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da7427d8-fc65-4a91-b243-8b4b496ef0af"/>
    <ds:schemaRef ds:uri="http://purl.org/dc/terms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9588</TotalTime>
  <Words>725</Words>
  <Application>Microsoft Office PowerPoint</Application>
  <PresentationFormat>Diaprojekcija na zaslonu (4:3)</PresentationFormat>
  <Paragraphs>108</Paragraphs>
  <Slides>12</Slides>
  <Notes>11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5</vt:i4>
      </vt:variant>
      <vt:variant>
        <vt:lpstr>Naslovi diapozitivov</vt:lpstr>
      </vt:variant>
      <vt:variant>
        <vt:i4>12</vt:i4>
      </vt:variant>
    </vt:vector>
  </HeadingPairs>
  <TitlesOfParts>
    <vt:vector size="22" baseType="lpstr">
      <vt:lpstr>Arial</vt:lpstr>
      <vt:lpstr>Calibri</vt:lpstr>
      <vt:lpstr>Myriad Pro</vt:lpstr>
      <vt:lpstr>Times New Roman</vt:lpstr>
      <vt:lpstr>Wingdings</vt:lpstr>
      <vt:lpstr>14_Default Design</vt:lpstr>
      <vt:lpstr>12_Default Design</vt:lpstr>
      <vt:lpstr>Tema1</vt:lpstr>
      <vt:lpstr>1_Tema1</vt:lpstr>
      <vt:lpstr>2_Tema1</vt:lpstr>
      <vt:lpstr>PowerPointova predstavitev</vt:lpstr>
      <vt:lpstr>AJPES – portal z vsebinskimi in  finančnimi podatki ter storitvami</vt:lpstr>
      <vt:lpstr>Transparentnost domačih in tujih pravnih oseb na portalu AJPES</vt:lpstr>
      <vt:lpstr>Poslovni register Slovenije (PRS) na 30. 6. 2019</vt:lpstr>
      <vt:lpstr>Register transakcijskih računov (RTR)</vt:lpstr>
      <vt:lpstr>Letna poročila poslovnih subjektov </vt:lpstr>
      <vt:lpstr>LEI – enoličen globalni identifikar pravnih oseb</vt:lpstr>
      <vt:lpstr>SI-PASS</vt:lpstr>
      <vt:lpstr>Vse na enem mestu</vt:lpstr>
      <vt:lpstr>Celovit vpogled (vsebinski in finančni podatki) z analitičnim orodjem </vt:lpstr>
      <vt:lpstr>Z video-m do znanja!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Andreja Kelhar Horvat</dc:creator>
  <cp:lastModifiedBy>Mojca Kunšek</cp:lastModifiedBy>
  <cp:revision>681</cp:revision>
  <cp:lastPrinted>2017-05-04T11:09:44Z</cp:lastPrinted>
  <dcterms:created xsi:type="dcterms:W3CDTF">2012-10-29T13:10:00Z</dcterms:created>
  <dcterms:modified xsi:type="dcterms:W3CDTF">2019-09-20T12:49:07Z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0x0101009A06B91E10C9884799152A808CEFAEB2</vt:lpwstr>
  </property>
  <property fmtid="{D5CDD505-2E9C-101B-9397-08002B2CF9AE}" pid="3" name="_dlc_DocIdItemGuid">
    <vt:lpwstr>96412dd5-39cc-48fa-9cb1-eb24dbdcaaf0</vt:lpwstr>
  </property>
</Properties>
</file>