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4"/>
  </p:sldMasterIdLst>
  <p:sldIdLst>
    <p:sldId id="326" r:id="rId5"/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11/8/2019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115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11/8/2019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682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11/8/2019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659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11/8/2019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683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11/8/2019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89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11/8/2019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221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11/8/2019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514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11/8/2019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33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11/8/2019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181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374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660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855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24" r:id="rId6"/>
    <p:sldLayoutId id="2147483720" r:id="rId7"/>
    <p:sldLayoutId id="2147483721" r:id="rId8"/>
    <p:sldLayoutId id="2147483722" r:id="rId9"/>
    <p:sldLayoutId id="2147483723" r:id="rId10"/>
    <p:sldLayoutId id="214748372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650790" y="477800"/>
            <a:ext cx="1097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b="1" dirty="0">
                <a:solidFill>
                  <a:srgbClr val="293A5B"/>
                </a:solidFill>
              </a:rPr>
              <a:t>Vsebina posveta</a:t>
            </a:r>
          </a:p>
        </p:txBody>
      </p:sp>
      <p:sp>
        <p:nvSpPr>
          <p:cNvPr id="3" name="PoljeZBesedilom 2"/>
          <p:cNvSpPr txBox="1"/>
          <p:nvPr/>
        </p:nvSpPr>
        <p:spPr>
          <a:xfrm>
            <a:off x="638430" y="1701123"/>
            <a:ext cx="10972800" cy="4319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sl-SI" dirty="0">
                <a:solidFill>
                  <a:srgbClr val="293A5B"/>
                </a:solidFill>
              </a:rPr>
              <a:t>09.00-09.05    Pozdrav ZRS</a:t>
            </a:r>
          </a:p>
          <a:p>
            <a:pPr fontAlgn="base"/>
            <a:r>
              <a:rPr lang="sl-SI" dirty="0">
                <a:solidFill>
                  <a:srgbClr val="293A5B"/>
                </a:solidFill>
              </a:rPr>
              <a:t>09.05-09.25    Osnova bančništva</a:t>
            </a:r>
          </a:p>
          <a:p>
            <a:pPr fontAlgn="base"/>
            <a:r>
              <a:rPr lang="sl-SI" dirty="0">
                <a:solidFill>
                  <a:srgbClr val="293A5B"/>
                </a:solidFill>
              </a:rPr>
              <a:t>09.25-09.45    Zakaj banke te podatke potrebujejo?</a:t>
            </a:r>
          </a:p>
          <a:p>
            <a:pPr fontAlgn="base"/>
            <a:r>
              <a:rPr lang="sl-SI" dirty="0">
                <a:solidFill>
                  <a:srgbClr val="293A5B"/>
                </a:solidFill>
              </a:rPr>
              <a:t>09.45-10.30    Predstavitev delovanja FRP</a:t>
            </a:r>
          </a:p>
          <a:p>
            <a:pPr fontAlgn="base"/>
            <a:endParaRPr lang="sl-SI" dirty="0">
              <a:solidFill>
                <a:srgbClr val="293A5B"/>
              </a:solidFill>
            </a:endParaRPr>
          </a:p>
          <a:p>
            <a:pPr fontAlgn="base"/>
            <a:r>
              <a:rPr lang="sl-SI" dirty="0">
                <a:solidFill>
                  <a:srgbClr val="293A5B"/>
                </a:solidFill>
              </a:rPr>
              <a:t>10.30-11.00    </a:t>
            </a:r>
            <a:r>
              <a:rPr lang="sl-SI" i="1" dirty="0">
                <a:solidFill>
                  <a:srgbClr val="293A5B"/>
                </a:solidFill>
              </a:rPr>
              <a:t>Odmor s pogostitvijo</a:t>
            </a:r>
          </a:p>
          <a:p>
            <a:pPr fontAlgn="base"/>
            <a:endParaRPr lang="sl-SI" dirty="0">
              <a:solidFill>
                <a:srgbClr val="293A5B"/>
              </a:solidFill>
            </a:endParaRPr>
          </a:p>
          <a:p>
            <a:pPr fontAlgn="base"/>
            <a:r>
              <a:rPr lang="sl-SI" dirty="0">
                <a:solidFill>
                  <a:srgbClr val="293A5B"/>
                </a:solidFill>
              </a:rPr>
              <a:t>11.00-11.20    Opis postopka prenosa prek ZZI na banke prek B2B kanala</a:t>
            </a:r>
          </a:p>
          <a:p>
            <a:pPr fontAlgn="base"/>
            <a:r>
              <a:rPr lang="sl-SI" dirty="0">
                <a:solidFill>
                  <a:srgbClr val="293A5B"/>
                </a:solidFill>
              </a:rPr>
              <a:t>11.20-11.25    Bonitetna razvrstitev – </a:t>
            </a:r>
            <a:r>
              <a:rPr lang="sl-SI" dirty="0" err="1">
                <a:solidFill>
                  <a:srgbClr val="293A5B"/>
                </a:solidFill>
              </a:rPr>
              <a:t>scoring</a:t>
            </a:r>
            <a:r>
              <a:rPr lang="sl-SI" dirty="0">
                <a:solidFill>
                  <a:srgbClr val="293A5B"/>
                </a:solidFill>
              </a:rPr>
              <a:t> (točkovanje) podjetnika</a:t>
            </a:r>
          </a:p>
          <a:p>
            <a:pPr fontAlgn="base"/>
            <a:r>
              <a:rPr lang="sl-SI" dirty="0">
                <a:solidFill>
                  <a:srgbClr val="293A5B"/>
                </a:solidFill>
              </a:rPr>
              <a:t>11.25-12.10    Kaj banki posamezni podatki povejo (kazalci iz razkritij)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sl-SI" sz="2000" dirty="0">
              <a:solidFill>
                <a:srgbClr val="3A6F8F"/>
              </a:solidFill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sl-SI" sz="2000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endParaRPr lang="sl-SI" sz="1400" dirty="0"/>
          </a:p>
          <a:p>
            <a:endParaRPr lang="sl-SI" sz="1400" dirty="0"/>
          </a:p>
          <a:p>
            <a:endParaRPr lang="sl-SI" sz="1400" dirty="0"/>
          </a:p>
        </p:txBody>
      </p:sp>
      <p:sp>
        <p:nvSpPr>
          <p:cNvPr id="4" name="Pravokotnik 3"/>
          <p:cNvSpPr/>
          <p:nvPr/>
        </p:nvSpPr>
        <p:spPr>
          <a:xfrm flipV="1">
            <a:off x="757881" y="1061863"/>
            <a:ext cx="1861752" cy="45719"/>
          </a:xfrm>
          <a:prstGeom prst="rect">
            <a:avLst/>
          </a:prstGeom>
          <a:solidFill>
            <a:srgbClr val="CAD4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79952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>
            <a:extLst>
              <a:ext uri="{FF2B5EF4-FFF2-40B4-BE49-F238E27FC236}">
                <a16:creationId xmlns:a16="http://schemas.microsoft.com/office/drawing/2014/main" id="{ACB5F2B5-7C68-4A22-8BEB-57233EE2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40356"/>
          </a:xfrm>
        </p:spPr>
        <p:txBody>
          <a:bodyPr>
            <a:normAutofit/>
          </a:bodyPr>
          <a:lstStyle/>
          <a:p>
            <a:pPr algn="ctr"/>
            <a:r>
              <a:rPr lang="sl-SI" sz="3600" dirty="0"/>
              <a:t>FINANČNI KAZALNIKI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A923BAE0-99B5-4C98-9E59-53122D9F4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574524"/>
            <a:ext cx="10058400" cy="3294568"/>
          </a:xfrm>
        </p:spPr>
        <p:txBody>
          <a:bodyPr/>
          <a:lstStyle/>
          <a:p>
            <a:pPr algn="ctr">
              <a:buClrTx/>
              <a:buFont typeface="Wingdings" panose="05000000000000000000" pitchFamily="2" charset="2"/>
              <a:buChar char="§"/>
            </a:pPr>
            <a:r>
              <a:rPr lang="sl-SI" dirty="0"/>
              <a:t> KAZALNIKI UČINKOVITOSTI</a:t>
            </a:r>
          </a:p>
          <a:p>
            <a:pPr algn="ctr">
              <a:buClrTx/>
              <a:buFont typeface="Wingdings" panose="05000000000000000000" pitchFamily="2" charset="2"/>
              <a:buChar char="§"/>
            </a:pPr>
            <a:r>
              <a:rPr lang="sl-SI" dirty="0"/>
              <a:t> KAZALNIKI FINANČNEGA VZVODA</a:t>
            </a:r>
          </a:p>
          <a:p>
            <a:pPr algn="ctr">
              <a:buClrTx/>
              <a:buFont typeface="Wingdings" panose="05000000000000000000" pitchFamily="2" charset="2"/>
              <a:buChar char="§"/>
            </a:pPr>
            <a:r>
              <a:rPr lang="sl-SI" dirty="0"/>
              <a:t> KAZALNIKI DENARNEGA TOKA</a:t>
            </a:r>
          </a:p>
          <a:p>
            <a:pPr algn="ctr">
              <a:buClrTx/>
              <a:buFont typeface="Wingdings" panose="05000000000000000000" pitchFamily="2" charset="2"/>
              <a:buChar char="§"/>
            </a:pPr>
            <a:r>
              <a:rPr lang="sl-SI" dirty="0"/>
              <a:t> KAZALNIKI LIKVIDNOSTI</a:t>
            </a:r>
          </a:p>
        </p:txBody>
      </p:sp>
    </p:spTree>
    <p:extLst>
      <p:ext uri="{BB962C8B-B14F-4D97-AF65-F5344CB8AC3E}">
        <p14:creationId xmlns:p14="http://schemas.microsoft.com/office/powerpoint/2010/main" val="3621625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A6B8CFD-DFFF-4648-BAA6-FBEEE2FCD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04846"/>
          </a:xfrm>
        </p:spPr>
        <p:txBody>
          <a:bodyPr>
            <a:normAutofit/>
          </a:bodyPr>
          <a:lstStyle/>
          <a:p>
            <a:pPr algn="ctr"/>
            <a:r>
              <a:rPr lang="sl-SI" sz="3600" dirty="0"/>
              <a:t>KAZALNIKI UČINKOVITOSTI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A6F91C32-C33C-4FA6-8C30-D00AD76FB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80" y="2530136"/>
            <a:ext cx="4639736" cy="3338957"/>
          </a:xfrm>
        </p:spPr>
        <p:txBody>
          <a:bodyPr/>
          <a:lstStyle/>
          <a:p>
            <a:r>
              <a:rPr lang="sl-SI" dirty="0"/>
              <a:t>KU1: Dnevi vezave terjatev</a:t>
            </a:r>
          </a:p>
          <a:p>
            <a:r>
              <a:rPr lang="sl-SI" dirty="0"/>
              <a:t>KU2: Dnevi vezave zalog</a:t>
            </a:r>
          </a:p>
          <a:p>
            <a:r>
              <a:rPr lang="sl-SI" dirty="0"/>
              <a:t>KU3: Dnevi vezave obveznosti</a:t>
            </a:r>
          </a:p>
          <a:p>
            <a:r>
              <a:rPr lang="sl-SI" dirty="0"/>
              <a:t>KU4: Poslovni cikel = KU1 + KU2</a:t>
            </a:r>
          </a:p>
          <a:p>
            <a:r>
              <a:rPr lang="sl-SI" dirty="0"/>
              <a:t>KU5: </a:t>
            </a:r>
            <a:r>
              <a:rPr lang="sl-SI" b="1" dirty="0"/>
              <a:t>Finančna vrzel </a:t>
            </a:r>
            <a:r>
              <a:rPr lang="sl-SI" dirty="0"/>
              <a:t>= KU4 – KU3</a:t>
            </a:r>
          </a:p>
          <a:p>
            <a:endParaRPr lang="sl-SI" dirty="0"/>
          </a:p>
        </p:txBody>
      </p:sp>
      <p:sp>
        <p:nvSpPr>
          <p:cNvPr id="7" name="Označba mesta vsebine 6">
            <a:extLst>
              <a:ext uri="{FF2B5EF4-FFF2-40B4-BE49-F238E27FC236}">
                <a16:creationId xmlns:a16="http://schemas.microsoft.com/office/drawing/2014/main" id="{A23BC076-4BEA-4849-8D97-D4E459244B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15944" y="2911876"/>
            <a:ext cx="4639736" cy="2957218"/>
          </a:xfrm>
        </p:spPr>
        <p:txBody>
          <a:bodyPr/>
          <a:lstStyle/>
          <a:p>
            <a:pPr algn="just"/>
            <a:r>
              <a:rPr lang="sl-SI" b="1" dirty="0"/>
              <a:t>Finančna vrzel </a:t>
            </a:r>
            <a:r>
              <a:rPr lang="sl-SI" dirty="0"/>
              <a:t>nam pokaže potrebo po financiranju. Je delež obratnih sredstev (terjatve + zaloge), ki se sam po sebi ne financira in ga je potrebno finančno podpreti z obveznostmi (sposojen denar) ali z lastniškim kapitalom.</a:t>
            </a:r>
          </a:p>
        </p:txBody>
      </p:sp>
    </p:spTree>
    <p:extLst>
      <p:ext uri="{BB962C8B-B14F-4D97-AF65-F5344CB8AC3E}">
        <p14:creationId xmlns:p14="http://schemas.microsoft.com/office/powerpoint/2010/main" val="1526801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663D2F8-F3DC-47BC-8BC3-7C3692F29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33824"/>
          </a:xfrm>
        </p:spPr>
        <p:txBody>
          <a:bodyPr>
            <a:normAutofit/>
          </a:bodyPr>
          <a:lstStyle/>
          <a:p>
            <a:pPr algn="ctr"/>
            <a:r>
              <a:rPr lang="sl-SI" sz="3600" dirty="0"/>
              <a:t>KAZALNIKI FINANČNEGA VZVODA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CF6D409-DE29-439A-A34A-FADFAD1F24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80" y="2521258"/>
            <a:ext cx="4639736" cy="3347835"/>
          </a:xfrm>
        </p:spPr>
        <p:txBody>
          <a:bodyPr/>
          <a:lstStyle/>
          <a:p>
            <a:pPr>
              <a:buClrTx/>
              <a:buFont typeface="Wingdings" panose="05000000000000000000" pitchFamily="2" charset="2"/>
              <a:buChar char="§"/>
            </a:pPr>
            <a:r>
              <a:rPr lang="sl-SI" dirty="0"/>
              <a:t> Delež kapitala v sredstvih „</a:t>
            </a:r>
            <a:r>
              <a:rPr lang="sl-SI" dirty="0" err="1"/>
              <a:t>Equity</a:t>
            </a:r>
            <a:r>
              <a:rPr lang="sl-SI" dirty="0"/>
              <a:t> ratio“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sl-SI" dirty="0"/>
              <a:t> Delež kapitala v financiranju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sl-SI" dirty="0"/>
              <a:t> </a:t>
            </a:r>
            <a:r>
              <a:rPr lang="sl-SI" b="1" dirty="0"/>
              <a:t>Kreditna sposobnost (Fin. dolg/EBITDA)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sl-SI" b="1" dirty="0"/>
              <a:t> </a:t>
            </a:r>
            <a:r>
              <a:rPr lang="sl-SI" dirty="0"/>
              <a:t>Kazalnik obrestnega pokritja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sl-SI" b="1" dirty="0"/>
              <a:t> Zmožnost servisiranja dolga (DSCR)</a:t>
            </a:r>
          </a:p>
        </p:txBody>
      </p:sp>
    </p:spTree>
    <p:extLst>
      <p:ext uri="{BB962C8B-B14F-4D97-AF65-F5344CB8AC3E}">
        <p14:creationId xmlns:p14="http://schemas.microsoft.com/office/powerpoint/2010/main" val="12661407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618C1BD-781D-4515-AD52-23D5BC044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51580"/>
          </a:xfrm>
        </p:spPr>
        <p:txBody>
          <a:bodyPr>
            <a:normAutofit/>
          </a:bodyPr>
          <a:lstStyle/>
          <a:p>
            <a:pPr algn="ctr"/>
            <a:r>
              <a:rPr lang="sl-SI" sz="3600" dirty="0"/>
              <a:t>KAZALNIKI DENARNEGA TOKA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12BE654-884C-41E8-B11A-11C2D50EB8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9" y="2396971"/>
            <a:ext cx="5418665" cy="3472122"/>
          </a:xfrm>
        </p:spPr>
        <p:txBody>
          <a:bodyPr/>
          <a:lstStyle/>
          <a:p>
            <a:pPr>
              <a:buClrTx/>
              <a:buFont typeface="Wingdings" panose="05000000000000000000" pitchFamily="2" charset="2"/>
              <a:buChar char="§"/>
            </a:pPr>
            <a:r>
              <a:rPr lang="sl-SI" dirty="0"/>
              <a:t> Operativni denarni tok – </a:t>
            </a:r>
            <a:r>
              <a:rPr lang="sl-SI" i="1" dirty="0"/>
              <a:t>„Denarni tok plačuje račune“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sl-SI" i="1" dirty="0"/>
              <a:t> CAPEX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sl-SI" i="1" dirty="0"/>
              <a:t> </a:t>
            </a:r>
            <a:r>
              <a:rPr lang="sl-SI" b="1" i="1" dirty="0"/>
              <a:t>Prosti denarni tok (FCF)</a:t>
            </a:r>
            <a:r>
              <a:rPr lang="sl-SI" i="1" dirty="0"/>
              <a:t> = operativni DT – CAPEX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sl-SI" i="1" dirty="0"/>
              <a:t>+ Neto prihodki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sl-SI" i="1" dirty="0"/>
              <a:t>+ Amortizacija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sl-SI" i="1" dirty="0"/>
              <a:t>- spremembe v obratnih sredstvih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sl-SI" i="1" dirty="0"/>
              <a:t>- CAPEX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47A0E94E-F5A1-4DCC-819B-20C89C05F2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38150" y="2120900"/>
            <a:ext cx="4417529" cy="3748194"/>
          </a:xfrm>
        </p:spPr>
        <p:txBody>
          <a:bodyPr/>
          <a:lstStyle/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3600235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198D6F8-23BE-4DFF-B0B0-CC9AA8427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87090"/>
          </a:xfrm>
        </p:spPr>
        <p:txBody>
          <a:bodyPr>
            <a:normAutofit/>
          </a:bodyPr>
          <a:lstStyle/>
          <a:p>
            <a:pPr algn="ctr"/>
            <a:r>
              <a:rPr lang="sl-SI" sz="3600" dirty="0"/>
              <a:t>KAZALNIKI LIKVIDNOSTI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5C48B7E-4D68-423F-B8F8-638C02440A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80" y="2485748"/>
            <a:ext cx="4639736" cy="3383345"/>
          </a:xfrm>
        </p:spPr>
        <p:txBody>
          <a:bodyPr/>
          <a:lstStyle/>
          <a:p>
            <a:pPr>
              <a:buClrTx/>
              <a:buFont typeface="Wingdings" panose="05000000000000000000" pitchFamily="2" charset="2"/>
              <a:buChar char="§"/>
            </a:pPr>
            <a:r>
              <a:rPr lang="sl-SI" dirty="0"/>
              <a:t> </a:t>
            </a:r>
            <a:r>
              <a:rPr lang="sl-SI" b="1" dirty="0"/>
              <a:t>Kratkoročni koeficient likvidnosti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sl-SI" dirty="0"/>
              <a:t> Pospešeni koeficient likvidnosti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endParaRPr lang="sl-SI" dirty="0"/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D9B46B3F-0A9C-494A-8CAC-361340F9AA9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080651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A5AC2EA-342B-4861-A448-66290CC6A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13723"/>
          </a:xfrm>
        </p:spPr>
        <p:txBody>
          <a:bodyPr>
            <a:normAutofit/>
          </a:bodyPr>
          <a:lstStyle/>
          <a:p>
            <a:pPr algn="ctr"/>
            <a:r>
              <a:rPr lang="sl-SI" sz="3600" dirty="0"/>
              <a:t>DRUGI KAZALNIKI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5765A50A-E76C-4C30-9DDF-69FFA6B14B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80" y="2592280"/>
            <a:ext cx="4639736" cy="3276813"/>
          </a:xfrm>
        </p:spPr>
        <p:txBody>
          <a:bodyPr/>
          <a:lstStyle/>
          <a:p>
            <a:pPr>
              <a:buClrTx/>
              <a:buFont typeface="Wingdings" panose="05000000000000000000" pitchFamily="2" charset="2"/>
              <a:buChar char="§"/>
            </a:pPr>
            <a:r>
              <a:rPr lang="sl-SI" dirty="0"/>
              <a:t> Donos na kapital – ROE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sl-SI" dirty="0"/>
              <a:t> Donos na sredstva - ROA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sl-SI" dirty="0"/>
              <a:t> EBITDA marža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sl-SI" dirty="0"/>
              <a:t> Profitna marža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9F5DD214-B31B-4798-BC41-75DA3932B74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18775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9">
            <a:extLst>
              <a:ext uri="{FF2B5EF4-FFF2-40B4-BE49-F238E27FC236}">
                <a16:creationId xmlns:a16="http://schemas.microsoft.com/office/drawing/2014/main" id="{0B4FB531-34DA-4777-9BD5-5B885DC38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15076"/>
            <a:ext cx="12188952" cy="1942924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Naslov 3">
            <a:extLst>
              <a:ext uri="{FF2B5EF4-FFF2-40B4-BE49-F238E27FC236}">
                <a16:creationId xmlns:a16="http://schemas.microsoft.com/office/drawing/2014/main" id="{4D7597FB-73D0-41D0-A611-99F7EF0439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0455" y="5246457"/>
            <a:ext cx="10588008" cy="1280161"/>
          </a:xfrm>
        </p:spPr>
        <p:txBody>
          <a:bodyPr anchor="ctr">
            <a:noAutofit/>
          </a:bodyPr>
          <a:lstStyle/>
          <a:p>
            <a:pPr algn="ctr"/>
            <a:r>
              <a:rPr lang="sl-SI" sz="4800" dirty="0">
                <a:solidFill>
                  <a:srgbClr val="FFFFFF"/>
                </a:solidFill>
              </a:rPr>
              <a:t>BANKE in FINANČNA RAZKRITJA</a:t>
            </a:r>
          </a:p>
        </p:txBody>
      </p:sp>
      <p:cxnSp>
        <p:nvCxnSpPr>
          <p:cNvPr id="16" name="Straight Connector 11">
            <a:extLst>
              <a:ext uri="{FF2B5EF4-FFF2-40B4-BE49-F238E27FC236}">
                <a16:creationId xmlns:a16="http://schemas.microsoft.com/office/drawing/2014/main" id="{D5B557D3-D7B4-404B-84A1-9BD182BE5B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16200000">
            <a:off x="7532813" y="5760720"/>
            <a:ext cx="118872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Slika 7">
            <a:extLst>
              <a:ext uri="{FF2B5EF4-FFF2-40B4-BE49-F238E27FC236}">
                <a16:creationId xmlns:a16="http://schemas.microsoft.com/office/drawing/2014/main" id="{B7480B42-8428-44C3-A52C-F3349F02ED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41" y="-526936"/>
            <a:ext cx="12192000" cy="5442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046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DCE7FBA-D857-471D-8E9C-EB47EC7C6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l-SI" dirty="0"/>
            </a:br>
            <a:r>
              <a:rPr lang="sl-SI" dirty="0"/>
              <a:t>BANKA KOT FINANČNI POSREDNIK</a:t>
            </a:r>
            <a:br>
              <a:rPr lang="sl-SI" dirty="0"/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AD6E1F9D-6C02-4B54-B560-B6E81CF38E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/>
          </a:p>
          <a:p>
            <a:endParaRPr lang="sl-SI" dirty="0"/>
          </a:p>
          <a:p>
            <a:endParaRPr lang="sl-SI" dirty="0"/>
          </a:p>
          <a:p>
            <a:endParaRPr lang="sl-SI" dirty="0"/>
          </a:p>
          <a:p>
            <a:pPr lvl="6"/>
            <a:endParaRPr lang="sl-SI" dirty="0"/>
          </a:p>
          <a:p>
            <a:pPr marL="1271400" lvl="7" indent="0">
              <a:buNone/>
            </a:pPr>
            <a:r>
              <a:rPr lang="sl-SI" sz="1800" dirty="0"/>
              <a:t>-  Zbiranje depozitov				        -  Prenos sredstev</a:t>
            </a:r>
          </a:p>
          <a:p>
            <a:pPr marL="1271400" lvl="7" indent="0">
              <a:buNone/>
            </a:pPr>
            <a:r>
              <a:rPr lang="sl-SI" sz="1800" dirty="0"/>
              <a:t>-  Posojanje kreditov				        -  Menjalnica</a:t>
            </a:r>
          </a:p>
          <a:p>
            <a:pPr marL="1271400" lvl="7" indent="0">
              <a:buNone/>
            </a:pPr>
            <a:r>
              <a:rPr lang="sl-SI" sz="1800" dirty="0"/>
              <a:t>						        -  Izdajanje akreditivov…</a:t>
            </a:r>
          </a:p>
        </p:txBody>
      </p:sp>
      <p:sp>
        <p:nvSpPr>
          <p:cNvPr id="4" name="Pravokotnik 3">
            <a:extLst>
              <a:ext uri="{FF2B5EF4-FFF2-40B4-BE49-F238E27FC236}">
                <a16:creationId xmlns:a16="http://schemas.microsoft.com/office/drawing/2014/main" id="{866D2BA3-47F5-47DD-9D7D-C4C43F15CEC4}"/>
              </a:ext>
            </a:extLst>
          </p:cNvPr>
          <p:cNvSpPr/>
          <p:nvPr/>
        </p:nvSpPr>
        <p:spPr>
          <a:xfrm>
            <a:off x="5154968" y="2308547"/>
            <a:ext cx="1882066" cy="8633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/>
              <a:t>FUNKCIJA BANK</a:t>
            </a:r>
          </a:p>
        </p:txBody>
      </p:sp>
      <p:sp>
        <p:nvSpPr>
          <p:cNvPr id="5" name="Pravokotnik 4">
            <a:extLst>
              <a:ext uri="{FF2B5EF4-FFF2-40B4-BE49-F238E27FC236}">
                <a16:creationId xmlns:a16="http://schemas.microsoft.com/office/drawing/2014/main" id="{50C6A7DD-C24F-41D3-8822-5452455D3223}"/>
              </a:ext>
            </a:extLst>
          </p:cNvPr>
          <p:cNvSpPr/>
          <p:nvPr/>
        </p:nvSpPr>
        <p:spPr>
          <a:xfrm>
            <a:off x="2380694" y="3064734"/>
            <a:ext cx="1882066" cy="8633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/>
              <a:t>PRIMARNA</a:t>
            </a:r>
          </a:p>
        </p:txBody>
      </p:sp>
      <p:sp>
        <p:nvSpPr>
          <p:cNvPr id="6" name="Pravokotnik 5">
            <a:extLst>
              <a:ext uri="{FF2B5EF4-FFF2-40B4-BE49-F238E27FC236}">
                <a16:creationId xmlns:a16="http://schemas.microsoft.com/office/drawing/2014/main" id="{F035BCEB-868E-4214-B0B1-5AD8A65C30B3}"/>
              </a:ext>
            </a:extLst>
          </p:cNvPr>
          <p:cNvSpPr/>
          <p:nvPr/>
        </p:nvSpPr>
        <p:spPr>
          <a:xfrm>
            <a:off x="7929240" y="3071392"/>
            <a:ext cx="1882066" cy="8633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/>
              <a:t>SEKUNDARNA</a:t>
            </a:r>
          </a:p>
        </p:txBody>
      </p:sp>
      <p:cxnSp>
        <p:nvCxnSpPr>
          <p:cNvPr id="8" name="Raven povezovalnik 7">
            <a:extLst>
              <a:ext uri="{FF2B5EF4-FFF2-40B4-BE49-F238E27FC236}">
                <a16:creationId xmlns:a16="http://schemas.microsoft.com/office/drawing/2014/main" id="{1F89D7BC-CECF-471A-B754-9217A860A534}"/>
              </a:ext>
            </a:extLst>
          </p:cNvPr>
          <p:cNvCxnSpPr>
            <a:cxnSpLocks/>
          </p:cNvCxnSpPr>
          <p:nvPr/>
        </p:nvCxnSpPr>
        <p:spPr>
          <a:xfrm>
            <a:off x="3330901" y="2590290"/>
            <a:ext cx="1" cy="7254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en povezovalnik 9">
            <a:extLst>
              <a:ext uri="{FF2B5EF4-FFF2-40B4-BE49-F238E27FC236}">
                <a16:creationId xmlns:a16="http://schemas.microsoft.com/office/drawing/2014/main" id="{FCF8068C-9E59-495D-BF66-0FA5EC76ACF6}"/>
              </a:ext>
            </a:extLst>
          </p:cNvPr>
          <p:cNvCxnSpPr/>
          <p:nvPr/>
        </p:nvCxnSpPr>
        <p:spPr>
          <a:xfrm>
            <a:off x="3330901" y="2590290"/>
            <a:ext cx="18637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en povezovalnik 11">
            <a:extLst>
              <a:ext uri="{FF2B5EF4-FFF2-40B4-BE49-F238E27FC236}">
                <a16:creationId xmlns:a16="http://schemas.microsoft.com/office/drawing/2014/main" id="{2F2A519F-8EAF-4475-8826-1E5AF1592AF9}"/>
              </a:ext>
            </a:extLst>
          </p:cNvPr>
          <p:cNvCxnSpPr>
            <a:cxnSpLocks/>
          </p:cNvCxnSpPr>
          <p:nvPr/>
        </p:nvCxnSpPr>
        <p:spPr>
          <a:xfrm flipV="1">
            <a:off x="8870273" y="2615936"/>
            <a:ext cx="0" cy="6725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ven povezovalnik 13">
            <a:extLst>
              <a:ext uri="{FF2B5EF4-FFF2-40B4-BE49-F238E27FC236}">
                <a16:creationId xmlns:a16="http://schemas.microsoft.com/office/drawing/2014/main" id="{89DD6915-379C-4F99-845D-4B3A5434D8FC}"/>
              </a:ext>
            </a:extLst>
          </p:cNvPr>
          <p:cNvCxnSpPr>
            <a:cxnSpLocks/>
          </p:cNvCxnSpPr>
          <p:nvPr/>
        </p:nvCxnSpPr>
        <p:spPr>
          <a:xfrm flipH="1">
            <a:off x="7037034" y="2590290"/>
            <a:ext cx="18332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6289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AAA5608-FF2B-43ED-B781-0D906BF93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18890"/>
          </a:xfrm>
        </p:spPr>
        <p:txBody>
          <a:bodyPr>
            <a:normAutofit/>
          </a:bodyPr>
          <a:lstStyle/>
          <a:p>
            <a:pPr algn="ctr"/>
            <a:r>
              <a:rPr lang="sl-SI" sz="3200" dirty="0"/>
              <a:t>KATERIM TVEGANJEM JE BANKA IZPOSTAVLJENA?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B33C9888-9FDC-4A3A-BFC5-6CA6FAE8280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sl-SI" dirty="0"/>
          </a:p>
          <a:p>
            <a:pPr lvl="2"/>
            <a:r>
              <a:rPr lang="sl-SI" dirty="0"/>
              <a:t>			</a:t>
            </a:r>
          </a:p>
        </p:txBody>
      </p:sp>
      <p:sp>
        <p:nvSpPr>
          <p:cNvPr id="8" name="Označba mesta vsebine 7">
            <a:extLst>
              <a:ext uri="{FF2B5EF4-FFF2-40B4-BE49-F238E27FC236}">
                <a16:creationId xmlns:a16="http://schemas.microsoft.com/office/drawing/2014/main" id="{76D5E469-795F-4E89-9401-6A3112463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71870" y="2219417"/>
            <a:ext cx="7183810" cy="41991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l-SI" b="1" i="1" dirty="0"/>
              <a:t>Kreditno tveganje </a:t>
            </a:r>
            <a:r>
              <a:rPr lang="sl-SI" i="1" dirty="0"/>
              <a:t>je tveganje izgube zaradi neizpolnitve obveznosti dolžnika oziroma nasprotne stranke v pogodbeno dogovorjenem roku</a:t>
            </a:r>
          </a:p>
          <a:p>
            <a:pPr marL="0" indent="0" algn="just">
              <a:buNone/>
            </a:pPr>
            <a:r>
              <a:rPr lang="sl-SI" b="1" i="1" dirty="0"/>
              <a:t>Likvidnostno tveganje </a:t>
            </a:r>
            <a:r>
              <a:rPr lang="sl-SI" i="1" dirty="0"/>
              <a:t>je tveganje, da banka v določenem trenutku ne more poravnati vseh svojih dospelih plačilnih obveznosti</a:t>
            </a:r>
            <a:endParaRPr lang="sl-SI" sz="2000" i="1" dirty="0"/>
          </a:p>
          <a:p>
            <a:pPr marL="0" indent="0" algn="just">
              <a:buNone/>
            </a:pPr>
            <a:r>
              <a:rPr lang="sl-SI" b="1" i="1" dirty="0"/>
              <a:t>Tržno tveganje </a:t>
            </a:r>
            <a:r>
              <a:rPr lang="sl-SI" i="1" dirty="0"/>
              <a:t>-</a:t>
            </a:r>
            <a:r>
              <a:rPr lang="sl-SI" b="1" i="1" dirty="0"/>
              <a:t> </a:t>
            </a:r>
            <a:r>
              <a:rPr lang="sl-SI" i="1" dirty="0"/>
              <a:t>sprememba obrestne mere, valutno tveganje, …</a:t>
            </a:r>
          </a:p>
          <a:p>
            <a:pPr marL="0" indent="0">
              <a:buNone/>
            </a:pPr>
            <a:endParaRPr lang="sl-SI" sz="1600" b="1" i="1" dirty="0"/>
          </a:p>
          <a:p>
            <a:pPr marL="0" indent="0" algn="just">
              <a:buNone/>
            </a:pPr>
            <a:r>
              <a:rPr lang="sl-SI" b="1" i="1" dirty="0"/>
              <a:t>Operativno tveganje </a:t>
            </a:r>
            <a:r>
              <a:rPr lang="sl-SI" i="1" dirty="0"/>
              <a:t>predstavlja možnost izgube zaradi neustreznega ali neuspešnega izvajanja notranjih postopkov, procesov, ljudi in sistemov ali pa zaradi zunanjih dogodkov.</a:t>
            </a:r>
            <a:endParaRPr lang="sl-SI" b="1" i="1" dirty="0"/>
          </a:p>
          <a:p>
            <a:pPr marL="0" indent="0">
              <a:buNone/>
            </a:pPr>
            <a:endParaRPr lang="sl-SI" i="1" dirty="0"/>
          </a:p>
        </p:txBody>
      </p:sp>
      <p:sp>
        <p:nvSpPr>
          <p:cNvPr id="4" name="Pravokotnik 3">
            <a:extLst>
              <a:ext uri="{FF2B5EF4-FFF2-40B4-BE49-F238E27FC236}">
                <a16:creationId xmlns:a16="http://schemas.microsoft.com/office/drawing/2014/main" id="{FF6DA380-23D6-4775-939B-65E342377C6B}"/>
              </a:ext>
            </a:extLst>
          </p:cNvPr>
          <p:cNvSpPr/>
          <p:nvPr/>
        </p:nvSpPr>
        <p:spPr>
          <a:xfrm>
            <a:off x="1376039" y="2327122"/>
            <a:ext cx="2317072" cy="5005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/>
              <a:t>KREDITNO</a:t>
            </a:r>
          </a:p>
        </p:txBody>
      </p:sp>
      <p:sp>
        <p:nvSpPr>
          <p:cNvPr id="5" name="Pravokotnik 4">
            <a:extLst>
              <a:ext uri="{FF2B5EF4-FFF2-40B4-BE49-F238E27FC236}">
                <a16:creationId xmlns:a16="http://schemas.microsoft.com/office/drawing/2014/main" id="{4CBB409E-84D0-4E60-98AB-16AA89BAB29B}"/>
              </a:ext>
            </a:extLst>
          </p:cNvPr>
          <p:cNvSpPr/>
          <p:nvPr/>
        </p:nvSpPr>
        <p:spPr>
          <a:xfrm>
            <a:off x="1376039" y="3211172"/>
            <a:ext cx="2317072" cy="5005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/>
              <a:t>LIKVIDNOSTNO</a:t>
            </a:r>
          </a:p>
        </p:txBody>
      </p:sp>
      <p:sp>
        <p:nvSpPr>
          <p:cNvPr id="6" name="Pravokotnik 5">
            <a:extLst>
              <a:ext uri="{FF2B5EF4-FFF2-40B4-BE49-F238E27FC236}">
                <a16:creationId xmlns:a16="http://schemas.microsoft.com/office/drawing/2014/main" id="{1A9A2313-AB4D-4B2F-A0DB-40FFDEF4E9C4}"/>
              </a:ext>
            </a:extLst>
          </p:cNvPr>
          <p:cNvSpPr/>
          <p:nvPr/>
        </p:nvSpPr>
        <p:spPr>
          <a:xfrm>
            <a:off x="1376039" y="4034900"/>
            <a:ext cx="2317072" cy="5005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/>
              <a:t>TRŽNO</a:t>
            </a:r>
          </a:p>
        </p:txBody>
      </p:sp>
      <p:sp>
        <p:nvSpPr>
          <p:cNvPr id="7" name="Pravokotnik 6">
            <a:extLst>
              <a:ext uri="{FF2B5EF4-FFF2-40B4-BE49-F238E27FC236}">
                <a16:creationId xmlns:a16="http://schemas.microsoft.com/office/drawing/2014/main" id="{81A4CD8A-BAA6-4ACD-BC5A-E97AC3A451F5}"/>
              </a:ext>
            </a:extLst>
          </p:cNvPr>
          <p:cNvSpPr/>
          <p:nvPr/>
        </p:nvSpPr>
        <p:spPr>
          <a:xfrm>
            <a:off x="1376039" y="4951996"/>
            <a:ext cx="2317072" cy="5005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/>
              <a:t>OPERATIVNO</a:t>
            </a:r>
          </a:p>
        </p:txBody>
      </p:sp>
    </p:spTree>
    <p:extLst>
      <p:ext uri="{BB962C8B-B14F-4D97-AF65-F5344CB8AC3E}">
        <p14:creationId xmlns:p14="http://schemas.microsoft.com/office/powerpoint/2010/main" val="822377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95A91D3-F609-48B1-B78C-C7DF0314C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87090"/>
          </a:xfrm>
        </p:spPr>
        <p:txBody>
          <a:bodyPr>
            <a:normAutofit/>
          </a:bodyPr>
          <a:lstStyle/>
          <a:p>
            <a:pPr algn="ctr"/>
            <a:r>
              <a:rPr lang="sl-SI" sz="3600" dirty="0"/>
              <a:t>OBVLADOVANJE KREDITNEGA TVEGANJA</a:t>
            </a:r>
          </a:p>
        </p:txBody>
      </p:sp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41D641C7-1AB5-482A-BB2E-67A90CAA47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3057470" cy="3748193"/>
          </a:xfrm>
        </p:spPr>
        <p:txBody>
          <a:bodyPr>
            <a:normAutofit/>
          </a:bodyPr>
          <a:lstStyle/>
          <a:p>
            <a:pPr algn="just"/>
            <a:r>
              <a:rPr lang="sl-SI" dirty="0"/>
              <a:t> 				</a:t>
            </a:r>
          </a:p>
          <a:p>
            <a:pPr algn="just">
              <a:lnSpc>
                <a:spcPts val="1000"/>
              </a:lnSpc>
            </a:pPr>
            <a:r>
              <a:rPr lang="sl-SI" dirty="0"/>
              <a:t> 				</a:t>
            </a:r>
          </a:p>
        </p:txBody>
      </p:sp>
      <p:sp>
        <p:nvSpPr>
          <p:cNvPr id="10" name="Označba mesta vsebine 9">
            <a:extLst>
              <a:ext uri="{FF2B5EF4-FFF2-40B4-BE49-F238E27FC236}">
                <a16:creationId xmlns:a16="http://schemas.microsoft.com/office/drawing/2014/main" id="{8B86A6D6-068C-4166-8D7C-AF9EDD1A7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05670" y="2120900"/>
            <a:ext cx="7102136" cy="3748194"/>
          </a:xfrm>
        </p:spPr>
        <p:txBody>
          <a:bodyPr>
            <a:normAutofit/>
          </a:bodyPr>
          <a:lstStyle/>
          <a:p>
            <a:pPr algn="just">
              <a:lnSpc>
                <a:spcPts val="1000"/>
              </a:lnSpc>
            </a:pPr>
            <a:endParaRPr lang="pl-PL" i="1" dirty="0"/>
          </a:p>
          <a:p>
            <a:pPr marL="0" indent="0" algn="just">
              <a:lnSpc>
                <a:spcPts val="500"/>
              </a:lnSpc>
              <a:buNone/>
            </a:pPr>
            <a:endParaRPr lang="pl-PL" i="1" dirty="0"/>
          </a:p>
          <a:p>
            <a:pPr marL="0" indent="0" algn="just">
              <a:lnSpc>
                <a:spcPts val="500"/>
              </a:lnSpc>
              <a:buNone/>
            </a:pPr>
            <a:r>
              <a:rPr lang="pl-PL" i="1" dirty="0"/>
              <a:t>Zajema zbiranje podatkov o finančni odgovornosti </a:t>
            </a:r>
            <a:r>
              <a:rPr lang="sl-SI" i="1" dirty="0"/>
              <a:t>kreditojemalca in o</a:t>
            </a:r>
          </a:p>
          <a:p>
            <a:pPr marL="0" indent="0" algn="just">
              <a:lnSpc>
                <a:spcPts val="500"/>
              </a:lnSpc>
              <a:buNone/>
            </a:pPr>
            <a:r>
              <a:rPr lang="sl-SI" i="1" dirty="0"/>
              <a:t>naravi njegovih finančnih potreb</a:t>
            </a:r>
          </a:p>
          <a:p>
            <a:pPr marL="0" indent="0" algn="just">
              <a:lnSpc>
                <a:spcPts val="1000"/>
              </a:lnSpc>
              <a:buNone/>
            </a:pPr>
            <a:endParaRPr lang="sl-SI" i="1" dirty="0"/>
          </a:p>
          <a:p>
            <a:pPr marL="0" indent="0" algn="just">
              <a:lnSpc>
                <a:spcPts val="1000"/>
              </a:lnSpc>
              <a:buNone/>
            </a:pPr>
            <a:endParaRPr lang="sl-SI" i="1" dirty="0"/>
          </a:p>
          <a:p>
            <a:pPr marL="0" indent="0" algn="just">
              <a:buNone/>
            </a:pPr>
            <a:r>
              <a:rPr lang="sl-SI" i="1" dirty="0"/>
              <a:t>Temelji na finančni analizi predloženih računovodskih podatkov s strani kreditojemalca, njegovih planiranih finančnih rezultatov in denarnih tokov, da bi ocenili kreditojemalčevo sposobnost servisiranja dolga</a:t>
            </a:r>
          </a:p>
          <a:p>
            <a:endParaRPr lang="sl-SI" i="1" dirty="0"/>
          </a:p>
        </p:txBody>
      </p:sp>
      <p:sp>
        <p:nvSpPr>
          <p:cNvPr id="8" name="Pravokotnik 7">
            <a:extLst>
              <a:ext uri="{FF2B5EF4-FFF2-40B4-BE49-F238E27FC236}">
                <a16:creationId xmlns:a16="http://schemas.microsoft.com/office/drawing/2014/main" id="{80B70ABC-B230-405C-891D-B5419272DB55}"/>
              </a:ext>
            </a:extLst>
          </p:cNvPr>
          <p:cNvSpPr/>
          <p:nvPr/>
        </p:nvSpPr>
        <p:spPr>
          <a:xfrm>
            <a:off x="1392019" y="2563074"/>
            <a:ext cx="2467992" cy="6125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/>
              <a:t>KVALITATIVNA ANALIZA</a:t>
            </a:r>
          </a:p>
        </p:txBody>
      </p:sp>
      <p:sp>
        <p:nvSpPr>
          <p:cNvPr id="9" name="Pravokotnik 8">
            <a:extLst>
              <a:ext uri="{FF2B5EF4-FFF2-40B4-BE49-F238E27FC236}">
                <a16:creationId xmlns:a16="http://schemas.microsoft.com/office/drawing/2014/main" id="{E960F246-0048-4DAC-A08D-5F32B4F9515B}"/>
              </a:ext>
            </a:extLst>
          </p:cNvPr>
          <p:cNvSpPr/>
          <p:nvPr/>
        </p:nvSpPr>
        <p:spPr>
          <a:xfrm>
            <a:off x="1392019" y="3994996"/>
            <a:ext cx="2467992" cy="6125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/>
              <a:t>KVANTITATIVNA ANALIZA</a:t>
            </a:r>
          </a:p>
        </p:txBody>
      </p:sp>
    </p:spTree>
    <p:extLst>
      <p:ext uri="{BB962C8B-B14F-4D97-AF65-F5344CB8AC3E}">
        <p14:creationId xmlns:p14="http://schemas.microsoft.com/office/powerpoint/2010/main" val="2703601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otnik 4">
            <a:extLst>
              <a:ext uri="{FF2B5EF4-FFF2-40B4-BE49-F238E27FC236}">
                <a16:creationId xmlns:a16="http://schemas.microsoft.com/office/drawing/2014/main" id="{59BF3AC6-8945-4562-9161-E77BA9973C3F}"/>
              </a:ext>
            </a:extLst>
          </p:cNvPr>
          <p:cNvSpPr/>
          <p:nvPr/>
        </p:nvSpPr>
        <p:spPr>
          <a:xfrm>
            <a:off x="763479" y="751344"/>
            <a:ext cx="10564427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b="1" dirty="0">
                <a:effectLst/>
                <a:latin typeface="Arial" panose="020B0604020202020204" pitchFamily="34" charset="0"/>
              </a:rPr>
              <a:t>Kreditnega tveganja ni mogoče v celoti izničiti!</a:t>
            </a:r>
          </a:p>
          <a:p>
            <a:endParaRPr lang="sl-SI" dirty="0">
              <a:latin typeface="Arial" panose="020B0604020202020204" pitchFamily="34" charset="0"/>
            </a:endParaRPr>
          </a:p>
          <a:p>
            <a:r>
              <a:rPr lang="sl-SI" u="sng" dirty="0">
                <a:effectLst/>
                <a:latin typeface="Arial" panose="020B0604020202020204" pitchFamily="34" charset="0"/>
              </a:rPr>
              <a:t>Ukrepi banke za zmanjšanje kreditnega tveganja:</a:t>
            </a:r>
          </a:p>
          <a:p>
            <a:endParaRPr lang="sl-SI" u="sng" dirty="0">
              <a:effectLst/>
              <a:latin typeface="Arial" panose="020B060402020202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sl-SI" dirty="0">
                <a:effectLst/>
                <a:latin typeface="Arial" panose="020B0604020202020204" pitchFamily="34" charset="0"/>
              </a:rPr>
              <a:t>pridobiti dovolj informacij o kreditojemalcu na podlagi:</a:t>
            </a:r>
          </a:p>
          <a:p>
            <a:pPr marL="1200150" lvl="2" indent="-285750" algn="just">
              <a:buFont typeface="Courier New" panose="02070309020205020404" pitchFamily="49" charset="0"/>
              <a:buChar char="o"/>
            </a:pPr>
            <a:r>
              <a:rPr lang="sl-SI" dirty="0">
                <a:effectLst/>
                <a:latin typeface="Arial" panose="020B0604020202020204" pitchFamily="34" charset="0"/>
              </a:rPr>
              <a:t>dosedanjega poslovnega sodelovanja s kreditojemalcem, predvsem izpolnjevanja kreditojemalčevih obveznosti do banke v preteklih obdobjih,</a:t>
            </a:r>
          </a:p>
          <a:p>
            <a:pPr marL="1200150" lvl="2" indent="-285750" algn="just">
              <a:buFont typeface="Courier New" panose="02070309020205020404" pitchFamily="49" charset="0"/>
              <a:buChar char="o"/>
            </a:pPr>
            <a:r>
              <a:rPr lang="sl-SI" b="1" i="1" u="sng" dirty="0">
                <a:effectLst/>
                <a:latin typeface="Arial" panose="020B0604020202020204" pitchFamily="34" charset="0"/>
              </a:rPr>
              <a:t>finančnih podatkov</a:t>
            </a:r>
            <a:r>
              <a:rPr lang="sl-SI" dirty="0">
                <a:effectLst/>
                <a:latin typeface="Arial" panose="020B0604020202020204" pitchFamily="34" charset="0"/>
              </a:rPr>
              <a:t>,</a:t>
            </a:r>
          </a:p>
          <a:p>
            <a:pPr marL="1200150" lvl="2" indent="-285750" algn="just">
              <a:buFont typeface="Courier New" panose="02070309020205020404" pitchFamily="49" charset="0"/>
              <a:buChar char="o"/>
            </a:pPr>
            <a:r>
              <a:rPr lang="sl-SI" dirty="0">
                <a:effectLst/>
                <a:latin typeface="Arial" panose="020B0604020202020204" pitchFamily="34" charset="0"/>
              </a:rPr>
              <a:t>informacij o poslovanju iz okolja,</a:t>
            </a:r>
          </a:p>
          <a:p>
            <a:pPr marL="1200150" lvl="2" indent="-285750" algn="just">
              <a:buFont typeface="Courier New" panose="02070309020205020404" pitchFamily="49" charset="0"/>
              <a:buChar char="o"/>
            </a:pPr>
            <a:r>
              <a:rPr lang="sl-SI" dirty="0">
                <a:effectLst/>
                <a:latin typeface="Arial" panose="020B0604020202020204" pitchFamily="34" charset="0"/>
              </a:rPr>
              <a:t>subjektivne ocene bančnega delavca na podlagi osebnih izkušenj;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sl-SI" dirty="0">
                <a:effectLst/>
                <a:latin typeface="Arial" panose="020B0604020202020204" pitchFamily="34" charset="0"/>
              </a:rPr>
              <a:t>uskladiti namene financiranja s poslovnimi politikami banke;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sl-SI" dirty="0">
                <a:effectLst/>
                <a:latin typeface="Arial" panose="020B0604020202020204" pitchFamily="34" charset="0"/>
              </a:rPr>
              <a:t>natančno oceniti višino financiranja glede na dejanske potrebe in zmožnosti kreditojemalca ter glede na namen;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sl-SI" dirty="0">
                <a:effectLst/>
                <a:latin typeface="Arial" panose="020B0604020202020204" pitchFamily="34" charset="0"/>
              </a:rPr>
              <a:t>pravilno določiti odplačilno dobo glede na uskladitev virov banke in vrsto oziroma namen financiranja na podlagi kreditojemalčevega denarnega toka;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sl-SI" dirty="0">
                <a:effectLst/>
                <a:latin typeface="Arial" panose="020B0604020202020204" pitchFamily="34" charset="0"/>
              </a:rPr>
              <a:t>pravilno oceniti in stalno spremljati kreditojemalčevo kreditno in plačilno sposobnost, da bo lahko redno poravnaval svoje obveznosti do banke;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sl-SI" dirty="0">
                <a:effectLst/>
                <a:latin typeface="Arial" panose="020B0604020202020204" pitchFamily="34" charset="0"/>
              </a:rPr>
              <a:t>pridobiti ustrezno obliko in višino zavarovanja.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sl-SI" dirty="0">
                <a:latin typeface="Arial" panose="020B0604020202020204" pitchFamily="34" charset="0"/>
              </a:rPr>
              <a:t>Oblikovanje rezervacij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080723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FCFBC1A-C4BC-41CB-A4A1-3030BD3AD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3600" dirty="0"/>
              <a:t>BONITETNA OCENA IN RAZVRŠČANJE KOMITENTOV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7F719E2-F695-4476-B37C-132B21E5A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272683"/>
            <a:ext cx="10058400" cy="3596409"/>
          </a:xfrm>
        </p:spPr>
        <p:txBody>
          <a:bodyPr/>
          <a:lstStyle/>
          <a:p>
            <a:pPr algn="just"/>
            <a:r>
              <a:rPr lang="sl-SI" sz="2400" dirty="0"/>
              <a:t>Za namen ocenjevanja kreditnega tveganja mora banka vzpostaviti ustrezen proces razvrščanja dolžnikov in/ali izpostavljenosti v bonitetne razrede in/ali skupine. Proces je ustrezen, če temelji na kvantitativnih in, kjer je mogoče, kvalitativnih merilih ter upošteva bistvene značilnosti posameznega dolžnika in/ali izpostavljenosti. Merila morajo zagotavljati jasno razvrščanje tveganj v ustrezne bonitetne razrede in/ali skupine </a:t>
            </a:r>
            <a:br>
              <a:rPr lang="sl-SI" sz="2400" dirty="0"/>
            </a:br>
            <a:r>
              <a:rPr lang="pl-PL" dirty="0"/>
              <a:t>(UL RS, št. 19/2015, str. 2.085)</a:t>
            </a:r>
            <a:r>
              <a:rPr lang="sl-SI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92804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F9B4548-5CFF-4C9A-B3E5-5A449980B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49234"/>
          </a:xfrm>
        </p:spPr>
        <p:txBody>
          <a:bodyPr>
            <a:normAutofit/>
          </a:bodyPr>
          <a:lstStyle/>
          <a:p>
            <a:pPr algn="ctr"/>
            <a:r>
              <a:rPr lang="sl-SI" sz="3600" dirty="0"/>
              <a:t>BONITETNE SKUPINE</a:t>
            </a:r>
          </a:p>
        </p:txBody>
      </p:sp>
      <p:sp>
        <p:nvSpPr>
          <p:cNvPr id="4" name="Pravokotnik 3">
            <a:extLst>
              <a:ext uri="{FF2B5EF4-FFF2-40B4-BE49-F238E27FC236}">
                <a16:creationId xmlns:a16="http://schemas.microsoft.com/office/drawing/2014/main" id="{43512545-588C-485F-8F8D-BA741CB87704}"/>
              </a:ext>
            </a:extLst>
          </p:cNvPr>
          <p:cNvSpPr/>
          <p:nvPr/>
        </p:nvSpPr>
        <p:spPr>
          <a:xfrm>
            <a:off x="738030" y="1981993"/>
            <a:ext cx="112568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l-SI" dirty="0">
                <a:effectLst/>
                <a:latin typeface="Arial" panose="020B0604020202020204" pitchFamily="34" charset="0"/>
              </a:rPr>
              <a:t>Po določilih Sklepa o ocenjevanju izgub iz kreditnega tveganja bank in hranilnic </a:t>
            </a:r>
            <a:r>
              <a:rPr lang="pl-PL" dirty="0"/>
              <a:t>(Uradni list RS, št. 96/15 </a:t>
            </a:r>
            <a:br>
              <a:rPr lang="pl-PL" dirty="0"/>
            </a:br>
            <a:r>
              <a:rPr lang="pl-PL" dirty="0"/>
              <a:t>z dne 11. 12. 2015)</a:t>
            </a:r>
            <a:r>
              <a:rPr lang="sl-SI" dirty="0">
                <a:effectLst/>
                <a:latin typeface="Arial" panose="020B0604020202020204" pitchFamily="34" charset="0"/>
              </a:rPr>
              <a:t> se finančna sredstva in prevzete obveznosti razvršča v skupine A do P. </a:t>
            </a:r>
            <a:endParaRPr lang="sl-SI" dirty="0"/>
          </a:p>
        </p:txBody>
      </p:sp>
      <p:sp>
        <p:nvSpPr>
          <p:cNvPr id="5" name="Pravokotnik 4">
            <a:extLst>
              <a:ext uri="{FF2B5EF4-FFF2-40B4-BE49-F238E27FC236}">
                <a16:creationId xmlns:a16="http://schemas.microsoft.com/office/drawing/2014/main" id="{E2D99535-1EE0-46B8-9116-94F1538360DF}"/>
              </a:ext>
            </a:extLst>
          </p:cNvPr>
          <p:cNvSpPr/>
          <p:nvPr/>
        </p:nvSpPr>
        <p:spPr>
          <a:xfrm>
            <a:off x="559293" y="2932080"/>
            <a:ext cx="550416" cy="4724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/>
              <a:t>A</a:t>
            </a:r>
          </a:p>
        </p:txBody>
      </p:sp>
      <p:sp>
        <p:nvSpPr>
          <p:cNvPr id="11" name="Pravokotnik 10">
            <a:extLst>
              <a:ext uri="{FF2B5EF4-FFF2-40B4-BE49-F238E27FC236}">
                <a16:creationId xmlns:a16="http://schemas.microsoft.com/office/drawing/2014/main" id="{DF6D64BA-BB51-418C-BCB3-B867867BC0E5}"/>
              </a:ext>
            </a:extLst>
          </p:cNvPr>
          <p:cNvSpPr/>
          <p:nvPr/>
        </p:nvSpPr>
        <p:spPr>
          <a:xfrm>
            <a:off x="1211506" y="2823613"/>
            <a:ext cx="1030993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i="1" dirty="0">
                <a:effectLst/>
                <a:latin typeface="Arial" panose="020B0604020202020204" pitchFamily="34" charset="0"/>
              </a:rPr>
              <a:t>Dolžniki, za katere se praviloma ne pričakuje težav s plačevanjem obveznosti in ki plačujejo svoje obveznosti ob dospelosti oziroma izjemoma z zamudo do 15 dni; in/ali so zavarovane s prvovrstnim zavarovanjem. </a:t>
            </a:r>
          </a:p>
          <a:p>
            <a:endParaRPr lang="sl-SI" i="1" dirty="0">
              <a:latin typeface="Arial" panose="020B0604020202020204" pitchFamily="34" charset="0"/>
            </a:endParaRPr>
          </a:p>
          <a:p>
            <a:r>
              <a:rPr lang="sl-SI" i="1" dirty="0"/>
              <a:t>Dolžniki za katere se ocenjuje, da bodo poravnavali dospele obveznosti, vendar je njihovo finančno stanje šibko in ne kaže da bi se v bodoče bistveno poslabšalo; plačujejo obveznosti z zamudo do 30 dni. </a:t>
            </a:r>
          </a:p>
          <a:p>
            <a:endParaRPr lang="sl-SI" i="1" dirty="0"/>
          </a:p>
          <a:p>
            <a:pPr algn="just"/>
            <a:r>
              <a:rPr lang="sl-SI" dirty="0"/>
              <a:t>Dolžniki katerim se je zaradi spremembe makroekonomskih pogojev poslovanja ali drugih razlogov bistveno poslabšal finančni položaj, vendar banka ni utrpela oziroma ocenjuje, da ne bo utrpela pomembne ekonomske izgube v zvezi s finančnimi sredstvi; </a:t>
            </a:r>
            <a:r>
              <a:rPr lang="pl-PL" dirty="0"/>
              <a:t>plačujejo obveznosti z zamudo nad 30 do 90 dni</a:t>
            </a:r>
            <a:r>
              <a:rPr lang="sl-SI" dirty="0"/>
              <a:t> </a:t>
            </a:r>
          </a:p>
        </p:txBody>
      </p:sp>
      <p:sp>
        <p:nvSpPr>
          <p:cNvPr id="12" name="Pravokotnik 11">
            <a:extLst>
              <a:ext uri="{FF2B5EF4-FFF2-40B4-BE49-F238E27FC236}">
                <a16:creationId xmlns:a16="http://schemas.microsoft.com/office/drawing/2014/main" id="{0DAFAD93-05B6-4B71-943A-A42CE851C624}"/>
              </a:ext>
            </a:extLst>
          </p:cNvPr>
          <p:cNvSpPr/>
          <p:nvPr/>
        </p:nvSpPr>
        <p:spPr>
          <a:xfrm>
            <a:off x="559293" y="4059287"/>
            <a:ext cx="550416" cy="4724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/>
              <a:t>B</a:t>
            </a:r>
          </a:p>
        </p:txBody>
      </p:sp>
      <p:sp>
        <p:nvSpPr>
          <p:cNvPr id="13" name="Pravokotnik 12">
            <a:extLst>
              <a:ext uri="{FF2B5EF4-FFF2-40B4-BE49-F238E27FC236}">
                <a16:creationId xmlns:a16="http://schemas.microsoft.com/office/drawing/2014/main" id="{C1CFB1F4-75A3-4520-B15F-F2282051A46B}"/>
              </a:ext>
            </a:extLst>
          </p:cNvPr>
          <p:cNvSpPr/>
          <p:nvPr/>
        </p:nvSpPr>
        <p:spPr>
          <a:xfrm>
            <a:off x="559293" y="5132320"/>
            <a:ext cx="550416" cy="4724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75342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E22B749-0872-4DED-B779-1E7C400CE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66989"/>
          </a:xfrm>
        </p:spPr>
        <p:txBody>
          <a:bodyPr>
            <a:normAutofit/>
          </a:bodyPr>
          <a:lstStyle/>
          <a:p>
            <a:pPr algn="ctr"/>
            <a:r>
              <a:rPr lang="sl-SI" sz="3600" dirty="0"/>
              <a:t>MICRO   </a:t>
            </a:r>
            <a:r>
              <a:rPr lang="sl-SI" sz="3600" dirty="0" err="1"/>
              <a:t>vs</a:t>
            </a:r>
            <a:r>
              <a:rPr lang="sl-SI" sz="3600" dirty="0"/>
              <a:t>   SME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67FEAF33-8D6E-4F76-A3E4-9A81B8DA9D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40023" y="2120900"/>
            <a:ext cx="4355977" cy="3748193"/>
          </a:xfrm>
        </p:spPr>
        <p:txBody>
          <a:bodyPr/>
          <a:lstStyle/>
          <a:p>
            <a:endParaRPr lang="sl-SI" dirty="0"/>
          </a:p>
          <a:p>
            <a:endParaRPr lang="sl-SI" dirty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sl-SI" dirty="0"/>
              <a:t> „</a:t>
            </a:r>
            <a:r>
              <a:rPr lang="sl-SI" dirty="0" err="1"/>
              <a:t>Scoring</a:t>
            </a:r>
            <a:r>
              <a:rPr lang="sl-SI" dirty="0"/>
              <a:t>“ – statistično determiniran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sl-SI" dirty="0"/>
              <a:t> Standardizirani produkti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sl-SI" dirty="0"/>
              <a:t> Hitra odobritev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sl-SI" dirty="0"/>
              <a:t> Vnaprej znani pogoji financiranja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sl-SI" dirty="0"/>
              <a:t> Zahteva manj bančnih resursov</a:t>
            </a:r>
          </a:p>
        </p:txBody>
      </p:sp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0957D577-7951-48D1-85B7-E43F548728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59588" y="2120900"/>
            <a:ext cx="3796092" cy="3748194"/>
          </a:xfrm>
        </p:spPr>
        <p:txBody>
          <a:bodyPr/>
          <a:lstStyle/>
          <a:p>
            <a:endParaRPr lang="sl-SI" dirty="0"/>
          </a:p>
          <a:p>
            <a:endParaRPr lang="sl-SI" dirty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sl-SI" dirty="0"/>
              <a:t> Kvantitativna + kvalitativna analiza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sl-SI" dirty="0"/>
              <a:t> Večji nabor produktov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sl-SI" dirty="0"/>
              <a:t> Daljši proces odobravanja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sl-SI" dirty="0"/>
              <a:t> Individualni pogoji financiranja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sl-SI" dirty="0"/>
              <a:t> Zahteva več bančnih resursov</a:t>
            </a:r>
          </a:p>
        </p:txBody>
      </p:sp>
      <p:sp>
        <p:nvSpPr>
          <p:cNvPr id="6" name="Pravokotnik 5">
            <a:extLst>
              <a:ext uri="{FF2B5EF4-FFF2-40B4-BE49-F238E27FC236}">
                <a16:creationId xmlns:a16="http://schemas.microsoft.com/office/drawing/2014/main" id="{8241854B-96C0-4C60-946F-C83DAEA00518}"/>
              </a:ext>
            </a:extLst>
          </p:cNvPr>
          <p:cNvSpPr/>
          <p:nvPr/>
        </p:nvSpPr>
        <p:spPr>
          <a:xfrm>
            <a:off x="2094375" y="2299317"/>
            <a:ext cx="2645545" cy="5681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/>
              <a:t>MICRO</a:t>
            </a:r>
          </a:p>
        </p:txBody>
      </p:sp>
      <p:sp>
        <p:nvSpPr>
          <p:cNvPr id="7" name="Pravokotnik 6">
            <a:extLst>
              <a:ext uri="{FF2B5EF4-FFF2-40B4-BE49-F238E27FC236}">
                <a16:creationId xmlns:a16="http://schemas.microsoft.com/office/drawing/2014/main" id="{D995366C-122B-485B-8DA9-2B2C049F3106}"/>
              </a:ext>
            </a:extLst>
          </p:cNvPr>
          <p:cNvSpPr/>
          <p:nvPr/>
        </p:nvSpPr>
        <p:spPr>
          <a:xfrm>
            <a:off x="7725052" y="2299317"/>
            <a:ext cx="2645545" cy="5681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/>
              <a:t>SME</a:t>
            </a:r>
          </a:p>
        </p:txBody>
      </p:sp>
    </p:spTree>
    <p:extLst>
      <p:ext uri="{BB962C8B-B14F-4D97-AF65-F5344CB8AC3E}">
        <p14:creationId xmlns:p14="http://schemas.microsoft.com/office/powerpoint/2010/main" val="284799411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">
      <a:dk1>
        <a:srgbClr val="000000"/>
      </a:dk1>
      <a:lt1>
        <a:srgbClr val="FFFFFF"/>
      </a:lt1>
      <a:dk2>
        <a:srgbClr val="41242D"/>
      </a:dk2>
      <a:lt2>
        <a:srgbClr val="E8E3E2"/>
      </a:lt2>
      <a:accent1>
        <a:srgbClr val="79A9B7"/>
      </a:accent1>
      <a:accent2>
        <a:srgbClr val="76ADA2"/>
      </a:accent2>
      <a:accent3>
        <a:srgbClr val="81AB91"/>
      </a:accent3>
      <a:accent4>
        <a:srgbClr val="78AD76"/>
      </a:accent4>
      <a:accent5>
        <a:srgbClr val="91A87F"/>
      </a:accent5>
      <a:accent6>
        <a:srgbClr val="9EA571"/>
      </a:accent6>
      <a:hlink>
        <a:srgbClr val="AC7465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E415FB93B3584DACE3027CC99BC3B5" ma:contentTypeVersion="6" ma:contentTypeDescription="Create a new document." ma:contentTypeScope="" ma:versionID="6650d245f1e83a9b5bd3d98e338f674a">
  <xsd:schema xmlns:xsd="http://www.w3.org/2001/XMLSchema" xmlns:xs="http://www.w3.org/2001/XMLSchema" xmlns:p="http://schemas.microsoft.com/office/2006/metadata/properties" xmlns:ns3="9af18c4e-66fa-428e-9d38-b7adcc97f92b" targetNamespace="http://schemas.microsoft.com/office/2006/metadata/properties" ma:root="true" ma:fieldsID="30449731fad029bc9d46593c014e6c7b" ns3:_="">
    <xsd:import namespace="9af18c4e-66fa-428e-9d38-b7adcc97f92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18c4e-66fa-428e-9d38-b7adcc97f9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6201124-67C5-41DC-A542-CE16BE0B91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f18c4e-66fa-428e-9d38-b7adcc97f9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054FF96-CF49-4E46-9A0C-D31BA1A73BF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E648B7B-7011-4304-8B04-D3245CA1A9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733</Words>
  <Application>Microsoft Office PowerPoint</Application>
  <PresentationFormat>Širokozaslonsko</PresentationFormat>
  <Paragraphs>129</Paragraphs>
  <Slides>15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15</vt:i4>
      </vt:variant>
    </vt:vector>
  </HeadingPairs>
  <TitlesOfParts>
    <vt:vector size="22" baseType="lpstr">
      <vt:lpstr>Arial</vt:lpstr>
      <vt:lpstr>Arial Nova</vt:lpstr>
      <vt:lpstr>Arial Nova Light</vt:lpstr>
      <vt:lpstr>Calibri</vt:lpstr>
      <vt:lpstr>Courier New</vt:lpstr>
      <vt:lpstr>Wingdings</vt:lpstr>
      <vt:lpstr>RetrospectVTI</vt:lpstr>
      <vt:lpstr>PowerPointova predstavitev</vt:lpstr>
      <vt:lpstr>BANKE in FINANČNA RAZKRITJA</vt:lpstr>
      <vt:lpstr> BANKA KOT FINANČNI POSREDNIK </vt:lpstr>
      <vt:lpstr>KATERIM TVEGANJEM JE BANKA IZPOSTAVLJENA?</vt:lpstr>
      <vt:lpstr>OBVLADOVANJE KREDITNEGA TVEGANJA</vt:lpstr>
      <vt:lpstr>PowerPointova predstavitev</vt:lpstr>
      <vt:lpstr>BONITETNA OCENA IN RAZVRŠČANJE KOMITENTOV</vt:lpstr>
      <vt:lpstr>BONITETNE SKUPINE</vt:lpstr>
      <vt:lpstr>MICRO   vs   SME</vt:lpstr>
      <vt:lpstr>FINANČNI KAZALNIKI</vt:lpstr>
      <vt:lpstr>KAZALNIKI UČINKOVITOSTI</vt:lpstr>
      <vt:lpstr>KAZALNIKI FINANČNEGA VZVODA</vt:lpstr>
      <vt:lpstr>KAZALNIKI DENARNEGA TOKA</vt:lpstr>
      <vt:lpstr>KAZALNIKI LIKVIDNOSTI</vt:lpstr>
      <vt:lpstr>DRUGI KAZALNIKI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BANKE in FINANČNA RAZKRITJA</dc:title>
  <dc:creator>Rocon Rade Obradovic</dc:creator>
  <cp:lastModifiedBy>Zbornica računovodskih servisov</cp:lastModifiedBy>
  <cp:revision>30</cp:revision>
  <dcterms:created xsi:type="dcterms:W3CDTF">2019-11-07T22:22:21Z</dcterms:created>
  <dcterms:modified xsi:type="dcterms:W3CDTF">2019-11-08T11:14:17Z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0x0101006AE415FB93B3584DACE3027CC99BC3B5</vt:lpwstr>
  </property>
</Properties>
</file>