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365" r:id="rId2"/>
    <p:sldId id="326" r:id="rId3"/>
    <p:sldId id="366" r:id="rId4"/>
    <p:sldId id="350" r:id="rId5"/>
    <p:sldId id="360" r:id="rId6"/>
    <p:sldId id="358" r:id="rId7"/>
    <p:sldId id="364" r:id="rId8"/>
    <p:sldId id="352" r:id="rId9"/>
    <p:sldId id="362" r:id="rId10"/>
    <p:sldId id="361" r:id="rId11"/>
    <p:sldId id="356" r:id="rId12"/>
    <p:sldId id="353" r:id="rId13"/>
    <p:sldId id="363" r:id="rId14"/>
    <p:sldId id="347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A5B"/>
    <a:srgbClr val="CAD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586" autoAdjust="0"/>
  </p:normalViewPr>
  <p:slideViewPr>
    <p:cSldViewPr snapToGrid="0">
      <p:cViewPr varScale="1">
        <p:scale>
          <a:sx n="108" d="100"/>
          <a:sy n="108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2371514-9B0D-4FE6-B7F5-8CE56FCB6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DD89428-D8CC-4EB7-9287-9866808261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4000F-29EE-45FE-B79F-308A2383713F}" type="datetimeFigureOut">
              <a:rPr lang="sl-SI" smtClean="0"/>
              <a:t>8. 11. 2019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497C0D-C088-448D-AF23-A03450950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ACCA2ED-CAF8-427E-B372-EF043515C1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70E2-4080-4C0F-88A0-D1516D6296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26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7161D-E7C5-447F-8201-CE75454AFC92}" type="datetimeFigureOut">
              <a:rPr lang="sl-SI" smtClean="0"/>
              <a:t>8. 11. 2019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5AF91-A8A0-4901-8213-75379785FE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140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3F3-B1A7-C346-95B3-1E38F68AA6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57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ZRS naslov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917" y="1739878"/>
            <a:ext cx="5490358" cy="1834593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917" y="3780166"/>
            <a:ext cx="5490358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9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kock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496796" y="4678136"/>
            <a:ext cx="2286837" cy="1975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andard-frp.gzs.si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5681" y="1414463"/>
            <a:ext cx="6418593" cy="2786061"/>
          </a:xfrm>
        </p:spPr>
        <p:txBody>
          <a:bodyPr>
            <a:normAutofit fontScale="90000"/>
          </a:bodyPr>
          <a:lstStyle/>
          <a:p>
            <a:pPr algn="l"/>
            <a:r>
              <a:rPr lang="sl-SI" sz="4900" b="1" dirty="0"/>
              <a:t>Posvet ZRS: </a:t>
            </a:r>
            <a:br>
              <a:rPr lang="sl-SI" dirty="0"/>
            </a:br>
            <a:r>
              <a:rPr lang="sl-SI" sz="4900" dirty="0"/>
              <a:t>Kako banke gledajo na vaše bilance in </a:t>
            </a:r>
            <a:br>
              <a:rPr lang="sl-SI" sz="4900" dirty="0"/>
            </a:br>
            <a:r>
              <a:rPr lang="sl-SI" sz="4900" dirty="0"/>
              <a:t>zakaj je FRP pomemben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3" y="461473"/>
            <a:ext cx="3335506" cy="756048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5246703" y="4802427"/>
            <a:ext cx="634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1D72F"/>
                </a:solidFill>
              </a:rPr>
              <a:t>Ljubljana, 12. 11. 2019</a:t>
            </a:r>
            <a:endParaRPr lang="en-US" sz="2000" dirty="0">
              <a:solidFill>
                <a:srgbClr val="C1D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2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Za izvajalce računovodskih storitev (IRS)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293A5B"/>
                </a:solidFill>
                <a:latin typeface="Source Sans Pro" panose="020B0503030403020204" pitchFamily="34" charset="0"/>
              </a:rPr>
              <a:t>Registracija v </a:t>
            </a:r>
            <a:r>
              <a:rPr lang="sl-SI" sz="2000" b="1" dirty="0" err="1">
                <a:solidFill>
                  <a:srgbClr val="293A5B"/>
                </a:solidFill>
                <a:latin typeface="Source Sans Pro" panose="020B0503030403020204" pitchFamily="34" charset="0"/>
              </a:rPr>
              <a:t>bizBox</a:t>
            </a:r>
            <a:endParaRPr lang="sl-SI" sz="2000" b="1" dirty="0">
              <a:solidFill>
                <a:srgbClr val="293A5B"/>
              </a:solidFill>
              <a:latin typeface="Source Sans Pro" panose="020B0503030403020204" pitchFamily="34" charset="0"/>
            </a:endParaRPr>
          </a:p>
          <a:p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V kolikor še niste uporabnik </a:t>
            </a:r>
            <a:r>
              <a:rPr lang="sl-SI" dirty="0" err="1">
                <a:solidFill>
                  <a:srgbClr val="293A5B"/>
                </a:solidFill>
                <a:latin typeface="Source Sans Pro" panose="020B0503030403020204" pitchFamily="34" charset="0"/>
              </a:rPr>
              <a:t>bizBox</a:t>
            </a:r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 </a:t>
            </a:r>
            <a:r>
              <a:rPr lang="sl-SI" dirty="0" err="1">
                <a:solidFill>
                  <a:srgbClr val="293A5B"/>
                </a:solidFill>
                <a:latin typeface="Source Sans Pro" panose="020B0503030403020204" pitchFamily="34" charset="0"/>
              </a:rPr>
              <a:t>eStoritev</a:t>
            </a:r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, se morate najprej registrirati. Navodila najdete na </a:t>
            </a:r>
            <a:r>
              <a:rPr lang="sl-SI" dirty="0" err="1">
                <a:solidFill>
                  <a:srgbClr val="293A5B"/>
                </a:solidFill>
                <a:latin typeface="Source Sans Pro" panose="020B0503030403020204" pitchFamily="34" charset="0"/>
              </a:rPr>
              <a:t>bizBoxovi</a:t>
            </a:r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 spletni strani (Dokumenti).</a:t>
            </a:r>
          </a:p>
          <a:p>
            <a:endParaRPr lang="sl-SI" dirty="0">
              <a:solidFill>
                <a:srgbClr val="293A5B"/>
              </a:solidFill>
              <a:latin typeface="Source Sans Pro" panose="020B0503030403020204" pitchFamily="34" charset="0"/>
            </a:endParaRPr>
          </a:p>
          <a:p>
            <a:r>
              <a:rPr lang="sl-SI" sz="2000" b="1" dirty="0">
                <a:solidFill>
                  <a:srgbClr val="293A5B"/>
                </a:solidFill>
                <a:latin typeface="Source Sans Pro" panose="020B0503030403020204" pitchFamily="34" charset="0"/>
              </a:rPr>
              <a:t>Priprava FRP podatkov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S poslovnim programom (ERP)</a:t>
            </a:r>
            <a:b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</a:br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Poslovni program s podatki iz poslovnih knjig izpolni tabele v zavihkih Excelove predloge oziroma, če ne uporablja Excela, izpolni forme v svojem sistemu, ki jih nato po potrebi izvajalec računovodskih storitev ročno dopolni in dopiše potrebna razkritja in pojasnila.</a:t>
            </a:r>
          </a:p>
          <a:p>
            <a:endParaRPr lang="sl-SI" dirty="0">
              <a:solidFill>
                <a:srgbClr val="293A5B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Z ročnim izpolnjevanjem FRP Excelove predloge</a:t>
            </a:r>
            <a:b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</a:br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Če ne uporabljate poslovnega program, ki ima funkcijo kreiranja FRP, lahko podatke iz poslovnih </a:t>
            </a:r>
            <a:b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</a:br>
            <a:r>
              <a:rPr lang="sl-SI" dirty="0">
                <a:solidFill>
                  <a:srgbClr val="293A5B"/>
                </a:solidFill>
                <a:latin typeface="Source Sans Pro" panose="020B0503030403020204" pitchFamily="34" charset="0"/>
              </a:rPr>
              <a:t>knjig ročno vpišete v FRP Excelovo predlogo.</a:t>
            </a:r>
            <a:endParaRPr lang="sl-SI" sz="1400" dirty="0">
              <a:solidFill>
                <a:srgbClr val="293A5B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09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Pošiljanje FRP podatkov na banko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sl-SI" b="1" dirty="0">
                <a:solidFill>
                  <a:srgbClr val="293A5B"/>
                </a:solidFill>
              </a:rPr>
              <a:t>Iz poslovne aplikacije (ERP)</a:t>
            </a:r>
            <a:br>
              <a:rPr lang="sl-SI" dirty="0">
                <a:solidFill>
                  <a:srgbClr val="293A5B"/>
                </a:solidFill>
              </a:rPr>
            </a:br>
            <a:r>
              <a:rPr lang="sl-SI" dirty="0">
                <a:solidFill>
                  <a:srgbClr val="293A5B"/>
                </a:solidFill>
              </a:rPr>
              <a:t>V kolikor vaš poslovni program uporablja zadnjo verzijo integracije z </a:t>
            </a:r>
            <a:r>
              <a:rPr lang="sl-SI" dirty="0" err="1">
                <a:solidFill>
                  <a:srgbClr val="293A5B"/>
                </a:solidFill>
              </a:rPr>
              <a:t>bizBox</a:t>
            </a:r>
            <a:r>
              <a:rPr lang="sl-SI" dirty="0">
                <a:solidFill>
                  <a:srgbClr val="293A5B"/>
                </a:solidFill>
              </a:rPr>
              <a:t>-om, potem prenos poteka na enak način, kot je pošiljate </a:t>
            </a:r>
            <a:r>
              <a:rPr lang="sl-SI" dirty="0" err="1">
                <a:solidFill>
                  <a:srgbClr val="293A5B"/>
                </a:solidFill>
              </a:rPr>
              <a:t>eRačun</a:t>
            </a:r>
            <a:r>
              <a:rPr lang="sl-SI" dirty="0">
                <a:solidFill>
                  <a:srgbClr val="293A5B"/>
                </a:solidFill>
              </a:rPr>
              <a:t>-ov. </a:t>
            </a:r>
          </a:p>
          <a:p>
            <a:pPr fontAlgn="t"/>
            <a:endParaRPr lang="sl-SI" sz="1200" dirty="0">
              <a:solidFill>
                <a:srgbClr val="293A5B"/>
              </a:solidFill>
            </a:endParaRPr>
          </a:p>
          <a:p>
            <a:pPr fontAlgn="t"/>
            <a:r>
              <a:rPr lang="sl-SI" b="1" dirty="0">
                <a:solidFill>
                  <a:srgbClr val="293A5B"/>
                </a:solidFill>
              </a:rPr>
              <a:t>Ročno preko </a:t>
            </a:r>
            <a:r>
              <a:rPr lang="sl-SI" b="1" dirty="0" err="1">
                <a:solidFill>
                  <a:srgbClr val="293A5B"/>
                </a:solidFill>
              </a:rPr>
              <a:t>bizBox-ovega</a:t>
            </a:r>
            <a:r>
              <a:rPr lang="sl-SI" b="1" dirty="0">
                <a:solidFill>
                  <a:srgbClr val="293A5B"/>
                </a:solidFill>
              </a:rPr>
              <a:t> portala</a:t>
            </a:r>
            <a:br>
              <a:rPr lang="sl-SI" b="1" dirty="0">
                <a:solidFill>
                  <a:srgbClr val="293A5B"/>
                </a:solidFill>
              </a:rPr>
            </a:br>
            <a:r>
              <a:rPr lang="sl-SI" dirty="0">
                <a:solidFill>
                  <a:srgbClr val="293A5B"/>
                </a:solidFill>
              </a:rPr>
              <a:t>Če vaš poslovni program ni integriran z </a:t>
            </a:r>
            <a:r>
              <a:rPr lang="sl-SI" dirty="0" err="1">
                <a:solidFill>
                  <a:srgbClr val="293A5B"/>
                </a:solidFill>
              </a:rPr>
              <a:t>bizBoxom</a:t>
            </a:r>
            <a:r>
              <a:rPr lang="sl-SI" dirty="0">
                <a:solidFill>
                  <a:srgbClr val="293A5B"/>
                </a:solidFill>
              </a:rPr>
              <a:t>, potem FRP Excel preko spletnega portala </a:t>
            </a:r>
            <a:r>
              <a:rPr lang="sl-SI" dirty="0" err="1">
                <a:solidFill>
                  <a:srgbClr val="293A5B"/>
                </a:solidFill>
              </a:rPr>
              <a:t>bizBOX</a:t>
            </a:r>
            <a:r>
              <a:rPr lang="sl-SI" dirty="0">
                <a:solidFill>
                  <a:srgbClr val="293A5B"/>
                </a:solidFill>
              </a:rPr>
              <a:t> ročno pošljete na banko. (Pred tem morate biti za uporaba </a:t>
            </a:r>
            <a:r>
              <a:rPr lang="sl-SI" dirty="0" err="1">
                <a:solidFill>
                  <a:srgbClr val="293A5B"/>
                </a:solidFill>
              </a:rPr>
              <a:t>bizBoxa</a:t>
            </a:r>
            <a:r>
              <a:rPr lang="sl-SI" dirty="0">
                <a:solidFill>
                  <a:srgbClr val="293A5B"/>
                </a:solidFill>
              </a:rPr>
              <a:t> registrirani).</a:t>
            </a:r>
            <a:br>
              <a:rPr lang="sl-SI" dirty="0">
                <a:solidFill>
                  <a:srgbClr val="293A5B"/>
                </a:solidFill>
              </a:rPr>
            </a:br>
            <a:r>
              <a:rPr lang="sl-SI" dirty="0">
                <a:solidFill>
                  <a:srgbClr val="293A5B"/>
                </a:solidFill>
              </a:rPr>
              <a:t>Po uspešni prijavi izberete rubriko </a:t>
            </a:r>
            <a:r>
              <a:rPr lang="sl-SI" b="1" dirty="0" err="1">
                <a:solidFill>
                  <a:srgbClr val="293A5B"/>
                </a:solidFill>
              </a:rPr>
              <a:t>eNabiralnik</a:t>
            </a:r>
            <a:r>
              <a:rPr lang="sl-SI" b="1" dirty="0">
                <a:solidFill>
                  <a:srgbClr val="293A5B"/>
                </a:solidFill>
              </a:rPr>
              <a:t> </a:t>
            </a:r>
            <a:r>
              <a:rPr lang="sl-SI" dirty="0">
                <a:solidFill>
                  <a:srgbClr val="293A5B"/>
                </a:solidFill>
              </a:rPr>
              <a:t>in nato na levi strani v meniju "</a:t>
            </a:r>
            <a:r>
              <a:rPr lang="sl-SI" b="1" dirty="0">
                <a:solidFill>
                  <a:srgbClr val="293A5B"/>
                </a:solidFill>
              </a:rPr>
              <a:t>Pošlji FRP dokument</a:t>
            </a:r>
            <a:r>
              <a:rPr lang="sl-SI" dirty="0">
                <a:solidFill>
                  <a:srgbClr val="293A5B"/>
                </a:solidFill>
              </a:rPr>
              <a:t>".</a:t>
            </a:r>
          </a:p>
          <a:p>
            <a:r>
              <a:rPr lang="sl-SI" dirty="0">
                <a:solidFill>
                  <a:srgbClr val="293A5B"/>
                </a:solidFill>
              </a:rPr>
              <a:t>Izberite izpolnjen FRP Excel, ki ga bo posebna </a:t>
            </a:r>
            <a:r>
              <a:rPr lang="sl-SI" dirty="0" err="1">
                <a:solidFill>
                  <a:srgbClr val="293A5B"/>
                </a:solidFill>
              </a:rPr>
              <a:t>bizBoxova</a:t>
            </a:r>
            <a:r>
              <a:rPr lang="sl-SI" dirty="0">
                <a:solidFill>
                  <a:srgbClr val="293A5B"/>
                </a:solidFill>
              </a:rPr>
              <a:t> spletna aplikacija pretvorila v XML obliko, izvorni Excel pa bo banki dostavljen kot priponka.</a:t>
            </a:r>
            <a:endParaRPr lang="sl-SI" sz="1400" dirty="0">
              <a:solidFill>
                <a:srgbClr val="293A5B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9EE4B3DF-F403-44C5-87C6-9B90F5690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11" y="4486251"/>
            <a:ext cx="5132132" cy="218482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C37FE27-EECE-4699-9341-34128AA00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3" y="4154542"/>
            <a:ext cx="4697834" cy="25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Nadgradnja in vzdrževaje FRP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/>
          </a:p>
          <a:p>
            <a:r>
              <a:rPr lang="sl-SI" sz="2000" dirty="0">
                <a:solidFill>
                  <a:srgbClr val="293A5B"/>
                </a:solidFill>
              </a:rPr>
              <a:t>Produkcijski začetek prenosa podatkov med IRS in bankami je predviden 1. 1. 2020.</a:t>
            </a:r>
          </a:p>
          <a:p>
            <a:endParaRPr lang="sl-SI" sz="2000" dirty="0">
              <a:solidFill>
                <a:srgbClr val="293A5B"/>
              </a:solidFill>
            </a:endParaRPr>
          </a:p>
          <a:p>
            <a:r>
              <a:rPr lang="sl-SI" sz="2000" dirty="0">
                <a:solidFill>
                  <a:srgbClr val="293A5B"/>
                </a:solidFill>
              </a:rPr>
              <a:t>Ocenjujemo, da bo v prvem letu produkcije izvedenih najmanj 5.000 prenosov.</a:t>
            </a:r>
          </a:p>
          <a:p>
            <a:endParaRPr lang="sl-SI" sz="2000" dirty="0">
              <a:solidFill>
                <a:srgbClr val="293A5B"/>
              </a:solidFill>
            </a:endParaRPr>
          </a:p>
          <a:p>
            <a:r>
              <a:rPr lang="sl-SI" sz="2000" dirty="0">
                <a:solidFill>
                  <a:srgbClr val="293A5B"/>
                </a:solidFill>
              </a:rPr>
              <a:t>V naslednjih obdobjih bo potrebno projekt sproti prilagajati glede na razvoj  digitalizacije ter</a:t>
            </a:r>
          </a:p>
          <a:p>
            <a:r>
              <a:rPr lang="sl-SI" sz="2000" dirty="0">
                <a:solidFill>
                  <a:srgbClr val="293A5B"/>
                </a:solidFill>
              </a:rPr>
              <a:t>potreb podjetij in poslovnih bank.</a:t>
            </a: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168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Večnamenska uporaba FRP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3570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sz="2000" dirty="0">
              <a:highlight>
                <a:srgbClr val="FFFF00"/>
              </a:highlight>
            </a:endParaRPr>
          </a:p>
          <a:p>
            <a:r>
              <a:rPr lang="sl-SI" dirty="0">
                <a:solidFill>
                  <a:srgbClr val="293A5B"/>
                </a:solidFill>
              </a:rPr>
              <a:t>Finančna razkritja poslovanja so namenjena: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293A5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poslovnim bankam,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podjetjem za namene notranjega poročanja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direktorjem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lastnikom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nadzornim organom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poslovnim partnerjem ...</a:t>
            </a:r>
          </a:p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345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pp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341" y="2052989"/>
            <a:ext cx="7222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4200" dirty="0">
                <a:solidFill>
                  <a:prstClr val="white"/>
                </a:solidFill>
              </a:rPr>
              <a:t>Pomagajte testirati FRP pri vašem ERP in </a:t>
            </a:r>
          </a:p>
          <a:p>
            <a:pPr lvl="0"/>
            <a:r>
              <a:rPr lang="sl-SI" sz="4200" dirty="0">
                <a:solidFill>
                  <a:prstClr val="white"/>
                </a:solidFill>
              </a:rPr>
              <a:t>prihranite čas pri pripravi razkritij in poročil za banke!</a:t>
            </a:r>
            <a:endParaRPr lang="en-US" sz="4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4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Vsebina posveta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l-SI" dirty="0">
                <a:solidFill>
                  <a:srgbClr val="293A5B"/>
                </a:solidFill>
              </a:rPr>
              <a:t>09.00-09.05    Pozdrav ZRS</a:t>
            </a:r>
          </a:p>
          <a:p>
            <a:pPr fontAlgn="base"/>
            <a:r>
              <a:rPr lang="sl-SI" dirty="0">
                <a:solidFill>
                  <a:srgbClr val="293A5B"/>
                </a:solidFill>
              </a:rPr>
              <a:t>09.05-09.25    Osnova bančništva</a:t>
            </a:r>
          </a:p>
          <a:p>
            <a:pPr fontAlgn="base"/>
            <a:r>
              <a:rPr lang="sl-SI" dirty="0">
                <a:solidFill>
                  <a:srgbClr val="293A5B"/>
                </a:solidFill>
              </a:rPr>
              <a:t>09.25-09.45    Zakaj banke te podatke potrebujejo?</a:t>
            </a:r>
          </a:p>
          <a:p>
            <a:pPr fontAlgn="base"/>
            <a:r>
              <a:rPr lang="sl-SI" dirty="0">
                <a:solidFill>
                  <a:srgbClr val="293A5B"/>
                </a:solidFill>
              </a:rPr>
              <a:t>09.45-10.30    Predstavitev delovanja FRP</a:t>
            </a:r>
          </a:p>
          <a:p>
            <a:pPr fontAlgn="base"/>
            <a:endParaRPr lang="sl-SI" dirty="0">
              <a:solidFill>
                <a:srgbClr val="293A5B"/>
              </a:solidFill>
            </a:endParaRPr>
          </a:p>
          <a:p>
            <a:pPr fontAlgn="base"/>
            <a:r>
              <a:rPr lang="sl-SI" dirty="0">
                <a:solidFill>
                  <a:srgbClr val="293A5B"/>
                </a:solidFill>
              </a:rPr>
              <a:t>10.30-11.00    </a:t>
            </a:r>
            <a:r>
              <a:rPr lang="sl-SI" i="1" dirty="0">
                <a:solidFill>
                  <a:srgbClr val="293A5B"/>
                </a:solidFill>
              </a:rPr>
              <a:t>Odmor s pogostitvijo</a:t>
            </a:r>
          </a:p>
          <a:p>
            <a:pPr fontAlgn="base"/>
            <a:endParaRPr lang="sl-SI" dirty="0">
              <a:solidFill>
                <a:srgbClr val="293A5B"/>
              </a:solidFill>
            </a:endParaRPr>
          </a:p>
          <a:p>
            <a:pPr fontAlgn="base"/>
            <a:r>
              <a:rPr lang="sl-SI" dirty="0">
                <a:solidFill>
                  <a:srgbClr val="293A5B"/>
                </a:solidFill>
              </a:rPr>
              <a:t>11.00-11.20    Opis postopka prenosa prek ZZI na banke prek B2B kanala</a:t>
            </a:r>
          </a:p>
          <a:p>
            <a:pPr fontAlgn="base"/>
            <a:r>
              <a:rPr lang="sl-SI" dirty="0">
                <a:solidFill>
                  <a:srgbClr val="293A5B"/>
                </a:solidFill>
              </a:rPr>
              <a:t>11.20-11.25    Bonitetna razvrstitev – </a:t>
            </a:r>
            <a:r>
              <a:rPr lang="sl-SI" dirty="0" err="1">
                <a:solidFill>
                  <a:srgbClr val="293A5B"/>
                </a:solidFill>
              </a:rPr>
              <a:t>scoring</a:t>
            </a:r>
            <a:r>
              <a:rPr lang="sl-SI" dirty="0">
                <a:solidFill>
                  <a:srgbClr val="293A5B"/>
                </a:solidFill>
              </a:rPr>
              <a:t> (točkovanje) podjetnika</a:t>
            </a:r>
          </a:p>
          <a:p>
            <a:pPr fontAlgn="base"/>
            <a:r>
              <a:rPr lang="sl-SI" dirty="0">
                <a:solidFill>
                  <a:srgbClr val="293A5B"/>
                </a:solidFill>
              </a:rPr>
              <a:t>11.25-12.10    Kaj banki posamezni podatki povejo (kazalci iz razkritij)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l-SI" sz="2000" dirty="0">
              <a:solidFill>
                <a:srgbClr val="3A6F8F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95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Vloge za odobritev kreditov slovenskih bank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dirty="0">
                <a:solidFill>
                  <a:srgbClr val="293A5B"/>
                </a:solidFill>
              </a:rPr>
              <a:t>Izvajalci računovodskih storitev uporabljajo različne poslovno informacijske sisteme (računalniške programe – ERP – </a:t>
            </a:r>
            <a:r>
              <a:rPr lang="sl-SI" dirty="0" err="1">
                <a:solidFill>
                  <a:srgbClr val="293A5B"/>
                </a:solidFill>
              </a:rPr>
              <a:t>Enterprise</a:t>
            </a:r>
            <a:r>
              <a:rPr lang="sl-SI" dirty="0">
                <a:solidFill>
                  <a:srgbClr val="293A5B"/>
                </a:solidFill>
              </a:rPr>
              <a:t> </a:t>
            </a:r>
            <a:r>
              <a:rPr lang="sl-SI" dirty="0" err="1">
                <a:solidFill>
                  <a:srgbClr val="293A5B"/>
                </a:solidFill>
              </a:rPr>
              <a:t>resource</a:t>
            </a:r>
            <a:r>
              <a:rPr lang="sl-SI" dirty="0">
                <a:solidFill>
                  <a:srgbClr val="293A5B"/>
                </a:solidFill>
              </a:rPr>
              <a:t> </a:t>
            </a:r>
            <a:r>
              <a:rPr lang="sl-SI" dirty="0" err="1">
                <a:solidFill>
                  <a:srgbClr val="293A5B"/>
                </a:solidFill>
              </a:rPr>
              <a:t>planning</a:t>
            </a:r>
            <a:r>
              <a:rPr lang="sl-SI" dirty="0">
                <a:solidFill>
                  <a:srgbClr val="293A5B"/>
                </a:solidFill>
              </a:rPr>
              <a:t>), ki so namenjeni celoviti podpori podjetjem na področju računovodstva in davkov. ERP aplikacije omogočajo izdelavo poročil za namene notranjega in zunanjega poročanja.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dirty="0">
                <a:solidFill>
                  <a:srgbClr val="293A5B"/>
                </a:solidFill>
              </a:rPr>
              <a:t>Za odobritev kreditov, limitov, itd., morajo podjetja poslovnim bankam poleg vloge pripraviti tudi finančna razkritja poslovanja. To pomeni, da izvajalci računovodskih storitev v dobi visoko razvite informatike prepisujejo podatke iz ERP aplikacij v datotekah </a:t>
            </a:r>
            <a:r>
              <a:rPr lang="sl-SI" dirty="0" err="1">
                <a:solidFill>
                  <a:srgbClr val="293A5B"/>
                </a:solidFill>
              </a:rPr>
              <a:t>word</a:t>
            </a:r>
            <a:r>
              <a:rPr lang="sl-SI" dirty="0">
                <a:solidFill>
                  <a:srgbClr val="293A5B"/>
                </a:solidFill>
              </a:rPr>
              <a:t>, </a:t>
            </a:r>
            <a:r>
              <a:rPr lang="sl-SI" dirty="0" err="1">
                <a:solidFill>
                  <a:srgbClr val="293A5B"/>
                </a:solidFill>
              </a:rPr>
              <a:t>excel</a:t>
            </a:r>
            <a:r>
              <a:rPr lang="sl-SI" dirty="0">
                <a:solidFill>
                  <a:srgbClr val="293A5B"/>
                </a:solidFill>
              </a:rPr>
              <a:t> ali celo na papirju. Vse to posledično vodi v večjo možnost za nastanek napak in neproduktivno porabo časa za prepisovanje podatkov.</a:t>
            </a:r>
          </a:p>
          <a:p>
            <a:endParaRPr lang="sl-SI" dirty="0">
              <a:solidFill>
                <a:srgbClr val="293A5B"/>
              </a:solidFill>
            </a:endParaRPr>
          </a:p>
          <a:p>
            <a:r>
              <a:rPr lang="sl-SI" dirty="0">
                <a:solidFill>
                  <a:srgbClr val="293A5B"/>
                </a:solidFill>
              </a:rPr>
              <a:t>Na drugi strani banke po prejemu podatkov v takšni obliki porabijo veliko časa za odgovor komitentom glede odobritve vloge, ker podatke za izračun bonitete vnašajo ročno iz obrazcev v svoje zaledne ERP aplikacije.</a:t>
            </a:r>
          </a:p>
          <a:p>
            <a:r>
              <a:rPr lang="sl-SI" dirty="0">
                <a:solidFill>
                  <a:srgbClr val="293A5B"/>
                </a:solidFill>
              </a:rPr>
              <a:t>Tako prihaja do izgube časa na obeh straneh, kar povzroči nepotrebno zamudo pri odobravanju kreditov. </a:t>
            </a:r>
          </a:p>
          <a:p>
            <a:endParaRPr lang="sl-SI" dirty="0">
              <a:solidFill>
                <a:srgbClr val="293A5B"/>
              </a:solidFill>
            </a:endParaRPr>
          </a:p>
          <a:p>
            <a:r>
              <a:rPr lang="sl-SI" dirty="0">
                <a:solidFill>
                  <a:srgbClr val="293A5B"/>
                </a:solidFill>
              </a:rPr>
              <a:t>ZRS se zaveda, da podjetja v dobi digitalizacije potrebujejo strokovno podporo kvalitetnih izvajalcev </a:t>
            </a:r>
          </a:p>
          <a:p>
            <a:r>
              <a:rPr lang="sl-SI" dirty="0">
                <a:solidFill>
                  <a:srgbClr val="293A5B"/>
                </a:solidFill>
              </a:rPr>
              <a:t>računovodskih storitev in tudi podporo bank s hitrimi odločitvami.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3A6F8F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65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Standard FRP - Finančno razkritje poslovanja« (FRP)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293A5B"/>
                </a:solidFill>
              </a:rPr>
              <a:t>ZRS je v 2016 zasnovala projekt »Standard FRP - Finančna razkritja poslovanja« (FRP), ki je </a:t>
            </a:r>
            <a:r>
              <a:rPr lang="sl-SI" b="1" dirty="0">
                <a:solidFill>
                  <a:srgbClr val="293A5B"/>
                </a:solidFill>
              </a:rPr>
              <a:t>registrirana blagovna znamka ZRS. </a:t>
            </a:r>
          </a:p>
          <a:p>
            <a:endParaRPr lang="sl-SI" dirty="0">
              <a:solidFill>
                <a:srgbClr val="293A5B"/>
              </a:solidFill>
            </a:endParaRPr>
          </a:p>
          <a:p>
            <a:r>
              <a:rPr lang="sl-SI" dirty="0">
                <a:solidFill>
                  <a:srgbClr val="293A5B"/>
                </a:solidFill>
              </a:rPr>
              <a:t>Vzpostavljena je spletna stran projekta: </a:t>
            </a:r>
            <a:r>
              <a:rPr lang="sl-SI" u="sng" dirty="0">
                <a:solidFill>
                  <a:srgbClr val="293A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www.standard-frp.gzs.si</a:t>
            </a:r>
            <a:r>
              <a:rPr lang="sl-SI" dirty="0">
                <a:solidFill>
                  <a:srgbClr val="293A5B"/>
                </a:solidFill>
              </a:rPr>
              <a:t>.</a:t>
            </a:r>
          </a:p>
          <a:p>
            <a:r>
              <a:rPr lang="sl-SI" dirty="0">
                <a:solidFill>
                  <a:srgbClr val="293A5B"/>
                </a:solidFill>
              </a:rPr>
              <a:t> </a:t>
            </a:r>
          </a:p>
          <a:p>
            <a:r>
              <a:rPr lang="sl-SI" dirty="0">
                <a:solidFill>
                  <a:srgbClr val="293A5B"/>
                </a:solidFill>
              </a:rPr>
              <a:t>Sodelujoči v projektu:</a:t>
            </a:r>
          </a:p>
          <a:p>
            <a:r>
              <a:rPr lang="sl-SI" dirty="0">
                <a:solidFill>
                  <a:srgbClr val="293A5B"/>
                </a:solidFill>
              </a:rPr>
              <a:t>- Zbornica računovodskih servisov – vsebinska zasnova</a:t>
            </a:r>
          </a:p>
          <a:p>
            <a:r>
              <a:rPr lang="sl-SI" dirty="0">
                <a:solidFill>
                  <a:srgbClr val="293A5B"/>
                </a:solidFill>
              </a:rPr>
              <a:t>- NLB </a:t>
            </a:r>
            <a:r>
              <a:rPr lang="sl-SI" dirty="0" err="1">
                <a:solidFill>
                  <a:srgbClr val="293A5B"/>
                </a:solidFill>
              </a:rPr>
              <a:t>d.d</a:t>
            </a:r>
            <a:r>
              <a:rPr lang="sl-SI" dirty="0">
                <a:solidFill>
                  <a:srgbClr val="293A5B"/>
                </a:solidFill>
              </a:rPr>
              <a:t>. – pilotna banka</a:t>
            </a:r>
          </a:p>
          <a:p>
            <a:r>
              <a:rPr lang="sl-SI" dirty="0">
                <a:solidFill>
                  <a:srgbClr val="293A5B"/>
                </a:solidFill>
              </a:rPr>
              <a:t>- ZZI d.o.o. – IT razvoj</a:t>
            </a:r>
          </a:p>
          <a:p>
            <a:r>
              <a:rPr lang="sl-SI" dirty="0">
                <a:solidFill>
                  <a:srgbClr val="293A5B"/>
                </a:solidFill>
              </a:rPr>
              <a:t>- NIKI d.o.o. – IT razvoj</a:t>
            </a:r>
          </a:p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8DF0D3C-9F85-4FAD-BEBD-667EFE1EE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95" y="3975478"/>
            <a:ext cx="2537669" cy="20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6A7904C-D81B-473D-A097-9219EB64D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3" y="1400960"/>
            <a:ext cx="9421911" cy="510353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Standard FRP - Finančno razkritje poslovanja« (FRP)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53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Standard FRP - Finančno razkritje poslovanja« (FRP)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D1D191-465F-4F09-ADF6-EEDBD8535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1662333"/>
            <a:ext cx="7190476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753337" y="1383260"/>
            <a:ext cx="1091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293A5B"/>
                </a:solidFill>
              </a:rPr>
              <a:t>ERP izpolni FRP Excel predlogo in pošlje v </a:t>
            </a:r>
            <a:r>
              <a:rPr lang="sl-SI" dirty="0" err="1">
                <a:solidFill>
                  <a:srgbClr val="293A5B"/>
                </a:solidFill>
              </a:rPr>
              <a:t>bizBox</a:t>
            </a:r>
            <a:endParaRPr lang="sl-SI" dirty="0">
              <a:solidFill>
                <a:srgbClr val="293A5B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1" y="2202629"/>
            <a:ext cx="9525000" cy="365760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4DA72C86-F4BA-4AA6-8185-ACF1E7F2C606}"/>
              </a:ext>
            </a:extLst>
          </p:cNvPr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2C535B9-B9EC-4F10-99B9-F815F765C02F}"/>
              </a:ext>
            </a:extLst>
          </p:cNvPr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Tokokrog FRP - prikaz poteka pretoka informacij</a:t>
            </a:r>
          </a:p>
        </p:txBody>
      </p:sp>
    </p:spTree>
    <p:extLst>
      <p:ext uri="{BB962C8B-B14F-4D97-AF65-F5344CB8AC3E}">
        <p14:creationId xmlns:p14="http://schemas.microsoft.com/office/powerpoint/2010/main" val="144059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Integracija ERP z Bizbox platformo za prenos FRP podatkov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/>
          </a:p>
          <a:p>
            <a:r>
              <a:rPr lang="sl-SI" sz="2000" b="1" dirty="0">
                <a:solidFill>
                  <a:srgbClr val="293A5B"/>
                </a:solidFill>
              </a:rPr>
              <a:t>ZRS je v 2019 podpisala pogodbe o integraciji ERP z </a:t>
            </a:r>
            <a:r>
              <a:rPr lang="sl-SI" sz="2000" b="1" dirty="0" err="1">
                <a:solidFill>
                  <a:srgbClr val="293A5B"/>
                </a:solidFill>
              </a:rPr>
              <a:t>Bizbox</a:t>
            </a:r>
            <a:r>
              <a:rPr lang="sl-SI" sz="2000" b="1" dirty="0">
                <a:solidFill>
                  <a:srgbClr val="293A5B"/>
                </a:solidFill>
              </a:rPr>
              <a:t> platformo za prenos FRP podatkov </a:t>
            </a:r>
            <a:r>
              <a:rPr lang="sl-SI" b="1" dirty="0">
                <a:solidFill>
                  <a:srgbClr val="293A5B"/>
                </a:solidFill>
              </a:rPr>
              <a:t>z</a:t>
            </a:r>
            <a:r>
              <a:rPr lang="sl-SI" dirty="0">
                <a:solidFill>
                  <a:srgbClr val="293A5B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293A5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DESITO, Niki d.o.o.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VASCO, </a:t>
            </a:r>
            <a:r>
              <a:rPr lang="sl-SI" dirty="0" err="1">
                <a:solidFill>
                  <a:srgbClr val="293A5B"/>
                </a:solidFill>
              </a:rPr>
              <a:t>Vasco</a:t>
            </a:r>
            <a:r>
              <a:rPr lang="sl-SI" dirty="0">
                <a:solidFill>
                  <a:srgbClr val="293A5B"/>
                </a:solidFill>
              </a:rPr>
              <a:t> d.o.o.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rgbClr val="293A5B"/>
                </a:solidFill>
              </a:rPr>
              <a:t>OpPIS</a:t>
            </a:r>
            <a:r>
              <a:rPr lang="sl-SI" dirty="0">
                <a:solidFill>
                  <a:srgbClr val="293A5B"/>
                </a:solidFill>
              </a:rPr>
              <a:t>, Opal d.o.o.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PANTHEON, </a:t>
            </a:r>
            <a:r>
              <a:rPr lang="sl-SI" dirty="0" err="1">
                <a:solidFill>
                  <a:srgbClr val="293A5B"/>
                </a:solidFill>
              </a:rPr>
              <a:t>Datalab</a:t>
            </a:r>
            <a:r>
              <a:rPr lang="sl-SI" dirty="0">
                <a:solidFill>
                  <a:srgbClr val="293A5B"/>
                </a:solidFill>
              </a:rPr>
              <a:t> </a:t>
            </a:r>
            <a:r>
              <a:rPr lang="sl-SI" dirty="0" err="1">
                <a:solidFill>
                  <a:srgbClr val="293A5B"/>
                </a:solidFill>
              </a:rPr>
              <a:t>d.d</a:t>
            </a:r>
            <a:r>
              <a:rPr lang="sl-SI" dirty="0">
                <a:solidFill>
                  <a:srgbClr val="293A5B"/>
                </a:solidFill>
              </a:rPr>
              <a:t>.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93A5B"/>
                </a:solidFill>
              </a:rPr>
              <a:t>MINIMAX in </a:t>
            </a:r>
            <a:r>
              <a:rPr lang="sl-SI" dirty="0" err="1">
                <a:solidFill>
                  <a:srgbClr val="293A5B"/>
                </a:solidFill>
              </a:rPr>
              <a:t>iCENTER</a:t>
            </a:r>
            <a:r>
              <a:rPr lang="sl-SI" dirty="0">
                <a:solidFill>
                  <a:srgbClr val="293A5B"/>
                </a:solidFill>
              </a:rPr>
              <a:t>, </a:t>
            </a:r>
            <a:r>
              <a:rPr lang="sl-SI" dirty="0" err="1">
                <a:solidFill>
                  <a:srgbClr val="293A5B"/>
                </a:solidFill>
              </a:rPr>
              <a:t>Saop</a:t>
            </a:r>
            <a:r>
              <a:rPr lang="sl-SI" dirty="0">
                <a:solidFill>
                  <a:srgbClr val="293A5B"/>
                </a:solidFill>
              </a:rPr>
              <a:t> d.o.o.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293A5B"/>
              </a:solidFill>
            </a:endParaRPr>
          </a:p>
          <a:p>
            <a:r>
              <a:rPr lang="sl-SI" dirty="0">
                <a:solidFill>
                  <a:srgbClr val="293A5B"/>
                </a:solidFill>
              </a:rPr>
              <a:t>Omenjeni ponudniki ERP že omogočajo izdelavo FRP poročil. </a:t>
            </a:r>
          </a:p>
          <a:p>
            <a:endParaRPr lang="sl-SI" dirty="0">
              <a:solidFill>
                <a:srgbClr val="293A5B"/>
              </a:solidFill>
            </a:endParaRPr>
          </a:p>
          <a:p>
            <a:r>
              <a:rPr lang="sl-SI" sz="2000" b="1" dirty="0">
                <a:solidFill>
                  <a:srgbClr val="293A5B"/>
                </a:solidFill>
              </a:rPr>
              <a:t>Sledi</a:t>
            </a:r>
            <a:r>
              <a:rPr lang="sl-SI" sz="2000" dirty="0">
                <a:solidFill>
                  <a:srgbClr val="293A5B"/>
                </a:solidFill>
              </a:rPr>
              <a:t> </a:t>
            </a:r>
            <a:r>
              <a:rPr lang="sl-SI" sz="2000" b="1" dirty="0">
                <a:solidFill>
                  <a:srgbClr val="293A5B"/>
                </a:solidFill>
              </a:rPr>
              <a:t>testna faza projekta s testno banko NLB </a:t>
            </a:r>
            <a:r>
              <a:rPr lang="sl-SI" sz="2000" b="1" dirty="0" err="1">
                <a:solidFill>
                  <a:srgbClr val="293A5B"/>
                </a:solidFill>
              </a:rPr>
              <a:t>d.d</a:t>
            </a:r>
            <a:r>
              <a:rPr lang="sl-SI" sz="2000" b="1" dirty="0">
                <a:solidFill>
                  <a:srgbClr val="293A5B"/>
                </a:solidFill>
              </a:rPr>
              <a:t>. do 15. 12. 2019</a:t>
            </a:r>
            <a:r>
              <a:rPr lang="sl-SI" sz="2000" dirty="0">
                <a:solidFill>
                  <a:srgbClr val="293A5B"/>
                </a:solidFill>
              </a:rPr>
              <a:t>.</a:t>
            </a:r>
          </a:p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48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Prenos FRP podatkov na banke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293A5B"/>
                </a:solidFill>
              </a:rPr>
              <a:t>ZRS se je v 2018 z Združenjem bank Slovenije dogovorila, da se prenos FRP podatkov v </a:t>
            </a:r>
            <a:r>
              <a:rPr lang="sl-SI" sz="2000" dirty="0" err="1">
                <a:solidFill>
                  <a:srgbClr val="293A5B"/>
                </a:solidFill>
              </a:rPr>
              <a:t>xml</a:t>
            </a:r>
            <a:r>
              <a:rPr lang="sl-SI" sz="2000" dirty="0">
                <a:solidFill>
                  <a:srgbClr val="293A5B"/>
                </a:solidFill>
              </a:rPr>
              <a:t> obliki izvede preko </a:t>
            </a:r>
            <a:r>
              <a:rPr lang="sl-SI" sz="2000" b="1" dirty="0">
                <a:solidFill>
                  <a:srgbClr val="293A5B"/>
                </a:solidFill>
              </a:rPr>
              <a:t>ZBS B2B uporabniškega vmesnika</a:t>
            </a:r>
            <a:r>
              <a:rPr lang="sl-SI" sz="2000" dirty="0">
                <a:solidFill>
                  <a:srgbClr val="293A5B"/>
                </a:solidFill>
              </a:rPr>
              <a:t>.</a:t>
            </a:r>
            <a:r>
              <a:rPr lang="sl-SI" dirty="0">
                <a:solidFill>
                  <a:srgbClr val="293A5B"/>
                </a:solidFill>
              </a:rPr>
              <a:t> </a:t>
            </a:r>
          </a:p>
          <a:p>
            <a:endParaRPr lang="sl-SI" dirty="0">
              <a:solidFill>
                <a:srgbClr val="293A5B"/>
              </a:solidFill>
            </a:endParaRPr>
          </a:p>
          <a:p>
            <a:r>
              <a:rPr lang="sl-SI" dirty="0">
                <a:solidFill>
                  <a:srgbClr val="293A5B"/>
                </a:solidFill>
              </a:rPr>
              <a:t>Le ta omogoča varno in certificirano izmenjavo </a:t>
            </a:r>
            <a:r>
              <a:rPr lang="sl-SI" dirty="0" err="1">
                <a:solidFill>
                  <a:srgbClr val="293A5B"/>
                </a:solidFill>
              </a:rPr>
              <a:t>xml</a:t>
            </a:r>
            <a:r>
              <a:rPr lang="sl-SI" dirty="0">
                <a:solidFill>
                  <a:srgbClr val="293A5B"/>
                </a:solidFill>
              </a:rPr>
              <a:t> datotek med IRS in bankami.</a:t>
            </a:r>
          </a:p>
          <a:p>
            <a:endParaRPr lang="sl-SI" dirty="0">
              <a:solidFill>
                <a:srgbClr val="293A5B"/>
              </a:solidFill>
            </a:endParaRPr>
          </a:p>
          <a:p>
            <a:endParaRPr lang="sl-SI" dirty="0">
              <a:solidFill>
                <a:srgbClr val="293A5B"/>
              </a:solidFill>
            </a:endParaRPr>
          </a:p>
          <a:p>
            <a:r>
              <a:rPr lang="sl-SI" sz="2000" b="1" dirty="0">
                <a:solidFill>
                  <a:srgbClr val="293A5B"/>
                </a:solidFill>
              </a:rPr>
              <a:t>Prenos podatkov je v testni fazi z banko NLB d.d. do 15. 12. 2019</a:t>
            </a:r>
            <a:r>
              <a:rPr lang="sl-SI" sz="2000" dirty="0">
                <a:solidFill>
                  <a:srgbClr val="293A5B"/>
                </a:solidFill>
              </a:rPr>
              <a:t>.</a:t>
            </a:r>
          </a:p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635367"/>
      </p:ext>
    </p:extLst>
  </p:cSld>
  <p:clrMapOvr>
    <a:masterClrMapping/>
  </p:clrMapOvr>
</p:sld>
</file>

<file path=ppt/theme/theme1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4443</TotalTime>
  <Words>598</Words>
  <Application>Microsoft Office PowerPoint</Application>
  <PresentationFormat>Širokozaslonsko</PresentationFormat>
  <Paragraphs>109</Paragraphs>
  <Slides>14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Source Sans Pro</vt:lpstr>
      <vt:lpstr>1_Načrt po meri</vt:lpstr>
      <vt:lpstr>Posvet ZRS:  Kako banke gledajo na vaše bilance in  zakaj je FRP pomemben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Zbornica računovodskih servisov</cp:lastModifiedBy>
  <cp:revision>195</cp:revision>
  <dcterms:created xsi:type="dcterms:W3CDTF">2018-09-17T08:44:14Z</dcterms:created>
  <dcterms:modified xsi:type="dcterms:W3CDTF">2019-11-08T11:10:17Z</dcterms:modified>
</cp:coreProperties>
</file>