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349" r:id="rId6"/>
    <p:sldId id="351" r:id="rId7"/>
    <p:sldId id="300" r:id="rId8"/>
    <p:sldId id="310" r:id="rId9"/>
    <p:sldId id="304" r:id="rId10"/>
    <p:sldId id="352" r:id="rId11"/>
    <p:sldId id="359" r:id="rId12"/>
    <p:sldId id="360" r:id="rId13"/>
    <p:sldId id="297" r:id="rId14"/>
    <p:sldId id="298" r:id="rId15"/>
    <p:sldId id="362" r:id="rId16"/>
    <p:sldId id="302" r:id="rId17"/>
    <p:sldId id="355" r:id="rId18"/>
    <p:sldId id="357" r:id="rId19"/>
    <p:sldId id="365" r:id="rId20"/>
    <p:sldId id="364" r:id="rId21"/>
    <p:sldId id="311" r:id="rId22"/>
    <p:sldId id="312" r:id="rId23"/>
    <p:sldId id="295" r:id="rId24"/>
    <p:sldId id="356" r:id="rId25"/>
    <p:sldId id="313" r:id="rId26"/>
    <p:sldId id="314" r:id="rId27"/>
    <p:sldId id="345" r:id="rId28"/>
    <p:sldId id="346" r:id="rId29"/>
    <p:sldId id="347" r:id="rId30"/>
    <p:sldId id="338" r:id="rId31"/>
    <p:sldId id="323" r:id="rId32"/>
    <p:sldId id="333" r:id="rId33"/>
    <p:sldId id="330" r:id="rId34"/>
  </p:sldIdLst>
  <p:sldSz cx="12192000" cy="6858000"/>
  <p:notesSz cx="7099300" cy="10234613"/>
  <p:defaultTex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86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A933C8-926D-4658-9144-A3BC6DA84B29}" v="1" dt="2025-05-20T18:29:54.6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68"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a Kričej" userId="bad5d2c8-2028-46f3-a252-01def821c492" providerId="ADAL" clId="{45A933C8-926D-4658-9144-A3BC6DA84B29}"/>
    <pc:docChg chg="custSel modSld">
      <pc:chgData name="Maja Kričej" userId="bad5d2c8-2028-46f3-a252-01def821c492" providerId="ADAL" clId="{45A933C8-926D-4658-9144-A3BC6DA84B29}" dt="2025-05-20T18:29:56.406" v="3" actId="962"/>
      <pc:docMkLst>
        <pc:docMk/>
      </pc:docMkLst>
      <pc:sldChg chg="addSp delSp modSp mod">
        <pc:chgData name="Maja Kričej" userId="bad5d2c8-2028-46f3-a252-01def821c492" providerId="ADAL" clId="{45A933C8-926D-4658-9144-A3BC6DA84B29}" dt="2025-05-20T18:29:56.406" v="3" actId="962"/>
        <pc:sldMkLst>
          <pc:docMk/>
          <pc:sldMk cId="2012195568" sldId="256"/>
        </pc:sldMkLst>
        <pc:picChg chg="del">
          <ac:chgData name="Maja Kričej" userId="bad5d2c8-2028-46f3-a252-01def821c492" providerId="ADAL" clId="{45A933C8-926D-4658-9144-A3BC6DA84B29}" dt="2025-05-20T18:29:28.628" v="0" actId="478"/>
          <ac:picMkLst>
            <pc:docMk/>
            <pc:sldMk cId="2012195568" sldId="256"/>
            <ac:picMk id="3" creationId="{0D5EC887-B98C-035E-F1BD-290A812097AE}"/>
          </ac:picMkLst>
        </pc:picChg>
        <pc:picChg chg="add mod">
          <ac:chgData name="Maja Kričej" userId="bad5d2c8-2028-46f3-a252-01def821c492" providerId="ADAL" clId="{45A933C8-926D-4658-9144-A3BC6DA84B29}" dt="2025-05-20T18:29:56.406" v="3" actId="962"/>
          <ac:picMkLst>
            <pc:docMk/>
            <pc:sldMk cId="2012195568" sldId="256"/>
            <ac:picMk id="4" creationId="{BDC95A07-A096-22A4-51DA-D24D557161A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3628F-538F-DA23-C240-305910B1A48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I"/>
          </a:p>
        </p:txBody>
      </p:sp>
      <p:sp>
        <p:nvSpPr>
          <p:cNvPr id="3" name="Subtitle 2">
            <a:extLst>
              <a:ext uri="{FF2B5EF4-FFF2-40B4-BE49-F238E27FC236}">
                <a16:creationId xmlns:a16="http://schemas.microsoft.com/office/drawing/2014/main" id="{9DB809A6-F3CD-1D95-E971-3D72595600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I"/>
          </a:p>
        </p:txBody>
      </p:sp>
      <p:sp>
        <p:nvSpPr>
          <p:cNvPr id="4" name="Date Placeholder 3">
            <a:extLst>
              <a:ext uri="{FF2B5EF4-FFF2-40B4-BE49-F238E27FC236}">
                <a16:creationId xmlns:a16="http://schemas.microsoft.com/office/drawing/2014/main" id="{5B713136-DA5D-187C-EE27-2BF7F85DB67E}"/>
              </a:ext>
            </a:extLst>
          </p:cNvPr>
          <p:cNvSpPr>
            <a:spLocks noGrp="1"/>
          </p:cNvSpPr>
          <p:nvPr>
            <p:ph type="dt" sz="half" idx="10"/>
          </p:nvPr>
        </p:nvSpPr>
        <p:spPr/>
        <p:txBody>
          <a:bodyPr/>
          <a:lstStyle/>
          <a:p>
            <a:fld id="{5F2CE790-E6CA-B541-BCA2-966476750EAC}" type="datetimeFigureOut">
              <a:rPr lang="en-SI" smtClean="0"/>
              <a:t>05/20/2025</a:t>
            </a:fld>
            <a:endParaRPr lang="en-SI"/>
          </a:p>
        </p:txBody>
      </p:sp>
      <p:sp>
        <p:nvSpPr>
          <p:cNvPr id="5" name="Footer Placeholder 4">
            <a:extLst>
              <a:ext uri="{FF2B5EF4-FFF2-40B4-BE49-F238E27FC236}">
                <a16:creationId xmlns:a16="http://schemas.microsoft.com/office/drawing/2014/main" id="{A8D132F8-B598-0169-DB97-7128B3D2AD3D}"/>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D1ECFA44-39F1-76C5-10A1-593E593BF41E}"/>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1923310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8E26-7510-86C8-7745-EF7B3CEB26C2}"/>
              </a:ext>
            </a:extLst>
          </p:cNvPr>
          <p:cNvSpPr>
            <a:spLocks noGrp="1"/>
          </p:cNvSpPr>
          <p:nvPr>
            <p:ph type="title"/>
          </p:nvPr>
        </p:nvSpPr>
        <p:spPr/>
        <p:txBody>
          <a:bodyPr/>
          <a:lstStyle/>
          <a:p>
            <a:r>
              <a:rPr lang="en-GB"/>
              <a:t>Click to edit Master title style</a:t>
            </a:r>
            <a:endParaRPr lang="en-SI"/>
          </a:p>
        </p:txBody>
      </p:sp>
      <p:sp>
        <p:nvSpPr>
          <p:cNvPr id="3" name="Vertical Text Placeholder 2">
            <a:extLst>
              <a:ext uri="{FF2B5EF4-FFF2-40B4-BE49-F238E27FC236}">
                <a16:creationId xmlns:a16="http://schemas.microsoft.com/office/drawing/2014/main" id="{D39B3628-340A-1F36-BD86-6F317CCFBEB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Date Placeholder 3">
            <a:extLst>
              <a:ext uri="{FF2B5EF4-FFF2-40B4-BE49-F238E27FC236}">
                <a16:creationId xmlns:a16="http://schemas.microsoft.com/office/drawing/2014/main" id="{BE106890-DB02-730B-7305-8DA76CDEA099}"/>
              </a:ext>
            </a:extLst>
          </p:cNvPr>
          <p:cNvSpPr>
            <a:spLocks noGrp="1"/>
          </p:cNvSpPr>
          <p:nvPr>
            <p:ph type="dt" sz="half" idx="10"/>
          </p:nvPr>
        </p:nvSpPr>
        <p:spPr/>
        <p:txBody>
          <a:bodyPr/>
          <a:lstStyle/>
          <a:p>
            <a:fld id="{5F2CE790-E6CA-B541-BCA2-966476750EAC}" type="datetimeFigureOut">
              <a:rPr lang="en-SI" smtClean="0"/>
              <a:t>05/20/2025</a:t>
            </a:fld>
            <a:endParaRPr lang="en-SI"/>
          </a:p>
        </p:txBody>
      </p:sp>
      <p:sp>
        <p:nvSpPr>
          <p:cNvPr id="5" name="Footer Placeholder 4">
            <a:extLst>
              <a:ext uri="{FF2B5EF4-FFF2-40B4-BE49-F238E27FC236}">
                <a16:creationId xmlns:a16="http://schemas.microsoft.com/office/drawing/2014/main" id="{52277BD5-BD80-082D-9FCD-B1CD1C862CF0}"/>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A5866E6E-E16C-DF0C-EF99-62425FBCAFD5}"/>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98162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7E8FFA-E773-CEA1-96E5-78585726251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I"/>
          </a:p>
        </p:txBody>
      </p:sp>
      <p:sp>
        <p:nvSpPr>
          <p:cNvPr id="3" name="Vertical Text Placeholder 2">
            <a:extLst>
              <a:ext uri="{FF2B5EF4-FFF2-40B4-BE49-F238E27FC236}">
                <a16:creationId xmlns:a16="http://schemas.microsoft.com/office/drawing/2014/main" id="{69308515-53C6-F90E-E59E-EF2667B1C12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Date Placeholder 3">
            <a:extLst>
              <a:ext uri="{FF2B5EF4-FFF2-40B4-BE49-F238E27FC236}">
                <a16:creationId xmlns:a16="http://schemas.microsoft.com/office/drawing/2014/main" id="{CA2532C0-5F1D-E8E3-B3EA-6B384F9A2A16}"/>
              </a:ext>
            </a:extLst>
          </p:cNvPr>
          <p:cNvSpPr>
            <a:spLocks noGrp="1"/>
          </p:cNvSpPr>
          <p:nvPr>
            <p:ph type="dt" sz="half" idx="10"/>
          </p:nvPr>
        </p:nvSpPr>
        <p:spPr/>
        <p:txBody>
          <a:bodyPr/>
          <a:lstStyle/>
          <a:p>
            <a:fld id="{5F2CE790-E6CA-B541-BCA2-966476750EAC}" type="datetimeFigureOut">
              <a:rPr lang="en-SI" smtClean="0"/>
              <a:t>05/20/2025</a:t>
            </a:fld>
            <a:endParaRPr lang="en-SI"/>
          </a:p>
        </p:txBody>
      </p:sp>
      <p:sp>
        <p:nvSpPr>
          <p:cNvPr id="5" name="Footer Placeholder 4">
            <a:extLst>
              <a:ext uri="{FF2B5EF4-FFF2-40B4-BE49-F238E27FC236}">
                <a16:creationId xmlns:a16="http://schemas.microsoft.com/office/drawing/2014/main" id="{0C456880-69C2-543A-F730-CEC6DA85585D}"/>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728040D3-C29C-4913-F42D-9BD2A05CF7B4}"/>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2016230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479B-2941-4634-10CA-72245F9ACF7C}"/>
              </a:ext>
            </a:extLst>
          </p:cNvPr>
          <p:cNvSpPr>
            <a:spLocks noGrp="1"/>
          </p:cNvSpPr>
          <p:nvPr>
            <p:ph type="title"/>
          </p:nvPr>
        </p:nvSpPr>
        <p:spPr>
          <a:xfrm>
            <a:off x="838200" y="365126"/>
            <a:ext cx="10515600" cy="972356"/>
          </a:xfrm>
        </p:spPr>
        <p:txBody>
          <a:bodyPr>
            <a:normAutofit/>
          </a:bodyPr>
          <a:lstStyle>
            <a:lvl1pPr>
              <a:defRPr sz="4000" b="1">
                <a:solidFill>
                  <a:srgbClr val="4686C6"/>
                </a:solidFill>
              </a:defRPr>
            </a:lvl1pPr>
          </a:lstStyle>
          <a:p>
            <a:r>
              <a:rPr lang="en-GB"/>
              <a:t>Click to edit Master title style</a:t>
            </a:r>
            <a:endParaRPr lang="en-SI"/>
          </a:p>
        </p:txBody>
      </p:sp>
      <p:sp>
        <p:nvSpPr>
          <p:cNvPr id="3" name="Content Placeholder 2">
            <a:extLst>
              <a:ext uri="{FF2B5EF4-FFF2-40B4-BE49-F238E27FC236}">
                <a16:creationId xmlns:a16="http://schemas.microsoft.com/office/drawing/2014/main" id="{B59961FA-6333-327F-0A97-36B6D997B907}"/>
              </a:ext>
            </a:extLst>
          </p:cNvPr>
          <p:cNvSpPr>
            <a:spLocks noGrp="1"/>
          </p:cNvSpPr>
          <p:nvPr>
            <p:ph idx="1"/>
          </p:nvPr>
        </p:nvSpPr>
        <p:spPr>
          <a:xfrm>
            <a:off x="838200" y="1439839"/>
            <a:ext cx="10515600" cy="47371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Date Placeholder 3">
            <a:extLst>
              <a:ext uri="{FF2B5EF4-FFF2-40B4-BE49-F238E27FC236}">
                <a16:creationId xmlns:a16="http://schemas.microsoft.com/office/drawing/2014/main" id="{108F9C13-BD02-16A1-4678-9D51F94FE7B0}"/>
              </a:ext>
            </a:extLst>
          </p:cNvPr>
          <p:cNvSpPr>
            <a:spLocks noGrp="1"/>
          </p:cNvSpPr>
          <p:nvPr>
            <p:ph type="dt" sz="half" idx="10"/>
          </p:nvPr>
        </p:nvSpPr>
        <p:spPr/>
        <p:txBody>
          <a:bodyPr/>
          <a:lstStyle/>
          <a:p>
            <a:fld id="{5F2CE790-E6CA-B541-BCA2-966476750EAC}" type="datetimeFigureOut">
              <a:rPr lang="en-SI" smtClean="0"/>
              <a:t>05/20/2025</a:t>
            </a:fld>
            <a:endParaRPr lang="en-SI"/>
          </a:p>
        </p:txBody>
      </p:sp>
      <p:sp>
        <p:nvSpPr>
          <p:cNvPr id="5" name="Footer Placeholder 4">
            <a:extLst>
              <a:ext uri="{FF2B5EF4-FFF2-40B4-BE49-F238E27FC236}">
                <a16:creationId xmlns:a16="http://schemas.microsoft.com/office/drawing/2014/main" id="{652B31D3-A76B-EC02-3027-E0758D71B455}"/>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8E9B7F8D-889F-62B0-AC37-2F9D43DD0B1E}"/>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21705954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937EC-15B1-675A-9976-10C3F54F08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I"/>
          </a:p>
        </p:txBody>
      </p:sp>
      <p:sp>
        <p:nvSpPr>
          <p:cNvPr id="3" name="Text Placeholder 2">
            <a:extLst>
              <a:ext uri="{FF2B5EF4-FFF2-40B4-BE49-F238E27FC236}">
                <a16:creationId xmlns:a16="http://schemas.microsoft.com/office/drawing/2014/main" id="{1C990CAA-E468-8091-80F5-9732D49A90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C03A291-F241-8B55-CE05-4ADD0E8C43FF}"/>
              </a:ext>
            </a:extLst>
          </p:cNvPr>
          <p:cNvSpPr>
            <a:spLocks noGrp="1"/>
          </p:cNvSpPr>
          <p:nvPr>
            <p:ph type="dt" sz="half" idx="10"/>
          </p:nvPr>
        </p:nvSpPr>
        <p:spPr/>
        <p:txBody>
          <a:bodyPr/>
          <a:lstStyle/>
          <a:p>
            <a:fld id="{5F2CE790-E6CA-B541-BCA2-966476750EAC}" type="datetimeFigureOut">
              <a:rPr lang="en-SI" smtClean="0"/>
              <a:t>05/20/2025</a:t>
            </a:fld>
            <a:endParaRPr lang="en-SI"/>
          </a:p>
        </p:txBody>
      </p:sp>
      <p:sp>
        <p:nvSpPr>
          <p:cNvPr id="5" name="Footer Placeholder 4">
            <a:extLst>
              <a:ext uri="{FF2B5EF4-FFF2-40B4-BE49-F238E27FC236}">
                <a16:creationId xmlns:a16="http://schemas.microsoft.com/office/drawing/2014/main" id="{122878E7-8812-530D-683D-B929282B2AFF}"/>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7D3A7552-F75F-DA30-E297-B008B1F4CBFA}"/>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2883770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10CCC-CBC1-D2F0-984F-38018E02A22E}"/>
              </a:ext>
            </a:extLst>
          </p:cNvPr>
          <p:cNvSpPr>
            <a:spLocks noGrp="1"/>
          </p:cNvSpPr>
          <p:nvPr>
            <p:ph type="title"/>
          </p:nvPr>
        </p:nvSpPr>
        <p:spPr/>
        <p:txBody>
          <a:bodyPr/>
          <a:lstStyle/>
          <a:p>
            <a:r>
              <a:rPr lang="en-GB"/>
              <a:t>Click to edit Master title style</a:t>
            </a:r>
            <a:endParaRPr lang="en-SI"/>
          </a:p>
        </p:txBody>
      </p:sp>
      <p:sp>
        <p:nvSpPr>
          <p:cNvPr id="3" name="Content Placeholder 2">
            <a:extLst>
              <a:ext uri="{FF2B5EF4-FFF2-40B4-BE49-F238E27FC236}">
                <a16:creationId xmlns:a16="http://schemas.microsoft.com/office/drawing/2014/main" id="{A86AFF35-DD8D-1532-1624-362F9C4975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Content Placeholder 3">
            <a:extLst>
              <a:ext uri="{FF2B5EF4-FFF2-40B4-BE49-F238E27FC236}">
                <a16:creationId xmlns:a16="http://schemas.microsoft.com/office/drawing/2014/main" id="{7BE8EEEC-4FEA-07B5-15EE-EFB6ADBDC0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5" name="Date Placeholder 4">
            <a:extLst>
              <a:ext uri="{FF2B5EF4-FFF2-40B4-BE49-F238E27FC236}">
                <a16:creationId xmlns:a16="http://schemas.microsoft.com/office/drawing/2014/main" id="{5137CDAF-3170-73CD-877E-FA0108B24629}"/>
              </a:ext>
            </a:extLst>
          </p:cNvPr>
          <p:cNvSpPr>
            <a:spLocks noGrp="1"/>
          </p:cNvSpPr>
          <p:nvPr>
            <p:ph type="dt" sz="half" idx="10"/>
          </p:nvPr>
        </p:nvSpPr>
        <p:spPr/>
        <p:txBody>
          <a:bodyPr/>
          <a:lstStyle/>
          <a:p>
            <a:fld id="{5F2CE790-E6CA-B541-BCA2-966476750EAC}" type="datetimeFigureOut">
              <a:rPr lang="en-SI" smtClean="0"/>
              <a:t>05/20/2025</a:t>
            </a:fld>
            <a:endParaRPr lang="en-SI"/>
          </a:p>
        </p:txBody>
      </p:sp>
      <p:sp>
        <p:nvSpPr>
          <p:cNvPr id="6" name="Footer Placeholder 5">
            <a:extLst>
              <a:ext uri="{FF2B5EF4-FFF2-40B4-BE49-F238E27FC236}">
                <a16:creationId xmlns:a16="http://schemas.microsoft.com/office/drawing/2014/main" id="{41B23767-0C05-F3B4-D5BF-8DD832DCD984}"/>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3BD53B9C-C9AF-B62E-F317-05BB193AC351}"/>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231531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102D-280C-9AB7-603E-6730EC111BFA}"/>
              </a:ext>
            </a:extLst>
          </p:cNvPr>
          <p:cNvSpPr>
            <a:spLocks noGrp="1"/>
          </p:cNvSpPr>
          <p:nvPr>
            <p:ph type="title"/>
          </p:nvPr>
        </p:nvSpPr>
        <p:spPr>
          <a:xfrm>
            <a:off x="839788" y="365125"/>
            <a:ext cx="10515600" cy="1325563"/>
          </a:xfrm>
        </p:spPr>
        <p:txBody>
          <a:bodyPr/>
          <a:lstStyle/>
          <a:p>
            <a:r>
              <a:rPr lang="en-GB"/>
              <a:t>Click to edit Master title style</a:t>
            </a:r>
            <a:endParaRPr lang="en-SI"/>
          </a:p>
        </p:txBody>
      </p:sp>
      <p:sp>
        <p:nvSpPr>
          <p:cNvPr id="3" name="Text Placeholder 2">
            <a:extLst>
              <a:ext uri="{FF2B5EF4-FFF2-40B4-BE49-F238E27FC236}">
                <a16:creationId xmlns:a16="http://schemas.microsoft.com/office/drawing/2014/main" id="{EBDCBD04-C95F-CCA3-5473-9D0F1FCFBC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51DAA31-6BE1-F4E9-EA8F-D91C91A5A97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5" name="Text Placeholder 4">
            <a:extLst>
              <a:ext uri="{FF2B5EF4-FFF2-40B4-BE49-F238E27FC236}">
                <a16:creationId xmlns:a16="http://schemas.microsoft.com/office/drawing/2014/main" id="{3B0216FA-0C5D-D260-9841-1D492499E3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D0EDFA2-5935-6908-AF01-9716A5441CC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7" name="Date Placeholder 6">
            <a:extLst>
              <a:ext uri="{FF2B5EF4-FFF2-40B4-BE49-F238E27FC236}">
                <a16:creationId xmlns:a16="http://schemas.microsoft.com/office/drawing/2014/main" id="{DCEF161A-BCE5-9908-F9B7-83E069CC9388}"/>
              </a:ext>
            </a:extLst>
          </p:cNvPr>
          <p:cNvSpPr>
            <a:spLocks noGrp="1"/>
          </p:cNvSpPr>
          <p:nvPr>
            <p:ph type="dt" sz="half" idx="10"/>
          </p:nvPr>
        </p:nvSpPr>
        <p:spPr/>
        <p:txBody>
          <a:bodyPr/>
          <a:lstStyle/>
          <a:p>
            <a:fld id="{5F2CE790-E6CA-B541-BCA2-966476750EAC}" type="datetimeFigureOut">
              <a:rPr lang="en-SI" smtClean="0"/>
              <a:t>05/20/2025</a:t>
            </a:fld>
            <a:endParaRPr lang="en-SI"/>
          </a:p>
        </p:txBody>
      </p:sp>
      <p:sp>
        <p:nvSpPr>
          <p:cNvPr id="8" name="Footer Placeholder 7">
            <a:extLst>
              <a:ext uri="{FF2B5EF4-FFF2-40B4-BE49-F238E27FC236}">
                <a16:creationId xmlns:a16="http://schemas.microsoft.com/office/drawing/2014/main" id="{6BD8F654-1719-E90E-0B9C-E3C57AC28E43}"/>
              </a:ext>
            </a:extLst>
          </p:cNvPr>
          <p:cNvSpPr>
            <a:spLocks noGrp="1"/>
          </p:cNvSpPr>
          <p:nvPr>
            <p:ph type="ftr" sz="quarter" idx="11"/>
          </p:nvPr>
        </p:nvSpPr>
        <p:spPr/>
        <p:txBody>
          <a:bodyPr/>
          <a:lstStyle/>
          <a:p>
            <a:endParaRPr lang="en-SI"/>
          </a:p>
        </p:txBody>
      </p:sp>
      <p:sp>
        <p:nvSpPr>
          <p:cNvPr id="9" name="Slide Number Placeholder 8">
            <a:extLst>
              <a:ext uri="{FF2B5EF4-FFF2-40B4-BE49-F238E27FC236}">
                <a16:creationId xmlns:a16="http://schemas.microsoft.com/office/drawing/2014/main" id="{DA2BE2E8-D460-1D6F-A17C-07C30919DEE8}"/>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362254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DF853-93CB-02F9-FB23-354CE8859388}"/>
              </a:ext>
            </a:extLst>
          </p:cNvPr>
          <p:cNvSpPr>
            <a:spLocks noGrp="1"/>
          </p:cNvSpPr>
          <p:nvPr>
            <p:ph type="title"/>
          </p:nvPr>
        </p:nvSpPr>
        <p:spPr/>
        <p:txBody>
          <a:bodyPr/>
          <a:lstStyle/>
          <a:p>
            <a:r>
              <a:rPr lang="en-GB"/>
              <a:t>Click to edit Master title style</a:t>
            </a:r>
            <a:endParaRPr lang="en-SI"/>
          </a:p>
        </p:txBody>
      </p:sp>
      <p:sp>
        <p:nvSpPr>
          <p:cNvPr id="3" name="Date Placeholder 2">
            <a:extLst>
              <a:ext uri="{FF2B5EF4-FFF2-40B4-BE49-F238E27FC236}">
                <a16:creationId xmlns:a16="http://schemas.microsoft.com/office/drawing/2014/main" id="{7A2307F5-B84A-7852-9163-E7F6EC9DBA20}"/>
              </a:ext>
            </a:extLst>
          </p:cNvPr>
          <p:cNvSpPr>
            <a:spLocks noGrp="1"/>
          </p:cNvSpPr>
          <p:nvPr>
            <p:ph type="dt" sz="half" idx="10"/>
          </p:nvPr>
        </p:nvSpPr>
        <p:spPr/>
        <p:txBody>
          <a:bodyPr/>
          <a:lstStyle/>
          <a:p>
            <a:fld id="{5F2CE790-E6CA-B541-BCA2-966476750EAC}" type="datetimeFigureOut">
              <a:rPr lang="en-SI" smtClean="0"/>
              <a:t>05/20/2025</a:t>
            </a:fld>
            <a:endParaRPr lang="en-SI"/>
          </a:p>
        </p:txBody>
      </p:sp>
      <p:sp>
        <p:nvSpPr>
          <p:cNvPr id="4" name="Footer Placeholder 3">
            <a:extLst>
              <a:ext uri="{FF2B5EF4-FFF2-40B4-BE49-F238E27FC236}">
                <a16:creationId xmlns:a16="http://schemas.microsoft.com/office/drawing/2014/main" id="{F1DBA905-D298-D60A-EDDF-B27DDA3BC390}"/>
              </a:ext>
            </a:extLst>
          </p:cNvPr>
          <p:cNvSpPr>
            <a:spLocks noGrp="1"/>
          </p:cNvSpPr>
          <p:nvPr>
            <p:ph type="ftr" sz="quarter" idx="11"/>
          </p:nvPr>
        </p:nvSpPr>
        <p:spPr/>
        <p:txBody>
          <a:bodyPr/>
          <a:lstStyle/>
          <a:p>
            <a:endParaRPr lang="en-SI"/>
          </a:p>
        </p:txBody>
      </p:sp>
      <p:sp>
        <p:nvSpPr>
          <p:cNvPr id="5" name="Slide Number Placeholder 4">
            <a:extLst>
              <a:ext uri="{FF2B5EF4-FFF2-40B4-BE49-F238E27FC236}">
                <a16:creationId xmlns:a16="http://schemas.microsoft.com/office/drawing/2014/main" id="{3D1C6063-0F5D-6E3B-AC99-A7414D3C416C}"/>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2462426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BBD3E3-FBAF-F488-933F-73D0290D66C6}"/>
              </a:ext>
            </a:extLst>
          </p:cNvPr>
          <p:cNvSpPr>
            <a:spLocks noGrp="1"/>
          </p:cNvSpPr>
          <p:nvPr>
            <p:ph type="dt" sz="half" idx="10"/>
          </p:nvPr>
        </p:nvSpPr>
        <p:spPr/>
        <p:txBody>
          <a:bodyPr/>
          <a:lstStyle/>
          <a:p>
            <a:fld id="{5F2CE790-E6CA-B541-BCA2-966476750EAC}" type="datetimeFigureOut">
              <a:rPr lang="en-SI" smtClean="0"/>
              <a:t>05/20/2025</a:t>
            </a:fld>
            <a:endParaRPr lang="en-SI"/>
          </a:p>
        </p:txBody>
      </p:sp>
      <p:sp>
        <p:nvSpPr>
          <p:cNvPr id="3" name="Footer Placeholder 2">
            <a:extLst>
              <a:ext uri="{FF2B5EF4-FFF2-40B4-BE49-F238E27FC236}">
                <a16:creationId xmlns:a16="http://schemas.microsoft.com/office/drawing/2014/main" id="{49BE121D-EAAA-8D43-E365-984EA9F78E95}"/>
              </a:ext>
            </a:extLst>
          </p:cNvPr>
          <p:cNvSpPr>
            <a:spLocks noGrp="1"/>
          </p:cNvSpPr>
          <p:nvPr>
            <p:ph type="ftr" sz="quarter" idx="11"/>
          </p:nvPr>
        </p:nvSpPr>
        <p:spPr/>
        <p:txBody>
          <a:bodyPr/>
          <a:lstStyle/>
          <a:p>
            <a:endParaRPr lang="en-SI"/>
          </a:p>
        </p:txBody>
      </p:sp>
      <p:sp>
        <p:nvSpPr>
          <p:cNvPr id="4" name="Slide Number Placeholder 3">
            <a:extLst>
              <a:ext uri="{FF2B5EF4-FFF2-40B4-BE49-F238E27FC236}">
                <a16:creationId xmlns:a16="http://schemas.microsoft.com/office/drawing/2014/main" id="{8651857A-CBE8-DF40-424F-CE91FF81CDAD}"/>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44278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9C30-D98D-B2C6-6CF7-F57F523345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I"/>
          </a:p>
        </p:txBody>
      </p:sp>
      <p:sp>
        <p:nvSpPr>
          <p:cNvPr id="3" name="Content Placeholder 2">
            <a:extLst>
              <a:ext uri="{FF2B5EF4-FFF2-40B4-BE49-F238E27FC236}">
                <a16:creationId xmlns:a16="http://schemas.microsoft.com/office/drawing/2014/main" id="{61D4DA3D-ECF6-353B-B638-0515F2D4FB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Text Placeholder 3">
            <a:extLst>
              <a:ext uri="{FF2B5EF4-FFF2-40B4-BE49-F238E27FC236}">
                <a16:creationId xmlns:a16="http://schemas.microsoft.com/office/drawing/2014/main" id="{6502F25F-AE79-FEEB-489F-175B92039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836AAE-61B3-DCCA-7838-1F0C1DABC322}"/>
              </a:ext>
            </a:extLst>
          </p:cNvPr>
          <p:cNvSpPr>
            <a:spLocks noGrp="1"/>
          </p:cNvSpPr>
          <p:nvPr>
            <p:ph type="dt" sz="half" idx="10"/>
          </p:nvPr>
        </p:nvSpPr>
        <p:spPr/>
        <p:txBody>
          <a:bodyPr/>
          <a:lstStyle/>
          <a:p>
            <a:fld id="{5F2CE790-E6CA-B541-BCA2-966476750EAC}" type="datetimeFigureOut">
              <a:rPr lang="en-SI" smtClean="0"/>
              <a:t>05/20/2025</a:t>
            </a:fld>
            <a:endParaRPr lang="en-SI"/>
          </a:p>
        </p:txBody>
      </p:sp>
      <p:sp>
        <p:nvSpPr>
          <p:cNvPr id="6" name="Footer Placeholder 5">
            <a:extLst>
              <a:ext uri="{FF2B5EF4-FFF2-40B4-BE49-F238E27FC236}">
                <a16:creationId xmlns:a16="http://schemas.microsoft.com/office/drawing/2014/main" id="{5B5AF026-0671-DD6D-2CCD-CEAEDD0A89BB}"/>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5BDD9B86-A7FC-46CB-69AD-9BC817498688}"/>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41344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4A561-1ACC-4A2E-BC11-04C44ACC8D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I"/>
          </a:p>
        </p:txBody>
      </p:sp>
      <p:sp>
        <p:nvSpPr>
          <p:cNvPr id="3" name="Picture Placeholder 2">
            <a:extLst>
              <a:ext uri="{FF2B5EF4-FFF2-40B4-BE49-F238E27FC236}">
                <a16:creationId xmlns:a16="http://schemas.microsoft.com/office/drawing/2014/main" id="{24CB11FE-63B7-F665-BEB7-8F5ECF409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I"/>
          </a:p>
        </p:txBody>
      </p:sp>
      <p:sp>
        <p:nvSpPr>
          <p:cNvPr id="4" name="Text Placeholder 3">
            <a:extLst>
              <a:ext uri="{FF2B5EF4-FFF2-40B4-BE49-F238E27FC236}">
                <a16:creationId xmlns:a16="http://schemas.microsoft.com/office/drawing/2014/main" id="{E1B582CC-AE69-EEDA-AEBF-C371E89B8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A6A5F70-9BE1-341F-F02E-5171EE95768C}"/>
              </a:ext>
            </a:extLst>
          </p:cNvPr>
          <p:cNvSpPr>
            <a:spLocks noGrp="1"/>
          </p:cNvSpPr>
          <p:nvPr>
            <p:ph type="dt" sz="half" idx="10"/>
          </p:nvPr>
        </p:nvSpPr>
        <p:spPr/>
        <p:txBody>
          <a:bodyPr/>
          <a:lstStyle/>
          <a:p>
            <a:fld id="{5F2CE790-E6CA-B541-BCA2-966476750EAC}" type="datetimeFigureOut">
              <a:rPr lang="en-SI" smtClean="0"/>
              <a:t>05/20/2025</a:t>
            </a:fld>
            <a:endParaRPr lang="en-SI"/>
          </a:p>
        </p:txBody>
      </p:sp>
      <p:sp>
        <p:nvSpPr>
          <p:cNvPr id="6" name="Footer Placeholder 5">
            <a:extLst>
              <a:ext uri="{FF2B5EF4-FFF2-40B4-BE49-F238E27FC236}">
                <a16:creationId xmlns:a16="http://schemas.microsoft.com/office/drawing/2014/main" id="{13CF8B79-395A-DE9D-D7C3-CAC94686284E}"/>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031FFB57-7186-9761-750E-C309B4965505}"/>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2810429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BBAC9D-7FF5-7CBA-3E63-4234316580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I"/>
          </a:p>
        </p:txBody>
      </p:sp>
      <p:sp>
        <p:nvSpPr>
          <p:cNvPr id="3" name="Text Placeholder 2">
            <a:extLst>
              <a:ext uri="{FF2B5EF4-FFF2-40B4-BE49-F238E27FC236}">
                <a16:creationId xmlns:a16="http://schemas.microsoft.com/office/drawing/2014/main" id="{1834C55B-9A4B-1191-E021-C1275028CF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Date Placeholder 3">
            <a:extLst>
              <a:ext uri="{FF2B5EF4-FFF2-40B4-BE49-F238E27FC236}">
                <a16:creationId xmlns:a16="http://schemas.microsoft.com/office/drawing/2014/main" id="{E75DA336-FE39-AF9A-A109-EAA87AFEEE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F2CE790-E6CA-B541-BCA2-966476750EAC}" type="datetimeFigureOut">
              <a:rPr lang="en-SI" smtClean="0"/>
              <a:t>05/20/2025</a:t>
            </a:fld>
            <a:endParaRPr lang="en-SI"/>
          </a:p>
        </p:txBody>
      </p:sp>
      <p:sp>
        <p:nvSpPr>
          <p:cNvPr id="5" name="Footer Placeholder 4">
            <a:extLst>
              <a:ext uri="{FF2B5EF4-FFF2-40B4-BE49-F238E27FC236}">
                <a16:creationId xmlns:a16="http://schemas.microsoft.com/office/drawing/2014/main" id="{4B577FAC-7FC2-6EC5-DA4C-3B97A437A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I"/>
          </a:p>
        </p:txBody>
      </p:sp>
      <p:sp>
        <p:nvSpPr>
          <p:cNvPr id="6" name="Slide Number Placeholder 5">
            <a:extLst>
              <a:ext uri="{FF2B5EF4-FFF2-40B4-BE49-F238E27FC236}">
                <a16:creationId xmlns:a16="http://schemas.microsoft.com/office/drawing/2014/main" id="{B67093BA-4BEA-ABC0-56E6-65A519EE4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DCDB21-47DB-9B48-81A3-556CF2EF0E5F}" type="slidenum">
              <a:rPr lang="en-SI" smtClean="0"/>
              <a:t>‹#›</a:t>
            </a:fld>
            <a:endParaRPr lang="en-SI"/>
          </a:p>
        </p:txBody>
      </p:sp>
      <p:pic>
        <p:nvPicPr>
          <p:cNvPr id="7" name="Picture 6">
            <a:extLst>
              <a:ext uri="{FF2B5EF4-FFF2-40B4-BE49-F238E27FC236}">
                <a16:creationId xmlns:a16="http://schemas.microsoft.com/office/drawing/2014/main" id="{0D662C89-D307-5410-01C3-C162A429ABBD}"/>
              </a:ext>
            </a:extLst>
          </p:cNvPr>
          <p:cNvPicPr>
            <a:picLocks noChangeAspect="1"/>
          </p:cNvPicPr>
          <p:nvPr userDrawn="1"/>
        </p:nvPicPr>
        <p:blipFill>
          <a:blip r:embed="rId13"/>
          <a:stretch>
            <a:fillRect/>
          </a:stretch>
        </p:blipFill>
        <p:spPr>
          <a:xfrm>
            <a:off x="0" y="6390978"/>
            <a:ext cx="12192000" cy="485134"/>
          </a:xfrm>
          <a:prstGeom prst="rect">
            <a:avLst/>
          </a:prstGeom>
        </p:spPr>
      </p:pic>
    </p:spTree>
    <p:extLst>
      <p:ext uri="{BB962C8B-B14F-4D97-AF65-F5344CB8AC3E}">
        <p14:creationId xmlns:p14="http://schemas.microsoft.com/office/powerpoint/2010/main" val="1921075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lang="en-SI" sz="4000" b="1" kern="1200" dirty="0" smtClean="0">
          <a:solidFill>
            <a:srgbClr val="4686C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Katja.pokerznik@gzs.si"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inovacije.gzs.si/priznanja-za-inovacije/regijski-razpis-2025/" TargetMode="External"/><Relationship Id="rId2" Type="http://schemas.openxmlformats.org/officeDocument/2006/relationships/image" Target="https://fiafg.stripocdn.email/content/guids/CABINET_55d0db0102a6ef6ab04d6eb3c11c20a5/images/logo_vse_regionlane_zbornice_2021.pn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inovacije.gzs.si/priznanja-za-inovacije/regijski-razpis-2025/"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obrazci.gzs.si/prijavni-obrazec-inovacije-gzs-2025/"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Slika 3" descr="Slika, ki vsebuje besede besedilo, posnetek zaslona, pisava, grafično oblikovanje&#10;&#10;Vsebina, ustvarjena z umetno inteligenco, morda ni pravilna.">
            <a:extLst>
              <a:ext uri="{FF2B5EF4-FFF2-40B4-BE49-F238E27FC236}">
                <a16:creationId xmlns:a16="http://schemas.microsoft.com/office/drawing/2014/main" id="{BDC95A07-A096-22A4-51DA-D24D557161A7}"/>
              </a:ext>
            </a:extLst>
          </p:cNvPr>
          <p:cNvPicPr>
            <a:picLocks noChangeAspect="1"/>
          </p:cNvPicPr>
          <p:nvPr/>
        </p:nvPicPr>
        <p:blipFill>
          <a:blip r:embed="rId2"/>
          <a:stretch>
            <a:fillRect/>
          </a:stretch>
        </p:blipFill>
        <p:spPr>
          <a:xfrm>
            <a:off x="1234" y="0"/>
            <a:ext cx="12189532" cy="6858000"/>
          </a:xfrm>
          <a:prstGeom prst="rect">
            <a:avLst/>
          </a:prstGeom>
        </p:spPr>
      </p:pic>
    </p:spTree>
    <p:extLst>
      <p:ext uri="{BB962C8B-B14F-4D97-AF65-F5344CB8AC3E}">
        <p14:creationId xmlns:p14="http://schemas.microsoft.com/office/powerpoint/2010/main" val="201219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značba mesta vsebine 2">
            <a:extLst>
              <a:ext uri="{FF2B5EF4-FFF2-40B4-BE49-F238E27FC236}">
                <a16:creationId xmlns:a16="http://schemas.microsoft.com/office/drawing/2014/main" id="{6695FF70-9783-476E-8EE3-363A41CA060C}"/>
              </a:ext>
            </a:extLst>
          </p:cNvPr>
          <p:cNvSpPr txBox="1">
            <a:spLocks/>
          </p:cNvSpPr>
          <p:nvPr/>
        </p:nvSpPr>
        <p:spPr>
          <a:xfrm>
            <a:off x="487147" y="987846"/>
            <a:ext cx="8641655"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sl-SI">
                <a:latin typeface="Verdana" panose="020B0604030504040204" pitchFamily="34" charset="0"/>
                <a:ea typeface="Verdana" panose="020B0604030504040204" pitchFamily="34" charset="0"/>
                <a:cs typeface="Verdana" panose="020B0604030504040204" pitchFamily="34" charset="0"/>
              </a:rPr>
              <a:t>Nov način trženja, ki vključuje pomembne spremembe v oblikovanju proizvoda ali embalaže, promocijske predstavitve, promocijo izdelkov ali cen</a:t>
            </a:r>
          </a:p>
        </p:txBody>
      </p:sp>
      <p:sp>
        <p:nvSpPr>
          <p:cNvPr id="16" name="Pravokotnik 15">
            <a:extLst>
              <a:ext uri="{FF2B5EF4-FFF2-40B4-BE49-F238E27FC236}">
                <a16:creationId xmlns:a16="http://schemas.microsoft.com/office/drawing/2014/main" id="{9AE4C1BE-D7E2-416E-B084-C4830E02A30D}"/>
              </a:ext>
            </a:extLst>
          </p:cNvPr>
          <p:cNvSpPr/>
          <p:nvPr/>
        </p:nvSpPr>
        <p:spPr>
          <a:xfrm>
            <a:off x="6631205" y="5545854"/>
            <a:ext cx="4435518" cy="819840"/>
          </a:xfrm>
          <a:prstGeom prst="rect">
            <a:avLst/>
          </a:prstGeom>
        </p:spPr>
        <p:txBody>
          <a:bodyPr wrap="square">
            <a:spAutoFit/>
          </a:bodyPr>
          <a:lstStyle/>
          <a:p>
            <a:pPr algn="ctr">
              <a:lnSpc>
                <a:spcPct val="150000"/>
              </a:lnSpc>
            </a:pPr>
            <a:r>
              <a:rPr lang="sl-SI" sz="1100" b="1">
                <a:latin typeface="Verdana" panose="020B0604030504040204" pitchFamily="34" charset="0"/>
                <a:ea typeface="Verdana" panose="020B0604030504040204" pitchFamily="34" charset="0"/>
              </a:rPr>
              <a:t>Inovativen trženjski pristop na </a:t>
            </a:r>
            <a:r>
              <a:rPr lang="sl-SI" sz="1100" b="1" err="1">
                <a:latin typeface="Verdana" panose="020B0604030504040204" pitchFamily="34" charset="0"/>
                <a:ea typeface="Verdana" panose="020B0604030504040204" pitchFamily="34" charset="0"/>
              </a:rPr>
              <a:t>medorganizacijskem</a:t>
            </a:r>
            <a:r>
              <a:rPr lang="sl-SI" sz="1100" b="1">
                <a:latin typeface="Verdana" panose="020B0604030504040204" pitchFamily="34" charset="0"/>
                <a:ea typeface="Verdana" panose="020B0604030504040204" pitchFamily="34" charset="0"/>
              </a:rPr>
              <a:t> trgu embalažnega stekla </a:t>
            </a:r>
            <a:r>
              <a:rPr lang="sl-SI" sz="1100" b="1">
                <a:latin typeface="Verdana" panose="020B0604030504040204" pitchFamily="34" charset="0"/>
                <a:ea typeface="Verdana" panose="020B0604030504040204" pitchFamily="34" charset="0"/>
                <a:cs typeface="Verdana" panose="020B0604030504040204" pitchFamily="34" charset="0"/>
              </a:rPr>
              <a:t>(Steklarna Hrastnik d.o.o.)</a:t>
            </a:r>
          </a:p>
          <a:p>
            <a:pPr algn="ctr">
              <a:lnSpc>
                <a:spcPct val="150000"/>
              </a:lnSpc>
            </a:pPr>
            <a:r>
              <a:rPr lang="sl-SI" sz="1100" i="1">
                <a:latin typeface="Verdana" panose="020B0604030504040204" pitchFamily="34" charset="0"/>
                <a:ea typeface="Verdana" panose="020B0604030504040204" pitchFamily="34" charset="0"/>
                <a:cs typeface="Verdana" panose="020B0604030504040204" pitchFamily="34" charset="0"/>
              </a:rPr>
              <a:t>Srebrno nacionalno priznanje 2021</a:t>
            </a:r>
          </a:p>
        </p:txBody>
      </p:sp>
      <p:pic>
        <p:nvPicPr>
          <p:cNvPr id="4" name="Slika 3">
            <a:extLst>
              <a:ext uri="{FF2B5EF4-FFF2-40B4-BE49-F238E27FC236}">
                <a16:creationId xmlns:a16="http://schemas.microsoft.com/office/drawing/2014/main" id="{1C122355-9106-44EA-9691-6AA3DDAC2B16}"/>
              </a:ext>
            </a:extLst>
          </p:cNvPr>
          <p:cNvPicPr>
            <a:picLocks noChangeAspect="1"/>
          </p:cNvPicPr>
          <p:nvPr/>
        </p:nvPicPr>
        <p:blipFill>
          <a:blip r:embed="rId2"/>
          <a:stretch>
            <a:fillRect/>
          </a:stretch>
        </p:blipFill>
        <p:spPr>
          <a:xfrm>
            <a:off x="6804819" y="2296278"/>
            <a:ext cx="4261904" cy="3254058"/>
          </a:xfrm>
          <a:prstGeom prst="rect">
            <a:avLst/>
          </a:prstGeom>
        </p:spPr>
      </p:pic>
      <p:pic>
        <p:nvPicPr>
          <p:cNvPr id="3" name="Slika 2" descr="Slika, ki vsebuje besede rokopis, pisava, kaligrafija, tipografija&#10;&#10;Opis je samodejno ustvarjen">
            <a:extLst>
              <a:ext uri="{FF2B5EF4-FFF2-40B4-BE49-F238E27FC236}">
                <a16:creationId xmlns:a16="http://schemas.microsoft.com/office/drawing/2014/main" id="{E75E39E0-9669-4A53-1353-6D184A0D63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oljeZBesedilom 4">
            <a:extLst>
              <a:ext uri="{FF2B5EF4-FFF2-40B4-BE49-F238E27FC236}">
                <a16:creationId xmlns:a16="http://schemas.microsoft.com/office/drawing/2014/main" id="{7426431E-359A-6268-8151-1EB3BEA2E76E}"/>
              </a:ext>
            </a:extLst>
          </p:cNvPr>
          <p:cNvSpPr txBox="1"/>
          <p:nvPr/>
        </p:nvSpPr>
        <p:spPr>
          <a:xfrm>
            <a:off x="684211" y="407775"/>
            <a:ext cx="4684493" cy="646331"/>
          </a:xfrm>
          <a:prstGeom prst="rect">
            <a:avLst/>
          </a:prstGeom>
          <a:noFill/>
        </p:spPr>
        <p:txBody>
          <a:bodyPr wrap="square" rtlCol="0">
            <a:spAutoFit/>
          </a:bodyPr>
          <a:lstStyle/>
          <a:p>
            <a:r>
              <a:rPr lang="sl-SI" sz="3600" b="1">
                <a:solidFill>
                  <a:srgbClr val="4686C6"/>
                </a:solidFill>
                <a:latin typeface="+mj-lt"/>
                <a:ea typeface="+mj-ea"/>
                <a:cs typeface="+mj-cs"/>
              </a:rPr>
              <a:t>Trženjska inovacija</a:t>
            </a:r>
          </a:p>
        </p:txBody>
      </p:sp>
    </p:spTree>
    <p:extLst>
      <p:ext uri="{BB962C8B-B14F-4D97-AF65-F5344CB8AC3E}">
        <p14:creationId xmlns:p14="http://schemas.microsoft.com/office/powerpoint/2010/main" val="213944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značba mesta vsebine 2">
            <a:extLst>
              <a:ext uri="{FF2B5EF4-FFF2-40B4-BE49-F238E27FC236}">
                <a16:creationId xmlns:a16="http://schemas.microsoft.com/office/drawing/2014/main" id="{FF7BD7CE-238D-4A32-879C-D4D9323BFCAB}"/>
              </a:ext>
            </a:extLst>
          </p:cNvPr>
          <p:cNvSpPr txBox="1">
            <a:spLocks/>
          </p:cNvSpPr>
          <p:nvPr/>
        </p:nvSpPr>
        <p:spPr>
          <a:xfrm>
            <a:off x="684211" y="1300342"/>
            <a:ext cx="9732617"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sl-SI">
                <a:latin typeface="Verdana" panose="020B0604030504040204" pitchFamily="34" charset="0"/>
                <a:ea typeface="Verdana" panose="020B0604030504040204" pitchFamily="34" charset="0"/>
                <a:cs typeface="Verdana" panose="020B0604030504040204" pitchFamily="34" charset="0"/>
              </a:rPr>
              <a:t>Nove organizacijske metode v poslovnih praksah, v organizaciji delovnega mesta ali pri zunanjih odnosih</a:t>
            </a:r>
          </a:p>
        </p:txBody>
      </p:sp>
      <p:sp>
        <p:nvSpPr>
          <p:cNvPr id="16" name="Pravokotnik 15">
            <a:extLst>
              <a:ext uri="{FF2B5EF4-FFF2-40B4-BE49-F238E27FC236}">
                <a16:creationId xmlns:a16="http://schemas.microsoft.com/office/drawing/2014/main" id="{3EC86579-5B7C-45C7-84C9-A26AC61D8A53}"/>
              </a:ext>
            </a:extLst>
          </p:cNvPr>
          <p:cNvSpPr/>
          <p:nvPr/>
        </p:nvSpPr>
        <p:spPr>
          <a:xfrm>
            <a:off x="3434606" y="5673522"/>
            <a:ext cx="5377478" cy="565924"/>
          </a:xfrm>
          <a:prstGeom prst="rect">
            <a:avLst/>
          </a:prstGeom>
        </p:spPr>
        <p:txBody>
          <a:bodyPr wrap="square">
            <a:spAutoFit/>
          </a:bodyPr>
          <a:lstStyle/>
          <a:p>
            <a:pPr algn="ctr">
              <a:lnSpc>
                <a:spcPct val="150000"/>
              </a:lnSpc>
            </a:pPr>
            <a:r>
              <a:rPr lang="es-ES" sz="1100" b="1">
                <a:latin typeface="Verdana" panose="020B0604030504040204" pitchFamily="34" charset="0"/>
                <a:ea typeface="Verdana" panose="020B0604030504040204" pitchFamily="34" charset="0"/>
                <a:cs typeface="Verdana" panose="020B0604030504040204" pitchFamily="34" charset="0"/>
              </a:rPr>
              <a:t>Digitalna vizualizacija v delovnih procesih</a:t>
            </a:r>
            <a:r>
              <a:rPr lang="sl-SI" sz="1100" b="1">
                <a:latin typeface="Verdana" panose="020B0604030504040204" pitchFamily="34" charset="0"/>
                <a:ea typeface="Verdana" panose="020B0604030504040204" pitchFamily="34" charset="0"/>
                <a:cs typeface="Verdana" panose="020B0604030504040204" pitchFamily="34" charset="0"/>
              </a:rPr>
              <a:t> (Kolektor KFH d.o.o.)</a:t>
            </a:r>
          </a:p>
          <a:p>
            <a:pPr algn="ctr">
              <a:lnSpc>
                <a:spcPct val="150000"/>
              </a:lnSpc>
            </a:pPr>
            <a:r>
              <a:rPr lang="sl-SI" sz="1100" i="1">
                <a:latin typeface="Verdana" panose="020B0604030504040204" pitchFamily="34" charset="0"/>
                <a:ea typeface="Verdana" panose="020B0604030504040204" pitchFamily="34" charset="0"/>
                <a:cs typeface="Verdana" panose="020B0604030504040204" pitchFamily="34" charset="0"/>
              </a:rPr>
              <a:t>Srebrno nacionalno priznanje GZS za inovacije 2019</a:t>
            </a:r>
          </a:p>
        </p:txBody>
      </p:sp>
      <p:pic>
        <p:nvPicPr>
          <p:cNvPr id="2" name="Slika 1">
            <a:extLst>
              <a:ext uri="{FF2B5EF4-FFF2-40B4-BE49-F238E27FC236}">
                <a16:creationId xmlns:a16="http://schemas.microsoft.com/office/drawing/2014/main" id="{C8038597-9ECA-4D97-9DDE-CCF806196855}"/>
              </a:ext>
            </a:extLst>
          </p:cNvPr>
          <p:cNvPicPr>
            <a:picLocks noChangeAspect="1"/>
          </p:cNvPicPr>
          <p:nvPr/>
        </p:nvPicPr>
        <p:blipFill>
          <a:blip r:embed="rId2"/>
          <a:stretch>
            <a:fillRect/>
          </a:stretch>
        </p:blipFill>
        <p:spPr>
          <a:xfrm>
            <a:off x="3829942" y="2621171"/>
            <a:ext cx="4586806" cy="3052351"/>
          </a:xfrm>
          <a:prstGeom prst="rect">
            <a:avLst/>
          </a:prstGeom>
        </p:spPr>
      </p:pic>
      <p:pic>
        <p:nvPicPr>
          <p:cNvPr id="3" name="Slika 2" descr="Slika, ki vsebuje besede rokopis, pisava, kaligrafija, tipografija&#10;&#10;Opis je samodejno ustvarjen">
            <a:extLst>
              <a:ext uri="{FF2B5EF4-FFF2-40B4-BE49-F238E27FC236}">
                <a16:creationId xmlns:a16="http://schemas.microsoft.com/office/drawing/2014/main" id="{8A50FF8F-D97E-3D46-2859-1A39BC3B09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oljeZBesedilom 4">
            <a:extLst>
              <a:ext uri="{FF2B5EF4-FFF2-40B4-BE49-F238E27FC236}">
                <a16:creationId xmlns:a16="http://schemas.microsoft.com/office/drawing/2014/main" id="{2FB6D3DA-01BA-A48E-8903-D2B665515710}"/>
              </a:ext>
            </a:extLst>
          </p:cNvPr>
          <p:cNvSpPr txBox="1"/>
          <p:nvPr/>
        </p:nvSpPr>
        <p:spPr>
          <a:xfrm>
            <a:off x="684211" y="407775"/>
            <a:ext cx="6078728" cy="646331"/>
          </a:xfrm>
          <a:prstGeom prst="rect">
            <a:avLst/>
          </a:prstGeom>
          <a:noFill/>
        </p:spPr>
        <p:txBody>
          <a:bodyPr wrap="square" rtlCol="0">
            <a:spAutoFit/>
          </a:bodyPr>
          <a:lstStyle/>
          <a:p>
            <a:r>
              <a:rPr lang="sl-SI" sz="3600" b="1">
                <a:solidFill>
                  <a:srgbClr val="4686C6"/>
                </a:solidFill>
                <a:latin typeface="+mj-lt"/>
                <a:ea typeface="+mj-ea"/>
                <a:cs typeface="+mj-cs"/>
              </a:rPr>
              <a:t>Organizacijska inovacija</a:t>
            </a:r>
          </a:p>
        </p:txBody>
      </p:sp>
    </p:spTree>
    <p:extLst>
      <p:ext uri="{BB962C8B-B14F-4D97-AF65-F5344CB8AC3E}">
        <p14:creationId xmlns:p14="http://schemas.microsoft.com/office/powerpoint/2010/main" val="54362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značba mesta vsebine 2">
            <a:extLst>
              <a:ext uri="{FF2B5EF4-FFF2-40B4-BE49-F238E27FC236}">
                <a16:creationId xmlns:a16="http://schemas.microsoft.com/office/drawing/2014/main" id="{A49F9280-5060-47D0-92BD-80B078762FDA}"/>
              </a:ext>
            </a:extLst>
          </p:cNvPr>
          <p:cNvSpPr txBox="1">
            <a:spLocks/>
          </p:cNvSpPr>
          <p:nvPr/>
        </p:nvSpPr>
        <p:spPr>
          <a:xfrm>
            <a:off x="540774" y="1647369"/>
            <a:ext cx="9872620" cy="50342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sl-SI">
                <a:latin typeface="Verdana" panose="020B0604030504040204" pitchFamily="34" charset="0"/>
                <a:ea typeface="Verdana" panose="020B0604030504040204" pitchFamily="34" charset="0"/>
                <a:cs typeface="Verdana" panose="020B0604030504040204" pitchFamily="34" charset="0"/>
              </a:rPr>
              <a:t>Nove ideje, koncepti in strategije, ki odgovarjajo na potrebe družbe.</a:t>
            </a:r>
          </a:p>
        </p:txBody>
      </p:sp>
      <p:sp>
        <p:nvSpPr>
          <p:cNvPr id="16" name="Pravokotnik 15">
            <a:extLst>
              <a:ext uri="{FF2B5EF4-FFF2-40B4-BE49-F238E27FC236}">
                <a16:creationId xmlns:a16="http://schemas.microsoft.com/office/drawing/2014/main" id="{B40A5A4C-7879-4479-867F-9977AFDC012E}"/>
              </a:ext>
            </a:extLst>
          </p:cNvPr>
          <p:cNvSpPr/>
          <p:nvPr/>
        </p:nvSpPr>
        <p:spPr>
          <a:xfrm>
            <a:off x="4328178" y="5691517"/>
            <a:ext cx="4973138" cy="579005"/>
          </a:xfrm>
          <a:prstGeom prst="rect">
            <a:avLst/>
          </a:prstGeom>
        </p:spPr>
        <p:txBody>
          <a:bodyPr wrap="square">
            <a:spAutoFit/>
          </a:bodyPr>
          <a:lstStyle/>
          <a:p>
            <a:pPr algn="ctr">
              <a:lnSpc>
                <a:spcPct val="150000"/>
              </a:lnSpc>
            </a:pPr>
            <a:r>
              <a:rPr lang="sl-SI" sz="1200" b="1" i="0" u="none" strike="noStrike" baseline="0">
                <a:solidFill>
                  <a:srgbClr val="323232"/>
                </a:solidFill>
                <a:latin typeface="Verdana" panose="020B0604030504040204" pitchFamily="34" charset="0"/>
                <a:ea typeface="Verdana" panose="020B0604030504040204" pitchFamily="34" charset="0"/>
              </a:rPr>
              <a:t>Krožna forma viva (Ekstera d.o.o., </a:t>
            </a:r>
            <a:r>
              <a:rPr lang="sl-SI" sz="1200" b="1" err="1">
                <a:solidFill>
                  <a:srgbClr val="323232"/>
                </a:solidFill>
                <a:latin typeface="Verdana" panose="020B0604030504040204" pitchFamily="34" charset="0"/>
                <a:ea typeface="Verdana" panose="020B0604030504040204" pitchFamily="34" charset="0"/>
              </a:rPr>
              <a:t>Nieros</a:t>
            </a:r>
            <a:r>
              <a:rPr lang="sl-SI" sz="1200" b="1">
                <a:solidFill>
                  <a:srgbClr val="323232"/>
                </a:solidFill>
                <a:latin typeface="Verdana" panose="020B0604030504040204" pitchFamily="34" charset="0"/>
                <a:ea typeface="Verdana" panose="020B0604030504040204" pitchFamily="34" charset="0"/>
              </a:rPr>
              <a:t> Metal d.o.o.) </a:t>
            </a:r>
          </a:p>
          <a:p>
            <a:pPr algn="ctr">
              <a:lnSpc>
                <a:spcPct val="150000"/>
              </a:lnSpc>
            </a:pPr>
            <a:r>
              <a:rPr lang="sl-SI" sz="1050" i="1">
                <a:latin typeface="Verdana" panose="020B0604030504040204" pitchFamily="34" charset="0"/>
                <a:ea typeface="Verdana" panose="020B0604030504040204" pitchFamily="34" charset="0"/>
                <a:cs typeface="Verdana" panose="020B0604030504040204" pitchFamily="34" charset="0"/>
              </a:rPr>
              <a:t>Posebno nacionalno priznanje za inovacijski izziv 2023</a:t>
            </a:r>
          </a:p>
        </p:txBody>
      </p:sp>
      <p:pic>
        <p:nvPicPr>
          <p:cNvPr id="4" name="Slika 3">
            <a:extLst>
              <a:ext uri="{FF2B5EF4-FFF2-40B4-BE49-F238E27FC236}">
                <a16:creationId xmlns:a16="http://schemas.microsoft.com/office/drawing/2014/main" id="{DE3D8453-5372-C411-A050-C8B68D137DB5}"/>
              </a:ext>
            </a:extLst>
          </p:cNvPr>
          <p:cNvPicPr>
            <a:picLocks noChangeAspect="1"/>
          </p:cNvPicPr>
          <p:nvPr/>
        </p:nvPicPr>
        <p:blipFill>
          <a:blip r:embed="rId2"/>
          <a:stretch>
            <a:fillRect/>
          </a:stretch>
        </p:blipFill>
        <p:spPr>
          <a:xfrm>
            <a:off x="4679374" y="2177633"/>
            <a:ext cx="3823148" cy="3513884"/>
          </a:xfrm>
          <a:prstGeom prst="rect">
            <a:avLst/>
          </a:prstGeom>
        </p:spPr>
      </p:pic>
      <p:pic>
        <p:nvPicPr>
          <p:cNvPr id="3" name="Slika 2" descr="Slika, ki vsebuje besede rokopis, pisava, kaligrafija, tipografija&#10;&#10;Opis je samodejno ustvarjen">
            <a:extLst>
              <a:ext uri="{FF2B5EF4-FFF2-40B4-BE49-F238E27FC236}">
                <a16:creationId xmlns:a16="http://schemas.microsoft.com/office/drawing/2014/main" id="{F6D3F5CE-9EC1-1988-C5A6-A0DEB4F32E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oljeZBesedilom 4">
            <a:extLst>
              <a:ext uri="{FF2B5EF4-FFF2-40B4-BE49-F238E27FC236}">
                <a16:creationId xmlns:a16="http://schemas.microsoft.com/office/drawing/2014/main" id="{8D35EE69-19A2-3CA2-77C5-97E19442B985}"/>
              </a:ext>
            </a:extLst>
          </p:cNvPr>
          <p:cNvSpPr txBox="1"/>
          <p:nvPr/>
        </p:nvSpPr>
        <p:spPr>
          <a:xfrm>
            <a:off x="684211" y="407775"/>
            <a:ext cx="6567615" cy="646331"/>
          </a:xfrm>
          <a:prstGeom prst="rect">
            <a:avLst/>
          </a:prstGeom>
          <a:noFill/>
        </p:spPr>
        <p:txBody>
          <a:bodyPr wrap="square" rtlCol="0">
            <a:spAutoFit/>
          </a:bodyPr>
          <a:lstStyle/>
          <a:p>
            <a:r>
              <a:rPr lang="sl-SI" sz="3600" b="1">
                <a:solidFill>
                  <a:srgbClr val="4686C6"/>
                </a:solidFill>
                <a:latin typeface="+mj-lt"/>
                <a:ea typeface="+mj-ea"/>
                <a:cs typeface="+mj-cs"/>
              </a:rPr>
              <a:t>Družbena (socialna inovacija)</a:t>
            </a:r>
          </a:p>
        </p:txBody>
      </p:sp>
    </p:spTree>
    <p:extLst>
      <p:ext uri="{BB962C8B-B14F-4D97-AF65-F5344CB8AC3E}">
        <p14:creationId xmlns:p14="http://schemas.microsoft.com/office/powerpoint/2010/main" val="32135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8E370756-7ACC-4A3B-BAD6-BDCDDB721042}"/>
              </a:ext>
            </a:extLst>
          </p:cNvPr>
          <p:cNvSpPr/>
          <p:nvPr/>
        </p:nvSpPr>
        <p:spPr>
          <a:xfrm>
            <a:off x="1246723" y="1828357"/>
            <a:ext cx="8887626" cy="5262979"/>
          </a:xfrm>
          <a:prstGeom prst="rect">
            <a:avLst/>
          </a:prstGeom>
        </p:spPr>
        <p:txBody>
          <a:bodyPr wrap="square">
            <a:spAutoFit/>
          </a:bodyPr>
          <a:lstStyle/>
          <a:p>
            <a:pPr marL="571500" indent="-571500" algn="just">
              <a:buFontTx/>
              <a:buChar char="-"/>
            </a:pPr>
            <a:r>
              <a:rPr lang="sl-SI" sz="2400">
                <a:latin typeface="Verdana" panose="020B0604030504040204" pitchFamily="34" charset="0"/>
                <a:ea typeface="Verdana" panose="020B0604030504040204" pitchFamily="34" charset="0"/>
                <a:cs typeface="Verdana" panose="020B0604030504040204" pitchFamily="34" charset="0"/>
              </a:rPr>
              <a:t>Vključite </a:t>
            </a:r>
            <a:r>
              <a:rPr lang="sl-SI" sz="2400" b="1">
                <a:latin typeface="Verdana" panose="020B0604030504040204" pitchFamily="34" charset="0"/>
                <a:ea typeface="Verdana" panose="020B0604030504040204" pitchFamily="34" charset="0"/>
                <a:cs typeface="Verdana" panose="020B0604030504040204" pitchFamily="34" charset="0"/>
              </a:rPr>
              <a:t>slike</a:t>
            </a:r>
            <a:r>
              <a:rPr lang="sl-SI" sz="2400">
                <a:latin typeface="Verdana" panose="020B0604030504040204" pitchFamily="34" charset="0"/>
                <a:ea typeface="Verdana" panose="020B0604030504040204" pitchFamily="34" charset="0"/>
                <a:cs typeface="Verdana" panose="020B0604030504040204" pitchFamily="34" charset="0"/>
              </a:rPr>
              <a:t>, </a:t>
            </a:r>
            <a:r>
              <a:rPr lang="sl-SI" sz="2400" b="1">
                <a:latin typeface="Verdana" panose="020B0604030504040204" pitchFamily="34" charset="0"/>
                <a:ea typeface="Verdana" panose="020B0604030504040204" pitchFamily="34" charset="0"/>
                <a:cs typeface="Verdana" panose="020B0604030504040204" pitchFamily="34" charset="0"/>
              </a:rPr>
              <a:t>grafe</a:t>
            </a:r>
            <a:r>
              <a:rPr lang="sl-SI" sz="2400">
                <a:latin typeface="Verdana" panose="020B0604030504040204" pitchFamily="34" charset="0"/>
                <a:ea typeface="Verdana" panose="020B0604030504040204" pitchFamily="34" charset="0"/>
                <a:cs typeface="Verdana" panose="020B0604030504040204" pitchFamily="34" charset="0"/>
              </a:rPr>
              <a:t>, </a:t>
            </a:r>
            <a:r>
              <a:rPr lang="sl-SI" sz="2400" b="1">
                <a:latin typeface="Verdana" panose="020B0604030504040204" pitchFamily="34" charset="0"/>
                <a:ea typeface="Verdana" panose="020B0604030504040204" pitchFamily="34" charset="0"/>
                <a:cs typeface="Verdana" panose="020B0604030504040204" pitchFamily="34" charset="0"/>
              </a:rPr>
              <a:t>sheme</a:t>
            </a:r>
            <a:r>
              <a:rPr lang="sl-SI" sz="2400">
                <a:latin typeface="Verdana" panose="020B0604030504040204" pitchFamily="34" charset="0"/>
                <a:ea typeface="Verdana" panose="020B0604030504040204" pitchFamily="34" charset="0"/>
                <a:cs typeface="Verdana" panose="020B0604030504040204" pitchFamily="34" charset="0"/>
              </a:rPr>
              <a:t> in predvsem </a:t>
            </a:r>
            <a:r>
              <a:rPr lang="sl-SI" sz="2400" b="1">
                <a:latin typeface="Verdana" panose="020B0604030504040204" pitchFamily="34" charset="0"/>
                <a:ea typeface="Verdana" panose="020B0604030504040204" pitchFamily="34" charset="0"/>
                <a:cs typeface="Verdana" panose="020B0604030504040204" pitchFamily="34" charset="0"/>
              </a:rPr>
              <a:t>številke</a:t>
            </a:r>
            <a:r>
              <a:rPr lang="sl-SI" sz="2400">
                <a:latin typeface="Verdana" panose="020B0604030504040204" pitchFamily="34" charset="0"/>
                <a:ea typeface="Verdana" panose="020B0604030504040204" pitchFamily="34" charset="0"/>
                <a:cs typeface="Verdana" panose="020B0604030504040204" pitchFamily="34" charset="0"/>
              </a:rPr>
              <a:t>.</a:t>
            </a:r>
          </a:p>
          <a:p>
            <a:pPr marL="571500" indent="-571500" algn="just">
              <a:buFontTx/>
              <a:buChar char="-"/>
            </a:pPr>
            <a:endParaRPr lang="sl-SI" sz="2400">
              <a:latin typeface="Verdana" panose="020B0604030504040204" pitchFamily="34" charset="0"/>
              <a:ea typeface="Verdana" panose="020B0604030504040204" pitchFamily="34" charset="0"/>
              <a:cs typeface="Verdana" panose="020B0604030504040204" pitchFamily="34" charset="0"/>
            </a:endParaRPr>
          </a:p>
          <a:p>
            <a:pPr marL="571500" indent="-571500" algn="just">
              <a:buFontTx/>
              <a:buChar char="-"/>
            </a:pPr>
            <a:r>
              <a:rPr lang="sl-SI" sz="2400" b="1">
                <a:latin typeface="Verdana" panose="020B0604030504040204" pitchFamily="34" charset="0"/>
                <a:ea typeface="Verdana" panose="020B0604030504040204" pitchFamily="34" charset="0"/>
                <a:cs typeface="Verdana" panose="020B0604030504040204" pitchFamily="34" charset="0"/>
              </a:rPr>
              <a:t>Upoštevajte usmeritve </a:t>
            </a:r>
            <a:r>
              <a:rPr lang="sl-SI" sz="2400">
                <a:latin typeface="Verdana" panose="020B0604030504040204" pitchFamily="34" charset="0"/>
                <a:ea typeface="Verdana" panose="020B0604030504040204" pitchFamily="34" charset="0"/>
                <a:cs typeface="Verdana" panose="020B0604030504040204" pitchFamily="34" charset="0"/>
              </a:rPr>
              <a:t>iz prijavnega obrazca</a:t>
            </a:r>
          </a:p>
          <a:p>
            <a:pPr marL="571500" indent="-571500" algn="just">
              <a:buFontTx/>
              <a:buChar char="-"/>
            </a:pPr>
            <a:endParaRPr lang="sl-SI" sz="2400">
              <a:latin typeface="Verdana" panose="020B0604030504040204" pitchFamily="34" charset="0"/>
              <a:ea typeface="Verdana" panose="020B0604030504040204" pitchFamily="34" charset="0"/>
              <a:cs typeface="Verdana" panose="020B0604030504040204" pitchFamily="34" charset="0"/>
            </a:endParaRPr>
          </a:p>
          <a:p>
            <a:pPr marL="571500" indent="-571500" algn="just">
              <a:buFontTx/>
              <a:buChar char="-"/>
            </a:pPr>
            <a:r>
              <a:rPr lang="sl-SI" sz="2400">
                <a:latin typeface="Verdana" panose="020B0604030504040204" pitchFamily="34" charset="0"/>
                <a:ea typeface="Verdana" panose="020B0604030504040204" pitchFamily="34" charset="0"/>
                <a:cs typeface="Verdana" panose="020B0604030504040204" pitchFamily="34" charset="0"/>
              </a:rPr>
              <a:t>Bodite </a:t>
            </a:r>
            <a:r>
              <a:rPr lang="sl-SI" sz="2400" b="1">
                <a:latin typeface="Verdana" panose="020B0604030504040204" pitchFamily="34" charset="0"/>
                <a:ea typeface="Verdana" panose="020B0604030504040204" pitchFamily="34" charset="0"/>
                <a:cs typeface="Verdana" panose="020B0604030504040204" pitchFamily="34" charset="0"/>
              </a:rPr>
              <a:t>kreativni</a:t>
            </a:r>
            <a:r>
              <a:rPr lang="sl-SI" sz="2400">
                <a:latin typeface="Verdana" panose="020B0604030504040204" pitchFamily="34" charset="0"/>
                <a:ea typeface="Verdana" panose="020B0604030504040204" pitchFamily="34" charset="0"/>
                <a:cs typeface="Verdana" panose="020B0604030504040204" pitchFamily="34" charset="0"/>
              </a:rPr>
              <a:t>, </a:t>
            </a:r>
            <a:r>
              <a:rPr lang="sl-SI" sz="2400" b="1">
                <a:latin typeface="Verdana" panose="020B0604030504040204" pitchFamily="34" charset="0"/>
                <a:ea typeface="Verdana" panose="020B0604030504040204" pitchFamily="34" charset="0"/>
                <a:cs typeface="Verdana" panose="020B0604030504040204" pitchFamily="34" charset="0"/>
              </a:rPr>
              <a:t>pošteni</a:t>
            </a:r>
            <a:r>
              <a:rPr lang="sl-SI" sz="2400">
                <a:latin typeface="Verdana" panose="020B0604030504040204" pitchFamily="34" charset="0"/>
                <a:ea typeface="Verdana" panose="020B0604030504040204" pitchFamily="34" charset="0"/>
                <a:cs typeface="Verdana" panose="020B0604030504040204" pitchFamily="34" charset="0"/>
              </a:rPr>
              <a:t>, </a:t>
            </a:r>
            <a:r>
              <a:rPr lang="sl-SI" sz="2400" b="1">
                <a:latin typeface="Verdana" panose="020B0604030504040204" pitchFamily="34" charset="0"/>
                <a:ea typeface="Verdana" panose="020B0604030504040204" pitchFamily="34" charset="0"/>
                <a:cs typeface="Verdana" panose="020B0604030504040204" pitchFamily="34" charset="0"/>
              </a:rPr>
              <a:t>konkretni</a:t>
            </a:r>
            <a:r>
              <a:rPr lang="sl-SI" sz="2400">
                <a:latin typeface="Verdana" panose="020B0604030504040204" pitchFamily="34" charset="0"/>
                <a:ea typeface="Verdana" panose="020B0604030504040204" pitchFamily="34" charset="0"/>
                <a:cs typeface="Verdana" panose="020B0604030504040204" pitchFamily="34" charset="0"/>
              </a:rPr>
              <a:t> in </a:t>
            </a:r>
            <a:r>
              <a:rPr lang="sl-SI" sz="2400" b="1">
                <a:latin typeface="Verdana" panose="020B0604030504040204" pitchFamily="34" charset="0"/>
                <a:ea typeface="Verdana" panose="020B0604030504040204" pitchFamily="34" charset="0"/>
                <a:cs typeface="Verdana" panose="020B0604030504040204" pitchFamily="34" charset="0"/>
              </a:rPr>
              <a:t>jedrnati</a:t>
            </a:r>
            <a:r>
              <a:rPr lang="sl-SI" sz="2400">
                <a:latin typeface="Verdana" panose="020B0604030504040204" pitchFamily="34" charset="0"/>
                <a:ea typeface="Verdana" panose="020B0604030504040204" pitchFamily="34" charset="0"/>
                <a:cs typeface="Verdana" panose="020B0604030504040204" pitchFamily="34" charset="0"/>
              </a:rPr>
              <a:t>.</a:t>
            </a:r>
          </a:p>
          <a:p>
            <a:pPr algn="just"/>
            <a:endParaRPr lang="sl-SI" sz="2400">
              <a:latin typeface="Verdana" panose="020B0604030504040204" pitchFamily="34" charset="0"/>
              <a:ea typeface="Verdana" panose="020B0604030504040204" pitchFamily="34" charset="0"/>
              <a:cs typeface="Verdana" panose="020B0604030504040204" pitchFamily="34" charset="0"/>
            </a:endParaRPr>
          </a:p>
          <a:p>
            <a:pPr marL="571500" indent="-571500" algn="just">
              <a:buFontTx/>
              <a:buChar char="-"/>
            </a:pPr>
            <a:r>
              <a:rPr lang="sl-SI" sz="2400">
                <a:latin typeface="Verdana" panose="020B0604030504040204" pitchFamily="34" charset="0"/>
                <a:ea typeface="Verdana" panose="020B0604030504040204" pitchFamily="34" charset="0"/>
                <a:cs typeface="Verdana" panose="020B0604030504040204" pitchFamily="34" charset="0"/>
              </a:rPr>
              <a:t>Za popolno prijavo vključite </a:t>
            </a:r>
            <a:r>
              <a:rPr lang="sl-SI" sz="2400" b="1">
                <a:latin typeface="Verdana" panose="020B0604030504040204" pitchFamily="34" charset="0"/>
                <a:ea typeface="Verdana" panose="020B0604030504040204" pitchFamily="34" charset="0"/>
                <a:cs typeface="Verdana" panose="020B0604030504040204" pitchFamily="34" charset="0"/>
              </a:rPr>
              <a:t>več oddelkov, sodelavcev iz različnih področij</a:t>
            </a:r>
            <a:r>
              <a:rPr lang="sl-SI" sz="2400">
                <a:latin typeface="Verdana" panose="020B0604030504040204" pitchFamily="34" charset="0"/>
                <a:ea typeface="Verdana" panose="020B0604030504040204" pitchFamily="34" charset="0"/>
                <a:cs typeface="Verdana" panose="020B0604030504040204" pitchFamily="34" charset="0"/>
              </a:rPr>
              <a:t> v podjetju</a:t>
            </a:r>
          </a:p>
          <a:p>
            <a:pPr algn="just"/>
            <a:endParaRPr lang="sl-SI" sz="2400">
              <a:latin typeface="Verdana" panose="020B0604030504040204" pitchFamily="34" charset="0"/>
              <a:ea typeface="Verdana" panose="020B0604030504040204" pitchFamily="34" charset="0"/>
              <a:cs typeface="Verdana" panose="020B0604030504040204" pitchFamily="34" charset="0"/>
            </a:endParaRPr>
          </a:p>
          <a:p>
            <a:pPr algn="just"/>
            <a:r>
              <a:rPr lang="sl-SI" sz="2400">
                <a:latin typeface="Verdana" panose="020B0604030504040204" pitchFamily="34" charset="0"/>
                <a:ea typeface="Verdana" panose="020B0604030504040204" pitchFamily="34" charset="0"/>
                <a:cs typeface="Verdana" panose="020B0604030504040204" pitchFamily="34" charset="0"/>
              </a:rPr>
              <a:t> </a:t>
            </a:r>
          </a:p>
          <a:p>
            <a:pPr marL="571500" indent="-571500" algn="ctr">
              <a:buFontTx/>
              <a:buChar char="-"/>
            </a:pPr>
            <a:endParaRPr lang="sl-SI" sz="3600">
              <a:latin typeface="Verdana" panose="020B0604030504040204" pitchFamily="34" charset="0"/>
              <a:ea typeface="Verdana" panose="020B0604030504040204" pitchFamily="34" charset="0"/>
              <a:cs typeface="Verdana" panose="020B0604030504040204" pitchFamily="34" charset="0"/>
            </a:endParaRPr>
          </a:p>
          <a:p>
            <a:pPr marL="571500" indent="-571500" algn="ctr">
              <a:buFontTx/>
              <a:buChar char="-"/>
            </a:pPr>
            <a:endParaRPr lang="sl-SI" sz="3600">
              <a:latin typeface="Verdana" panose="020B0604030504040204" pitchFamily="34" charset="0"/>
              <a:ea typeface="Verdana" panose="020B0604030504040204" pitchFamily="34" charset="0"/>
              <a:cs typeface="Verdana" panose="020B0604030504040204" pitchFamily="34" charset="0"/>
            </a:endParaRPr>
          </a:p>
        </p:txBody>
      </p:sp>
      <p:pic>
        <p:nvPicPr>
          <p:cNvPr id="3" name="Slika 2" descr="Slika, ki vsebuje besede rokopis, pisava, kaligrafija, tipografija&#10;&#10;Opis je samodejno ustvarjen">
            <a:extLst>
              <a:ext uri="{FF2B5EF4-FFF2-40B4-BE49-F238E27FC236}">
                <a16:creationId xmlns:a16="http://schemas.microsoft.com/office/drawing/2014/main" id="{393376AC-DEFD-0E30-DD36-6164F93A6A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oljeZBesedilom 4">
            <a:extLst>
              <a:ext uri="{FF2B5EF4-FFF2-40B4-BE49-F238E27FC236}">
                <a16:creationId xmlns:a16="http://schemas.microsoft.com/office/drawing/2014/main" id="{BBE82F02-62BD-EA30-3E5D-1D4E255AB406}"/>
              </a:ext>
            </a:extLst>
          </p:cNvPr>
          <p:cNvSpPr txBox="1"/>
          <p:nvPr/>
        </p:nvSpPr>
        <p:spPr>
          <a:xfrm>
            <a:off x="1273870" y="652219"/>
            <a:ext cx="4684493" cy="646331"/>
          </a:xfrm>
          <a:prstGeom prst="rect">
            <a:avLst/>
          </a:prstGeom>
          <a:noFill/>
        </p:spPr>
        <p:txBody>
          <a:bodyPr wrap="square" rtlCol="0">
            <a:spAutoFit/>
          </a:bodyPr>
          <a:lstStyle/>
          <a:p>
            <a:r>
              <a:rPr lang="sl-SI" sz="3600" b="1">
                <a:solidFill>
                  <a:srgbClr val="4686C6"/>
                </a:solidFill>
                <a:latin typeface="+mj-lt"/>
                <a:ea typeface="+mj-ea"/>
                <a:cs typeface="+mj-cs"/>
              </a:rPr>
              <a:t>Kratki nasveti</a:t>
            </a:r>
          </a:p>
        </p:txBody>
      </p:sp>
    </p:spTree>
    <p:extLst>
      <p:ext uri="{BB962C8B-B14F-4D97-AF65-F5344CB8AC3E}">
        <p14:creationId xmlns:p14="http://schemas.microsoft.com/office/powerpoint/2010/main" val="411568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7F905D8D-8C75-493B-BC3F-BECFEA1603E1}"/>
              </a:ext>
            </a:extLst>
          </p:cNvPr>
          <p:cNvSpPr>
            <a:spLocks noGrp="1"/>
          </p:cNvSpPr>
          <p:nvPr>
            <p:ph idx="1"/>
          </p:nvPr>
        </p:nvSpPr>
        <p:spPr>
          <a:xfrm>
            <a:off x="838200" y="1063778"/>
            <a:ext cx="10515600" cy="4894284"/>
          </a:xfrm>
        </p:spPr>
        <p:txBody>
          <a:bodyPr>
            <a:normAutofit fontScale="70000" lnSpcReduction="20000"/>
          </a:bodyPr>
          <a:lstStyle/>
          <a:p>
            <a:pPr algn="l">
              <a:lnSpc>
                <a:spcPct val="140000"/>
              </a:lnSpc>
              <a:buFont typeface="+mj-lt"/>
              <a:buAutoNum type="arabicPeriod"/>
            </a:pPr>
            <a:r>
              <a:rPr lang="sl-SI" sz="2400" b="1" i="0" dirty="0">
                <a:solidFill>
                  <a:srgbClr val="0D0D0D"/>
                </a:solidFill>
                <a:effectLst/>
                <a:latin typeface="Verdana" panose="020B0604030504040204" pitchFamily="34" charset="0"/>
                <a:ea typeface="Verdana" panose="020B0604030504040204" pitchFamily="34" charset="0"/>
              </a:rPr>
              <a:t>Pisanje v tretji osebi:</a:t>
            </a:r>
            <a:endParaRPr lang="sl-SI" sz="2400" b="0" i="0" dirty="0">
              <a:solidFill>
                <a:srgbClr val="0D0D0D"/>
              </a:solidFill>
              <a:effectLst/>
              <a:latin typeface="Verdana" panose="020B0604030504040204" pitchFamily="34" charset="0"/>
              <a:ea typeface="Verdana" panose="020B0604030504040204" pitchFamily="34" charset="0"/>
            </a:endParaRPr>
          </a:p>
          <a:p>
            <a:pPr marL="457200" lvl="1" indent="0" algn="l">
              <a:lnSpc>
                <a:spcPct val="140000"/>
              </a:lnSpc>
              <a:buNone/>
            </a:pPr>
            <a:r>
              <a:rPr lang="sl-SI" b="0" i="0" dirty="0">
                <a:solidFill>
                  <a:srgbClr val="0D0D0D"/>
                </a:solidFill>
                <a:effectLst/>
                <a:latin typeface="Verdana" panose="020B0604030504040204" pitchFamily="34" charset="0"/>
                <a:ea typeface="Verdana" panose="020B0604030504040204" pitchFamily="34" charset="0"/>
              </a:rPr>
              <a:t>Pri kratkem opisu (SLO in ANG) in opisu podjetja, uporabljajte tretjo osebo, saj bodo te vsebine uporabljene v materialih za medije, katalogih, komunikacijo z javnostjo. </a:t>
            </a:r>
            <a:br>
              <a:rPr lang="sl-SI" b="0" i="0" dirty="0">
                <a:solidFill>
                  <a:srgbClr val="0D0D0D"/>
                </a:solidFill>
                <a:effectLst/>
                <a:latin typeface="Verdana" panose="020B0604030504040204" pitchFamily="34" charset="0"/>
                <a:ea typeface="Verdana" panose="020B0604030504040204" pitchFamily="34" charset="0"/>
              </a:rPr>
            </a:br>
            <a:endParaRPr lang="sl-SI" b="0" i="0" dirty="0">
              <a:solidFill>
                <a:srgbClr val="0D0D0D"/>
              </a:solidFill>
              <a:effectLst/>
              <a:latin typeface="Verdana" panose="020B0604030504040204" pitchFamily="34" charset="0"/>
              <a:ea typeface="Verdana" panose="020B0604030504040204" pitchFamily="34" charset="0"/>
            </a:endParaRPr>
          </a:p>
          <a:p>
            <a:pPr marL="285750" indent="-285750">
              <a:lnSpc>
                <a:spcPct val="140000"/>
              </a:lnSpc>
              <a:buFont typeface="+mj-lt"/>
              <a:buAutoNum type="arabicPeriod"/>
            </a:pPr>
            <a:r>
              <a:rPr lang="sl-SI" sz="2400" b="1" dirty="0">
                <a:solidFill>
                  <a:srgbClr val="0D0D0D"/>
                </a:solidFill>
                <a:latin typeface="Verdana" panose="020B0604030504040204" pitchFamily="34" charset="0"/>
                <a:ea typeface="Verdana" panose="020B0604030504040204" pitchFamily="34" charset="0"/>
              </a:rPr>
              <a:t>Nespremenjena uporaba materialov:</a:t>
            </a:r>
          </a:p>
          <a:p>
            <a:pPr marL="457200" lvl="1" indent="0" algn="l">
              <a:lnSpc>
                <a:spcPct val="140000"/>
              </a:lnSpc>
              <a:buNone/>
            </a:pPr>
            <a:r>
              <a:rPr lang="sl-SI" b="1" i="0" dirty="0">
                <a:solidFill>
                  <a:srgbClr val="0D0D0D"/>
                </a:solidFill>
                <a:effectLst/>
                <a:latin typeface="Verdana" panose="020B0604030504040204" pitchFamily="34" charset="0"/>
                <a:ea typeface="Verdana" panose="020B0604030504040204" pitchFamily="34" charset="0"/>
              </a:rPr>
              <a:t>Besedilo</a:t>
            </a:r>
            <a:r>
              <a:rPr lang="sl-SI" b="0" i="0" dirty="0">
                <a:solidFill>
                  <a:srgbClr val="0D0D0D"/>
                </a:solidFill>
                <a:effectLst/>
                <a:latin typeface="Verdana" panose="020B0604030504040204" pitchFamily="34" charset="0"/>
                <a:ea typeface="Verdana" panose="020B0604030504040204" pitchFamily="34" charset="0"/>
              </a:rPr>
              <a:t>: Kratek opis inovacije (v SLO in EN) bo uporabljen v katalogu, brez sprememb. Poskrbite, da so jasna, točna, jedrnata in brez napak</a:t>
            </a:r>
          </a:p>
          <a:p>
            <a:pPr marL="457200" lvl="1" indent="0" algn="l">
              <a:lnSpc>
                <a:spcPct val="140000"/>
              </a:lnSpc>
              <a:buNone/>
            </a:pPr>
            <a:r>
              <a:rPr lang="sl-SI" b="1" i="0" dirty="0">
                <a:solidFill>
                  <a:srgbClr val="0D0D0D"/>
                </a:solidFill>
                <a:effectLst/>
                <a:latin typeface="Verdana" panose="020B0604030504040204" pitchFamily="34" charset="0"/>
                <a:ea typeface="Verdana" panose="020B0604030504040204" pitchFamily="34" charset="0"/>
              </a:rPr>
              <a:t>Fotografije in video: </a:t>
            </a:r>
            <a:r>
              <a:rPr lang="sl-SI" b="0" i="0" dirty="0">
                <a:solidFill>
                  <a:srgbClr val="0D0D0D"/>
                </a:solidFill>
                <a:effectLst/>
                <a:latin typeface="Verdana" panose="020B0604030504040204" pitchFamily="34" charset="0"/>
                <a:ea typeface="Verdana" panose="020B0604030504040204" pitchFamily="34" charset="0"/>
              </a:rPr>
              <a:t>Bodo uporabljene za predstavitveni filmček, zato uporabite kvalitetne </a:t>
            </a:r>
            <a:r>
              <a:rPr lang="sl-SI" dirty="0">
                <a:solidFill>
                  <a:srgbClr val="0D0D0D"/>
                </a:solidFill>
                <a:latin typeface="Verdana" panose="020B0604030504040204" pitchFamily="34" charset="0"/>
                <a:ea typeface="Verdana" panose="020B0604030504040204" pitchFamily="34" charset="0"/>
              </a:rPr>
              <a:t>fotografije, ki dobro pokažejo inovacijo in ekipo </a:t>
            </a:r>
          </a:p>
          <a:p>
            <a:pPr marL="457200" lvl="1" indent="0" algn="l">
              <a:lnSpc>
                <a:spcPct val="140000"/>
              </a:lnSpc>
              <a:buNone/>
            </a:pPr>
            <a:endParaRPr lang="sl-SI" dirty="0">
              <a:solidFill>
                <a:srgbClr val="0D0D0D"/>
              </a:solidFill>
              <a:latin typeface="Verdana" panose="020B0604030504040204" pitchFamily="34" charset="0"/>
              <a:ea typeface="Verdana" panose="020B0604030504040204" pitchFamily="34" charset="0"/>
            </a:endParaRPr>
          </a:p>
          <a:p>
            <a:pPr marL="285750" indent="-285750">
              <a:lnSpc>
                <a:spcPct val="140000"/>
              </a:lnSpc>
              <a:buFont typeface="+mj-lt"/>
              <a:buAutoNum type="arabicPeriod"/>
            </a:pPr>
            <a:r>
              <a:rPr lang="sl-SI" sz="2400" b="1" dirty="0">
                <a:solidFill>
                  <a:srgbClr val="0D0D0D"/>
                </a:solidFill>
                <a:latin typeface="Verdana" panose="020B0604030504040204" pitchFamily="34" charset="0"/>
                <a:ea typeface="Verdana" panose="020B0604030504040204" pitchFamily="34" charset="0"/>
              </a:rPr>
              <a:t>Nazivi inovatorjev - ekipe</a:t>
            </a:r>
          </a:p>
          <a:p>
            <a:pPr marL="457200" lvl="1" indent="0" algn="l">
              <a:lnSpc>
                <a:spcPct val="140000"/>
              </a:lnSpc>
              <a:buNone/>
            </a:pPr>
            <a:r>
              <a:rPr lang="sl-SI" i="0" dirty="0">
                <a:solidFill>
                  <a:srgbClr val="0D0D0D"/>
                </a:solidFill>
                <a:effectLst/>
                <a:latin typeface="Verdana" panose="020B0604030504040204" pitchFamily="34" charset="0"/>
                <a:ea typeface="Verdana" panose="020B0604030504040204" pitchFamily="34" charset="0"/>
              </a:rPr>
              <a:t>Pri nazivu uporabite le dr., mag. dipl. ing. – na vključujte področja pridobljene izobrazbe. </a:t>
            </a:r>
            <a:r>
              <a:rPr lang="sl-SI" dirty="0">
                <a:solidFill>
                  <a:srgbClr val="0D0D0D"/>
                </a:solidFill>
                <a:latin typeface="Verdana" panose="020B0604030504040204" pitchFamily="34" charset="0"/>
                <a:ea typeface="Verdana" panose="020B0604030504040204" pitchFamily="34" charset="0"/>
              </a:rPr>
              <a:t>Pazite, da so imena in nazivi pravilni, saj so uporabljeni pri priznanjih in predstavitvah.</a:t>
            </a:r>
            <a:endParaRPr lang="sl-SI" i="0" dirty="0">
              <a:solidFill>
                <a:srgbClr val="0D0D0D"/>
              </a:solidFill>
              <a:effectLst/>
              <a:latin typeface="Verdana" panose="020B0604030504040204" pitchFamily="34" charset="0"/>
              <a:ea typeface="Verdana" panose="020B0604030504040204" pitchFamily="34" charset="0"/>
            </a:endParaRPr>
          </a:p>
          <a:p>
            <a:pPr marL="457200" lvl="1" indent="0" algn="l">
              <a:buNone/>
            </a:pPr>
            <a:endParaRPr lang="sl-SI" dirty="0">
              <a:solidFill>
                <a:srgbClr val="0D0D0D"/>
              </a:solidFill>
              <a:latin typeface="Söhne"/>
            </a:endParaRPr>
          </a:p>
        </p:txBody>
      </p:sp>
      <p:pic>
        <p:nvPicPr>
          <p:cNvPr id="5" name="Slika 4" descr="Slika, ki vsebuje besede rokopis, pisava, kaligrafija, tipografija&#10;&#10;Opis je samodejno ustvarjen">
            <a:extLst>
              <a:ext uri="{FF2B5EF4-FFF2-40B4-BE49-F238E27FC236}">
                <a16:creationId xmlns:a16="http://schemas.microsoft.com/office/drawing/2014/main" id="{340C526A-2C95-871A-7A28-2DFFC7A7D5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6" name="PoljeZBesedilom 5">
            <a:extLst>
              <a:ext uri="{FF2B5EF4-FFF2-40B4-BE49-F238E27FC236}">
                <a16:creationId xmlns:a16="http://schemas.microsoft.com/office/drawing/2014/main" id="{40B69383-6947-B411-3AB8-45D35F0625AA}"/>
              </a:ext>
            </a:extLst>
          </p:cNvPr>
          <p:cNvSpPr txBox="1"/>
          <p:nvPr/>
        </p:nvSpPr>
        <p:spPr>
          <a:xfrm>
            <a:off x="690928" y="320378"/>
            <a:ext cx="4684493" cy="646331"/>
          </a:xfrm>
          <a:prstGeom prst="rect">
            <a:avLst/>
          </a:prstGeom>
          <a:noFill/>
        </p:spPr>
        <p:txBody>
          <a:bodyPr wrap="square" rtlCol="0">
            <a:spAutoFit/>
          </a:bodyPr>
          <a:lstStyle/>
          <a:p>
            <a:r>
              <a:rPr lang="sl-SI" sz="3600" b="1">
                <a:solidFill>
                  <a:srgbClr val="4686C6"/>
                </a:solidFill>
                <a:latin typeface="+mj-lt"/>
                <a:ea typeface="+mj-ea"/>
                <a:cs typeface="+mj-cs"/>
              </a:rPr>
              <a:t>Pomembno!</a:t>
            </a:r>
          </a:p>
        </p:txBody>
      </p:sp>
    </p:spTree>
    <p:extLst>
      <p:ext uri="{BB962C8B-B14F-4D97-AF65-F5344CB8AC3E}">
        <p14:creationId xmlns:p14="http://schemas.microsoft.com/office/powerpoint/2010/main" val="3966842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7F905D8D-8C75-493B-BC3F-BECFEA1603E1}"/>
              </a:ext>
            </a:extLst>
          </p:cNvPr>
          <p:cNvSpPr>
            <a:spLocks noGrp="1"/>
          </p:cNvSpPr>
          <p:nvPr>
            <p:ph idx="1"/>
          </p:nvPr>
        </p:nvSpPr>
        <p:spPr>
          <a:xfrm>
            <a:off x="543231" y="1323373"/>
            <a:ext cx="10773697" cy="3976214"/>
          </a:xfrm>
        </p:spPr>
        <p:txBody>
          <a:bodyPr>
            <a:normAutofit fontScale="85000" lnSpcReduction="20000"/>
          </a:bodyPr>
          <a:lstStyle/>
          <a:p>
            <a:pPr marL="0" indent="0">
              <a:lnSpc>
                <a:spcPct val="120000"/>
              </a:lnSpc>
              <a:buNone/>
            </a:pPr>
            <a:r>
              <a:rPr lang="sl-SI" sz="2400" b="1">
                <a:solidFill>
                  <a:srgbClr val="0D0D0D"/>
                </a:solidFill>
                <a:latin typeface="Verdana" panose="020B0604030504040204" pitchFamily="34" charset="0"/>
                <a:ea typeface="Verdana" panose="020B0604030504040204" pitchFamily="34" charset="0"/>
              </a:rPr>
              <a:t>4. Fotografije in video</a:t>
            </a:r>
          </a:p>
          <a:p>
            <a:pPr marL="0" indent="0">
              <a:lnSpc>
                <a:spcPct val="120000"/>
              </a:lnSpc>
              <a:buNone/>
            </a:pPr>
            <a:r>
              <a:rPr lang="sl-SI" sz="2400">
                <a:solidFill>
                  <a:srgbClr val="0D0D0D"/>
                </a:solidFill>
                <a:latin typeface="Verdana" panose="020B0604030504040204" pitchFamily="34" charset="0"/>
                <a:ea typeface="Verdana" panose="020B0604030504040204" pitchFamily="34" charset="0"/>
              </a:rPr>
              <a:t>V kolikor so materiali preveliki, nam jih pošljite jih preko </a:t>
            </a:r>
            <a:r>
              <a:rPr lang="sl-SI" sz="2400" err="1">
                <a:solidFill>
                  <a:srgbClr val="0D0D0D"/>
                </a:solidFill>
                <a:latin typeface="Verdana" panose="020B0604030504040204" pitchFamily="34" charset="0"/>
                <a:ea typeface="Verdana" panose="020B0604030504040204" pitchFamily="34" charset="0"/>
              </a:rPr>
              <a:t>We</a:t>
            </a:r>
            <a:r>
              <a:rPr lang="sl-SI" sz="2400">
                <a:solidFill>
                  <a:srgbClr val="0D0D0D"/>
                </a:solidFill>
                <a:latin typeface="Verdana" panose="020B0604030504040204" pitchFamily="34" charset="0"/>
                <a:ea typeface="Verdana" panose="020B0604030504040204" pitchFamily="34" charset="0"/>
              </a:rPr>
              <a:t> transfer sodelavcem na regijskih gospodarskih zbornicah. V besedilu dobro označite za katero fotografijo ali video gre. Sistem lahko onemogoči oddajo v kolikor bodo gradiva prevelika.</a:t>
            </a:r>
          </a:p>
          <a:p>
            <a:pPr marL="0" indent="0">
              <a:lnSpc>
                <a:spcPct val="120000"/>
              </a:lnSpc>
              <a:buNone/>
            </a:pPr>
            <a:endParaRPr lang="sl-SI" sz="2400" i="0">
              <a:solidFill>
                <a:srgbClr val="0D0D0D"/>
              </a:solidFill>
              <a:effectLst/>
              <a:latin typeface="Verdana" panose="020B0604030504040204" pitchFamily="34" charset="0"/>
              <a:ea typeface="Verdana" panose="020B0604030504040204" pitchFamily="34" charset="0"/>
            </a:endParaRPr>
          </a:p>
          <a:p>
            <a:pPr marL="0" indent="0">
              <a:lnSpc>
                <a:spcPct val="120000"/>
              </a:lnSpc>
              <a:buNone/>
            </a:pPr>
            <a:r>
              <a:rPr lang="sl-SI" sz="2400" b="1">
                <a:solidFill>
                  <a:srgbClr val="0D0D0D"/>
                </a:solidFill>
                <a:latin typeface="Verdana" panose="020B0604030504040204" pitchFamily="34" charset="0"/>
                <a:ea typeface="Verdana" panose="020B0604030504040204" pitchFamily="34" charset="0"/>
              </a:rPr>
              <a:t>5. Oddaja in priprava prijavnega obrazca</a:t>
            </a:r>
          </a:p>
          <a:p>
            <a:pPr marL="0" indent="0">
              <a:lnSpc>
                <a:spcPct val="120000"/>
              </a:lnSpc>
              <a:buNone/>
            </a:pPr>
            <a:r>
              <a:rPr lang="sl-SI" sz="2400" i="0">
                <a:solidFill>
                  <a:srgbClr val="0D0D0D"/>
                </a:solidFill>
                <a:effectLst/>
                <a:latin typeface="Verdana" panose="020B0604030504040204" pitchFamily="34" charset="0"/>
                <a:ea typeface="Verdana" panose="020B0604030504040204" pitchFamily="34" charset="0"/>
              </a:rPr>
              <a:t>Obrazec si pripravile v Word predlogi, kjer lahko prilagajate vsebino. </a:t>
            </a:r>
            <a:r>
              <a:rPr lang="sl-SI" sz="2400">
                <a:solidFill>
                  <a:srgbClr val="0D0D0D"/>
                </a:solidFill>
                <a:latin typeface="Verdana" panose="020B0604030504040204" pitchFamily="34" charset="0"/>
                <a:ea typeface="Verdana" panose="020B0604030504040204" pitchFamily="34" charset="0"/>
              </a:rPr>
              <a:t>Pazite, na ustrezno število znakov, saj obrazec ne omogoča večjega števila kot predvideno. Pred oddajo vsebino kopirajte v spletni obrazec in ga oddajte. Ob oddaji boste prejeli potrdilo o našem prejemu vašega inovacijskega predloga.</a:t>
            </a:r>
            <a:endParaRPr lang="sl-SI" sz="2400" i="0">
              <a:solidFill>
                <a:srgbClr val="0D0D0D"/>
              </a:solidFill>
              <a:effectLst/>
              <a:latin typeface="Verdana" panose="020B0604030504040204" pitchFamily="34" charset="0"/>
              <a:ea typeface="Verdana" panose="020B0604030504040204" pitchFamily="34" charset="0"/>
            </a:endParaRPr>
          </a:p>
          <a:p>
            <a:endParaRPr lang="sl-SI"/>
          </a:p>
        </p:txBody>
      </p:sp>
      <p:pic>
        <p:nvPicPr>
          <p:cNvPr id="5" name="Slika 4" descr="Slika, ki vsebuje besede rokopis, pisava, kaligrafija, tipografija&#10;&#10;Opis je samodejno ustvarjen">
            <a:extLst>
              <a:ext uri="{FF2B5EF4-FFF2-40B4-BE49-F238E27FC236}">
                <a16:creationId xmlns:a16="http://schemas.microsoft.com/office/drawing/2014/main" id="{C56F8DE4-7831-701B-CC7F-AAFE54580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6" name="PoljeZBesedilom 5">
            <a:extLst>
              <a:ext uri="{FF2B5EF4-FFF2-40B4-BE49-F238E27FC236}">
                <a16:creationId xmlns:a16="http://schemas.microsoft.com/office/drawing/2014/main" id="{C5743835-6968-6CBD-F9F6-F449BDF5366B}"/>
              </a:ext>
            </a:extLst>
          </p:cNvPr>
          <p:cNvSpPr txBox="1"/>
          <p:nvPr/>
        </p:nvSpPr>
        <p:spPr>
          <a:xfrm>
            <a:off x="543232" y="293584"/>
            <a:ext cx="4684493" cy="646331"/>
          </a:xfrm>
          <a:prstGeom prst="rect">
            <a:avLst/>
          </a:prstGeom>
          <a:noFill/>
        </p:spPr>
        <p:txBody>
          <a:bodyPr wrap="square" rtlCol="0">
            <a:spAutoFit/>
          </a:bodyPr>
          <a:lstStyle/>
          <a:p>
            <a:r>
              <a:rPr lang="sl-SI" sz="3600" b="1">
                <a:solidFill>
                  <a:srgbClr val="4686C6"/>
                </a:solidFill>
                <a:latin typeface="+mj-lt"/>
                <a:ea typeface="+mj-ea"/>
                <a:cs typeface="+mj-cs"/>
              </a:rPr>
              <a:t>Pomembno!</a:t>
            </a:r>
          </a:p>
        </p:txBody>
      </p:sp>
    </p:spTree>
    <p:extLst>
      <p:ext uri="{BB962C8B-B14F-4D97-AF65-F5344CB8AC3E}">
        <p14:creationId xmlns:p14="http://schemas.microsoft.com/office/powerpoint/2010/main" val="1972234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4C3B5-F9C1-68C6-DA0C-62F5F694B135}"/>
            </a:ext>
          </a:extLst>
        </p:cNvPr>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F9193C3E-904F-66A2-C5A1-AF400B08B19F}"/>
              </a:ext>
            </a:extLst>
          </p:cNvPr>
          <p:cNvSpPr>
            <a:spLocks noGrp="1"/>
          </p:cNvSpPr>
          <p:nvPr>
            <p:ph idx="1"/>
          </p:nvPr>
        </p:nvSpPr>
        <p:spPr>
          <a:xfrm>
            <a:off x="611864" y="2589323"/>
            <a:ext cx="10487685" cy="3081833"/>
          </a:xfrm>
        </p:spPr>
        <p:txBody>
          <a:bodyPr>
            <a:normAutofit fontScale="62500" lnSpcReduction="20000"/>
          </a:bodyPr>
          <a:lstStyle/>
          <a:p>
            <a:pPr marL="0" indent="0" algn="just">
              <a:lnSpc>
                <a:spcPct val="170000"/>
              </a:lnSpc>
              <a:buNone/>
            </a:pPr>
            <a:r>
              <a:rPr lang="sl-SI" i="1">
                <a:effectLst/>
                <a:latin typeface="Verdana" panose="020B0604030504040204" pitchFamily="34" charset="0"/>
                <a:ea typeface="Verdana" panose="020B0604030504040204" pitchFamily="34" charset="0"/>
                <a:cs typeface="Times New Roman" panose="02020603050405020304" pitchFamily="18" charset="0"/>
              </a:rPr>
              <a:t>Pri odločitvi za rdečo nit letošnjega razpisa sta nas navdahnili polnopravni članstvi Slovenije v Evropski organizaciji za jedrske raziskave (CERN) in Evropski vesoljski agenciji (ESA), ki sta bili podpisani konec lanskega in v začetku letošnjega leta. S tem se slovenskim inovativnim podjetjem odpirajo nove priložnosti. Tako smo se odločili za slogan "Z novimi tehnologijami do neba", kar vključuje inovacije in tehnologije, ki segajo izven okvirov, od vseh naprednih do vesoljskih tehnologij.</a:t>
            </a:r>
            <a:endParaRPr lang="sl-SI">
              <a:effectLst/>
              <a:latin typeface="Verdana" panose="020B0604030504040204" pitchFamily="34" charset="0"/>
              <a:ea typeface="Verdana" panose="020B0604030504040204" pitchFamily="34" charset="0"/>
              <a:cs typeface="Times New Roman" panose="02020603050405020304" pitchFamily="18" charset="0"/>
            </a:endParaRPr>
          </a:p>
          <a:p>
            <a:endParaRPr lang="sl-SI"/>
          </a:p>
        </p:txBody>
      </p:sp>
      <p:pic>
        <p:nvPicPr>
          <p:cNvPr id="5" name="Slika 4" descr="Slika, ki vsebuje besede rokopis, pisava, kaligrafija, tipografija&#10;&#10;Opis je samodejno ustvarjen">
            <a:extLst>
              <a:ext uri="{FF2B5EF4-FFF2-40B4-BE49-F238E27FC236}">
                <a16:creationId xmlns:a16="http://schemas.microsoft.com/office/drawing/2014/main" id="{D2CEA485-E2DF-E4C0-DB99-810BF30E72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9" name="PoljeZBesedilom 8">
            <a:extLst>
              <a:ext uri="{FF2B5EF4-FFF2-40B4-BE49-F238E27FC236}">
                <a16:creationId xmlns:a16="http://schemas.microsoft.com/office/drawing/2014/main" id="{9FA6C2EB-1819-629E-C3C5-35ACFC59E80E}"/>
              </a:ext>
            </a:extLst>
          </p:cNvPr>
          <p:cNvSpPr txBox="1"/>
          <p:nvPr/>
        </p:nvSpPr>
        <p:spPr>
          <a:xfrm>
            <a:off x="2129450" y="1542047"/>
            <a:ext cx="7933099" cy="584775"/>
          </a:xfrm>
          <a:prstGeom prst="rect">
            <a:avLst/>
          </a:prstGeom>
          <a:noFill/>
        </p:spPr>
        <p:txBody>
          <a:bodyPr wrap="square">
            <a:spAutoFit/>
          </a:bodyPr>
          <a:lstStyle/>
          <a:p>
            <a:r>
              <a:rPr lang="sl-SI" sz="3200" b="1">
                <a:solidFill>
                  <a:srgbClr val="4686C6"/>
                </a:solidFill>
                <a:latin typeface="+mj-lt"/>
                <a:ea typeface="+mj-ea"/>
                <a:cs typeface="+mj-cs"/>
              </a:rPr>
              <a:t>"Z novimi tehnologijami do neba" </a:t>
            </a:r>
          </a:p>
        </p:txBody>
      </p:sp>
      <p:sp>
        <p:nvSpPr>
          <p:cNvPr id="10" name="PoljeZBesedilom 9">
            <a:extLst>
              <a:ext uri="{FF2B5EF4-FFF2-40B4-BE49-F238E27FC236}">
                <a16:creationId xmlns:a16="http://schemas.microsoft.com/office/drawing/2014/main" id="{86842910-C3D5-BF85-B3AC-695EDC17D071}"/>
              </a:ext>
            </a:extLst>
          </p:cNvPr>
          <p:cNvSpPr txBox="1"/>
          <p:nvPr/>
        </p:nvSpPr>
        <p:spPr>
          <a:xfrm>
            <a:off x="720425" y="566184"/>
            <a:ext cx="6821112" cy="523220"/>
          </a:xfrm>
          <a:prstGeom prst="rect">
            <a:avLst/>
          </a:prstGeom>
          <a:noFill/>
        </p:spPr>
        <p:txBody>
          <a:bodyPr wrap="square" rtlCol="0">
            <a:spAutoFit/>
          </a:bodyPr>
          <a:lstStyle/>
          <a:p>
            <a:r>
              <a:rPr lang="sl-SI" sz="2800" b="1">
                <a:solidFill>
                  <a:srgbClr val="4686C6"/>
                </a:solidFill>
                <a:latin typeface="+mj-lt"/>
                <a:ea typeface="+mj-ea"/>
                <a:cs typeface="+mj-cs"/>
              </a:rPr>
              <a:t>Rdeča nit in slogan razpisa</a:t>
            </a:r>
          </a:p>
        </p:txBody>
      </p:sp>
    </p:spTree>
    <p:extLst>
      <p:ext uri="{BB962C8B-B14F-4D97-AF65-F5344CB8AC3E}">
        <p14:creationId xmlns:p14="http://schemas.microsoft.com/office/powerpoint/2010/main" val="2721927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ljeZBesedilom 15">
            <a:extLst>
              <a:ext uri="{FF2B5EF4-FFF2-40B4-BE49-F238E27FC236}">
                <a16:creationId xmlns:a16="http://schemas.microsoft.com/office/drawing/2014/main" id="{A6702116-A143-5925-FCB2-E46DE1F70F5F}"/>
              </a:ext>
            </a:extLst>
          </p:cNvPr>
          <p:cNvSpPr txBox="1"/>
          <p:nvPr/>
        </p:nvSpPr>
        <p:spPr>
          <a:xfrm>
            <a:off x="678729" y="1794587"/>
            <a:ext cx="9973559" cy="4770537"/>
          </a:xfrm>
          <a:prstGeom prst="rect">
            <a:avLst/>
          </a:prstGeom>
          <a:noFill/>
        </p:spPr>
        <p:txBody>
          <a:bodyPr wrap="square" rtlCol="0">
            <a:spAutoFit/>
          </a:bodyPr>
          <a:lstStyle/>
          <a:p>
            <a:pPr algn="just"/>
            <a:r>
              <a:rPr lang="sl-SI" sz="2400">
                <a:latin typeface="Verdana" panose="020B0604030504040204" pitchFamily="34" charset="0"/>
                <a:ea typeface="Verdana" panose="020B0604030504040204" pitchFamily="34" charset="0"/>
              </a:rPr>
              <a:t>Kot “prebojna invencija“ je opredeljena inovacija, ki še ne dosega zadostnih gospodarskih učinkov ima pa velik potencial. </a:t>
            </a:r>
          </a:p>
          <a:p>
            <a:pPr algn="just"/>
            <a:endParaRPr lang="sl-SI" sz="2400">
              <a:latin typeface="Verdana" panose="020B0604030504040204" pitchFamily="34" charset="0"/>
              <a:ea typeface="Verdana" panose="020B0604030504040204" pitchFamily="34" charset="0"/>
            </a:endParaRPr>
          </a:p>
          <a:p>
            <a:pPr algn="just"/>
            <a:r>
              <a:rPr lang="sl-SI" sz="2400">
                <a:latin typeface="Verdana" panose="020B0604030504040204" pitchFamily="34" charset="0"/>
                <a:ea typeface="Verdana" panose="020B0604030504040204" pitchFamily="34" charset="0"/>
              </a:rPr>
              <a:t>Vsaka regijska zbornica pošlje eno „Prebojno invencijo“ na nacionalni nivo. </a:t>
            </a:r>
          </a:p>
          <a:p>
            <a:pPr algn="just"/>
            <a:endParaRPr lang="sl-SI" sz="2400">
              <a:latin typeface="Verdana" panose="020B0604030504040204" pitchFamily="34" charset="0"/>
              <a:ea typeface="Verdana" panose="020B0604030504040204" pitchFamily="34" charset="0"/>
            </a:endParaRPr>
          </a:p>
          <a:p>
            <a:pPr algn="just"/>
            <a:r>
              <a:rPr lang="sl-SI" sz="2400">
                <a:latin typeface="Verdana" panose="020B0604030504040204" pitchFamily="34" charset="0"/>
                <a:ea typeface="Verdana" panose="020B0604030504040204" pitchFamily="34" charset="0"/>
              </a:rPr>
              <a:t>Nacionalna komisija izmed vseh prejetih z glasovanjem izbere eno, ki prejme nacionalno priznanje „Prebojna invencija“</a:t>
            </a:r>
          </a:p>
          <a:p>
            <a:endParaRPr lang="sl-SI" sz="2800"/>
          </a:p>
          <a:p>
            <a:endParaRPr lang="sl-SI" sz="2800"/>
          </a:p>
          <a:p>
            <a:endParaRPr lang="sl-SI" sz="2800"/>
          </a:p>
          <a:p>
            <a:endParaRPr lang="sl-SI" sz="2800"/>
          </a:p>
        </p:txBody>
      </p:sp>
      <p:sp>
        <p:nvSpPr>
          <p:cNvPr id="2" name="PoljeZBesedilom 1">
            <a:extLst>
              <a:ext uri="{FF2B5EF4-FFF2-40B4-BE49-F238E27FC236}">
                <a16:creationId xmlns:a16="http://schemas.microsoft.com/office/drawing/2014/main" id="{22EEDC36-F1E1-4248-BD83-21B5BA498B04}"/>
              </a:ext>
            </a:extLst>
          </p:cNvPr>
          <p:cNvSpPr txBox="1"/>
          <p:nvPr/>
        </p:nvSpPr>
        <p:spPr>
          <a:xfrm>
            <a:off x="720425" y="566184"/>
            <a:ext cx="4684493" cy="646331"/>
          </a:xfrm>
          <a:prstGeom prst="rect">
            <a:avLst/>
          </a:prstGeom>
          <a:noFill/>
        </p:spPr>
        <p:txBody>
          <a:bodyPr wrap="square" rtlCol="0">
            <a:spAutoFit/>
          </a:bodyPr>
          <a:lstStyle/>
          <a:p>
            <a:r>
              <a:rPr lang="sl-SI" sz="3600" b="1">
                <a:solidFill>
                  <a:srgbClr val="4686C6"/>
                </a:solidFill>
                <a:latin typeface="+mj-lt"/>
                <a:ea typeface="+mj-ea"/>
                <a:cs typeface="+mj-cs"/>
              </a:rPr>
              <a:t>Prebojna invencija</a:t>
            </a:r>
          </a:p>
        </p:txBody>
      </p:sp>
      <p:pic>
        <p:nvPicPr>
          <p:cNvPr id="4" name="Slika 3" descr="Slika, ki vsebuje besede rokopis, pisava, kaligrafija, tipografija&#10;&#10;Opis je samodejno ustvarjen">
            <a:extLst>
              <a:ext uri="{FF2B5EF4-FFF2-40B4-BE49-F238E27FC236}">
                <a16:creationId xmlns:a16="http://schemas.microsoft.com/office/drawing/2014/main" id="{D583F609-ED85-F6D3-D719-631B2D2367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Tree>
    <p:extLst>
      <p:ext uri="{BB962C8B-B14F-4D97-AF65-F5344CB8AC3E}">
        <p14:creationId xmlns:p14="http://schemas.microsoft.com/office/powerpoint/2010/main" val="321014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značba mesta vsebine 2">
            <a:extLst>
              <a:ext uri="{FF2B5EF4-FFF2-40B4-BE49-F238E27FC236}">
                <a16:creationId xmlns:a16="http://schemas.microsoft.com/office/drawing/2014/main" id="{672BD0DF-82BF-4C3F-A95F-D6E5CB08D56C}"/>
              </a:ext>
            </a:extLst>
          </p:cNvPr>
          <p:cNvSpPr txBox="1">
            <a:spLocks/>
          </p:cNvSpPr>
          <p:nvPr/>
        </p:nvSpPr>
        <p:spPr>
          <a:xfrm>
            <a:off x="767652" y="1161360"/>
            <a:ext cx="8641655"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l-SI" sz="1600">
              <a:latin typeface="Verdana" panose="020B0604030504040204" pitchFamily="34" charset="0"/>
              <a:ea typeface="Verdana" panose="020B0604030504040204" pitchFamily="34" charset="0"/>
              <a:cs typeface="Verdana" panose="020B0604030504040204" pitchFamily="34" charset="0"/>
            </a:endParaRPr>
          </a:p>
        </p:txBody>
      </p:sp>
      <p:pic>
        <p:nvPicPr>
          <p:cNvPr id="5" name="Slika 4">
            <a:extLst>
              <a:ext uri="{FF2B5EF4-FFF2-40B4-BE49-F238E27FC236}">
                <a16:creationId xmlns:a16="http://schemas.microsoft.com/office/drawing/2014/main" id="{B2F77FD5-51C4-38A9-6049-3212A0D67C10}"/>
              </a:ext>
            </a:extLst>
          </p:cNvPr>
          <p:cNvPicPr>
            <a:picLocks noChangeAspect="1"/>
          </p:cNvPicPr>
          <p:nvPr/>
        </p:nvPicPr>
        <p:blipFill>
          <a:blip r:embed="rId2"/>
          <a:stretch>
            <a:fillRect/>
          </a:stretch>
        </p:blipFill>
        <p:spPr>
          <a:xfrm>
            <a:off x="2062189" y="849860"/>
            <a:ext cx="6466175" cy="5273215"/>
          </a:xfrm>
          <a:prstGeom prst="rect">
            <a:avLst/>
          </a:prstGeom>
        </p:spPr>
      </p:pic>
      <p:sp>
        <p:nvSpPr>
          <p:cNvPr id="3" name="PoljeZBesedilom 2">
            <a:extLst>
              <a:ext uri="{FF2B5EF4-FFF2-40B4-BE49-F238E27FC236}">
                <a16:creationId xmlns:a16="http://schemas.microsoft.com/office/drawing/2014/main" id="{6151AE29-092A-2816-7B9A-8A978F8B896A}"/>
              </a:ext>
            </a:extLst>
          </p:cNvPr>
          <p:cNvSpPr txBox="1"/>
          <p:nvPr/>
        </p:nvSpPr>
        <p:spPr>
          <a:xfrm>
            <a:off x="584623" y="203529"/>
            <a:ext cx="6703417" cy="646331"/>
          </a:xfrm>
          <a:prstGeom prst="rect">
            <a:avLst/>
          </a:prstGeom>
          <a:noFill/>
        </p:spPr>
        <p:txBody>
          <a:bodyPr wrap="square" rtlCol="0">
            <a:spAutoFit/>
          </a:bodyPr>
          <a:lstStyle/>
          <a:p>
            <a:r>
              <a:rPr lang="sl-SI" sz="3600" b="1">
                <a:solidFill>
                  <a:srgbClr val="4686C6"/>
                </a:solidFill>
                <a:latin typeface="+mj-lt"/>
                <a:ea typeface="+mj-ea"/>
                <a:cs typeface="+mj-cs"/>
              </a:rPr>
              <a:t>Osnovni podatki o inovaciji</a:t>
            </a:r>
          </a:p>
        </p:txBody>
      </p:sp>
      <p:pic>
        <p:nvPicPr>
          <p:cNvPr id="4" name="Slika 3" descr="Slika, ki vsebuje besede rokopis, pisava, kaligrafija, tipografija&#10;&#10;Opis je samodejno ustvarjen">
            <a:extLst>
              <a:ext uri="{FF2B5EF4-FFF2-40B4-BE49-F238E27FC236}">
                <a16:creationId xmlns:a16="http://schemas.microsoft.com/office/drawing/2014/main" id="{CF2B62B0-7497-2F7F-66A4-AE5D27D790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Tree>
    <p:extLst>
      <p:ext uri="{BB962C8B-B14F-4D97-AF65-F5344CB8AC3E}">
        <p14:creationId xmlns:p14="http://schemas.microsoft.com/office/powerpoint/2010/main" val="262328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1403B1B1-A517-417D-AE70-A25595F22E81}"/>
              </a:ext>
            </a:extLst>
          </p:cNvPr>
          <p:cNvPicPr>
            <a:picLocks noChangeAspect="1"/>
          </p:cNvPicPr>
          <p:nvPr/>
        </p:nvPicPr>
        <p:blipFill>
          <a:blip r:embed="rId2"/>
          <a:stretch>
            <a:fillRect/>
          </a:stretch>
        </p:blipFill>
        <p:spPr>
          <a:xfrm>
            <a:off x="655805" y="1860219"/>
            <a:ext cx="10504676" cy="2969002"/>
          </a:xfrm>
          <a:prstGeom prst="rect">
            <a:avLst/>
          </a:prstGeom>
          <a:ln>
            <a:noFill/>
          </a:ln>
          <a:effectLst>
            <a:outerShdw blurRad="292100" dist="139700" dir="2700000" algn="tl" rotWithShape="0">
              <a:srgbClr val="333333">
                <a:alpha val="65000"/>
              </a:srgbClr>
            </a:outerShdw>
          </a:effectLst>
        </p:spPr>
      </p:pic>
      <p:pic>
        <p:nvPicPr>
          <p:cNvPr id="3" name="Slika 2" descr="Slika, ki vsebuje besede rokopis, pisava, kaligrafija, tipografija&#10;&#10;Opis je samodejno ustvarjen">
            <a:extLst>
              <a:ext uri="{FF2B5EF4-FFF2-40B4-BE49-F238E27FC236}">
                <a16:creationId xmlns:a16="http://schemas.microsoft.com/office/drawing/2014/main" id="{3828D57D-9885-DFFD-7BA7-BB241D661B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Tree>
    <p:extLst>
      <p:ext uri="{BB962C8B-B14F-4D97-AF65-F5344CB8AC3E}">
        <p14:creationId xmlns:p14="http://schemas.microsoft.com/office/powerpoint/2010/main" val="168513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372D8CF-836F-C9FA-413A-5B4D6A20DBC0}"/>
              </a:ext>
            </a:extLst>
          </p:cNvPr>
          <p:cNvSpPr txBox="1"/>
          <p:nvPr/>
        </p:nvSpPr>
        <p:spPr>
          <a:xfrm>
            <a:off x="4070445" y="2827761"/>
            <a:ext cx="184731" cy="1200329"/>
          </a:xfrm>
          <a:prstGeom prst="rect">
            <a:avLst/>
          </a:prstGeom>
          <a:noFill/>
        </p:spPr>
        <p:txBody>
          <a:bodyPr wrap="none" rtlCol="0">
            <a:spAutoFit/>
          </a:bodyPr>
          <a:lstStyle/>
          <a:p>
            <a:endParaRPr lang="sl-SI" sz="7200" b="1">
              <a:latin typeface="Verdana" panose="020B0604030504040204" pitchFamily="34" charset="0"/>
              <a:ea typeface="Verdana" panose="020B0604030504040204" pitchFamily="34" charset="0"/>
              <a:cs typeface="Verdana" panose="020B0604030504040204" pitchFamily="34" charset="0"/>
            </a:endParaRPr>
          </a:p>
        </p:txBody>
      </p:sp>
      <p:pic>
        <p:nvPicPr>
          <p:cNvPr id="4" name="Slika 3" descr="Slika, ki vsebuje besede rokopis, pisava, kaligrafija, tipografija&#10;&#10;Opis je samodejno ustvarjen">
            <a:extLst>
              <a:ext uri="{FF2B5EF4-FFF2-40B4-BE49-F238E27FC236}">
                <a16:creationId xmlns:a16="http://schemas.microsoft.com/office/drawing/2014/main" id="{07467D98-A160-9439-EE50-CD831CCC47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802" y="6332606"/>
            <a:ext cx="2625505" cy="634155"/>
          </a:xfrm>
          <a:prstGeom prst="rect">
            <a:avLst/>
          </a:prstGeom>
          <a:noFill/>
          <a:ln>
            <a:noFill/>
          </a:ln>
        </p:spPr>
      </p:pic>
      <p:pic>
        <p:nvPicPr>
          <p:cNvPr id="2" name="Slika 1" descr="Slika, ki vsebuje besede risba, znak&#10;&#10;Opis je samodejno ustvarjen">
            <a:extLst>
              <a:ext uri="{FF2B5EF4-FFF2-40B4-BE49-F238E27FC236}">
                <a16:creationId xmlns:a16="http://schemas.microsoft.com/office/drawing/2014/main" id="{A0677B4F-3350-7FBC-6324-2926CE750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256" y="502103"/>
            <a:ext cx="2016033" cy="1040777"/>
          </a:xfrm>
          <a:prstGeom prst="rect">
            <a:avLst/>
          </a:prstGeom>
        </p:spPr>
      </p:pic>
      <p:sp>
        <p:nvSpPr>
          <p:cNvPr id="5" name="Pravokotnik 4">
            <a:extLst>
              <a:ext uri="{FF2B5EF4-FFF2-40B4-BE49-F238E27FC236}">
                <a16:creationId xmlns:a16="http://schemas.microsoft.com/office/drawing/2014/main" id="{4804FBED-EEE1-1F1D-3016-EFD96152CCED}"/>
              </a:ext>
            </a:extLst>
          </p:cNvPr>
          <p:cNvSpPr/>
          <p:nvPr/>
        </p:nvSpPr>
        <p:spPr>
          <a:xfrm>
            <a:off x="929265" y="2827761"/>
            <a:ext cx="9460194" cy="1200329"/>
          </a:xfrm>
          <a:prstGeom prst="rect">
            <a:avLst/>
          </a:prstGeom>
        </p:spPr>
        <p:txBody>
          <a:bodyPr wrap="square">
            <a:spAutoFit/>
          </a:bodyPr>
          <a:lstStyle/>
          <a:p>
            <a:pPr algn="just"/>
            <a:r>
              <a:rPr lang="sl-SI" sz="2400">
                <a:solidFill>
                  <a:srgbClr val="000000"/>
                </a:solidFill>
                <a:latin typeface="Verdana" panose="020B0604030504040204" pitchFamily="34" charset="0"/>
                <a:ea typeface="Verdana" panose="020B0604030504040204" pitchFamily="34" charset="0"/>
                <a:cs typeface="Verdana" panose="020B0604030504040204" pitchFamily="34" charset="0"/>
              </a:rPr>
              <a:t>Priznanja GZS za inovacije na nacionalni ravni predstavljajo </a:t>
            </a:r>
            <a:r>
              <a:rPr lang="sl-SI" sz="2400" b="1">
                <a:solidFill>
                  <a:srgbClr val="000000"/>
                </a:solidFill>
                <a:latin typeface="Verdana" panose="020B0604030504040204" pitchFamily="34" charset="0"/>
                <a:ea typeface="Verdana" panose="020B0604030504040204" pitchFamily="34" charset="0"/>
                <a:cs typeface="Verdana" panose="020B0604030504040204" pitchFamily="34" charset="0"/>
              </a:rPr>
              <a:t>najvišja nacionalna priznanja inovativnim dosežkom </a:t>
            </a:r>
            <a:r>
              <a:rPr lang="sl-SI" sz="2400">
                <a:solidFill>
                  <a:srgbClr val="000000"/>
                </a:solidFill>
                <a:latin typeface="Verdana" panose="020B0604030504040204" pitchFamily="34" charset="0"/>
                <a:ea typeface="Verdana" panose="020B0604030504040204" pitchFamily="34" charset="0"/>
                <a:cs typeface="Verdana" panose="020B0604030504040204" pitchFamily="34" charset="0"/>
              </a:rPr>
              <a:t>slovenskih podjetij in drugih organizacij.</a:t>
            </a:r>
            <a:endParaRPr lang="sl-SI" sz="2400">
              <a:latin typeface="Verdana" panose="020B0604030504040204" pitchFamily="34" charset="0"/>
              <a:ea typeface="Verdana" panose="020B0604030504040204" pitchFamily="34" charset="0"/>
              <a:cs typeface="Verdana" panose="020B0604030504040204" pitchFamily="34" charset="0"/>
            </a:endParaRPr>
          </a:p>
        </p:txBody>
      </p:sp>
      <p:sp>
        <p:nvSpPr>
          <p:cNvPr id="7" name="PoljeZBesedilom 6">
            <a:extLst>
              <a:ext uri="{FF2B5EF4-FFF2-40B4-BE49-F238E27FC236}">
                <a16:creationId xmlns:a16="http://schemas.microsoft.com/office/drawing/2014/main" id="{D6FB0A75-1A04-1599-1CBB-5F83B21EB53A}"/>
              </a:ext>
            </a:extLst>
          </p:cNvPr>
          <p:cNvSpPr txBox="1"/>
          <p:nvPr/>
        </p:nvSpPr>
        <p:spPr>
          <a:xfrm>
            <a:off x="1403554" y="1730576"/>
            <a:ext cx="1936749" cy="707886"/>
          </a:xfrm>
          <a:prstGeom prst="rect">
            <a:avLst/>
          </a:prstGeom>
          <a:noFill/>
        </p:spPr>
        <p:txBody>
          <a:bodyPr wrap="none" rtlCol="0">
            <a:spAutoFit/>
          </a:bodyPr>
          <a:lstStyle/>
          <a:p>
            <a:r>
              <a:rPr lang="sl-SI" sz="4000" b="1">
                <a:solidFill>
                  <a:srgbClr val="4686C6"/>
                </a:solidFill>
                <a:latin typeface="+mj-lt"/>
                <a:ea typeface="+mj-ea"/>
                <a:cs typeface="+mj-cs"/>
              </a:rPr>
              <a:t>ZAKAJ?</a:t>
            </a:r>
          </a:p>
        </p:txBody>
      </p:sp>
    </p:spTree>
    <p:extLst>
      <p:ext uri="{BB962C8B-B14F-4D97-AF65-F5344CB8AC3E}">
        <p14:creationId xmlns:p14="http://schemas.microsoft.com/office/powerpoint/2010/main" val="349276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
            <a:extLst>
              <a:ext uri="{FF2B5EF4-FFF2-40B4-BE49-F238E27FC236}">
                <a16:creationId xmlns:a16="http://schemas.microsoft.com/office/drawing/2014/main" id="{C81A4322-E9E3-4AA3-AF72-236FC953B269}"/>
              </a:ext>
            </a:extLst>
          </p:cNvPr>
          <p:cNvSpPr txBox="1">
            <a:spLocks/>
          </p:cNvSpPr>
          <p:nvPr/>
        </p:nvSpPr>
        <p:spPr>
          <a:xfrm>
            <a:off x="575310" y="60945"/>
            <a:ext cx="11041380" cy="10620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sl-SI" sz="3600" b="1">
              <a:solidFill>
                <a:srgbClr val="4686C6"/>
              </a:solidFill>
            </a:endParaRPr>
          </a:p>
        </p:txBody>
      </p:sp>
      <p:sp>
        <p:nvSpPr>
          <p:cNvPr id="14" name="Označba mesta vsebine 2">
            <a:extLst>
              <a:ext uri="{FF2B5EF4-FFF2-40B4-BE49-F238E27FC236}">
                <a16:creationId xmlns:a16="http://schemas.microsoft.com/office/drawing/2014/main" id="{CFF1F8C8-C482-48E3-94FF-88B7AEA71246}"/>
              </a:ext>
            </a:extLst>
          </p:cNvPr>
          <p:cNvSpPr txBox="1">
            <a:spLocks/>
          </p:cNvSpPr>
          <p:nvPr/>
        </p:nvSpPr>
        <p:spPr>
          <a:xfrm>
            <a:off x="1775172" y="1539956"/>
            <a:ext cx="8641655"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Aft>
                <a:spcPts val="800"/>
              </a:spcAft>
            </a:pPr>
            <a:r>
              <a:rPr lang="sl-SI">
                <a:effectLst/>
                <a:latin typeface="Verdana" panose="020B0604030504040204" pitchFamily="34" charset="0"/>
                <a:ea typeface="Verdana" panose="020B0604030504040204" pitchFamily="34" charset="0"/>
                <a:cs typeface="Arial" panose="020B0604020202020204" pitchFamily="34" charset="0"/>
              </a:rPr>
              <a:t>Kratek opis inovacije: (za uporabo v medijih, katalogu, na podelitvi) </a:t>
            </a:r>
          </a:p>
          <a:p>
            <a:pPr algn="just">
              <a:lnSpc>
                <a:spcPct val="107000"/>
              </a:lnSpc>
              <a:spcAft>
                <a:spcPts val="800"/>
              </a:spcAft>
            </a:pPr>
            <a:endParaRPr lang="sl-SI">
              <a:latin typeface="Verdana" panose="020B0604030504040204" pitchFamily="34" charset="0"/>
              <a:ea typeface="Verdana" panose="020B0604030504040204" pitchFamily="34" charset="0"/>
              <a:cs typeface="Arial" panose="020B0604020202020204" pitchFamily="34" charset="0"/>
            </a:endParaRPr>
          </a:p>
          <a:p>
            <a:pPr algn="just">
              <a:lnSpc>
                <a:spcPct val="107000"/>
              </a:lnSpc>
              <a:spcAft>
                <a:spcPts val="800"/>
              </a:spcAft>
            </a:pPr>
            <a:r>
              <a:rPr lang="sl-SI">
                <a:effectLst/>
                <a:latin typeface="Verdana" panose="020B0604030504040204" pitchFamily="34" charset="0"/>
                <a:ea typeface="Verdana" panose="020B0604030504040204" pitchFamily="34" charset="0"/>
                <a:cs typeface="Arial" panose="020B0604020202020204" pitchFamily="34" charset="0"/>
              </a:rPr>
              <a:t>Kratek opis inovacije v angleščini: (za uporabo v medijih, katalogu, na podelitvi) </a:t>
            </a:r>
            <a:endParaRPr lang="sl-SI">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2" name="Pravokotnik 1">
            <a:extLst>
              <a:ext uri="{FF2B5EF4-FFF2-40B4-BE49-F238E27FC236}">
                <a16:creationId xmlns:a16="http://schemas.microsoft.com/office/drawing/2014/main" id="{70C7AB26-C154-57FF-C47E-BE0768CC89DA}"/>
              </a:ext>
            </a:extLst>
          </p:cNvPr>
          <p:cNvSpPr/>
          <p:nvPr/>
        </p:nvSpPr>
        <p:spPr>
          <a:xfrm>
            <a:off x="8589381" y="4028089"/>
            <a:ext cx="3353802" cy="646331"/>
          </a:xfrm>
          <a:prstGeom prst="rect">
            <a:avLst/>
          </a:prstGeom>
          <a:noFill/>
          <a:ln>
            <a:solidFill>
              <a:srgbClr val="4686C6"/>
            </a:solidFill>
          </a:ln>
        </p:spPr>
        <p:txBody>
          <a:bodyPr wrap="none">
            <a:spAutoFit/>
          </a:bodyPr>
          <a:lstStyle/>
          <a:p>
            <a:pPr marL="0" lvl="0" indent="0" algn="ctr">
              <a:buNone/>
            </a:pPr>
            <a:r>
              <a:rPr lang="sl-SI" sz="3600" b="1">
                <a:solidFill>
                  <a:srgbClr val="4686C6"/>
                </a:solidFill>
                <a:latin typeface="+mj-lt"/>
                <a:ea typeface="+mj-ea"/>
                <a:cs typeface="+mj-cs"/>
              </a:rPr>
              <a:t>Do 470 znakov</a:t>
            </a:r>
          </a:p>
        </p:txBody>
      </p:sp>
      <p:pic>
        <p:nvPicPr>
          <p:cNvPr id="3" name="Slika 2" descr="Slika, ki vsebuje besede rokopis, pisava, kaligrafija, tipografija&#10;&#10;Opis je samodejno ustvarjen">
            <a:extLst>
              <a:ext uri="{FF2B5EF4-FFF2-40B4-BE49-F238E27FC236}">
                <a16:creationId xmlns:a16="http://schemas.microsoft.com/office/drawing/2014/main" id="{6DFD4FA2-87E0-3120-84F9-B115400425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oljeZBesedilom 4">
            <a:extLst>
              <a:ext uri="{FF2B5EF4-FFF2-40B4-BE49-F238E27FC236}">
                <a16:creationId xmlns:a16="http://schemas.microsoft.com/office/drawing/2014/main" id="{E923191E-3308-A068-5668-1B030C2E01F9}"/>
              </a:ext>
            </a:extLst>
          </p:cNvPr>
          <p:cNvSpPr txBox="1"/>
          <p:nvPr/>
        </p:nvSpPr>
        <p:spPr>
          <a:xfrm>
            <a:off x="702318" y="451302"/>
            <a:ext cx="8179131" cy="646331"/>
          </a:xfrm>
          <a:prstGeom prst="rect">
            <a:avLst/>
          </a:prstGeom>
          <a:noFill/>
        </p:spPr>
        <p:txBody>
          <a:bodyPr wrap="square" rtlCol="0">
            <a:spAutoFit/>
          </a:bodyPr>
          <a:lstStyle/>
          <a:p>
            <a:r>
              <a:rPr lang="sl-SI" sz="3600" b="1">
                <a:solidFill>
                  <a:srgbClr val="4686C6"/>
                </a:solidFill>
                <a:latin typeface="+mj-lt"/>
                <a:ea typeface="+mj-ea"/>
                <a:cs typeface="+mj-cs"/>
              </a:rPr>
              <a:t>Sestavni deli prijavnega obrazca</a:t>
            </a:r>
          </a:p>
        </p:txBody>
      </p:sp>
    </p:spTree>
    <p:extLst>
      <p:ext uri="{BB962C8B-B14F-4D97-AF65-F5344CB8AC3E}">
        <p14:creationId xmlns:p14="http://schemas.microsoft.com/office/powerpoint/2010/main" val="164391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značba mesta vsebine 2">
            <a:extLst>
              <a:ext uri="{FF2B5EF4-FFF2-40B4-BE49-F238E27FC236}">
                <a16:creationId xmlns:a16="http://schemas.microsoft.com/office/drawing/2014/main" id="{CFF1F8C8-C482-48E3-94FF-88B7AEA71246}"/>
              </a:ext>
            </a:extLst>
          </p:cNvPr>
          <p:cNvSpPr txBox="1">
            <a:spLocks/>
          </p:cNvSpPr>
          <p:nvPr/>
        </p:nvSpPr>
        <p:spPr>
          <a:xfrm>
            <a:off x="1775172" y="1539956"/>
            <a:ext cx="8641655"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just">
              <a:buFont typeface="Arial" panose="020B0604020202020204" pitchFamily="34" charset="0"/>
              <a:buAutoNum type="arabicPeriod"/>
            </a:pPr>
            <a:r>
              <a:rPr lang="sl-SI" sz="2000" b="1">
                <a:latin typeface="Verdana" panose="020B0604030504040204" pitchFamily="34" charset="0"/>
                <a:ea typeface="Verdana" panose="020B0604030504040204" pitchFamily="34" charset="0"/>
              </a:rPr>
              <a:t>Izziv, ki ga inovacija rešuje</a:t>
            </a:r>
          </a:p>
          <a:p>
            <a:pPr algn="just"/>
            <a:endParaRPr lang="sl-SI" b="1">
              <a:latin typeface="Verdana" panose="020B0604030504040204" pitchFamily="34" charset="0"/>
              <a:ea typeface="Verdana" panose="020B0604030504040204" pitchFamily="34" charset="0"/>
              <a:cs typeface="Verdana" panose="020B0604030504040204" pitchFamily="34" charset="0"/>
            </a:endParaRPr>
          </a:p>
          <a:p>
            <a:pPr marL="742950" lvl="1" indent="-285750" algn="just">
              <a:lnSpc>
                <a:spcPct val="150000"/>
              </a:lnSpc>
              <a:buFont typeface="Courier New" panose="02070309020205020404" pitchFamily="49" charset="0"/>
              <a:buChar char="o"/>
            </a:pPr>
            <a:r>
              <a:rPr lang="sl-SI">
                <a:effectLst/>
                <a:latin typeface="Verdana" panose="020B0604030504040204" pitchFamily="34" charset="0"/>
                <a:ea typeface="Verdana" panose="020B0604030504040204" pitchFamily="34" charset="0"/>
                <a:cs typeface="Arial" panose="020B0604020202020204" pitchFamily="34" charset="0"/>
              </a:rPr>
              <a:t>Opis izziva/problema, ki ga inovacija rešuje, </a:t>
            </a:r>
            <a:endParaRPr lang="sl-SI">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a:effectLst/>
                <a:latin typeface="Verdana" panose="020B0604030504040204" pitchFamily="34" charset="0"/>
                <a:ea typeface="Verdana" panose="020B0604030504040204" pitchFamily="34" charset="0"/>
                <a:cs typeface="Arial" panose="020B0604020202020204" pitchFamily="34" charset="0"/>
              </a:rPr>
              <a:t>Kakšna je razsežnost inovacije</a:t>
            </a:r>
            <a:endParaRPr lang="sl-SI">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a:effectLst/>
                <a:latin typeface="Verdana" panose="020B0604030504040204" pitchFamily="34" charset="0"/>
                <a:ea typeface="Verdana" panose="020B0604030504040204" pitchFamily="34" charset="0"/>
                <a:cs typeface="Arial" panose="020B0604020202020204" pitchFamily="34" charset="0"/>
              </a:rPr>
              <a:t> Stanje na področju inovacije </a:t>
            </a:r>
            <a:endParaRPr lang="sl-SI">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a:effectLst/>
                <a:latin typeface="Verdana" panose="020B0604030504040204" pitchFamily="34" charset="0"/>
                <a:ea typeface="Verdana" panose="020B0604030504040204" pitchFamily="34" charset="0"/>
                <a:cs typeface="Times New Roman" panose="02020603050405020304" pitchFamily="18" charset="0"/>
              </a:rPr>
              <a:t>Opredelite razsežnost/ področje, ki ga inovacija naslavlja. Ali gre za rešitve oziroma izzive znotraj podjetja, lokalne skupnosti, nivoju države, mednarodno</a:t>
            </a:r>
            <a:r>
              <a:rPr lang="sl-SI" sz="1100">
                <a:effectLst/>
                <a:latin typeface="Verdana" panose="020B0604030504040204" pitchFamily="34" charset="0"/>
                <a:ea typeface="Verdana" panose="020B0604030504040204" pitchFamily="34" charset="0"/>
                <a:cs typeface="Times New Roman" panose="02020603050405020304" pitchFamily="18" charset="0"/>
              </a:rPr>
              <a:t>. </a:t>
            </a:r>
            <a:r>
              <a:rPr lang="sl-SI" sz="1100">
                <a:effectLst/>
                <a:latin typeface="Verdana" panose="020B0604030504040204" pitchFamily="34" charset="0"/>
                <a:ea typeface="Verdana" panose="020B0604030504040204" pitchFamily="34" charset="0"/>
                <a:cs typeface="Arial" panose="020B0604020202020204" pitchFamily="34" charset="0"/>
              </a:rPr>
              <a:t> </a:t>
            </a:r>
            <a:endParaRPr lang="sl-SI" sz="110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3" name="Slika 2" descr="Slika, ki vsebuje besede rokopis, pisava, kaligrafija, tipografija&#10;&#10;Opis je samodejno ustvarjen">
            <a:extLst>
              <a:ext uri="{FF2B5EF4-FFF2-40B4-BE49-F238E27FC236}">
                <a16:creationId xmlns:a16="http://schemas.microsoft.com/office/drawing/2014/main" id="{D659DB1F-2675-DC1D-84EF-BB120F62BD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ravokotnik 4">
            <a:extLst>
              <a:ext uri="{FF2B5EF4-FFF2-40B4-BE49-F238E27FC236}">
                <a16:creationId xmlns:a16="http://schemas.microsoft.com/office/drawing/2014/main" id="{F7079D01-0886-52EF-D5B8-F12EBE386A91}"/>
              </a:ext>
            </a:extLst>
          </p:cNvPr>
          <p:cNvSpPr/>
          <p:nvPr/>
        </p:nvSpPr>
        <p:spPr>
          <a:xfrm>
            <a:off x="8363392" y="4945075"/>
            <a:ext cx="3624710" cy="646331"/>
          </a:xfrm>
          <a:prstGeom prst="rect">
            <a:avLst/>
          </a:prstGeom>
          <a:noFill/>
          <a:ln>
            <a:solidFill>
              <a:srgbClr val="4686C6"/>
            </a:solidFill>
          </a:ln>
        </p:spPr>
        <p:txBody>
          <a:bodyPr wrap="none">
            <a:spAutoFit/>
          </a:bodyPr>
          <a:lstStyle/>
          <a:p>
            <a:pPr marL="0" lvl="0" indent="0" algn="ctr">
              <a:buNone/>
            </a:pPr>
            <a:r>
              <a:rPr lang="sl-SI" sz="3600" b="1">
                <a:solidFill>
                  <a:srgbClr val="4686C6"/>
                </a:solidFill>
                <a:latin typeface="+mj-lt"/>
                <a:ea typeface="+mj-ea"/>
                <a:cs typeface="+mj-cs"/>
              </a:rPr>
              <a:t>Do 3000 znakov</a:t>
            </a:r>
          </a:p>
        </p:txBody>
      </p:sp>
      <p:sp>
        <p:nvSpPr>
          <p:cNvPr id="6" name="PoljeZBesedilom 5">
            <a:extLst>
              <a:ext uri="{FF2B5EF4-FFF2-40B4-BE49-F238E27FC236}">
                <a16:creationId xmlns:a16="http://schemas.microsoft.com/office/drawing/2014/main" id="{5ED87C09-4792-5AEC-118B-7C864CAE493D}"/>
              </a:ext>
            </a:extLst>
          </p:cNvPr>
          <p:cNvSpPr txBox="1"/>
          <p:nvPr/>
        </p:nvSpPr>
        <p:spPr>
          <a:xfrm>
            <a:off x="702318" y="451302"/>
            <a:ext cx="8179131" cy="646331"/>
          </a:xfrm>
          <a:prstGeom prst="rect">
            <a:avLst/>
          </a:prstGeom>
          <a:noFill/>
        </p:spPr>
        <p:txBody>
          <a:bodyPr wrap="square" rtlCol="0">
            <a:spAutoFit/>
          </a:bodyPr>
          <a:lstStyle/>
          <a:p>
            <a:r>
              <a:rPr lang="sl-SI" sz="3600" b="1">
                <a:solidFill>
                  <a:srgbClr val="4686C6"/>
                </a:solidFill>
                <a:latin typeface="+mj-lt"/>
                <a:ea typeface="+mj-ea"/>
                <a:cs typeface="+mj-cs"/>
              </a:rPr>
              <a:t>Sestavni deli prijavnega obrazca</a:t>
            </a:r>
          </a:p>
        </p:txBody>
      </p:sp>
    </p:spTree>
    <p:extLst>
      <p:ext uri="{BB962C8B-B14F-4D97-AF65-F5344CB8AC3E}">
        <p14:creationId xmlns:p14="http://schemas.microsoft.com/office/powerpoint/2010/main" val="376053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značba mesta vsebine 2">
            <a:extLst>
              <a:ext uri="{FF2B5EF4-FFF2-40B4-BE49-F238E27FC236}">
                <a16:creationId xmlns:a16="http://schemas.microsoft.com/office/drawing/2014/main" id="{40E66137-58C0-401D-A045-D26F0AD5D1A7}"/>
              </a:ext>
            </a:extLst>
          </p:cNvPr>
          <p:cNvSpPr txBox="1">
            <a:spLocks/>
          </p:cNvSpPr>
          <p:nvPr/>
        </p:nvSpPr>
        <p:spPr>
          <a:xfrm>
            <a:off x="150763" y="1310775"/>
            <a:ext cx="10722449" cy="460494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just">
              <a:lnSpc>
                <a:spcPct val="150000"/>
              </a:lnSpc>
              <a:buFont typeface="Courier New" panose="02070309020205020404" pitchFamily="49" charset="0"/>
              <a:buChar char="o"/>
            </a:pPr>
            <a:r>
              <a:rPr lang="sl-SI" sz="1600">
                <a:effectLst/>
                <a:latin typeface="Verdana" panose="020B0604030504040204" pitchFamily="34" charset="0"/>
                <a:ea typeface="Verdana" panose="020B0604030504040204" pitchFamily="34" charset="0"/>
                <a:cs typeface="Arial" panose="020B0604020202020204" pitchFamily="34" charset="0"/>
              </a:rPr>
              <a:t>Podroben opis inovacije. </a:t>
            </a:r>
            <a:r>
              <a:rPr lang="sl-SI" sz="1600">
                <a:effectLst/>
                <a:latin typeface="Verdana" panose="020B0604030504040204" pitchFamily="34" charset="0"/>
                <a:ea typeface="Verdana" panose="020B0604030504040204" pitchFamily="34" charset="0"/>
                <a:cs typeface="Times New Roman" panose="02020603050405020304" pitchFamily="18" charset="0"/>
              </a:rPr>
              <a:t>Jasno je opisano na kakšen način inovacija rešuje izpostavljen izziv/problem in katere ključne lastnosti oz. funkcije izdelka/storitve/rešitve so izboljšane. </a:t>
            </a:r>
          </a:p>
          <a:p>
            <a:pPr marL="742950" lvl="1" indent="-285750" algn="just">
              <a:lnSpc>
                <a:spcPct val="150000"/>
              </a:lnSpc>
              <a:buFont typeface="Courier New" panose="02070309020205020404" pitchFamily="49" charset="0"/>
              <a:buChar char="o"/>
            </a:pPr>
            <a:r>
              <a:rPr lang="sl-SI" sz="1600">
                <a:effectLst/>
                <a:latin typeface="Verdana" panose="020B0604030504040204" pitchFamily="34" charset="0"/>
                <a:ea typeface="Verdana" panose="020B0604030504040204" pitchFamily="34" charset="0"/>
                <a:cs typeface="Times New Roman" panose="02020603050405020304" pitchFamily="18" charset="0"/>
              </a:rPr>
              <a:t>Dodajte podatek ali ali gre za STALNO, PREBOJNO ali DISRUPTIVNO INOVACIJO, ter na katero področje inovacija naslavlja (8. člen pravilnika).</a:t>
            </a:r>
          </a:p>
          <a:p>
            <a:pPr marL="742950" lvl="1" indent="-285750" algn="just">
              <a:lnSpc>
                <a:spcPct val="150000"/>
              </a:lnSpc>
              <a:buFont typeface="Courier New" panose="02070309020205020404" pitchFamily="49" charset="0"/>
              <a:buChar char="o"/>
            </a:pPr>
            <a:r>
              <a:rPr lang="sl-SI" sz="1600">
                <a:effectLst/>
                <a:latin typeface="Verdana" panose="020B0604030504040204" pitchFamily="34" charset="0"/>
                <a:ea typeface="Verdana" panose="020B0604030504040204" pitchFamily="34" charset="0"/>
                <a:cs typeface="Times New Roman" panose="02020603050405020304" pitchFamily="18" charset="0"/>
              </a:rPr>
              <a:t>Jasno so opisani in posredni in neposredni konkurenti na področju predlagane inovacije.</a:t>
            </a:r>
          </a:p>
          <a:p>
            <a:pPr marL="742950" lvl="1" indent="-285750" algn="just">
              <a:lnSpc>
                <a:spcPct val="150000"/>
              </a:lnSpc>
              <a:buFont typeface="Courier New" panose="02070309020205020404" pitchFamily="49" charset="0"/>
              <a:buChar char="o"/>
            </a:pPr>
            <a:r>
              <a:rPr lang="sl-SI" sz="1600">
                <a:effectLst/>
                <a:latin typeface="Verdana" panose="020B0604030504040204" pitchFamily="34" charset="0"/>
                <a:ea typeface="Verdana" panose="020B0604030504040204" pitchFamily="34" charset="0"/>
                <a:cs typeface="Arial" panose="020B0604020202020204" pitchFamily="34" charset="0"/>
              </a:rPr>
              <a:t>Inovacijska ekipa: </a:t>
            </a:r>
            <a:r>
              <a:rPr lang="sl-SI" sz="1600">
                <a:effectLst/>
                <a:latin typeface="Verdana" panose="020B0604030504040204" pitchFamily="34" charset="0"/>
                <a:ea typeface="Verdana" panose="020B0604030504040204" pitchFamily="34" charset="0"/>
                <a:cs typeface="Times New Roman" panose="02020603050405020304" pitchFamily="18" charset="0"/>
              </a:rPr>
              <a:t>Inovacija je bila razvita z multidisciplinarno ekipo, pri razvoju ste sodelovali s strokovnjaki iz razvojno-raziskovalnih organizacij, drugih gospodarskih organizacij</a:t>
            </a:r>
          </a:p>
          <a:p>
            <a:pPr marL="742950" lvl="1" indent="-285750" algn="just">
              <a:lnSpc>
                <a:spcPct val="150000"/>
              </a:lnSpc>
              <a:buFont typeface="Courier New" panose="02070309020205020404" pitchFamily="49" charset="0"/>
              <a:buChar char="o"/>
            </a:pPr>
            <a:r>
              <a:rPr lang="sl-SI" sz="1600">
                <a:effectLst/>
                <a:latin typeface="Verdana" panose="020B0604030504040204" pitchFamily="34" charset="0"/>
                <a:ea typeface="Verdana" panose="020B0604030504040204" pitchFamily="34" charset="0"/>
                <a:cs typeface="Arial" panose="020B0604020202020204" pitchFamily="34" charset="0"/>
              </a:rPr>
              <a:t>Zaščita inovacije </a:t>
            </a:r>
            <a:r>
              <a:rPr lang="sl-SI" sz="1600">
                <a:effectLst/>
                <a:latin typeface="Verdana" panose="020B0604030504040204" pitchFamily="34" charset="0"/>
                <a:ea typeface="Verdana" panose="020B0604030504040204" pitchFamily="34" charset="0"/>
                <a:cs typeface="Times New Roman" panose="02020603050405020304" pitchFamily="18" charset="0"/>
              </a:rPr>
              <a:t>Inovacija je zaščitena z mednarodnim patentom, z blagovno znamko v tujini, z modelom v tujini, z avtorsko pravico na mednarodnem nivoju, s slovenskim patentom (navedba konkretnega imena/številke), poslovno skrivnostjo. V primeru, da inovacija nima širše priznane zaščite, pojasnite vaše vzvode in razloge za to odločitev. V primeru smiselne razlage, prijavitelj pri tej vsebini, ne izgublja </a:t>
            </a:r>
            <a:r>
              <a:rPr lang="sl-SI" sz="1600">
                <a:effectLst/>
                <a:latin typeface="Verdana" panose="020B0604030504040204" pitchFamily="34" charset="0"/>
                <a:ea typeface="Verdana" panose="020B0604030504040204" pitchFamily="34" charset="0"/>
                <a:cs typeface="Arial" panose="020B0604020202020204" pitchFamily="34" charset="0"/>
              </a:rPr>
              <a:t> točk pri ocenjevanju.</a:t>
            </a:r>
            <a:endParaRPr lang="sl-SI" sz="160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30000"/>
              </a:lnSpc>
            </a:pPr>
            <a:endParaRPr lang="sl-SI" sz="2800">
              <a:latin typeface="Verdana" panose="020B0604030504040204" pitchFamily="34" charset="0"/>
              <a:ea typeface="Verdana" panose="020B0604030504040204" pitchFamily="34" charset="0"/>
              <a:cs typeface="Verdana" panose="020B0604030504040204" pitchFamily="34" charset="0"/>
            </a:endParaRPr>
          </a:p>
        </p:txBody>
      </p:sp>
      <p:pic>
        <p:nvPicPr>
          <p:cNvPr id="3" name="Slika 2" descr="Slika, ki vsebuje besede rokopis, pisava, kaligrafija, tipografija&#10;&#10;Opis je samodejno ustvarjen">
            <a:extLst>
              <a:ext uri="{FF2B5EF4-FFF2-40B4-BE49-F238E27FC236}">
                <a16:creationId xmlns:a16="http://schemas.microsoft.com/office/drawing/2014/main" id="{203C01AA-074E-7198-5CE7-1EC1330A4B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ravokotnik 4">
            <a:extLst>
              <a:ext uri="{FF2B5EF4-FFF2-40B4-BE49-F238E27FC236}">
                <a16:creationId xmlns:a16="http://schemas.microsoft.com/office/drawing/2014/main" id="{7F0AF41F-7A50-9D46-1510-05966B0A4862}"/>
              </a:ext>
            </a:extLst>
          </p:cNvPr>
          <p:cNvSpPr/>
          <p:nvPr/>
        </p:nvSpPr>
        <p:spPr>
          <a:xfrm>
            <a:off x="8316939" y="5494375"/>
            <a:ext cx="3624710" cy="646331"/>
          </a:xfrm>
          <a:prstGeom prst="rect">
            <a:avLst/>
          </a:prstGeom>
          <a:noFill/>
          <a:ln>
            <a:solidFill>
              <a:srgbClr val="4686C6"/>
            </a:solidFill>
          </a:ln>
        </p:spPr>
        <p:txBody>
          <a:bodyPr wrap="none">
            <a:spAutoFit/>
          </a:bodyPr>
          <a:lstStyle/>
          <a:p>
            <a:pPr marL="0" lvl="0" indent="0" algn="ctr">
              <a:buNone/>
            </a:pPr>
            <a:r>
              <a:rPr lang="sl-SI" sz="3600" b="1">
                <a:solidFill>
                  <a:srgbClr val="4686C6"/>
                </a:solidFill>
                <a:latin typeface="+mj-lt"/>
                <a:ea typeface="+mj-ea"/>
                <a:cs typeface="+mj-cs"/>
              </a:rPr>
              <a:t>Do 3000 znakov</a:t>
            </a:r>
          </a:p>
        </p:txBody>
      </p:sp>
      <p:sp>
        <p:nvSpPr>
          <p:cNvPr id="6" name="PoljeZBesedilom 5">
            <a:extLst>
              <a:ext uri="{FF2B5EF4-FFF2-40B4-BE49-F238E27FC236}">
                <a16:creationId xmlns:a16="http://schemas.microsoft.com/office/drawing/2014/main" id="{F1844042-60FF-E070-8725-88919F0B05CC}"/>
              </a:ext>
            </a:extLst>
          </p:cNvPr>
          <p:cNvSpPr txBox="1"/>
          <p:nvPr/>
        </p:nvSpPr>
        <p:spPr>
          <a:xfrm>
            <a:off x="847173" y="310920"/>
            <a:ext cx="9835916" cy="1384995"/>
          </a:xfrm>
          <a:prstGeom prst="rect">
            <a:avLst/>
          </a:prstGeom>
          <a:noFill/>
        </p:spPr>
        <p:txBody>
          <a:bodyPr wrap="square" rtlCol="0">
            <a:spAutoFit/>
          </a:bodyPr>
          <a:lstStyle/>
          <a:p>
            <a:r>
              <a:rPr lang="sl-SI" sz="2400" b="1">
                <a:latin typeface="+mj-lt"/>
                <a:ea typeface="+mj-ea"/>
                <a:cs typeface="+mj-cs"/>
              </a:rPr>
              <a:t>2. Opis inovacije. Kakšna je vaša rešitev in kakšno novo vrednost inovacija ustvarja?</a:t>
            </a:r>
          </a:p>
          <a:p>
            <a:endParaRPr lang="sl-SI" sz="3600" b="1">
              <a:solidFill>
                <a:srgbClr val="4686C6"/>
              </a:solidFill>
              <a:latin typeface="+mj-lt"/>
              <a:ea typeface="+mj-ea"/>
              <a:cs typeface="+mj-cs"/>
            </a:endParaRPr>
          </a:p>
        </p:txBody>
      </p:sp>
    </p:spTree>
    <p:extLst>
      <p:ext uri="{BB962C8B-B14F-4D97-AF65-F5344CB8AC3E}">
        <p14:creationId xmlns:p14="http://schemas.microsoft.com/office/powerpoint/2010/main" val="125170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a:extLst>
              <a:ext uri="{FF2B5EF4-FFF2-40B4-BE49-F238E27FC236}">
                <a16:creationId xmlns:a16="http://schemas.microsoft.com/office/drawing/2014/main" id="{C986E2FC-4163-7D09-9B02-5DAF2ADCBE67}"/>
              </a:ext>
            </a:extLst>
          </p:cNvPr>
          <p:cNvSpPr txBox="1"/>
          <p:nvPr/>
        </p:nvSpPr>
        <p:spPr>
          <a:xfrm>
            <a:off x="622317" y="172845"/>
            <a:ext cx="9636659" cy="5530104"/>
          </a:xfrm>
          <a:prstGeom prst="rect">
            <a:avLst/>
          </a:prstGeom>
          <a:noFill/>
        </p:spPr>
        <p:txBody>
          <a:bodyPr wrap="square">
            <a:spAutoFit/>
          </a:bodyPr>
          <a:lstStyle/>
          <a:p>
            <a:pPr lvl="0">
              <a:lnSpc>
                <a:spcPct val="150000"/>
              </a:lnSpc>
              <a:spcBef>
                <a:spcPts val="600"/>
              </a:spcBef>
            </a:pPr>
            <a:r>
              <a:rPr lang="sl-SI" sz="2000" b="1">
                <a:effectLst/>
                <a:latin typeface="Verdana" panose="020B0604030504040204" pitchFamily="34" charset="0"/>
                <a:ea typeface="Verdana" panose="020B0604030504040204" pitchFamily="34" charset="0"/>
                <a:cs typeface="Arial" panose="020B0604020202020204" pitchFamily="34" charset="0"/>
              </a:rPr>
              <a:t>3. Gospodarski učinki inovacije</a:t>
            </a:r>
            <a:r>
              <a:rPr lang="sl-SI" sz="2000">
                <a:effectLst/>
                <a:latin typeface="Verdana" panose="020B0604030504040204" pitchFamily="34" charset="0"/>
                <a:ea typeface="Verdana" panose="020B0604030504040204" pitchFamily="34" charset="0"/>
                <a:cs typeface="Arial" panose="020B0604020202020204" pitchFamily="34" charset="0"/>
              </a:rPr>
              <a:t> (v primeru družbene inovacije – širši družbeni učinki)</a:t>
            </a:r>
            <a:endParaRPr lang="sl-SI" sz="200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a:effectLst/>
                <a:latin typeface="Verdana" panose="020B0604030504040204" pitchFamily="34" charset="0"/>
                <a:ea typeface="Verdana" panose="020B0604030504040204" pitchFamily="34" charset="0"/>
                <a:cs typeface="Arial" panose="020B0604020202020204" pitchFamily="34" charset="0"/>
              </a:rPr>
              <a:t>Opišite trenutne finančne učinke na vašo organizacijo, ter kakšna je bila strategija doseganja le teh. </a:t>
            </a:r>
            <a:endParaRPr lang="sl-SI">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a:effectLst/>
                <a:latin typeface="Verdana" panose="020B0604030504040204" pitchFamily="34" charset="0"/>
                <a:ea typeface="Verdana" panose="020B0604030504040204" pitchFamily="34" charset="0"/>
                <a:cs typeface="Times New Roman" panose="02020603050405020304" pitchFamily="18" charset="0"/>
              </a:rPr>
              <a:t>Predstavite oceno za prihodnost (v % rasti ali v EUR) ter strategijo doseganja finančnih in drugih gospodarskih učinkov. Predstavite vpliv inovacije na morebitno znižanje stroškov, povečanje prihodkov, dobička ali dodane vrednosti.</a:t>
            </a:r>
          </a:p>
          <a:p>
            <a:pPr marL="742950" lvl="1" indent="-285750" algn="just">
              <a:lnSpc>
                <a:spcPct val="150000"/>
              </a:lnSpc>
              <a:buFont typeface="Courier New" panose="02070309020205020404" pitchFamily="49" charset="0"/>
              <a:buChar char="o"/>
            </a:pPr>
            <a:r>
              <a:rPr lang="sl-SI">
                <a:effectLst/>
                <a:latin typeface="Verdana" panose="020B0604030504040204" pitchFamily="34" charset="0"/>
                <a:ea typeface="Verdana" panose="020B0604030504040204" pitchFamily="34" charset="0"/>
                <a:cs typeface="Times New Roman" panose="02020603050405020304" pitchFamily="18" charset="0"/>
              </a:rPr>
              <a:t>Kakšna je vrednost vlaganj v razvoj inovacije (lahko opisno, % ali v EUR).</a:t>
            </a:r>
          </a:p>
          <a:p>
            <a:pPr marL="742950" lvl="1" indent="-285750" algn="just">
              <a:lnSpc>
                <a:spcPct val="150000"/>
              </a:lnSpc>
              <a:buFont typeface="Courier New" panose="02070309020205020404" pitchFamily="49" charset="0"/>
              <a:buChar char="o"/>
            </a:pPr>
            <a:r>
              <a:rPr lang="sl-SI">
                <a:effectLst/>
                <a:latin typeface="Verdana" panose="020B0604030504040204" pitchFamily="34" charset="0"/>
                <a:ea typeface="Verdana" panose="020B0604030504040204" pitchFamily="34" charset="0"/>
                <a:cs typeface="Times New Roman" panose="02020603050405020304" pitchFamily="18" charset="0"/>
              </a:rPr>
              <a:t>Jasno opišite kdo so ciljne skupine kupcev oz. končni uporabniki inovacije. </a:t>
            </a:r>
          </a:p>
          <a:p>
            <a:pPr marL="742950" lvl="1" indent="-285750" algn="just">
              <a:lnSpc>
                <a:spcPct val="150000"/>
              </a:lnSpc>
              <a:buFont typeface="Courier New" panose="02070309020205020404" pitchFamily="49" charset="0"/>
              <a:buChar char="o"/>
            </a:pPr>
            <a:r>
              <a:rPr lang="sl-SI">
                <a:effectLst/>
                <a:latin typeface="Verdana" panose="020B0604030504040204" pitchFamily="34" charset="0"/>
                <a:ea typeface="Verdana" panose="020B0604030504040204" pitchFamily="34" charset="0"/>
                <a:cs typeface="Times New Roman" panose="02020603050405020304" pitchFamily="18" charset="0"/>
              </a:rPr>
              <a:t>Opišite trg, ter opredelite vrednostno vaš tržni delež. V primeru, da gre za koristno uporabo in ne prodajo inovacije, je jasno opisan obseg oz. širina uporabe inovacije.</a:t>
            </a:r>
          </a:p>
        </p:txBody>
      </p:sp>
      <p:sp>
        <p:nvSpPr>
          <p:cNvPr id="3" name="Pravokotnik 2">
            <a:extLst>
              <a:ext uri="{FF2B5EF4-FFF2-40B4-BE49-F238E27FC236}">
                <a16:creationId xmlns:a16="http://schemas.microsoft.com/office/drawing/2014/main" id="{CB0F83F2-F443-639C-6A65-52CB076C6A4B}"/>
              </a:ext>
            </a:extLst>
          </p:cNvPr>
          <p:cNvSpPr/>
          <p:nvPr/>
        </p:nvSpPr>
        <p:spPr>
          <a:xfrm>
            <a:off x="8316939" y="5494375"/>
            <a:ext cx="3624710" cy="646331"/>
          </a:xfrm>
          <a:prstGeom prst="rect">
            <a:avLst/>
          </a:prstGeom>
          <a:noFill/>
          <a:ln>
            <a:solidFill>
              <a:srgbClr val="4686C6"/>
            </a:solidFill>
          </a:ln>
        </p:spPr>
        <p:txBody>
          <a:bodyPr wrap="none">
            <a:spAutoFit/>
          </a:bodyPr>
          <a:lstStyle/>
          <a:p>
            <a:pPr marL="0" lvl="0" indent="0" algn="ctr">
              <a:buNone/>
            </a:pPr>
            <a:r>
              <a:rPr lang="sl-SI" sz="3600" b="1">
                <a:solidFill>
                  <a:srgbClr val="4686C6"/>
                </a:solidFill>
                <a:latin typeface="+mj-lt"/>
                <a:ea typeface="+mj-ea"/>
                <a:cs typeface="+mj-cs"/>
              </a:rPr>
              <a:t>Do 3000 znakov</a:t>
            </a:r>
          </a:p>
        </p:txBody>
      </p:sp>
      <p:pic>
        <p:nvPicPr>
          <p:cNvPr id="4" name="Slika 3" descr="Slika, ki vsebuje besede rokopis, pisava, kaligrafija, tipografija&#10;&#10;Opis je samodejno ustvarjen">
            <a:extLst>
              <a:ext uri="{FF2B5EF4-FFF2-40B4-BE49-F238E27FC236}">
                <a16:creationId xmlns:a16="http://schemas.microsoft.com/office/drawing/2014/main" id="{8EECCDED-4F76-5CAF-12D7-35272580CA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Tree>
    <p:extLst>
      <p:ext uri="{BB962C8B-B14F-4D97-AF65-F5344CB8AC3E}">
        <p14:creationId xmlns:p14="http://schemas.microsoft.com/office/powerpoint/2010/main" val="145047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a:extLst>
              <a:ext uri="{FF2B5EF4-FFF2-40B4-BE49-F238E27FC236}">
                <a16:creationId xmlns:a16="http://schemas.microsoft.com/office/drawing/2014/main" id="{C986E2FC-4163-7D09-9B02-5DAF2ADCBE67}"/>
              </a:ext>
            </a:extLst>
          </p:cNvPr>
          <p:cNvSpPr txBox="1"/>
          <p:nvPr/>
        </p:nvSpPr>
        <p:spPr>
          <a:xfrm>
            <a:off x="685501" y="313371"/>
            <a:ext cx="9553968" cy="5576270"/>
          </a:xfrm>
          <a:prstGeom prst="rect">
            <a:avLst/>
          </a:prstGeom>
          <a:noFill/>
        </p:spPr>
        <p:txBody>
          <a:bodyPr wrap="square">
            <a:spAutoFit/>
          </a:bodyPr>
          <a:lstStyle/>
          <a:p>
            <a:pPr lvl="0">
              <a:lnSpc>
                <a:spcPct val="150000"/>
              </a:lnSpc>
              <a:spcBef>
                <a:spcPts val="600"/>
              </a:spcBef>
            </a:pPr>
            <a:r>
              <a:rPr lang="sl-SI" sz="2400" b="1">
                <a:effectLst/>
                <a:latin typeface="Verdana" panose="020B0604030504040204" pitchFamily="34" charset="0"/>
                <a:ea typeface="Verdana" panose="020B0604030504040204" pitchFamily="34" charset="0"/>
                <a:cs typeface="Arial" panose="020B0604020202020204" pitchFamily="34" charset="0"/>
              </a:rPr>
              <a:t>4. Trajnostni in </a:t>
            </a:r>
            <a:r>
              <a:rPr lang="sl-SI" sz="2400" b="1" err="1">
                <a:effectLst/>
                <a:latin typeface="Verdana" panose="020B0604030504040204" pitchFamily="34" charset="0"/>
                <a:ea typeface="Verdana" panose="020B0604030504040204" pitchFamily="34" charset="0"/>
                <a:cs typeface="Arial" panose="020B0604020202020204" pitchFamily="34" charset="0"/>
              </a:rPr>
              <a:t>okoljski</a:t>
            </a:r>
            <a:r>
              <a:rPr lang="sl-SI" sz="2400" b="1">
                <a:effectLst/>
                <a:latin typeface="Verdana" panose="020B0604030504040204" pitchFamily="34" charset="0"/>
                <a:ea typeface="Verdana" panose="020B0604030504040204" pitchFamily="34" charset="0"/>
                <a:cs typeface="Arial" panose="020B0604020202020204" pitchFamily="34" charset="0"/>
              </a:rPr>
              <a:t> učinki inovacije</a:t>
            </a:r>
            <a:endParaRPr lang="sl-SI" sz="240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a:effectLst/>
                <a:latin typeface="Verdana" panose="020B0604030504040204" pitchFamily="34" charset="0"/>
                <a:ea typeface="Verdana" panose="020B0604030504040204" pitchFamily="34" charset="0"/>
                <a:cs typeface="Arial" panose="020B0604020202020204" pitchFamily="34" charset="0"/>
              </a:rPr>
              <a:t>Trajnostni učinki: Vpliv inovacije </a:t>
            </a:r>
            <a:r>
              <a:rPr lang="sl-SI">
                <a:effectLst/>
                <a:latin typeface="Verdana" panose="020B0604030504040204" pitchFamily="34" charset="0"/>
                <a:ea typeface="Verdana" panose="020B0604030504040204" pitchFamily="34" charset="0"/>
                <a:cs typeface="Times New Roman" panose="02020603050405020304" pitchFamily="18" charset="0"/>
              </a:rPr>
              <a:t>na podjetje, širšo družbo, okolje v katerem podjetje deluje.  Ali inovacija ustvarja nova delovna mesta, oziroma prispeva k optimizaciji in bolj kvalitetnim delovnim mestom. </a:t>
            </a:r>
          </a:p>
          <a:p>
            <a:pPr marL="742950" lvl="1" indent="-285750" algn="just">
              <a:lnSpc>
                <a:spcPct val="150000"/>
              </a:lnSpc>
              <a:buFont typeface="Courier New" panose="02070309020205020404" pitchFamily="49" charset="0"/>
              <a:buChar char="o"/>
            </a:pPr>
            <a:r>
              <a:rPr lang="sl-SI">
                <a:effectLst/>
                <a:latin typeface="Verdana" panose="020B0604030504040204" pitchFamily="34" charset="0"/>
                <a:ea typeface="Verdana" panose="020B0604030504040204" pitchFamily="34" charset="0"/>
                <a:cs typeface="Arial" panose="020B0604020202020204" pitchFamily="34" charset="0"/>
              </a:rPr>
              <a:t>Opišite učinek na razvoj inovacijske kulture v podjetju, organizaciji, pri posameznikih, ter razvoj njihovih kompetenc, spodbujanje interdisciplinarnosti pri inoviranju, timsko delo, sodelovanje z uporabniki.</a:t>
            </a:r>
            <a:endParaRPr lang="sl-SI">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a:effectLst/>
                <a:latin typeface="Verdana" panose="020B0604030504040204" pitchFamily="34" charset="0"/>
                <a:ea typeface="Verdana" panose="020B0604030504040204" pitchFamily="34" charset="0"/>
                <a:cs typeface="Arial" panose="020B0604020202020204" pitchFamily="34" charset="0"/>
              </a:rPr>
              <a:t>Opišite vpliv inovacije na okolje. Ali je pri snovanju inovacije uporabljen trajnostni vidik - Krožno gospodarstvo, učinkovita raba materialov, energije, emisije toplogrednih plinov, ravnanje z odpadki. Je že pri snovanju inovacije upoštevano krožna uporaba.</a:t>
            </a:r>
            <a:endParaRPr lang="sl-SI">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a:effectLst/>
                <a:latin typeface="Verdana" panose="020B0604030504040204" pitchFamily="34" charset="0"/>
                <a:ea typeface="Verdana" panose="020B0604030504040204" pitchFamily="34" charset="0"/>
                <a:cs typeface="Arial" panose="020B0604020202020204" pitchFamily="34" charset="0"/>
              </a:rPr>
              <a:t>Kako inovacija spodbuja varčevanje, trajnost tako pri podjetju, kot uporabnikih. </a:t>
            </a:r>
            <a:endParaRPr lang="sl-SI">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3" name="Slika 2" descr="Slika, ki vsebuje besede rokopis, pisava, kaligrafija, tipografija&#10;&#10;Opis je samodejno ustvarjen">
            <a:extLst>
              <a:ext uri="{FF2B5EF4-FFF2-40B4-BE49-F238E27FC236}">
                <a16:creationId xmlns:a16="http://schemas.microsoft.com/office/drawing/2014/main" id="{CE431D09-6B53-CCE9-EEAE-2422C3FACA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4" name="Pravokotnik 3">
            <a:extLst>
              <a:ext uri="{FF2B5EF4-FFF2-40B4-BE49-F238E27FC236}">
                <a16:creationId xmlns:a16="http://schemas.microsoft.com/office/drawing/2014/main" id="{E2929BE8-592A-B76E-98B3-671F59D98142}"/>
              </a:ext>
            </a:extLst>
          </p:cNvPr>
          <p:cNvSpPr/>
          <p:nvPr/>
        </p:nvSpPr>
        <p:spPr>
          <a:xfrm>
            <a:off x="7881789" y="5481336"/>
            <a:ext cx="3624710" cy="646331"/>
          </a:xfrm>
          <a:prstGeom prst="rect">
            <a:avLst/>
          </a:prstGeom>
          <a:noFill/>
          <a:ln>
            <a:solidFill>
              <a:srgbClr val="4686C6"/>
            </a:solidFill>
          </a:ln>
        </p:spPr>
        <p:txBody>
          <a:bodyPr wrap="none">
            <a:spAutoFit/>
          </a:bodyPr>
          <a:lstStyle/>
          <a:p>
            <a:pPr marL="0" lvl="0" indent="0" algn="ctr">
              <a:buNone/>
            </a:pPr>
            <a:r>
              <a:rPr lang="sl-SI" sz="3600" b="1">
                <a:solidFill>
                  <a:srgbClr val="4686C6"/>
                </a:solidFill>
                <a:latin typeface="+mj-lt"/>
                <a:ea typeface="+mj-ea"/>
                <a:cs typeface="+mj-cs"/>
              </a:rPr>
              <a:t>Do 3000 znakov</a:t>
            </a:r>
          </a:p>
        </p:txBody>
      </p:sp>
    </p:spTree>
    <p:extLst>
      <p:ext uri="{BB962C8B-B14F-4D97-AF65-F5344CB8AC3E}">
        <p14:creationId xmlns:p14="http://schemas.microsoft.com/office/powerpoint/2010/main" val="402206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a:extLst>
              <a:ext uri="{FF2B5EF4-FFF2-40B4-BE49-F238E27FC236}">
                <a16:creationId xmlns:a16="http://schemas.microsoft.com/office/drawing/2014/main" id="{C986E2FC-4163-7D09-9B02-5DAF2ADCBE67}"/>
              </a:ext>
            </a:extLst>
          </p:cNvPr>
          <p:cNvSpPr txBox="1"/>
          <p:nvPr/>
        </p:nvSpPr>
        <p:spPr>
          <a:xfrm>
            <a:off x="685500" y="878810"/>
            <a:ext cx="10031661" cy="1969065"/>
          </a:xfrm>
          <a:prstGeom prst="rect">
            <a:avLst/>
          </a:prstGeom>
          <a:noFill/>
        </p:spPr>
        <p:txBody>
          <a:bodyPr wrap="square">
            <a:spAutoFit/>
          </a:bodyPr>
          <a:lstStyle/>
          <a:p>
            <a:pPr lvl="0">
              <a:lnSpc>
                <a:spcPct val="150000"/>
              </a:lnSpc>
              <a:spcBef>
                <a:spcPts val="600"/>
              </a:spcBef>
            </a:pPr>
            <a:r>
              <a:rPr lang="sl-SI" sz="2400" b="1">
                <a:effectLst/>
                <a:latin typeface="Verdana" panose="020B0604030504040204" pitchFamily="34" charset="0"/>
                <a:ea typeface="Verdana" panose="020B0604030504040204" pitchFamily="34" charset="0"/>
                <a:cs typeface="Arial" panose="020B0604020202020204" pitchFamily="34" charset="0"/>
              </a:rPr>
              <a:t>5. Zakaj je inovacija edinstvena?</a:t>
            </a:r>
            <a:endParaRPr lang="sl-SI" sz="2400">
              <a:effectLst/>
              <a:latin typeface="Verdana" panose="020B0604030504040204" pitchFamily="34" charset="0"/>
              <a:ea typeface="Verdana" panose="020B0604030504040204" pitchFamily="34" charset="0"/>
              <a:cs typeface="Arial" panose="020B0604020202020204" pitchFamily="34" charset="0"/>
            </a:endParaRPr>
          </a:p>
          <a:p>
            <a:pPr marL="742950" lvl="1" indent="-285750">
              <a:lnSpc>
                <a:spcPct val="150000"/>
              </a:lnSpc>
              <a:buFont typeface="Courier New" panose="02070309020205020404" pitchFamily="49" charset="0"/>
              <a:buChar char="o"/>
            </a:pPr>
            <a:r>
              <a:rPr lang="sl-SI" sz="2000">
                <a:effectLst/>
                <a:latin typeface="Verdana" panose="020B0604030504040204" pitchFamily="34" charset="0"/>
                <a:ea typeface="Verdana" panose="020B0604030504040204" pitchFamily="34" charset="0"/>
                <a:cs typeface="Arial" panose="020B0604020202020204" pitchFamily="34" charset="0"/>
              </a:rPr>
              <a:t>Predstavite najpomembnejše učinke, ki jih inovacija prinaša družbi. Zakaj je to nekaj povsem novega in to zapišite s ključnimi točkami.</a:t>
            </a:r>
          </a:p>
          <a:p>
            <a:pPr marL="742950" lvl="1" indent="-285750">
              <a:lnSpc>
                <a:spcPct val="150000"/>
              </a:lnSpc>
              <a:buFont typeface="Courier New" panose="02070309020205020404" pitchFamily="49" charset="0"/>
              <a:buChar char="o"/>
            </a:pPr>
            <a:endParaRPr lang="sl-SI" sz="2000">
              <a:latin typeface="Verdana" panose="020B0604030504040204" pitchFamily="34" charset="0"/>
              <a:ea typeface="Verdana" panose="020B0604030504040204" pitchFamily="34" charset="0"/>
              <a:cs typeface="Arial" panose="020B0604020202020204" pitchFamily="34" charset="0"/>
            </a:endParaRPr>
          </a:p>
        </p:txBody>
      </p:sp>
      <p:pic>
        <p:nvPicPr>
          <p:cNvPr id="3" name="Slika 2" descr="Slika, ki vsebuje besede rokopis, pisava, kaligrafija, tipografija&#10;&#10;Opis je samodejno ustvarjen">
            <a:extLst>
              <a:ext uri="{FF2B5EF4-FFF2-40B4-BE49-F238E27FC236}">
                <a16:creationId xmlns:a16="http://schemas.microsoft.com/office/drawing/2014/main" id="{507B54F0-9C8F-B553-96A3-3CE480470E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4" name="Pravokotnik 3">
            <a:extLst>
              <a:ext uri="{FF2B5EF4-FFF2-40B4-BE49-F238E27FC236}">
                <a16:creationId xmlns:a16="http://schemas.microsoft.com/office/drawing/2014/main" id="{AE2E685A-26D9-AD0C-82E2-60E40AB9AC3A}"/>
              </a:ext>
            </a:extLst>
          </p:cNvPr>
          <p:cNvSpPr/>
          <p:nvPr/>
        </p:nvSpPr>
        <p:spPr>
          <a:xfrm>
            <a:off x="7746570" y="4987380"/>
            <a:ext cx="3624710" cy="646331"/>
          </a:xfrm>
          <a:prstGeom prst="rect">
            <a:avLst/>
          </a:prstGeom>
          <a:noFill/>
          <a:ln>
            <a:solidFill>
              <a:srgbClr val="4686C6"/>
            </a:solidFill>
          </a:ln>
        </p:spPr>
        <p:txBody>
          <a:bodyPr wrap="none">
            <a:spAutoFit/>
          </a:bodyPr>
          <a:lstStyle/>
          <a:p>
            <a:pPr marL="0" lvl="0" indent="0" algn="ctr">
              <a:buNone/>
            </a:pPr>
            <a:r>
              <a:rPr lang="sl-SI" sz="3600" b="1">
                <a:solidFill>
                  <a:srgbClr val="4686C6"/>
                </a:solidFill>
                <a:latin typeface="+mj-lt"/>
                <a:ea typeface="+mj-ea"/>
                <a:cs typeface="+mj-cs"/>
              </a:rPr>
              <a:t>Do 1000 znakov</a:t>
            </a:r>
          </a:p>
        </p:txBody>
      </p:sp>
    </p:spTree>
    <p:extLst>
      <p:ext uri="{BB962C8B-B14F-4D97-AF65-F5344CB8AC3E}">
        <p14:creationId xmlns:p14="http://schemas.microsoft.com/office/powerpoint/2010/main" val="344503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a:extLst>
              <a:ext uri="{FF2B5EF4-FFF2-40B4-BE49-F238E27FC236}">
                <a16:creationId xmlns:a16="http://schemas.microsoft.com/office/drawing/2014/main" id="{C986E2FC-4163-7D09-9B02-5DAF2ADCBE67}"/>
              </a:ext>
            </a:extLst>
          </p:cNvPr>
          <p:cNvSpPr txBox="1"/>
          <p:nvPr/>
        </p:nvSpPr>
        <p:spPr>
          <a:xfrm>
            <a:off x="685500" y="313371"/>
            <a:ext cx="9520384" cy="5273816"/>
          </a:xfrm>
          <a:prstGeom prst="rect">
            <a:avLst/>
          </a:prstGeom>
          <a:noFill/>
        </p:spPr>
        <p:txBody>
          <a:bodyPr wrap="square">
            <a:spAutoFit/>
          </a:bodyPr>
          <a:lstStyle/>
          <a:p>
            <a:pPr lvl="1">
              <a:lnSpc>
                <a:spcPct val="150000"/>
              </a:lnSpc>
            </a:pPr>
            <a:endParaRPr lang="sl-SI" sz="2000">
              <a:latin typeface="Verdana" panose="020B0604030504040204" pitchFamily="34" charset="0"/>
              <a:ea typeface="Verdana" panose="020B0604030504040204" pitchFamily="34" charset="0"/>
              <a:cs typeface="Arial" panose="020B0604020202020204" pitchFamily="34" charset="0"/>
            </a:endParaRPr>
          </a:p>
          <a:p>
            <a:pPr>
              <a:lnSpc>
                <a:spcPct val="107000"/>
              </a:lnSpc>
              <a:spcAft>
                <a:spcPts val="800"/>
              </a:spcAft>
            </a:pPr>
            <a:r>
              <a:rPr lang="sl-SI" sz="2400" b="1">
                <a:effectLst/>
                <a:latin typeface="Verdana" panose="020B0604030504040204" pitchFamily="34" charset="0"/>
                <a:ea typeface="Verdana" panose="020B0604030504040204" pitchFamily="34" charset="0"/>
                <a:cs typeface="Times New Roman" panose="02020603050405020304" pitchFamily="18" charset="0"/>
              </a:rPr>
              <a:t>Obvezne priloge:</a:t>
            </a:r>
          </a:p>
          <a:p>
            <a:pPr marL="342900" lvl="0" indent="-342900">
              <a:lnSpc>
                <a:spcPct val="150000"/>
              </a:lnSpc>
              <a:spcBef>
                <a:spcPts val="600"/>
              </a:spcBef>
              <a:spcAft>
                <a:spcPts val="0"/>
              </a:spcAft>
              <a:buFont typeface="+mj-lt"/>
              <a:buAutoNum type="arabicPeriod"/>
            </a:pPr>
            <a:r>
              <a:rPr lang="sl-SI">
                <a:effectLst/>
                <a:latin typeface="Verdana" panose="020B0604030504040204" pitchFamily="34" charset="0"/>
                <a:ea typeface="Verdana" panose="020B0604030504040204" pitchFamily="34" charset="0"/>
                <a:cs typeface="Times New Roman" panose="02020603050405020304" pitchFamily="18" charset="0"/>
              </a:rPr>
              <a:t>FOTO 5 fotografij inovacije velikosti vsaj (1920x1080px) – lahko več.</a:t>
            </a:r>
          </a:p>
          <a:p>
            <a:pPr marL="342900" lvl="0" indent="-342900">
              <a:lnSpc>
                <a:spcPct val="150000"/>
              </a:lnSpc>
              <a:spcBef>
                <a:spcPts val="600"/>
              </a:spcBef>
              <a:spcAft>
                <a:spcPts val="0"/>
              </a:spcAft>
              <a:buFont typeface="+mj-lt"/>
              <a:buAutoNum type="arabicPeriod"/>
            </a:pPr>
            <a:r>
              <a:rPr lang="sl-SI">
                <a:effectLst/>
                <a:latin typeface="Verdana" panose="020B0604030504040204" pitchFamily="34" charset="0"/>
                <a:ea typeface="Verdana" panose="020B0604030504040204" pitchFamily="34" charset="0"/>
                <a:cs typeface="Times New Roman" panose="02020603050405020304" pitchFamily="18" charset="0"/>
              </a:rPr>
              <a:t>Skupinska fotografija inovatorjev z inovacijo velikosti vsaj (1920x1080px) </a:t>
            </a:r>
          </a:p>
          <a:p>
            <a:pPr marL="342900" lvl="0" indent="-342900">
              <a:lnSpc>
                <a:spcPct val="150000"/>
              </a:lnSpc>
              <a:spcBef>
                <a:spcPts val="600"/>
              </a:spcBef>
              <a:spcAft>
                <a:spcPts val="0"/>
              </a:spcAft>
              <a:buFont typeface="+mj-lt"/>
              <a:buAutoNum type="arabicPeriod"/>
            </a:pPr>
            <a:r>
              <a:rPr lang="sl-SI">
                <a:effectLst/>
                <a:latin typeface="Verdana" panose="020B0604030504040204" pitchFamily="34" charset="0"/>
                <a:ea typeface="Verdana" panose="020B0604030504040204" pitchFamily="34" charset="0"/>
                <a:cs typeface="Times New Roman" panose="02020603050405020304" pitchFamily="18" charset="0"/>
              </a:rPr>
              <a:t>Video (ni obvezno, je zelo priporočljivo) – preko </a:t>
            </a:r>
            <a:r>
              <a:rPr lang="sl-SI" err="1">
                <a:effectLst/>
                <a:latin typeface="Verdana" panose="020B0604030504040204" pitchFamily="34" charset="0"/>
                <a:ea typeface="Verdana" panose="020B0604030504040204" pitchFamily="34" charset="0"/>
                <a:cs typeface="Times New Roman" panose="02020603050405020304" pitchFamily="18" charset="0"/>
              </a:rPr>
              <a:t>we</a:t>
            </a:r>
            <a:r>
              <a:rPr lang="sl-SI">
                <a:effectLst/>
                <a:latin typeface="Verdana" panose="020B0604030504040204" pitchFamily="34" charset="0"/>
                <a:ea typeface="Verdana" panose="020B0604030504040204" pitchFamily="34" charset="0"/>
                <a:cs typeface="Times New Roman" panose="02020603050405020304" pitchFamily="18" charset="0"/>
              </a:rPr>
              <a:t> transfer v primeru, da je video večji</a:t>
            </a:r>
            <a:r>
              <a:rPr lang="sl-SI">
                <a:latin typeface="Verdana" panose="020B0604030504040204" pitchFamily="34" charset="0"/>
                <a:ea typeface="Verdana" panose="020B0604030504040204" pitchFamily="34" charset="0"/>
                <a:cs typeface="Times New Roman" panose="02020603050405020304" pitchFamily="18" charset="0"/>
              </a:rPr>
              <a:t> – v kolikor bo video ali fotografije prevelik, lahko, da bo sistem oddajo zavrnil.</a:t>
            </a:r>
            <a:r>
              <a:rPr lang="sl-SI">
                <a:effectLst/>
                <a:latin typeface="Verdana" panose="020B0604030504040204" pitchFamily="34" charset="0"/>
                <a:ea typeface="Verdana" panose="020B0604030504040204" pitchFamily="34" charset="0"/>
                <a:cs typeface="Times New Roman" panose="02020603050405020304" pitchFamily="18" charset="0"/>
              </a:rPr>
              <a:t> </a:t>
            </a:r>
          </a:p>
          <a:p>
            <a:pPr marL="342900" lvl="0" indent="-342900">
              <a:lnSpc>
                <a:spcPct val="150000"/>
              </a:lnSpc>
              <a:spcBef>
                <a:spcPts val="600"/>
              </a:spcBef>
              <a:spcAft>
                <a:spcPts val="0"/>
              </a:spcAft>
              <a:buFont typeface="+mj-lt"/>
              <a:buAutoNum type="arabicPeriod"/>
            </a:pPr>
            <a:r>
              <a:rPr lang="sl-SI">
                <a:effectLst/>
                <a:latin typeface="Verdana" panose="020B0604030504040204" pitchFamily="34" charset="0"/>
                <a:ea typeface="Verdana" panose="020B0604030504040204" pitchFamily="34" charset="0"/>
                <a:cs typeface="Times New Roman" panose="02020603050405020304" pitchFamily="18" charset="0"/>
              </a:rPr>
              <a:t>Logotip prijavitelja</a:t>
            </a:r>
          </a:p>
          <a:p>
            <a:pPr marL="342900" lvl="0" indent="-342900">
              <a:lnSpc>
                <a:spcPct val="150000"/>
              </a:lnSpc>
              <a:spcBef>
                <a:spcPts val="600"/>
              </a:spcBef>
              <a:spcAft>
                <a:spcPts val="0"/>
              </a:spcAft>
              <a:buFont typeface="+mj-lt"/>
              <a:buAutoNum type="arabicPeriod"/>
            </a:pPr>
            <a:r>
              <a:rPr lang="sl-SI">
                <a:effectLst/>
                <a:latin typeface="Verdana" panose="020B0604030504040204" pitchFamily="34" charset="0"/>
                <a:ea typeface="Verdana" panose="020B0604030504040204" pitchFamily="34" charset="0"/>
                <a:cs typeface="Times New Roman" panose="02020603050405020304" pitchFamily="18" charset="0"/>
              </a:rPr>
              <a:t>Podpisana izjava za prijavo in resničnost podatkov v prijavi</a:t>
            </a:r>
          </a:p>
          <a:p>
            <a:pPr marL="342900" lvl="0" indent="-342900">
              <a:lnSpc>
                <a:spcPct val="150000"/>
              </a:lnSpc>
              <a:spcBef>
                <a:spcPts val="600"/>
              </a:spcBef>
              <a:spcAft>
                <a:spcPts val="0"/>
              </a:spcAft>
              <a:buFont typeface="+mj-lt"/>
              <a:buAutoNum type="arabicPeriod"/>
            </a:pPr>
            <a:r>
              <a:rPr lang="sl-SI">
                <a:latin typeface="Verdana" panose="020B0604030504040204" pitchFamily="34" charset="0"/>
                <a:ea typeface="Verdana" panose="020B0604030504040204" pitchFamily="34" charset="0"/>
                <a:cs typeface="Times New Roman" panose="02020603050405020304" pitchFamily="18" charset="0"/>
              </a:rPr>
              <a:t>Podpisana izjava za objavo materialov v promocijske namene</a:t>
            </a:r>
          </a:p>
          <a:p>
            <a:pPr marL="342900" lvl="0" indent="-342900">
              <a:lnSpc>
                <a:spcPct val="150000"/>
              </a:lnSpc>
              <a:spcBef>
                <a:spcPts val="600"/>
              </a:spcBef>
              <a:spcAft>
                <a:spcPts val="0"/>
              </a:spcAft>
              <a:buFont typeface="+mj-lt"/>
              <a:buAutoNum type="arabicPeriod"/>
            </a:pPr>
            <a:r>
              <a:rPr lang="sl-SI">
                <a:latin typeface="Verdana" panose="020B0604030504040204" pitchFamily="34" charset="0"/>
                <a:ea typeface="Verdana" panose="020B0604030504040204" pitchFamily="34" charset="0"/>
                <a:cs typeface="Times New Roman" panose="02020603050405020304" pitchFamily="18" charset="0"/>
              </a:rPr>
              <a:t>Dodatno gradivo (grafi, tabele, simulacije,…) – ni obvezno, priporočljivo </a:t>
            </a:r>
          </a:p>
        </p:txBody>
      </p:sp>
      <p:pic>
        <p:nvPicPr>
          <p:cNvPr id="3" name="Slika 2" descr="Slika, ki vsebuje besede rokopis, pisava, kaligrafija, tipografija&#10;&#10;Opis je samodejno ustvarjen">
            <a:extLst>
              <a:ext uri="{FF2B5EF4-FFF2-40B4-BE49-F238E27FC236}">
                <a16:creationId xmlns:a16="http://schemas.microsoft.com/office/drawing/2014/main" id="{A38FC0FA-36E8-0102-6C69-74B73F20BA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Tree>
    <p:extLst>
      <p:ext uri="{BB962C8B-B14F-4D97-AF65-F5344CB8AC3E}">
        <p14:creationId xmlns:p14="http://schemas.microsoft.com/office/powerpoint/2010/main" val="54529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značba mesta besedila 2">
            <a:extLst>
              <a:ext uri="{FF2B5EF4-FFF2-40B4-BE49-F238E27FC236}">
                <a16:creationId xmlns:a16="http://schemas.microsoft.com/office/drawing/2014/main" id="{A231FD0B-7BA3-4001-9E3E-C2CBEAC18FFA}"/>
              </a:ext>
            </a:extLst>
          </p:cNvPr>
          <p:cNvSpPr txBox="1">
            <a:spLocks/>
          </p:cNvSpPr>
          <p:nvPr/>
        </p:nvSpPr>
        <p:spPr>
          <a:xfrm>
            <a:off x="973731" y="975486"/>
            <a:ext cx="10215379" cy="15001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just">
              <a:lnSpc>
                <a:spcPct val="150000"/>
              </a:lnSpc>
              <a:spcBef>
                <a:spcPts val="600"/>
              </a:spcBef>
              <a:buFont typeface="+mj-lt"/>
              <a:buAutoNum type="arabicPeriod"/>
            </a:pPr>
            <a:r>
              <a:rPr lang="sl-SI" sz="1600" b="1">
                <a:effectLst/>
                <a:latin typeface="Verdana" panose="020B0604030504040204" pitchFamily="34" charset="0"/>
                <a:ea typeface="Verdana" panose="020B0604030504040204" pitchFamily="34" charset="0"/>
                <a:cs typeface="Arial" panose="020B0604020202020204" pitchFamily="34" charset="0"/>
              </a:rPr>
              <a:t>Izziv, ki ga inovacija rešuje</a:t>
            </a:r>
            <a:endParaRPr lang="sl-SI" sz="160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sz="1600">
                <a:effectLst/>
                <a:latin typeface="Verdana" panose="020B0604030504040204" pitchFamily="34" charset="0"/>
                <a:ea typeface="Verdana" panose="020B0604030504040204" pitchFamily="34" charset="0"/>
                <a:cs typeface="Times New Roman" panose="02020603050405020304" pitchFamily="18" charset="0"/>
              </a:rPr>
              <a:t>Najvišje možno število točk: </a:t>
            </a:r>
            <a:r>
              <a:rPr lang="sl-SI" sz="1600" b="1">
                <a:effectLst/>
                <a:latin typeface="Verdana" panose="020B0604030504040204" pitchFamily="34" charset="0"/>
                <a:ea typeface="Verdana" panose="020B0604030504040204" pitchFamily="34" charset="0"/>
                <a:cs typeface="Times New Roman" panose="02020603050405020304" pitchFamily="18" charset="0"/>
              </a:rPr>
              <a:t>1,5</a:t>
            </a:r>
            <a:r>
              <a:rPr lang="sl-SI" sz="1600">
                <a:effectLst/>
                <a:latin typeface="Verdana" panose="020B0604030504040204" pitchFamily="34" charset="0"/>
                <a:ea typeface="Verdana" panose="020B0604030504040204" pitchFamily="34" charset="0"/>
                <a:cs typeface="Arial" panose="020B0604020202020204" pitchFamily="34" charset="0"/>
              </a:rPr>
              <a:t> </a:t>
            </a:r>
            <a:endParaRPr lang="sl-SI" sz="1600">
              <a:effectLst/>
              <a:latin typeface="Verdana" panose="020B0604030504040204" pitchFamily="34" charset="0"/>
              <a:ea typeface="Verdana" panose="020B0604030504040204" pitchFamily="34" charset="0"/>
              <a:cs typeface="Times New Roman" panose="02020603050405020304" pitchFamily="18" charset="0"/>
            </a:endParaRPr>
          </a:p>
          <a:p>
            <a:pPr lvl="0" algn="just">
              <a:lnSpc>
                <a:spcPct val="150000"/>
              </a:lnSpc>
            </a:pPr>
            <a:r>
              <a:rPr lang="sl-SI" sz="1600" b="1">
                <a:effectLst/>
                <a:latin typeface="Verdana" panose="020B0604030504040204" pitchFamily="34" charset="0"/>
                <a:ea typeface="Verdana" panose="020B0604030504040204" pitchFamily="34" charset="0"/>
                <a:cs typeface="Arial" panose="020B0604020202020204" pitchFamily="34" charset="0"/>
              </a:rPr>
              <a:t>2.Opis inovacije. Kakšna je vaša rešitev in kakšno novo vrednost inovacija ustvarja?</a:t>
            </a:r>
            <a:endParaRPr lang="sl-SI" sz="160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sz="1600">
                <a:effectLst/>
                <a:latin typeface="Verdana" panose="020B0604030504040204" pitchFamily="34" charset="0"/>
                <a:ea typeface="Verdana" panose="020B0604030504040204" pitchFamily="34" charset="0"/>
                <a:cs typeface="Times New Roman" panose="02020603050405020304" pitchFamily="18" charset="0"/>
              </a:rPr>
              <a:t>Najvišje možno število točk: </a:t>
            </a:r>
            <a:r>
              <a:rPr lang="sl-SI" sz="1600" b="1">
                <a:effectLst/>
                <a:latin typeface="Verdana" panose="020B0604030504040204" pitchFamily="34" charset="0"/>
                <a:ea typeface="Verdana" panose="020B0604030504040204" pitchFamily="34" charset="0"/>
                <a:cs typeface="Times New Roman" panose="02020603050405020304" pitchFamily="18" charset="0"/>
              </a:rPr>
              <a:t>2,5</a:t>
            </a:r>
            <a:r>
              <a:rPr lang="sl-SI" sz="1600">
                <a:effectLst/>
                <a:latin typeface="Verdana" panose="020B0604030504040204" pitchFamily="34" charset="0"/>
                <a:ea typeface="Verdana" panose="020B0604030504040204" pitchFamily="34" charset="0"/>
                <a:cs typeface="Arial" panose="020B0604020202020204" pitchFamily="34" charset="0"/>
              </a:rPr>
              <a:t> </a:t>
            </a:r>
            <a:endParaRPr lang="sl-SI" sz="1600">
              <a:effectLst/>
              <a:latin typeface="Verdana" panose="020B0604030504040204" pitchFamily="34" charset="0"/>
              <a:ea typeface="Verdana" panose="020B0604030504040204" pitchFamily="34" charset="0"/>
              <a:cs typeface="Times New Roman" panose="02020603050405020304" pitchFamily="18" charset="0"/>
            </a:endParaRPr>
          </a:p>
          <a:p>
            <a:pPr lvl="0" algn="just">
              <a:lnSpc>
                <a:spcPct val="150000"/>
              </a:lnSpc>
            </a:pPr>
            <a:r>
              <a:rPr lang="sl-SI" sz="1600" b="1">
                <a:effectLst/>
                <a:latin typeface="Verdana" panose="020B0604030504040204" pitchFamily="34" charset="0"/>
                <a:ea typeface="Verdana" panose="020B0604030504040204" pitchFamily="34" charset="0"/>
                <a:cs typeface="Arial" panose="020B0604020202020204" pitchFamily="34" charset="0"/>
              </a:rPr>
              <a:t>3. Gospodarski učinki inovacije</a:t>
            </a:r>
            <a:r>
              <a:rPr lang="sl-SI" sz="1600">
                <a:effectLst/>
                <a:latin typeface="Verdana" panose="020B0604030504040204" pitchFamily="34" charset="0"/>
                <a:ea typeface="Verdana" panose="020B0604030504040204" pitchFamily="34" charset="0"/>
                <a:cs typeface="Arial" panose="020B0604020202020204" pitchFamily="34" charset="0"/>
              </a:rPr>
              <a:t> (v primeru družbene inovacije – širši družbeni učinki)</a:t>
            </a:r>
            <a:endParaRPr lang="sl-SI" sz="160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sz="1600">
                <a:effectLst/>
                <a:latin typeface="Verdana" panose="020B0604030504040204" pitchFamily="34" charset="0"/>
                <a:ea typeface="Verdana" panose="020B0604030504040204" pitchFamily="34" charset="0"/>
                <a:cs typeface="Times New Roman" panose="02020603050405020304" pitchFamily="18" charset="0"/>
              </a:rPr>
              <a:t>Najvišje možno število točk: </a:t>
            </a:r>
            <a:r>
              <a:rPr lang="sl-SI" sz="1600" b="1">
                <a:effectLst/>
                <a:latin typeface="Verdana" panose="020B0604030504040204" pitchFamily="34" charset="0"/>
                <a:ea typeface="Verdana" panose="020B0604030504040204" pitchFamily="34" charset="0"/>
                <a:cs typeface="Times New Roman" panose="02020603050405020304" pitchFamily="18" charset="0"/>
              </a:rPr>
              <a:t>2,5</a:t>
            </a:r>
            <a:r>
              <a:rPr lang="sl-SI" sz="1600">
                <a:effectLst/>
                <a:latin typeface="Verdana" panose="020B0604030504040204" pitchFamily="34" charset="0"/>
                <a:ea typeface="Verdana" panose="020B0604030504040204" pitchFamily="34" charset="0"/>
                <a:cs typeface="Arial" panose="020B0604020202020204" pitchFamily="34" charset="0"/>
              </a:rPr>
              <a:t> </a:t>
            </a:r>
            <a:endParaRPr lang="sl-SI" sz="1600">
              <a:effectLst/>
              <a:latin typeface="Verdana" panose="020B0604030504040204" pitchFamily="34" charset="0"/>
              <a:ea typeface="Verdana" panose="020B0604030504040204" pitchFamily="34" charset="0"/>
              <a:cs typeface="Times New Roman" panose="02020603050405020304" pitchFamily="18" charset="0"/>
            </a:endParaRPr>
          </a:p>
          <a:p>
            <a:pPr lvl="0" algn="just">
              <a:lnSpc>
                <a:spcPct val="150000"/>
              </a:lnSpc>
            </a:pPr>
            <a:r>
              <a:rPr lang="sl-SI" sz="1600" b="1">
                <a:effectLst/>
                <a:latin typeface="Verdana" panose="020B0604030504040204" pitchFamily="34" charset="0"/>
                <a:ea typeface="Verdana" panose="020B0604030504040204" pitchFamily="34" charset="0"/>
                <a:cs typeface="Arial" panose="020B0604020202020204" pitchFamily="34" charset="0"/>
              </a:rPr>
              <a:t>4. Trajnostni in </a:t>
            </a:r>
            <a:r>
              <a:rPr lang="sl-SI" sz="1600" b="1" err="1">
                <a:effectLst/>
                <a:latin typeface="Verdana" panose="020B0604030504040204" pitchFamily="34" charset="0"/>
                <a:ea typeface="Verdana" panose="020B0604030504040204" pitchFamily="34" charset="0"/>
                <a:cs typeface="Arial" panose="020B0604020202020204" pitchFamily="34" charset="0"/>
              </a:rPr>
              <a:t>okoljski</a:t>
            </a:r>
            <a:r>
              <a:rPr lang="sl-SI" sz="1600" b="1">
                <a:effectLst/>
                <a:latin typeface="Verdana" panose="020B0604030504040204" pitchFamily="34" charset="0"/>
                <a:ea typeface="Verdana" panose="020B0604030504040204" pitchFamily="34" charset="0"/>
                <a:cs typeface="Arial" panose="020B0604020202020204" pitchFamily="34" charset="0"/>
              </a:rPr>
              <a:t> učinki inovacije</a:t>
            </a:r>
            <a:endParaRPr lang="sl-SI" sz="160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sz="1600">
                <a:effectLst/>
                <a:latin typeface="Verdana" panose="020B0604030504040204" pitchFamily="34" charset="0"/>
                <a:ea typeface="Verdana" panose="020B0604030504040204" pitchFamily="34" charset="0"/>
                <a:cs typeface="Times New Roman" panose="02020603050405020304" pitchFamily="18" charset="0"/>
              </a:rPr>
              <a:t>Najvišje možno število točk: </a:t>
            </a:r>
            <a:r>
              <a:rPr lang="sl-SI" sz="1600" b="1">
                <a:effectLst/>
                <a:latin typeface="Verdana" panose="020B0604030504040204" pitchFamily="34" charset="0"/>
                <a:ea typeface="Verdana" panose="020B0604030504040204" pitchFamily="34" charset="0"/>
                <a:cs typeface="Times New Roman" panose="02020603050405020304" pitchFamily="18" charset="0"/>
              </a:rPr>
              <a:t>2,5</a:t>
            </a:r>
            <a:endParaRPr lang="sl-SI" sz="1600">
              <a:effectLst/>
              <a:latin typeface="Verdana" panose="020B0604030504040204" pitchFamily="34" charset="0"/>
              <a:ea typeface="Verdana" panose="020B0604030504040204" pitchFamily="34" charset="0"/>
            </a:endParaRPr>
          </a:p>
          <a:p>
            <a:pPr lvl="0" algn="just">
              <a:lnSpc>
                <a:spcPct val="150000"/>
              </a:lnSpc>
              <a:spcBef>
                <a:spcPts val="600"/>
              </a:spcBef>
            </a:pPr>
            <a:r>
              <a:rPr lang="sl-SI" sz="1600" b="1">
                <a:effectLst/>
                <a:latin typeface="Verdana" panose="020B0604030504040204" pitchFamily="34" charset="0"/>
                <a:ea typeface="Verdana" panose="020B0604030504040204" pitchFamily="34" charset="0"/>
                <a:cs typeface="Arial" panose="020B0604020202020204" pitchFamily="34" charset="0"/>
              </a:rPr>
              <a:t>5. Zakaj je inovacija edinstvena?</a:t>
            </a:r>
            <a:endParaRPr lang="sl-SI" sz="160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sz="1600">
                <a:effectLst/>
                <a:latin typeface="Verdana" panose="020B0604030504040204" pitchFamily="34" charset="0"/>
                <a:ea typeface="Verdana" panose="020B0604030504040204" pitchFamily="34" charset="0"/>
                <a:cs typeface="Times New Roman" panose="02020603050405020304" pitchFamily="18" charset="0"/>
              </a:rPr>
              <a:t>Najvišje možno število točk: </a:t>
            </a:r>
            <a:r>
              <a:rPr lang="sl-SI" sz="1600" b="1">
                <a:effectLst/>
                <a:latin typeface="Verdana" panose="020B0604030504040204" pitchFamily="34" charset="0"/>
                <a:ea typeface="Verdana" panose="020B0604030504040204" pitchFamily="34" charset="0"/>
                <a:cs typeface="Times New Roman" panose="02020603050405020304" pitchFamily="18" charset="0"/>
              </a:rPr>
              <a:t>1</a:t>
            </a:r>
            <a:endParaRPr lang="sl-SI" sz="1600">
              <a:effectLst/>
              <a:latin typeface="Verdana" panose="020B0604030504040204" pitchFamily="34" charset="0"/>
              <a:ea typeface="Verdana" panose="020B0604030504040204" pitchFamily="34" charset="0"/>
              <a:cs typeface="Times New Roman" panose="02020603050405020304" pitchFamily="18" charset="0"/>
            </a:endParaRPr>
          </a:p>
          <a:p>
            <a:pPr algn="just"/>
            <a:r>
              <a:rPr lang="sl-SI" sz="1600">
                <a:effectLst/>
                <a:latin typeface="Verdana" panose="020B0604030504040204" pitchFamily="34" charset="0"/>
                <a:ea typeface="Verdana" panose="020B0604030504040204" pitchFamily="34" charset="0"/>
                <a:cs typeface="Times New Roman" panose="02020603050405020304" pitchFamily="18" charset="0"/>
              </a:rPr>
              <a:t>*Skupno število točk je 10.</a:t>
            </a:r>
            <a:endParaRPr lang="sl-SI" sz="1600">
              <a:effectLst/>
              <a:latin typeface="Verdana" panose="020B0604030504040204" pitchFamily="34" charset="0"/>
              <a:ea typeface="Verdana" panose="020B0604030504040204" pitchFamily="34" charset="0"/>
            </a:endParaRPr>
          </a:p>
        </p:txBody>
      </p:sp>
      <p:pic>
        <p:nvPicPr>
          <p:cNvPr id="3" name="Slika 2" descr="Slika, ki vsebuje besede rokopis, pisava, kaligrafija, tipografija&#10;&#10;Opis je samodejno ustvarjen">
            <a:extLst>
              <a:ext uri="{FF2B5EF4-FFF2-40B4-BE49-F238E27FC236}">
                <a16:creationId xmlns:a16="http://schemas.microsoft.com/office/drawing/2014/main" id="{5D827050-CE23-B3C8-6D9A-1647EACE4F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4" name="PoljeZBesedilom 3">
            <a:extLst>
              <a:ext uri="{FF2B5EF4-FFF2-40B4-BE49-F238E27FC236}">
                <a16:creationId xmlns:a16="http://schemas.microsoft.com/office/drawing/2014/main" id="{569C9EB9-2463-2EA6-D26A-583E49DF1BFA}"/>
              </a:ext>
            </a:extLst>
          </p:cNvPr>
          <p:cNvSpPr txBox="1"/>
          <p:nvPr/>
        </p:nvSpPr>
        <p:spPr>
          <a:xfrm>
            <a:off x="901495" y="329155"/>
            <a:ext cx="8179131" cy="646331"/>
          </a:xfrm>
          <a:prstGeom prst="rect">
            <a:avLst/>
          </a:prstGeom>
          <a:noFill/>
        </p:spPr>
        <p:txBody>
          <a:bodyPr wrap="square" rtlCol="0">
            <a:spAutoFit/>
          </a:bodyPr>
          <a:lstStyle/>
          <a:p>
            <a:r>
              <a:rPr lang="sl-SI" sz="3600" b="1">
                <a:solidFill>
                  <a:srgbClr val="4686C6"/>
                </a:solidFill>
                <a:latin typeface="+mj-lt"/>
                <a:ea typeface="+mj-ea"/>
                <a:cs typeface="+mj-cs"/>
              </a:rPr>
              <a:t>Skupna ocena</a:t>
            </a:r>
          </a:p>
        </p:txBody>
      </p:sp>
    </p:spTree>
    <p:extLst>
      <p:ext uri="{BB962C8B-B14F-4D97-AF65-F5344CB8AC3E}">
        <p14:creationId xmlns:p14="http://schemas.microsoft.com/office/powerpoint/2010/main" val="419741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0230F526-5956-4CE7-A8B4-A7E360090C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0605" y="2567557"/>
            <a:ext cx="1584960" cy="1542288"/>
          </a:xfrm>
          <a:prstGeom prst="rect">
            <a:avLst/>
          </a:prstGeom>
        </p:spPr>
      </p:pic>
      <p:pic>
        <p:nvPicPr>
          <p:cNvPr id="14" name="Slika 13">
            <a:extLst>
              <a:ext uri="{FF2B5EF4-FFF2-40B4-BE49-F238E27FC236}">
                <a16:creationId xmlns:a16="http://schemas.microsoft.com/office/drawing/2014/main" id="{23CE565C-4DAB-4335-B546-FFCD2D3EA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0215" y="2567557"/>
            <a:ext cx="1584960" cy="1542288"/>
          </a:xfrm>
          <a:prstGeom prst="rect">
            <a:avLst/>
          </a:prstGeom>
        </p:spPr>
      </p:pic>
      <p:pic>
        <p:nvPicPr>
          <p:cNvPr id="15" name="Slika 14">
            <a:extLst>
              <a:ext uri="{FF2B5EF4-FFF2-40B4-BE49-F238E27FC236}">
                <a16:creationId xmlns:a16="http://schemas.microsoft.com/office/drawing/2014/main" id="{2F5F0DB4-E9C6-4271-B884-B690E8C1BC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9825" y="2540117"/>
            <a:ext cx="1584960" cy="1542288"/>
          </a:xfrm>
          <a:prstGeom prst="rect">
            <a:avLst/>
          </a:prstGeom>
        </p:spPr>
      </p:pic>
      <p:sp>
        <p:nvSpPr>
          <p:cNvPr id="16" name="Pravokotnik 15">
            <a:extLst>
              <a:ext uri="{FF2B5EF4-FFF2-40B4-BE49-F238E27FC236}">
                <a16:creationId xmlns:a16="http://schemas.microsoft.com/office/drawing/2014/main" id="{C971C716-1FB4-43DA-8D5F-EBD43C66C2D7}"/>
              </a:ext>
            </a:extLst>
          </p:cNvPr>
          <p:cNvSpPr/>
          <p:nvPr/>
        </p:nvSpPr>
        <p:spPr>
          <a:xfrm>
            <a:off x="2280255" y="1985215"/>
            <a:ext cx="1824538" cy="369332"/>
          </a:xfrm>
          <a:prstGeom prst="rect">
            <a:avLst/>
          </a:prstGeom>
        </p:spPr>
        <p:txBody>
          <a:bodyPr wrap="none">
            <a:spAutoFit/>
          </a:bodyPr>
          <a:lstStyle/>
          <a:p>
            <a:r>
              <a:rPr lang="sl-SI" b="1">
                <a:solidFill>
                  <a:srgbClr val="FFC000"/>
                </a:solidFill>
                <a:latin typeface="Verdana" panose="020B0604030504040204" pitchFamily="34" charset="0"/>
                <a:ea typeface="Verdana" panose="020B0604030504040204" pitchFamily="34" charset="0"/>
                <a:cs typeface="Verdana" panose="020B0604030504040204" pitchFamily="34" charset="0"/>
              </a:rPr>
              <a:t>9,0 - 10 točk</a:t>
            </a:r>
            <a:endParaRPr lang="sl-SI">
              <a:latin typeface="Verdana" panose="020B0604030504040204" pitchFamily="34" charset="0"/>
              <a:ea typeface="Verdana" panose="020B0604030504040204" pitchFamily="34" charset="0"/>
              <a:cs typeface="Verdana" panose="020B0604030504040204" pitchFamily="34" charset="0"/>
            </a:endParaRPr>
          </a:p>
        </p:txBody>
      </p:sp>
      <p:sp>
        <p:nvSpPr>
          <p:cNvPr id="17" name="Pravokotnik 16">
            <a:extLst>
              <a:ext uri="{FF2B5EF4-FFF2-40B4-BE49-F238E27FC236}">
                <a16:creationId xmlns:a16="http://schemas.microsoft.com/office/drawing/2014/main" id="{4A63C54A-9550-4048-B766-78D1A45C360E}"/>
              </a:ext>
            </a:extLst>
          </p:cNvPr>
          <p:cNvSpPr/>
          <p:nvPr/>
        </p:nvSpPr>
        <p:spPr>
          <a:xfrm>
            <a:off x="5016995" y="1985215"/>
            <a:ext cx="2071401" cy="369332"/>
          </a:xfrm>
          <a:prstGeom prst="rect">
            <a:avLst/>
          </a:prstGeom>
        </p:spPr>
        <p:txBody>
          <a:bodyPr wrap="none">
            <a:spAutoFit/>
          </a:bodyPr>
          <a:lstStyle/>
          <a:p>
            <a:pPr marL="0" indent="0" algn="ctr">
              <a:buNone/>
            </a:pPr>
            <a:r>
              <a:rPr lang="sl-SI" b="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8,0 - 8,99 točk</a:t>
            </a:r>
          </a:p>
        </p:txBody>
      </p:sp>
      <p:sp>
        <p:nvSpPr>
          <p:cNvPr id="18" name="Pravokotnik 17">
            <a:extLst>
              <a:ext uri="{FF2B5EF4-FFF2-40B4-BE49-F238E27FC236}">
                <a16:creationId xmlns:a16="http://schemas.microsoft.com/office/drawing/2014/main" id="{6BF1AD55-5994-4C23-BA2A-F6450E9A08A1}"/>
              </a:ext>
            </a:extLst>
          </p:cNvPr>
          <p:cNvSpPr/>
          <p:nvPr/>
        </p:nvSpPr>
        <p:spPr>
          <a:xfrm>
            <a:off x="8000598" y="1970982"/>
            <a:ext cx="2071401" cy="369332"/>
          </a:xfrm>
          <a:prstGeom prst="rect">
            <a:avLst/>
          </a:prstGeom>
        </p:spPr>
        <p:txBody>
          <a:bodyPr wrap="none">
            <a:spAutoFit/>
          </a:bodyPr>
          <a:lstStyle/>
          <a:p>
            <a:pPr marL="0" indent="0" algn="ctr">
              <a:buNone/>
            </a:pPr>
            <a:r>
              <a:rPr lang="sl-SI" b="1">
                <a:solidFill>
                  <a:srgbClr val="996600"/>
                </a:solidFill>
                <a:latin typeface="Verdana" panose="020B0604030504040204" pitchFamily="34" charset="0"/>
                <a:ea typeface="Verdana" panose="020B0604030504040204" pitchFamily="34" charset="0"/>
                <a:cs typeface="Verdana" panose="020B0604030504040204" pitchFamily="34" charset="0"/>
              </a:rPr>
              <a:t>7,0 - 7,99 točk</a:t>
            </a:r>
          </a:p>
        </p:txBody>
      </p:sp>
      <p:sp>
        <p:nvSpPr>
          <p:cNvPr id="19" name="Pravokotnik 18">
            <a:extLst>
              <a:ext uri="{FF2B5EF4-FFF2-40B4-BE49-F238E27FC236}">
                <a16:creationId xmlns:a16="http://schemas.microsoft.com/office/drawing/2014/main" id="{E1BC6E0E-A2F3-4A5B-9CEE-4E13D5553769}"/>
              </a:ext>
            </a:extLst>
          </p:cNvPr>
          <p:cNvSpPr/>
          <p:nvPr/>
        </p:nvSpPr>
        <p:spPr>
          <a:xfrm>
            <a:off x="2197652" y="4266942"/>
            <a:ext cx="1988045" cy="369332"/>
          </a:xfrm>
          <a:prstGeom prst="rect">
            <a:avLst/>
          </a:prstGeom>
        </p:spPr>
        <p:txBody>
          <a:bodyPr wrap="none">
            <a:spAutoFit/>
          </a:bodyPr>
          <a:lstStyle/>
          <a:p>
            <a:pPr marL="0" indent="0" algn="ctr">
              <a:buNone/>
            </a:pPr>
            <a:r>
              <a:rPr lang="sl-SI" b="1">
                <a:solidFill>
                  <a:srgbClr val="FFC000"/>
                </a:solidFill>
                <a:latin typeface="Verdana" panose="020B0604030504040204" pitchFamily="34" charset="0"/>
                <a:ea typeface="Verdana" panose="020B0604030504040204" pitchFamily="34" charset="0"/>
                <a:cs typeface="Verdana" panose="020B0604030504040204" pitchFamily="34" charset="0"/>
              </a:rPr>
              <a:t>8,1 - 10 točk*</a:t>
            </a:r>
          </a:p>
        </p:txBody>
      </p:sp>
      <p:sp>
        <p:nvSpPr>
          <p:cNvPr id="20" name="Pravokotnik 19">
            <a:extLst>
              <a:ext uri="{FF2B5EF4-FFF2-40B4-BE49-F238E27FC236}">
                <a16:creationId xmlns:a16="http://schemas.microsoft.com/office/drawing/2014/main" id="{C87626CD-5EFB-4223-824D-635AB25902FA}"/>
              </a:ext>
            </a:extLst>
          </p:cNvPr>
          <p:cNvSpPr/>
          <p:nvPr/>
        </p:nvSpPr>
        <p:spPr>
          <a:xfrm>
            <a:off x="4978546" y="4266942"/>
            <a:ext cx="2234907" cy="369332"/>
          </a:xfrm>
          <a:prstGeom prst="rect">
            <a:avLst/>
          </a:prstGeom>
        </p:spPr>
        <p:txBody>
          <a:bodyPr wrap="none">
            <a:spAutoFit/>
          </a:bodyPr>
          <a:lstStyle/>
          <a:p>
            <a:r>
              <a:rPr lang="sl-SI" b="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7,2 - 8,09 točk*</a:t>
            </a:r>
            <a:endParaRPr lang="sl-SI">
              <a:latin typeface="Verdana" panose="020B0604030504040204" pitchFamily="34" charset="0"/>
              <a:ea typeface="Verdana" panose="020B0604030504040204" pitchFamily="34" charset="0"/>
              <a:cs typeface="Verdana" panose="020B0604030504040204" pitchFamily="34" charset="0"/>
            </a:endParaRPr>
          </a:p>
        </p:txBody>
      </p:sp>
      <p:sp>
        <p:nvSpPr>
          <p:cNvPr id="21" name="Pravokotnik 20">
            <a:extLst>
              <a:ext uri="{FF2B5EF4-FFF2-40B4-BE49-F238E27FC236}">
                <a16:creationId xmlns:a16="http://schemas.microsoft.com/office/drawing/2014/main" id="{38244FA2-9B6F-4E23-95F3-503A0D2D4C06}"/>
              </a:ext>
            </a:extLst>
          </p:cNvPr>
          <p:cNvSpPr/>
          <p:nvPr/>
        </p:nvSpPr>
        <p:spPr>
          <a:xfrm>
            <a:off x="7918844" y="4266942"/>
            <a:ext cx="2234907" cy="369332"/>
          </a:xfrm>
          <a:prstGeom prst="rect">
            <a:avLst/>
          </a:prstGeom>
        </p:spPr>
        <p:txBody>
          <a:bodyPr wrap="none">
            <a:spAutoFit/>
          </a:bodyPr>
          <a:lstStyle/>
          <a:p>
            <a:pPr marL="0" indent="0" algn="ctr">
              <a:buNone/>
            </a:pPr>
            <a:r>
              <a:rPr lang="sl-SI" b="1">
                <a:solidFill>
                  <a:srgbClr val="996633"/>
                </a:solidFill>
                <a:latin typeface="Verdana" panose="020B0604030504040204" pitchFamily="34" charset="0"/>
                <a:ea typeface="Verdana" panose="020B0604030504040204" pitchFamily="34" charset="0"/>
                <a:cs typeface="Verdana" panose="020B0604030504040204" pitchFamily="34" charset="0"/>
              </a:rPr>
              <a:t>6,3 - 7,19 točk*</a:t>
            </a:r>
          </a:p>
        </p:txBody>
      </p:sp>
      <p:sp>
        <p:nvSpPr>
          <p:cNvPr id="22" name="Pravokotnik 21">
            <a:extLst>
              <a:ext uri="{FF2B5EF4-FFF2-40B4-BE49-F238E27FC236}">
                <a16:creationId xmlns:a16="http://schemas.microsoft.com/office/drawing/2014/main" id="{610CFE90-33E5-4F13-8F5A-F9DB58F5F110}"/>
              </a:ext>
            </a:extLst>
          </p:cNvPr>
          <p:cNvSpPr/>
          <p:nvPr/>
        </p:nvSpPr>
        <p:spPr>
          <a:xfrm>
            <a:off x="532006" y="5229833"/>
            <a:ext cx="10693193" cy="307777"/>
          </a:xfrm>
          <a:prstGeom prst="rect">
            <a:avLst/>
          </a:prstGeom>
        </p:spPr>
        <p:txBody>
          <a:bodyPr wrap="square">
            <a:spAutoFit/>
          </a:bodyPr>
          <a:lstStyle/>
          <a:p>
            <a:r>
              <a:rPr lang="sl-SI" sz="1400" i="1">
                <a:latin typeface="Verdana" panose="020B0604030504040204" pitchFamily="34" charset="0"/>
                <a:ea typeface="Verdana" panose="020B0604030504040204" pitchFamily="34" charset="0"/>
                <a:cs typeface="Verdana" panose="020B0604030504040204" pitchFamily="34" charset="0"/>
              </a:rPr>
              <a:t>*Družbene inovacije in inovacije, za katere je očitno, da niso bile deležne organizirane in profesionalne podpore</a:t>
            </a:r>
          </a:p>
        </p:txBody>
      </p:sp>
      <p:pic>
        <p:nvPicPr>
          <p:cNvPr id="3" name="Slika 2" descr="Slika, ki vsebuje besede rokopis, pisava, kaligrafija, tipografija&#10;&#10;Opis je samodejno ustvarjen">
            <a:extLst>
              <a:ext uri="{FF2B5EF4-FFF2-40B4-BE49-F238E27FC236}">
                <a16:creationId xmlns:a16="http://schemas.microsoft.com/office/drawing/2014/main" id="{1BBA781E-035D-0100-1472-E1CA5A7867E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Tree>
    <p:extLst>
      <p:ext uri="{BB962C8B-B14F-4D97-AF65-F5344CB8AC3E}">
        <p14:creationId xmlns:p14="http://schemas.microsoft.com/office/powerpoint/2010/main" val="204657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značba mesta vsebine 2">
            <a:extLst>
              <a:ext uri="{FF2B5EF4-FFF2-40B4-BE49-F238E27FC236}">
                <a16:creationId xmlns:a16="http://schemas.microsoft.com/office/drawing/2014/main" id="{4B9FA3A4-863C-48F1-A3C0-BD7D6135F896}"/>
              </a:ext>
            </a:extLst>
          </p:cNvPr>
          <p:cNvSpPr txBox="1">
            <a:spLocks/>
          </p:cNvSpPr>
          <p:nvPr/>
        </p:nvSpPr>
        <p:spPr>
          <a:xfrm>
            <a:off x="1128011" y="2551783"/>
            <a:ext cx="9314915" cy="2099732"/>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l-SI" sz="3600" b="1">
                <a:latin typeface="Verdana" panose="020B0604030504040204" pitchFamily="34" charset="0"/>
                <a:ea typeface="Verdana" panose="020B0604030504040204" pitchFamily="34" charset="0"/>
                <a:cs typeface="Verdana" panose="020B0604030504040204" pitchFamily="34" charset="0"/>
              </a:rPr>
              <a:t>16. September 2025</a:t>
            </a:r>
          </a:p>
          <a:p>
            <a:endParaRPr lang="sl-SI" sz="3600" b="1">
              <a:latin typeface="Verdana" panose="020B0604030504040204" pitchFamily="34" charset="0"/>
              <a:ea typeface="Verdana" panose="020B0604030504040204" pitchFamily="34" charset="0"/>
              <a:cs typeface="Verdana" panose="020B0604030504040204" pitchFamily="34" charset="0"/>
            </a:endParaRPr>
          </a:p>
          <a:p>
            <a:r>
              <a:rPr lang="sl-SI" sz="3600">
                <a:latin typeface="Verdana" panose="020B0604030504040204" pitchFamily="34" charset="0"/>
                <a:ea typeface="Verdana" panose="020B0604030504040204" pitchFamily="34" charset="0"/>
                <a:cs typeface="Verdana" panose="020B0604030504040204" pitchFamily="34" charset="0"/>
              </a:rPr>
              <a:t>Kongresni center, Brdo pri Kranju</a:t>
            </a:r>
          </a:p>
          <a:p>
            <a:endParaRPr lang="sl-SI" sz="3600">
              <a:latin typeface="Verdana" panose="020B0604030504040204" pitchFamily="34" charset="0"/>
              <a:ea typeface="Verdana" panose="020B0604030504040204" pitchFamily="34" charset="0"/>
              <a:cs typeface="Verdana" panose="020B0604030504040204" pitchFamily="34" charset="0"/>
            </a:endParaRPr>
          </a:p>
        </p:txBody>
      </p:sp>
      <p:pic>
        <p:nvPicPr>
          <p:cNvPr id="3" name="Slika 2" descr="Slika, ki vsebuje besede rokopis, pisava, kaligrafija, tipografija&#10;&#10;Opis je samodejno ustvarjen">
            <a:extLst>
              <a:ext uri="{FF2B5EF4-FFF2-40B4-BE49-F238E27FC236}">
                <a16:creationId xmlns:a16="http://schemas.microsoft.com/office/drawing/2014/main" id="{A1FEE4A6-3B2A-0080-EB71-14B4F2AF38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4" name="PoljeZBesedilom 3">
            <a:extLst>
              <a:ext uri="{FF2B5EF4-FFF2-40B4-BE49-F238E27FC236}">
                <a16:creationId xmlns:a16="http://schemas.microsoft.com/office/drawing/2014/main" id="{D0ED35C7-8A17-ECE6-F3AC-C920FA1793B8}"/>
              </a:ext>
            </a:extLst>
          </p:cNvPr>
          <p:cNvSpPr txBox="1"/>
          <p:nvPr/>
        </p:nvSpPr>
        <p:spPr>
          <a:xfrm>
            <a:off x="1345114" y="1122828"/>
            <a:ext cx="8179131" cy="646331"/>
          </a:xfrm>
          <a:prstGeom prst="rect">
            <a:avLst/>
          </a:prstGeom>
          <a:noFill/>
        </p:spPr>
        <p:txBody>
          <a:bodyPr wrap="square" rtlCol="0">
            <a:spAutoFit/>
          </a:bodyPr>
          <a:lstStyle/>
          <a:p>
            <a:r>
              <a:rPr lang="sl-SI" sz="3600" b="1">
                <a:solidFill>
                  <a:srgbClr val="4686C6"/>
                </a:solidFill>
                <a:latin typeface="+mj-lt"/>
                <a:ea typeface="+mj-ea"/>
                <a:cs typeface="+mj-cs"/>
              </a:rPr>
              <a:t>Dan inovativnosti 2025</a:t>
            </a:r>
          </a:p>
        </p:txBody>
      </p:sp>
    </p:spTree>
    <p:extLst>
      <p:ext uri="{BB962C8B-B14F-4D97-AF65-F5344CB8AC3E}">
        <p14:creationId xmlns:p14="http://schemas.microsoft.com/office/powerpoint/2010/main" val="31141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372D8CF-836F-C9FA-413A-5B4D6A20DBC0}"/>
              </a:ext>
            </a:extLst>
          </p:cNvPr>
          <p:cNvSpPr txBox="1"/>
          <p:nvPr/>
        </p:nvSpPr>
        <p:spPr>
          <a:xfrm>
            <a:off x="4070445" y="2827761"/>
            <a:ext cx="184731" cy="1200329"/>
          </a:xfrm>
          <a:prstGeom prst="rect">
            <a:avLst/>
          </a:prstGeom>
          <a:noFill/>
        </p:spPr>
        <p:txBody>
          <a:bodyPr wrap="none" rtlCol="0">
            <a:spAutoFit/>
          </a:bodyPr>
          <a:lstStyle/>
          <a:p>
            <a:endParaRPr lang="sl-SI" sz="7200" b="1">
              <a:latin typeface="Verdana" panose="020B0604030504040204" pitchFamily="34" charset="0"/>
              <a:ea typeface="Verdana" panose="020B0604030504040204" pitchFamily="34" charset="0"/>
              <a:cs typeface="Verdana" panose="020B0604030504040204" pitchFamily="34" charset="0"/>
            </a:endParaRPr>
          </a:p>
        </p:txBody>
      </p:sp>
      <p:sp>
        <p:nvSpPr>
          <p:cNvPr id="2" name="Označba mesta vsebine 2">
            <a:extLst>
              <a:ext uri="{FF2B5EF4-FFF2-40B4-BE49-F238E27FC236}">
                <a16:creationId xmlns:a16="http://schemas.microsoft.com/office/drawing/2014/main" id="{0F101D4D-1777-1FF9-6216-7893D21EEBE1}"/>
              </a:ext>
            </a:extLst>
          </p:cNvPr>
          <p:cNvSpPr txBox="1">
            <a:spLocks/>
          </p:cNvSpPr>
          <p:nvPr/>
        </p:nvSpPr>
        <p:spPr>
          <a:xfrm>
            <a:off x="910548" y="1505912"/>
            <a:ext cx="10370903"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Courier New" panose="02070309020205020404" pitchFamily="49" charset="0"/>
              <a:buChar char="o"/>
            </a:pPr>
            <a:r>
              <a:rPr lang="sl-SI">
                <a:latin typeface="Verdana" panose="020B0604030504040204" pitchFamily="34" charset="0"/>
                <a:ea typeface="Verdana" panose="020B0604030504040204" pitchFamily="34" charset="0"/>
                <a:cs typeface="Verdana" panose="020B0604030504040204" pitchFamily="34" charset="0"/>
              </a:rPr>
              <a:t>Gospodarske družbe</a:t>
            </a:r>
          </a:p>
          <a:p>
            <a:pPr marL="571500" indent="-571500" algn="l">
              <a:buFont typeface="Courier New" panose="02070309020205020404" pitchFamily="49" charset="0"/>
              <a:buChar char="o"/>
            </a:pPr>
            <a:r>
              <a:rPr lang="sl-SI">
                <a:latin typeface="Verdana" panose="020B0604030504040204" pitchFamily="34" charset="0"/>
                <a:ea typeface="Verdana" panose="020B0604030504040204" pitchFamily="34" charset="0"/>
                <a:cs typeface="Verdana" panose="020B0604030504040204" pitchFamily="34" charset="0"/>
              </a:rPr>
              <a:t>Samostojni podjetniki </a:t>
            </a:r>
          </a:p>
          <a:p>
            <a:pPr marL="571500" indent="-571500" algn="l">
              <a:buFont typeface="Courier New" panose="02070309020205020404" pitchFamily="49" charset="0"/>
              <a:buChar char="o"/>
            </a:pPr>
            <a:r>
              <a:rPr lang="sl-SI">
                <a:latin typeface="Verdana" panose="020B0604030504040204" pitchFamily="34" charset="0"/>
                <a:ea typeface="Verdana" panose="020B0604030504040204" pitchFamily="34" charset="0"/>
                <a:cs typeface="Verdana" panose="020B0604030504040204" pitchFamily="34" charset="0"/>
              </a:rPr>
              <a:t>Posamezniki</a:t>
            </a:r>
          </a:p>
          <a:p>
            <a:pPr marL="571500" indent="-571500" algn="l">
              <a:buFont typeface="Courier New" panose="02070309020205020404" pitchFamily="49" charset="0"/>
              <a:buChar char="o"/>
            </a:pPr>
            <a:r>
              <a:rPr lang="sl-SI">
                <a:latin typeface="Verdana" panose="020B0604030504040204" pitchFamily="34" charset="0"/>
                <a:ea typeface="Verdana" panose="020B0604030504040204" pitchFamily="34" charset="0"/>
                <a:cs typeface="Verdana" panose="020B0604030504040204" pitchFamily="34" charset="0"/>
              </a:rPr>
              <a:t>Samostojni inovatorji</a:t>
            </a:r>
          </a:p>
          <a:p>
            <a:pPr marL="571500" indent="-571500" algn="l">
              <a:buFont typeface="Courier New" panose="02070309020205020404" pitchFamily="49" charset="0"/>
              <a:buChar char="o"/>
            </a:pPr>
            <a:r>
              <a:rPr lang="sl-SI">
                <a:latin typeface="Verdana" panose="020B0604030504040204" pitchFamily="34" charset="0"/>
                <a:ea typeface="Verdana" panose="020B0604030504040204" pitchFamily="34" charset="0"/>
                <a:cs typeface="Verdana" panose="020B0604030504040204" pitchFamily="34" charset="0"/>
              </a:rPr>
              <a:t>Druge organizacijske oblike (zavodi, fakultete, raziskovalni instituti, šole …)</a:t>
            </a:r>
          </a:p>
        </p:txBody>
      </p:sp>
      <p:pic>
        <p:nvPicPr>
          <p:cNvPr id="5" name="Slika 4" descr="Slika, ki vsebuje besede rokopis, pisava, kaligrafija, tipografija&#10;&#10;Opis je samodejno ustvarjen">
            <a:extLst>
              <a:ext uri="{FF2B5EF4-FFF2-40B4-BE49-F238E27FC236}">
                <a16:creationId xmlns:a16="http://schemas.microsoft.com/office/drawing/2014/main" id="{47A821E3-AEC5-6735-3A67-1A4F89234D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802" y="6332606"/>
            <a:ext cx="2625505" cy="634155"/>
          </a:xfrm>
          <a:prstGeom prst="rect">
            <a:avLst/>
          </a:prstGeom>
          <a:noFill/>
          <a:ln>
            <a:noFill/>
          </a:ln>
        </p:spPr>
      </p:pic>
      <p:sp>
        <p:nvSpPr>
          <p:cNvPr id="6" name="PoljeZBesedilom 5">
            <a:extLst>
              <a:ext uri="{FF2B5EF4-FFF2-40B4-BE49-F238E27FC236}">
                <a16:creationId xmlns:a16="http://schemas.microsoft.com/office/drawing/2014/main" id="{1A6C8427-36D0-CA0A-9021-800491ABA37B}"/>
              </a:ext>
            </a:extLst>
          </p:cNvPr>
          <p:cNvSpPr txBox="1"/>
          <p:nvPr/>
        </p:nvSpPr>
        <p:spPr>
          <a:xfrm>
            <a:off x="910548" y="667387"/>
            <a:ext cx="1417376" cy="707886"/>
          </a:xfrm>
          <a:prstGeom prst="rect">
            <a:avLst/>
          </a:prstGeom>
          <a:noFill/>
        </p:spPr>
        <p:txBody>
          <a:bodyPr wrap="none" rtlCol="0">
            <a:spAutoFit/>
          </a:bodyPr>
          <a:lstStyle/>
          <a:p>
            <a:r>
              <a:rPr lang="sl-SI" sz="4000" b="1">
                <a:solidFill>
                  <a:srgbClr val="4686C6"/>
                </a:solidFill>
                <a:latin typeface="+mj-lt"/>
                <a:ea typeface="+mj-ea"/>
                <a:cs typeface="+mj-cs"/>
              </a:rPr>
              <a:t>KDO?</a:t>
            </a:r>
          </a:p>
        </p:txBody>
      </p:sp>
    </p:spTree>
    <p:extLst>
      <p:ext uri="{BB962C8B-B14F-4D97-AF65-F5344CB8AC3E}">
        <p14:creationId xmlns:p14="http://schemas.microsoft.com/office/powerpoint/2010/main" val="420317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ljeZBesedilom 13">
            <a:extLst>
              <a:ext uri="{FF2B5EF4-FFF2-40B4-BE49-F238E27FC236}">
                <a16:creationId xmlns:a16="http://schemas.microsoft.com/office/drawing/2014/main" id="{88167562-C8AA-40B4-92E3-B09C6322A95F}"/>
              </a:ext>
            </a:extLst>
          </p:cNvPr>
          <p:cNvSpPr txBox="1"/>
          <p:nvPr/>
        </p:nvSpPr>
        <p:spPr>
          <a:xfrm>
            <a:off x="1518845" y="5500165"/>
            <a:ext cx="9514143" cy="523220"/>
          </a:xfrm>
          <a:prstGeom prst="rect">
            <a:avLst/>
          </a:prstGeom>
          <a:noFill/>
        </p:spPr>
        <p:txBody>
          <a:bodyPr wrap="none" rtlCol="0">
            <a:spAutoFit/>
          </a:bodyPr>
          <a:lstStyle/>
          <a:p>
            <a:pPr algn="ctr"/>
            <a:r>
              <a:rPr lang="sl-SI" sz="2800" b="1">
                <a:latin typeface="Verdana" panose="020B0604030504040204" pitchFamily="34" charset="0"/>
                <a:ea typeface="Verdana" panose="020B0604030504040204" pitchFamily="34" charset="0"/>
                <a:cs typeface="Verdana" panose="020B0604030504040204" pitchFamily="34" charset="0"/>
              </a:rPr>
              <a:t>Kontakt: </a:t>
            </a:r>
            <a:r>
              <a:rPr lang="sl-SI" sz="2800" b="1">
                <a:latin typeface="Verdana" panose="020B0604030504040204" pitchFamily="34" charset="0"/>
                <a:ea typeface="Verdana" panose="020B0604030504040204" pitchFamily="34" charset="0"/>
                <a:cs typeface="Verdana" panose="020B0604030504040204" pitchFamily="34" charset="0"/>
                <a:hlinkClick r:id="rId2"/>
              </a:rPr>
              <a:t>Katja.pokerznik@gzs.si</a:t>
            </a:r>
            <a:r>
              <a:rPr lang="sl-SI" sz="2800" b="1">
                <a:latin typeface="Verdana" panose="020B0604030504040204" pitchFamily="34" charset="0"/>
                <a:ea typeface="Verdana" panose="020B0604030504040204" pitchFamily="34" charset="0"/>
                <a:cs typeface="Verdana" panose="020B0604030504040204" pitchFamily="34" charset="0"/>
              </a:rPr>
              <a:t>, 031 647 677</a:t>
            </a:r>
          </a:p>
        </p:txBody>
      </p:sp>
      <p:pic>
        <p:nvPicPr>
          <p:cNvPr id="3" name="Slika 2">
            <a:extLst>
              <a:ext uri="{FF2B5EF4-FFF2-40B4-BE49-F238E27FC236}">
                <a16:creationId xmlns:a16="http://schemas.microsoft.com/office/drawing/2014/main" id="{A5CDB1B9-0E00-0E15-889A-5AF23FDD50C3}"/>
              </a:ext>
            </a:extLst>
          </p:cNvPr>
          <p:cNvPicPr>
            <a:picLocks noChangeAspect="1"/>
          </p:cNvPicPr>
          <p:nvPr/>
        </p:nvPicPr>
        <p:blipFill>
          <a:blip r:embed="rId3"/>
          <a:stretch>
            <a:fillRect/>
          </a:stretch>
        </p:blipFill>
        <p:spPr>
          <a:xfrm>
            <a:off x="2491202" y="1948303"/>
            <a:ext cx="7825021" cy="3296572"/>
          </a:xfrm>
          <a:prstGeom prst="rect">
            <a:avLst/>
          </a:prstGeom>
        </p:spPr>
      </p:pic>
      <p:sp>
        <p:nvSpPr>
          <p:cNvPr id="2" name="PoljeZBesedilom 1">
            <a:extLst>
              <a:ext uri="{FF2B5EF4-FFF2-40B4-BE49-F238E27FC236}">
                <a16:creationId xmlns:a16="http://schemas.microsoft.com/office/drawing/2014/main" id="{6ABEC61A-185B-6DC5-CB7C-9D984678A80D}"/>
              </a:ext>
            </a:extLst>
          </p:cNvPr>
          <p:cNvSpPr txBox="1"/>
          <p:nvPr/>
        </p:nvSpPr>
        <p:spPr>
          <a:xfrm>
            <a:off x="1299847" y="412796"/>
            <a:ext cx="8486949" cy="1200329"/>
          </a:xfrm>
          <a:prstGeom prst="rect">
            <a:avLst/>
          </a:prstGeom>
          <a:noFill/>
        </p:spPr>
        <p:txBody>
          <a:bodyPr wrap="square" rtlCol="0">
            <a:spAutoFit/>
          </a:bodyPr>
          <a:lstStyle/>
          <a:p>
            <a:r>
              <a:rPr lang="sl-SI" sz="3600" b="1">
                <a:solidFill>
                  <a:srgbClr val="4686C6"/>
                </a:solidFill>
                <a:latin typeface="+mj-lt"/>
                <a:ea typeface="+mj-ea"/>
                <a:cs typeface="+mj-cs"/>
              </a:rPr>
              <a:t>Vabljeni k prijavi, bodite med najboljšimi inovatorji v Sloveniji!</a:t>
            </a:r>
          </a:p>
        </p:txBody>
      </p:sp>
      <p:pic>
        <p:nvPicPr>
          <p:cNvPr id="4" name="Slika 3" descr="Slika, ki vsebuje besede rokopis, pisava, kaligrafija, tipografija&#10;&#10;Opis je samodejno ustvarjen">
            <a:extLst>
              <a:ext uri="{FF2B5EF4-FFF2-40B4-BE49-F238E27FC236}">
                <a16:creationId xmlns:a16="http://schemas.microsoft.com/office/drawing/2014/main" id="{4C423389-9E2B-83CD-1D2F-466083BB76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Tree>
    <p:extLst>
      <p:ext uri="{BB962C8B-B14F-4D97-AF65-F5344CB8AC3E}">
        <p14:creationId xmlns:p14="http://schemas.microsoft.com/office/powerpoint/2010/main" val="130274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x__x0000_i1028">
            <a:extLst>
              <a:ext uri="{FF2B5EF4-FFF2-40B4-BE49-F238E27FC236}">
                <a16:creationId xmlns:a16="http://schemas.microsoft.com/office/drawing/2014/main" id="{91078B16-8FB8-4587-8270-1E8BD045DAA2}"/>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778599" y="2144715"/>
            <a:ext cx="9079740" cy="404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jeZBesedilom 1">
            <a:extLst>
              <a:ext uri="{FF2B5EF4-FFF2-40B4-BE49-F238E27FC236}">
                <a16:creationId xmlns:a16="http://schemas.microsoft.com/office/drawing/2014/main" id="{8A467101-A63C-4E47-8001-4A99D529FDE6}"/>
              </a:ext>
            </a:extLst>
          </p:cNvPr>
          <p:cNvSpPr txBox="1"/>
          <p:nvPr/>
        </p:nvSpPr>
        <p:spPr>
          <a:xfrm>
            <a:off x="4508626" y="665875"/>
            <a:ext cx="7218951" cy="1077218"/>
          </a:xfrm>
          <a:prstGeom prst="rect">
            <a:avLst/>
          </a:prstGeom>
          <a:noFill/>
        </p:spPr>
        <p:txBody>
          <a:bodyPr wrap="square" rtlCol="0">
            <a:spAutoFit/>
          </a:bodyPr>
          <a:lstStyle/>
          <a:p>
            <a:r>
              <a:rPr lang="sl-SI" sz="2800">
                <a:latin typeface="Verdana" panose="020B0604030504040204" pitchFamily="34" charset="0"/>
                <a:ea typeface="Verdana" panose="020B0604030504040204" pitchFamily="34" charset="0"/>
                <a:cs typeface="Verdana" panose="020B0604030504040204" pitchFamily="34" charset="0"/>
              </a:rPr>
              <a:t>Spletna stran </a:t>
            </a:r>
            <a:r>
              <a:rPr lang="sl-SI" sz="2800">
                <a:latin typeface="Verdana" panose="020B0604030504040204" pitchFamily="34" charset="0"/>
                <a:ea typeface="Verdana" panose="020B0604030504040204" pitchFamily="34" charset="0"/>
                <a:cs typeface="Verdana" panose="020B0604030504040204" pitchFamily="34" charset="0"/>
                <a:hlinkClick r:id="rId3"/>
              </a:rPr>
              <a:t>INOVATIVNA SLOVENIJA </a:t>
            </a:r>
            <a:endParaRPr lang="sl-SI" sz="2800">
              <a:latin typeface="Verdana" panose="020B0604030504040204" pitchFamily="34" charset="0"/>
              <a:ea typeface="Verdana" panose="020B0604030504040204" pitchFamily="34" charset="0"/>
              <a:cs typeface="Verdana" panose="020B0604030504040204" pitchFamily="34" charset="0"/>
            </a:endParaRPr>
          </a:p>
          <a:p>
            <a:endParaRPr lang="sl-SI">
              <a:latin typeface="Verdana" panose="020B0604030504040204" pitchFamily="34" charset="0"/>
              <a:ea typeface="Verdana" panose="020B0604030504040204" pitchFamily="34" charset="0"/>
              <a:cs typeface="Verdana" panose="020B0604030504040204" pitchFamily="34" charset="0"/>
            </a:endParaRPr>
          </a:p>
          <a:p>
            <a:r>
              <a:rPr lang="sl-SI">
                <a:latin typeface="Verdana" panose="020B0604030504040204" pitchFamily="34" charset="0"/>
                <a:ea typeface="Verdana" panose="020B0604030504040204" pitchFamily="34" charset="0"/>
                <a:cs typeface="Verdana" panose="020B0604030504040204" pitchFamily="34" charset="0"/>
              </a:rPr>
              <a:t>Kontakti na 13 regijskih gospodarskih zbornicah</a:t>
            </a:r>
          </a:p>
        </p:txBody>
      </p:sp>
      <p:sp>
        <p:nvSpPr>
          <p:cNvPr id="3" name="PoljeZBesedilom 2">
            <a:extLst>
              <a:ext uri="{FF2B5EF4-FFF2-40B4-BE49-F238E27FC236}">
                <a16:creationId xmlns:a16="http://schemas.microsoft.com/office/drawing/2014/main" id="{C2D27240-B336-487B-2A01-D062FAA50B6C}"/>
              </a:ext>
            </a:extLst>
          </p:cNvPr>
          <p:cNvSpPr txBox="1"/>
          <p:nvPr/>
        </p:nvSpPr>
        <p:spPr>
          <a:xfrm>
            <a:off x="684212" y="407775"/>
            <a:ext cx="3960216" cy="646331"/>
          </a:xfrm>
          <a:prstGeom prst="rect">
            <a:avLst/>
          </a:prstGeom>
          <a:noFill/>
        </p:spPr>
        <p:txBody>
          <a:bodyPr wrap="square" rtlCol="0">
            <a:spAutoFit/>
          </a:bodyPr>
          <a:lstStyle/>
          <a:p>
            <a:r>
              <a:rPr lang="sl-SI" sz="3600" b="1">
                <a:solidFill>
                  <a:srgbClr val="4686C6"/>
                </a:solidFill>
                <a:latin typeface="+mj-lt"/>
                <a:ea typeface="+mj-ea"/>
                <a:cs typeface="+mj-cs"/>
              </a:rPr>
              <a:t>KJE IN KAKO?</a:t>
            </a:r>
          </a:p>
        </p:txBody>
      </p:sp>
    </p:spTree>
    <p:extLst>
      <p:ext uri="{BB962C8B-B14F-4D97-AF65-F5344CB8AC3E}">
        <p14:creationId xmlns:p14="http://schemas.microsoft.com/office/powerpoint/2010/main" val="110589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Slika, ki vsebuje besede rokopis, pisava, kaligrafija, tipografija&#10;&#10;Opis je samodejno ustvarjen">
            <a:extLst>
              <a:ext uri="{FF2B5EF4-FFF2-40B4-BE49-F238E27FC236}">
                <a16:creationId xmlns:a16="http://schemas.microsoft.com/office/drawing/2014/main" id="{FEE29171-67E8-52A4-BA38-E2B6318BC4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3" name="PoljeZBesedilom 2">
            <a:extLst>
              <a:ext uri="{FF2B5EF4-FFF2-40B4-BE49-F238E27FC236}">
                <a16:creationId xmlns:a16="http://schemas.microsoft.com/office/drawing/2014/main" id="{D07EA6D2-F993-2EE5-82A3-F9DF895002AA}"/>
              </a:ext>
            </a:extLst>
          </p:cNvPr>
          <p:cNvSpPr txBox="1"/>
          <p:nvPr/>
        </p:nvSpPr>
        <p:spPr>
          <a:xfrm>
            <a:off x="3880527" y="319188"/>
            <a:ext cx="3376245" cy="707886"/>
          </a:xfrm>
          <a:prstGeom prst="rect">
            <a:avLst/>
          </a:prstGeom>
          <a:noFill/>
        </p:spPr>
        <p:txBody>
          <a:bodyPr wrap="none" rtlCol="0">
            <a:spAutoFit/>
          </a:bodyPr>
          <a:lstStyle/>
          <a:p>
            <a:r>
              <a:rPr lang="sl-SI" sz="4000" b="1">
                <a:solidFill>
                  <a:srgbClr val="4686C6"/>
                </a:solidFill>
                <a:latin typeface="+mj-lt"/>
                <a:ea typeface="+mj-ea"/>
                <a:cs typeface="+mj-cs"/>
              </a:rPr>
              <a:t>Potek razpisa</a:t>
            </a:r>
          </a:p>
        </p:txBody>
      </p:sp>
      <p:sp>
        <p:nvSpPr>
          <p:cNvPr id="7" name="Pravokotnik 6">
            <a:extLst>
              <a:ext uri="{FF2B5EF4-FFF2-40B4-BE49-F238E27FC236}">
                <a16:creationId xmlns:a16="http://schemas.microsoft.com/office/drawing/2014/main" id="{9D233AA5-DD64-CBFE-BD57-CBB5B07AC9C4}"/>
              </a:ext>
            </a:extLst>
          </p:cNvPr>
          <p:cNvSpPr/>
          <p:nvPr/>
        </p:nvSpPr>
        <p:spPr>
          <a:xfrm>
            <a:off x="177731" y="1216738"/>
            <a:ext cx="1465634" cy="646331"/>
          </a:xfrm>
          <a:prstGeom prst="rect">
            <a:avLst/>
          </a:prstGeom>
          <a:noFill/>
          <a:ln>
            <a:solidFill>
              <a:srgbClr val="4686C6"/>
            </a:solidFill>
          </a:ln>
        </p:spPr>
        <p:txBody>
          <a:bodyPr wrap="square">
            <a:spAutoFit/>
          </a:bodyPr>
          <a:lstStyle/>
          <a:p>
            <a:pPr marL="0" lvl="0" indent="0" algn="ctr">
              <a:buNone/>
            </a:pPr>
            <a:r>
              <a:rPr lang="sl-SI" b="1">
                <a:solidFill>
                  <a:srgbClr val="4686C6"/>
                </a:solidFill>
                <a:latin typeface="Verdana" panose="020B0604030504040204" pitchFamily="34" charset="0"/>
                <a:ea typeface="Verdana" panose="020B0604030504040204" pitchFamily="34" charset="0"/>
                <a:cs typeface="+mj-cs"/>
              </a:rPr>
              <a:t>Poiščite razpis</a:t>
            </a:r>
          </a:p>
        </p:txBody>
      </p:sp>
      <p:sp>
        <p:nvSpPr>
          <p:cNvPr id="10" name="Pravokotnik 9">
            <a:extLst>
              <a:ext uri="{FF2B5EF4-FFF2-40B4-BE49-F238E27FC236}">
                <a16:creationId xmlns:a16="http://schemas.microsoft.com/office/drawing/2014/main" id="{73986BD2-E99C-E701-9E53-EC65B905167D}"/>
              </a:ext>
            </a:extLst>
          </p:cNvPr>
          <p:cNvSpPr/>
          <p:nvPr/>
        </p:nvSpPr>
        <p:spPr>
          <a:xfrm>
            <a:off x="1643364" y="1710336"/>
            <a:ext cx="2397693" cy="1477328"/>
          </a:xfrm>
          <a:prstGeom prst="rect">
            <a:avLst/>
          </a:prstGeom>
          <a:noFill/>
          <a:ln>
            <a:solidFill>
              <a:srgbClr val="4686C6"/>
            </a:solidFill>
          </a:ln>
        </p:spPr>
        <p:txBody>
          <a:bodyPr wrap="square">
            <a:spAutoFit/>
          </a:bodyPr>
          <a:lstStyle/>
          <a:p>
            <a:pPr marL="0" lvl="0" indent="0" algn="ctr">
              <a:buNone/>
            </a:pPr>
            <a:r>
              <a:rPr lang="sl-SI" b="1">
                <a:solidFill>
                  <a:srgbClr val="4686C6"/>
                </a:solidFill>
                <a:latin typeface="Verdana" panose="020B0604030504040204" pitchFamily="34" charset="0"/>
                <a:ea typeface="Verdana" panose="020B0604030504040204" pitchFamily="34" charset="0"/>
                <a:cs typeface="+mj-cs"/>
              </a:rPr>
              <a:t>Preberite razpis in pravilnik (najdite pomoč na regijskih zbornicah</a:t>
            </a:r>
          </a:p>
        </p:txBody>
      </p:sp>
      <p:sp>
        <p:nvSpPr>
          <p:cNvPr id="11" name="Pravokotnik 10">
            <a:extLst>
              <a:ext uri="{FF2B5EF4-FFF2-40B4-BE49-F238E27FC236}">
                <a16:creationId xmlns:a16="http://schemas.microsoft.com/office/drawing/2014/main" id="{166F262F-1369-F160-3CE7-3A9DA79CA584}"/>
              </a:ext>
            </a:extLst>
          </p:cNvPr>
          <p:cNvSpPr/>
          <p:nvPr/>
        </p:nvSpPr>
        <p:spPr>
          <a:xfrm>
            <a:off x="3880527" y="2805752"/>
            <a:ext cx="2084168" cy="1200329"/>
          </a:xfrm>
          <a:prstGeom prst="rect">
            <a:avLst/>
          </a:prstGeom>
          <a:noFill/>
          <a:ln>
            <a:solidFill>
              <a:srgbClr val="4686C6"/>
            </a:solidFill>
          </a:ln>
        </p:spPr>
        <p:txBody>
          <a:bodyPr wrap="square">
            <a:spAutoFit/>
          </a:bodyPr>
          <a:lstStyle/>
          <a:p>
            <a:pPr algn="ctr"/>
            <a:r>
              <a:rPr lang="sl-SI" b="1">
                <a:solidFill>
                  <a:srgbClr val="4686C6"/>
                </a:solidFill>
                <a:latin typeface="Verdana" panose="020B0604030504040204" pitchFamily="34" charset="0"/>
                <a:ea typeface="Verdana" panose="020B0604030504040204" pitchFamily="34" charset="0"/>
                <a:cs typeface="+mj-cs"/>
              </a:rPr>
              <a:t>Pripravite vsebino za prijavo na predlogi</a:t>
            </a:r>
          </a:p>
        </p:txBody>
      </p:sp>
      <p:sp>
        <p:nvSpPr>
          <p:cNvPr id="12" name="Pravokotnik 11">
            <a:extLst>
              <a:ext uri="{FF2B5EF4-FFF2-40B4-BE49-F238E27FC236}">
                <a16:creationId xmlns:a16="http://schemas.microsoft.com/office/drawing/2014/main" id="{9C57E044-035D-12FD-FBDD-50FF9D1544B6}"/>
              </a:ext>
            </a:extLst>
          </p:cNvPr>
          <p:cNvSpPr/>
          <p:nvPr/>
        </p:nvSpPr>
        <p:spPr>
          <a:xfrm>
            <a:off x="5800255" y="3799726"/>
            <a:ext cx="2084168" cy="1200329"/>
          </a:xfrm>
          <a:prstGeom prst="rect">
            <a:avLst/>
          </a:prstGeom>
          <a:noFill/>
          <a:ln>
            <a:solidFill>
              <a:srgbClr val="4686C6"/>
            </a:solidFill>
          </a:ln>
        </p:spPr>
        <p:txBody>
          <a:bodyPr wrap="square">
            <a:spAutoFit/>
          </a:bodyPr>
          <a:lstStyle/>
          <a:p>
            <a:pPr algn="ctr"/>
            <a:r>
              <a:rPr lang="sl-SI" b="1">
                <a:solidFill>
                  <a:srgbClr val="4686C6"/>
                </a:solidFill>
                <a:latin typeface="Verdana" panose="020B0604030504040204" pitchFamily="34" charset="0"/>
                <a:ea typeface="Verdana" panose="020B0604030504040204" pitchFamily="34" charset="0"/>
                <a:cs typeface="+mj-cs"/>
              </a:rPr>
              <a:t>Skrbno izpolnite spletni obrazec</a:t>
            </a:r>
          </a:p>
        </p:txBody>
      </p:sp>
      <p:sp>
        <p:nvSpPr>
          <p:cNvPr id="21" name="Pravokotnik 20">
            <a:extLst>
              <a:ext uri="{FF2B5EF4-FFF2-40B4-BE49-F238E27FC236}">
                <a16:creationId xmlns:a16="http://schemas.microsoft.com/office/drawing/2014/main" id="{CFDEA6C9-64E5-47A0-ABC5-957C93A18F6E}"/>
              </a:ext>
            </a:extLst>
          </p:cNvPr>
          <p:cNvSpPr/>
          <p:nvPr/>
        </p:nvSpPr>
        <p:spPr>
          <a:xfrm>
            <a:off x="7895869" y="4229651"/>
            <a:ext cx="2084168" cy="923330"/>
          </a:xfrm>
          <a:prstGeom prst="rect">
            <a:avLst/>
          </a:prstGeom>
          <a:noFill/>
          <a:ln>
            <a:solidFill>
              <a:srgbClr val="4686C6"/>
            </a:solidFill>
          </a:ln>
        </p:spPr>
        <p:txBody>
          <a:bodyPr wrap="square">
            <a:spAutoFit/>
          </a:bodyPr>
          <a:lstStyle/>
          <a:p>
            <a:pPr algn="ctr"/>
            <a:r>
              <a:rPr lang="sl-SI" b="1">
                <a:solidFill>
                  <a:srgbClr val="4686C6"/>
                </a:solidFill>
                <a:latin typeface="Verdana" panose="020B0604030504040204" pitchFamily="34" charset="0"/>
                <a:ea typeface="Verdana" panose="020B0604030504040204" pitchFamily="34" charset="0"/>
                <a:cs typeface="+mj-cs"/>
              </a:rPr>
              <a:t>Oddajte obrazec do 4.4. 2025</a:t>
            </a:r>
          </a:p>
        </p:txBody>
      </p:sp>
      <p:sp>
        <p:nvSpPr>
          <p:cNvPr id="23" name="Pravokotnik 22">
            <a:extLst>
              <a:ext uri="{FF2B5EF4-FFF2-40B4-BE49-F238E27FC236}">
                <a16:creationId xmlns:a16="http://schemas.microsoft.com/office/drawing/2014/main" id="{2E132E45-B66A-363F-0887-88ADA54491DE}"/>
              </a:ext>
            </a:extLst>
          </p:cNvPr>
          <p:cNvSpPr/>
          <p:nvPr/>
        </p:nvSpPr>
        <p:spPr>
          <a:xfrm>
            <a:off x="9980037" y="4670512"/>
            <a:ext cx="2084168" cy="1200329"/>
          </a:xfrm>
          <a:prstGeom prst="rect">
            <a:avLst/>
          </a:prstGeom>
          <a:noFill/>
          <a:ln>
            <a:solidFill>
              <a:srgbClr val="4686C6"/>
            </a:solidFill>
          </a:ln>
        </p:spPr>
        <p:txBody>
          <a:bodyPr wrap="square">
            <a:spAutoFit/>
          </a:bodyPr>
          <a:lstStyle/>
          <a:p>
            <a:pPr algn="ctr"/>
            <a:r>
              <a:rPr lang="sl-SI" b="1">
                <a:solidFill>
                  <a:srgbClr val="4686C6"/>
                </a:solidFill>
                <a:latin typeface="Verdana" panose="020B0604030504040204" pitchFamily="34" charset="0"/>
                <a:ea typeface="Verdana" panose="020B0604030504040204" pitchFamily="34" charset="0"/>
                <a:cs typeface="+mj-cs"/>
              </a:rPr>
              <a:t>Udeležite se regijske in nacionalne podelitve</a:t>
            </a:r>
          </a:p>
        </p:txBody>
      </p:sp>
      <p:sp>
        <p:nvSpPr>
          <p:cNvPr id="24" name="Pravokotnik 23">
            <a:extLst>
              <a:ext uri="{FF2B5EF4-FFF2-40B4-BE49-F238E27FC236}">
                <a16:creationId xmlns:a16="http://schemas.microsoft.com/office/drawing/2014/main" id="{2DB88A12-B0B9-4E8E-FCF7-83A27E905891}"/>
              </a:ext>
            </a:extLst>
          </p:cNvPr>
          <p:cNvSpPr/>
          <p:nvPr/>
        </p:nvSpPr>
        <p:spPr>
          <a:xfrm>
            <a:off x="601281" y="4824499"/>
            <a:ext cx="2084168" cy="923330"/>
          </a:xfrm>
          <a:prstGeom prst="rect">
            <a:avLst/>
          </a:prstGeom>
          <a:noFill/>
          <a:ln>
            <a:solidFill>
              <a:srgbClr val="4686C6"/>
            </a:solidFill>
          </a:ln>
        </p:spPr>
        <p:txBody>
          <a:bodyPr wrap="square">
            <a:spAutoFit/>
          </a:bodyPr>
          <a:lstStyle/>
          <a:p>
            <a:r>
              <a:rPr lang="sl-SI" b="1">
                <a:solidFill>
                  <a:srgbClr val="4686C6"/>
                </a:solidFill>
                <a:latin typeface="Verdana" panose="020B0604030504040204" pitchFamily="34" charset="0"/>
                <a:ea typeface="Verdana" panose="020B0604030504040204" pitchFamily="34" charset="0"/>
                <a:cs typeface="+mj-cs"/>
              </a:rPr>
              <a:t>Vse info: </a:t>
            </a:r>
            <a:r>
              <a:rPr lang="sl-SI" b="1">
                <a:solidFill>
                  <a:srgbClr val="4686C6"/>
                </a:solidFill>
                <a:latin typeface="Verdana" panose="020B0604030504040204" pitchFamily="34" charset="0"/>
                <a:ea typeface="Verdana" panose="020B0604030504040204" pitchFamily="34" charset="0"/>
                <a:cs typeface="+mj-cs"/>
                <a:hlinkClick r:id="rId3"/>
              </a:rPr>
              <a:t>INOVATIVNA SLOVENIJA</a:t>
            </a:r>
            <a:endParaRPr lang="sl-SI" b="1">
              <a:solidFill>
                <a:srgbClr val="4686C6"/>
              </a:solidFill>
              <a:latin typeface="Verdana" panose="020B0604030504040204" pitchFamily="34" charset="0"/>
              <a:ea typeface="Verdana" panose="020B0604030504040204" pitchFamily="34" charset="0"/>
              <a:cs typeface="+mj-cs"/>
            </a:endParaRPr>
          </a:p>
        </p:txBody>
      </p:sp>
      <p:sp>
        <p:nvSpPr>
          <p:cNvPr id="4" name="Pravokotnik 3">
            <a:extLst>
              <a:ext uri="{FF2B5EF4-FFF2-40B4-BE49-F238E27FC236}">
                <a16:creationId xmlns:a16="http://schemas.microsoft.com/office/drawing/2014/main" id="{A5E0151B-FBB4-F92D-46D0-CF5BD9A1B71E}"/>
              </a:ext>
            </a:extLst>
          </p:cNvPr>
          <p:cNvSpPr/>
          <p:nvPr/>
        </p:nvSpPr>
        <p:spPr>
          <a:xfrm>
            <a:off x="7560881" y="1620400"/>
            <a:ext cx="2397692" cy="646331"/>
          </a:xfrm>
          <a:prstGeom prst="rect">
            <a:avLst/>
          </a:prstGeom>
          <a:noFill/>
          <a:ln>
            <a:solidFill>
              <a:srgbClr val="4686C6"/>
            </a:solidFill>
          </a:ln>
        </p:spPr>
        <p:txBody>
          <a:bodyPr wrap="square">
            <a:spAutoFit/>
          </a:bodyPr>
          <a:lstStyle/>
          <a:p>
            <a:r>
              <a:rPr lang="sl-SI" b="1">
                <a:solidFill>
                  <a:srgbClr val="4686C6"/>
                </a:solidFill>
                <a:latin typeface="Verdana" panose="020B0604030504040204" pitchFamily="34" charset="0"/>
                <a:ea typeface="Verdana" panose="020B0604030504040204" pitchFamily="34" charset="0"/>
                <a:cs typeface="+mj-cs"/>
              </a:rPr>
              <a:t>Prijavni obrazec: </a:t>
            </a:r>
            <a:r>
              <a:rPr lang="sl-SI" b="1">
                <a:solidFill>
                  <a:srgbClr val="4686C6"/>
                </a:solidFill>
                <a:latin typeface="Verdana" panose="020B0604030504040204" pitchFamily="34" charset="0"/>
                <a:ea typeface="Verdana" panose="020B0604030504040204" pitchFamily="34" charset="0"/>
                <a:cs typeface="+mj-cs"/>
                <a:hlinkClick r:id="rId4"/>
              </a:rPr>
              <a:t>PRIJAVA 2025</a:t>
            </a:r>
            <a:endParaRPr lang="sl-SI" b="1">
              <a:solidFill>
                <a:srgbClr val="4686C6"/>
              </a:solidFill>
              <a:latin typeface="Verdana" panose="020B0604030504040204" pitchFamily="34" charset="0"/>
              <a:ea typeface="Verdana" panose="020B0604030504040204" pitchFamily="34" charset="0"/>
              <a:cs typeface="+mj-cs"/>
            </a:endParaRPr>
          </a:p>
        </p:txBody>
      </p:sp>
    </p:spTree>
    <p:extLst>
      <p:ext uri="{BB962C8B-B14F-4D97-AF65-F5344CB8AC3E}">
        <p14:creationId xmlns:p14="http://schemas.microsoft.com/office/powerpoint/2010/main" val="33036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oljeZBesedilom 12">
            <a:extLst>
              <a:ext uri="{FF2B5EF4-FFF2-40B4-BE49-F238E27FC236}">
                <a16:creationId xmlns:a16="http://schemas.microsoft.com/office/drawing/2014/main" id="{057BFBB2-887C-4FB0-AB07-6C7C9227513C}"/>
              </a:ext>
            </a:extLst>
          </p:cNvPr>
          <p:cNvSpPr txBox="1"/>
          <p:nvPr/>
        </p:nvSpPr>
        <p:spPr>
          <a:xfrm>
            <a:off x="1509259" y="2323105"/>
            <a:ext cx="8657781" cy="1538883"/>
          </a:xfrm>
          <a:prstGeom prst="rect">
            <a:avLst/>
          </a:prstGeom>
          <a:noFill/>
        </p:spPr>
        <p:txBody>
          <a:bodyPr wrap="square" rtlCol="0">
            <a:spAutoFit/>
          </a:bodyPr>
          <a:lstStyle/>
          <a:p>
            <a:pPr algn="ctr"/>
            <a:r>
              <a:rPr lang="sl-SI" sz="4000" b="1">
                <a:latin typeface="Verdana" panose="020B0604030504040204" pitchFamily="34" charset="0"/>
                <a:ea typeface="Verdana" panose="020B0604030504040204" pitchFamily="34" charset="0"/>
                <a:cs typeface="Verdana" panose="020B0604030504040204" pitchFamily="34" charset="0"/>
              </a:rPr>
              <a:t>Rok za oddajo prijav: </a:t>
            </a:r>
          </a:p>
          <a:p>
            <a:pPr algn="ctr"/>
            <a:r>
              <a:rPr lang="sl-SI" sz="5400" b="1">
                <a:latin typeface="Verdana" panose="020B0604030504040204" pitchFamily="34" charset="0"/>
                <a:ea typeface="Verdana" panose="020B0604030504040204" pitchFamily="34" charset="0"/>
                <a:cs typeface="Verdana" panose="020B0604030504040204" pitchFamily="34" charset="0"/>
              </a:rPr>
              <a:t>4.4.2025</a:t>
            </a:r>
          </a:p>
        </p:txBody>
      </p:sp>
      <p:pic>
        <p:nvPicPr>
          <p:cNvPr id="3" name="Slika 2" descr="Slika, ki vsebuje besede rokopis, pisava, kaligrafija, tipografija&#10;&#10;Opis je samodejno ustvarjen">
            <a:extLst>
              <a:ext uri="{FF2B5EF4-FFF2-40B4-BE49-F238E27FC236}">
                <a16:creationId xmlns:a16="http://schemas.microsoft.com/office/drawing/2014/main" id="{A398A79C-5A15-516B-B343-F853E00B23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6" name="PoljeZBesedilom 5">
            <a:extLst>
              <a:ext uri="{FF2B5EF4-FFF2-40B4-BE49-F238E27FC236}">
                <a16:creationId xmlns:a16="http://schemas.microsoft.com/office/drawing/2014/main" id="{BF628E9E-1ED2-A127-D976-FB245BC82599}"/>
              </a:ext>
            </a:extLst>
          </p:cNvPr>
          <p:cNvSpPr txBox="1"/>
          <p:nvPr/>
        </p:nvSpPr>
        <p:spPr>
          <a:xfrm>
            <a:off x="1668204" y="686533"/>
            <a:ext cx="3960216" cy="769441"/>
          </a:xfrm>
          <a:prstGeom prst="rect">
            <a:avLst/>
          </a:prstGeom>
          <a:noFill/>
        </p:spPr>
        <p:txBody>
          <a:bodyPr wrap="square" rtlCol="0">
            <a:spAutoFit/>
          </a:bodyPr>
          <a:lstStyle/>
          <a:p>
            <a:r>
              <a:rPr lang="sl-SI" sz="4400" b="1">
                <a:solidFill>
                  <a:srgbClr val="4686C6"/>
                </a:solidFill>
                <a:latin typeface="+mj-lt"/>
                <a:ea typeface="+mj-ea"/>
                <a:cs typeface="+mj-cs"/>
              </a:rPr>
              <a:t>KDAJ?</a:t>
            </a:r>
          </a:p>
        </p:txBody>
      </p:sp>
    </p:spTree>
    <p:extLst>
      <p:ext uri="{BB962C8B-B14F-4D97-AF65-F5344CB8AC3E}">
        <p14:creationId xmlns:p14="http://schemas.microsoft.com/office/powerpoint/2010/main" val="342033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372D8CF-836F-C9FA-413A-5B4D6A20DBC0}"/>
              </a:ext>
            </a:extLst>
          </p:cNvPr>
          <p:cNvSpPr txBox="1"/>
          <p:nvPr/>
        </p:nvSpPr>
        <p:spPr>
          <a:xfrm>
            <a:off x="4070445" y="2827761"/>
            <a:ext cx="184731" cy="1200329"/>
          </a:xfrm>
          <a:prstGeom prst="rect">
            <a:avLst/>
          </a:prstGeom>
          <a:noFill/>
        </p:spPr>
        <p:txBody>
          <a:bodyPr wrap="none" rtlCol="0">
            <a:spAutoFit/>
          </a:bodyPr>
          <a:lstStyle/>
          <a:p>
            <a:endParaRPr lang="sl-SI" sz="7200" b="1">
              <a:latin typeface="Verdana" panose="020B0604030504040204" pitchFamily="34" charset="0"/>
              <a:ea typeface="Verdana" panose="020B0604030504040204" pitchFamily="34" charset="0"/>
              <a:cs typeface="Verdana" panose="020B0604030504040204" pitchFamily="34" charset="0"/>
            </a:endParaRPr>
          </a:p>
        </p:txBody>
      </p:sp>
      <p:sp>
        <p:nvSpPr>
          <p:cNvPr id="13" name="Označba mesta vsebine 2">
            <a:extLst>
              <a:ext uri="{FF2B5EF4-FFF2-40B4-BE49-F238E27FC236}">
                <a16:creationId xmlns:a16="http://schemas.microsoft.com/office/drawing/2014/main" id="{E559F31E-48FC-94E4-95BF-C8EF7F0F593E}"/>
              </a:ext>
            </a:extLst>
          </p:cNvPr>
          <p:cNvSpPr txBox="1">
            <a:spLocks/>
          </p:cNvSpPr>
          <p:nvPr/>
        </p:nvSpPr>
        <p:spPr>
          <a:xfrm>
            <a:off x="805975" y="1391564"/>
            <a:ext cx="10383140" cy="21851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just">
              <a:lnSpc>
                <a:spcPct val="150000"/>
              </a:lnSpc>
              <a:spcBef>
                <a:spcPts val="600"/>
              </a:spcBef>
              <a:buFont typeface="Courier New" panose="02070309020205020404" pitchFamily="49" charset="0"/>
              <a:buChar char="o"/>
            </a:pPr>
            <a:r>
              <a:rPr lang="sl-SI" sz="1600">
                <a:effectLst/>
                <a:latin typeface="Verdana" panose="020B0604030504040204" pitchFamily="34" charset="0"/>
                <a:ea typeface="Verdana" panose="020B0604030504040204" pitchFamily="34" charset="0"/>
                <a:cs typeface="Calibri" panose="020F0502020204030204" pitchFamily="34" charset="0"/>
              </a:rPr>
              <a:t>inovacija predstavlja proces spreminjanja zamisli v izdelek, postopek, storitev ali organizacijo oziroma proces preoblikovanja ustvarjalnosti v dobiček ali koristno uporabo;</a:t>
            </a:r>
            <a:endParaRPr lang="sl-SI" sz="160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50000"/>
              </a:lnSpc>
              <a:buFont typeface="Courier New" panose="02070309020205020404" pitchFamily="49" charset="0"/>
              <a:buChar char="o"/>
            </a:pPr>
            <a:r>
              <a:rPr lang="sl-SI" sz="1600">
                <a:effectLst/>
                <a:latin typeface="Verdana" panose="020B0604030504040204" pitchFamily="34" charset="0"/>
                <a:ea typeface="Verdana" panose="020B0604030504040204" pitchFamily="34" charset="0"/>
                <a:cs typeface="Calibri" panose="020F0502020204030204" pitchFamily="34" charset="0"/>
              </a:rPr>
              <a:t>inovacije zajemajo nove izdelke, postopke in storitve ter bistveno izboljšane izdelke;  postopke in storitve. Inovacija je uvedena, ko se pojavi na trgu (inovacija izdelka, storitve) ali uporabi v okviru postopka (inovacija postopka) ali je koristno uporabljena v družbene namene (družbene in socialne inovacije). Izdelek, storitev ali postopek morajo biti novi ali bistveno izboljšani za podjetje, ni pa nujno, da so novi na trgu; </a:t>
            </a:r>
            <a:endParaRPr lang="sl-SI" sz="160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50000"/>
              </a:lnSpc>
              <a:buFont typeface="Courier New" panose="02070309020205020404" pitchFamily="49" charset="0"/>
              <a:buChar char="o"/>
            </a:pPr>
            <a:r>
              <a:rPr lang="sl-SI" sz="1600">
                <a:effectLst/>
                <a:latin typeface="Verdana" panose="020B0604030504040204" pitchFamily="34" charset="0"/>
                <a:ea typeface="Verdana" panose="020B0604030504040204" pitchFamily="34" charset="0"/>
                <a:cs typeface="Calibri" panose="020F0502020204030204" pitchFamily="34" charset="0"/>
              </a:rPr>
              <a:t>inovacije vključujejo vrsto znanstvenih, tehnoloških, organizacijskih, finančnih in gospodarskih aktivnosti;</a:t>
            </a:r>
            <a:endParaRPr lang="sl-SI" sz="160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50000"/>
              </a:lnSpc>
              <a:buFont typeface="Courier New" panose="02070309020205020404" pitchFamily="49" charset="0"/>
              <a:buChar char="o"/>
            </a:pPr>
            <a:r>
              <a:rPr lang="sl-SI" sz="1600">
                <a:effectLst/>
                <a:latin typeface="Verdana" panose="020B0604030504040204" pitchFamily="34" charset="0"/>
                <a:ea typeface="Verdana" panose="020B0604030504040204" pitchFamily="34" charset="0"/>
                <a:cs typeface="Calibri" panose="020F0502020204030204" pitchFamily="34" charset="0"/>
              </a:rPr>
              <a:t>inovacija temelji na rezultatih novega tehnološkega razvoja, novih kombinacij že obstoječih</a:t>
            </a:r>
            <a:r>
              <a:rPr lang="sl-SI" sz="1600">
                <a:latin typeface="Verdana" panose="020B0604030504040204" pitchFamily="34" charset="0"/>
                <a:ea typeface="Verdana" panose="020B0604030504040204" pitchFamily="34" charset="0"/>
                <a:cs typeface="Times New Roman" panose="02020603050405020304" pitchFamily="18" charset="0"/>
              </a:rPr>
              <a:t> </a:t>
            </a:r>
            <a:r>
              <a:rPr lang="sl-SI" sz="1600">
                <a:effectLst/>
                <a:latin typeface="Verdana" panose="020B0604030504040204" pitchFamily="34" charset="0"/>
                <a:ea typeface="Verdana" panose="020B0604030504040204" pitchFamily="34" charset="0"/>
                <a:cs typeface="Calibri" panose="020F0502020204030204" pitchFamily="34" charset="0"/>
              </a:rPr>
              <a:t>tehnologij ali uporabi drugega znanja, ki ga je pridobilo podjetje.</a:t>
            </a:r>
            <a:endParaRPr lang="sl-SI" sz="160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2" name="Slika 1" descr="Slika, ki vsebuje besede rokopis, pisava, kaligrafija, tipografija&#10;&#10;Opis je samodejno ustvarjen">
            <a:extLst>
              <a:ext uri="{FF2B5EF4-FFF2-40B4-BE49-F238E27FC236}">
                <a16:creationId xmlns:a16="http://schemas.microsoft.com/office/drawing/2014/main" id="{1A5A035B-9BC5-A696-4CCF-8813E3132B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6" name="PoljeZBesedilom 5">
            <a:extLst>
              <a:ext uri="{FF2B5EF4-FFF2-40B4-BE49-F238E27FC236}">
                <a16:creationId xmlns:a16="http://schemas.microsoft.com/office/drawing/2014/main" id="{D858F5DC-7AE1-1E53-2A61-6B0E0D6D557B}"/>
              </a:ext>
            </a:extLst>
          </p:cNvPr>
          <p:cNvSpPr txBox="1"/>
          <p:nvPr/>
        </p:nvSpPr>
        <p:spPr>
          <a:xfrm>
            <a:off x="973923" y="478523"/>
            <a:ext cx="3960216" cy="646331"/>
          </a:xfrm>
          <a:prstGeom prst="rect">
            <a:avLst/>
          </a:prstGeom>
          <a:noFill/>
        </p:spPr>
        <p:txBody>
          <a:bodyPr wrap="square" rtlCol="0">
            <a:spAutoFit/>
          </a:bodyPr>
          <a:lstStyle/>
          <a:p>
            <a:r>
              <a:rPr lang="sl-SI" sz="3600" b="1">
                <a:solidFill>
                  <a:srgbClr val="4686C6"/>
                </a:solidFill>
                <a:latin typeface="+mj-lt"/>
                <a:ea typeface="+mj-ea"/>
                <a:cs typeface="+mj-cs"/>
              </a:rPr>
              <a:t>Kaj je inovacija?</a:t>
            </a:r>
          </a:p>
        </p:txBody>
      </p:sp>
    </p:spTree>
    <p:extLst>
      <p:ext uri="{BB962C8B-B14F-4D97-AF65-F5344CB8AC3E}">
        <p14:creationId xmlns:p14="http://schemas.microsoft.com/office/powerpoint/2010/main" val="210795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372D8CF-836F-C9FA-413A-5B4D6A20DBC0}"/>
              </a:ext>
            </a:extLst>
          </p:cNvPr>
          <p:cNvSpPr txBox="1"/>
          <p:nvPr/>
        </p:nvSpPr>
        <p:spPr>
          <a:xfrm>
            <a:off x="4070445" y="2827761"/>
            <a:ext cx="184731" cy="1200329"/>
          </a:xfrm>
          <a:prstGeom prst="rect">
            <a:avLst/>
          </a:prstGeom>
          <a:noFill/>
        </p:spPr>
        <p:txBody>
          <a:bodyPr wrap="none" rtlCol="0">
            <a:spAutoFit/>
          </a:bodyPr>
          <a:lstStyle/>
          <a:p>
            <a:endParaRPr lang="sl-SI" sz="7200" b="1">
              <a:latin typeface="Verdana" panose="020B0604030504040204" pitchFamily="34" charset="0"/>
              <a:ea typeface="Verdana" panose="020B0604030504040204" pitchFamily="34" charset="0"/>
              <a:cs typeface="Verdana" panose="020B0604030504040204" pitchFamily="34" charset="0"/>
            </a:endParaRPr>
          </a:p>
        </p:txBody>
      </p:sp>
      <p:sp>
        <p:nvSpPr>
          <p:cNvPr id="16" name="Označba mesta vsebine 2">
            <a:extLst>
              <a:ext uri="{FF2B5EF4-FFF2-40B4-BE49-F238E27FC236}">
                <a16:creationId xmlns:a16="http://schemas.microsoft.com/office/drawing/2014/main" id="{2DEE1B0D-06E3-EE45-AA1E-9DB9A509CE8D}"/>
              </a:ext>
            </a:extLst>
          </p:cNvPr>
          <p:cNvSpPr txBox="1">
            <a:spLocks/>
          </p:cNvSpPr>
          <p:nvPr/>
        </p:nvSpPr>
        <p:spPr>
          <a:xfrm>
            <a:off x="452673" y="1237803"/>
            <a:ext cx="10782677"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sl-SI" sz="2000">
                <a:latin typeface="Verdana" panose="020B0604030504040204" pitchFamily="34" charset="0"/>
                <a:ea typeface="Verdana" panose="020B0604030504040204" pitchFamily="34" charset="0"/>
                <a:cs typeface="Calibri" panose="020F0502020204030204" pitchFamily="34" charset="0"/>
              </a:rPr>
              <a:t>Proizvod ali storitev, ki je nov ali bistveno izboljšan. Vključuje znatne izboljšave tehničnih specifikacij, sestavnih delov in materialov, programske opreme v izdelku, prijaznost do uporabnika ali druge funkcionalne značilnosti</a:t>
            </a:r>
          </a:p>
        </p:txBody>
      </p:sp>
      <p:sp>
        <p:nvSpPr>
          <p:cNvPr id="18" name="Pravokotnik 17">
            <a:extLst>
              <a:ext uri="{FF2B5EF4-FFF2-40B4-BE49-F238E27FC236}">
                <a16:creationId xmlns:a16="http://schemas.microsoft.com/office/drawing/2014/main" id="{1379F95A-BC22-15C2-1882-31538C03B955}"/>
              </a:ext>
            </a:extLst>
          </p:cNvPr>
          <p:cNvSpPr/>
          <p:nvPr/>
        </p:nvSpPr>
        <p:spPr>
          <a:xfrm>
            <a:off x="3026457" y="5688990"/>
            <a:ext cx="6271102" cy="1050159"/>
          </a:xfrm>
          <a:prstGeom prst="rect">
            <a:avLst/>
          </a:prstGeom>
        </p:spPr>
        <p:txBody>
          <a:bodyPr wrap="square">
            <a:spAutoFit/>
          </a:bodyPr>
          <a:lstStyle/>
          <a:p>
            <a:pPr algn="ctr">
              <a:lnSpc>
                <a:spcPct val="107000"/>
              </a:lnSpc>
              <a:spcAft>
                <a:spcPts val="800"/>
              </a:spcAft>
            </a:pPr>
            <a:r>
              <a:rPr lang="sl-SI" sz="1200" kern="100">
                <a:effectLst/>
                <a:latin typeface="Verdana" panose="020B0604030504040204" pitchFamily="34" charset="0"/>
                <a:ea typeface="Verdana" panose="020B0604030504040204" pitchFamily="34" charset="0"/>
                <a:cs typeface="Times New Roman" panose="02020603050405020304" pitchFamily="18" charset="0"/>
              </a:rPr>
              <a:t> </a:t>
            </a:r>
            <a:r>
              <a:rPr lang="sl-SI" sz="1200" b="1" kern="100">
                <a:solidFill>
                  <a:srgbClr val="313131"/>
                </a:solidFill>
                <a:effectLst/>
                <a:latin typeface="Verdana" panose="020B0604030504040204" pitchFamily="34" charset="0"/>
                <a:ea typeface="Verdana" panose="020B0604030504040204" pitchFamily="34" charset="0"/>
                <a:cs typeface="Times New Roman" panose="02020603050405020304" pitchFamily="18" charset="0"/>
              </a:rPr>
              <a:t>Razvoj </a:t>
            </a:r>
            <a:r>
              <a:rPr lang="sl-SI" sz="1200" b="1" kern="100" err="1">
                <a:solidFill>
                  <a:srgbClr val="313131"/>
                </a:solidFill>
                <a:effectLst/>
                <a:latin typeface="Verdana" panose="020B0604030504040204" pitchFamily="34" charset="0"/>
                <a:ea typeface="Verdana" panose="020B0604030504040204" pitchFamily="34" charset="0"/>
                <a:cs typeface="Times New Roman" panose="02020603050405020304" pitchFamily="18" charset="0"/>
              </a:rPr>
              <a:t>superzlitine</a:t>
            </a:r>
            <a:r>
              <a:rPr lang="sl-SI" sz="1200" b="1" kern="100">
                <a:solidFill>
                  <a:srgbClr val="313131"/>
                </a:solidFill>
                <a:effectLst/>
                <a:latin typeface="Verdana" panose="020B0604030504040204" pitchFamily="34" charset="0"/>
                <a:ea typeface="Verdana" panose="020B0604030504040204" pitchFamily="34" charset="0"/>
                <a:cs typeface="Times New Roman" panose="02020603050405020304" pitchFamily="18" charset="0"/>
              </a:rPr>
              <a:t> UTOPTI / CHN35VT-VD po inovativnem postopku EPŽ kot prvi na svetu (SIJ Metal Ravne d.o.o.)</a:t>
            </a:r>
            <a:endParaRPr lang="sl-SI" sz="1200" b="1" kern="100">
              <a:effectLst/>
              <a:latin typeface="Verdana" panose="020B0604030504040204" pitchFamily="34" charset="0"/>
              <a:ea typeface="Verdana" panose="020B0604030504040204" pitchFamily="34" charset="0"/>
              <a:cs typeface="Times New Roman" panose="02020603050405020304" pitchFamily="18" charset="0"/>
            </a:endParaRPr>
          </a:p>
          <a:p>
            <a:pPr algn="ctr">
              <a:lnSpc>
                <a:spcPct val="107000"/>
              </a:lnSpc>
              <a:spcAft>
                <a:spcPts val="800"/>
              </a:spcAft>
            </a:pPr>
            <a:r>
              <a:rPr lang="sl-SI" sz="1200" kern="100">
                <a:effectLst/>
                <a:latin typeface="Verdana" panose="020B0604030504040204" pitchFamily="34" charset="0"/>
                <a:ea typeface="Verdana" panose="020B0604030504040204" pitchFamily="34" charset="0"/>
                <a:cs typeface="Times New Roman" panose="02020603050405020304" pitchFamily="18" charset="0"/>
              </a:rPr>
              <a:t>Zlato nacionalno priznanje 2024</a:t>
            </a:r>
          </a:p>
          <a:p>
            <a:pPr algn="ctr">
              <a:lnSpc>
                <a:spcPct val="150000"/>
              </a:lnSpc>
            </a:pPr>
            <a:endParaRPr lang="sl-SI" sz="700" i="1">
              <a:latin typeface="Verdana" panose="020B0604030504040204" pitchFamily="34" charset="0"/>
              <a:ea typeface="Verdana" panose="020B0604030504040204" pitchFamily="34" charset="0"/>
              <a:cs typeface="Verdana" panose="020B0604030504040204" pitchFamily="34" charset="0"/>
            </a:endParaRPr>
          </a:p>
        </p:txBody>
      </p:sp>
      <p:pic>
        <p:nvPicPr>
          <p:cNvPr id="2" name="Slika 1" descr="Slika, ki vsebuje besede rokopis, pisava, kaligrafija, tipografija&#10;&#10;Opis je samodejno ustvarjen">
            <a:extLst>
              <a:ext uri="{FF2B5EF4-FFF2-40B4-BE49-F238E27FC236}">
                <a16:creationId xmlns:a16="http://schemas.microsoft.com/office/drawing/2014/main" id="{3CCB7290-F593-BCFA-86BF-D105F71FFE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6" name="PoljeZBesedilom 5">
            <a:extLst>
              <a:ext uri="{FF2B5EF4-FFF2-40B4-BE49-F238E27FC236}">
                <a16:creationId xmlns:a16="http://schemas.microsoft.com/office/drawing/2014/main" id="{D529CE73-E538-007F-2979-E3CDB15F3879}"/>
              </a:ext>
            </a:extLst>
          </p:cNvPr>
          <p:cNvSpPr txBox="1"/>
          <p:nvPr/>
        </p:nvSpPr>
        <p:spPr>
          <a:xfrm>
            <a:off x="684211" y="407775"/>
            <a:ext cx="4684493" cy="646331"/>
          </a:xfrm>
          <a:prstGeom prst="rect">
            <a:avLst/>
          </a:prstGeom>
          <a:noFill/>
        </p:spPr>
        <p:txBody>
          <a:bodyPr wrap="square" rtlCol="0">
            <a:spAutoFit/>
          </a:bodyPr>
          <a:lstStyle/>
          <a:p>
            <a:r>
              <a:rPr lang="sl-SI" sz="3600" b="1">
                <a:solidFill>
                  <a:srgbClr val="4686C6"/>
                </a:solidFill>
                <a:latin typeface="+mj-lt"/>
                <a:ea typeface="+mj-ea"/>
                <a:cs typeface="+mj-cs"/>
              </a:rPr>
              <a:t>Produktna inovacija</a:t>
            </a:r>
          </a:p>
        </p:txBody>
      </p:sp>
      <p:pic>
        <p:nvPicPr>
          <p:cNvPr id="4" name="Slika 3" descr="Slika, ki vsebuje besede inženiring, dude, stroj, industrija&#10;&#10;Opis je samodejno ustvarjen">
            <a:extLst>
              <a:ext uri="{FF2B5EF4-FFF2-40B4-BE49-F238E27FC236}">
                <a16:creationId xmlns:a16="http://schemas.microsoft.com/office/drawing/2014/main" id="{BC1706F5-4F93-88C4-D5F9-81C1758A6B63}"/>
              </a:ext>
            </a:extLst>
          </p:cNvPr>
          <p:cNvPicPr>
            <a:picLocks noChangeAspect="1"/>
          </p:cNvPicPr>
          <p:nvPr/>
        </p:nvPicPr>
        <p:blipFill>
          <a:blip r:embed="rId3"/>
          <a:stretch>
            <a:fillRect/>
          </a:stretch>
        </p:blipFill>
        <p:spPr>
          <a:xfrm>
            <a:off x="5205682" y="2619720"/>
            <a:ext cx="2237337" cy="3022084"/>
          </a:xfrm>
          <a:prstGeom prst="rect">
            <a:avLst/>
          </a:prstGeom>
        </p:spPr>
      </p:pic>
    </p:spTree>
    <p:extLst>
      <p:ext uri="{BB962C8B-B14F-4D97-AF65-F5344CB8AC3E}">
        <p14:creationId xmlns:p14="http://schemas.microsoft.com/office/powerpoint/2010/main" val="219366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značba mesta vsebine 2">
            <a:extLst>
              <a:ext uri="{FF2B5EF4-FFF2-40B4-BE49-F238E27FC236}">
                <a16:creationId xmlns:a16="http://schemas.microsoft.com/office/drawing/2014/main" id="{2DF6C554-7393-470D-9D51-CBE52C5FE889}"/>
              </a:ext>
            </a:extLst>
          </p:cNvPr>
          <p:cNvSpPr txBox="1">
            <a:spLocks/>
          </p:cNvSpPr>
          <p:nvPr/>
        </p:nvSpPr>
        <p:spPr>
          <a:xfrm>
            <a:off x="580103" y="1373073"/>
            <a:ext cx="9866222"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sl-SI" sz="2000">
                <a:latin typeface="Verdana" panose="020B0604030504040204" pitchFamily="34" charset="0"/>
                <a:ea typeface="Verdana" panose="020B0604030504040204" pitchFamily="34" charset="0"/>
                <a:cs typeface="Calibri" panose="020F0502020204030204" pitchFamily="34" charset="0"/>
              </a:rPr>
              <a:t>Nov ali bistveno izboljšan proizvodni proces oz. postopek. To vključuje pomembne spremembe v tehniki, opremi in / ali programski opremi</a:t>
            </a:r>
          </a:p>
        </p:txBody>
      </p:sp>
      <p:sp>
        <p:nvSpPr>
          <p:cNvPr id="16" name="Pravokotnik 15">
            <a:extLst>
              <a:ext uri="{FF2B5EF4-FFF2-40B4-BE49-F238E27FC236}">
                <a16:creationId xmlns:a16="http://schemas.microsoft.com/office/drawing/2014/main" id="{46C93212-AA95-4152-ACBE-982D34CF5F94}"/>
              </a:ext>
            </a:extLst>
          </p:cNvPr>
          <p:cNvSpPr/>
          <p:nvPr/>
        </p:nvSpPr>
        <p:spPr>
          <a:xfrm>
            <a:off x="1607574" y="5484927"/>
            <a:ext cx="8976852" cy="958339"/>
          </a:xfrm>
          <a:prstGeom prst="rect">
            <a:avLst/>
          </a:prstGeom>
        </p:spPr>
        <p:txBody>
          <a:bodyPr wrap="square">
            <a:spAutoFit/>
          </a:bodyPr>
          <a:lstStyle/>
          <a:p>
            <a:pPr algn="ctr">
              <a:lnSpc>
                <a:spcPct val="150000"/>
              </a:lnSpc>
            </a:pPr>
            <a:r>
              <a:rPr lang="sl-SI" sz="1400" b="1" i="0" u="none" strike="noStrike" baseline="0">
                <a:solidFill>
                  <a:srgbClr val="323232"/>
                </a:solidFill>
                <a:latin typeface="Verdana" panose="020B0604030504040204" pitchFamily="34" charset="0"/>
                <a:ea typeface="Verdana" panose="020B0604030504040204" pitchFamily="34" charset="0"/>
              </a:rPr>
              <a:t>Razvoj krožnega procesa zelene proizvodnje keramičnih mas z uporabo napovednega modela za trajnostni razvoj (ETI </a:t>
            </a:r>
            <a:r>
              <a:rPr lang="sl-SI" sz="1400" b="1" i="0" u="none" strike="noStrike" baseline="0" err="1">
                <a:solidFill>
                  <a:srgbClr val="323232"/>
                </a:solidFill>
                <a:latin typeface="Verdana" panose="020B0604030504040204" pitchFamily="34" charset="0"/>
                <a:ea typeface="Verdana" panose="020B0604030504040204" pitchFamily="34" charset="0"/>
              </a:rPr>
              <a:t>Elektroelement</a:t>
            </a:r>
            <a:r>
              <a:rPr lang="sl-SI" sz="1400" b="1" i="0" u="none" strike="noStrike" baseline="0">
                <a:solidFill>
                  <a:srgbClr val="323232"/>
                </a:solidFill>
                <a:latin typeface="Verdana" panose="020B0604030504040204" pitchFamily="34" charset="0"/>
                <a:ea typeface="Verdana" panose="020B0604030504040204" pitchFamily="34" charset="0"/>
              </a:rPr>
              <a:t> d.o.o., RC </a:t>
            </a:r>
            <a:r>
              <a:rPr lang="sl-SI" sz="1400" b="1" i="0" u="none" strike="noStrike" baseline="0" err="1">
                <a:solidFill>
                  <a:srgbClr val="323232"/>
                </a:solidFill>
                <a:latin typeface="Verdana" panose="020B0604030504040204" pitchFamily="34" charset="0"/>
                <a:ea typeface="Verdana" panose="020B0604030504040204" pitchFamily="34" charset="0"/>
              </a:rPr>
              <a:t>eNeM</a:t>
            </a:r>
            <a:r>
              <a:rPr lang="sl-SI" sz="1400" b="1" i="0" u="none" strike="noStrike" baseline="0">
                <a:solidFill>
                  <a:srgbClr val="323232"/>
                </a:solidFill>
                <a:latin typeface="Verdana" panose="020B0604030504040204" pitchFamily="34" charset="0"/>
                <a:ea typeface="Verdana" panose="020B0604030504040204" pitchFamily="34" charset="0"/>
              </a:rPr>
              <a:t> d.o.o., </a:t>
            </a:r>
            <a:r>
              <a:rPr lang="sl-SI" sz="1400" b="1" i="0" u="none" strike="noStrike" baseline="0" err="1">
                <a:solidFill>
                  <a:srgbClr val="323232"/>
                </a:solidFill>
                <a:latin typeface="Verdana" panose="020B0604030504040204" pitchFamily="34" charset="0"/>
                <a:ea typeface="Verdana" panose="020B0604030504040204" pitchFamily="34" charset="0"/>
              </a:rPr>
              <a:t>Culmium</a:t>
            </a:r>
            <a:r>
              <a:rPr lang="sl-SI" sz="1400" b="1" i="0" u="none" strike="noStrike" baseline="0">
                <a:solidFill>
                  <a:srgbClr val="323232"/>
                </a:solidFill>
                <a:latin typeface="Verdana" panose="020B0604030504040204" pitchFamily="34" charset="0"/>
                <a:ea typeface="Verdana" panose="020B0604030504040204" pitchFamily="34" charset="0"/>
              </a:rPr>
              <a:t> d.o.o.)</a:t>
            </a:r>
          </a:p>
          <a:p>
            <a:pPr algn="ctr">
              <a:lnSpc>
                <a:spcPct val="150000"/>
              </a:lnSpc>
            </a:pPr>
            <a:r>
              <a:rPr lang="sl-SI" sz="1100" i="1">
                <a:latin typeface="Verdana" panose="020B0604030504040204" pitchFamily="34" charset="0"/>
                <a:ea typeface="Verdana" panose="020B0604030504040204" pitchFamily="34" charset="0"/>
              </a:rPr>
              <a:t>Srebrno nacionalno </a:t>
            </a:r>
            <a:r>
              <a:rPr lang="sl-SI" sz="1100" i="1">
                <a:latin typeface="Verdana" panose="020B0604030504040204" pitchFamily="34" charset="0"/>
                <a:ea typeface="Verdana" panose="020B0604030504040204" pitchFamily="34" charset="0"/>
                <a:cs typeface="Verdana" panose="020B0604030504040204" pitchFamily="34" charset="0"/>
              </a:rPr>
              <a:t>priznanje 2023</a:t>
            </a:r>
          </a:p>
        </p:txBody>
      </p:sp>
      <p:pic>
        <p:nvPicPr>
          <p:cNvPr id="4" name="Slika 3">
            <a:extLst>
              <a:ext uri="{FF2B5EF4-FFF2-40B4-BE49-F238E27FC236}">
                <a16:creationId xmlns:a16="http://schemas.microsoft.com/office/drawing/2014/main" id="{A641359B-326A-8FCF-97F4-65724E5BD40B}"/>
              </a:ext>
            </a:extLst>
          </p:cNvPr>
          <p:cNvPicPr>
            <a:picLocks noChangeAspect="1"/>
          </p:cNvPicPr>
          <p:nvPr/>
        </p:nvPicPr>
        <p:blipFill>
          <a:blip r:embed="rId2"/>
          <a:stretch>
            <a:fillRect/>
          </a:stretch>
        </p:blipFill>
        <p:spPr>
          <a:xfrm>
            <a:off x="4368354" y="2267505"/>
            <a:ext cx="2512226" cy="3340118"/>
          </a:xfrm>
          <a:prstGeom prst="rect">
            <a:avLst/>
          </a:prstGeom>
        </p:spPr>
      </p:pic>
      <p:pic>
        <p:nvPicPr>
          <p:cNvPr id="3" name="Slika 2" descr="Slika, ki vsebuje besede rokopis, pisava, kaligrafija, tipografija&#10;&#10;Opis je samodejno ustvarjen">
            <a:extLst>
              <a:ext uri="{FF2B5EF4-FFF2-40B4-BE49-F238E27FC236}">
                <a16:creationId xmlns:a16="http://schemas.microsoft.com/office/drawing/2014/main" id="{BB4CCAA8-FDBE-C032-0712-070009FA55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oljeZBesedilom 4">
            <a:extLst>
              <a:ext uri="{FF2B5EF4-FFF2-40B4-BE49-F238E27FC236}">
                <a16:creationId xmlns:a16="http://schemas.microsoft.com/office/drawing/2014/main" id="{39D6E08A-5B51-6C5D-5C43-35B89CB28583}"/>
              </a:ext>
            </a:extLst>
          </p:cNvPr>
          <p:cNvSpPr txBox="1"/>
          <p:nvPr/>
        </p:nvSpPr>
        <p:spPr>
          <a:xfrm>
            <a:off x="684211" y="407775"/>
            <a:ext cx="4684493" cy="646331"/>
          </a:xfrm>
          <a:prstGeom prst="rect">
            <a:avLst/>
          </a:prstGeom>
          <a:noFill/>
        </p:spPr>
        <p:txBody>
          <a:bodyPr wrap="square" rtlCol="0">
            <a:spAutoFit/>
          </a:bodyPr>
          <a:lstStyle/>
          <a:p>
            <a:r>
              <a:rPr lang="sl-SI" sz="3600" b="1">
                <a:solidFill>
                  <a:srgbClr val="4686C6"/>
                </a:solidFill>
                <a:latin typeface="+mj-lt"/>
                <a:ea typeface="+mj-ea"/>
                <a:cs typeface="+mj-cs"/>
              </a:rPr>
              <a:t>Procesna inovacija</a:t>
            </a:r>
          </a:p>
        </p:txBody>
      </p:sp>
    </p:spTree>
    <p:extLst>
      <p:ext uri="{BB962C8B-B14F-4D97-AF65-F5344CB8AC3E}">
        <p14:creationId xmlns:p14="http://schemas.microsoft.com/office/powerpoint/2010/main" val="343892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03cdf61-9bdb-4ab1-bf99-aabb6c694d24" xsi:nil="true"/>
    <lcf76f155ced4ddcb4097134ff3c332f xmlns="229f0979-ca47-4de9-bde6-738f1a71dc3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2810E59E02B074595D233014ACC46E9" ma:contentTypeVersion="15" ma:contentTypeDescription="Ustvari nov dokument." ma:contentTypeScope="" ma:versionID="0f71ea4673a23e836d09e54cf86ecc7e">
  <xsd:schema xmlns:xsd="http://www.w3.org/2001/XMLSchema" xmlns:xs="http://www.w3.org/2001/XMLSchema" xmlns:p="http://schemas.microsoft.com/office/2006/metadata/properties" xmlns:ns2="229f0979-ca47-4de9-bde6-738f1a71dc3b" xmlns:ns3="703cdf61-9bdb-4ab1-bf99-aabb6c694d24" targetNamespace="http://schemas.microsoft.com/office/2006/metadata/properties" ma:root="true" ma:fieldsID="9c551eb8574a930c2e9fb76869ffa995" ns2:_="" ns3:_="">
    <xsd:import namespace="229f0979-ca47-4de9-bde6-738f1a71dc3b"/>
    <xsd:import namespace="703cdf61-9bdb-4ab1-bf99-aabb6c694d2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f0979-ca47-4de9-bde6-738f1a71dc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74e670e0-036f-40c5-a94b-014558db02e6"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3cdf61-9bdb-4ab1-bf99-aabb6c694d2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045dbe8-36ce-414e-b890-92d4d91653f2}" ma:internalName="TaxCatchAll" ma:showField="CatchAllData" ma:web="703cdf61-9bdb-4ab1-bf99-aabb6c694d2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F96BEB-85AD-4EBD-821F-31B01E959EFA}">
  <ds:schemaRefs>
    <ds:schemaRef ds:uri="229f0979-ca47-4de9-bde6-738f1a71dc3b"/>
    <ds:schemaRef ds:uri="703cdf61-9bdb-4ab1-bf99-aabb6c694d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702F094-60A0-4E41-A90E-E6A4AF8985FF}">
  <ds:schemaRefs>
    <ds:schemaRef ds:uri="http://schemas.microsoft.com/sharepoint/v3/contenttype/forms"/>
  </ds:schemaRefs>
</ds:datastoreItem>
</file>

<file path=customXml/itemProps3.xml><?xml version="1.0" encoding="utf-8"?>
<ds:datastoreItem xmlns:ds="http://schemas.openxmlformats.org/officeDocument/2006/customXml" ds:itemID="{7FA418D3-2E96-4FD6-B38C-21FD86D06AF1}">
  <ds:schemaRefs>
    <ds:schemaRef ds:uri="229f0979-ca47-4de9-bde6-738f1a71dc3b"/>
    <ds:schemaRef ds:uri="703cdf61-9bdb-4ab1-bf99-aabb6c694d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1794</Words>
  <Application>Microsoft Office PowerPoint</Application>
  <PresentationFormat>Širokozaslonsko</PresentationFormat>
  <Paragraphs>156</Paragraphs>
  <Slides>30</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30</vt:i4>
      </vt:variant>
    </vt:vector>
  </HeadingPairs>
  <TitlesOfParts>
    <vt:vector size="36" baseType="lpstr">
      <vt:lpstr>Arial</vt:lpstr>
      <vt:lpstr>Courier New</vt:lpstr>
      <vt:lpstr>Söhne</vt:lpstr>
      <vt:lpstr>Trebuchet MS</vt:lpstr>
      <vt:lpstr>Verdana</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Samo Grčman</dc:creator>
  <cp:lastModifiedBy>Maja Kričej</cp:lastModifiedBy>
  <cp:revision>2</cp:revision>
  <cp:lastPrinted>2025-02-12T09:50:39Z</cp:lastPrinted>
  <dcterms:created xsi:type="dcterms:W3CDTF">2025-02-11T15:16:06Z</dcterms:created>
  <dcterms:modified xsi:type="dcterms:W3CDTF">2025-05-20T18:29:57Z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0x01010052810E59E02B074595D233014ACC46E9</vt:lpwstr>
  </property>
  <property fmtid="{D5CDD505-2E9C-101B-9397-08002B2CF9AE}" pid="3" name="MediaServiceImageTags">
    <vt:lpwstr/>
  </property>
</Properties>
</file>