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4" r:id="rId5"/>
    <p:sldId id="348" r:id="rId6"/>
    <p:sldId id="349" r:id="rId7"/>
    <p:sldId id="350" r:id="rId8"/>
    <p:sldId id="351" r:id="rId9"/>
    <p:sldId id="303" r:id="rId10"/>
    <p:sldId id="300" r:id="rId11"/>
    <p:sldId id="310" r:id="rId12"/>
    <p:sldId id="304" r:id="rId13"/>
    <p:sldId id="352" r:id="rId14"/>
    <p:sldId id="359" r:id="rId15"/>
    <p:sldId id="360" r:id="rId16"/>
    <p:sldId id="297" r:id="rId17"/>
    <p:sldId id="298" r:id="rId18"/>
    <p:sldId id="362" r:id="rId19"/>
    <p:sldId id="302" r:id="rId20"/>
    <p:sldId id="355" r:id="rId21"/>
    <p:sldId id="357" r:id="rId22"/>
    <p:sldId id="329" r:id="rId23"/>
    <p:sldId id="364" r:id="rId24"/>
    <p:sldId id="311" r:id="rId25"/>
    <p:sldId id="312" r:id="rId26"/>
    <p:sldId id="295" r:id="rId27"/>
    <p:sldId id="356" r:id="rId28"/>
    <p:sldId id="313" r:id="rId29"/>
    <p:sldId id="314" r:id="rId30"/>
    <p:sldId id="345" r:id="rId31"/>
    <p:sldId id="346" r:id="rId32"/>
    <p:sldId id="347" r:id="rId33"/>
    <p:sldId id="338" r:id="rId34"/>
    <p:sldId id="323" r:id="rId35"/>
    <p:sldId id="333" r:id="rId36"/>
    <p:sldId id="330" r:id="rId3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C4E"/>
    <a:srgbClr val="FCB02A"/>
    <a:srgbClr val="FFC000"/>
    <a:srgbClr val="FCBB3A"/>
    <a:srgbClr val="FCA304"/>
    <a:srgbClr val="FCB11C"/>
    <a:srgbClr val="000000"/>
    <a:srgbClr val="DB8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4E5AE-06FA-4FAE-BA01-4BD638F56AA1}" v="4" dt="2024-02-14T09:49:46.704"/>
    <p1510:client id="{79DD9887-15E6-40AF-8055-9DD8E4F15124}" v="34" dt="2024-02-14T09:45:46.681"/>
    <p1510:client id="{D33DBE4D-2882-4146-AC06-C561C1773338}" v="57" dt="2024-02-14T09:25:31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Kričej" userId="bad5d2c8-2028-46f3-a252-01def821c492" providerId="ADAL" clId="{2534E5AE-06FA-4FAE-BA01-4BD638F56AA1}"/>
    <pc:docChg chg="custSel addSld delSld modSld">
      <pc:chgData name="Maja Kričej" userId="bad5d2c8-2028-46f3-a252-01def821c492" providerId="ADAL" clId="{2534E5AE-06FA-4FAE-BA01-4BD638F56AA1}" dt="2024-02-14T09:53:08.677" v="150" actId="108"/>
      <pc:docMkLst>
        <pc:docMk/>
      </pc:docMkLst>
      <pc:sldChg chg="modSp mod">
        <pc:chgData name="Maja Kričej" userId="bad5d2c8-2028-46f3-a252-01def821c492" providerId="ADAL" clId="{2534E5AE-06FA-4FAE-BA01-4BD638F56AA1}" dt="2024-02-14T09:53:08.677" v="150" actId="108"/>
        <pc:sldMkLst>
          <pc:docMk/>
          <pc:sldMk cId="545295482" sldId="347"/>
        </pc:sldMkLst>
        <pc:spChg chg="mod">
          <ac:chgData name="Maja Kričej" userId="bad5d2c8-2028-46f3-a252-01def821c492" providerId="ADAL" clId="{2534E5AE-06FA-4FAE-BA01-4BD638F56AA1}" dt="2024-02-14T09:53:08.677" v="150" actId="108"/>
          <ac:spMkLst>
            <pc:docMk/>
            <pc:sldMk cId="545295482" sldId="347"/>
            <ac:spMk id="6" creationId="{C986E2FC-4163-7D09-9B02-5DAF2ADCBE67}"/>
          </ac:spMkLst>
        </pc:spChg>
      </pc:sldChg>
      <pc:sldChg chg="addSp modSp">
        <pc:chgData name="Maja Kričej" userId="bad5d2c8-2028-46f3-a252-01def821c492" providerId="ADAL" clId="{2534E5AE-06FA-4FAE-BA01-4BD638F56AA1}" dt="2024-02-14T09:49:41.035" v="4"/>
        <pc:sldMkLst>
          <pc:docMk/>
          <pc:sldMk cId="3966842226" sldId="355"/>
        </pc:sldMkLst>
        <pc:picChg chg="add mod">
          <ac:chgData name="Maja Kričej" userId="bad5d2c8-2028-46f3-a252-01def821c492" providerId="ADAL" clId="{2534E5AE-06FA-4FAE-BA01-4BD638F56AA1}" dt="2024-02-14T09:49:41.035" v="4"/>
          <ac:picMkLst>
            <pc:docMk/>
            <pc:sldMk cId="3966842226" sldId="355"/>
            <ac:picMk id="4" creationId="{7D96D250-8A0D-A1D0-F4A5-F82B4EF9D933}"/>
          </ac:picMkLst>
        </pc:picChg>
      </pc:sldChg>
      <pc:sldChg chg="addSp modSp">
        <pc:chgData name="Maja Kričej" userId="bad5d2c8-2028-46f3-a252-01def821c492" providerId="ADAL" clId="{2534E5AE-06FA-4FAE-BA01-4BD638F56AA1}" dt="2024-02-14T09:49:39.331" v="3"/>
        <pc:sldMkLst>
          <pc:docMk/>
          <pc:sldMk cId="1972234975" sldId="357"/>
        </pc:sldMkLst>
        <pc:picChg chg="add mod">
          <ac:chgData name="Maja Kričej" userId="bad5d2c8-2028-46f3-a252-01def821c492" providerId="ADAL" clId="{2534E5AE-06FA-4FAE-BA01-4BD638F56AA1}" dt="2024-02-14T09:49:39.331" v="3"/>
          <ac:picMkLst>
            <pc:docMk/>
            <pc:sldMk cId="1972234975" sldId="357"/>
            <ac:picMk id="4" creationId="{50CC62A2-0031-B434-6F3E-81993556AD91}"/>
          </ac:picMkLst>
        </pc:picChg>
      </pc:sldChg>
      <pc:sldChg chg="new del">
        <pc:chgData name="Maja Kričej" userId="bad5d2c8-2028-46f3-a252-01def821c492" providerId="ADAL" clId="{2534E5AE-06FA-4FAE-BA01-4BD638F56AA1}" dt="2024-02-14T09:49:33.376" v="2" actId="47"/>
        <pc:sldMkLst>
          <pc:docMk/>
          <pc:sldMk cId="538430334" sldId="363"/>
        </pc:sldMkLst>
      </pc:sldChg>
      <pc:sldChg chg="addSp delSp modSp add mod">
        <pc:chgData name="Maja Kričej" userId="bad5d2c8-2028-46f3-a252-01def821c492" providerId="ADAL" clId="{2534E5AE-06FA-4FAE-BA01-4BD638F56AA1}" dt="2024-02-14T09:50:00.791" v="9" actId="14100"/>
        <pc:sldMkLst>
          <pc:docMk/>
          <pc:sldMk cId="3210142644" sldId="364"/>
        </pc:sldMkLst>
        <pc:spChg chg="mod">
          <ac:chgData name="Maja Kričej" userId="bad5d2c8-2028-46f3-a252-01def821c492" providerId="ADAL" clId="{2534E5AE-06FA-4FAE-BA01-4BD638F56AA1}" dt="2024-02-14T09:49:53.334" v="7" actId="108"/>
          <ac:spMkLst>
            <pc:docMk/>
            <pc:sldMk cId="3210142644" sldId="364"/>
            <ac:spMk id="5" creationId="{FB9C9337-7D42-6B0B-375D-EB1ADE87D4B3}"/>
          </ac:spMkLst>
        </pc:spChg>
        <pc:spChg chg="mod">
          <ac:chgData name="Maja Kričej" userId="bad5d2c8-2028-46f3-a252-01def821c492" providerId="ADAL" clId="{2534E5AE-06FA-4FAE-BA01-4BD638F56AA1}" dt="2024-02-14T09:50:00.791" v="9" actId="14100"/>
          <ac:spMkLst>
            <pc:docMk/>
            <pc:sldMk cId="3210142644" sldId="364"/>
            <ac:spMk id="16" creationId="{A6702116-A143-5925-FCB2-E46DE1F70F5F}"/>
          </ac:spMkLst>
        </pc:spChg>
        <pc:picChg chg="del">
          <ac:chgData name="Maja Kričej" userId="bad5d2c8-2028-46f3-a252-01def821c492" providerId="ADAL" clId="{2534E5AE-06FA-4FAE-BA01-4BD638F56AA1}" dt="2024-02-14T09:49:46.481" v="5" actId="478"/>
          <ac:picMkLst>
            <pc:docMk/>
            <pc:sldMk cId="3210142644" sldId="364"/>
            <ac:picMk id="2" creationId="{320BD16E-C8E0-3FBA-C9A6-54FC3C29622F}"/>
          </ac:picMkLst>
        </pc:picChg>
        <pc:picChg chg="add mod">
          <ac:chgData name="Maja Kričej" userId="bad5d2c8-2028-46f3-a252-01def821c492" providerId="ADAL" clId="{2534E5AE-06FA-4FAE-BA01-4BD638F56AA1}" dt="2024-02-14T09:49:46.704" v="6"/>
          <ac:picMkLst>
            <pc:docMk/>
            <pc:sldMk cId="3210142644" sldId="364"/>
            <ac:picMk id="3" creationId="{299ECAD6-0990-5E3E-68EE-D75A36D43DD9}"/>
          </ac:picMkLst>
        </pc:picChg>
      </pc:sldChg>
    </pc:docChg>
  </pc:docChgLst>
  <pc:docChgLst>
    <pc:chgData name="Katja Pokeržnik" userId="c6d01ceb-268c-4481-8184-4b8768c0038d" providerId="ADAL" clId="{79DD9887-15E6-40AF-8055-9DD8E4F15124}"/>
    <pc:docChg chg="custSel modSld">
      <pc:chgData name="Katja Pokeržnik" userId="c6d01ceb-268c-4481-8184-4b8768c0038d" providerId="ADAL" clId="{79DD9887-15E6-40AF-8055-9DD8E4F15124}" dt="2024-02-14T09:45:46.682" v="33" actId="478"/>
      <pc:docMkLst>
        <pc:docMk/>
      </pc:docMkLst>
      <pc:sldChg chg="modSp mod">
        <pc:chgData name="Katja Pokeržnik" userId="c6d01ceb-268c-4481-8184-4b8768c0038d" providerId="ADAL" clId="{79DD9887-15E6-40AF-8055-9DD8E4F15124}" dt="2024-02-14T09:43:28.922" v="1" actId="20577"/>
        <pc:sldMkLst>
          <pc:docMk/>
          <pc:sldMk cId="4115681958" sldId="302"/>
        </pc:sldMkLst>
        <pc:spChg chg="mod">
          <ac:chgData name="Katja Pokeržnik" userId="c6d01ceb-268c-4481-8184-4b8768c0038d" providerId="ADAL" clId="{79DD9887-15E6-40AF-8055-9DD8E4F15124}" dt="2024-02-14T09:43:28.922" v="1" actId="20577"/>
          <ac:spMkLst>
            <pc:docMk/>
            <pc:sldMk cId="4115681958" sldId="302"/>
            <ac:spMk id="2" creationId="{8E370756-7ACC-4A3B-BAD6-BDCDDB721042}"/>
          </ac:spMkLst>
        </pc:spChg>
      </pc:sldChg>
      <pc:sldChg chg="modSp mod">
        <pc:chgData name="Katja Pokeržnik" userId="c6d01ceb-268c-4481-8184-4b8768c0038d" providerId="ADAL" clId="{79DD9887-15E6-40AF-8055-9DD8E4F15124}" dt="2024-02-14T09:43:10.623" v="0" actId="1076"/>
        <pc:sldMkLst>
          <pc:docMk/>
          <pc:sldMk cId="3420334530" sldId="304"/>
        </pc:sldMkLst>
        <pc:spChg chg="mod">
          <ac:chgData name="Katja Pokeržnik" userId="c6d01ceb-268c-4481-8184-4b8768c0038d" providerId="ADAL" clId="{79DD9887-15E6-40AF-8055-9DD8E4F15124}" dt="2024-02-14T09:43:10.623" v="0" actId="1076"/>
          <ac:spMkLst>
            <pc:docMk/>
            <pc:sldMk cId="3420334530" sldId="304"/>
            <ac:spMk id="13" creationId="{057BFBB2-887C-4FB0-AB07-6C7C9227513C}"/>
          </ac:spMkLst>
        </pc:spChg>
      </pc:sldChg>
      <pc:sldChg chg="delSp mod">
        <pc:chgData name="Katja Pokeržnik" userId="c6d01ceb-268c-4481-8184-4b8768c0038d" providerId="ADAL" clId="{79DD9887-15E6-40AF-8055-9DD8E4F15124}" dt="2024-02-14T09:45:46.682" v="33" actId="478"/>
        <pc:sldMkLst>
          <pc:docMk/>
          <pc:sldMk cId="2046578216" sldId="323"/>
        </pc:sldMkLst>
        <pc:spChg chg="del">
          <ac:chgData name="Katja Pokeržnik" userId="c6d01ceb-268c-4481-8184-4b8768c0038d" providerId="ADAL" clId="{79DD9887-15E6-40AF-8055-9DD8E4F15124}" dt="2024-02-14T09:45:46.682" v="33" actId="478"/>
          <ac:spMkLst>
            <pc:docMk/>
            <pc:sldMk cId="2046578216" sldId="323"/>
            <ac:spMk id="23" creationId="{89648A36-2649-444D-B818-AD73D9A174EB}"/>
          </ac:spMkLst>
        </pc:spChg>
      </pc:sldChg>
      <pc:sldChg chg="modSp mod">
        <pc:chgData name="Katja Pokeržnik" userId="c6d01ceb-268c-4481-8184-4b8768c0038d" providerId="ADAL" clId="{79DD9887-15E6-40AF-8055-9DD8E4F15124}" dt="2024-02-14T09:44:45.042" v="32" actId="20577"/>
        <pc:sldMkLst>
          <pc:docMk/>
          <pc:sldMk cId="545295482" sldId="347"/>
        </pc:sldMkLst>
        <pc:spChg chg="mod">
          <ac:chgData name="Katja Pokeržnik" userId="c6d01ceb-268c-4481-8184-4b8768c0038d" providerId="ADAL" clId="{79DD9887-15E6-40AF-8055-9DD8E4F15124}" dt="2024-02-14T09:44:45.042" v="32" actId="20577"/>
          <ac:spMkLst>
            <pc:docMk/>
            <pc:sldMk cId="545295482" sldId="347"/>
            <ac:spMk id="6" creationId="{C986E2FC-4163-7D09-9B02-5DAF2ADCBE67}"/>
          </ac:spMkLst>
        </pc:spChg>
      </pc:sldChg>
      <pc:sldChg chg="modSp mod">
        <pc:chgData name="Katja Pokeržnik" userId="c6d01ceb-268c-4481-8184-4b8768c0038d" providerId="ADAL" clId="{79DD9887-15E6-40AF-8055-9DD8E4F15124}" dt="2024-02-14T09:43:56.073" v="17" actId="27636"/>
        <pc:sldMkLst>
          <pc:docMk/>
          <pc:sldMk cId="3966842226" sldId="355"/>
        </pc:sldMkLst>
        <pc:spChg chg="mod">
          <ac:chgData name="Katja Pokeržnik" userId="c6d01ceb-268c-4481-8184-4b8768c0038d" providerId="ADAL" clId="{79DD9887-15E6-40AF-8055-9DD8E4F15124}" dt="2024-02-14T09:43:56.073" v="17" actId="27636"/>
          <ac:spMkLst>
            <pc:docMk/>
            <pc:sldMk cId="3966842226" sldId="355"/>
            <ac:spMk id="3" creationId="{7F905D8D-8C75-493B-BC3F-BECFEA1603E1}"/>
          </ac:spMkLst>
        </pc:spChg>
      </pc:sldChg>
      <pc:sldChg chg="modSp mod">
        <pc:chgData name="Katja Pokeržnik" userId="c6d01ceb-268c-4481-8184-4b8768c0038d" providerId="ADAL" clId="{79DD9887-15E6-40AF-8055-9DD8E4F15124}" dt="2024-02-14T09:44:01.270" v="18" actId="20577"/>
        <pc:sldMkLst>
          <pc:docMk/>
          <pc:sldMk cId="1972234975" sldId="357"/>
        </pc:sldMkLst>
        <pc:spChg chg="mod">
          <ac:chgData name="Katja Pokeržnik" userId="c6d01ceb-268c-4481-8184-4b8768c0038d" providerId="ADAL" clId="{79DD9887-15E6-40AF-8055-9DD8E4F15124}" dt="2024-02-14T09:44:01.270" v="18" actId="20577"/>
          <ac:spMkLst>
            <pc:docMk/>
            <pc:sldMk cId="1972234975" sldId="357"/>
            <ac:spMk id="3" creationId="{7F905D8D-8C75-493B-BC3F-BECFEA1603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EF9780-5580-499D-A433-FB7F08159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3DC4D2-7994-4F2A-9D0D-A329C33D0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8ED483-D203-4028-818F-BA5BDC9E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75321E-DD49-40A2-8274-7FDAE656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D21DEAC-628B-4482-BE06-B6CE2DB5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8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9D9CD-5581-4703-85AD-6DC02627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C77919E-3F62-4E1E-92FE-381E7FE9B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3B2F6E-63EC-4073-AA0D-AA9D3413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59CB28-37A2-4A4B-8711-808C36DE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50C5C9-FF91-4EDC-B84E-1B008B96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00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83DE5C2-BBEE-405F-9F11-5A98352E4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53BF02F-4884-4AE7-9F65-BB55D065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51794F-74D4-42BB-99F6-A099E4E9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48B00A-A713-42AC-ACFA-41BB0D18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A61649-2656-446D-8A7B-CB807101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5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F0370D-8AAA-40E9-A61F-FCFBE102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349372D-3C48-469B-80DB-42849F72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F78BB5-B1BD-404C-A8B6-BB79F823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873316-C2D2-4B90-9733-42E3FBE4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744573-CB25-4BAE-AC67-DF9D8BD9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688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D5F88E-F1A1-402B-A94A-9C4B1B6C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493C859-A58E-47B9-85D9-63FF32086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588C02-9310-490C-92A4-7FF2F709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1523A7-5F02-4BA4-B123-7F3875A4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9F6952-AB3E-4516-993C-BD83CFB3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77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B3E51C-3C40-40E7-9976-77547E6D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CCEB14-AD07-4B6D-8F75-482CAB4A9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175FAF2-3EEF-4821-BF6B-864DCDF03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149F841-D06E-4E42-8669-9DB81D92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CB4AA99-4299-414D-9204-4201B1F9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E8D16A2-5625-459D-92AC-0304F08B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362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039F2-9A25-4589-AA4F-11669BF4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231753F-BF72-4068-A8E6-86F53A61A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21E4C8-A96C-4475-8490-8607BC611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B0567D-85E8-415A-984D-D38B27796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C93C68D-0F2D-4F22-BC14-40A424E90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4106826-A3F1-401C-BB96-47FA5F10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F15371C-5207-4BC2-985A-46DE87E3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1392187-436E-42AD-88EB-E8374EDA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325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BC1AF7-A2D4-47C1-8D47-3EB0A456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D34E0B4-AAD1-4D74-A405-0776C069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003B33F-0ABC-4314-9F5F-DBA26BE3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7D3A88B-AFDC-4CFC-8510-9996514E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969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0C17109-943A-45A9-B8C7-5A5A14CC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8A03C24-F180-4148-9877-80B7CE92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7A8A2DB-438C-4E05-A8AD-929E230C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462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A5195-6FF4-4102-A2CC-5A5F1821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143CC9-5255-496B-BF37-D8F5FC9C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03501FB-A082-47C4-BF48-92A9435B0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B917FBA-FF00-4643-9FA2-6E20F627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F2C71EA-DD5F-45AC-B9A6-A75DFE99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BF46085-F36E-465B-9503-5814CEC4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18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574FD-E0AA-4989-9CDD-CF2969A0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D5AF001-B300-43B5-9F02-F744DFBBA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4DB7ED7-CF9E-441F-B09A-5D4956B53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31A6611-0391-4BDE-BB3E-B5407BFC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E9E3435-6DF3-4670-BC77-4D448AE9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F0E95F-3031-4774-A396-91AEBC3C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93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0AD8344-9955-4537-B438-80F49538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0853407-C86D-4F8F-A449-5E60038C5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6883FE-6E71-4560-920C-538EEF347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655B-3D10-4509-823F-7F2BB63F8EA1}" type="datetimeFigureOut">
              <a:rPr lang="sl-SI" smtClean="0"/>
              <a:t>14. 02. 2024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391CB47-7A99-4A76-83D1-22B08811A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E9656B-335D-47D2-86B9-D6A3D126A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22D5-1A14-4016-847B-ABE507926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hyperlink" Target="https://www.google.com/imgres?imgurl=https%3A%2F%2Fwww.podjetniskisklad.si%2Fwp-content%2Fuploads%2F2021%2F07%2FLogo-MGTS-slo.png&amp;tbnid=z0jPYM21U3Gf7M&amp;vet=12ahUKEwj00O7D8eGDAxXtgf0HHUieBDwQMygAegQIARBE..i&amp;imgrefurl=https%3A%2F%2Fwww.podjetniskisklad.si%2F&amp;docid=9q7AOygm83PswM&amp;w=802&amp;h=140&amp;q=logo%20mgt%C5%A1&amp;ved=2ahUKEwj00O7D8eGDAxXtgf0HHUieBDwQMygAegQIARB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ovacije.gzs.si/priznanja-za-inovacije/" TargetMode="External"/><Relationship Id="rId2" Type="http://schemas.openxmlformats.org/officeDocument/2006/relationships/image" Target="https://fiafg.stripocdn.email/content/guids/CABINET_55d0db0102a6ef6ab04d6eb3c11c20a5/images/logo_vse_regionlane_zbornice_202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3C94C-F942-CBD1-03BF-0318D8FF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44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b="1">
                <a:solidFill>
                  <a:srgbClr val="BDCC4E"/>
                </a:solidFill>
                <a:latin typeface="Arial Black" panose="020B0A04020102020204" pitchFamily="34" charset="0"/>
              </a:rPr>
              <a:t>RAZPIS PRIZNANJA GZS ZA INOVACIJE 2024</a:t>
            </a:r>
          </a:p>
        </p:txBody>
      </p:sp>
      <p:pic>
        <p:nvPicPr>
          <p:cNvPr id="4" name="Slika 3" descr="Slika, ki vsebuje besede risba, znak&#10;&#10;Opis je samodejno ustvarjen">
            <a:extLst>
              <a:ext uri="{FF2B5EF4-FFF2-40B4-BE49-F238E27FC236}">
                <a16:creationId xmlns:a16="http://schemas.microsoft.com/office/drawing/2014/main" id="{7CD6FF9C-C851-0CF3-7C4A-B03CC752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54" y="524814"/>
            <a:ext cx="1246516" cy="643514"/>
          </a:xfrm>
          <a:prstGeom prst="rect">
            <a:avLst/>
          </a:prstGeom>
        </p:spPr>
      </p:pic>
      <p:pic>
        <p:nvPicPr>
          <p:cNvPr id="5" name="Slika 4" descr="Slika, ki vsebuje besede risba, plošča&#10;&#10;Opis je samodejno ustvarjen">
            <a:extLst>
              <a:ext uri="{FF2B5EF4-FFF2-40B4-BE49-F238E27FC236}">
                <a16:creationId xmlns:a16="http://schemas.microsoft.com/office/drawing/2014/main" id="{D153EAC0-259B-2918-31F8-F4159CD7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79" y="612571"/>
            <a:ext cx="1566965" cy="468000"/>
          </a:xfrm>
          <a:prstGeom prst="rect">
            <a:avLst/>
          </a:prstGeom>
        </p:spPr>
      </p:pic>
      <p:pic>
        <p:nvPicPr>
          <p:cNvPr id="6" name="Slika 5" descr="Slika, ki vsebuje besede črna&#10;&#10;Opis je samodejno ustvarjen">
            <a:extLst>
              <a:ext uri="{FF2B5EF4-FFF2-40B4-BE49-F238E27FC236}">
                <a16:creationId xmlns:a16="http://schemas.microsoft.com/office/drawing/2014/main" id="{E9F3E1E0-80FF-3501-E618-EF428601F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32" y="648571"/>
            <a:ext cx="2366224" cy="46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EE26EF1-06BE-AEFC-6363-99C8C4DE5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89" y="4275343"/>
            <a:ext cx="4694322" cy="2113733"/>
          </a:xfrm>
          <a:prstGeom prst="rect">
            <a:avLst/>
          </a:prstGeom>
        </p:spPr>
      </p:pic>
      <p:pic>
        <p:nvPicPr>
          <p:cNvPr id="8" name="Slika 7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8C593079-953C-7824-1F5E-D7CA39F114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59" y="5117699"/>
            <a:ext cx="4668985" cy="1127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88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07467D98-A160-9439-EE50-CD831CCC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275959A-DC3B-50FE-6A92-7341487AA392}"/>
              </a:ext>
            </a:extLst>
          </p:cNvPr>
          <p:cNvSpPr txBox="1"/>
          <p:nvPr/>
        </p:nvSpPr>
        <p:spPr>
          <a:xfrm>
            <a:off x="1096274" y="68808"/>
            <a:ext cx="10363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2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KAJ JE INOVACIJA?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E559F31E-48FC-94E4-95BF-C8EF7F0F593E}"/>
              </a:ext>
            </a:extLst>
          </p:cNvPr>
          <p:cNvSpPr txBox="1">
            <a:spLocks/>
          </p:cNvSpPr>
          <p:nvPr/>
        </p:nvSpPr>
        <p:spPr>
          <a:xfrm>
            <a:off x="776478" y="1421061"/>
            <a:ext cx="10383140" cy="2185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sl-S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inovacija predstavlja proces spreminjanja zamisli v izdelek, postopek, storitev ali organizacijo oziroma proces preoblikovanja ustvarjalnosti v dobiček ali koristno uporabo;</a:t>
            </a:r>
            <a:endParaRPr lang="sl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inovacije zajemajo nove izdelke, postopke in storitve ter bistveno izboljšane izdelke;  postopke in storitve. Inovacija je uvedena, ko se pojavi na trgu (inovacija izdelka, storitve) ali uporabi v okviru postopka (inovacija postopka) ali je koristno uporabljena v družbene namene (družbene in socialne inovacije). Izdelek, storitev ali postopek morajo biti novi ali bistveno izboljšani za podjetje, ni pa nujno, da so novi na trgu; </a:t>
            </a:r>
            <a:endParaRPr lang="sl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inovacije vključujejo vrsto znanstvenih, tehnoloških, organizacijskih, finančnih in gospodarskih aktivnosti;</a:t>
            </a:r>
            <a:endParaRPr lang="sl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inovacija temelji na rezultatih novega tehnološkega razvoja, novih kombinacij že obstoječih</a:t>
            </a:r>
            <a:endParaRPr lang="sl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</a:pPr>
            <a:r>
              <a:rPr lang="sl-S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tehnologij ali uporabi drugega znanja, ki ga je pridobilo podjetje.</a:t>
            </a:r>
            <a:endParaRPr lang="sl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07467D98-A160-9439-EE50-CD831CCC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DD2A3AA8-DE63-0D92-688A-C807039E34A8}"/>
              </a:ext>
            </a:extLst>
          </p:cNvPr>
          <p:cNvSpPr txBox="1">
            <a:spLocks/>
          </p:cNvSpPr>
          <p:nvPr/>
        </p:nvSpPr>
        <p:spPr>
          <a:xfrm>
            <a:off x="1775173" y="286067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PRODUKTNE INOVACIJE</a:t>
            </a:r>
          </a:p>
        </p:txBody>
      </p:sp>
      <p:sp>
        <p:nvSpPr>
          <p:cNvPr id="16" name="Označba mesta vsebine 2">
            <a:extLst>
              <a:ext uri="{FF2B5EF4-FFF2-40B4-BE49-F238E27FC236}">
                <a16:creationId xmlns:a16="http://schemas.microsoft.com/office/drawing/2014/main" id="{2DEE1B0D-06E3-EE45-AA1E-9DB9A509CE8D}"/>
              </a:ext>
            </a:extLst>
          </p:cNvPr>
          <p:cNvSpPr txBox="1">
            <a:spLocks/>
          </p:cNvSpPr>
          <p:nvPr/>
        </p:nvSpPr>
        <p:spPr>
          <a:xfrm>
            <a:off x="1775173" y="1237803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Proizvod ali storitev, ki je nov ali bistveno izboljšan. Vključuje znatne izboljšave tehničnih specifikacij, sestavnih delov in materialov, programske opreme v izdelku, prijaznost do uporabnika ali druge funkcionalne značilnosti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1379F95A-BC22-15C2-1882-31538C03B955}"/>
              </a:ext>
            </a:extLst>
          </p:cNvPr>
          <p:cNvSpPr/>
          <p:nvPr/>
        </p:nvSpPr>
        <p:spPr>
          <a:xfrm>
            <a:off x="3932153" y="5839415"/>
            <a:ext cx="4916879" cy="94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Razvoj specialnih jekel in </a:t>
            </a:r>
            <a:r>
              <a:rPr lang="sl-SI" sz="1400" b="0" i="0" u="none" strike="noStrike" baseline="0" err="1">
                <a:solidFill>
                  <a:srgbClr val="323232"/>
                </a:solidFill>
                <a:latin typeface="FreeSans"/>
              </a:rPr>
              <a:t>superzlitin</a:t>
            </a: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 za ITER projekt (SIJ Metal </a:t>
            </a:r>
            <a:r>
              <a:rPr lang="sl-SI" sz="1400">
                <a:solidFill>
                  <a:srgbClr val="323232"/>
                </a:solidFill>
                <a:latin typeface="FreeSans"/>
              </a:rPr>
              <a:t>Ravne d.o.o.)</a:t>
            </a:r>
            <a:endParaRPr lang="sl-SI" sz="1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1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Zlato nacionalno priznanje 2023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45884A-8B5A-FD67-A105-BC46DF60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979" y="3012558"/>
            <a:ext cx="2958459" cy="24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C19B9979-EEA8-4DDF-874B-EA04D77F45F0}"/>
              </a:ext>
            </a:extLst>
          </p:cNvPr>
          <p:cNvSpPr txBox="1">
            <a:spLocks/>
          </p:cNvSpPr>
          <p:nvPr/>
        </p:nvSpPr>
        <p:spPr>
          <a:xfrm>
            <a:off x="1775173" y="423537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PROCESNE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DF6C554-7393-470D-9D51-CBE52C5FE889}"/>
              </a:ext>
            </a:extLst>
          </p:cNvPr>
          <p:cNvSpPr txBox="1">
            <a:spLocks/>
          </p:cNvSpPr>
          <p:nvPr/>
        </p:nvSpPr>
        <p:spPr>
          <a:xfrm>
            <a:off x="1775173" y="1360162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 ali bistveno izboljšan proizvodni proces oz. postopek. To vključuje pomembne spremembe v tehniki, opremi in / ali programski opremi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46C93212-AA95-4152-ACBE-982D34CF5F94}"/>
              </a:ext>
            </a:extLst>
          </p:cNvPr>
          <p:cNvSpPr/>
          <p:nvPr/>
        </p:nvSpPr>
        <p:spPr>
          <a:xfrm>
            <a:off x="3166727" y="5607623"/>
            <a:ext cx="5858546" cy="128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Razvoj krožnega procesa zelene proizvodnje keramičnih mas z uporabo napovednega modela za trajnostni razvoj (ETI </a:t>
            </a:r>
            <a:r>
              <a:rPr lang="sl-SI" sz="1400" b="0" i="0" u="none" strike="noStrike" baseline="0" err="1">
                <a:solidFill>
                  <a:srgbClr val="323232"/>
                </a:solidFill>
                <a:latin typeface="FreeSans"/>
              </a:rPr>
              <a:t>Elektroelement</a:t>
            </a: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 d.o.o., RC </a:t>
            </a:r>
            <a:r>
              <a:rPr lang="sl-SI" sz="1400" b="0" i="0" u="none" strike="noStrike" baseline="0" err="1">
                <a:solidFill>
                  <a:srgbClr val="323232"/>
                </a:solidFill>
                <a:latin typeface="FreeSans"/>
              </a:rPr>
              <a:t>eNeM</a:t>
            </a: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 d.o.o., </a:t>
            </a:r>
            <a:r>
              <a:rPr lang="sl-SI" sz="1400" b="0" i="0" u="none" strike="noStrike" baseline="0" err="1">
                <a:solidFill>
                  <a:srgbClr val="323232"/>
                </a:solidFill>
                <a:latin typeface="FreeSans"/>
              </a:rPr>
              <a:t>Culmium</a:t>
            </a: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 d.o.o.)</a:t>
            </a:r>
          </a:p>
          <a:p>
            <a:pPr algn="ctr">
              <a:lnSpc>
                <a:spcPct val="150000"/>
              </a:lnSpc>
            </a:pPr>
            <a:r>
              <a:rPr lang="sl-SI" sz="1100" i="1">
                <a:latin typeface="Verdana" panose="020B0604030504040204" pitchFamily="34" charset="0"/>
                <a:ea typeface="Verdana" panose="020B0604030504040204" pitchFamily="34" charset="0"/>
              </a:rPr>
              <a:t>Srebrno nacionalno </a:t>
            </a:r>
            <a:r>
              <a:rPr lang="sl-SI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priznanje 2023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D9D72A27-C0DD-3FBD-30BD-15147E56A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641359B-326A-8FCF-97F4-65724E5B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457" y="2410118"/>
            <a:ext cx="2512226" cy="33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457F3FC4-E5AE-40FD-B2CC-17D6F01730F3}"/>
              </a:ext>
            </a:extLst>
          </p:cNvPr>
          <p:cNvSpPr txBox="1">
            <a:spLocks/>
          </p:cNvSpPr>
          <p:nvPr/>
        </p:nvSpPr>
        <p:spPr>
          <a:xfrm>
            <a:off x="1775173" y="392529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TRŽENJSKE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6695FF70-9783-476E-8EE3-363A41CA060C}"/>
              </a:ext>
            </a:extLst>
          </p:cNvPr>
          <p:cNvSpPr txBox="1">
            <a:spLocks/>
          </p:cNvSpPr>
          <p:nvPr/>
        </p:nvSpPr>
        <p:spPr>
          <a:xfrm>
            <a:off x="1775173" y="1329154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 način trženja, ki vključuje pomembne spremembe v oblikovanju proizvoda ali embalaže, promocijske predstavitve, promocijo izdelkov ali cen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9AE4C1BE-D7E2-416E-B084-C4830E02A30D}"/>
              </a:ext>
            </a:extLst>
          </p:cNvPr>
          <p:cNvSpPr/>
          <p:nvPr/>
        </p:nvSpPr>
        <p:spPr>
          <a:xfrm>
            <a:off x="3844754" y="5840371"/>
            <a:ext cx="4435518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100" b="1">
                <a:latin typeface="Verdana" panose="020B0604030504040204" pitchFamily="34" charset="0"/>
                <a:ea typeface="Verdana" panose="020B0604030504040204" pitchFamily="34" charset="0"/>
              </a:rPr>
              <a:t>Inovativen trženjski pristop na </a:t>
            </a:r>
            <a:r>
              <a:rPr lang="sl-SI" sz="1100" b="1" err="1">
                <a:latin typeface="Verdana" panose="020B0604030504040204" pitchFamily="34" charset="0"/>
                <a:ea typeface="Verdana" panose="020B0604030504040204" pitchFamily="34" charset="0"/>
              </a:rPr>
              <a:t>medorganizacijskem</a:t>
            </a:r>
            <a:r>
              <a:rPr lang="sl-SI" sz="1100" b="1">
                <a:latin typeface="Verdana" panose="020B0604030504040204" pitchFamily="34" charset="0"/>
                <a:ea typeface="Verdana" panose="020B0604030504040204" pitchFamily="34" charset="0"/>
              </a:rPr>
              <a:t> trgu embalažnega stekla </a:t>
            </a:r>
            <a:r>
              <a:rPr lang="sl-SI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(Steklarna Hrastnik d.o.o.)</a:t>
            </a:r>
          </a:p>
          <a:p>
            <a:pPr algn="ctr">
              <a:lnSpc>
                <a:spcPct val="150000"/>
              </a:lnSpc>
            </a:pPr>
            <a:r>
              <a:rPr lang="sl-SI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Srebrno nacionalno priznanje 2021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122355-9106-44EA-9691-6AA3DDAC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51" y="2338449"/>
            <a:ext cx="4261904" cy="3254058"/>
          </a:xfrm>
          <a:prstGeom prst="rect">
            <a:avLst/>
          </a:prstGeom>
        </p:spPr>
      </p:pic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6BF0DAB3-49ED-61BC-695B-87B07A1F1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4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55450583-026E-4657-83C4-50AF061B5CD6}"/>
              </a:ext>
            </a:extLst>
          </p:cNvPr>
          <p:cNvSpPr txBox="1">
            <a:spLocks/>
          </p:cNvSpPr>
          <p:nvPr/>
        </p:nvSpPr>
        <p:spPr>
          <a:xfrm>
            <a:off x="233173" y="363717"/>
            <a:ext cx="11725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1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ORGANIZACIJSKE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FF7BD7CE-238D-4A32-879C-D4D9323BFCAB}"/>
              </a:ext>
            </a:extLst>
          </p:cNvPr>
          <p:cNvSpPr txBox="1">
            <a:spLocks/>
          </p:cNvSpPr>
          <p:nvPr/>
        </p:nvSpPr>
        <p:spPr>
          <a:xfrm>
            <a:off x="1775173" y="1300342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 organizacijske metode v poslovnih praksah, v organizaciji delovnega mesta ali pri zunanjih odnosih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3EC86579-5B7C-45C7-84C9-A26AC61D8A53}"/>
              </a:ext>
            </a:extLst>
          </p:cNvPr>
          <p:cNvSpPr/>
          <p:nvPr/>
        </p:nvSpPr>
        <p:spPr>
          <a:xfrm>
            <a:off x="3434606" y="5673522"/>
            <a:ext cx="5377478" cy="56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Digitalna vizualizacija v delovnih procesih</a:t>
            </a:r>
            <a:r>
              <a:rPr lang="sl-SI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(Kolektor KFH d.o.o.)</a:t>
            </a:r>
          </a:p>
          <a:p>
            <a:pPr algn="ctr">
              <a:lnSpc>
                <a:spcPct val="150000"/>
              </a:lnSpc>
            </a:pPr>
            <a:r>
              <a:rPr lang="sl-SI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Srebrno nacionalno priznanje GZS za inovacije 2019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8038597-9ECA-4D97-9DDE-CCF80619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68" y="2246050"/>
            <a:ext cx="5044063" cy="3356639"/>
          </a:xfrm>
          <a:prstGeom prst="rect">
            <a:avLst/>
          </a:prstGeom>
        </p:spPr>
      </p:pic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59B297CA-72ED-7B55-ACCD-18129DB20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6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36AE4624-ED73-4691-9632-AE57E194AC93}"/>
              </a:ext>
            </a:extLst>
          </p:cNvPr>
          <p:cNvSpPr txBox="1">
            <a:spLocks/>
          </p:cNvSpPr>
          <p:nvPr/>
        </p:nvSpPr>
        <p:spPr>
          <a:xfrm>
            <a:off x="420838" y="998082"/>
            <a:ext cx="11350324" cy="649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1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DRUŽBENE (SOCIALNE)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A49F9280-5060-47D0-92BD-80B078762FDA}"/>
              </a:ext>
            </a:extLst>
          </p:cNvPr>
          <p:cNvSpPr txBox="1">
            <a:spLocks/>
          </p:cNvSpPr>
          <p:nvPr/>
        </p:nvSpPr>
        <p:spPr>
          <a:xfrm>
            <a:off x="540774" y="1647369"/>
            <a:ext cx="9872620" cy="503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 ideje, koncepti in strategije, ki odgovarjajo na potrebe družbe.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B40A5A4C-7879-4479-867F-9977AFDC012E}"/>
              </a:ext>
            </a:extLst>
          </p:cNvPr>
          <p:cNvSpPr/>
          <p:nvPr/>
        </p:nvSpPr>
        <p:spPr>
          <a:xfrm>
            <a:off x="4328178" y="5691517"/>
            <a:ext cx="4525540" cy="63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Krožna forma viva (</a:t>
            </a:r>
            <a:r>
              <a:rPr lang="sl-SI" sz="1400" b="0" i="0" u="none" strike="noStrike" baseline="0" err="1">
                <a:solidFill>
                  <a:srgbClr val="323232"/>
                </a:solidFill>
                <a:latin typeface="FreeSans"/>
              </a:rPr>
              <a:t>Ekstera</a:t>
            </a:r>
            <a:r>
              <a:rPr lang="sl-SI" sz="1400" b="0" i="0" u="none" strike="noStrike" baseline="0">
                <a:solidFill>
                  <a:srgbClr val="323232"/>
                </a:solidFill>
                <a:latin typeface="FreeSans"/>
              </a:rPr>
              <a:t> d.o.o., </a:t>
            </a:r>
            <a:r>
              <a:rPr lang="sl-SI" sz="1400" err="1">
                <a:solidFill>
                  <a:srgbClr val="323232"/>
                </a:solidFill>
                <a:latin typeface="FreeSans"/>
              </a:rPr>
              <a:t>Nieros</a:t>
            </a:r>
            <a:r>
              <a:rPr lang="sl-SI" sz="1400">
                <a:solidFill>
                  <a:srgbClr val="323232"/>
                </a:solidFill>
                <a:latin typeface="FreeSans"/>
              </a:rPr>
              <a:t> Metal d.o.o.) </a:t>
            </a:r>
          </a:p>
          <a:p>
            <a:pPr algn="ctr">
              <a:lnSpc>
                <a:spcPct val="150000"/>
              </a:lnSpc>
            </a:pPr>
            <a:r>
              <a:rPr lang="sl-SI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Posebno nacionalno priznanje za inovacijski izziv 2023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7A86BED6-F1E1-A7AF-1C81-166EAC89C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E3D8453-5372-C411-A050-C8B68D137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74" y="2177633"/>
            <a:ext cx="3823148" cy="35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8E370756-7ACC-4A3B-BAD6-BDCDDB721042}"/>
              </a:ext>
            </a:extLst>
          </p:cNvPr>
          <p:cNvSpPr/>
          <p:nvPr/>
        </p:nvSpPr>
        <p:spPr>
          <a:xfrm>
            <a:off x="1246723" y="1828357"/>
            <a:ext cx="88876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Vključite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sheme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predvsem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številke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71500" indent="-571500" algn="ctr">
              <a:buFontTx/>
              <a:buChar char="-"/>
            </a:pPr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Upoštevajte usmeritve 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 prijavnega obrazca</a:t>
            </a:r>
          </a:p>
          <a:p>
            <a:pPr marL="571500" indent="-571500" algn="ctr">
              <a:buFontTx/>
              <a:buChar char="-"/>
            </a:pPr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Bodite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kreativni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pošteni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konkretni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jedrnati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popolno prijavo vključite </a:t>
            </a:r>
            <a:r>
              <a:rPr lang="sl-SI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več oddelkov, sodelavcev iz različnih področij</a:t>
            </a:r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podjetju</a:t>
            </a:r>
          </a:p>
          <a:p>
            <a:pPr algn="ctr"/>
            <a:endParaRPr lang="sl-SI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l-SI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71500" indent="-571500" algn="ctr">
              <a:buFontTx/>
              <a:buChar char="-"/>
            </a:pPr>
            <a:endParaRPr lang="sl-SI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ctr">
              <a:buFontTx/>
              <a:buChar char="-"/>
            </a:pPr>
            <a:endParaRPr lang="sl-SI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BA8BD276-23D5-4BFD-8BA4-6043BC573C14}"/>
              </a:ext>
            </a:extLst>
          </p:cNvPr>
          <p:cNvSpPr/>
          <p:nvPr/>
        </p:nvSpPr>
        <p:spPr>
          <a:xfrm>
            <a:off x="1457855" y="854294"/>
            <a:ext cx="8887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Kratki nasveti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F89CFD1B-450A-2381-D885-1B2A3006B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6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1715B-5215-BE96-6F6C-230388F2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POMEMBNO!!!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05D8D-8C75-493B-BC3F-BECFEA16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4894284"/>
          </a:xfrm>
        </p:spPr>
        <p:txBody>
          <a:bodyPr>
            <a:normAutofit fontScale="92500"/>
          </a:bodyPr>
          <a:lstStyle/>
          <a:p>
            <a:pPr algn="l">
              <a:buFont typeface="+mj-lt"/>
              <a:buAutoNum type="arabicPeriod"/>
            </a:pPr>
            <a:r>
              <a:rPr lang="sl-SI" sz="2400" b="1" i="0">
                <a:solidFill>
                  <a:srgbClr val="0D0D0D"/>
                </a:solidFill>
                <a:effectLst/>
                <a:latin typeface="Söhne"/>
              </a:rPr>
              <a:t>Pisanje v tretji osebi:</a:t>
            </a:r>
            <a:endParaRPr lang="sl-SI" sz="2400" b="0" i="0">
              <a:solidFill>
                <a:srgbClr val="0D0D0D"/>
              </a:solidFill>
              <a:effectLst/>
              <a:latin typeface="Söhne"/>
            </a:endParaRPr>
          </a:p>
          <a:p>
            <a:pPr marL="457200" lvl="1" indent="0" algn="l">
              <a:buNone/>
            </a:pPr>
            <a:r>
              <a:rPr lang="sl-SI" b="0" i="0">
                <a:solidFill>
                  <a:srgbClr val="0D0D0D"/>
                </a:solidFill>
                <a:effectLst/>
                <a:latin typeface="Söhne"/>
              </a:rPr>
              <a:t>Pri kratkem opisu (SLO in ANG) in opisu podjetja, uporabljajte tretjo osebo, saj bodo te vsebine uporabljene v materialih za medije, katalogih, komunikacijo z javnostjo. </a:t>
            </a:r>
            <a:br>
              <a:rPr lang="sl-SI" b="0" i="0">
                <a:solidFill>
                  <a:srgbClr val="0D0D0D"/>
                </a:solidFill>
                <a:effectLst/>
                <a:latin typeface="Söhne"/>
              </a:rPr>
            </a:br>
            <a:endParaRPr lang="sl-SI" b="0" i="0">
              <a:solidFill>
                <a:srgbClr val="0D0D0D"/>
              </a:solidFill>
              <a:effectLst/>
              <a:latin typeface="Söhne"/>
            </a:endParaRPr>
          </a:p>
          <a:p>
            <a:pPr marL="285750" indent="-285750">
              <a:buFont typeface="+mj-lt"/>
              <a:buAutoNum type="arabicPeriod"/>
            </a:pPr>
            <a:r>
              <a:rPr lang="sl-SI" sz="2400" b="1">
                <a:solidFill>
                  <a:srgbClr val="0D0D0D"/>
                </a:solidFill>
                <a:latin typeface="Söhne"/>
              </a:rPr>
              <a:t>Nespremenjena uporaba materialov:</a:t>
            </a:r>
          </a:p>
          <a:p>
            <a:pPr marL="457200" lvl="1" indent="0" algn="l">
              <a:buNone/>
            </a:pPr>
            <a:r>
              <a:rPr lang="sl-SI" b="1" i="0">
                <a:solidFill>
                  <a:srgbClr val="0D0D0D"/>
                </a:solidFill>
                <a:effectLst/>
                <a:latin typeface="Söhne"/>
              </a:rPr>
              <a:t>Besedilo</a:t>
            </a:r>
            <a:r>
              <a:rPr lang="sl-SI" b="0" i="0">
                <a:solidFill>
                  <a:srgbClr val="0D0D0D"/>
                </a:solidFill>
                <a:effectLst/>
                <a:latin typeface="Söhne"/>
              </a:rPr>
              <a:t>: Kratek opis inovacije (v SLO in EN) bo uporabljen v katalogu, brez sprememb. Poskrbite, da si jasna, točna, jedrnata in brez napak</a:t>
            </a:r>
          </a:p>
          <a:p>
            <a:pPr marL="457200" lvl="1" indent="0" algn="l">
              <a:buNone/>
            </a:pPr>
            <a:r>
              <a:rPr lang="sl-SI" b="1" i="0">
                <a:solidFill>
                  <a:srgbClr val="0D0D0D"/>
                </a:solidFill>
                <a:effectLst/>
                <a:latin typeface="Söhne"/>
              </a:rPr>
              <a:t>Fotografije in video: </a:t>
            </a:r>
            <a:r>
              <a:rPr lang="sl-SI" b="0" i="0">
                <a:solidFill>
                  <a:srgbClr val="0D0D0D"/>
                </a:solidFill>
                <a:effectLst/>
                <a:latin typeface="Söhne"/>
              </a:rPr>
              <a:t>Bodo uporabljene za predstavitveni filmček, zato uporabite kvalitetne </a:t>
            </a:r>
            <a:r>
              <a:rPr lang="sl-SI">
                <a:solidFill>
                  <a:srgbClr val="0D0D0D"/>
                </a:solidFill>
                <a:latin typeface="Söhne"/>
              </a:rPr>
              <a:t>fotografije, ki dobro pokažejo inovacijo in ekipo </a:t>
            </a:r>
          </a:p>
          <a:p>
            <a:pPr marL="457200" lvl="1" indent="0" algn="l">
              <a:buNone/>
            </a:pPr>
            <a:endParaRPr lang="sl-SI">
              <a:solidFill>
                <a:srgbClr val="0D0D0D"/>
              </a:solidFill>
              <a:latin typeface="Söhne"/>
            </a:endParaRPr>
          </a:p>
          <a:p>
            <a:pPr marL="285750" indent="-285750">
              <a:buFont typeface="+mj-lt"/>
              <a:buAutoNum type="arabicPeriod"/>
            </a:pPr>
            <a:r>
              <a:rPr lang="sl-SI" sz="2400" b="1">
                <a:solidFill>
                  <a:srgbClr val="0D0D0D"/>
                </a:solidFill>
                <a:latin typeface="Söhne"/>
              </a:rPr>
              <a:t>Nazivi inovatorjev - ekipe</a:t>
            </a:r>
          </a:p>
          <a:p>
            <a:pPr marL="457200" lvl="1" indent="0" algn="l">
              <a:buNone/>
            </a:pPr>
            <a:r>
              <a:rPr lang="sl-SI" i="0">
                <a:solidFill>
                  <a:srgbClr val="0D0D0D"/>
                </a:solidFill>
                <a:effectLst/>
                <a:latin typeface="Söhne"/>
              </a:rPr>
              <a:t>Pri nazivu uporabite le dr., mag. dipl. ing. – na </a:t>
            </a:r>
            <a:r>
              <a:rPr lang="sl-SI" i="0" err="1">
                <a:solidFill>
                  <a:srgbClr val="0D0D0D"/>
                </a:solidFill>
                <a:effectLst/>
                <a:latin typeface="Söhne"/>
              </a:rPr>
              <a:t>vključijte</a:t>
            </a:r>
            <a:r>
              <a:rPr lang="sl-SI" i="0">
                <a:solidFill>
                  <a:srgbClr val="0D0D0D"/>
                </a:solidFill>
                <a:effectLst/>
                <a:latin typeface="Söhne"/>
              </a:rPr>
              <a:t> področja </a:t>
            </a:r>
            <a:r>
              <a:rPr lang="sl-SI" i="0" err="1">
                <a:solidFill>
                  <a:srgbClr val="0D0D0D"/>
                </a:solidFill>
                <a:effectLst/>
                <a:latin typeface="Söhne"/>
              </a:rPr>
              <a:t>pridovbljene</a:t>
            </a:r>
            <a:r>
              <a:rPr lang="sl-SI" i="0">
                <a:solidFill>
                  <a:srgbClr val="0D0D0D"/>
                </a:solidFill>
                <a:effectLst/>
                <a:latin typeface="Söhne"/>
              </a:rPr>
              <a:t> izobrazbe. </a:t>
            </a:r>
            <a:r>
              <a:rPr lang="sl-SI">
                <a:solidFill>
                  <a:srgbClr val="0D0D0D"/>
                </a:solidFill>
                <a:latin typeface="Söhne"/>
              </a:rPr>
              <a:t>Pazite, da so imena in nazivi pravilni, saj so uporabljeni pri priznanjih in predstavitvah.</a:t>
            </a:r>
            <a:endParaRPr lang="sl-SI" i="0">
              <a:solidFill>
                <a:srgbClr val="0D0D0D"/>
              </a:solidFill>
              <a:effectLst/>
              <a:latin typeface="Söhne"/>
            </a:endParaRPr>
          </a:p>
          <a:p>
            <a:pPr marL="457200" lvl="1" indent="0" algn="l">
              <a:buNone/>
            </a:pPr>
            <a:endParaRPr lang="sl-SI">
              <a:solidFill>
                <a:srgbClr val="0D0D0D"/>
              </a:solidFill>
              <a:latin typeface="Söhne"/>
            </a:endParaRP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7D96D250-8A0D-A1D0-F4A5-F82B4EF9D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05" y="6133657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84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1715B-5215-BE96-6F6C-230388F2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POMEMBNO!!!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05D8D-8C75-493B-BC3F-BECFEA16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475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>
                <a:solidFill>
                  <a:srgbClr val="0D0D0D"/>
                </a:solidFill>
                <a:latin typeface="Söhne"/>
              </a:rPr>
              <a:t>4. Fotografije in video</a:t>
            </a:r>
          </a:p>
          <a:p>
            <a:pPr marL="0" indent="0">
              <a:buNone/>
            </a:pPr>
            <a:r>
              <a:rPr lang="sl-SI" sz="2400">
                <a:solidFill>
                  <a:srgbClr val="0D0D0D"/>
                </a:solidFill>
                <a:latin typeface="Söhne"/>
              </a:rPr>
              <a:t>V kolikor so materiali preveliki, nam jih pošljite jih preko </a:t>
            </a:r>
            <a:r>
              <a:rPr lang="sl-SI" sz="2400" err="1">
                <a:solidFill>
                  <a:srgbClr val="0D0D0D"/>
                </a:solidFill>
                <a:latin typeface="Söhne"/>
              </a:rPr>
              <a:t>We</a:t>
            </a:r>
            <a:r>
              <a:rPr lang="sl-SI" sz="2400">
                <a:solidFill>
                  <a:srgbClr val="0D0D0D"/>
                </a:solidFill>
                <a:latin typeface="Söhne"/>
              </a:rPr>
              <a:t> transfer sodelavcem na regijskih gospodarskih zbornicah. V besedilu dobro označite za katero fotografijo ali video gre.</a:t>
            </a:r>
          </a:p>
          <a:p>
            <a:pPr marL="0" indent="0">
              <a:buNone/>
            </a:pPr>
            <a:endParaRPr lang="sl-SI" sz="2400" i="0">
              <a:solidFill>
                <a:srgbClr val="0D0D0D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sl-SI" sz="2400" b="1">
                <a:solidFill>
                  <a:srgbClr val="0D0D0D"/>
                </a:solidFill>
                <a:latin typeface="Söhne"/>
              </a:rPr>
              <a:t>5. Oddaja in priprava prijavnega obrazca</a:t>
            </a:r>
          </a:p>
          <a:p>
            <a:pPr marL="0" indent="0">
              <a:buNone/>
            </a:pPr>
            <a:r>
              <a:rPr lang="sl-SI" sz="2400" i="0">
                <a:solidFill>
                  <a:srgbClr val="0D0D0D"/>
                </a:solidFill>
                <a:effectLst/>
                <a:latin typeface="Söhne"/>
              </a:rPr>
              <a:t>Obrazec si pripravile v Word predlogi, kjer lahko prilagajate vsebino. </a:t>
            </a:r>
            <a:r>
              <a:rPr lang="sl-SI" sz="2400">
                <a:solidFill>
                  <a:srgbClr val="0D0D0D"/>
                </a:solidFill>
                <a:latin typeface="Söhne"/>
              </a:rPr>
              <a:t>Pazite, na ustrezno število znakov, saj obrazec ne omogoča večjega števila kot predvideno. Pred oddajo vsebino kopirajte v spletni obrazec in ga oddajte. Ob oddaji boste prejeli potrdilo o našem prejemu predloga.</a:t>
            </a:r>
            <a:endParaRPr lang="sl-SI" sz="2400" i="0">
              <a:solidFill>
                <a:srgbClr val="0D0D0D"/>
              </a:solidFill>
              <a:effectLst/>
              <a:latin typeface="Söhne"/>
            </a:endParaRPr>
          </a:p>
          <a:p>
            <a:endParaRPr lang="sl-SI"/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50CC62A2-0031-B434-6F3E-81993556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05" y="6133657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3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>
            <a:extLst>
              <a:ext uri="{FF2B5EF4-FFF2-40B4-BE49-F238E27FC236}">
                <a16:creationId xmlns:a16="http://schemas.microsoft.com/office/drawing/2014/main" id="{564F4A65-F746-4A32-9C04-1F777408DB06}"/>
              </a:ext>
            </a:extLst>
          </p:cNvPr>
          <p:cNvSpPr txBox="1">
            <a:spLocks/>
          </p:cNvSpPr>
          <p:nvPr/>
        </p:nvSpPr>
        <p:spPr>
          <a:xfrm>
            <a:off x="2653789" y="204323"/>
            <a:ext cx="6884421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INOVACIJSKI IZZIV 2024</a:t>
            </a: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4B9FA3A4-863C-48F1-A3C0-BD7D6135F896}"/>
              </a:ext>
            </a:extLst>
          </p:cNvPr>
          <p:cNvSpPr txBox="1">
            <a:spLocks/>
          </p:cNvSpPr>
          <p:nvPr/>
        </p:nvSpPr>
        <p:spPr>
          <a:xfrm>
            <a:off x="1004654" y="5261562"/>
            <a:ext cx="9314915" cy="2099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371B2CDC-1670-DB38-35FE-22E76A7C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05" y="6133657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CC01E74-5CBE-979A-FC51-DA9BD254E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19" y="992912"/>
            <a:ext cx="7799462" cy="352744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F11E454-4374-0A01-0C24-DD6D589B29B8}"/>
              </a:ext>
            </a:extLst>
          </p:cNvPr>
          <p:cNvSpPr txBox="1"/>
          <p:nvPr/>
        </p:nvSpPr>
        <p:spPr>
          <a:xfrm>
            <a:off x="2079619" y="4661397"/>
            <a:ext cx="87998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ospredje postavljamo vedno večji pomen trajnosti pri poslovanju podjetij, inoviranju, razvoju - tako procesov kot produktov, trajnost v dobavnih verigah. Vse večji pomen ima tudi v luči prihajajočega poročanja ESG.</a:t>
            </a:r>
          </a:p>
        </p:txBody>
      </p:sp>
    </p:spTree>
    <p:extLst>
      <p:ext uri="{BB962C8B-B14F-4D97-AF65-F5344CB8AC3E}">
        <p14:creationId xmlns:p14="http://schemas.microsoft.com/office/powerpoint/2010/main" val="25888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4051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2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ZAKAJ?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07467D98-A160-9439-EE50-CD831CCC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, ki vsebuje besede grafika, grafično oblikovanje, umetnost, oblikovanje&#10;&#10;Opis je samodejno ustvarjen">
            <a:extLst>
              <a:ext uri="{FF2B5EF4-FFF2-40B4-BE49-F238E27FC236}">
                <a16:creationId xmlns:a16="http://schemas.microsoft.com/office/drawing/2014/main" id="{D5B64310-4110-65B9-97A9-1C79F2FC4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7" y="0"/>
            <a:ext cx="2982242" cy="309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B9C9337-7D42-6B0B-375D-EB1ADE87D4B3}"/>
              </a:ext>
            </a:extLst>
          </p:cNvPr>
          <p:cNvSpPr txBox="1"/>
          <p:nvPr/>
        </p:nvSpPr>
        <p:spPr>
          <a:xfrm>
            <a:off x="2419344" y="813179"/>
            <a:ext cx="7893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PREBOJNA INVENCIJA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6702116-A143-5925-FCB2-E46DE1F70F5F}"/>
              </a:ext>
            </a:extLst>
          </p:cNvPr>
          <p:cNvSpPr txBox="1"/>
          <p:nvPr/>
        </p:nvSpPr>
        <p:spPr>
          <a:xfrm>
            <a:off x="678729" y="1794587"/>
            <a:ext cx="99735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Nova opredelitev: „Priznanje za prispevek na področju inovativnosti“</a:t>
            </a:r>
          </a:p>
          <a:p>
            <a:endParaRPr lang="sl-SI" sz="2800" dirty="0"/>
          </a:p>
          <a:p>
            <a:r>
              <a:rPr lang="sl-SI" sz="2800" dirty="0"/>
              <a:t>Vsaka regijska zbornica pošlje eno „Prebojno invencijo“ na nacionalni nivo. Nacionalna komisija izmed vseh prejetih z glasovanjem izbere eno, ki prejme nacionalno priznanje „Prebojna invencija“</a:t>
            </a:r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3" name="Slika 2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299ECAD6-0990-5E3E-68EE-D75A36D43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05" y="6133657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1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0F13DBCF-86BD-49C1-A78E-6C1197BFB3BC}"/>
              </a:ext>
            </a:extLst>
          </p:cNvPr>
          <p:cNvSpPr txBox="1">
            <a:spLocks/>
          </p:cNvSpPr>
          <p:nvPr/>
        </p:nvSpPr>
        <p:spPr>
          <a:xfrm>
            <a:off x="767651" y="286067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OSNOVNI PODATKI O INOVACIJI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672BD0DF-82BF-4C3F-A95F-D6E5CB08D56C}"/>
              </a:ext>
            </a:extLst>
          </p:cNvPr>
          <p:cNvSpPr txBox="1">
            <a:spLocks/>
          </p:cNvSpPr>
          <p:nvPr/>
        </p:nvSpPr>
        <p:spPr>
          <a:xfrm>
            <a:off x="767652" y="1161360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l-SI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Rezultat iskanja slik za easy">
            <a:extLst>
              <a:ext uri="{FF2B5EF4-FFF2-40B4-BE49-F238E27FC236}">
                <a16:creationId xmlns:a16="http://schemas.microsoft.com/office/drawing/2014/main" id="{08348204-0FD7-48EF-BC31-CCBDD6A88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8228" r="11511" b="11428"/>
          <a:stretch/>
        </p:blipFill>
        <p:spPr bwMode="auto">
          <a:xfrm>
            <a:off x="9565594" y="86268"/>
            <a:ext cx="2160240" cy="22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701A8A0E-EAE2-1055-9F28-B77338D20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2F77FD5-51C4-38A9-6049-3212A0D6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65" y="840549"/>
            <a:ext cx="7237555" cy="59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1403B1B1-A517-417D-AE70-A25595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5" y="1860219"/>
            <a:ext cx="10504676" cy="29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2B993646-8156-E697-4921-15E0DC6D1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1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C81A4322-E9E3-4AA3-AF72-236FC953B269}"/>
              </a:ext>
            </a:extLst>
          </p:cNvPr>
          <p:cNvSpPr txBox="1">
            <a:spLocks/>
          </p:cNvSpPr>
          <p:nvPr/>
        </p:nvSpPr>
        <p:spPr>
          <a:xfrm>
            <a:off x="575310" y="60945"/>
            <a:ext cx="11041380" cy="1062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SESTAVNI DELI PRIJAVNEGA OBRAZCA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775172" y="1539956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Kratek opis inovacije: (za uporabo v medijih, katalogu, na podelitvi)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b="1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Kratek opis inovacije v angleščini: (za uporabo v medijih, katalogu, na podelitvi) </a:t>
            </a:r>
            <a:endParaRPr lang="sl-SI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70C7AB26-C154-57FF-C47E-BE0768CC89DA}"/>
              </a:ext>
            </a:extLst>
          </p:cNvPr>
          <p:cNvSpPr/>
          <p:nvPr/>
        </p:nvSpPr>
        <p:spPr>
          <a:xfrm rot="20312321">
            <a:off x="6825584" y="5292800"/>
            <a:ext cx="4455066" cy="707886"/>
          </a:xfrm>
          <a:prstGeom prst="rect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470 znakov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72A103CC-CA73-26ED-7EF7-ED754FE0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9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C81A4322-E9E3-4AA3-AF72-236FC953B269}"/>
              </a:ext>
            </a:extLst>
          </p:cNvPr>
          <p:cNvSpPr txBox="1">
            <a:spLocks/>
          </p:cNvSpPr>
          <p:nvPr/>
        </p:nvSpPr>
        <p:spPr>
          <a:xfrm>
            <a:off x="575310" y="60945"/>
            <a:ext cx="11041380" cy="1062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SESTAVNI DELI PRIJAVNEGA OBRAZCA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775172" y="1539956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l-SI" sz="2000" b="1">
                <a:latin typeface="Verdana" panose="020B0604030504040204" pitchFamily="34" charset="0"/>
                <a:ea typeface="Verdana" panose="020B0604030504040204" pitchFamily="34" charset="0"/>
              </a:rPr>
              <a:t>Izziv, ki ga inovacija rešuje</a:t>
            </a:r>
          </a:p>
          <a:p>
            <a:endParaRPr lang="sl-SI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Opis izziva/problema, ki ga inovacija rešuje, </a:t>
            </a:r>
            <a:endParaRPr lang="sl-SI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Kakšna je razsežnost inovacije</a:t>
            </a:r>
            <a:endParaRPr lang="sl-SI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Stanje na področju inovacije </a:t>
            </a:r>
            <a:endParaRPr lang="sl-SI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Opredelite razsežnost/ področje, ki ga inovacija naslavlja. Ali gre za rešitve oziroma izzive znotraj podjetja, lokalne skupnosti, nivoju države, mednarodno</a:t>
            </a:r>
            <a:r>
              <a:rPr lang="sl-SI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l-SI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70C7AB26-C154-57FF-C47E-BE0768CC89DA}"/>
              </a:ext>
            </a:extLst>
          </p:cNvPr>
          <p:cNvSpPr/>
          <p:nvPr/>
        </p:nvSpPr>
        <p:spPr>
          <a:xfrm rot="20312321">
            <a:off x="6642842" y="5292800"/>
            <a:ext cx="482055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3000 znakov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72A103CC-CA73-26ED-7EF7-ED754FE0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5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40E66137-58C0-401D-A045-D26F0AD5D1A7}"/>
              </a:ext>
            </a:extLst>
          </p:cNvPr>
          <p:cNvSpPr txBox="1">
            <a:spLocks/>
          </p:cNvSpPr>
          <p:nvPr/>
        </p:nvSpPr>
        <p:spPr>
          <a:xfrm>
            <a:off x="250352" y="256768"/>
            <a:ext cx="6669882" cy="6365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sl-SI" sz="2000" b="1">
                <a:latin typeface="Verdana" panose="020B0604030504040204" pitchFamily="34" charset="0"/>
                <a:ea typeface="Verdana" panose="020B0604030504040204" pitchFamily="34" charset="0"/>
              </a:rPr>
              <a:t>. Opis inovacije. Kakšna je vaša rešitev in kakšno novo vrednost inovacija ustvarja?</a:t>
            </a:r>
            <a:endParaRPr lang="sl-SI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Podroben opis inovacije. </a:t>
            </a: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je opisano na kakšen način inovacija rešuje izpostavljen izziv/problem in katere ključne lastnosti oz. funkcije izdelka/storitve/rešitve so izboljšane.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Dodajte podatek ali ali gre za STALNO, PREBOJNO ali DISRUPTIVNO INOVACIJO, ter na katero področje inovacija naslavlja (8. člen pravilnika).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so opisani in posredni in neposredni konkurenti na področju predlagane inovacije.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Inovacijska ekipa: </a:t>
            </a: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Inovacija je bila razvita z multidisciplinarno ekipo, pri razvoju ste sodelovali s strokovnjaki iz razvojno-raziskovalnih organizacij, drugih gospodarskih organizacij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Zaščita inovacije </a:t>
            </a: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Inovacija je zaščitena z mednarodnim patentom, z blagovno znamko v tujini, z modelom v tujini, z avtorsko pravico na mednarodnem nivoju, s slovenskim patentom (navedba konkretnega imena/številke), poslovno skrivnostjo. V primeru, da inovacija nima širše priznane zaščite, pojasnite vaše vzvode in razloge za to odločitev. V primeru smiselne razlage, prijavitelj pri tej vsebini, ne izgublja </a:t>
            </a:r>
            <a:r>
              <a:rPr lang="sl-SI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točk pri ocenjevanju.</a:t>
            </a:r>
            <a:endParaRPr lang="sl-SI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sl-SI" sz="2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2" descr="Rezultat iskanja slik za paper abstract">
            <a:extLst>
              <a:ext uri="{FF2B5EF4-FFF2-40B4-BE49-F238E27FC236}">
                <a16:creationId xmlns:a16="http://schemas.microsoft.com/office/drawing/2014/main" id="{2D341B24-B74A-42ED-B4BA-17B7446C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14" y="1781970"/>
            <a:ext cx="4172066" cy="26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C617C0FF-46CA-481A-DDA8-C85BA45762E0}"/>
              </a:ext>
            </a:extLst>
          </p:cNvPr>
          <p:cNvSpPr/>
          <p:nvPr/>
        </p:nvSpPr>
        <p:spPr>
          <a:xfrm rot="20312321">
            <a:off x="6750149" y="5116451"/>
            <a:ext cx="482055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3000 znakov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74EE2C05-A8E9-A6B7-0BC5-E5354315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7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76265" y="334596"/>
            <a:ext cx="7176654" cy="517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Gospodarski učinki inovacije</a:t>
            </a:r>
            <a:r>
              <a:rPr lang="sl-S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 primeru družbene inovacije – širši družbeni učinki)</a:t>
            </a:r>
            <a:endParaRPr lang="sl-SI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Opišite trenutne finančne učinke na vašo organizacijo, ter kakšna je bila strategija doseganja le teh. 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Predstavite oceno za prihodnost (v % rasti ali v EUR) ter strategijo doseganja finančnih in drugih gospodarskih učinkov. Predstavite vpliv inovacije na morebitno znižanje stroškov, povečanje prihodkov, dobička ali dodane vrednosti.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Kakšna je vrednost vlaganj v razvoj inovacije (lahko opisno, % ali v EUR).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opišite kdo so ciljne skupine kupcev oz. končni uporabniki inovacije.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Opišite trg, ter opredelite vrednostno vaš tržni delež. V primeru, da gre za koristno uporabo in ne prodajo inovacije, je jasno opisan obseg oz. širina uporabe inovacije.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DA5C3A3D-94A6-9AD9-74F7-6245A94F11A2}"/>
              </a:ext>
            </a:extLst>
          </p:cNvPr>
          <p:cNvSpPr/>
          <p:nvPr/>
        </p:nvSpPr>
        <p:spPr>
          <a:xfrm rot="20312321">
            <a:off x="6463129" y="4928060"/>
            <a:ext cx="482055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3000 znakov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26E70E51-DAE7-A14D-FE3A-5BC836D6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4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85501" y="313371"/>
            <a:ext cx="7176654" cy="494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Trajnostni in </a:t>
            </a:r>
            <a:r>
              <a:rPr lang="sl-SI" sz="2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okoljski</a:t>
            </a:r>
            <a:r>
              <a:rPr lang="sl-SI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učinki inovacije</a:t>
            </a:r>
            <a:endParaRPr lang="sl-SI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Trajnostni učinki: Vpliv inovacije </a:t>
            </a: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podjetje, širšo družbo, okolje v katerem podjetje deluje.  Ali inovacija ustvarja nova delovna mesta, oziroma prispeva k optimizaciji in bolj kvalitetnim delovnim mestom.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Opišite učinek na razvoj inovacijske kulture v podjetju, organizaciji, pri posameznikih, ter razvoj njihovih kompetenc, spodbujanje interdisciplinarnosti pri inoviranju, timsko delo, sodelovanje z uporabniki.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Opišite vpliv inovacije na okolje. Ali je pri snovanju inovacije uporabljen trajnostni vidik - Krožno gospodarstvo, učinkovita raba materialov, energije, emisije toplogrednih plinov, ravnanje z odpadki. Je že pri snovanju inovacije upoštevano krožna uporaba.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inovacija spodbuja varčevanje, trajnost tako pri podjetju, kot uporabnikih. 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DA5C3A3D-94A6-9AD9-74F7-6245A94F11A2}"/>
              </a:ext>
            </a:extLst>
          </p:cNvPr>
          <p:cNvSpPr/>
          <p:nvPr/>
        </p:nvSpPr>
        <p:spPr>
          <a:xfrm rot="20312321">
            <a:off x="6463129" y="4928060"/>
            <a:ext cx="482055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3000 znakov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A82BB97F-F590-18C1-B4FA-9CF49D126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0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85501" y="313371"/>
            <a:ext cx="7176654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Zakaj je inovacija edinstvena?</a:t>
            </a:r>
            <a:endParaRPr lang="sl-SI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Predstavite najpomembnejše učinke, ki jih inovacija prinaša družbi.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l-SI" sz="20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DA5C3A3D-94A6-9AD9-74F7-6245A94F11A2}"/>
              </a:ext>
            </a:extLst>
          </p:cNvPr>
          <p:cNvSpPr/>
          <p:nvPr/>
        </p:nvSpPr>
        <p:spPr>
          <a:xfrm rot="20312321">
            <a:off x="6176802" y="4006625"/>
            <a:ext cx="482055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sl-SI"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1000 znakov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4B7DB59F-3C0C-4E57-D658-BFEDF9FA5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0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986E2FC-4163-7D09-9B02-5DAF2ADCBE67}"/>
              </a:ext>
            </a:extLst>
          </p:cNvPr>
          <p:cNvSpPr txBox="1"/>
          <p:nvPr/>
        </p:nvSpPr>
        <p:spPr>
          <a:xfrm>
            <a:off x="685500" y="313371"/>
            <a:ext cx="7800473" cy="439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Obvezne priloge: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</a:t>
            </a: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fotografij inovacije velikosti vsaj (1920x1080px) – lahko več.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Skupinska fotografija inovatorjev z inovacijo  velikosti vsaj (1920x1080px)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(ni obvezno, je zelo priporočljivo) –preko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transferja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Logotip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Podpisana izjava za prijavo  in objavo materialov v promocijske namene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Podpisana izjava za objavo materialov v promocijske namene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dirty="0">
                <a:latin typeface="Calibri" panose="020F0502020204030204" pitchFamily="34" charset="0"/>
                <a:cs typeface="Times New Roman" panose="02020603050405020304" pitchFamily="18" charset="0"/>
              </a:rPr>
              <a:t>Dodatno gradivo (grafi, tabele, simulacije,…) – ni obvezno 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9E7AA5F6-490B-FF16-9B0E-4CF7B4992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2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07467D98-A160-9439-EE50-CD831CCC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 descr="Slika, ki vsebuje besede risba, znak&#10;&#10;Opis je samodejno ustvarjen">
            <a:extLst>
              <a:ext uri="{FF2B5EF4-FFF2-40B4-BE49-F238E27FC236}">
                <a16:creationId xmlns:a16="http://schemas.microsoft.com/office/drawing/2014/main" id="{A0677B4F-3350-7FBC-6324-2926CE750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56" y="502103"/>
            <a:ext cx="2016033" cy="1040777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4804FBED-EEE1-1F1D-3016-EFD96152CCED}"/>
              </a:ext>
            </a:extLst>
          </p:cNvPr>
          <p:cNvSpPr/>
          <p:nvPr/>
        </p:nvSpPr>
        <p:spPr>
          <a:xfrm>
            <a:off x="983586" y="2065554"/>
            <a:ext cx="9460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Priznanja GZS za inovacije na nacionalni ravni predstavljajo </a:t>
            </a:r>
            <a:r>
              <a:rPr lang="sl-SI" sz="2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najvišja nacionalna priznanja inovativnim dosežkom </a:t>
            </a:r>
            <a:r>
              <a:rPr lang="sl-SI" sz="2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slovenskih podjetij in drugih organizacij.</a:t>
            </a:r>
            <a:endParaRPr lang="sl-SI" sz="2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SPS – Slovenski podjetniški sklad">
            <a:hlinkClick r:id="rId4"/>
            <a:extLst>
              <a:ext uri="{FF2B5EF4-FFF2-40B4-BE49-F238E27FC236}">
                <a16:creationId xmlns:a16="http://schemas.microsoft.com/office/drawing/2014/main" id="{4BB2AAE6-D75C-849A-CDA6-5D02F44D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55" y="4691601"/>
            <a:ext cx="37338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 descr="Slika, ki vsebuje besede risba, plošča&#10;&#10;Opis je samodejno ustvarjen">
            <a:extLst>
              <a:ext uri="{FF2B5EF4-FFF2-40B4-BE49-F238E27FC236}">
                <a16:creationId xmlns:a16="http://schemas.microsoft.com/office/drawing/2014/main" id="{3EC77016-B40C-8240-E635-0926D3C56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76" y="4504645"/>
            <a:ext cx="2776860" cy="8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značba mesta besedila 2">
            <a:extLst>
              <a:ext uri="{FF2B5EF4-FFF2-40B4-BE49-F238E27FC236}">
                <a16:creationId xmlns:a16="http://schemas.microsoft.com/office/drawing/2014/main" id="{A231FD0B-7BA3-4001-9E3E-C2CBEAC18FFA}"/>
              </a:ext>
            </a:extLst>
          </p:cNvPr>
          <p:cNvSpPr txBox="1">
            <a:spLocks/>
          </p:cNvSpPr>
          <p:nvPr/>
        </p:nvSpPr>
        <p:spPr>
          <a:xfrm>
            <a:off x="2467554" y="894005"/>
            <a:ext cx="6675438" cy="150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Izziv, ki ga inovacija rešuje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2.Opis inovacije. Kakšna je vaša rešitev in kakšno novo vrednost inovacija ustvarja?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</a:t>
            </a: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Gospodarski učinki inovacije</a:t>
            </a: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 primeru družbene inovacije – širši družbeni učinki)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</a:t>
            </a: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Trajnostni in </a:t>
            </a:r>
            <a:r>
              <a:rPr lang="sl-SI" sz="16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okoljski</a:t>
            </a: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učinki inovacije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</a:t>
            </a:r>
            <a:endParaRPr lang="sl-SI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Zakaj je inovacija edinstvena?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Najvišje možno število točk: </a:t>
            </a:r>
            <a:r>
              <a:rPr lang="sl-SI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l-S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l-SI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*Skupno število točk je 10.</a:t>
            </a:r>
            <a:endParaRPr lang="sl-SI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značba mesta besedila 2">
            <a:extLst>
              <a:ext uri="{FF2B5EF4-FFF2-40B4-BE49-F238E27FC236}">
                <a16:creationId xmlns:a16="http://schemas.microsoft.com/office/drawing/2014/main" id="{970E17E6-2070-4728-92C5-67AC2E8B27B0}"/>
              </a:ext>
            </a:extLst>
          </p:cNvPr>
          <p:cNvSpPr txBox="1">
            <a:spLocks/>
          </p:cNvSpPr>
          <p:nvPr/>
        </p:nvSpPr>
        <p:spPr>
          <a:xfrm>
            <a:off x="2081254" y="216537"/>
            <a:ext cx="6675438" cy="63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končne ocene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A50D4924-7BD2-A273-D805-61213BF0B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4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0230F526-5956-4CE7-A8B4-A7E360090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05" y="2567557"/>
            <a:ext cx="1584960" cy="154228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3CE565C-4DAB-4335-B546-FFCD2D3EA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15" y="2567557"/>
            <a:ext cx="1584960" cy="154228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F5F0DB4-E9C6-4271-B884-B690E8C1B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25" y="2540117"/>
            <a:ext cx="1584960" cy="1542288"/>
          </a:xfrm>
          <a:prstGeom prst="rect">
            <a:avLst/>
          </a:prstGeom>
        </p:spPr>
      </p:pic>
      <p:sp>
        <p:nvSpPr>
          <p:cNvPr id="16" name="Pravokotnik 15">
            <a:extLst>
              <a:ext uri="{FF2B5EF4-FFF2-40B4-BE49-F238E27FC236}">
                <a16:creationId xmlns:a16="http://schemas.microsoft.com/office/drawing/2014/main" id="{C971C716-1FB4-43DA-8D5F-EBD43C66C2D7}"/>
              </a:ext>
            </a:extLst>
          </p:cNvPr>
          <p:cNvSpPr/>
          <p:nvPr/>
        </p:nvSpPr>
        <p:spPr>
          <a:xfrm>
            <a:off x="2280255" y="1985215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9,0 - 10 točk</a:t>
            </a:r>
            <a:endParaRPr lang="sl-S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4A63C54A-9550-4048-B766-78D1A45C360E}"/>
              </a:ext>
            </a:extLst>
          </p:cNvPr>
          <p:cNvSpPr/>
          <p:nvPr/>
        </p:nvSpPr>
        <p:spPr>
          <a:xfrm>
            <a:off x="5016995" y="1985215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8,0 - 8,99 točk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6BF1AD55-5994-4C23-BA2A-F6450E9A08A1}"/>
              </a:ext>
            </a:extLst>
          </p:cNvPr>
          <p:cNvSpPr/>
          <p:nvPr/>
        </p:nvSpPr>
        <p:spPr>
          <a:xfrm>
            <a:off x="8000598" y="1970982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7,0 - 7,99 točk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E1BC6E0E-A2F3-4A5B-9CEE-4E13D5553769}"/>
              </a:ext>
            </a:extLst>
          </p:cNvPr>
          <p:cNvSpPr/>
          <p:nvPr/>
        </p:nvSpPr>
        <p:spPr>
          <a:xfrm>
            <a:off x="2197652" y="4266942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8,1 - 10 točk*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C87626CD-5EFB-4223-824D-635AB25902FA}"/>
              </a:ext>
            </a:extLst>
          </p:cNvPr>
          <p:cNvSpPr/>
          <p:nvPr/>
        </p:nvSpPr>
        <p:spPr>
          <a:xfrm>
            <a:off x="4978546" y="4266942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7,2 - 8,09 točk*</a:t>
            </a:r>
            <a:endParaRPr lang="sl-S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38244FA2-9B6F-4E23-95F3-503A0D2D4C06}"/>
              </a:ext>
            </a:extLst>
          </p:cNvPr>
          <p:cNvSpPr/>
          <p:nvPr/>
        </p:nvSpPr>
        <p:spPr>
          <a:xfrm>
            <a:off x="7918844" y="4266942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6,3 - 7,19 točk*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610CFE90-33E5-4F13-8F5A-F9DB58F5F110}"/>
              </a:ext>
            </a:extLst>
          </p:cNvPr>
          <p:cNvSpPr/>
          <p:nvPr/>
        </p:nvSpPr>
        <p:spPr>
          <a:xfrm>
            <a:off x="532006" y="5229833"/>
            <a:ext cx="1069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*Družbene inovacije in inovacije, za katere je očitno, da niso bile deležne organizirane in profesionalne podpore</a:t>
            </a:r>
          </a:p>
          <a:p>
            <a:r>
              <a:rPr lang="sl-SI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Ne velja za družbene inovacije</a:t>
            </a: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5F5730D4-6D97-817C-78B9-D37B6A2F1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5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>
            <a:extLst>
              <a:ext uri="{FF2B5EF4-FFF2-40B4-BE49-F238E27FC236}">
                <a16:creationId xmlns:a16="http://schemas.microsoft.com/office/drawing/2014/main" id="{564F4A65-F746-4A32-9C04-1F777408DB06}"/>
              </a:ext>
            </a:extLst>
          </p:cNvPr>
          <p:cNvSpPr txBox="1">
            <a:spLocks/>
          </p:cNvSpPr>
          <p:nvPr/>
        </p:nvSpPr>
        <p:spPr>
          <a:xfrm>
            <a:off x="1199259" y="778533"/>
            <a:ext cx="9793481" cy="17886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INOVATIVNOSTI 2024</a:t>
            </a: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4B9FA3A4-863C-48F1-A3C0-BD7D6135F896}"/>
              </a:ext>
            </a:extLst>
          </p:cNvPr>
          <p:cNvSpPr txBox="1">
            <a:spLocks/>
          </p:cNvSpPr>
          <p:nvPr/>
        </p:nvSpPr>
        <p:spPr>
          <a:xfrm>
            <a:off x="1438541" y="3312274"/>
            <a:ext cx="9314915" cy="2099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September 2024</a:t>
            </a:r>
          </a:p>
          <a:p>
            <a:endParaRPr lang="sl-SI" sz="3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Kongresni center, Brdo pri Kranju</a:t>
            </a:r>
          </a:p>
          <a:p>
            <a:endParaRPr lang="sl-SI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C4E0DC76-F73D-B9A0-F86C-7732946FF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1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8167562-C8AA-40B4-92E3-B09C6322A95F}"/>
              </a:ext>
            </a:extLst>
          </p:cNvPr>
          <p:cNvSpPr txBox="1"/>
          <p:nvPr/>
        </p:nvSpPr>
        <p:spPr>
          <a:xfrm>
            <a:off x="3862105" y="5473005"/>
            <a:ext cx="4863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Katja.pokerznik@gzs.si</a:t>
            </a:r>
          </a:p>
          <a:p>
            <a:pPr algn="ctr"/>
            <a:endParaRPr lang="sl-SI" sz="2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l-SI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031 647 677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C09AFD-0C5F-6247-C5C0-713931FD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56" y="4410058"/>
            <a:ext cx="2524525" cy="262398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C8A1E7A-F0AB-77F4-9BFC-A857F822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8" y="143576"/>
            <a:ext cx="7457551" cy="180472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5D0B900-1E66-EA6F-4D97-84ACBF56A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55" y="5013674"/>
            <a:ext cx="1775908" cy="184432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5CDB1B9-0E00-0E15-889A-5AF23FDD5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202" y="1948303"/>
            <a:ext cx="7825021" cy="32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07467D98-A160-9439-EE50-CD831CCC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871BB6B-D4D3-4657-6E28-C565F9617BFC}"/>
              </a:ext>
            </a:extLst>
          </p:cNvPr>
          <p:cNvSpPr txBox="1"/>
          <p:nvPr/>
        </p:nvSpPr>
        <p:spPr>
          <a:xfrm>
            <a:off x="4296686" y="2824282"/>
            <a:ext cx="3017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2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KDO?</a:t>
            </a:r>
          </a:p>
        </p:txBody>
      </p:sp>
      <p:pic>
        <p:nvPicPr>
          <p:cNvPr id="5" name="Slika 4" descr="Slika, ki vsebuje besede grafika, pisava, grafično oblikovanje, simbol&#10;&#10;Opis je samodejno ustvarjen">
            <a:extLst>
              <a:ext uri="{FF2B5EF4-FFF2-40B4-BE49-F238E27FC236}">
                <a16:creationId xmlns:a16="http://schemas.microsoft.com/office/drawing/2014/main" id="{93F9BCE3-0285-D934-5E12-CFFC31BA9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02" y="-191560"/>
            <a:ext cx="3272442" cy="23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372D8CF-836F-C9FA-413A-5B4D6A20DBC0}"/>
              </a:ext>
            </a:extLst>
          </p:cNvPr>
          <p:cNvSpPr txBox="1"/>
          <p:nvPr/>
        </p:nvSpPr>
        <p:spPr>
          <a:xfrm>
            <a:off x="4070445" y="28277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7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07467D98-A160-9439-EE50-CD831CCC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0F101D4D-1777-1FF9-6216-7893D21EEBE1}"/>
              </a:ext>
            </a:extLst>
          </p:cNvPr>
          <p:cNvSpPr txBox="1">
            <a:spLocks/>
          </p:cNvSpPr>
          <p:nvPr/>
        </p:nvSpPr>
        <p:spPr>
          <a:xfrm>
            <a:off x="910548" y="1505912"/>
            <a:ext cx="10370903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Gospodarske družbe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Samostojni podjetniki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Posamezniki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Samostojni inovatorji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Druge organizacijske oblike (zavodi, fakultete, raziskovalni instituti, šole …)</a:t>
            </a:r>
          </a:p>
        </p:txBody>
      </p:sp>
    </p:spTree>
    <p:extLst>
      <p:ext uri="{BB962C8B-B14F-4D97-AF65-F5344CB8AC3E}">
        <p14:creationId xmlns:p14="http://schemas.microsoft.com/office/powerpoint/2010/main" val="42031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F1D03BF-AA5B-4CA3-8404-99CB2CE7F91B}"/>
              </a:ext>
            </a:extLst>
          </p:cNvPr>
          <p:cNvSpPr txBox="1"/>
          <p:nvPr/>
        </p:nvSpPr>
        <p:spPr>
          <a:xfrm>
            <a:off x="1928786" y="2704641"/>
            <a:ext cx="7138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2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 in KAKO?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B5ABD785-E6F9-A986-BD32-D6D3219B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, ki vsebuje besede grafika, pisava, rokopis, tipografija&#10;&#10;Opis je samodejno ustvarjen">
            <a:extLst>
              <a:ext uri="{FF2B5EF4-FFF2-40B4-BE49-F238E27FC236}">
                <a16:creationId xmlns:a16="http://schemas.microsoft.com/office/drawing/2014/main" id="{843ACF58-5048-098F-7C52-062F8371D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21" y="-67111"/>
            <a:ext cx="3952643" cy="20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x__x0000_i1028">
            <a:extLst>
              <a:ext uri="{FF2B5EF4-FFF2-40B4-BE49-F238E27FC236}">
                <a16:creationId xmlns:a16="http://schemas.microsoft.com/office/drawing/2014/main" id="{91078B16-8FB8-4587-8270-1E8BD045DAA2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594"/>
            <a:ext cx="10774801" cy="48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A467101-A63C-4E47-8001-4A99D529FDE6}"/>
              </a:ext>
            </a:extLst>
          </p:cNvPr>
          <p:cNvSpPr txBox="1"/>
          <p:nvPr/>
        </p:nvSpPr>
        <p:spPr>
          <a:xfrm>
            <a:off x="522635" y="344401"/>
            <a:ext cx="56966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Spletna stran INOVATIVNA SLOVENIJA </a:t>
            </a:r>
          </a:p>
          <a:p>
            <a:endParaRPr lang="sl-S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https://inovacije.gzs.si/priznanja-za-inovacije/</a:t>
            </a:r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sl-SI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Regijskih gospodarskih zbornic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2AECA1BA-8778-0105-41FF-56E22AE1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8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E8F50EB5-795B-4CC4-8AF1-9132FD8F3D0C}"/>
              </a:ext>
            </a:extLst>
          </p:cNvPr>
          <p:cNvSpPr/>
          <p:nvPr/>
        </p:nvSpPr>
        <p:spPr>
          <a:xfrm>
            <a:off x="605771" y="2581405"/>
            <a:ext cx="1800000" cy="1800000"/>
          </a:xfrm>
          <a:prstGeom prst="ellipse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Poiščite razpis</a:t>
            </a:r>
            <a:endParaRPr lang="sl-SI"/>
          </a:p>
        </p:txBody>
      </p:sp>
      <p:sp>
        <p:nvSpPr>
          <p:cNvPr id="6" name="Puščica: krožno 5">
            <a:extLst>
              <a:ext uri="{FF2B5EF4-FFF2-40B4-BE49-F238E27FC236}">
                <a16:creationId xmlns:a16="http://schemas.microsoft.com/office/drawing/2014/main" id="{B3D653AB-E2D8-410A-B382-E02EA49CD927}"/>
              </a:ext>
            </a:extLst>
          </p:cNvPr>
          <p:cNvSpPr/>
          <p:nvPr/>
        </p:nvSpPr>
        <p:spPr>
          <a:xfrm flipV="1">
            <a:off x="0" y="1827323"/>
            <a:ext cx="3011542" cy="3162055"/>
          </a:xfrm>
          <a:prstGeom prst="circularArrow">
            <a:avLst>
              <a:gd name="adj1" fmla="val 14236"/>
              <a:gd name="adj2" fmla="val 1142319"/>
              <a:gd name="adj3" fmla="val 20521555"/>
              <a:gd name="adj4" fmla="val 10800000"/>
              <a:gd name="adj5" fmla="val 9727"/>
            </a:avLst>
          </a:prstGeom>
          <a:solidFill>
            <a:srgbClr val="92D050"/>
          </a:solidFill>
          <a:ln w="28575"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D51A2A4B-45D6-4D88-9BEB-C382BE984B04}"/>
              </a:ext>
            </a:extLst>
          </p:cNvPr>
          <p:cNvSpPr/>
          <p:nvPr/>
        </p:nvSpPr>
        <p:spPr>
          <a:xfrm>
            <a:off x="3120722" y="2228090"/>
            <a:ext cx="1800000" cy="1800000"/>
          </a:xfrm>
          <a:prstGeom prst="ellipse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Preberite razpis in pravilnik</a:t>
            </a:r>
          </a:p>
        </p:txBody>
      </p:sp>
      <p:sp>
        <p:nvSpPr>
          <p:cNvPr id="14" name="Puščica: krožno 13">
            <a:extLst>
              <a:ext uri="{FF2B5EF4-FFF2-40B4-BE49-F238E27FC236}">
                <a16:creationId xmlns:a16="http://schemas.microsoft.com/office/drawing/2014/main" id="{AADC631D-0261-402C-87E0-8C992E799C9F}"/>
              </a:ext>
            </a:extLst>
          </p:cNvPr>
          <p:cNvSpPr/>
          <p:nvPr/>
        </p:nvSpPr>
        <p:spPr>
          <a:xfrm>
            <a:off x="2485467" y="1505912"/>
            <a:ext cx="3011542" cy="3162055"/>
          </a:xfrm>
          <a:prstGeom prst="circularArrow">
            <a:avLst>
              <a:gd name="adj1" fmla="val 14236"/>
              <a:gd name="adj2" fmla="val 1142319"/>
              <a:gd name="adj3" fmla="val 20521555"/>
              <a:gd name="adj4" fmla="val 10800000"/>
              <a:gd name="adj5" fmla="val 9727"/>
            </a:avLst>
          </a:prstGeom>
          <a:solidFill>
            <a:srgbClr val="92D050"/>
          </a:solidFill>
          <a:ln w="28575"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7E0C1DD8-167E-4533-B47C-D4AEFFFBE81A}"/>
              </a:ext>
            </a:extLst>
          </p:cNvPr>
          <p:cNvSpPr/>
          <p:nvPr/>
        </p:nvSpPr>
        <p:spPr>
          <a:xfrm>
            <a:off x="5497009" y="2436634"/>
            <a:ext cx="1800000" cy="1800000"/>
          </a:xfrm>
          <a:prstGeom prst="ellipse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Pripravite vsebino za prijavo na predlogi</a:t>
            </a:r>
          </a:p>
        </p:txBody>
      </p:sp>
      <p:sp>
        <p:nvSpPr>
          <p:cNvPr id="16" name="Puščica: krožno 15">
            <a:extLst>
              <a:ext uri="{FF2B5EF4-FFF2-40B4-BE49-F238E27FC236}">
                <a16:creationId xmlns:a16="http://schemas.microsoft.com/office/drawing/2014/main" id="{7B492FF1-A761-4780-8E62-166FB33CDBAF}"/>
              </a:ext>
            </a:extLst>
          </p:cNvPr>
          <p:cNvSpPr/>
          <p:nvPr/>
        </p:nvSpPr>
        <p:spPr>
          <a:xfrm flipV="1">
            <a:off x="4904497" y="1666617"/>
            <a:ext cx="3011542" cy="3162055"/>
          </a:xfrm>
          <a:prstGeom prst="circularArrow">
            <a:avLst>
              <a:gd name="adj1" fmla="val 14236"/>
              <a:gd name="adj2" fmla="val 1142319"/>
              <a:gd name="adj3" fmla="val 20521555"/>
              <a:gd name="adj4" fmla="val 10800000"/>
              <a:gd name="adj5" fmla="val 9727"/>
            </a:avLst>
          </a:prstGeom>
          <a:solidFill>
            <a:srgbClr val="92D050"/>
          </a:solidFill>
          <a:ln w="28575"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E16BC7DF-7F16-401C-9D91-6844084F6023}"/>
              </a:ext>
            </a:extLst>
          </p:cNvPr>
          <p:cNvSpPr/>
          <p:nvPr/>
        </p:nvSpPr>
        <p:spPr>
          <a:xfrm>
            <a:off x="7906533" y="1979241"/>
            <a:ext cx="1800000" cy="1800000"/>
          </a:xfrm>
          <a:prstGeom prst="ellipse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Skrbno izpolnite spletni obrazec</a:t>
            </a:r>
          </a:p>
        </p:txBody>
      </p:sp>
      <p:sp>
        <p:nvSpPr>
          <p:cNvPr id="18" name="Puščica: krožno 17">
            <a:extLst>
              <a:ext uri="{FF2B5EF4-FFF2-40B4-BE49-F238E27FC236}">
                <a16:creationId xmlns:a16="http://schemas.microsoft.com/office/drawing/2014/main" id="{419FA709-CE33-49B7-99F7-925FA8532E76}"/>
              </a:ext>
            </a:extLst>
          </p:cNvPr>
          <p:cNvSpPr/>
          <p:nvPr/>
        </p:nvSpPr>
        <p:spPr>
          <a:xfrm>
            <a:off x="7279695" y="1367755"/>
            <a:ext cx="3011542" cy="3162055"/>
          </a:xfrm>
          <a:prstGeom prst="circularArrow">
            <a:avLst>
              <a:gd name="adj1" fmla="val 14236"/>
              <a:gd name="adj2" fmla="val 1142319"/>
              <a:gd name="adj3" fmla="val 20521555"/>
              <a:gd name="adj4" fmla="val 10800000"/>
              <a:gd name="adj5" fmla="val 9727"/>
            </a:avLst>
          </a:prstGeom>
          <a:solidFill>
            <a:srgbClr val="92D050"/>
          </a:solidFill>
          <a:ln w="28575"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9A40C6C9-CF5A-45A9-8567-3C8509C4226D}"/>
              </a:ext>
            </a:extLst>
          </p:cNvPr>
          <p:cNvSpPr/>
          <p:nvPr/>
        </p:nvSpPr>
        <p:spPr>
          <a:xfrm>
            <a:off x="9683589" y="2950559"/>
            <a:ext cx="1800000" cy="1800000"/>
          </a:xfrm>
          <a:prstGeom prst="ellipse">
            <a:avLst/>
          </a:prstGeom>
          <a:solidFill>
            <a:srgbClr val="92D050"/>
          </a:solidFill>
          <a:ln>
            <a:solidFill>
              <a:srgbClr val="FC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Oddajte obrazec do 4.4. 2024</a:t>
            </a:r>
          </a:p>
        </p:txBody>
      </p:sp>
      <p:pic>
        <p:nvPicPr>
          <p:cNvPr id="1026" name="Picture 2" descr="Rezultat iskanja slik za fingers crossed">
            <a:extLst>
              <a:ext uri="{FF2B5EF4-FFF2-40B4-BE49-F238E27FC236}">
                <a16:creationId xmlns:a16="http://schemas.microsoft.com/office/drawing/2014/main" id="{5A3B279D-7D77-4430-8423-1B13DAFA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145" y="320610"/>
            <a:ext cx="2082894" cy="11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DF2E31B0-BA3F-D378-AEE7-C96F2B24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0" y="4981906"/>
            <a:ext cx="4389816" cy="1273087"/>
          </a:xfrm>
          <a:prstGeom prst="rect">
            <a:avLst/>
          </a:prstGeom>
        </p:spPr>
      </p:pic>
      <p:pic>
        <p:nvPicPr>
          <p:cNvPr id="2" name="Slika 1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FEE29171-67E8-52A4-BA38-E2B6318BC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ABD2CA07-E366-95B0-3674-B974D7DEB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8" y="-38735"/>
            <a:ext cx="1657335" cy="17226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A8F0B2E-0E05-9417-4D82-E180E0DE1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593" y="4952240"/>
            <a:ext cx="2753406" cy="33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F1D03BF-AA5B-4CA3-8404-99CB2CE7F91B}"/>
              </a:ext>
            </a:extLst>
          </p:cNvPr>
          <p:cNvSpPr txBox="1"/>
          <p:nvPr/>
        </p:nvSpPr>
        <p:spPr>
          <a:xfrm>
            <a:off x="3991543" y="1189445"/>
            <a:ext cx="3461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2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KDAJ?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57BFBB2-887C-4FB0-AB07-6C7C9227513C}"/>
              </a:ext>
            </a:extLst>
          </p:cNvPr>
          <p:cNvSpPr txBox="1"/>
          <p:nvPr/>
        </p:nvSpPr>
        <p:spPr>
          <a:xfrm>
            <a:off x="2997734" y="3237016"/>
            <a:ext cx="648286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 za oddajo prijav: </a:t>
            </a:r>
          </a:p>
          <a:p>
            <a:pPr algn="ctr"/>
            <a:r>
              <a:rPr lang="sl-SI" sz="5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4.4.2024</a:t>
            </a:r>
          </a:p>
        </p:txBody>
      </p:sp>
      <p:pic>
        <p:nvPicPr>
          <p:cNvPr id="4" name="Slika 3" descr="Slika, ki vsebuje besede rokopis, pisava, kaligrafija, tipografija&#10;&#10;Opis je samodejno ustvarjen">
            <a:extLst>
              <a:ext uri="{FF2B5EF4-FFF2-40B4-BE49-F238E27FC236}">
                <a16:creationId xmlns:a16="http://schemas.microsoft.com/office/drawing/2014/main" id="{94A7B6BD-88F2-106F-5F3B-75979D1CE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86" y="6123075"/>
            <a:ext cx="2926080" cy="70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, ki vsebuje besede sličica, risanje, ilustracija, grafika&#10;&#10;Opis je samodejno ustvarjen">
            <a:extLst>
              <a:ext uri="{FF2B5EF4-FFF2-40B4-BE49-F238E27FC236}">
                <a16:creationId xmlns:a16="http://schemas.microsoft.com/office/drawing/2014/main" id="{ACD1C4DF-B052-21D0-9824-B27610467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1" y="0"/>
            <a:ext cx="2356635" cy="24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810E59E02B074595D233014ACC46E9" ma:contentTypeVersion="15" ma:contentTypeDescription="Ustvari nov dokument." ma:contentTypeScope="" ma:versionID="dd6c0e0b393a0b686147ce7d1a0d56c7">
  <xsd:schema xmlns:xsd="http://www.w3.org/2001/XMLSchema" xmlns:xs="http://www.w3.org/2001/XMLSchema" xmlns:p="http://schemas.microsoft.com/office/2006/metadata/properties" xmlns:ns2="229f0979-ca47-4de9-bde6-738f1a71dc3b" xmlns:ns3="703cdf61-9bdb-4ab1-bf99-aabb6c694d24" targetNamespace="http://schemas.microsoft.com/office/2006/metadata/properties" ma:root="true" ma:fieldsID="4819bd60fc05e544e34f26002cb3725d" ns2:_="" ns3:_="">
    <xsd:import namespace="229f0979-ca47-4de9-bde6-738f1a71dc3b"/>
    <xsd:import namespace="703cdf61-9bdb-4ab1-bf99-aabb6c694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f0979-ca47-4de9-bde6-738f1a71d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229f0979-ca47-4de9-bde6-738f1a71dc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E31486-8EB5-4286-8E59-ED4C5CA5D78C}">
  <ds:schemaRefs>
    <ds:schemaRef ds:uri="229f0979-ca47-4de9-bde6-738f1a71dc3b"/>
    <ds:schemaRef ds:uri="703cdf61-9bdb-4ab1-bf99-aabb6c694d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AE414F-5CFB-4BCB-85D8-8E63218265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08A99C-C78F-471C-8A82-D99976E9A025}">
  <ds:schemaRefs>
    <ds:schemaRef ds:uri="229f0979-ca47-4de9-bde6-738f1a71dc3b"/>
    <ds:schemaRef ds:uri="703cdf61-9bdb-4ab1-bf99-aabb6c694d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1656</Words>
  <Application>Microsoft Office PowerPoint</Application>
  <PresentationFormat>Širokozaslonsko</PresentationFormat>
  <Paragraphs>155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Courier New</vt:lpstr>
      <vt:lpstr>FreeSans</vt:lpstr>
      <vt:lpstr>Söhne</vt:lpstr>
      <vt:lpstr>Symbol</vt:lpstr>
      <vt:lpstr>Times New Roman</vt:lpstr>
      <vt:lpstr>Verdana</vt:lpstr>
      <vt:lpstr>Wingdings</vt:lpstr>
      <vt:lpstr>Officeova tema</vt:lpstr>
      <vt:lpstr>RAZPIS PRIZNANJA GZS ZA INOVACIJE 2024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POMEMBNO!!! </vt:lpstr>
      <vt:lpstr>POMEMBNO!!!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Aleš Ugovšek</dc:creator>
  <cp:lastModifiedBy>Maja Kričej</cp:lastModifiedBy>
  <cp:revision>1</cp:revision>
  <dcterms:created xsi:type="dcterms:W3CDTF">2019-11-27T11:04:34Z</dcterms:created>
  <dcterms:modified xsi:type="dcterms:W3CDTF">2024-02-14T09:53:16Z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0x01010052810E59E02B074595D233014ACC46E9</vt:lpwstr>
  </property>
  <property fmtid="{D5CDD505-2E9C-101B-9397-08002B2CF9AE}" pid="3" name="Order">
    <vt:r8>100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