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5"/>
  </p:notesMasterIdLst>
  <p:handoutMasterIdLst>
    <p:handoutMasterId r:id="rId16"/>
  </p:handoutMasterIdLst>
  <p:sldIdLst>
    <p:sldId id="293" r:id="rId2"/>
    <p:sldId id="328" r:id="rId3"/>
    <p:sldId id="325" r:id="rId4"/>
    <p:sldId id="329" r:id="rId5"/>
    <p:sldId id="327" r:id="rId6"/>
    <p:sldId id="334" r:id="rId7"/>
    <p:sldId id="338" r:id="rId8"/>
    <p:sldId id="339" r:id="rId9"/>
    <p:sldId id="330" r:id="rId10"/>
    <p:sldId id="337" r:id="rId11"/>
    <p:sldId id="332" r:id="rId12"/>
    <p:sldId id="340" r:id="rId13"/>
    <p:sldId id="333" r:id="rId14"/>
  </p:sldIdLst>
  <p:sldSz cx="9144000" cy="6858000" type="screen4x3"/>
  <p:notesSz cx="6858000" cy="9144000"/>
  <p:defaultTextStyle>
    <a:defPPr>
      <a:defRPr lang="pl-PL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Styl ciemny 2 - Akcent 3/Ak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Styl jasny 2 — Ak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5" autoAdjust="0"/>
  </p:normalViewPr>
  <p:slideViewPr>
    <p:cSldViewPr>
      <p:cViewPr>
        <p:scale>
          <a:sx n="100" d="100"/>
          <a:sy n="100" d="100"/>
        </p:scale>
        <p:origin x="-70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2007_Workbook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l-SI"/>
  <c:chart>
    <c:autoTitleDeleted val="1"/>
    <c:plotArea>
      <c:layout>
        <c:manualLayout>
          <c:layoutTarget val="inner"/>
          <c:xMode val="edge"/>
          <c:yMode val="edge"/>
          <c:x val="6.7834343192636745E-2"/>
          <c:y val="6.5052536250181009E-2"/>
          <c:w val="0.90050962998413286"/>
          <c:h val="0.92960284238598445"/>
        </c:manualLayout>
      </c:layout>
      <c:barChart>
        <c:barDir val="col"/>
        <c:grouping val="clustered"/>
        <c:ser>
          <c:idx val="0"/>
          <c:order val="0"/>
          <c:tx>
            <c:strRef>
              <c:f>PKB!$G$24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dPt>
            <c:idx val="1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4.8113058869168864E-3"/>
                  <c:y val="0.18301710485598346"/>
                </c:manualLayout>
              </c:layout>
              <c:showVal val="1"/>
            </c:dLbl>
            <c:dLbl>
              <c:idx val="2"/>
              <c:spPr/>
              <c:txPr>
                <a:bodyPr/>
                <a:lstStyle/>
                <a:p>
                  <a:pPr>
                    <a:defRPr lang="en-GB" sz="1600" b="1" i="0" u="none" strike="noStrike" kern="1200" baseline="0" smtClean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l-SI"/>
                </a:p>
              </c:txPr>
            </c:dLbl>
            <c:txPr>
              <a:bodyPr/>
              <a:lstStyle/>
              <a:p>
                <a:pPr>
                  <a:defRPr sz="1400" b="1"/>
                </a:pPr>
                <a:endParaRPr lang="sl-SI"/>
              </a:p>
            </c:txPr>
            <c:showVal val="1"/>
          </c:dLbls>
          <c:cat>
            <c:strRef>
              <c:f>PKB!$A$25:$A$27</c:f>
              <c:strCache>
                <c:ptCount val="3"/>
                <c:pt idx="0">
                  <c:v>UE-27</c:v>
                </c:pt>
                <c:pt idx="1">
                  <c:v>Polska</c:v>
                </c:pt>
                <c:pt idx="2">
                  <c:v>UE-9</c:v>
                </c:pt>
              </c:strCache>
            </c:strRef>
          </c:cat>
          <c:val>
            <c:numRef>
              <c:f>PKB!$G$25:$G$27</c:f>
              <c:numCache>
                <c:formatCode>0%</c:formatCode>
                <c:ptCount val="3"/>
                <c:pt idx="0">
                  <c:v>-8.3655067057554454E-3</c:v>
                </c:pt>
                <c:pt idx="1">
                  <c:v>0.20031754423236789</c:v>
                </c:pt>
                <c:pt idx="2">
                  <c:v>2.2126987277615358E-4</c:v>
                </c:pt>
              </c:numCache>
            </c:numRef>
          </c:val>
        </c:ser>
        <c:dLbls/>
        <c:axId val="59192448"/>
        <c:axId val="59328000"/>
      </c:barChart>
      <c:catAx>
        <c:axId val="5919244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sl-SI"/>
          </a:p>
        </c:txPr>
        <c:crossAx val="59328000"/>
        <c:crosses val="autoZero"/>
        <c:auto val="1"/>
        <c:lblAlgn val="ctr"/>
        <c:lblOffset val="100"/>
      </c:catAx>
      <c:valAx>
        <c:axId val="59328000"/>
        <c:scaling>
          <c:orientation val="minMax"/>
        </c:scaling>
        <c:delete val="1"/>
        <c:axPos val="l"/>
        <c:numFmt formatCode="0%" sourceLinked="1"/>
        <c:tickLblPos val="none"/>
        <c:crossAx val="59192448"/>
        <c:crosses val="autoZero"/>
        <c:crossBetween val="between"/>
        <c:majorUnit val="0.1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l-SI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l-PL" sz="1800" b="1" dirty="0" err="1" smtClean="0">
                <a:effectLst/>
              </a:rPr>
              <a:t>Kumulativna</a:t>
            </a:r>
            <a:r>
              <a:rPr lang="pl-PL" sz="1800" b="1" dirty="0" smtClean="0">
                <a:effectLst/>
              </a:rPr>
              <a:t> </a:t>
            </a:r>
            <a:r>
              <a:rPr lang="pl-PL" sz="1800" b="1" dirty="0" err="1" smtClean="0">
                <a:effectLst/>
              </a:rPr>
              <a:t>rast</a:t>
            </a:r>
            <a:r>
              <a:rPr lang="pl-PL" sz="1800" b="1" dirty="0" smtClean="0">
                <a:effectLst/>
              </a:rPr>
              <a:t> </a:t>
            </a:r>
            <a:r>
              <a:rPr lang="pl-PL" sz="1800" b="1" dirty="0" err="1" smtClean="0">
                <a:effectLst/>
              </a:rPr>
              <a:t>BDP</a:t>
            </a:r>
            <a:endParaRPr lang="pl-PL" sz="1800" b="1" dirty="0" smtClean="0">
              <a:effectLst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7.7054016470080103E-2"/>
          <c:y val="9.224648439735654E-2"/>
          <c:w val="0.9086816611571461"/>
          <c:h val="0.79424487346523831"/>
        </c:manualLayout>
      </c:layout>
      <c:lineChart>
        <c:grouping val="standard"/>
        <c:ser>
          <c:idx val="0"/>
          <c:order val="0"/>
          <c:tx>
            <c:strRef>
              <c:f>PKB!$A$9</c:f>
              <c:strCache>
                <c:ptCount val="1"/>
                <c:pt idx="0">
                  <c:v>UE-27</c:v>
                </c:pt>
              </c:strCache>
            </c:strRef>
          </c:tx>
          <c:spPr>
            <a:ln w="63500">
              <a:solidFill>
                <a:srgbClr val="858585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layout>
                <c:manualLayout>
                  <c:x val="0"/>
                  <c:y val="-4.5428454077493081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>
                        <a:solidFill>
                          <a:srgbClr val="5F5F5F"/>
                        </a:solidFill>
                      </a:rPr>
                      <a:t>UE-27 11%</a:t>
                    </a:r>
                  </a:p>
                </c:rich>
              </c:tx>
              <c:showVal val="1"/>
              <c:showSerName val="1"/>
              <c:separator> </c:separator>
            </c:dLbl>
            <c:showVal val="1"/>
          </c:dLbls>
          <c:cat>
            <c:strRef>
              <c:f>PKB!$B$8:$L$8</c:f>
              <c:strCach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strCache>
            </c:strRef>
          </c:cat>
          <c:val>
            <c:numRef>
              <c:f>PKB!$B$9:$L$9</c:f>
              <c:numCache>
                <c:formatCode>0%</c:formatCode>
                <c:ptCount val="11"/>
                <c:pt idx="0">
                  <c:v>0</c:v>
                </c:pt>
                <c:pt idx="1">
                  <c:v>2.573736153444784E-2</c:v>
                </c:pt>
                <c:pt idx="2">
                  <c:v>4.7898368112577507E-2</c:v>
                </c:pt>
                <c:pt idx="3">
                  <c:v>8.3136602164085083E-2</c:v>
                </c:pt>
                <c:pt idx="4">
                  <c:v>0.11778224086874373</c:v>
                </c:pt>
                <c:pt idx="5">
                  <c:v>0.12193686043476482</c:v>
                </c:pt>
                <c:pt idx="6">
                  <c:v>7.1451449460539385E-2</c:v>
                </c:pt>
                <c:pt idx="7">
                  <c:v>9.3174400262665422E-2</c:v>
                </c:pt>
                <c:pt idx="8">
                  <c:v>0.11127153286542951</c:v>
                </c:pt>
                <c:pt idx="9">
                  <c:v>0.10700239021013964</c:v>
                </c:pt>
                <c:pt idx="10">
                  <c:v>0.10804238418008288</c:v>
                </c:pt>
              </c:numCache>
            </c:numRef>
          </c:val>
        </c:ser>
        <c:ser>
          <c:idx val="1"/>
          <c:order val="1"/>
          <c:tx>
            <c:strRef>
              <c:f>PKB!$A$10</c:f>
              <c:strCache>
                <c:ptCount val="1"/>
                <c:pt idx="0">
                  <c:v>Polska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layout>
                <c:manualLayout>
                  <c:x val="-5.6271837461255858E-3"/>
                  <c:y val="-1.60335720273505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err="1">
                        <a:solidFill>
                          <a:srgbClr val="FF0000"/>
                        </a:solidFill>
                      </a:rPr>
                      <a:t>Polska</a:t>
                    </a:r>
                    <a:r>
                      <a:rPr lang="en-US" sz="2000" b="1" dirty="0">
                        <a:solidFill>
                          <a:srgbClr val="FF0000"/>
                        </a:solidFill>
                      </a:rPr>
                      <a:t> 49%</a:t>
                    </a:r>
                  </a:p>
                </c:rich>
              </c:tx>
              <c:showVal val="1"/>
              <c:showSerName val="1"/>
              <c:separator> </c:separator>
            </c:dLbl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sl-SI"/>
              </a:p>
            </c:txPr>
            <c:showVal val="1"/>
            <c:showSerName val="1"/>
            <c:separator> </c:separator>
          </c:dLbls>
          <c:cat>
            <c:strRef>
              <c:f>PKB!$B$8:$L$8</c:f>
              <c:strCach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strCache>
            </c:strRef>
          </c:cat>
          <c:val>
            <c:numRef>
              <c:f>PKB!$B$10:$L$10</c:f>
              <c:numCache>
                <c:formatCode>0%</c:formatCode>
                <c:ptCount val="11"/>
                <c:pt idx="0">
                  <c:v>0</c:v>
                </c:pt>
                <c:pt idx="1">
                  <c:v>5.3448154205210985E-2</c:v>
                </c:pt>
                <c:pt idx="2">
                  <c:v>9.1551975305444497E-2</c:v>
                </c:pt>
                <c:pt idx="3">
                  <c:v>0.15952809889969558</c:v>
                </c:pt>
                <c:pt idx="4">
                  <c:v>0.23820537531741304</c:v>
                </c:pt>
                <c:pt idx="5">
                  <c:v>0.30168256670468679</c:v>
                </c:pt>
                <c:pt idx="6">
                  <c:v>0.32287765530337242</c:v>
                </c:pt>
                <c:pt idx="7">
                  <c:v>0.37413573967107872</c:v>
                </c:pt>
                <c:pt idx="8">
                  <c:v>0.43625753506389375</c:v>
                </c:pt>
                <c:pt idx="9">
                  <c:v>0.46489189433002376</c:v>
                </c:pt>
                <c:pt idx="10">
                  <c:v>0.48763575172896712</c:v>
                </c:pt>
              </c:numCache>
            </c:numRef>
          </c:val>
        </c:ser>
        <c:ser>
          <c:idx val="2"/>
          <c:order val="2"/>
          <c:tx>
            <c:strRef>
              <c:f>PKB!$A$11</c:f>
              <c:strCache>
                <c:ptCount val="1"/>
                <c:pt idx="0">
                  <c:v>UE-9</c:v>
                </c:pt>
              </c:strCache>
            </c:strRef>
          </c:tx>
          <c:spPr>
            <a:ln w="63500">
              <a:solidFill>
                <a:srgbClr val="858585">
                  <a:lumMod val="60000"/>
                  <a:lumOff val="40000"/>
                </a:srgbClr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layout>
                <c:manualLayout>
                  <c:x val="-3.3277224962424373E-3"/>
                  <c:y val="-3.7411668063817856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>
                        <a:solidFill>
                          <a:srgbClr val="C0C0C0"/>
                        </a:solidFill>
                      </a:rPr>
                      <a:t>UE-9 27%</a:t>
                    </a:r>
                  </a:p>
                </c:rich>
              </c:tx>
              <c:showVal val="1"/>
              <c:showSerName val="1"/>
              <c:separator> </c:separator>
            </c:dLbl>
            <c:showVal val="1"/>
            <c:showSerName val="1"/>
            <c:separator> </c:separator>
          </c:dLbls>
          <c:cat>
            <c:strRef>
              <c:f>PKB!$B$8:$L$8</c:f>
              <c:strCach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strCache>
            </c:strRef>
          </c:cat>
          <c:val>
            <c:numRef>
              <c:f>PKB!$B$11:$L$11</c:f>
              <c:numCache>
                <c:formatCode>0%</c:formatCode>
                <c:ptCount val="11"/>
                <c:pt idx="0">
                  <c:v>0</c:v>
                </c:pt>
                <c:pt idx="1">
                  <c:v>5.8892535055406245E-2</c:v>
                </c:pt>
                <c:pt idx="2">
                  <c:v>0.11824549932494999</c:v>
                </c:pt>
                <c:pt idx="3">
                  <c:v>0.1939706479795692</c:v>
                </c:pt>
                <c:pt idx="4">
                  <c:v>0.2613301014831948</c:v>
                </c:pt>
                <c:pt idx="5">
                  <c:v>0.30602812092627546</c:v>
                </c:pt>
                <c:pt idx="6">
                  <c:v>0.21527651058672595</c:v>
                </c:pt>
                <c:pt idx="7">
                  <c:v>0.23099101711631267</c:v>
                </c:pt>
                <c:pt idx="8">
                  <c:v>0.26076872254831029</c:v>
                </c:pt>
                <c:pt idx="9">
                  <c:v>0.26095639601289644</c:v>
                </c:pt>
                <c:pt idx="10">
                  <c:v>0.26556643326033402</c:v>
                </c:pt>
              </c:numCache>
            </c:numRef>
          </c:val>
        </c:ser>
        <c:dLbls/>
        <c:marker val="1"/>
        <c:axId val="60777600"/>
        <c:axId val="60779136"/>
      </c:lineChart>
      <c:catAx>
        <c:axId val="6077760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sl-SI"/>
          </a:p>
        </c:txPr>
        <c:crossAx val="60779136"/>
        <c:crosses val="autoZero"/>
        <c:auto val="1"/>
        <c:lblAlgn val="ctr"/>
        <c:lblOffset val="100"/>
      </c:catAx>
      <c:valAx>
        <c:axId val="60779136"/>
        <c:scaling>
          <c:orientation val="minMax"/>
          <c:max val="0.5"/>
        </c:scaling>
        <c:axPos val="l"/>
        <c:numFmt formatCode="0%" sourceLinked="1"/>
        <c:tickLblPos val="nextTo"/>
        <c:txPr>
          <a:bodyPr/>
          <a:lstStyle/>
          <a:p>
            <a:pPr>
              <a:defRPr sz="1400" b="1"/>
            </a:pPr>
            <a:endParaRPr lang="sl-SI"/>
          </a:p>
        </c:txPr>
        <c:crossAx val="60777600"/>
        <c:crosses val="autoZero"/>
        <c:crossBetween val="between"/>
        <c:majorUnit val="0.1"/>
      </c:valAx>
      <c:spPr>
        <a:noFill/>
        <a:ln w="25400">
          <a:noFill/>
        </a:ln>
      </c:spPr>
    </c:plotArea>
    <c:plotVisOnly val="1"/>
    <c:dispBlanksAs val="gap"/>
  </c:chart>
  <c:spPr>
    <a:noFill/>
  </c:sp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0463BDF-932A-46C4-A4F1-A88529A6D22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2883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Click to edit Master text styles</a:t>
            </a:r>
          </a:p>
          <a:p>
            <a:pPr lvl="1"/>
            <a:r>
              <a:rPr lang="pl-PL" noProof="0" smtClean="0"/>
              <a:t>Second level</a:t>
            </a:r>
          </a:p>
          <a:p>
            <a:pPr lvl="2"/>
            <a:r>
              <a:rPr lang="pl-PL" noProof="0" smtClean="0"/>
              <a:t>Third level</a:t>
            </a:r>
          </a:p>
          <a:p>
            <a:pPr lvl="3"/>
            <a:r>
              <a:rPr lang="pl-PL" noProof="0" smtClean="0"/>
              <a:t>Fourth level</a:t>
            </a:r>
          </a:p>
          <a:p>
            <a:pPr lvl="4"/>
            <a:r>
              <a:rPr lang="pl-PL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E371211-78AC-47E7-809F-C5E8FB6413F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44863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l-SI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A17F00-F8DD-4A9A-A9FC-3B62612FC570}" type="slidenum">
              <a:rPr lang="pl-PL" smtClean="0"/>
              <a:pPr/>
              <a:t>1</a:t>
            </a:fld>
            <a:endParaRPr lang="pl-P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l-SI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A17F00-F8DD-4A9A-A9FC-3B62612FC570}" type="slidenum">
              <a:rPr lang="pl-PL" smtClean="0"/>
              <a:pPr/>
              <a:t>10</a:t>
            </a:fld>
            <a:endParaRPr lang="pl-P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l-SI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A17F00-F8DD-4A9A-A9FC-3B62612FC570}" type="slidenum">
              <a:rPr lang="pl-PL" smtClean="0"/>
              <a:pPr/>
              <a:t>12</a:t>
            </a:fld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l-SI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A17F00-F8DD-4A9A-A9FC-3B62612FC570}" type="slidenum">
              <a:rPr lang="pl-PL" smtClean="0"/>
              <a:pPr/>
              <a:t>2</a:t>
            </a:fld>
            <a:endParaRPr 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l-SI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A17F00-F8DD-4A9A-A9FC-3B62612FC570}" type="slidenum">
              <a:rPr lang="pl-PL" smtClean="0"/>
              <a:pPr/>
              <a:t>3</a:t>
            </a:fld>
            <a:endParaRPr lang="pl-P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Polska jest liderem wzrostu. Od wejścia do UE nasz PKB zwiększył się łącznie o 48,8%.</a:t>
            </a:r>
          </a:p>
          <a:p>
            <a:r>
              <a:rPr lang="pl-PL" dirty="0" smtClean="0"/>
              <a:t>Polski PKB mierzony wartością</a:t>
            </a:r>
            <a:r>
              <a:rPr lang="pl-PL" baseline="0" dirty="0" smtClean="0"/>
              <a:t> siły nabywczej w odniesieniu do średniej UE od 2003 r. wzrósł o 18,1 pkt. proc.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>
                <a:latin typeface="Lato Black (Nagłówki)"/>
              </a:rPr>
              <a:t>Po 10 latach Polska przegoniła Węgry, które u progu akcesji były od nas zamożniejsze</a:t>
            </a:r>
            <a:r>
              <a:rPr lang="pl-PL" sz="1100" dirty="0" smtClean="0">
                <a:latin typeface="Lato Black (Nagłówki)"/>
              </a:rPr>
              <a:t>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1057E-A690-4568-983D-AA71BC52D2D7}" type="slidenum">
              <a:rPr lang="pl-PL" smtClean="0">
                <a:solidFill>
                  <a:prstClr val="black"/>
                </a:solidFill>
              </a:rPr>
              <a:pPr/>
              <a:t>4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3129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l-SI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A17F00-F8DD-4A9A-A9FC-3B62612FC570}" type="slidenum">
              <a:rPr lang="pl-PL" smtClean="0"/>
              <a:pPr/>
              <a:t>5</a:t>
            </a:fld>
            <a:endParaRPr lang="pl-P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l-SI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A17F00-F8DD-4A9A-A9FC-3B62612FC570}" type="slidenum">
              <a:rPr lang="pl-PL" smtClean="0"/>
              <a:pPr/>
              <a:t>6</a:t>
            </a:fld>
            <a:endParaRPr lang="pl-P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l-SI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A17F00-F8DD-4A9A-A9FC-3B62612FC570}" type="slidenum">
              <a:rPr lang="pl-PL" smtClean="0"/>
              <a:pPr/>
              <a:t>7</a:t>
            </a:fld>
            <a:endParaRPr lang="pl-P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l-SI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A17F00-F8DD-4A9A-A9FC-3B62612FC570}" type="slidenum">
              <a:rPr lang="pl-PL" smtClean="0"/>
              <a:pPr/>
              <a:t>8</a:t>
            </a:fld>
            <a:endParaRPr lang="pl-P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l-SI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A17F00-F8DD-4A9A-A9FC-3B62612FC570}" type="slidenum">
              <a:rPr lang="pl-PL" smtClean="0"/>
              <a:pPr/>
              <a:t>9</a:t>
            </a:fld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99DE9E-3666-437B-AAFE-15BB94E126D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99DE9E-3666-437B-AAFE-15BB94E126D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99DE9E-3666-437B-AAFE-15BB94E126D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871663" y="3654006"/>
            <a:ext cx="647819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5AFC-2116-42DB-8A85-7FEAB8C0E7B3}" type="datetimeFigureOut">
              <a:rPr lang="pl-PL" smtClean="0">
                <a:solidFill>
                  <a:srgbClr val="000000">
                    <a:tint val="75000"/>
                  </a:srgbClr>
                </a:solidFill>
              </a:rPr>
              <a:pPr/>
              <a:t>2014-12-16</a:t>
            </a:fld>
            <a:endParaRPr lang="pl-P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2991-1D2B-46FF-B1DF-42300D7349AD}" type="slidenum">
              <a:rPr lang="pl-PL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pl-P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ytuł 1"/>
          <p:cNvSpPr>
            <a:spLocks noGrp="1"/>
          </p:cNvSpPr>
          <p:nvPr>
            <p:ph type="ctrTitle"/>
          </p:nvPr>
        </p:nvSpPr>
        <p:spPr>
          <a:xfrm>
            <a:off x="1874043" y="1122363"/>
            <a:ext cx="647819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3603739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Wojciech Kłosowski\Desktop\MG prezentacja na konf prasową 14.10\nowe arty od AR\PREZENTACJA3-bez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37" y="-27518"/>
            <a:ext cx="9251951" cy="6913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9F4EE-6369-490D-A17F-EC2566A15A95}" type="datetimeFigureOut">
              <a:rPr lang="pl-PL"/>
              <a:pPr>
                <a:defRPr/>
              </a:pPr>
              <a:t>2014-12-16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AE4E3-53BB-4E67-9DA2-613C2F878A5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99DE9E-3666-437B-AAFE-15BB94E126D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99DE9E-3666-437B-AAFE-15BB94E126D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99DE9E-3666-437B-AAFE-15BB94E126D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99DE9E-3666-437B-AAFE-15BB94E126D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99DE9E-3666-437B-AAFE-15BB94E126D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99DE9E-3666-437B-AAFE-15BB94E126D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99DE9E-3666-437B-AAFE-15BB94E126D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99DE9E-3666-437B-AAFE-15BB94E126D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B99DE9E-3666-437B-AAFE-15BB94E126D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9" r:id="rId12"/>
    <p:sldLayoutId id="214748374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3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4.jpe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2636912"/>
            <a:ext cx="7772400" cy="1371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l-SI" b="1" dirty="0" smtClean="0"/>
              <a:t>Predstavitev poljskega gospodarstva</a:t>
            </a:r>
            <a:endParaRPr lang="en-US" b="1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63688" y="4437112"/>
            <a:ext cx="7010400" cy="1600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algn="r" eaLnBrk="1" hangingPunct="1">
              <a:lnSpc>
                <a:spcPct val="80000"/>
              </a:lnSpc>
            </a:pPr>
            <a:r>
              <a:rPr lang="sl-SI" sz="2000" dirty="0" smtClean="0"/>
              <a:t>Ljubljana</a:t>
            </a:r>
            <a:r>
              <a:rPr lang="en-US" sz="2000" dirty="0" smtClean="0"/>
              <a:t>, </a:t>
            </a:r>
            <a:r>
              <a:rPr lang="sl-SI" sz="2000" dirty="0" smtClean="0"/>
              <a:t>17. december 2014</a:t>
            </a:r>
            <a:endParaRPr lang="en-US" sz="2000" dirty="0" smtClean="0"/>
          </a:p>
        </p:txBody>
      </p:sp>
      <p:pic>
        <p:nvPicPr>
          <p:cNvPr id="8196" name="Picture 4" descr="p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187450" y="5734050"/>
            <a:ext cx="2846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/>
              <a:t> </a:t>
            </a:r>
          </a:p>
        </p:txBody>
      </p:sp>
      <p:pic>
        <p:nvPicPr>
          <p:cNvPr id="8198" name="Picture 8" descr="p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96050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az 10" descr="logo_embass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97168"/>
            <a:ext cx="2771800" cy="19593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p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187450" y="5734050"/>
            <a:ext cx="2846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/>
              <a:t> </a:t>
            </a:r>
          </a:p>
        </p:txBody>
      </p:sp>
      <p:pic>
        <p:nvPicPr>
          <p:cNvPr id="8198" name="Picture 8" descr="p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96050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az 10" descr="logo_embass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663"/>
            <a:ext cx="2610644" cy="1845399"/>
          </a:xfrm>
          <a:prstGeom prst="rect">
            <a:avLst/>
          </a:prstGeom>
        </p:spPr>
      </p:pic>
      <p:sp>
        <p:nvSpPr>
          <p:cNvPr id="12" name="Tytuł 1"/>
          <p:cNvSpPr txBox="1">
            <a:spLocks/>
          </p:cNvSpPr>
          <p:nvPr/>
        </p:nvSpPr>
        <p:spPr>
          <a:xfrm>
            <a:off x="2555776" y="476672"/>
            <a:ext cx="6264696" cy="93610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8585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sl-SI" b="1" dirty="0">
                <a:solidFill>
                  <a:srgbClr val="FF0000"/>
                </a:solidFill>
              </a:rPr>
              <a:t>Uspešni izvozni izdelki – </a:t>
            </a:r>
            <a:endParaRPr lang="sl-SI" b="1" dirty="0" smtClean="0">
              <a:solidFill>
                <a:srgbClr val="FF0000"/>
              </a:solidFill>
            </a:endParaRPr>
          </a:p>
          <a:p>
            <a:pPr algn="ctr"/>
            <a:r>
              <a:rPr lang="sl-SI" b="1" dirty="0" smtClean="0">
                <a:solidFill>
                  <a:srgbClr val="FF0000"/>
                </a:solidFill>
              </a:rPr>
              <a:t>poljske </a:t>
            </a:r>
            <a:r>
              <a:rPr lang="sl-SI" b="1" dirty="0">
                <a:solidFill>
                  <a:srgbClr val="FF0000"/>
                </a:solidFill>
              </a:rPr>
              <a:t>izvozne posebnosti</a:t>
            </a:r>
            <a:endParaRPr lang="pl-PL" dirty="0">
              <a:solidFill>
                <a:srgbClr val="FF0000"/>
              </a:solidFill>
              <a:latin typeface="Lato Black"/>
            </a:endParaRPr>
          </a:p>
          <a:p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23528" y="1988840"/>
            <a:ext cx="8208912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</a:pPr>
            <a:r>
              <a:rPr lang="sl-SI" sz="1600" b="1" dirty="0" smtClean="0">
                <a:solidFill>
                  <a:schemeClr val="tx1"/>
                </a:solidFill>
              </a:rPr>
              <a:t>Poljske izvozne posebnosti – izdelke in storitve poljskih podjetnikov, ki so </a:t>
            </a:r>
            <a:r>
              <a:rPr lang="it-IT" sz="1600" b="1" dirty="0" err="1" smtClean="0">
                <a:solidFill>
                  <a:schemeClr val="tx1"/>
                </a:solidFill>
              </a:rPr>
              <a:t>priznani</a:t>
            </a:r>
            <a:r>
              <a:rPr lang="it-IT" sz="1600" b="1" dirty="0" smtClean="0">
                <a:solidFill>
                  <a:schemeClr val="tx1"/>
                </a:solidFill>
              </a:rPr>
              <a:t> in </a:t>
            </a:r>
            <a:r>
              <a:rPr lang="it-IT" sz="1600" b="1" dirty="0" err="1" smtClean="0">
                <a:solidFill>
                  <a:schemeClr val="tx1"/>
                </a:solidFill>
              </a:rPr>
              <a:t>cenjeni</a:t>
            </a:r>
            <a:r>
              <a:rPr lang="it-IT" sz="1600" b="1" dirty="0" smtClean="0">
                <a:solidFill>
                  <a:schemeClr val="tx1"/>
                </a:solidFill>
              </a:rPr>
              <a:t> </a:t>
            </a:r>
            <a:r>
              <a:rPr lang="it-IT" sz="1600" b="1" dirty="0" err="1" smtClean="0">
                <a:solidFill>
                  <a:schemeClr val="tx1"/>
                </a:solidFill>
              </a:rPr>
              <a:t>po</a:t>
            </a:r>
            <a:r>
              <a:rPr lang="it-IT" sz="1600" b="1" dirty="0" smtClean="0">
                <a:solidFill>
                  <a:schemeClr val="tx1"/>
                </a:solidFill>
              </a:rPr>
              <a:t> </a:t>
            </a:r>
            <a:r>
              <a:rPr lang="it-IT" sz="1600" b="1" dirty="0" err="1" smtClean="0">
                <a:solidFill>
                  <a:schemeClr val="tx1"/>
                </a:solidFill>
              </a:rPr>
              <a:t>vsem</a:t>
            </a:r>
            <a:r>
              <a:rPr lang="it-IT" sz="1600" b="1" dirty="0" smtClean="0">
                <a:solidFill>
                  <a:schemeClr val="tx1"/>
                </a:solidFill>
              </a:rPr>
              <a:t> </a:t>
            </a:r>
            <a:r>
              <a:rPr lang="it-IT" sz="1600" b="1" dirty="0" err="1" smtClean="0">
                <a:solidFill>
                  <a:schemeClr val="tx1"/>
                </a:solidFill>
              </a:rPr>
              <a:t>svetu</a:t>
            </a:r>
            <a:r>
              <a:rPr lang="it-IT" sz="1600" b="1" dirty="0" smtClean="0">
                <a:solidFill>
                  <a:schemeClr val="tx1"/>
                </a:solidFill>
              </a:rPr>
              <a:t>.</a:t>
            </a:r>
          </a:p>
          <a:p>
            <a:pPr algn="just" fontAlgn="auto">
              <a:spcAft>
                <a:spcPts val="0"/>
              </a:spcAft>
            </a:pPr>
            <a:endParaRPr lang="sl-SI" sz="1600" b="1" dirty="0" smtClean="0">
              <a:solidFill>
                <a:schemeClr val="tx1"/>
              </a:solidFill>
            </a:endParaRPr>
          </a:p>
          <a:p>
            <a:pPr algn="just" fontAlgn="auto">
              <a:spcAft>
                <a:spcPts val="0"/>
              </a:spcAft>
            </a:pPr>
            <a:r>
              <a:rPr lang="sl-SI" sz="1600" b="1" dirty="0" smtClean="0">
                <a:solidFill>
                  <a:schemeClr val="tx1"/>
                </a:solidFill>
              </a:rPr>
              <a:t>Panoge v katerih poljski podjetniki dosegajo izjemne rezultate, ponujajo inovativne </a:t>
            </a:r>
            <a:r>
              <a:rPr lang="sl-SI" sz="1600" b="1" dirty="0" smtClean="0">
                <a:solidFill>
                  <a:schemeClr val="tx1"/>
                </a:solidFill>
              </a:rPr>
              <a:t>proizvodne metode in </a:t>
            </a:r>
            <a:r>
              <a:rPr lang="sl-SI" sz="1600" b="1" dirty="0" smtClean="0">
                <a:solidFill>
                  <a:schemeClr val="tx1"/>
                </a:solidFill>
              </a:rPr>
              <a:t>zagotavljajo odlično </a:t>
            </a:r>
            <a:r>
              <a:rPr lang="sl-SI" sz="1600" b="1" dirty="0" smtClean="0">
                <a:solidFill>
                  <a:schemeClr val="tx1"/>
                </a:solidFill>
              </a:rPr>
              <a:t>kakovost poljskega blaga in storitev.</a:t>
            </a:r>
            <a:r>
              <a:rPr lang="sl-SI" sz="1600" b="1" dirty="0" smtClean="0"/>
              <a:t> </a:t>
            </a:r>
            <a:endParaRPr lang="sl-SI" sz="1600" b="1" dirty="0" smtClean="0"/>
          </a:p>
          <a:p>
            <a:pPr algn="just" fontAlgn="auto">
              <a:spcAft>
                <a:spcPts val="0"/>
              </a:spcAft>
            </a:pPr>
            <a:endParaRPr lang="sl-SI" sz="1600" b="1" dirty="0" smtClean="0">
              <a:solidFill>
                <a:schemeClr val="tx1"/>
              </a:solidFill>
            </a:endParaRPr>
          </a:p>
          <a:p>
            <a:pPr algn="just" fontAlgn="auto">
              <a:spcAft>
                <a:spcPts val="0"/>
              </a:spcAft>
            </a:pPr>
            <a:r>
              <a:rPr lang="pl-PL" sz="1600" dirty="0" smtClean="0">
                <a:solidFill>
                  <a:schemeClr val="tx1"/>
                </a:solidFill>
              </a:rPr>
              <a:t>Za </a:t>
            </a:r>
            <a:r>
              <a:rPr lang="pl-PL" sz="1600" dirty="0" err="1" smtClean="0">
                <a:solidFill>
                  <a:schemeClr val="tx1"/>
                </a:solidFill>
              </a:rPr>
              <a:t>vsako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sl-SI" sz="1600" dirty="0" smtClean="0">
                <a:solidFill>
                  <a:schemeClr val="tx1"/>
                </a:solidFill>
              </a:rPr>
              <a:t>izmed 15. ključnih izvoznih panog je </a:t>
            </a:r>
            <a:r>
              <a:rPr lang="sl-SI" sz="1600" dirty="0" smtClean="0">
                <a:solidFill>
                  <a:schemeClr val="tx1"/>
                </a:solidFill>
              </a:rPr>
              <a:t>pripravljen ločen </a:t>
            </a:r>
            <a:r>
              <a:rPr lang="sl-SI" sz="1600" dirty="0" smtClean="0">
                <a:solidFill>
                  <a:schemeClr val="tx1"/>
                </a:solidFill>
              </a:rPr>
              <a:t>promocijski program.</a:t>
            </a:r>
            <a:endParaRPr lang="sl-SI" sz="1600" b="1" dirty="0" smtClean="0"/>
          </a:p>
          <a:p>
            <a:pPr algn="just" fontAlgn="auto">
              <a:spcAft>
                <a:spcPts val="0"/>
              </a:spcAft>
            </a:pPr>
            <a:endParaRPr lang="sl-SI" sz="1600" b="1" dirty="0" smtClean="0"/>
          </a:p>
          <a:p>
            <a:pPr algn="just" fontAlgn="auto">
              <a:spcAft>
                <a:spcPts val="0"/>
              </a:spcAft>
            </a:pPr>
            <a:r>
              <a:rPr lang="sl-SI" sz="1600" b="1" dirty="0" smtClean="0">
                <a:solidFill>
                  <a:schemeClr val="tx1"/>
                </a:solidFill>
              </a:rPr>
              <a:t>P</a:t>
            </a:r>
            <a:r>
              <a:rPr lang="sl-SI" sz="1600" b="1" dirty="0" smtClean="0">
                <a:solidFill>
                  <a:schemeClr val="tx1"/>
                </a:solidFill>
              </a:rPr>
              <a:t>oljske </a:t>
            </a:r>
            <a:r>
              <a:rPr lang="sl-SI" sz="1600" b="1" dirty="0" smtClean="0">
                <a:solidFill>
                  <a:schemeClr val="tx1"/>
                </a:solidFill>
              </a:rPr>
              <a:t>izvozne </a:t>
            </a:r>
            <a:r>
              <a:rPr lang="sl-SI" sz="1600" b="1" dirty="0" smtClean="0">
                <a:solidFill>
                  <a:schemeClr val="tx1"/>
                </a:solidFill>
              </a:rPr>
              <a:t>posebnosti: </a:t>
            </a:r>
            <a:r>
              <a:rPr lang="sl-SI" sz="1600" dirty="0" smtClean="0">
                <a:solidFill>
                  <a:schemeClr val="tx1"/>
                </a:solidFill>
              </a:rPr>
              <a:t>pohištvena industrija, </a:t>
            </a:r>
            <a:r>
              <a:rPr lang="sl-SI" sz="1600" dirty="0" err="1" smtClean="0">
                <a:solidFill>
                  <a:schemeClr val="tx1"/>
                </a:solidFill>
              </a:rPr>
              <a:t>industrija</a:t>
            </a:r>
            <a:r>
              <a:rPr lang="sl-SI" sz="1600" dirty="0" smtClean="0">
                <a:solidFill>
                  <a:schemeClr val="tx1"/>
                </a:solidFill>
              </a:rPr>
              <a:t> </a:t>
            </a:r>
            <a:r>
              <a:rPr lang="sl-SI" sz="1600" dirty="0" smtClean="0">
                <a:solidFill>
                  <a:schemeClr val="tx1"/>
                </a:solidFill>
              </a:rPr>
              <a:t>nakita z jantarjem, </a:t>
            </a:r>
            <a:r>
              <a:rPr lang="en-US" sz="1600" dirty="0" err="1" smtClean="0">
                <a:solidFill>
                  <a:schemeClr val="tx1"/>
                </a:solidFill>
              </a:rPr>
              <a:t>storitve</a:t>
            </a:r>
            <a:r>
              <a:rPr lang="en-US" sz="1600" dirty="0" smtClean="0">
                <a:solidFill>
                  <a:schemeClr val="tx1"/>
                </a:solidFill>
              </a:rPr>
              <a:t> IT in </a:t>
            </a:r>
            <a:r>
              <a:rPr lang="en-US" sz="1600" dirty="0" err="1" smtClean="0">
                <a:solidFill>
                  <a:schemeClr val="tx1"/>
                </a:solidFill>
              </a:rPr>
              <a:t>IKT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</a:rPr>
              <a:t>proizvodnj</a:t>
            </a:r>
            <a:r>
              <a:rPr lang="sl-SI" sz="1600" dirty="0" smtClean="0">
                <a:solidFill>
                  <a:schemeClr val="tx1"/>
                </a:solidFill>
              </a:rPr>
              <a:t>a </a:t>
            </a:r>
            <a:r>
              <a:rPr lang="sl-SI" sz="1600" dirty="0" smtClean="0">
                <a:solidFill>
                  <a:schemeClr val="tx1"/>
                </a:solidFill>
              </a:rPr>
              <a:t>jaht in rekreacijskih plovil, </a:t>
            </a:r>
            <a:r>
              <a:rPr lang="sl-SI" sz="1600" dirty="0" smtClean="0">
                <a:solidFill>
                  <a:schemeClr val="tx1"/>
                </a:solidFill>
              </a:rPr>
              <a:t>biotehnološka industrija, proizvodnja stavbnega pohištva, gradbeništvo, </a:t>
            </a:r>
            <a:r>
              <a:rPr lang="sl-SI" sz="1600" dirty="0" smtClean="0">
                <a:solidFill>
                  <a:schemeClr val="tx1"/>
                </a:solidFill>
              </a:rPr>
              <a:t>varovanje in ohranjanje zgodovinskih spomenikov, </a:t>
            </a:r>
            <a:r>
              <a:rPr lang="sl-SI" sz="1600" dirty="0" smtClean="0">
                <a:solidFill>
                  <a:schemeClr val="tx1"/>
                </a:solidFill>
              </a:rPr>
              <a:t>kozmetika, proizvodnja rudarskih strojev </a:t>
            </a:r>
            <a:r>
              <a:rPr lang="sl-SI" sz="1600" dirty="0" smtClean="0">
                <a:solidFill>
                  <a:schemeClr val="tx1"/>
                </a:solidFill>
              </a:rPr>
              <a:t>in </a:t>
            </a:r>
            <a:r>
              <a:rPr lang="sl-SI" sz="1600" dirty="0" smtClean="0">
                <a:solidFill>
                  <a:schemeClr val="tx1"/>
                </a:solidFill>
              </a:rPr>
              <a:t>opreme, </a:t>
            </a:r>
            <a:r>
              <a:rPr lang="sl-SI" sz="1600" dirty="0" smtClean="0">
                <a:solidFill>
                  <a:schemeClr val="tx1"/>
                </a:solidFill>
              </a:rPr>
              <a:t>oblačila, modne dodatke in usnjene izdelke, medicinski turizem, </a:t>
            </a:r>
            <a:r>
              <a:rPr lang="sl-SI" sz="1600" dirty="0" smtClean="0">
                <a:solidFill>
                  <a:schemeClr val="tx1"/>
                </a:solidFill>
              </a:rPr>
              <a:t>obrambna industrija </a:t>
            </a:r>
            <a:r>
              <a:rPr lang="sl-SI" sz="1600" dirty="0" smtClean="0">
                <a:solidFill>
                  <a:schemeClr val="tx1"/>
                </a:solidFill>
              </a:rPr>
              <a:t>in </a:t>
            </a:r>
            <a:r>
              <a:rPr lang="sl-SI" sz="1600" dirty="0" smtClean="0">
                <a:solidFill>
                  <a:schemeClr val="tx1"/>
                </a:solidFill>
              </a:rPr>
              <a:t>živilska industrija.</a:t>
            </a:r>
            <a:endParaRPr lang="sl-SI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464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1301752"/>
            <a:ext cx="1365250" cy="182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1301752"/>
            <a:ext cx="1412875" cy="182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168651" y="1301752"/>
            <a:ext cx="1368425" cy="1822449"/>
          </a:xfrm>
        </p:spPr>
      </p:pic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9951" y="1301752"/>
            <a:ext cx="1325563" cy="182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29338" y="1301752"/>
            <a:ext cx="1395412" cy="182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7626" y="1301752"/>
            <a:ext cx="1368425" cy="182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5575" y="3158067"/>
            <a:ext cx="1323975" cy="182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19250" y="3158067"/>
            <a:ext cx="1412875" cy="182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55951" y="3158067"/>
            <a:ext cx="1368425" cy="182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79951" y="3181351"/>
            <a:ext cx="1325563" cy="182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54738" y="3181351"/>
            <a:ext cx="1370012" cy="182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1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67626" y="3181351"/>
            <a:ext cx="1370013" cy="182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16"/>
          <p:cNvPicPr>
            <a:picLocks noChangeAspect="1" noChangeArrowheads="1"/>
          </p:cNvPicPr>
          <p:nvPr/>
        </p:nvPicPr>
        <p:blipFill>
          <a:blip r:embed="rId14" cstate="print"/>
          <a:srcRect r="6590"/>
          <a:stretch>
            <a:fillRect/>
          </a:stretch>
        </p:blipFill>
        <p:spPr bwMode="auto">
          <a:xfrm>
            <a:off x="3132139" y="5052484"/>
            <a:ext cx="1368425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Picture 1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43439" y="5052485"/>
            <a:ext cx="1368425" cy="182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3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156325" y="5052485"/>
            <a:ext cx="1366838" cy="182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Obraz 10" descr="logo_embassy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4664"/>
            <a:ext cx="1691680" cy="1195806"/>
          </a:xfrm>
          <a:prstGeom prst="rect">
            <a:avLst/>
          </a:prstGeom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6496050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p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187450" y="5734050"/>
            <a:ext cx="2846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/>
              <a:t> </a:t>
            </a:r>
          </a:p>
        </p:txBody>
      </p:sp>
      <p:pic>
        <p:nvPicPr>
          <p:cNvPr id="8198" name="Picture 8" descr="p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96050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az 10" descr="logo_embass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663"/>
            <a:ext cx="2610644" cy="1845399"/>
          </a:xfrm>
          <a:prstGeom prst="rect">
            <a:avLst/>
          </a:prstGeom>
        </p:spPr>
      </p:pic>
      <p:sp>
        <p:nvSpPr>
          <p:cNvPr id="12" name="Tytuł 1"/>
          <p:cNvSpPr txBox="1">
            <a:spLocks/>
          </p:cNvSpPr>
          <p:nvPr/>
        </p:nvSpPr>
        <p:spPr>
          <a:xfrm>
            <a:off x="2555776" y="476672"/>
            <a:ext cx="6264696" cy="9361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8585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Poljsko-slovensko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sodelovanje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23528" y="1988840"/>
            <a:ext cx="8208912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</a:pPr>
            <a:endParaRPr lang="sl-SI" sz="16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27586" y="2194560"/>
          <a:ext cx="7632846" cy="4091901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516887"/>
                <a:gridCol w="1516887"/>
                <a:gridCol w="1516887"/>
                <a:gridCol w="1597572"/>
                <a:gridCol w="1484613"/>
              </a:tblGrid>
              <a:tr h="818381">
                <a:tc>
                  <a:txBody>
                    <a:bodyPr/>
                    <a:lstStyle/>
                    <a:p>
                      <a:pPr algn="ctr"/>
                      <a:r>
                        <a:rPr lang="sl-SI" b="1" dirty="0"/>
                        <a:t>Leto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dirty="0"/>
                        <a:t>Izvoz blaga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dirty="0"/>
                        <a:t>Uvoz blaga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dirty="0"/>
                        <a:t>Skupaj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dirty="0"/>
                        <a:t>Saldo</a:t>
                      </a:r>
                    </a:p>
                  </a:txBody>
                  <a:tcPr marL="0" marR="0" marT="0" marB="0" anchor="ctr"/>
                </a:tc>
              </a:tr>
              <a:tr h="409190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2001</a:t>
                      </a:r>
                      <a:endParaRPr lang="sl-SI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 smtClean="0"/>
                        <a:t>271.063</a:t>
                      </a:r>
                      <a:endParaRPr lang="sl-SI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 smtClean="0"/>
                        <a:t>136.239</a:t>
                      </a:r>
                      <a:endParaRPr lang="sl-SI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 smtClean="0"/>
                        <a:t>407.302</a:t>
                      </a:r>
                      <a:endParaRPr lang="sl-SI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 smtClean="0"/>
                        <a:t>134.824</a:t>
                      </a:r>
                      <a:endParaRPr lang="sl-SI" dirty="0"/>
                    </a:p>
                  </a:txBody>
                  <a:tcPr marL="0" marR="0" marT="0" marB="0" anchor="ctr"/>
                </a:tc>
              </a:tr>
              <a:tr h="409190">
                <a:tc>
                  <a:txBody>
                    <a:bodyPr/>
                    <a:lstStyle/>
                    <a:p>
                      <a:pPr algn="ctr"/>
                      <a:r>
                        <a:rPr lang="sl-SI"/>
                        <a:t>2008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/>
                        <a:t>694.726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/>
                        <a:t>410.789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/>
                        <a:t>1.105.515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/>
                        <a:t>283.937</a:t>
                      </a:r>
                    </a:p>
                  </a:txBody>
                  <a:tcPr marL="0" marR="0" marT="0" marB="0" anchor="ctr"/>
                </a:tc>
              </a:tr>
              <a:tr h="409190">
                <a:tc>
                  <a:txBody>
                    <a:bodyPr/>
                    <a:lstStyle/>
                    <a:p>
                      <a:pPr algn="ctr"/>
                      <a:r>
                        <a:rPr lang="sl-SI"/>
                        <a:t>2009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/>
                        <a:t>468.418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/>
                        <a:t>360.498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/>
                        <a:t>828.916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/>
                        <a:t>107.920</a:t>
                      </a:r>
                    </a:p>
                  </a:txBody>
                  <a:tcPr marL="0" marR="0" marT="0" marB="0" anchor="ctr"/>
                </a:tc>
              </a:tr>
              <a:tr h="409190">
                <a:tc>
                  <a:txBody>
                    <a:bodyPr/>
                    <a:lstStyle/>
                    <a:p>
                      <a:pPr algn="ctr"/>
                      <a:r>
                        <a:rPr lang="sl-SI"/>
                        <a:t>2010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/>
                        <a:t>630.255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/>
                        <a:t>418.074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/>
                        <a:t>1.048.329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/>
                        <a:t>212.181</a:t>
                      </a:r>
                    </a:p>
                  </a:txBody>
                  <a:tcPr marL="0" marR="0" marT="0" marB="0" anchor="ctr"/>
                </a:tc>
              </a:tr>
              <a:tr h="409190">
                <a:tc>
                  <a:txBody>
                    <a:bodyPr/>
                    <a:lstStyle/>
                    <a:p>
                      <a:pPr algn="ctr"/>
                      <a:r>
                        <a:rPr lang="sl-SI"/>
                        <a:t>2011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/>
                        <a:t>648.278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/>
                        <a:t>469.486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/>
                        <a:t>1.117.764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/>
                        <a:t>178.792</a:t>
                      </a:r>
                    </a:p>
                  </a:txBody>
                  <a:tcPr marL="0" marR="0" marT="0" marB="0" anchor="ctr"/>
                </a:tc>
              </a:tr>
              <a:tr h="409190">
                <a:tc>
                  <a:txBody>
                    <a:bodyPr/>
                    <a:lstStyle/>
                    <a:p>
                      <a:pPr algn="ctr"/>
                      <a:r>
                        <a:rPr lang="sl-SI"/>
                        <a:t>2012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/>
                        <a:t>627.298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/>
                        <a:t>476.736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/>
                        <a:t>1.104.034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/>
                        <a:t>150.562</a:t>
                      </a:r>
                    </a:p>
                  </a:txBody>
                  <a:tcPr marL="0" marR="0" marT="0" marB="0" anchor="ctr"/>
                </a:tc>
              </a:tr>
              <a:tr h="409190">
                <a:tc>
                  <a:txBody>
                    <a:bodyPr/>
                    <a:lstStyle/>
                    <a:p>
                      <a:pPr algn="ctr"/>
                      <a:r>
                        <a:rPr lang="sl-SI"/>
                        <a:t>2013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/>
                        <a:t>643.821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/>
                        <a:t>495.698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/>
                        <a:t>1.139.519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/>
                        <a:t>148.123</a:t>
                      </a:r>
                    </a:p>
                  </a:txBody>
                  <a:tcPr marL="0" marR="0" marT="0" marB="0" anchor="ctr"/>
                </a:tc>
              </a:tr>
              <a:tr h="409190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2014 (I-</a:t>
                      </a:r>
                      <a:r>
                        <a:rPr lang="sl-SI" dirty="0" err="1" smtClean="0"/>
                        <a:t>IX</a:t>
                      </a:r>
                      <a:r>
                        <a:rPr lang="sl-SI" dirty="0" smtClean="0"/>
                        <a:t>)</a:t>
                      </a:r>
                      <a:endParaRPr lang="sl-SI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 smtClean="0"/>
                        <a:t>539.385</a:t>
                      </a:r>
                      <a:endParaRPr lang="sl-SI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 smtClean="0"/>
                        <a:t>408.514</a:t>
                      </a:r>
                      <a:endParaRPr lang="sl-SI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 smtClean="0"/>
                        <a:t>947.899</a:t>
                      </a:r>
                      <a:endParaRPr lang="sl-SI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 smtClean="0"/>
                        <a:t>130.871</a:t>
                      </a:r>
                      <a:endParaRPr lang="sl-SI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Blagovna menjava med Slovenijo in Poljsko 2008 – 2014 (v 1.000 EUR)</a:t>
            </a: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Opomba: (*) Podatki se nanašajo na obdobje jan-jul (posodobljeno oktober 2014).</a:t>
            </a:r>
          </a:p>
        </p:txBody>
      </p:sp>
    </p:spTree>
    <p:extLst>
      <p:ext uri="{BB962C8B-B14F-4D97-AF65-F5344CB8AC3E}">
        <p14:creationId xmlns:p14="http://schemas.microsoft.com/office/powerpoint/2010/main" xmlns="" val="316464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2" descr="C:\Users\Wojciech Kłosowski\Desktop\MG prezentacja na konf prasową 14.10\nowe arty od AR\madeinpola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3013" y="762000"/>
            <a:ext cx="6496050" cy="3050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468313" y="3909484"/>
            <a:ext cx="8229600" cy="946149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pl-PL" sz="4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p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187450" y="5734050"/>
            <a:ext cx="2846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/>
              <a:t> </a:t>
            </a:r>
          </a:p>
        </p:txBody>
      </p:sp>
      <p:pic>
        <p:nvPicPr>
          <p:cNvPr id="8198" name="Picture 8" descr="p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96050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gz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548681"/>
            <a:ext cx="4320480" cy="6028380"/>
          </a:xfrm>
          <a:prstGeom prst="rect">
            <a:avLst/>
          </a:prstGeom>
        </p:spPr>
      </p:pic>
      <p:pic>
        <p:nvPicPr>
          <p:cNvPr id="11" name="Obraz 10" descr="logo_embass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2411760" cy="17048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16016" y="1628800"/>
            <a:ext cx="42484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FF0000"/>
                </a:solidFill>
              </a:rPr>
              <a:t>Letos Poljska praznuje niz </a:t>
            </a:r>
            <a:r>
              <a:rPr lang="sl-SI" b="1" dirty="0" smtClean="0">
                <a:solidFill>
                  <a:srgbClr val="FF0000"/>
                </a:solidFill>
              </a:rPr>
              <a:t>obletnic</a:t>
            </a:r>
            <a:r>
              <a:rPr lang="sl-SI" b="1" dirty="0" smtClean="0">
                <a:solidFill>
                  <a:srgbClr val="FF0000"/>
                </a:solidFill>
              </a:rPr>
              <a:t>:</a:t>
            </a:r>
          </a:p>
          <a:p>
            <a:endParaRPr lang="sl-SI" dirty="0" smtClean="0"/>
          </a:p>
          <a:p>
            <a:pPr>
              <a:buFont typeface="Arial" pitchFamily="34" charset="0"/>
              <a:buChar char="•"/>
            </a:pPr>
            <a:r>
              <a:rPr lang="sl-SI" dirty="0" smtClean="0"/>
              <a:t>10 let poljskega članstva v EU</a:t>
            </a:r>
          </a:p>
          <a:p>
            <a:pPr>
              <a:buFont typeface="Arial" pitchFamily="34" charset="0"/>
              <a:buChar char="•"/>
            </a:pPr>
            <a:endParaRPr lang="sl-SI" dirty="0" smtClean="0"/>
          </a:p>
          <a:p>
            <a:pPr>
              <a:buFont typeface="Arial" pitchFamily="34" charset="0"/>
              <a:buChar char="•"/>
            </a:pPr>
            <a:r>
              <a:rPr lang="sl-SI" dirty="0" smtClean="0"/>
              <a:t>15 let od pridružitve NATO paktu  </a:t>
            </a:r>
          </a:p>
          <a:p>
            <a:pPr>
              <a:buFont typeface="Arial" pitchFamily="34" charset="0"/>
              <a:buChar char="•"/>
            </a:pPr>
            <a:endParaRPr lang="sl-SI" dirty="0" smtClean="0"/>
          </a:p>
          <a:p>
            <a:pPr>
              <a:buFont typeface="Arial" pitchFamily="34" charset="0"/>
              <a:buChar char="•"/>
            </a:pPr>
            <a:r>
              <a:rPr lang="sl-SI" dirty="0" smtClean="0"/>
              <a:t>25 let od padca komunizma v Vzhodni Evropi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p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187450" y="5734050"/>
            <a:ext cx="2846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/>
              <a:t> </a:t>
            </a:r>
          </a:p>
        </p:txBody>
      </p:sp>
      <p:pic>
        <p:nvPicPr>
          <p:cNvPr id="8198" name="Picture 8" descr="p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96050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az 10" descr="logo_embass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610644" cy="1845399"/>
          </a:xfrm>
          <a:prstGeom prst="rect">
            <a:avLst/>
          </a:prstGeom>
        </p:spPr>
      </p:pic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3830382"/>
              </p:ext>
            </p:extLst>
          </p:nvPr>
        </p:nvGraphicFramePr>
        <p:xfrm>
          <a:off x="-1" y="1412776"/>
          <a:ext cx="9144000" cy="4562737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048000"/>
                <a:gridCol w="3048000"/>
                <a:gridCol w="3048000"/>
              </a:tblGrid>
              <a:tr h="335896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2003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2013</a:t>
                      </a:r>
                      <a:endParaRPr lang="pl-PL" sz="1600" dirty="0"/>
                    </a:p>
                  </a:txBody>
                  <a:tcPr anchor="ctr"/>
                </a:tc>
              </a:tr>
              <a:tr h="30536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EUR 191,6 </a:t>
                      </a:r>
                      <a:r>
                        <a:rPr lang="pl-PL" sz="14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bn</a:t>
                      </a:r>
                      <a:endParaRPr lang="pl-PL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err="1" smtClean="0"/>
                        <a:t>BDP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EUR 389,7 </a:t>
                      </a:r>
                      <a:r>
                        <a:rPr lang="pl-PL" sz="14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bn</a:t>
                      </a:r>
                      <a:endParaRPr lang="pl-PL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520537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48,8%</a:t>
                      </a:r>
                      <a:endParaRPr lang="pl-PL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err="1" smtClean="0"/>
                        <a:t>BDP</a:t>
                      </a:r>
                      <a:r>
                        <a:rPr lang="pl-PL" sz="1400" dirty="0" smtClean="0"/>
                        <a:t> na </a:t>
                      </a:r>
                      <a:r>
                        <a:rPr lang="pl-PL" sz="1400" dirty="0" err="1" smtClean="0"/>
                        <a:t>prebivalca</a:t>
                      </a:r>
                      <a:r>
                        <a:rPr lang="pl-PL" sz="1400" baseline="0" dirty="0" smtClean="0"/>
                        <a:t> v kupni </a:t>
                      </a:r>
                      <a:r>
                        <a:rPr lang="pl-PL" sz="1400" baseline="0" dirty="0" err="1" smtClean="0"/>
                        <a:t>moči</a:t>
                      </a:r>
                      <a:r>
                        <a:rPr lang="pl-PL" sz="1400" baseline="0" dirty="0" smtClean="0"/>
                        <a:t> </a:t>
                      </a:r>
                      <a:r>
                        <a:rPr lang="pl-PL" sz="1400" baseline="0" dirty="0" err="1" smtClean="0"/>
                        <a:t>glede</a:t>
                      </a:r>
                      <a:r>
                        <a:rPr lang="pl-PL" sz="1400" baseline="0" dirty="0" smtClean="0"/>
                        <a:t> na </a:t>
                      </a:r>
                      <a:r>
                        <a:rPr lang="pl-PL" sz="1400" baseline="0" dirty="0" err="1" smtClean="0"/>
                        <a:t>povprečje</a:t>
                      </a:r>
                      <a:r>
                        <a:rPr lang="pl-PL" sz="1400" baseline="0" dirty="0" smtClean="0"/>
                        <a:t> EU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68%</a:t>
                      </a:r>
                      <a:endParaRPr lang="pl-PL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49575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20%</a:t>
                      </a:r>
                      <a:endParaRPr lang="pl-PL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err="1" smtClean="0"/>
                        <a:t>Stopnja</a:t>
                      </a:r>
                      <a:r>
                        <a:rPr lang="pl-PL" sz="1400" dirty="0" smtClean="0"/>
                        <a:t> </a:t>
                      </a:r>
                      <a:r>
                        <a:rPr lang="pl-PL" sz="1400" dirty="0" err="1" smtClean="0"/>
                        <a:t>brezposelnosti</a:t>
                      </a:r>
                      <a:endParaRPr lang="pl-PL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13,4%</a:t>
                      </a:r>
                      <a:endParaRPr lang="pl-PL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05360">
                <a:tc>
                  <a:txBody>
                    <a:bodyPr/>
                    <a:lstStyle/>
                    <a:p>
                      <a:pPr algn="ctr"/>
                      <a:r>
                        <a:rPr lang="pl-PL" sz="1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EUR 47</a:t>
                      </a:r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pl-PL" sz="14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bn</a:t>
                      </a:r>
                      <a:endParaRPr lang="pl-PL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err="1" smtClean="0"/>
                        <a:t>Izvoz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EUR 153</a:t>
                      </a:r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pl-PL" sz="14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bn</a:t>
                      </a:r>
                      <a:endParaRPr lang="pl-PL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0536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EUR -</a:t>
                      </a:r>
                      <a:r>
                        <a:rPr lang="pl-PL" sz="1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3</a:t>
                      </a:r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pl-PL" sz="14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bn</a:t>
                      </a:r>
                      <a:endParaRPr lang="pl-PL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Saldo </a:t>
                      </a:r>
                      <a:r>
                        <a:rPr lang="pl-PL" sz="1400" dirty="0" err="1" smtClean="0"/>
                        <a:t>blagovne</a:t>
                      </a:r>
                      <a:r>
                        <a:rPr lang="pl-PL" sz="1400" dirty="0" smtClean="0"/>
                        <a:t> </a:t>
                      </a:r>
                      <a:r>
                        <a:rPr lang="pl-PL" sz="1400" dirty="0" err="1" smtClean="0"/>
                        <a:t>menjave</a:t>
                      </a:r>
                      <a:r>
                        <a:rPr lang="pl-PL" sz="1400" dirty="0" smtClean="0"/>
                        <a:t> z EU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EUR 24</a:t>
                      </a:r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pl-PL" sz="14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bn</a:t>
                      </a:r>
                      <a:endParaRPr lang="pl-PL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732863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EUR 46 </a:t>
                      </a:r>
                      <a:r>
                        <a:rPr lang="pl-PL" sz="14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bn</a:t>
                      </a:r>
                      <a:endParaRPr lang="pl-PL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Tuje </a:t>
                      </a:r>
                      <a:r>
                        <a:rPr lang="pl-PL" sz="1400" dirty="0" err="1" smtClean="0"/>
                        <a:t>neposredne</a:t>
                      </a:r>
                      <a:r>
                        <a:rPr lang="pl-PL" sz="1400" dirty="0" smtClean="0"/>
                        <a:t> </a:t>
                      </a:r>
                      <a:r>
                        <a:rPr lang="pl-PL" sz="1400" dirty="0" err="1" smtClean="0"/>
                        <a:t>naložbe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EUR 183</a:t>
                      </a:r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pl-PL" sz="14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bn</a:t>
                      </a:r>
                      <a:endParaRPr lang="pl-PL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520537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EUR 0,95 </a:t>
                      </a:r>
                      <a:r>
                        <a:rPr lang="pl-PL" sz="14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bn</a:t>
                      </a:r>
                      <a:endParaRPr lang="pl-PL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err="1" smtClean="0"/>
                        <a:t>Poljske</a:t>
                      </a:r>
                      <a:r>
                        <a:rPr lang="pl-PL" sz="1400" dirty="0" smtClean="0"/>
                        <a:t> </a:t>
                      </a:r>
                      <a:r>
                        <a:rPr lang="pl-PL" sz="1400" dirty="0" err="1" smtClean="0"/>
                        <a:t>naložbe</a:t>
                      </a:r>
                      <a:r>
                        <a:rPr lang="pl-PL" sz="1400" dirty="0" smtClean="0"/>
                        <a:t> v</a:t>
                      </a:r>
                      <a:r>
                        <a:rPr lang="pl-PL" sz="1400" baseline="0" dirty="0" smtClean="0"/>
                        <a:t> </a:t>
                      </a:r>
                      <a:r>
                        <a:rPr lang="pl-PL" sz="1400" baseline="0" dirty="0" err="1" smtClean="0"/>
                        <a:t>državah</a:t>
                      </a:r>
                      <a:r>
                        <a:rPr lang="pl-PL" sz="1400" baseline="0" dirty="0" smtClean="0"/>
                        <a:t> EU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EUR 31</a:t>
                      </a:r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pl-PL" sz="14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bn</a:t>
                      </a:r>
                      <a:endParaRPr lang="pl-PL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520537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EUR 6 </a:t>
                      </a:r>
                      <a:r>
                        <a:rPr lang="pl-PL" sz="14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bn</a:t>
                      </a:r>
                      <a:endParaRPr lang="pl-PL" sz="14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(1990-2003)</a:t>
                      </a:r>
                      <a:endParaRPr lang="pl-PL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err="1" smtClean="0"/>
                        <a:t>Evropska</a:t>
                      </a:r>
                      <a:r>
                        <a:rPr lang="pl-PL" sz="1400" dirty="0" smtClean="0"/>
                        <a:t> </a:t>
                      </a:r>
                      <a:r>
                        <a:rPr lang="pl-PL" sz="1400" dirty="0" err="1" smtClean="0"/>
                        <a:t>sredstva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EUR</a:t>
                      </a:r>
                      <a:r>
                        <a:rPr lang="pl-PL" sz="1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92</a:t>
                      </a:r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pl-PL" sz="14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bn</a:t>
                      </a:r>
                      <a:endParaRPr lang="pl-PL" sz="14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(2004-2013)</a:t>
                      </a:r>
                      <a:endParaRPr lang="pl-PL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520537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6,76%</a:t>
                      </a:r>
                      <a:endParaRPr lang="pl-PL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err="1" smtClean="0"/>
                        <a:t>Obrestna</a:t>
                      </a:r>
                      <a:r>
                        <a:rPr lang="pl-PL" sz="1400" dirty="0" smtClean="0"/>
                        <a:t> mera za </a:t>
                      </a:r>
                      <a:r>
                        <a:rPr lang="pl-PL" sz="1400" dirty="0" err="1" smtClean="0"/>
                        <a:t>10-letne</a:t>
                      </a:r>
                      <a:r>
                        <a:rPr lang="pl-PL" sz="1400" dirty="0" smtClean="0"/>
                        <a:t> </a:t>
                      </a:r>
                      <a:r>
                        <a:rPr lang="pl-PL" sz="1400" dirty="0" err="1" smtClean="0"/>
                        <a:t>obveznice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4,42%</a:t>
                      </a:r>
                      <a:endParaRPr lang="pl-PL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Prostokąt 3"/>
          <p:cNvSpPr/>
          <p:nvPr/>
        </p:nvSpPr>
        <p:spPr>
          <a:xfrm>
            <a:off x="2699792" y="404664"/>
            <a:ext cx="576064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pl-PL" b="1" dirty="0" err="1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Poljsko</a:t>
            </a:r>
            <a:r>
              <a:rPr lang="pl-PL" b="1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gospodarstvo</a:t>
            </a:r>
            <a:r>
              <a:rPr lang="pl-PL" b="1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pl-PL" b="1" dirty="0" smtClean="0">
                <a:solidFill>
                  <a:srgbClr val="FF0000"/>
                </a:solidFill>
                <a:latin typeface="Lato Black"/>
              </a:rPr>
              <a:t>- </a:t>
            </a:r>
            <a:r>
              <a:rPr lang="pl-PL" b="1" dirty="0" err="1" smtClean="0">
                <a:solidFill>
                  <a:srgbClr val="FF0000"/>
                </a:solidFill>
              </a:rPr>
              <a:t>vpliv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članstva</a:t>
            </a:r>
            <a:r>
              <a:rPr lang="pl-PL" b="1" dirty="0" smtClean="0">
                <a:solidFill>
                  <a:srgbClr val="FF0000"/>
                </a:solidFill>
              </a:rPr>
              <a:t> v EU</a:t>
            </a:r>
            <a:r>
              <a:rPr lang="pl-PL" b="1" dirty="0" smtClean="0">
                <a:solidFill>
                  <a:srgbClr val="FF0000"/>
                </a:solidFill>
                <a:latin typeface="Lato Black"/>
              </a:rPr>
              <a:t> </a:t>
            </a:r>
            <a:endParaRPr lang="pl-PL" b="1" dirty="0">
              <a:solidFill>
                <a:srgbClr val="FF0000"/>
              </a:solidFill>
              <a:latin typeface="Lato Bl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045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xmlns="" val="2211810347"/>
              </p:ext>
            </p:extLst>
          </p:nvPr>
        </p:nvGraphicFramePr>
        <p:xfrm>
          <a:off x="6732240" y="1546346"/>
          <a:ext cx="2106234" cy="4978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6798152" y="2060849"/>
            <a:ext cx="1962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err="1" smtClean="0">
                <a:solidFill>
                  <a:srgbClr val="000000"/>
                </a:solidFill>
                <a:latin typeface="Lato Black (Nagłówki)"/>
              </a:rPr>
              <a:t>Rast</a:t>
            </a:r>
            <a:r>
              <a:rPr lang="pl-PL" sz="1200" b="1" dirty="0" smtClean="0">
                <a:solidFill>
                  <a:srgbClr val="000000"/>
                </a:solidFill>
                <a:latin typeface="Lato Black (Nagłówki)"/>
              </a:rPr>
              <a:t> </a:t>
            </a:r>
            <a:r>
              <a:rPr lang="pl-PL" sz="1200" b="1" dirty="0" err="1" smtClean="0">
                <a:solidFill>
                  <a:srgbClr val="000000"/>
                </a:solidFill>
                <a:latin typeface="Lato Black (Nagłówki)"/>
              </a:rPr>
              <a:t>BDP</a:t>
            </a:r>
            <a:r>
              <a:rPr lang="pl-PL" sz="1200" b="1" dirty="0" smtClean="0">
                <a:solidFill>
                  <a:srgbClr val="000000"/>
                </a:solidFill>
                <a:latin typeface="Lato Black (Nagłówki)"/>
              </a:rPr>
              <a:t> </a:t>
            </a:r>
            <a:r>
              <a:rPr lang="pl-PL" sz="1200" b="1" dirty="0" err="1" smtClean="0">
                <a:solidFill>
                  <a:srgbClr val="000000"/>
                </a:solidFill>
                <a:latin typeface="Lato Black (Nagłówki)"/>
              </a:rPr>
              <a:t>med</a:t>
            </a:r>
            <a:r>
              <a:rPr lang="pl-PL" sz="1200" b="1" dirty="0" smtClean="0">
                <a:solidFill>
                  <a:srgbClr val="000000"/>
                </a:solidFill>
                <a:latin typeface="Lato Black (Nagłówki)"/>
              </a:rPr>
              <a:t> </a:t>
            </a:r>
            <a:r>
              <a:rPr lang="pl-PL" sz="1200" b="1" dirty="0" err="1" smtClean="0">
                <a:solidFill>
                  <a:srgbClr val="000000"/>
                </a:solidFill>
                <a:latin typeface="Lato Black (Nagłówki)"/>
              </a:rPr>
              <a:t>krizo</a:t>
            </a:r>
            <a:r>
              <a:rPr lang="pl-PL" sz="1200" b="1" dirty="0" smtClean="0">
                <a:solidFill>
                  <a:srgbClr val="000000"/>
                </a:solidFill>
                <a:latin typeface="Lato Black (Nagłówki)"/>
              </a:rPr>
              <a:t/>
            </a:r>
            <a:br>
              <a:rPr lang="pl-PL" sz="1200" b="1" dirty="0" smtClean="0">
                <a:solidFill>
                  <a:srgbClr val="000000"/>
                </a:solidFill>
                <a:latin typeface="Lato Black (Nagłówki)"/>
              </a:rPr>
            </a:br>
            <a:r>
              <a:rPr lang="pl-PL" sz="1200" b="1" dirty="0" smtClean="0">
                <a:solidFill>
                  <a:srgbClr val="000000"/>
                </a:solidFill>
                <a:latin typeface="Lato Black (Nagłówki)"/>
              </a:rPr>
              <a:t>(2008-2013)</a:t>
            </a:r>
            <a:endParaRPr lang="pl-PL" sz="1200" b="1" dirty="0">
              <a:solidFill>
                <a:srgbClr val="000000"/>
              </a:solidFill>
              <a:latin typeface="Lato Black (Nagłówki)"/>
            </a:endParaRPr>
          </a:p>
        </p:txBody>
      </p:sp>
      <p:sp>
        <p:nvSpPr>
          <p:cNvPr id="11" name="Tytuł 2"/>
          <p:cNvSpPr txBox="1">
            <a:spLocks/>
          </p:cNvSpPr>
          <p:nvPr/>
        </p:nvSpPr>
        <p:spPr>
          <a:xfrm>
            <a:off x="3563888" y="908720"/>
            <a:ext cx="5058562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pl-PL" sz="2500" b="1" dirty="0" err="1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Poljska</a:t>
            </a:r>
            <a:r>
              <a:rPr lang="pl-PL" sz="2500" b="1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 je </a:t>
            </a:r>
            <a:r>
              <a:rPr lang="pl-PL" sz="2500" b="1" dirty="0" err="1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izkoristila</a:t>
            </a:r>
            <a:r>
              <a:rPr lang="pl-PL" sz="2500" b="1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pl-PL" sz="2500" b="1" dirty="0" err="1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priložnost</a:t>
            </a:r>
            <a:endParaRPr lang="pl-PL" sz="2500" b="1" dirty="0">
              <a:solidFill>
                <a:srgbClr val="FF0000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2" name="Wykres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96399186"/>
              </p:ext>
            </p:extLst>
          </p:nvPr>
        </p:nvGraphicFramePr>
        <p:xfrm>
          <a:off x="179512" y="1700808"/>
          <a:ext cx="640871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Obraz 10" descr="logo_embass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610644" cy="1845399"/>
          </a:xfrm>
          <a:prstGeom prst="rect">
            <a:avLst/>
          </a:prstGeom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496050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846964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96050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060848"/>
            <a:ext cx="828092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p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187450" y="5734050"/>
            <a:ext cx="2846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/>
              <a:t> </a:t>
            </a:r>
          </a:p>
        </p:txBody>
      </p:sp>
      <p:pic>
        <p:nvPicPr>
          <p:cNvPr id="8198" name="Picture 8" descr="p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az 10" descr="logo_embass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663"/>
            <a:ext cx="2610644" cy="1845399"/>
          </a:xfrm>
          <a:prstGeom prst="rect">
            <a:avLst/>
          </a:prstGeom>
        </p:spPr>
      </p:pic>
      <p:sp>
        <p:nvSpPr>
          <p:cNvPr id="12" name="Tytuł 1"/>
          <p:cNvSpPr txBox="1">
            <a:spLocks/>
          </p:cNvSpPr>
          <p:nvPr/>
        </p:nvSpPr>
        <p:spPr>
          <a:xfrm>
            <a:off x="2555776" y="476672"/>
            <a:ext cx="6264696" cy="6443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85858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2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Pozitiven</a:t>
            </a:r>
            <a:r>
              <a:rPr lang="pl-PL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22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vpliv</a:t>
            </a:r>
            <a:r>
              <a:rPr lang="pl-PL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22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članstva</a:t>
            </a:r>
            <a:r>
              <a:rPr lang="pl-PL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v EU</a:t>
            </a:r>
            <a:endParaRPr lang="pl-PL" sz="2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3688" y="980729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 smtClean="0"/>
              <a:t>Pomembno </a:t>
            </a:r>
            <a:r>
              <a:rPr lang="sl-SI" sz="1400" dirty="0" smtClean="0"/>
              <a:t>vlogo imajo tuje neposredne naložbe, ki jih leta 1990 na Poljskem skoraj ni bilo, </a:t>
            </a:r>
            <a:r>
              <a:rPr lang="sl-SI" sz="1400" dirty="0" smtClean="0"/>
              <a:t>do leta </a:t>
            </a:r>
            <a:r>
              <a:rPr lang="sl-SI" sz="1400" dirty="0" smtClean="0"/>
              <a:t>2004 se jih je nateklo za okoli </a:t>
            </a:r>
            <a:r>
              <a:rPr lang="sl-SI" sz="1400" dirty="0" smtClean="0"/>
              <a:t>64 </a:t>
            </a:r>
            <a:r>
              <a:rPr lang="sl-SI" sz="1400" dirty="0" smtClean="0"/>
              <a:t>milijard </a:t>
            </a:r>
            <a:r>
              <a:rPr lang="sl-SI" sz="1400" dirty="0" smtClean="0"/>
              <a:t>evrov do </a:t>
            </a:r>
            <a:r>
              <a:rPr lang="sl-SI" sz="1400" dirty="0" smtClean="0"/>
              <a:t>konca </a:t>
            </a:r>
            <a:r>
              <a:rPr lang="sl-SI" sz="1400" dirty="0" smtClean="0"/>
              <a:t>leta 2013 pa </a:t>
            </a:r>
            <a:r>
              <a:rPr lang="sl-SI" sz="1400" dirty="0" smtClean="0"/>
              <a:t>se jih je skupaj nabralo že za </a:t>
            </a:r>
            <a:r>
              <a:rPr lang="sl-SI" sz="1400" dirty="0" smtClean="0"/>
              <a:t>183 milijarde evrov. </a:t>
            </a:r>
            <a:r>
              <a:rPr lang="sl-SI" sz="1400" b="1" dirty="0" smtClean="0"/>
              <a:t>Poljske naložbe v tujini so na konec leta 2013 dosegle 31 </a:t>
            </a:r>
            <a:r>
              <a:rPr lang="sl-SI" sz="1400" b="1" dirty="0" err="1" smtClean="0"/>
              <a:t>mlrd</a:t>
            </a:r>
            <a:r>
              <a:rPr lang="sl-SI" sz="1400" b="1" dirty="0" smtClean="0"/>
              <a:t> evrov.  </a:t>
            </a:r>
            <a:endParaRPr lang="sl-SI" sz="1400" b="1" dirty="0"/>
          </a:p>
        </p:txBody>
      </p:sp>
    </p:spTree>
    <p:extLst>
      <p:ext uri="{BB962C8B-B14F-4D97-AF65-F5344CB8AC3E}">
        <p14:creationId xmlns:p14="http://schemas.microsoft.com/office/powerpoint/2010/main" xmlns="" val="167825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p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187450" y="5734050"/>
            <a:ext cx="2846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/>
              <a:t> </a:t>
            </a:r>
          </a:p>
        </p:txBody>
      </p:sp>
      <p:pic>
        <p:nvPicPr>
          <p:cNvPr id="8198" name="Picture 8" descr="p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96050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az 10" descr="logo_embass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663"/>
            <a:ext cx="2610644" cy="1845399"/>
          </a:xfrm>
          <a:prstGeom prst="rect">
            <a:avLst/>
          </a:prstGeom>
        </p:spPr>
      </p:pic>
      <p:pic>
        <p:nvPicPr>
          <p:cNvPr id="81922" name="Picture 2" descr="http://www.paiz.gov.pl/_img/_pictures/2313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7052" y="31477"/>
            <a:ext cx="57150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24" name="Picture 4" descr="http://www.paiz.gov.pl/_img/_pictures/2313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356992"/>
            <a:ext cx="5715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23528" y="1701602"/>
            <a:ext cx="3240360" cy="46077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l-PL" sz="1600" dirty="0" err="1" smtClean="0">
                <a:solidFill>
                  <a:schemeClr val="tx1"/>
                </a:solidFill>
              </a:rPr>
              <a:t>Letos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</a:rPr>
              <a:t>se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</a:rPr>
              <a:t>obeta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</a:rPr>
              <a:t>okrepljeno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</a:rPr>
              <a:t>povpraševanje</a:t>
            </a:r>
            <a:r>
              <a:rPr lang="pl-PL" sz="1600" dirty="0" smtClean="0">
                <a:solidFill>
                  <a:schemeClr val="tx1"/>
                </a:solidFill>
              </a:rPr>
              <a:t> po </a:t>
            </a:r>
            <a:r>
              <a:rPr lang="pl-PL" sz="1600" dirty="0" err="1" smtClean="0">
                <a:solidFill>
                  <a:schemeClr val="tx1"/>
                </a:solidFill>
              </a:rPr>
              <a:t>poljskih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</a:rPr>
              <a:t>proizvodih</a:t>
            </a:r>
            <a:r>
              <a:rPr lang="pl-PL" sz="1600" dirty="0" smtClean="0">
                <a:solidFill>
                  <a:schemeClr val="tx1"/>
                </a:solidFill>
              </a:rPr>
              <a:t>. Po </a:t>
            </a:r>
            <a:r>
              <a:rPr lang="pl-PL" sz="1600" dirty="0" err="1" smtClean="0">
                <a:solidFill>
                  <a:schemeClr val="tx1"/>
                </a:solidFill>
              </a:rPr>
              <a:t>zadnjih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</a:rPr>
              <a:t>podatkih</a:t>
            </a:r>
            <a:r>
              <a:rPr lang="pl-PL" sz="1600" dirty="0" smtClean="0">
                <a:solidFill>
                  <a:schemeClr val="tx1"/>
                </a:solidFill>
              </a:rPr>
              <a:t> naj </a:t>
            </a:r>
            <a:r>
              <a:rPr lang="pl-PL" sz="1600" dirty="0" err="1" smtClean="0">
                <a:solidFill>
                  <a:schemeClr val="tx1"/>
                </a:solidFill>
              </a:rPr>
              <a:t>bi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</a:rPr>
              <a:t>se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pl-PL" sz="1600" b="1" dirty="0" err="1" smtClean="0">
                <a:solidFill>
                  <a:schemeClr val="tx1"/>
                </a:solidFill>
              </a:rPr>
              <a:t>izvoz</a:t>
            </a:r>
            <a:r>
              <a:rPr lang="pl-PL" sz="1600" b="1" dirty="0" smtClean="0">
                <a:solidFill>
                  <a:schemeClr val="tx1"/>
                </a:solidFill>
              </a:rPr>
              <a:t> </a:t>
            </a:r>
            <a:r>
              <a:rPr lang="pl-PL" sz="1600" b="1" dirty="0" err="1" smtClean="0">
                <a:solidFill>
                  <a:schemeClr val="tx1"/>
                </a:solidFill>
              </a:rPr>
              <a:t>poljskih</a:t>
            </a:r>
            <a:r>
              <a:rPr lang="pl-PL" sz="1600" b="1" dirty="0" smtClean="0">
                <a:solidFill>
                  <a:schemeClr val="tx1"/>
                </a:solidFill>
              </a:rPr>
              <a:t> </a:t>
            </a:r>
            <a:r>
              <a:rPr lang="pl-PL" sz="1600" b="1" dirty="0" err="1" smtClean="0">
                <a:solidFill>
                  <a:schemeClr val="tx1"/>
                </a:solidFill>
              </a:rPr>
              <a:t>izdelkov</a:t>
            </a:r>
            <a:r>
              <a:rPr lang="pl-PL" sz="1600" b="1" dirty="0" smtClean="0">
                <a:solidFill>
                  <a:schemeClr val="tx1"/>
                </a:solidFill>
              </a:rPr>
              <a:t> v </a:t>
            </a:r>
            <a:r>
              <a:rPr lang="pl-PL" sz="1600" b="1" dirty="0" err="1" smtClean="0">
                <a:solidFill>
                  <a:schemeClr val="tx1"/>
                </a:solidFill>
              </a:rPr>
              <a:t>tujino</a:t>
            </a:r>
            <a:r>
              <a:rPr lang="pl-PL" sz="1600" b="1" dirty="0" smtClean="0">
                <a:solidFill>
                  <a:schemeClr val="tx1"/>
                </a:solidFill>
              </a:rPr>
              <a:t> v </a:t>
            </a:r>
            <a:r>
              <a:rPr lang="pl-PL" sz="1600" b="1" dirty="0" err="1" smtClean="0">
                <a:solidFill>
                  <a:schemeClr val="tx1"/>
                </a:solidFill>
              </a:rPr>
              <a:t>letu</a:t>
            </a:r>
            <a:r>
              <a:rPr lang="pl-PL" sz="1600" b="1" dirty="0" smtClean="0">
                <a:solidFill>
                  <a:schemeClr val="tx1"/>
                </a:solidFill>
              </a:rPr>
              <a:t> 2014 </a:t>
            </a:r>
            <a:r>
              <a:rPr lang="pl-PL" sz="1600" b="1" dirty="0" err="1" smtClean="0">
                <a:solidFill>
                  <a:schemeClr val="tx1"/>
                </a:solidFill>
              </a:rPr>
              <a:t>povečal</a:t>
            </a:r>
            <a:r>
              <a:rPr lang="pl-PL" sz="1600" b="1" dirty="0" smtClean="0">
                <a:solidFill>
                  <a:schemeClr val="tx1"/>
                </a:solidFill>
              </a:rPr>
              <a:t> za </a:t>
            </a:r>
            <a:r>
              <a:rPr lang="pl-PL" sz="1600" b="1" dirty="0" smtClean="0">
                <a:solidFill>
                  <a:schemeClr val="tx1"/>
                </a:solidFill>
              </a:rPr>
              <a:t>5%</a:t>
            </a:r>
            <a:r>
              <a:rPr lang="pl-PL" sz="1600" dirty="0" smtClean="0">
                <a:solidFill>
                  <a:schemeClr val="tx1"/>
                </a:solidFill>
              </a:rPr>
              <a:t>, </a:t>
            </a:r>
            <a:r>
              <a:rPr lang="pl-PL" sz="1600" dirty="0" err="1" smtClean="0">
                <a:solidFill>
                  <a:schemeClr val="tx1"/>
                </a:solidFill>
              </a:rPr>
              <a:t>leto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</a:rPr>
              <a:t>kasneje</a:t>
            </a:r>
            <a:r>
              <a:rPr lang="pl-PL" sz="1600" dirty="0" smtClean="0">
                <a:solidFill>
                  <a:schemeClr val="tx1"/>
                </a:solidFill>
              </a:rPr>
              <a:t> naj </a:t>
            </a:r>
            <a:r>
              <a:rPr lang="pl-PL" sz="1600" dirty="0" err="1" smtClean="0">
                <a:solidFill>
                  <a:schemeClr val="tx1"/>
                </a:solidFill>
              </a:rPr>
              <a:t>bi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</a:rPr>
              <a:t>se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</a:rPr>
              <a:t>povzpel</a:t>
            </a:r>
            <a:r>
              <a:rPr lang="pl-PL" sz="1600" dirty="0" smtClean="0">
                <a:solidFill>
                  <a:schemeClr val="tx1"/>
                </a:solidFill>
              </a:rPr>
              <a:t> na 7 </a:t>
            </a:r>
            <a:r>
              <a:rPr lang="pl-PL" sz="1600" dirty="0" err="1" smtClean="0">
                <a:solidFill>
                  <a:schemeClr val="tx1"/>
                </a:solidFill>
              </a:rPr>
              <a:t>odstotkov</a:t>
            </a:r>
            <a:r>
              <a:rPr lang="pl-PL" sz="1600" dirty="0" smtClean="0">
                <a:solidFill>
                  <a:schemeClr val="tx1"/>
                </a:solidFill>
              </a:rPr>
              <a:t>, 2016 pa naj </a:t>
            </a:r>
            <a:r>
              <a:rPr lang="pl-PL" sz="1600" dirty="0" err="1" smtClean="0">
                <a:solidFill>
                  <a:schemeClr val="tx1"/>
                </a:solidFill>
              </a:rPr>
              <a:t>bi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</a:rPr>
              <a:t>se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</a:rPr>
              <a:t>poljski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</a:rPr>
              <a:t>izvoz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</a:rPr>
              <a:t>povečal</a:t>
            </a:r>
            <a:r>
              <a:rPr lang="pl-PL" sz="1600" dirty="0" smtClean="0">
                <a:solidFill>
                  <a:schemeClr val="tx1"/>
                </a:solidFill>
              </a:rPr>
              <a:t> celo za 8 </a:t>
            </a:r>
            <a:r>
              <a:rPr lang="pl-PL" sz="1600" dirty="0" err="1" smtClean="0">
                <a:solidFill>
                  <a:schemeClr val="tx1"/>
                </a:solidFill>
              </a:rPr>
              <a:t>odstotkov</a:t>
            </a:r>
            <a:r>
              <a:rPr lang="pl-PL" sz="1600" dirty="0" smtClean="0">
                <a:solidFill>
                  <a:schemeClr val="tx1"/>
                </a:solidFill>
              </a:rPr>
              <a:t>. Tako </a:t>
            </a:r>
            <a:r>
              <a:rPr lang="pl-PL" sz="1600" dirty="0" err="1" smtClean="0">
                <a:solidFill>
                  <a:schemeClr val="tx1"/>
                </a:solidFill>
              </a:rPr>
              <a:t>se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</a:rPr>
              <a:t>Poljski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pl-PL" sz="1600" b="1" dirty="0" smtClean="0">
                <a:solidFill>
                  <a:schemeClr val="tx1"/>
                </a:solidFill>
              </a:rPr>
              <a:t>v </a:t>
            </a:r>
            <a:r>
              <a:rPr lang="pl-PL" sz="1600" b="1" dirty="0" err="1" smtClean="0">
                <a:solidFill>
                  <a:schemeClr val="tx1"/>
                </a:solidFill>
              </a:rPr>
              <a:t>obdobju</a:t>
            </a:r>
            <a:r>
              <a:rPr lang="pl-PL" sz="1600" b="1" dirty="0" smtClean="0">
                <a:solidFill>
                  <a:schemeClr val="tx1"/>
                </a:solidFill>
              </a:rPr>
              <a:t> 2016-2020 </a:t>
            </a:r>
            <a:r>
              <a:rPr lang="pl-PL" sz="1600" dirty="0" err="1" smtClean="0">
                <a:solidFill>
                  <a:schemeClr val="tx1"/>
                </a:solidFill>
              </a:rPr>
              <a:t>obeta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pl-PL" sz="1600" b="1" dirty="0" err="1" smtClean="0">
                <a:solidFill>
                  <a:schemeClr val="tx1"/>
                </a:solidFill>
              </a:rPr>
              <a:t>povečanje</a:t>
            </a:r>
            <a:r>
              <a:rPr lang="pl-PL" sz="1600" b="1" dirty="0" smtClean="0">
                <a:solidFill>
                  <a:schemeClr val="tx1"/>
                </a:solidFill>
              </a:rPr>
              <a:t> </a:t>
            </a:r>
            <a:r>
              <a:rPr lang="pl-PL" sz="1600" b="1" dirty="0" err="1" smtClean="0">
                <a:solidFill>
                  <a:schemeClr val="tx1"/>
                </a:solidFill>
              </a:rPr>
              <a:t>izvoza</a:t>
            </a:r>
            <a:r>
              <a:rPr lang="pl-PL" sz="1600" b="1" dirty="0" smtClean="0">
                <a:solidFill>
                  <a:schemeClr val="tx1"/>
                </a:solidFill>
              </a:rPr>
              <a:t> za </a:t>
            </a:r>
            <a:r>
              <a:rPr lang="pl-PL" sz="1600" b="1" dirty="0" err="1" smtClean="0">
                <a:solidFill>
                  <a:schemeClr val="tx1"/>
                </a:solidFill>
              </a:rPr>
              <a:t>skupaj</a:t>
            </a:r>
            <a:r>
              <a:rPr lang="pl-PL" sz="1600" b="1" dirty="0" smtClean="0">
                <a:solidFill>
                  <a:schemeClr val="tx1"/>
                </a:solidFill>
              </a:rPr>
              <a:t> 55%</a:t>
            </a:r>
            <a:r>
              <a:rPr lang="pl-PL" sz="1600" dirty="0" smtClean="0">
                <a:solidFill>
                  <a:schemeClr val="tx1"/>
                </a:solidFill>
              </a:rPr>
              <a:t>. </a:t>
            </a:r>
          </a:p>
          <a:p>
            <a:pPr fontAlgn="auto">
              <a:spcAft>
                <a:spcPts val="0"/>
              </a:spcAft>
            </a:pPr>
            <a:endParaRPr lang="pl-PL" sz="16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pl-PL" sz="1600" dirty="0" err="1" smtClean="0">
                <a:solidFill>
                  <a:schemeClr val="tx1"/>
                </a:solidFill>
              </a:rPr>
              <a:t>Pozitivne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</a:rPr>
              <a:t>napovedi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</a:rPr>
              <a:t>so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</a:rPr>
              <a:t>povezane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</a:rPr>
              <a:t>predvsem</a:t>
            </a:r>
            <a:r>
              <a:rPr lang="pl-PL" sz="1600" dirty="0" smtClean="0">
                <a:solidFill>
                  <a:schemeClr val="tx1"/>
                </a:solidFill>
              </a:rPr>
              <a:t> z </a:t>
            </a:r>
            <a:r>
              <a:rPr lang="pl-PL" sz="1600" b="1" dirty="0" err="1" smtClean="0">
                <a:solidFill>
                  <a:schemeClr val="tx1"/>
                </a:solidFill>
              </a:rPr>
              <a:t>okrepljenim</a:t>
            </a:r>
            <a:r>
              <a:rPr lang="pl-PL" sz="1600" b="1" dirty="0" smtClean="0">
                <a:solidFill>
                  <a:schemeClr val="tx1"/>
                </a:solidFill>
              </a:rPr>
              <a:t> </a:t>
            </a:r>
            <a:r>
              <a:rPr lang="pl-PL" sz="1600" b="1" dirty="0" err="1" smtClean="0">
                <a:solidFill>
                  <a:schemeClr val="tx1"/>
                </a:solidFill>
              </a:rPr>
              <a:t>povpraševanjem</a:t>
            </a:r>
            <a:r>
              <a:rPr lang="pl-PL" sz="1600" b="1" dirty="0" smtClean="0">
                <a:solidFill>
                  <a:schemeClr val="tx1"/>
                </a:solidFill>
              </a:rPr>
              <a:t> na </a:t>
            </a:r>
            <a:r>
              <a:rPr lang="pl-PL" sz="1600" b="1" dirty="0" err="1" smtClean="0">
                <a:solidFill>
                  <a:schemeClr val="tx1"/>
                </a:solidFill>
              </a:rPr>
              <a:t>azijskih</a:t>
            </a:r>
            <a:r>
              <a:rPr lang="pl-PL" sz="1600" b="1" dirty="0" smtClean="0">
                <a:solidFill>
                  <a:schemeClr val="tx1"/>
                </a:solidFill>
              </a:rPr>
              <a:t> </a:t>
            </a:r>
            <a:r>
              <a:rPr lang="pl-PL" sz="1600" b="1" dirty="0" err="1" smtClean="0">
                <a:solidFill>
                  <a:schemeClr val="tx1"/>
                </a:solidFill>
              </a:rPr>
              <a:t>trgih</a:t>
            </a:r>
            <a:r>
              <a:rPr lang="pl-PL" sz="1600" dirty="0" smtClean="0">
                <a:solidFill>
                  <a:schemeClr val="tx1"/>
                </a:solidFill>
              </a:rPr>
              <a:t>, </a:t>
            </a:r>
            <a:r>
              <a:rPr lang="pl-PL" sz="1600" dirty="0" err="1" smtClean="0">
                <a:solidFill>
                  <a:schemeClr val="tx1"/>
                </a:solidFill>
              </a:rPr>
              <a:t>ob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</a:rPr>
              <a:t>hkratnem</a:t>
            </a:r>
            <a:r>
              <a:rPr lang="pl-PL" sz="1600" dirty="0" smtClean="0">
                <a:solidFill>
                  <a:schemeClr val="tx1"/>
                </a:solidFill>
              </a:rPr>
              <a:t> upadu </a:t>
            </a:r>
            <a:r>
              <a:rPr lang="pl-PL" sz="1600" dirty="0" err="1" smtClean="0">
                <a:solidFill>
                  <a:schemeClr val="tx1"/>
                </a:solidFill>
              </a:rPr>
              <a:t>pomembnosti</a:t>
            </a:r>
            <a:r>
              <a:rPr lang="pl-PL" sz="1600" dirty="0" smtClean="0">
                <a:solidFill>
                  <a:schemeClr val="tx1"/>
                </a:solidFill>
              </a:rPr>
              <a:t> EU, kamor </a:t>
            </a:r>
            <a:r>
              <a:rPr lang="pl-PL" sz="1600" dirty="0" err="1" smtClean="0">
                <a:solidFill>
                  <a:schemeClr val="tx1"/>
                </a:solidFill>
              </a:rPr>
              <a:t>Poljska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</a:rPr>
              <a:t>zaenkrat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</a:rPr>
              <a:t>še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</a:rPr>
              <a:t>vedno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</a:rPr>
              <a:t>izvaža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</a:rPr>
              <a:t>večino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</a:rPr>
              <a:t>svojih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</a:rPr>
              <a:t>izdelkov</a:t>
            </a:r>
            <a:r>
              <a:rPr lang="pl-PL" sz="1600" dirty="0" smtClean="0">
                <a:solidFill>
                  <a:schemeClr val="tx1"/>
                </a:solidFill>
              </a:rPr>
              <a:t> (</a:t>
            </a:r>
            <a:r>
              <a:rPr lang="pl-PL" sz="1600" dirty="0" err="1" smtClean="0">
                <a:solidFill>
                  <a:schemeClr val="tx1"/>
                </a:solidFill>
              </a:rPr>
              <a:t>njena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</a:rPr>
              <a:t>glavna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</a:rPr>
              <a:t>zunanjetrgovinska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</a:rPr>
              <a:t>partnerica</a:t>
            </a:r>
            <a:r>
              <a:rPr lang="pl-PL" sz="1600" dirty="0" smtClean="0">
                <a:solidFill>
                  <a:schemeClr val="tx1"/>
                </a:solidFill>
              </a:rPr>
              <a:t> je </a:t>
            </a:r>
            <a:r>
              <a:rPr lang="pl-PL" sz="1600" dirty="0" err="1" smtClean="0">
                <a:solidFill>
                  <a:schemeClr val="tx1"/>
                </a:solidFill>
              </a:rPr>
              <a:t>Nemčija</a:t>
            </a:r>
            <a:r>
              <a:rPr lang="pl-PL" sz="1600" dirty="0" smtClean="0">
                <a:solidFill>
                  <a:schemeClr val="tx1"/>
                </a:solidFill>
              </a:rPr>
              <a:t>). </a:t>
            </a:r>
            <a:r>
              <a:rPr lang="pl-PL" sz="1600" dirty="0" err="1" smtClean="0">
                <a:solidFill>
                  <a:schemeClr val="tx1"/>
                </a:solidFill>
              </a:rPr>
              <a:t>Izvoz</a:t>
            </a:r>
            <a:r>
              <a:rPr lang="pl-PL" sz="1600" dirty="0" smtClean="0">
                <a:solidFill>
                  <a:schemeClr val="tx1"/>
                </a:solidFill>
              </a:rPr>
              <a:t> naj </a:t>
            </a:r>
            <a:r>
              <a:rPr lang="pl-PL" sz="1600" dirty="0" err="1" smtClean="0">
                <a:solidFill>
                  <a:schemeClr val="tx1"/>
                </a:solidFill>
              </a:rPr>
              <a:t>bi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</a:rPr>
              <a:t>se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</a:rPr>
              <a:t>okrepil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</a:rPr>
              <a:t>predvsem</a:t>
            </a:r>
            <a:r>
              <a:rPr lang="pl-PL" sz="1600" dirty="0" smtClean="0">
                <a:solidFill>
                  <a:schemeClr val="tx1"/>
                </a:solidFill>
              </a:rPr>
              <a:t> v </a:t>
            </a:r>
            <a:r>
              <a:rPr lang="pl-PL" sz="1600" dirty="0" err="1" smtClean="0">
                <a:solidFill>
                  <a:schemeClr val="tx1"/>
                </a:solidFill>
              </a:rPr>
              <a:t>Indijo</a:t>
            </a:r>
            <a:r>
              <a:rPr lang="pl-PL" sz="1600" dirty="0" smtClean="0">
                <a:solidFill>
                  <a:schemeClr val="tx1"/>
                </a:solidFill>
              </a:rPr>
              <a:t>, na Kitajsko in v </a:t>
            </a:r>
            <a:r>
              <a:rPr lang="pl-PL" sz="1600" dirty="0" err="1" smtClean="0">
                <a:solidFill>
                  <a:schemeClr val="tx1"/>
                </a:solidFill>
              </a:rPr>
              <a:t>Vietnam</a:t>
            </a:r>
            <a:r>
              <a:rPr lang="pl-PL" sz="1600" dirty="0" smtClean="0">
                <a:solidFill>
                  <a:schemeClr val="tx1"/>
                </a:solidFill>
              </a:rPr>
              <a:t> (16, 15 </a:t>
            </a:r>
            <a:r>
              <a:rPr lang="pl-PL" sz="1600" dirty="0" err="1" smtClean="0">
                <a:solidFill>
                  <a:schemeClr val="tx1"/>
                </a:solidFill>
              </a:rPr>
              <a:t>oziroma</a:t>
            </a:r>
            <a:r>
              <a:rPr lang="pl-PL" sz="1600" dirty="0" smtClean="0">
                <a:solidFill>
                  <a:schemeClr val="tx1"/>
                </a:solidFill>
              </a:rPr>
              <a:t> 15% </a:t>
            </a:r>
            <a:r>
              <a:rPr lang="pl-PL" sz="1600" dirty="0" err="1" smtClean="0">
                <a:solidFill>
                  <a:schemeClr val="tx1"/>
                </a:solidFill>
              </a:rPr>
              <a:t>povečanje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</a:rPr>
              <a:t>povpraševanja</a:t>
            </a:r>
            <a:r>
              <a:rPr lang="pl-PL" sz="1600" dirty="0" smtClean="0">
                <a:solidFill>
                  <a:schemeClr val="tx1"/>
                </a:solidFill>
              </a:rPr>
              <a:t>), ki </a:t>
            </a:r>
            <a:r>
              <a:rPr lang="pl-PL" sz="1600" dirty="0" err="1" smtClean="0">
                <a:solidFill>
                  <a:schemeClr val="tx1"/>
                </a:solidFill>
              </a:rPr>
              <a:t>se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</a:rPr>
              <a:t>zanimajo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</a:rPr>
              <a:t>predvsem</a:t>
            </a:r>
            <a:r>
              <a:rPr lang="pl-PL" sz="1600" dirty="0" smtClean="0">
                <a:solidFill>
                  <a:schemeClr val="tx1"/>
                </a:solidFill>
              </a:rPr>
              <a:t> za </a:t>
            </a:r>
            <a:r>
              <a:rPr lang="pl-PL" sz="1600" b="1" dirty="0" err="1" smtClean="0">
                <a:solidFill>
                  <a:schemeClr val="tx1"/>
                </a:solidFill>
              </a:rPr>
              <a:t>izdelke</a:t>
            </a:r>
            <a:r>
              <a:rPr lang="pl-PL" sz="1600" b="1" dirty="0" smtClean="0">
                <a:solidFill>
                  <a:schemeClr val="tx1"/>
                </a:solidFill>
              </a:rPr>
              <a:t>, ki </a:t>
            </a:r>
            <a:r>
              <a:rPr lang="pl-PL" sz="1600" b="1" dirty="0" err="1" smtClean="0">
                <a:solidFill>
                  <a:schemeClr val="tx1"/>
                </a:solidFill>
              </a:rPr>
              <a:t>jih</a:t>
            </a:r>
            <a:r>
              <a:rPr lang="pl-PL" sz="1600" b="1" dirty="0" smtClean="0">
                <a:solidFill>
                  <a:schemeClr val="tx1"/>
                </a:solidFill>
              </a:rPr>
              <a:t> </a:t>
            </a:r>
            <a:r>
              <a:rPr lang="pl-PL" sz="1600" b="1" dirty="0" err="1" smtClean="0">
                <a:solidFill>
                  <a:schemeClr val="tx1"/>
                </a:solidFill>
              </a:rPr>
              <a:t>proizvaja</a:t>
            </a:r>
            <a:r>
              <a:rPr lang="pl-PL" sz="1600" b="1" dirty="0" smtClean="0">
                <a:solidFill>
                  <a:schemeClr val="tx1"/>
                </a:solidFill>
              </a:rPr>
              <a:t> </a:t>
            </a:r>
            <a:r>
              <a:rPr lang="pl-PL" sz="1600" b="1" dirty="0" err="1" smtClean="0">
                <a:solidFill>
                  <a:schemeClr val="tx1"/>
                </a:solidFill>
              </a:rPr>
              <a:t>težka</a:t>
            </a:r>
            <a:r>
              <a:rPr lang="pl-PL" sz="1600" b="1" dirty="0" smtClean="0">
                <a:solidFill>
                  <a:schemeClr val="tx1"/>
                </a:solidFill>
              </a:rPr>
              <a:t> </a:t>
            </a:r>
            <a:r>
              <a:rPr lang="pl-PL" sz="1600" b="1" dirty="0" err="1" smtClean="0">
                <a:solidFill>
                  <a:schemeClr val="tx1"/>
                </a:solidFill>
              </a:rPr>
              <a:t>industrija</a:t>
            </a:r>
            <a:r>
              <a:rPr lang="pl-PL" sz="1600" b="1" dirty="0" smtClean="0">
                <a:solidFill>
                  <a:schemeClr val="tx1"/>
                </a:solidFill>
              </a:rPr>
              <a:t> </a:t>
            </a:r>
            <a:r>
              <a:rPr lang="pl-PL" sz="1600" dirty="0" smtClean="0">
                <a:solidFill>
                  <a:schemeClr val="tx1"/>
                </a:solidFill>
              </a:rPr>
              <a:t>na </a:t>
            </a:r>
            <a:r>
              <a:rPr lang="pl-PL" sz="1600" dirty="0" err="1" smtClean="0">
                <a:solidFill>
                  <a:schemeClr val="tx1"/>
                </a:solidFill>
              </a:rPr>
              <a:t>Poljskem</a:t>
            </a:r>
            <a:r>
              <a:rPr lang="pl-PL" sz="1600" dirty="0" smtClean="0">
                <a:solidFill>
                  <a:schemeClr val="tx1"/>
                </a:solidFill>
              </a:rPr>
              <a:t>.</a:t>
            </a:r>
          </a:p>
          <a:p>
            <a:pPr fontAlgn="auto">
              <a:spcAft>
                <a:spcPts val="0"/>
              </a:spcAft>
            </a:pPr>
            <a:endParaRPr lang="sl-SI" sz="1600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628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p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187450" y="5734050"/>
            <a:ext cx="2846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/>
              <a:t> </a:t>
            </a:r>
          </a:p>
        </p:txBody>
      </p:sp>
      <p:pic>
        <p:nvPicPr>
          <p:cNvPr id="8198" name="Picture 8" descr="p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az 10" descr="logo_embass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663"/>
            <a:ext cx="2610644" cy="1845399"/>
          </a:xfrm>
          <a:prstGeom prst="rect">
            <a:avLst/>
          </a:prstGeom>
        </p:spPr>
      </p:pic>
      <p:pic>
        <p:nvPicPr>
          <p:cNvPr id="8295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1482" y="3140968"/>
            <a:ext cx="6490867" cy="33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496050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ole tekstowe 1"/>
          <p:cNvSpPr txBox="1"/>
          <p:nvPr/>
        </p:nvSpPr>
        <p:spPr>
          <a:xfrm>
            <a:off x="225202" y="1961292"/>
            <a:ext cx="216024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err="1"/>
              <a:t>Stopnja</a:t>
            </a:r>
            <a:r>
              <a:rPr lang="pl-PL" sz="1400" b="1" dirty="0"/>
              <a:t> </a:t>
            </a:r>
            <a:r>
              <a:rPr lang="pl-PL" sz="1400" b="1" dirty="0" err="1" smtClean="0"/>
              <a:t>brezposlenosti</a:t>
            </a:r>
            <a:r>
              <a:rPr lang="pl-PL" sz="1400" b="1" dirty="0" smtClean="0"/>
              <a:t> </a:t>
            </a:r>
            <a:r>
              <a:rPr lang="pl-PL" sz="1400" dirty="0"/>
              <a:t>je v </a:t>
            </a:r>
            <a:r>
              <a:rPr lang="pl-PL" sz="1400" dirty="0" err="1"/>
              <a:t>letu</a:t>
            </a:r>
            <a:r>
              <a:rPr lang="pl-PL" sz="1400" dirty="0"/>
              <a:t> 2013 </a:t>
            </a:r>
            <a:r>
              <a:rPr lang="pl-PL" sz="1400" dirty="0" err="1"/>
              <a:t>dosegla</a:t>
            </a:r>
            <a:r>
              <a:rPr lang="pl-PL" sz="1400" dirty="0"/>
              <a:t> 13,5 %, </a:t>
            </a:r>
            <a:r>
              <a:rPr lang="pl-PL" sz="1400" dirty="0" smtClean="0"/>
              <a:t>na </a:t>
            </a:r>
            <a:r>
              <a:rPr lang="pl-PL" sz="1400" dirty="0" err="1" smtClean="0"/>
              <a:t>konec</a:t>
            </a:r>
            <a:r>
              <a:rPr lang="pl-PL" sz="1400" dirty="0" smtClean="0"/>
              <a:t> </a:t>
            </a:r>
            <a:r>
              <a:rPr lang="pl-PL" sz="1400" dirty="0" err="1" smtClean="0"/>
              <a:t>septembra</a:t>
            </a:r>
            <a:r>
              <a:rPr lang="pl-PL" sz="1400" dirty="0" smtClean="0"/>
              <a:t> 2014 </a:t>
            </a:r>
            <a:r>
              <a:rPr lang="pl-PL" sz="1400" dirty="0" err="1" smtClean="0"/>
              <a:t>se</a:t>
            </a:r>
            <a:r>
              <a:rPr lang="pl-PL" sz="1400" dirty="0" smtClean="0"/>
              <a:t> je </a:t>
            </a:r>
            <a:r>
              <a:rPr lang="pl-PL" sz="1400" dirty="0" err="1"/>
              <a:t>znižala</a:t>
            </a:r>
            <a:r>
              <a:rPr lang="pl-PL" sz="1400" dirty="0"/>
              <a:t> na </a:t>
            </a:r>
            <a:r>
              <a:rPr lang="pl-PL" sz="1400" dirty="0" smtClean="0"/>
              <a:t>11,5 </a:t>
            </a:r>
            <a:r>
              <a:rPr lang="pl-PL" sz="1400" dirty="0"/>
              <a:t>%. </a:t>
            </a:r>
            <a:endParaRPr lang="pl-PL" sz="1400" dirty="0" smtClean="0"/>
          </a:p>
          <a:p>
            <a:r>
              <a:rPr lang="pl-PL" sz="1400" dirty="0"/>
              <a:t/>
            </a:r>
            <a:br>
              <a:rPr lang="pl-PL" sz="1400" dirty="0"/>
            </a:br>
            <a:r>
              <a:rPr lang="pl-PL" sz="1400" b="1" dirty="0" err="1"/>
              <a:t>Povprečna</a:t>
            </a:r>
            <a:r>
              <a:rPr lang="pl-PL" sz="1400" b="1" dirty="0"/>
              <a:t> </a:t>
            </a:r>
            <a:r>
              <a:rPr lang="pl-PL" sz="1400" b="1" dirty="0" err="1" smtClean="0"/>
              <a:t>bruto</a:t>
            </a:r>
            <a:r>
              <a:rPr lang="pl-PL" sz="1400" b="1" dirty="0" smtClean="0"/>
              <a:t> </a:t>
            </a:r>
            <a:r>
              <a:rPr lang="pl-PL" sz="1400" b="1" dirty="0" err="1"/>
              <a:t>mesečna</a:t>
            </a:r>
            <a:r>
              <a:rPr lang="pl-PL" sz="1400" b="1" dirty="0"/>
              <a:t> </a:t>
            </a:r>
            <a:r>
              <a:rPr lang="pl-PL" sz="1400" b="1" dirty="0" err="1"/>
              <a:t>plača</a:t>
            </a:r>
            <a:r>
              <a:rPr lang="pl-PL" sz="1400" b="1" dirty="0"/>
              <a:t> </a:t>
            </a:r>
            <a:r>
              <a:rPr lang="pl-PL" sz="1400" dirty="0" smtClean="0"/>
              <a:t>je </a:t>
            </a:r>
            <a:r>
              <a:rPr lang="pl-PL" sz="1400" dirty="0"/>
              <a:t>v </a:t>
            </a:r>
            <a:r>
              <a:rPr lang="pl-PL" sz="1400" dirty="0" err="1" smtClean="0"/>
              <a:t>septembru</a:t>
            </a:r>
            <a:r>
              <a:rPr lang="pl-PL" sz="1400" dirty="0" smtClean="0"/>
              <a:t> </a:t>
            </a:r>
            <a:r>
              <a:rPr lang="pl-PL" sz="1400" dirty="0"/>
              <a:t>2014 </a:t>
            </a:r>
            <a:r>
              <a:rPr lang="pl-PL" sz="1400" dirty="0" err="1"/>
              <a:t>znašala</a:t>
            </a:r>
            <a:r>
              <a:rPr lang="pl-PL" sz="1400" dirty="0"/>
              <a:t> 924,42 </a:t>
            </a:r>
            <a:r>
              <a:rPr lang="pl-PL" sz="1400" dirty="0" smtClean="0"/>
              <a:t>EUR (707 EUR neto). </a:t>
            </a:r>
            <a:endParaRPr lang="pl-PL" sz="1400" dirty="0" smtClean="0"/>
          </a:p>
          <a:p>
            <a:endParaRPr lang="pl-PL" sz="1400" dirty="0" smtClean="0"/>
          </a:p>
          <a:p>
            <a:r>
              <a:rPr lang="pl-PL" sz="1400" b="1" dirty="0" smtClean="0"/>
              <a:t>Minimalna </a:t>
            </a:r>
            <a:r>
              <a:rPr lang="pl-PL" sz="1400" b="1" dirty="0"/>
              <a:t>neto </a:t>
            </a:r>
            <a:r>
              <a:rPr lang="pl-PL" sz="1400" b="1" dirty="0" err="1"/>
              <a:t>plača</a:t>
            </a:r>
            <a:r>
              <a:rPr lang="pl-PL" sz="1400" b="1" dirty="0"/>
              <a:t> </a:t>
            </a:r>
            <a:r>
              <a:rPr lang="pl-PL" sz="1400" dirty="0"/>
              <a:t>je v </a:t>
            </a:r>
            <a:r>
              <a:rPr lang="pl-PL" sz="1400" dirty="0" err="1"/>
              <a:t>letu</a:t>
            </a:r>
            <a:r>
              <a:rPr lang="pl-PL" sz="1400" dirty="0"/>
              <a:t> </a:t>
            </a:r>
            <a:r>
              <a:rPr lang="pl-PL" sz="1400" dirty="0" smtClean="0"/>
              <a:t>2014 </a:t>
            </a:r>
            <a:r>
              <a:rPr lang="pl-PL" sz="1400" dirty="0"/>
              <a:t>na </a:t>
            </a:r>
            <a:r>
              <a:rPr lang="pl-PL" sz="1400" dirty="0" err="1"/>
              <a:t>Poljskem</a:t>
            </a:r>
            <a:r>
              <a:rPr lang="pl-PL" sz="1400" dirty="0"/>
              <a:t> </a:t>
            </a:r>
            <a:r>
              <a:rPr lang="pl-PL" sz="1400" dirty="0" err="1"/>
              <a:t>znašala</a:t>
            </a:r>
            <a:r>
              <a:rPr lang="pl-PL" sz="1400" dirty="0"/>
              <a:t> </a:t>
            </a:r>
            <a:r>
              <a:rPr lang="pl-PL" sz="1400" dirty="0" smtClean="0"/>
              <a:t>302 </a:t>
            </a:r>
            <a:r>
              <a:rPr lang="pl-PL" sz="1400" dirty="0"/>
              <a:t>EUR.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43808" y="476673"/>
            <a:ext cx="6120680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500" dirty="0" smtClean="0"/>
              <a:t>Povprečna neto </a:t>
            </a:r>
            <a:r>
              <a:rPr lang="sl-SI" sz="1500" dirty="0" smtClean="0"/>
              <a:t>mesečna plača je pred </a:t>
            </a:r>
            <a:r>
              <a:rPr lang="sl-SI" sz="1500" dirty="0" smtClean="0"/>
              <a:t>štiridesetimi leti </a:t>
            </a:r>
            <a:r>
              <a:rPr lang="sl-SI" sz="1500" dirty="0" smtClean="0"/>
              <a:t>znašala le 35 </a:t>
            </a:r>
            <a:r>
              <a:rPr lang="sl-SI" sz="1500" dirty="0" smtClean="0"/>
              <a:t>dolarjev. </a:t>
            </a:r>
            <a:endParaRPr lang="sl-SI" sz="1500" dirty="0" smtClean="0"/>
          </a:p>
          <a:p>
            <a:endParaRPr lang="sl-SI" sz="1500" dirty="0" smtClean="0"/>
          </a:p>
          <a:p>
            <a:r>
              <a:rPr lang="sl-SI" sz="1500" dirty="0" smtClean="0"/>
              <a:t>Kupna moč stalno </a:t>
            </a:r>
            <a:r>
              <a:rPr lang="sl-SI" sz="1500" dirty="0" smtClean="0"/>
              <a:t>raste. </a:t>
            </a:r>
            <a:br>
              <a:rPr lang="sl-SI" sz="1500" dirty="0" smtClean="0"/>
            </a:br>
            <a:r>
              <a:rPr lang="sl-SI" sz="1500" dirty="0" smtClean="0"/>
              <a:t>Življenjski standard se je v obdobju med letoma 1989 in 2012 podvojil in dosegel 67 odstotkov povprečja v državah članicah Evropske unije.</a:t>
            </a:r>
            <a:endParaRPr lang="sl-SI" sz="1500" dirty="0" smtClean="0"/>
          </a:p>
          <a:p>
            <a:endParaRPr lang="sl-SI" sz="1500" dirty="0" smtClean="0"/>
          </a:p>
          <a:p>
            <a:r>
              <a:rPr lang="sl-SI" sz="1500" dirty="0" smtClean="0"/>
              <a:t>Zasebna potrošnja je v letu 2013 zrasla za 0,8 %, za leto 2014 pa je napovedana 3 % rast. V letih 2015 in 2016 naj bi se zasebna potrošnja v povprečju povečala za 3,2 %.</a:t>
            </a:r>
            <a:r>
              <a:rPr lang="sl-SI" dirty="0" smtClean="0"/>
              <a:t/>
            </a:r>
            <a:br>
              <a:rPr lang="sl-SI" dirty="0" smtClean="0"/>
            </a:br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223892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p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187450" y="5734050"/>
            <a:ext cx="2846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/>
              <a:t> </a:t>
            </a:r>
          </a:p>
        </p:txBody>
      </p:sp>
      <p:pic>
        <p:nvPicPr>
          <p:cNvPr id="8198" name="Picture 8" descr="p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az 10" descr="logo_embass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663"/>
            <a:ext cx="2610644" cy="1845399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" y="3140968"/>
            <a:ext cx="6491510" cy="371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14950" y="0"/>
            <a:ext cx="382905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496050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187624" y="1916832"/>
            <a:ext cx="41044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500" b="1" dirty="0" smtClean="0">
                <a:solidFill>
                  <a:srgbClr val="FF0000"/>
                </a:solidFill>
              </a:rPr>
              <a:t>Regionalne razlike</a:t>
            </a:r>
            <a:endParaRPr lang="sl-SI" sz="25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780929"/>
            <a:ext cx="5004048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sl-SI" sz="1400" dirty="0" smtClean="0">
                <a:solidFill>
                  <a:schemeClr val="bg1"/>
                </a:solidFill>
              </a:rPr>
              <a:t>Maksimalna intenzivnost pomoči 2014-2020</a:t>
            </a:r>
            <a:endParaRPr lang="sl-SI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892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p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187450" y="5734050"/>
            <a:ext cx="2846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/>
              <a:t> </a:t>
            </a:r>
          </a:p>
        </p:txBody>
      </p:sp>
      <p:pic>
        <p:nvPicPr>
          <p:cNvPr id="8198" name="Picture 8" descr="p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96050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az 10" descr="logo_embass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663"/>
            <a:ext cx="2610644" cy="1845399"/>
          </a:xfrm>
          <a:prstGeom prst="rect">
            <a:avLst/>
          </a:prstGeom>
        </p:spPr>
      </p:pic>
      <p:sp>
        <p:nvSpPr>
          <p:cNvPr id="12" name="Tytuł 1"/>
          <p:cNvSpPr txBox="1">
            <a:spLocks/>
          </p:cNvSpPr>
          <p:nvPr/>
        </p:nvSpPr>
        <p:spPr>
          <a:xfrm>
            <a:off x="2555776" y="476672"/>
            <a:ext cx="6264696" cy="6443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85858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sz="2700" b="1" dirty="0" err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Poljska</a:t>
            </a:r>
            <a:r>
              <a:rPr lang="pl-PL" sz="27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je </a:t>
            </a:r>
            <a:r>
              <a:rPr lang="pl-PL" sz="2700" b="1" dirty="0" err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izkoristila</a:t>
            </a:r>
            <a:r>
              <a:rPr lang="pl-PL" sz="27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2700" b="1" dirty="0" err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priložnost</a:t>
            </a:r>
            <a:endParaRPr lang="pl-PL" sz="27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679" y="1916832"/>
            <a:ext cx="8960321" cy="3831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7825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3052</TotalTime>
  <Words>691</Words>
  <Application>Microsoft Office PowerPoint</Application>
  <PresentationFormat>On-screen Show (4:3)</PresentationFormat>
  <Paragraphs>148</Paragraphs>
  <Slides>13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Predstavitev poljskega gospodarstva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Indiana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Samo Pavlin</dc:creator>
  <cp:lastModifiedBy>Bogumila Plachtej</cp:lastModifiedBy>
  <cp:revision>143</cp:revision>
  <dcterms:created xsi:type="dcterms:W3CDTF">2009-01-27T12:27:13Z</dcterms:created>
  <dcterms:modified xsi:type="dcterms:W3CDTF">2014-12-17T04:47:11Z</dcterms:modified>
</cp:coreProperties>
</file>