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5" r:id="rId1"/>
  </p:sldMasterIdLst>
  <p:notesMasterIdLst>
    <p:notesMasterId r:id="rId17"/>
  </p:notesMasterIdLst>
  <p:sldIdLst>
    <p:sldId id="256" r:id="rId2"/>
    <p:sldId id="257" r:id="rId3"/>
    <p:sldId id="259" r:id="rId4"/>
    <p:sldId id="261" r:id="rId5"/>
    <p:sldId id="268" r:id="rId6"/>
    <p:sldId id="277" r:id="rId7"/>
    <p:sldId id="269" r:id="rId8"/>
    <p:sldId id="271" r:id="rId9"/>
    <p:sldId id="273" r:id="rId10"/>
    <p:sldId id="275" r:id="rId11"/>
    <p:sldId id="278" r:id="rId12"/>
    <p:sldId id="276" r:id="rId13"/>
    <p:sldId id="262" r:id="rId14"/>
    <p:sldId id="264" r:id="rId15"/>
    <p:sldId id="266" r:id="rId16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21507" autoAdjust="0"/>
    <p:restoredTop sz="92092" autoAdjust="0"/>
  </p:normalViewPr>
  <p:slideViewPr>
    <p:cSldViewPr>
      <p:cViewPr>
        <p:scale>
          <a:sx n="80" d="100"/>
          <a:sy n="80" d="100"/>
        </p:scale>
        <p:origin x="-1074" y="-1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3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r-Latn-RS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0EF279-2272-4F2C-AB82-E0C771E2430A}" type="datetimeFigureOut">
              <a:rPr lang="sr-Latn-RS" smtClean="0"/>
              <a:pPr/>
              <a:t>9.9.2013</a:t>
            </a:fld>
            <a:endParaRPr lang="sr-Latn-RS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r-Latn-RS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sr-Latn-RS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r-Latn-RS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613EBC-829D-477F-BB12-8E3DFED459F3}" type="slidenum">
              <a:rPr lang="sr-Latn-RS" smtClean="0"/>
              <a:pPr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xmlns="" val="23813105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RS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613EBC-829D-477F-BB12-8E3DFED459F3}" type="slidenum">
              <a:rPr lang="sr-Latn-RS" smtClean="0"/>
              <a:pPr/>
              <a:t>11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xmlns="" val="34605437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37B1D0-9BE1-4945-AE5B-1DB1B759498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37B1D0-9BE1-4945-AE5B-1DB1B759498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37B1D0-9BE1-4945-AE5B-1DB1B759498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33400"/>
            <a:ext cx="76962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762000" y="1905000"/>
            <a:ext cx="3771900" cy="4038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905000"/>
            <a:ext cx="3771900" cy="4038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5504A7-8AD9-4507-BAB1-0A8B69BB91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37B1D0-9BE1-4945-AE5B-1DB1B759498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37B1D0-9BE1-4945-AE5B-1DB1B759498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37B1D0-9BE1-4945-AE5B-1DB1B759498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37B1D0-9BE1-4945-AE5B-1DB1B759498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37B1D0-9BE1-4945-AE5B-1DB1B759498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37B1D0-9BE1-4945-AE5B-1DB1B759498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37B1D0-9BE1-4945-AE5B-1DB1B759498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37B1D0-9BE1-4945-AE5B-1DB1B759498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5937B1D0-9BE1-4945-AE5B-1DB1B759498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6" r:id="rId1"/>
    <p:sldLayoutId id="2147483807" r:id="rId2"/>
    <p:sldLayoutId id="2147483808" r:id="rId3"/>
    <p:sldLayoutId id="2147483809" r:id="rId4"/>
    <p:sldLayoutId id="2147483810" r:id="rId5"/>
    <p:sldLayoutId id="2147483811" r:id="rId6"/>
    <p:sldLayoutId id="2147483812" r:id="rId7"/>
    <p:sldLayoutId id="2147483813" r:id="rId8"/>
    <p:sldLayoutId id="2147483814" r:id="rId9"/>
    <p:sldLayoutId id="2147483815" r:id="rId10"/>
    <p:sldLayoutId id="2147483816" r:id="rId11"/>
    <p:sldLayoutId id="2147483817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mladen.marinkovic@kanjiza.rs" TargetMode="External"/><Relationship Id="rId2" Type="http://schemas.openxmlformats.org/officeDocument/2006/relationships/hyperlink" Target="mailto:predsednik@kanjiza.rs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6"/>
          <p:cNvPicPr>
            <a:picLocks noGrp="1" noChangeAspect="1" noChangeArrowheads="1"/>
          </p:cNvPicPr>
          <p:nvPr>
            <p:ph type="ctrTitle"/>
          </p:nvPr>
        </p:nvPicPr>
        <p:blipFill>
          <a:blip r:embed="rId2"/>
          <a:srcRect/>
          <a:stretch>
            <a:fillRect/>
          </a:stretch>
        </p:blipFill>
        <p:spPr>
          <a:xfrm>
            <a:off x="1143000" y="642937"/>
            <a:ext cx="2357430" cy="2147880"/>
          </a:xfrm>
        </p:spPr>
      </p:pic>
      <p:sp>
        <p:nvSpPr>
          <p:cNvPr id="307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71625" y="3429000"/>
            <a:ext cx="6000750" cy="2043113"/>
          </a:xfrm>
        </p:spPr>
        <p:txBody>
          <a:bodyPr>
            <a:noAutofit/>
          </a:bodyPr>
          <a:lstStyle/>
          <a:p>
            <a:pPr eaLnBrk="1" hangingPunct="1"/>
            <a:r>
              <a:rPr lang="sr-Latn-RS" sz="4400" b="1" dirty="0" smtClean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</a:rPr>
              <a:t>Opština Kanjiža</a:t>
            </a:r>
          </a:p>
          <a:p>
            <a:pPr eaLnBrk="1" hangingPunct="1"/>
            <a:r>
              <a:rPr lang="sr-Latn-RS" sz="4400" b="1" dirty="0" smtClean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</a:rPr>
              <a:t>Severna kapija Srbije ka EU</a:t>
            </a:r>
          </a:p>
        </p:txBody>
      </p:sp>
      <p:pic>
        <p:nvPicPr>
          <p:cNvPr id="307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25481" y="642938"/>
            <a:ext cx="3913681" cy="1928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548680"/>
            <a:ext cx="7743852" cy="1143000"/>
          </a:xfrm>
          <a:noFill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r-Latn-RS" sz="3200" b="1" dirty="0" smtClean="0">
                <a:latin typeface="Times New Roman" pitchFamily="18" charset="0"/>
                <a:cs typeface="Times New Roman" pitchFamily="18" charset="0"/>
              </a:rPr>
              <a:t>Investicione greenfield lokacije </a:t>
            </a:r>
            <a:r>
              <a:rPr lang="hu-HU" sz="3200" b="1" dirty="0" smtClean="0">
                <a:latin typeface="Times New Roman" pitchFamily="18" charset="0"/>
                <a:cs typeface="Times New Roman" pitchFamily="18" charset="0"/>
              </a:rPr>
              <a:t>II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714375" y="1785938"/>
            <a:ext cx="8143875" cy="4214812"/>
          </a:xfrm>
        </p:spPr>
        <p:txBody>
          <a:bodyPr>
            <a:normAutofit/>
          </a:bodyPr>
          <a:lstStyle/>
          <a:p>
            <a:pPr marL="365760" indent="-256032" eaLnBrk="1" fontAlgn="auto" hangingPunct="1">
              <a:lnSpc>
                <a:spcPct val="90000"/>
              </a:lnSpc>
              <a:spcAft>
                <a:spcPts val="0"/>
              </a:spcAft>
              <a:buFont typeface="Wingdings 3" pitchFamily="18" charset="2"/>
              <a:buNone/>
              <a:defRPr/>
            </a:pPr>
            <a:r>
              <a:rPr lang="en-US" sz="2800" b="1" dirty="0" smtClean="0"/>
              <a:t>  </a:t>
            </a:r>
            <a:r>
              <a:rPr lang="sr-Latn-R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Industrijska zona - Kanjiža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da-DK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365760" indent="-256032" eaLnBrk="1" fontAlgn="auto" hangingPunct="1">
              <a:lnSpc>
                <a:spcPct val="90000"/>
              </a:lnSpc>
              <a:spcAft>
                <a:spcPts val="0"/>
              </a:spcAft>
              <a:buFont typeface="Wingdings 3"/>
              <a:buChar char=""/>
              <a:defRPr/>
            </a:pPr>
            <a:endParaRPr lang="sr-Latn-C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365760" indent="-256032" eaLnBrk="1" fontAlgn="auto" hangingPunct="1">
              <a:lnSpc>
                <a:spcPct val="16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sr-Latn-CS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Površina: 3,73 ha 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sr-Latn-RS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Granični prelaz 15 km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sr-Latn-RS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Željeznica 500 m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sr-Latn-RS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Regionalni put R-119</a:t>
            </a:r>
            <a:endParaRPr lang="en-US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Kép 6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71934" y="2428868"/>
            <a:ext cx="4464050" cy="33845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sz="3200" b="1" dirty="0" smtClean="0">
                <a:latin typeface="Times New Roman" pitchFamily="18" charset="0"/>
                <a:cs typeface="Times New Roman" pitchFamily="18" charset="0"/>
              </a:rPr>
              <a:t>Projekat </a:t>
            </a:r>
            <a:r>
              <a:rPr lang="sr-Latn-RS" sz="3200" b="1" dirty="0" err="1" smtClean="0">
                <a:latin typeface="Times New Roman" pitchFamily="18" charset="0"/>
                <a:cs typeface="Times New Roman" pitchFamily="18" charset="0"/>
              </a:rPr>
              <a:t>Wellnes</a:t>
            </a:r>
            <a:r>
              <a:rPr lang="sr-Latn-RS" sz="3200" b="1" dirty="0" smtClean="0">
                <a:latin typeface="Times New Roman" pitchFamily="18" charset="0"/>
                <a:cs typeface="Times New Roman" pitchFamily="18" charset="0"/>
              </a:rPr>
              <a:t> centra</a:t>
            </a:r>
            <a:endParaRPr lang="sr-Latn-R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zöveg helye 2"/>
          <p:cNvSpPr>
            <a:spLocks noGrp="1"/>
          </p:cNvSpPr>
          <p:nvPr>
            <p:ph type="body" sz="half" idx="1"/>
          </p:nvPr>
        </p:nvSpPr>
        <p:spPr>
          <a:xfrm>
            <a:off x="395536" y="1700808"/>
            <a:ext cx="4248472" cy="4038600"/>
          </a:xfrm>
        </p:spPr>
        <p:txBody>
          <a:bodyPr>
            <a:normAutofit fontScale="25000" lnSpcReduction="20000"/>
          </a:bodyPr>
          <a:lstStyle/>
          <a:p>
            <a:r>
              <a:rPr lang="sr-Latn-RS" sz="8000" b="1" dirty="0" smtClean="0">
                <a:latin typeface="Times New Roman" pitchFamily="18" charset="0"/>
                <a:cs typeface="Times New Roman" pitchFamily="18" charset="0"/>
              </a:rPr>
              <a:t>Sadržaj:</a:t>
            </a:r>
          </a:p>
          <a:p>
            <a:r>
              <a:rPr lang="sr-Latn-RS" sz="8000" dirty="0" smtClean="0">
                <a:latin typeface="Times New Roman" pitchFamily="18" charset="0"/>
                <a:cs typeface="Times New Roman" pitchFamily="18" charset="0"/>
              </a:rPr>
              <a:t>Pokriveno </a:t>
            </a:r>
            <a:r>
              <a:rPr lang="sr-Latn-RS" sz="8000" dirty="0">
                <a:latin typeface="Times New Roman" pitchFamily="18" charset="0"/>
                <a:cs typeface="Times New Roman" pitchFamily="18" charset="0"/>
              </a:rPr>
              <a:t>termalno i </a:t>
            </a:r>
            <a:r>
              <a:rPr lang="sr-Latn-RS" sz="8000" dirty="0" err="1">
                <a:latin typeface="Times New Roman" pitchFamily="18" charset="0"/>
                <a:cs typeface="Times New Roman" pitchFamily="18" charset="0"/>
              </a:rPr>
              <a:t>wellness</a:t>
            </a:r>
            <a:r>
              <a:rPr lang="sr-Latn-RS" sz="8000" dirty="0">
                <a:latin typeface="Times New Roman" pitchFamily="18" charset="0"/>
                <a:cs typeface="Times New Roman" pitchFamily="18" charset="0"/>
              </a:rPr>
              <a:t> kupalište</a:t>
            </a:r>
          </a:p>
          <a:p>
            <a:r>
              <a:rPr lang="sr-Latn-RS" sz="8000" dirty="0">
                <a:latin typeface="Times New Roman" pitchFamily="18" charset="0"/>
                <a:cs typeface="Times New Roman" pitchFamily="18" charset="0"/>
              </a:rPr>
              <a:t>Plaža-</a:t>
            </a:r>
            <a:r>
              <a:rPr lang="sr-Latn-RS" sz="8000" dirty="0" err="1">
                <a:latin typeface="Times New Roman" pitchFamily="18" charset="0"/>
                <a:cs typeface="Times New Roman" pitchFamily="18" charset="0"/>
              </a:rPr>
              <a:t>Beach</a:t>
            </a:r>
            <a:r>
              <a:rPr lang="sr-Latn-RS" sz="8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Latn-RS" sz="8000" dirty="0" err="1">
                <a:latin typeface="Times New Roman" pitchFamily="18" charset="0"/>
                <a:cs typeface="Times New Roman" pitchFamily="18" charset="0"/>
              </a:rPr>
              <a:t>Garden</a:t>
            </a:r>
            <a:r>
              <a:rPr lang="sr-Latn-RS" sz="80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sr-Latn-RS" sz="8000" dirty="0">
                <a:latin typeface="Times New Roman" pitchFamily="18" charset="0"/>
                <a:cs typeface="Times New Roman" pitchFamily="18" charset="0"/>
              </a:rPr>
              <a:t>Hotel</a:t>
            </a:r>
          </a:p>
          <a:p>
            <a:r>
              <a:rPr lang="sr-Latn-RS" sz="8000" b="1" dirty="0">
                <a:latin typeface="Times New Roman" pitchFamily="18" charset="0"/>
                <a:cs typeface="Times New Roman" pitchFamily="18" charset="0"/>
              </a:rPr>
              <a:t>Usluge</a:t>
            </a:r>
            <a:r>
              <a:rPr lang="sr-Latn-RS" sz="80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sr-Latn-RS" sz="80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sr-Latn-RS" sz="8000" dirty="0">
                <a:latin typeface="Times New Roman" pitchFamily="18" charset="0"/>
                <a:cs typeface="Times New Roman" pitchFamily="18" charset="0"/>
              </a:rPr>
              <a:t>Bazenske vodene </a:t>
            </a:r>
            <a:r>
              <a:rPr lang="sr-Latn-RS" sz="8000" dirty="0" smtClean="0">
                <a:latin typeface="Times New Roman" pitchFamily="18" charset="0"/>
                <a:cs typeface="Times New Roman" pitchFamily="18" charset="0"/>
              </a:rPr>
              <a:t>površine</a:t>
            </a:r>
            <a:endParaRPr lang="sr-Latn-RS" sz="8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sr-Latn-RS" sz="8000" dirty="0" smtClean="0">
                <a:latin typeface="Times New Roman" pitchFamily="18" charset="0"/>
                <a:cs typeface="Times New Roman" pitchFamily="18" charset="0"/>
              </a:rPr>
              <a:t>Unutrašnji tobogani, tobogani na plaži </a:t>
            </a:r>
          </a:p>
          <a:p>
            <a:r>
              <a:rPr lang="sr-Latn-RS" sz="8000" dirty="0" smtClean="0">
                <a:latin typeface="Times New Roman" pitchFamily="18" charset="0"/>
                <a:cs typeface="Times New Roman" pitchFamily="18" charset="0"/>
              </a:rPr>
              <a:t>Restoran (spoljni gosti, i za goste hotela) kuhinja </a:t>
            </a:r>
          </a:p>
          <a:p>
            <a:r>
              <a:rPr lang="sr-Latn-RS" sz="8000" dirty="0" err="1" smtClean="0">
                <a:latin typeface="Times New Roman" pitchFamily="18" charset="0"/>
                <a:cs typeface="Times New Roman" pitchFamily="18" charset="0"/>
              </a:rPr>
              <a:t>Drinkbar</a:t>
            </a:r>
            <a:r>
              <a:rPr lang="sr-Latn-RS" sz="800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sr-Latn-RS" sz="8000" dirty="0" err="1" smtClean="0">
                <a:latin typeface="Times New Roman" pitchFamily="18" charset="0"/>
                <a:cs typeface="Times New Roman" pitchFamily="18" charset="0"/>
              </a:rPr>
              <a:t>lobbybar</a:t>
            </a:r>
            <a:r>
              <a:rPr lang="sr-Latn-RS" sz="8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sr-Latn-RS" sz="8000" dirty="0" err="1" smtClean="0">
                <a:latin typeface="Times New Roman" pitchFamily="18" charset="0"/>
                <a:cs typeface="Times New Roman" pitchFamily="18" charset="0"/>
              </a:rPr>
              <a:t>Sauna</a:t>
            </a:r>
            <a:r>
              <a:rPr lang="sr-Latn-RS" sz="8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Latn-RS" sz="8000" dirty="0">
                <a:latin typeface="Times New Roman" pitchFamily="18" charset="0"/>
                <a:cs typeface="Times New Roman" pitchFamily="18" charset="0"/>
              </a:rPr>
              <a:t>– svet parnog kupatila </a:t>
            </a:r>
            <a:r>
              <a:rPr lang="sr-Latn-RS" sz="8000" dirty="0" err="1" smtClean="0">
                <a:latin typeface="Times New Roman" pitchFamily="18" charset="0"/>
                <a:cs typeface="Times New Roman" pitchFamily="18" charset="0"/>
              </a:rPr>
              <a:t>Medical</a:t>
            </a:r>
            <a:r>
              <a:rPr lang="sr-Latn-RS" sz="80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sr-Latn-RS" sz="8000" dirty="0" err="1" smtClean="0">
                <a:latin typeface="Times New Roman" pitchFamily="18" charset="0"/>
                <a:cs typeface="Times New Roman" pitchFamily="18" charset="0"/>
              </a:rPr>
              <a:t>wellness</a:t>
            </a:r>
            <a:r>
              <a:rPr lang="sr-Latn-RS" sz="8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Latn-RS" sz="8000" dirty="0">
                <a:latin typeface="Times New Roman" pitchFamily="18" charset="0"/>
                <a:cs typeface="Times New Roman" pitchFamily="18" charset="0"/>
              </a:rPr>
              <a:t>ordinacije </a:t>
            </a:r>
            <a:endParaRPr lang="sr-Latn-RS" sz="8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sr-Latn-RS" sz="8000" dirty="0" smtClean="0">
                <a:latin typeface="Times New Roman" pitchFamily="18" charset="0"/>
                <a:cs typeface="Times New Roman" pitchFamily="18" charset="0"/>
              </a:rPr>
              <a:t>Zemljište: u vlasništvu Lokalne samouprave</a:t>
            </a:r>
            <a:r>
              <a:rPr lang="sr-Latn-RS" sz="8000" dirty="0"/>
              <a:t>		</a:t>
            </a:r>
          </a:p>
          <a:p>
            <a:endParaRPr lang="sr-Latn-RS" dirty="0"/>
          </a:p>
        </p:txBody>
      </p:sp>
      <p:pic>
        <p:nvPicPr>
          <p:cNvPr id="4101" name="Picture 5" descr="X:\szcsaba\Nati\13latvanyterv.jpg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893" t="20948" r="6654" b="21239"/>
          <a:stretch/>
        </p:blipFill>
        <p:spPr bwMode="auto">
          <a:xfrm>
            <a:off x="4716016" y="2420888"/>
            <a:ext cx="4088025" cy="2376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4716016" y="5301208"/>
            <a:ext cx="4274351" cy="76944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/>
            <a:tailEnd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sr-Latn-RS" sz="22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Vrednost investicije: </a:t>
            </a:r>
            <a:r>
              <a:rPr lang="sr-Latn-RS" sz="2200" b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cca</a:t>
            </a:r>
            <a:r>
              <a:rPr lang="sr-Latn-RS" sz="22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sr-Latn-RS" sz="2200" b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11 miliona </a:t>
            </a:r>
            <a:r>
              <a:rPr lang="sr-Latn-RS" sz="22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evra</a:t>
            </a:r>
            <a:endParaRPr lang="en-GB" sz="22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80408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ábláza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352153418"/>
              </p:ext>
            </p:extLst>
          </p:nvPr>
        </p:nvGraphicFramePr>
        <p:xfrm>
          <a:off x="251520" y="3861048"/>
          <a:ext cx="8206680" cy="274320"/>
        </p:xfrm>
        <a:graphic>
          <a:graphicData uri="http://schemas.openxmlformats.org/drawingml/2006/table">
            <a:tbl>
              <a:tblPr/>
              <a:tblGrid>
                <a:gridCol w="8206680"/>
              </a:tblGrid>
              <a:tr h="200412">
                <a:tc>
                  <a:txBody>
                    <a:bodyPr/>
                    <a:lstStyle/>
                    <a:p>
                      <a:r>
                        <a:rPr lang="sr-Latn-RS" dirty="0"/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827584" y="476672"/>
            <a:ext cx="7696200" cy="8080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sr-Latn-RS" sz="3200" b="1" dirty="0" smtClean="0">
                <a:latin typeface="Times New Roman" pitchFamily="18" charset="0"/>
              </a:rPr>
              <a:t>Strani investitori</a:t>
            </a:r>
            <a:endParaRPr lang="en-GB" sz="3200" b="1" dirty="0" smtClean="0">
              <a:latin typeface="Times New Roman" pitchFamily="18" charset="0"/>
            </a:endParaRPr>
          </a:p>
        </p:txBody>
      </p:sp>
      <p:graphicFrame>
        <p:nvGraphicFramePr>
          <p:cNvPr id="6" name="Tábláza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580745384"/>
              </p:ext>
            </p:extLst>
          </p:nvPr>
        </p:nvGraphicFramePr>
        <p:xfrm>
          <a:off x="467544" y="2204864"/>
          <a:ext cx="7992888" cy="453650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075284"/>
                <a:gridCol w="3917604"/>
              </a:tblGrid>
              <a:tr h="4379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600" b="1" baseline="0" dirty="0" err="1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Mercator</a:t>
                      </a:r>
                      <a:r>
                        <a:rPr lang="sr-Latn-RS" sz="1600" b="1" baseline="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-S </a:t>
                      </a:r>
                      <a:r>
                        <a:rPr lang="sr-Latn-RS" sz="1600" b="1" baseline="0" dirty="0" err="1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d.o.o</a:t>
                      </a:r>
                      <a:endParaRPr lang="sr-Latn-RS" sz="1600" b="1" baseline="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600" b="1" baseline="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Slovenija</a:t>
                      </a:r>
                      <a:endParaRPr lang="sr-Latn-RS" sz="1600" b="1" baseline="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51231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600" b="1" baseline="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MOL </a:t>
                      </a:r>
                      <a:r>
                        <a:rPr lang="sr-Latn-RS" sz="1600" b="1" baseline="0" dirty="0" err="1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Serbia</a:t>
                      </a:r>
                      <a:r>
                        <a:rPr lang="sr-Latn-RS" sz="1600" b="1" baseline="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sr-Latn-RS" sz="1600" b="1" baseline="0" dirty="0" err="1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d.o.o</a:t>
                      </a:r>
                      <a:r>
                        <a:rPr lang="sr-Latn-RS" sz="1600" b="1" baseline="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sr-Latn-RS" sz="1600" b="1" baseline="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600" b="1" baseline="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Mađarska</a:t>
                      </a:r>
                      <a:endParaRPr lang="sr-Latn-RS" sz="1600" b="1" baseline="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51231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600" b="1" baseline="0" dirty="0" err="1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Lurdy</a:t>
                      </a:r>
                      <a:r>
                        <a:rPr lang="sr-Latn-RS" sz="1600" b="1" baseline="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sr-Latn-RS" sz="1600" b="1" baseline="0" dirty="0" err="1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d.o.o</a:t>
                      </a:r>
                      <a:r>
                        <a:rPr lang="sr-Latn-RS" sz="1600" b="1" baseline="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sr-Latn-RS" sz="1600" b="1" baseline="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600" b="1" baseline="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Nemačka</a:t>
                      </a:r>
                      <a:endParaRPr lang="sr-Latn-RS" sz="1600" b="1" baseline="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51231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600" b="1" baseline="0" dirty="0" err="1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Potisje</a:t>
                      </a:r>
                      <a:r>
                        <a:rPr lang="sr-Latn-RS" sz="1600" b="1" baseline="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Kanjiža a.d.</a:t>
                      </a:r>
                      <a:endParaRPr lang="sr-Latn-RS" sz="1600" b="1" baseline="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600" b="1" baseline="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Austrija</a:t>
                      </a:r>
                      <a:endParaRPr lang="sr-Latn-RS" sz="1600" b="1" baseline="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51231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600" b="1" baseline="0" dirty="0" err="1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Radun</a:t>
                      </a:r>
                      <a:r>
                        <a:rPr lang="sr-Latn-RS" sz="1600" b="1" baseline="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sr-Latn-RS" sz="1600" b="1" baseline="0" dirty="0" err="1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Avia</a:t>
                      </a:r>
                      <a:r>
                        <a:rPr lang="sr-Latn-RS" sz="1600" b="1" baseline="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sr-Latn-RS" sz="1600" b="1" baseline="0" dirty="0" err="1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d.o.o</a:t>
                      </a:r>
                      <a:r>
                        <a:rPr lang="sr-Latn-RS" sz="1600" b="1" baseline="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sr-Latn-RS" sz="1600" b="1" baseline="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600" b="1" baseline="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Srbija</a:t>
                      </a:r>
                      <a:endParaRPr lang="sr-Latn-RS" sz="1600" b="1" baseline="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51231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600" b="1" baseline="0" dirty="0" err="1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Lukoil</a:t>
                      </a:r>
                      <a:r>
                        <a:rPr lang="sr-Latn-RS" sz="1600" b="1" baseline="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Srbija a.d.</a:t>
                      </a:r>
                      <a:endParaRPr lang="sr-Latn-RS" sz="1600" b="1" baseline="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600" b="1" baseline="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Rusija</a:t>
                      </a:r>
                      <a:endParaRPr lang="sr-Latn-RS" sz="1600" b="1" baseline="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51231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600" b="1" baseline="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Brantner </a:t>
                      </a:r>
                      <a:r>
                        <a:rPr lang="sr-Latn-RS" sz="1600" b="1" baseline="0" dirty="0" err="1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d.o.o</a:t>
                      </a:r>
                      <a:r>
                        <a:rPr lang="sr-Latn-RS" sz="1600" b="1" baseline="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sr-Latn-RS" sz="1600" b="1" baseline="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600" b="1" baseline="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Austrija</a:t>
                      </a:r>
                      <a:endParaRPr lang="sr-Latn-RS" sz="1600" b="1" baseline="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51231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600" b="1" baseline="0" dirty="0" err="1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Cleanex</a:t>
                      </a:r>
                      <a:r>
                        <a:rPr lang="sr-Latn-RS" sz="1600" b="1" baseline="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sr-Latn-RS" sz="1600" b="1" baseline="0" dirty="0" err="1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Brooms</a:t>
                      </a:r>
                      <a:r>
                        <a:rPr lang="sr-Latn-RS" sz="1600" b="1" baseline="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sr-Latn-RS" sz="1600" b="1" baseline="0" dirty="0" err="1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d.o.o</a:t>
                      </a:r>
                      <a:r>
                        <a:rPr lang="sr-Latn-RS" sz="1600" b="1" baseline="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sr-Latn-RS" sz="1600" b="1" baseline="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600" b="1" baseline="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Slovačka</a:t>
                      </a:r>
                      <a:endParaRPr lang="sr-Latn-RS" sz="1600" b="1" baseline="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51231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600" b="1" baseline="0" dirty="0" err="1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FIM</a:t>
                      </a:r>
                      <a:r>
                        <a:rPr lang="sr-Latn-RS" sz="1600" b="1" baseline="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sr-Latn-RS" sz="1600" b="1" baseline="0" dirty="0" err="1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d.o.o</a:t>
                      </a:r>
                      <a:r>
                        <a:rPr lang="sr-Latn-RS" sz="1600" b="1" baseline="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sr-Latn-RS" sz="1600" b="1" baseline="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600" b="1" baseline="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Italija</a:t>
                      </a:r>
                      <a:endParaRPr lang="sr-Latn-RS" sz="1600" b="1" baseline="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762000" y="1905000"/>
            <a:ext cx="7696200" cy="4044950"/>
          </a:xfrm>
        </p:spPr>
        <p:txBody>
          <a:bodyPr>
            <a:normAutofit lnSpcReduction="10000"/>
          </a:bodyPr>
          <a:lstStyle/>
          <a:p>
            <a:pPr lvl="1" eaLnBrk="1" hangingPunct="1">
              <a:lnSpc>
                <a:spcPct val="90000"/>
              </a:lnSpc>
            </a:pPr>
            <a:r>
              <a:rPr lang="sr-Latn-RS" sz="2400" dirty="0" smtClean="0">
                <a:latin typeface="Times New Roman" pitchFamily="18" charset="0"/>
              </a:rPr>
              <a:t>Pojednostavljena procedura registracije</a:t>
            </a:r>
            <a:r>
              <a:rPr lang="en-GB" sz="2400" dirty="0" smtClean="0">
                <a:latin typeface="Times New Roman" pitchFamily="18" charset="0"/>
              </a:rPr>
              <a:t> </a:t>
            </a:r>
          </a:p>
          <a:p>
            <a:pPr lvl="1" eaLnBrk="1" hangingPunct="1">
              <a:lnSpc>
                <a:spcPct val="90000"/>
              </a:lnSpc>
            </a:pPr>
            <a:r>
              <a:rPr lang="sr-Latn-RS" sz="2400" dirty="0" smtClean="0">
                <a:latin typeface="Times New Roman" pitchFamily="18" charset="0"/>
              </a:rPr>
              <a:t>Niske poreske stope</a:t>
            </a:r>
            <a:endParaRPr lang="en-GB" sz="2400" dirty="0" smtClean="0">
              <a:latin typeface="Times New Roman" pitchFamily="18" charset="0"/>
            </a:endParaRPr>
          </a:p>
          <a:p>
            <a:pPr lvl="2" eaLnBrk="1" hangingPunct="1">
              <a:lnSpc>
                <a:spcPct val="90000"/>
              </a:lnSpc>
            </a:pPr>
            <a:r>
              <a:rPr lang="sr-Latn-RS" sz="2000" dirty="0" smtClean="0">
                <a:latin typeface="Times New Roman" pitchFamily="18" charset="0"/>
              </a:rPr>
              <a:t>Porez na dobit preduzeća</a:t>
            </a:r>
            <a:r>
              <a:rPr lang="en-GB" sz="2000" dirty="0" smtClean="0">
                <a:latin typeface="Times New Roman" pitchFamily="18" charset="0"/>
              </a:rPr>
              <a:t> </a:t>
            </a:r>
            <a:r>
              <a:rPr lang="en-GB" sz="2000" dirty="0" smtClean="0">
                <a:solidFill>
                  <a:schemeClr val="folHlink"/>
                </a:solidFill>
                <a:latin typeface="Times New Roman" pitchFamily="18" charset="0"/>
              </a:rPr>
              <a:t>1</a:t>
            </a:r>
            <a:r>
              <a:rPr lang="sr-Latn-RS" sz="2000" dirty="0" smtClean="0">
                <a:solidFill>
                  <a:schemeClr val="folHlink"/>
                </a:solidFill>
                <a:latin typeface="Times New Roman" pitchFamily="18" charset="0"/>
              </a:rPr>
              <a:t>5</a:t>
            </a:r>
            <a:r>
              <a:rPr lang="en-GB" sz="2000" dirty="0" smtClean="0">
                <a:solidFill>
                  <a:schemeClr val="folHlink"/>
                </a:solidFill>
                <a:latin typeface="Times New Roman" pitchFamily="18" charset="0"/>
              </a:rPr>
              <a:t>%</a:t>
            </a:r>
          </a:p>
          <a:p>
            <a:pPr lvl="2" eaLnBrk="1" hangingPunct="1">
              <a:lnSpc>
                <a:spcPct val="90000"/>
              </a:lnSpc>
            </a:pPr>
            <a:r>
              <a:rPr lang="en-GB" sz="2000" dirty="0" smtClean="0">
                <a:latin typeface="Times New Roman" pitchFamily="18" charset="0"/>
              </a:rPr>
              <a:t>P</a:t>
            </a:r>
            <a:r>
              <a:rPr lang="sr-Latn-RS" sz="2000" dirty="0" smtClean="0">
                <a:latin typeface="Times New Roman" pitchFamily="18" charset="0"/>
              </a:rPr>
              <a:t>orez na dohodak</a:t>
            </a:r>
            <a:r>
              <a:rPr lang="en-GB" sz="2000" dirty="0" smtClean="0">
                <a:latin typeface="Times New Roman" pitchFamily="18" charset="0"/>
              </a:rPr>
              <a:t> </a:t>
            </a:r>
            <a:r>
              <a:rPr lang="en-GB" sz="2000" dirty="0" smtClean="0">
                <a:solidFill>
                  <a:schemeClr val="folHlink"/>
                </a:solidFill>
                <a:latin typeface="Times New Roman" pitchFamily="18" charset="0"/>
              </a:rPr>
              <a:t>1</a:t>
            </a:r>
            <a:r>
              <a:rPr lang="sr-Latn-RS" sz="2000" dirty="0" smtClean="0">
                <a:solidFill>
                  <a:schemeClr val="folHlink"/>
                </a:solidFill>
                <a:latin typeface="Times New Roman" pitchFamily="18" charset="0"/>
              </a:rPr>
              <a:t>0</a:t>
            </a:r>
            <a:r>
              <a:rPr lang="en-GB" sz="2000" dirty="0" smtClean="0">
                <a:solidFill>
                  <a:schemeClr val="folHlink"/>
                </a:solidFill>
                <a:latin typeface="Times New Roman" pitchFamily="18" charset="0"/>
              </a:rPr>
              <a:t>%</a:t>
            </a:r>
          </a:p>
          <a:p>
            <a:pPr lvl="2" eaLnBrk="1" hangingPunct="1">
              <a:lnSpc>
                <a:spcPct val="90000"/>
              </a:lnSpc>
            </a:pPr>
            <a:r>
              <a:rPr lang="sr-Latn-RS" sz="2000" dirty="0" smtClean="0">
                <a:latin typeface="Times New Roman" pitchFamily="18" charset="0"/>
              </a:rPr>
              <a:t>PDV (VAT)</a:t>
            </a:r>
            <a:r>
              <a:rPr lang="en-GB" sz="2000" dirty="0" smtClean="0">
                <a:latin typeface="Times New Roman" pitchFamily="18" charset="0"/>
              </a:rPr>
              <a:t> </a:t>
            </a:r>
            <a:r>
              <a:rPr lang="en-GB" sz="2000" dirty="0" smtClean="0">
                <a:solidFill>
                  <a:schemeClr val="folHlink"/>
                </a:solidFill>
                <a:latin typeface="Times New Roman" pitchFamily="18" charset="0"/>
              </a:rPr>
              <a:t>20%</a:t>
            </a:r>
            <a:endParaRPr lang="hu-HU" sz="2000" dirty="0" smtClean="0">
              <a:solidFill>
                <a:schemeClr val="folHlink"/>
              </a:solidFill>
              <a:latin typeface="Times New Roman" pitchFamily="18" charset="0"/>
            </a:endParaRPr>
          </a:p>
          <a:p>
            <a:pPr lvl="2" eaLnBrk="1" hangingPunct="1">
              <a:lnSpc>
                <a:spcPct val="90000"/>
              </a:lnSpc>
              <a:buNone/>
            </a:pPr>
            <a:endParaRPr lang="en-GB" sz="2000" dirty="0" smtClean="0">
              <a:solidFill>
                <a:schemeClr val="folHlink"/>
              </a:solidFill>
              <a:latin typeface="Times New Roman" pitchFamily="18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sr-Latn-RS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Međunarodni sporazumi o slobodnoj trgovini</a:t>
            </a:r>
            <a:endParaRPr lang="en-GB" sz="2400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</a:endParaRP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GB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   </a:t>
            </a:r>
            <a:r>
              <a:rPr lang="sr-Latn-RS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CEFTA, EFTA, EU, </a:t>
            </a:r>
            <a:r>
              <a:rPr lang="en-GB" sz="24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Rus</a:t>
            </a:r>
            <a:r>
              <a:rPr lang="sr-Latn-RS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ka Federacija</a:t>
            </a:r>
            <a:r>
              <a:rPr lang="en-GB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, </a:t>
            </a:r>
            <a:r>
              <a:rPr lang="sr-Latn-RS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Kazahstan, </a:t>
            </a:r>
            <a:r>
              <a:rPr lang="en-GB" sz="24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Bel</a:t>
            </a:r>
            <a:r>
              <a:rPr lang="sr-Latn-RS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orusija i </a:t>
            </a:r>
            <a:r>
              <a:rPr lang="en-GB" sz="24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Tur</a:t>
            </a:r>
            <a:r>
              <a:rPr lang="sr-Latn-RS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ska.</a:t>
            </a:r>
            <a:endParaRPr lang="en-GB" sz="2400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GB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e-Government</a:t>
            </a:r>
          </a:p>
          <a:p>
            <a:pPr lvl="1" eaLnBrk="1" hangingPunct="1">
              <a:lnSpc>
                <a:spcPct val="90000"/>
              </a:lnSpc>
            </a:pPr>
            <a:r>
              <a:rPr lang="en-GB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One Stop Shop system</a:t>
            </a:r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sr-Latn-CS" sz="3200" b="1" dirty="0" smtClean="0">
                <a:latin typeface="Times New Roman" pitchFamily="18" charset="0"/>
              </a:rPr>
              <a:t>One Stop </a:t>
            </a:r>
            <a:r>
              <a:rPr lang="sr-Latn-CS" sz="3200" b="1" dirty="0" err="1" smtClean="0">
                <a:latin typeface="Times New Roman" pitchFamily="18" charset="0"/>
              </a:rPr>
              <a:t>Shop</a:t>
            </a:r>
            <a:r>
              <a:rPr lang="sr-Latn-CS" sz="3200" b="1" dirty="0" smtClean="0">
                <a:latin typeface="Times New Roman" pitchFamily="18" charset="0"/>
              </a:rPr>
              <a:t/>
            </a:r>
            <a:br>
              <a:rPr lang="sr-Latn-CS" sz="3200" b="1" dirty="0" smtClean="0">
                <a:latin typeface="Times New Roman" pitchFamily="18" charset="0"/>
              </a:rPr>
            </a:br>
            <a:endParaRPr lang="en-US" sz="3200" b="1" dirty="0" smtClean="0">
              <a:latin typeface="Times New Roman" pitchFamily="18" charset="0"/>
            </a:endParaRPr>
          </a:p>
        </p:txBody>
      </p:sp>
      <p:pic>
        <p:nvPicPr>
          <p:cNvPr id="14340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00827" y="435739"/>
            <a:ext cx="2214578" cy="2016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872067" y="2675467"/>
            <a:ext cx="7914775" cy="3450696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hu-HU" sz="2500" b="1" dirty="0" smtClean="0">
                <a:solidFill>
                  <a:schemeClr val="tx2"/>
                </a:solidFill>
                <a:latin typeface="Times New Roman" pitchFamily="18" charset="0"/>
              </a:rPr>
              <a:t>  </a:t>
            </a:r>
            <a:r>
              <a:rPr lang="hu-HU" sz="2500" b="1" dirty="0" err="1" smtClean="0">
                <a:solidFill>
                  <a:schemeClr val="tx2"/>
                </a:solidFill>
                <a:latin typeface="Times New Roman" pitchFamily="18" charset="0"/>
              </a:rPr>
              <a:t>Predsednik</a:t>
            </a:r>
            <a:r>
              <a:rPr lang="hu-HU" sz="2500" b="1" dirty="0" smtClean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hu-HU" sz="2500" b="1" dirty="0" err="1" smtClean="0">
                <a:solidFill>
                  <a:schemeClr val="tx2"/>
                </a:solidFill>
                <a:latin typeface="Times New Roman" pitchFamily="18" charset="0"/>
              </a:rPr>
              <a:t>opštine</a:t>
            </a:r>
            <a:endParaRPr lang="hu-HU" sz="2500" b="1" dirty="0" smtClean="0">
              <a:solidFill>
                <a:schemeClr val="tx2"/>
              </a:solidFill>
              <a:latin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hu-HU" sz="2500" dirty="0" err="1" smtClean="0">
                <a:latin typeface="Times New Roman" pitchFamily="18" charset="0"/>
              </a:rPr>
              <a:t>Mihalj</a:t>
            </a:r>
            <a:r>
              <a:rPr lang="hu-HU" sz="2500" dirty="0" smtClean="0">
                <a:latin typeface="Times New Roman" pitchFamily="18" charset="0"/>
              </a:rPr>
              <a:t> </a:t>
            </a:r>
            <a:r>
              <a:rPr lang="hu-HU" sz="2500" dirty="0" err="1" smtClean="0">
                <a:latin typeface="Times New Roman" pitchFamily="18" charset="0"/>
              </a:rPr>
              <a:t>Njilaš</a:t>
            </a:r>
            <a:endParaRPr lang="hu-HU" sz="2500" dirty="0" smtClean="0">
              <a:latin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hu-HU" sz="2500" dirty="0" smtClean="0">
                <a:latin typeface="Times New Roman" pitchFamily="18" charset="0"/>
              </a:rPr>
              <a:t>Tel: +381 24 873 212</a:t>
            </a:r>
          </a:p>
          <a:p>
            <a:pPr eaLnBrk="1" hangingPunct="1">
              <a:lnSpc>
                <a:spcPct val="90000"/>
              </a:lnSpc>
            </a:pPr>
            <a:r>
              <a:rPr lang="hu-HU" sz="2500" dirty="0" err="1" smtClean="0">
                <a:latin typeface="Times New Roman" pitchFamily="18" charset="0"/>
                <a:hlinkClick r:id="rId2"/>
              </a:rPr>
              <a:t>predsednik</a:t>
            </a:r>
            <a:r>
              <a:rPr lang="en-US" sz="2500" dirty="0" smtClean="0">
                <a:latin typeface="Times New Roman" pitchFamily="18" charset="0"/>
                <a:hlinkClick r:id="rId2"/>
              </a:rPr>
              <a:t>@</a:t>
            </a:r>
            <a:r>
              <a:rPr lang="en-US" sz="2500" dirty="0" err="1" smtClean="0">
                <a:latin typeface="Times New Roman" pitchFamily="18" charset="0"/>
                <a:hlinkClick r:id="rId2"/>
              </a:rPr>
              <a:t>kanjiza.rs</a:t>
            </a:r>
            <a:r>
              <a:rPr lang="sr-Latn-RS" sz="2500" dirty="0" smtClean="0">
                <a:latin typeface="Times New Roman" pitchFamily="18" charset="0"/>
              </a:rPr>
              <a:t>		</a:t>
            </a:r>
          </a:p>
          <a:p>
            <a:pPr lvl="8">
              <a:lnSpc>
                <a:spcPct val="90000"/>
              </a:lnSpc>
            </a:pPr>
            <a:r>
              <a:rPr lang="sr-Latn-RS" sz="1500" dirty="0" smtClean="0">
                <a:latin typeface="Times New Roman" pitchFamily="18" charset="0"/>
              </a:rPr>
              <a:t>                </a:t>
            </a:r>
            <a:r>
              <a:rPr lang="sr-Latn-RS" sz="2400" b="1" dirty="0" smtClean="0">
                <a:latin typeface="Times New Roman" pitchFamily="18" charset="0"/>
              </a:rPr>
              <a:t>šef Odeljenja za privredu</a:t>
            </a:r>
          </a:p>
          <a:p>
            <a:pPr lvl="8">
              <a:lnSpc>
                <a:spcPct val="90000"/>
              </a:lnSpc>
            </a:pPr>
            <a:r>
              <a:rPr lang="sr-Latn-RS" sz="2400" dirty="0" smtClean="0">
                <a:latin typeface="Times New Roman" pitchFamily="18" charset="0"/>
              </a:rPr>
              <a:t> </a:t>
            </a:r>
            <a:r>
              <a:rPr lang="sr-Latn-RS" sz="2400" dirty="0" smtClean="0">
                <a:latin typeface="Times New Roman" pitchFamily="18" charset="0"/>
              </a:rPr>
              <a:t>         * Mladen Marinković</a:t>
            </a:r>
          </a:p>
          <a:p>
            <a:pPr lvl="8">
              <a:lnSpc>
                <a:spcPct val="90000"/>
              </a:lnSpc>
            </a:pPr>
            <a:r>
              <a:rPr lang="sr-Latn-RS" sz="2400" dirty="0" smtClean="0">
                <a:latin typeface="Times New Roman" pitchFamily="18" charset="0"/>
              </a:rPr>
              <a:t> </a:t>
            </a:r>
            <a:r>
              <a:rPr lang="sr-Latn-RS" sz="2400" dirty="0" smtClean="0">
                <a:latin typeface="Times New Roman" pitchFamily="18" charset="0"/>
              </a:rPr>
              <a:t>         * +381 64 1411 399</a:t>
            </a:r>
          </a:p>
          <a:p>
            <a:pPr lvl="8">
              <a:lnSpc>
                <a:spcPct val="90000"/>
              </a:lnSpc>
            </a:pPr>
            <a:r>
              <a:rPr lang="sr-Latn-RS" sz="2400" dirty="0" smtClean="0">
                <a:latin typeface="Times New Roman" pitchFamily="18" charset="0"/>
              </a:rPr>
              <a:t> </a:t>
            </a:r>
            <a:r>
              <a:rPr lang="sr-Latn-RS" sz="2400" dirty="0" smtClean="0">
                <a:latin typeface="Times New Roman" pitchFamily="18" charset="0"/>
              </a:rPr>
              <a:t>         * </a:t>
            </a:r>
            <a:r>
              <a:rPr lang="sr-Latn-RS" sz="2400" dirty="0" smtClean="0">
                <a:latin typeface="Times New Roman" pitchFamily="18" charset="0"/>
                <a:hlinkClick r:id="rId3"/>
              </a:rPr>
              <a:t>mladen.marinkovic@kanjiza.rs</a:t>
            </a:r>
            <a:endParaRPr lang="sr-Latn-RS" sz="2400" dirty="0" smtClean="0">
              <a:latin typeface="Times New Roman" pitchFamily="18" charset="0"/>
            </a:endParaRPr>
          </a:p>
          <a:p>
            <a:pPr lvl="8">
              <a:lnSpc>
                <a:spcPct val="90000"/>
              </a:lnSpc>
            </a:pPr>
            <a:endParaRPr lang="sr-Latn-RS" sz="2400" dirty="0" smtClean="0">
              <a:latin typeface="Times New Roman" pitchFamily="18" charset="0"/>
            </a:endParaRPr>
          </a:p>
          <a:p>
            <a:pPr lvl="8">
              <a:lnSpc>
                <a:spcPct val="90000"/>
              </a:lnSpc>
            </a:pPr>
            <a:endParaRPr lang="hu-HU" sz="1500" dirty="0" smtClean="0">
              <a:latin typeface="Times New Roman" pitchFamily="18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500" dirty="0" smtClean="0">
              <a:latin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endParaRPr lang="en-US" sz="2400" dirty="0" smtClean="0">
              <a:latin typeface="Times New Roman" pitchFamily="18" charset="0"/>
            </a:endParaRPr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549275"/>
            <a:ext cx="7696200" cy="808023"/>
          </a:xfrm>
        </p:spPr>
        <p:txBody>
          <a:bodyPr/>
          <a:lstStyle/>
          <a:p>
            <a:pPr eaLnBrk="1" hangingPunct="1"/>
            <a:r>
              <a:rPr lang="sr-Latn-RS" sz="3200" b="1" dirty="0" smtClean="0">
                <a:latin typeface="Times New Roman" pitchFamily="18" charset="0"/>
              </a:rPr>
              <a:t>Kontakt</a:t>
            </a:r>
            <a:endParaRPr lang="en-GB" sz="3200" b="1" dirty="0" smtClean="0">
              <a:latin typeface="Times New Roman" pitchFamily="18" charset="0"/>
            </a:endParaRPr>
          </a:p>
        </p:txBody>
      </p:sp>
      <p:pic>
        <p:nvPicPr>
          <p:cNvPr id="4" name="Picture 3" descr="Kanjiza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6314" y="1928802"/>
            <a:ext cx="3044620" cy="207170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 descr="Kanjiza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2976" y="4500570"/>
            <a:ext cx="3071834" cy="214314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/>
          <p:cNvSpPr>
            <a:spLocks noGrp="1" noChangeArrowheads="1"/>
          </p:cNvSpPr>
          <p:nvPr>
            <p:ph idx="1"/>
          </p:nvPr>
        </p:nvSpPr>
        <p:spPr>
          <a:xfrm>
            <a:off x="500034" y="1928802"/>
            <a:ext cx="7696200" cy="3659188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None/>
            </a:pPr>
            <a:r>
              <a:rPr lang="sr-Latn-RS" sz="2800" b="1" dirty="0" smtClean="0">
                <a:latin typeface="Times New Roman" pitchFamily="18" charset="0"/>
                <a:cs typeface="Times New Roman" pitchFamily="18" charset="0"/>
              </a:rPr>
              <a:t>One Stop Shop</a:t>
            </a:r>
          </a:p>
          <a:p>
            <a:pPr algn="ctr" eaLnBrk="1" hangingPunct="1">
              <a:lnSpc>
                <a:spcPct val="90000"/>
              </a:lnSpc>
              <a:buNone/>
            </a:pPr>
            <a:r>
              <a:rPr lang="hu-HU" sz="2800" dirty="0" smtClean="0">
                <a:latin typeface="Times New Roman" pitchFamily="18" charset="0"/>
                <a:cs typeface="Times New Roman" pitchFamily="18" charset="0"/>
              </a:rPr>
              <a:t>Tel: +381 24 877 442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endParaRPr lang="sr-Latn-RS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lnSpc>
                <a:spcPct val="90000"/>
              </a:lnSpc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invest@kanjiza.rs</a:t>
            </a:r>
            <a:endParaRPr lang="en-US" sz="27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87" name="Rectangle 4"/>
          <p:cNvSpPr>
            <a:spLocks noChangeArrowheads="1"/>
          </p:cNvSpPr>
          <p:nvPr/>
        </p:nvSpPr>
        <p:spPr bwMode="auto">
          <a:xfrm>
            <a:off x="1835150" y="404813"/>
            <a:ext cx="4822825" cy="1395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342900" indent="-34290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None/>
            </a:pPr>
            <a:endParaRPr lang="en-US" sz="2800" dirty="0">
              <a:latin typeface="Times New Roman" pitchFamily="18" charset="0"/>
            </a:endParaRPr>
          </a:p>
        </p:txBody>
      </p:sp>
      <p:pic>
        <p:nvPicPr>
          <p:cNvPr id="5" name="Picture 10" descr="C:\Documents and Settings\ICR\Desktop\Graphic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3357562"/>
            <a:ext cx="6286544" cy="2935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1285852" y="857232"/>
            <a:ext cx="600079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r-Latn-CS" sz="4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www.kanjiza.rs</a:t>
            </a:r>
            <a:r>
              <a:rPr lang="en-U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/invest</a:t>
            </a:r>
            <a:endParaRPr lang="en-US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2" descr="kartasr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95936" y="1484784"/>
            <a:ext cx="4752975" cy="4471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549275"/>
            <a:ext cx="6975475" cy="1150938"/>
          </a:xfrm>
        </p:spPr>
        <p:txBody>
          <a:bodyPr/>
          <a:lstStyle/>
          <a:p>
            <a:pPr marL="628650" indent="-628650" eaLnBrk="1" hangingPunct="1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Lo</a:t>
            </a:r>
            <a:r>
              <a:rPr lang="sr-Latn-RS" sz="3200" b="1" dirty="0" smtClean="0">
                <a:latin typeface="Times New Roman" pitchFamily="18" charset="0"/>
                <a:cs typeface="Times New Roman" pitchFamily="18" charset="0"/>
              </a:rPr>
              <a:t>kacija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endParaRPr lang="en-GB" sz="32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1844675"/>
            <a:ext cx="5400675" cy="4392613"/>
          </a:xfrm>
        </p:spPr>
        <p:txBody>
          <a:bodyPr>
            <a:normAutofit/>
          </a:bodyPr>
          <a:lstStyle/>
          <a:p>
            <a:pPr eaLnBrk="1" hangingPunct="1"/>
            <a:endParaRPr lang="en-GB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sr-Latn-RS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Sever</a:t>
            </a:r>
            <a:r>
              <a:rPr lang="en-GB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Republi</a:t>
            </a:r>
            <a:r>
              <a:rPr lang="sr-Latn-RS" dirty="0" smtClean="0">
                <a:latin typeface="Times New Roman" pitchFamily="18" charset="0"/>
                <a:cs typeface="Times New Roman" pitchFamily="18" charset="0"/>
              </a:rPr>
              <a:t>ka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Latn-RS" dirty="0" smtClean="0">
                <a:latin typeface="Times New Roman" pitchFamily="18" charset="0"/>
                <a:cs typeface="Times New Roman" pitchFamily="18" charset="0"/>
              </a:rPr>
              <a:t>Mađarska</a:t>
            </a:r>
            <a:endParaRPr lang="en-GB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     (</a:t>
            </a:r>
            <a:r>
              <a:rPr lang="sr-Latn-RS" dirty="0" smtClean="0">
                <a:latin typeface="Times New Roman" pitchFamily="18" charset="0"/>
                <a:cs typeface="Times New Roman" pitchFamily="18" charset="0"/>
              </a:rPr>
              <a:t>granični prelaz Horgoš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eaLnBrk="1" hangingPunct="1"/>
            <a:r>
              <a:rPr lang="sr-Latn-RS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Istok</a:t>
            </a:r>
            <a:r>
              <a:rPr lang="en-GB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Latn-RS" dirty="0" smtClean="0">
                <a:latin typeface="Times New Roman" pitchFamily="18" charset="0"/>
                <a:cs typeface="Times New Roman" pitchFamily="18" charset="0"/>
              </a:rPr>
              <a:t>Opština Novi Kneževac</a:t>
            </a:r>
            <a:endParaRPr lang="en-GB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sr-Latn-RS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Zapad</a:t>
            </a:r>
            <a:r>
              <a:rPr lang="en-GB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Latn-RS" dirty="0" smtClean="0">
                <a:latin typeface="Times New Roman" pitchFamily="18" charset="0"/>
                <a:cs typeface="Times New Roman" pitchFamily="18" charset="0"/>
              </a:rPr>
              <a:t>Grad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Subotica</a:t>
            </a:r>
          </a:p>
          <a:p>
            <a:pPr eaLnBrk="1" hangingPunct="1"/>
            <a:r>
              <a:rPr lang="sr-Latn-RS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Jug</a:t>
            </a:r>
            <a:r>
              <a:rPr lang="en-GB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Latn-RS" dirty="0" smtClean="0">
                <a:latin typeface="Times New Roman" pitchFamily="18" charset="0"/>
                <a:cs typeface="Times New Roman" pitchFamily="18" charset="0"/>
              </a:rPr>
              <a:t>Opština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Senta</a:t>
            </a:r>
            <a:endParaRPr lang="en-GB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sr-Latn-RS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Površina Opštine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: 400</a:t>
            </a:r>
            <a:r>
              <a:rPr lang="sr-Latn-R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km</a:t>
            </a:r>
            <a:r>
              <a:rPr lang="en-GB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1" hangingPunct="1"/>
            <a:r>
              <a:rPr lang="en-GB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Popula</a:t>
            </a:r>
            <a:r>
              <a:rPr lang="sr-Latn-RS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cija</a:t>
            </a:r>
            <a:r>
              <a:rPr lang="en-GB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25343 </a:t>
            </a:r>
            <a:r>
              <a:rPr lang="sr-Latn-RS" dirty="0" smtClean="0">
                <a:latin typeface="Times New Roman" pitchFamily="18" charset="0"/>
                <a:cs typeface="Times New Roman" pitchFamily="18" charset="0"/>
              </a:rPr>
              <a:t>stanovnika</a:t>
            </a:r>
          </a:p>
          <a:p>
            <a:pPr eaLnBrk="1" hangingPunct="1"/>
            <a:r>
              <a:rPr lang="sr-Latn-RS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Naseljenih mesta</a:t>
            </a:r>
            <a:r>
              <a:rPr lang="en-GB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sr-Latn-RS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Latn-RS" dirty="0" smtClean="0">
                <a:latin typeface="Times New Roman" pitchFamily="18" charset="0"/>
                <a:cs typeface="Times New Roman" pitchFamily="18" charset="0"/>
              </a:rPr>
              <a:t>13</a:t>
            </a:r>
            <a:endParaRPr lang="en-GB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01" name="Rectangle 6"/>
          <p:cNvSpPr>
            <a:spLocks noChangeArrowheads="1"/>
          </p:cNvSpPr>
          <p:nvPr/>
        </p:nvSpPr>
        <p:spPr bwMode="auto">
          <a:xfrm>
            <a:off x="4356100" y="1844675"/>
            <a:ext cx="4572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endParaRPr lang="en-US" sz="18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785926"/>
            <a:ext cx="7990656" cy="4523394"/>
          </a:xfrm>
        </p:spPr>
        <p:txBody>
          <a:bodyPr>
            <a:normAutofit fontScale="25000" lnSpcReduction="20000"/>
          </a:bodyPr>
          <a:lstStyle/>
          <a:p>
            <a:pPr eaLnBrk="1" hangingPunct="1"/>
            <a:r>
              <a:rPr lang="sr-Latn-RS" sz="9600" b="1" dirty="0" smtClean="0">
                <a:solidFill>
                  <a:schemeClr val="tx2"/>
                </a:solidFill>
                <a:latin typeface="Times New Roman" pitchFamily="18" charset="0"/>
              </a:rPr>
              <a:t>Putni saobraćaj</a:t>
            </a:r>
            <a:r>
              <a:rPr lang="en-GB" sz="9600" b="1" dirty="0" smtClean="0">
                <a:solidFill>
                  <a:schemeClr val="tx2"/>
                </a:solidFill>
                <a:latin typeface="Times New Roman" pitchFamily="18" charset="0"/>
              </a:rPr>
              <a:t>: </a:t>
            </a:r>
          </a:p>
          <a:p>
            <a:pPr eaLnBrk="1" hangingPunct="1"/>
            <a:r>
              <a:rPr lang="sr-Latn-RS" sz="9600" dirty="0" smtClean="0">
                <a:latin typeface="Times New Roman" pitchFamily="18" charset="0"/>
              </a:rPr>
              <a:t>Međunarodni autoput:</a:t>
            </a:r>
            <a:r>
              <a:rPr lang="en-GB" sz="9600" dirty="0" smtClean="0">
                <a:latin typeface="Times New Roman" pitchFamily="18" charset="0"/>
              </a:rPr>
              <a:t> E-75 (</a:t>
            </a:r>
            <a:r>
              <a:rPr lang="sr-Latn-RS" sz="9600" dirty="0" smtClean="0">
                <a:latin typeface="Times New Roman" pitchFamily="18" charset="0"/>
              </a:rPr>
              <a:t>Koridor</a:t>
            </a:r>
            <a:r>
              <a:rPr lang="en-GB" sz="9600" dirty="0" smtClean="0">
                <a:latin typeface="Times New Roman" pitchFamily="18" charset="0"/>
              </a:rPr>
              <a:t> X)</a:t>
            </a:r>
          </a:p>
          <a:p>
            <a:pPr eaLnBrk="1" hangingPunct="1"/>
            <a:r>
              <a:rPr lang="sr-Latn-RS" sz="9600" dirty="0" smtClean="0">
                <a:latin typeface="Times New Roman" pitchFamily="18" charset="0"/>
              </a:rPr>
              <a:t>Regionalni putevi: </a:t>
            </a:r>
            <a:r>
              <a:rPr lang="en-GB" sz="9600" dirty="0" smtClean="0">
                <a:latin typeface="Times New Roman" pitchFamily="18" charset="0"/>
              </a:rPr>
              <a:t>R-119, R-111 i R -119.3</a:t>
            </a:r>
            <a:endParaRPr lang="sr-Latn-RS" sz="9600" dirty="0" smtClean="0">
              <a:latin typeface="Times New Roman" pitchFamily="18" charset="0"/>
            </a:endParaRPr>
          </a:p>
          <a:p>
            <a:pPr eaLnBrk="1" hangingPunct="1"/>
            <a:r>
              <a:rPr lang="sr-Latn-RS" sz="9600" dirty="0" smtClean="0">
                <a:latin typeface="Times New Roman" pitchFamily="18" charset="0"/>
              </a:rPr>
              <a:t>Lokalni putevi: </a:t>
            </a:r>
            <a:r>
              <a:rPr lang="en-GB" sz="9600" dirty="0" smtClean="0">
                <a:latin typeface="Times New Roman" pitchFamily="18" charset="0"/>
              </a:rPr>
              <a:t>M-22.1 and M-24</a:t>
            </a:r>
            <a:r>
              <a:rPr lang="hu-HU" sz="9600" dirty="0" smtClean="0">
                <a:latin typeface="Times New Roman" pitchFamily="18" charset="0"/>
              </a:rPr>
              <a:t>    </a:t>
            </a:r>
            <a:endParaRPr lang="en-GB" sz="9600" dirty="0" smtClean="0">
              <a:latin typeface="Times New Roman" pitchFamily="18" charset="0"/>
            </a:endParaRPr>
          </a:p>
          <a:p>
            <a:pPr eaLnBrk="1" hangingPunct="1"/>
            <a:r>
              <a:rPr lang="sr-Latn-RS" sz="9600" b="1" dirty="0" err="1" smtClean="0">
                <a:solidFill>
                  <a:schemeClr val="tx2"/>
                </a:solidFill>
                <a:latin typeface="Times New Roman" pitchFamily="18" charset="0"/>
              </a:rPr>
              <a:t>Željeznički</a:t>
            </a:r>
            <a:r>
              <a:rPr lang="sr-Latn-RS" sz="9600" b="1" dirty="0" smtClean="0">
                <a:solidFill>
                  <a:schemeClr val="tx2"/>
                </a:solidFill>
                <a:latin typeface="Times New Roman" pitchFamily="18" charset="0"/>
              </a:rPr>
              <a:t> saobraćaj</a:t>
            </a:r>
            <a:r>
              <a:rPr lang="en-GB" sz="9600" b="1" dirty="0" smtClean="0">
                <a:solidFill>
                  <a:schemeClr val="tx2"/>
                </a:solidFill>
                <a:latin typeface="Times New Roman" pitchFamily="18" charset="0"/>
              </a:rPr>
              <a:t>:</a:t>
            </a:r>
          </a:p>
          <a:p>
            <a:pPr eaLnBrk="1" hangingPunct="1"/>
            <a:r>
              <a:rPr lang="en-GB" sz="9600" dirty="0" smtClean="0">
                <a:latin typeface="Times New Roman" pitchFamily="18" charset="0"/>
              </a:rPr>
              <a:t>Be</a:t>
            </a:r>
            <a:r>
              <a:rPr lang="sr-Latn-RS" sz="9600" dirty="0" smtClean="0">
                <a:latin typeface="Times New Roman" pitchFamily="18" charset="0"/>
              </a:rPr>
              <a:t>ograd</a:t>
            </a:r>
            <a:r>
              <a:rPr lang="en-GB" sz="9600" dirty="0" smtClean="0">
                <a:latin typeface="Times New Roman" pitchFamily="18" charset="0"/>
              </a:rPr>
              <a:t> – </a:t>
            </a:r>
            <a:r>
              <a:rPr lang="en-GB" sz="9600" dirty="0" err="1" smtClean="0">
                <a:latin typeface="Times New Roman" pitchFamily="18" charset="0"/>
              </a:rPr>
              <a:t>Kanjiža</a:t>
            </a:r>
            <a:r>
              <a:rPr lang="en-GB" sz="9600" dirty="0" smtClean="0">
                <a:latin typeface="Times New Roman" pitchFamily="18" charset="0"/>
              </a:rPr>
              <a:t> – Bud</a:t>
            </a:r>
            <a:r>
              <a:rPr lang="sr-Latn-RS" sz="9600" dirty="0" smtClean="0">
                <a:latin typeface="Times New Roman" pitchFamily="18" charset="0"/>
              </a:rPr>
              <a:t>impešta</a:t>
            </a:r>
            <a:r>
              <a:rPr lang="sr-Latn-CS" sz="9600" dirty="0" smtClean="0">
                <a:latin typeface="Times New Roman" pitchFamily="18" charset="0"/>
              </a:rPr>
              <a:t> (</a:t>
            </a:r>
            <a:r>
              <a:rPr lang="sr-Latn-CS" sz="9600" dirty="0" err="1" smtClean="0">
                <a:latin typeface="Times New Roman" pitchFamily="18" charset="0"/>
              </a:rPr>
              <a:t>HU</a:t>
            </a:r>
            <a:r>
              <a:rPr lang="sr-Latn-CS" sz="9600" dirty="0" smtClean="0">
                <a:latin typeface="Times New Roman" pitchFamily="18" charset="0"/>
              </a:rPr>
              <a:t>),</a:t>
            </a:r>
          </a:p>
          <a:p>
            <a:r>
              <a:rPr lang="vi-VN" sz="9600" b="1" dirty="0" smtClean="0">
                <a:latin typeface="Times New Roman" pitchFamily="18" charset="0"/>
              </a:rPr>
              <a:t>Rečni </a:t>
            </a:r>
            <a:r>
              <a:rPr lang="vi-VN" sz="9600" b="1" dirty="0">
                <a:latin typeface="Times New Roman" pitchFamily="18" charset="0"/>
              </a:rPr>
              <a:t>saobraćaj:</a:t>
            </a:r>
          </a:p>
          <a:p>
            <a:r>
              <a:rPr lang="vi-VN" sz="9600" dirty="0">
                <a:latin typeface="Times New Roman" pitchFamily="18" charset="0"/>
              </a:rPr>
              <a:t>Tisa – Koridor EGK4</a:t>
            </a:r>
          </a:p>
          <a:p>
            <a:r>
              <a:rPr lang="vi-VN" sz="9600" dirty="0">
                <a:latin typeface="Times New Roman" pitchFamily="18" charset="0"/>
              </a:rPr>
              <a:t>Rečni granični prelaz</a:t>
            </a:r>
          </a:p>
          <a:p>
            <a:r>
              <a:rPr lang="sr-Latn-RS" sz="9600" b="1" dirty="0" smtClean="0">
                <a:latin typeface="Times New Roman" pitchFamily="18" charset="0"/>
              </a:rPr>
              <a:t>Vazdušni saobraćaj:</a:t>
            </a:r>
            <a:endParaRPr lang="vi-VN" sz="9600" b="1" dirty="0">
              <a:latin typeface="Times New Roman" pitchFamily="18" charset="0"/>
            </a:endParaRPr>
          </a:p>
          <a:p>
            <a:r>
              <a:rPr lang="vi-VN" sz="9600" dirty="0">
                <a:latin typeface="Times New Roman" pitchFamily="18" charset="0"/>
              </a:rPr>
              <a:t>Aerodrom Beograd: udaljen 200 km</a:t>
            </a:r>
          </a:p>
          <a:p>
            <a:r>
              <a:rPr lang="vi-VN" sz="9600" dirty="0">
                <a:latin typeface="Times New Roman" pitchFamily="18" charset="0"/>
              </a:rPr>
              <a:t>Aerodrom Segedin: (Republika Mađarska): udaljen 35 km</a:t>
            </a:r>
          </a:p>
          <a:p>
            <a:pPr eaLnBrk="1" hangingPunct="1"/>
            <a:endParaRPr lang="sr-Latn-CS" sz="2400" dirty="0" smtClean="0">
              <a:latin typeface="Times New Roman" pitchFamily="18" charset="0"/>
            </a:endParaRP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827088" y="857232"/>
            <a:ext cx="6834187" cy="642942"/>
          </a:xfrm>
        </p:spPr>
        <p:txBody>
          <a:bodyPr/>
          <a:lstStyle/>
          <a:p>
            <a:pPr eaLnBrk="1" hangingPunct="1"/>
            <a:r>
              <a:rPr lang="en-GB" sz="3200" b="1" dirty="0" err="1" smtClean="0">
                <a:latin typeface="Times New Roman" pitchFamily="18" charset="0"/>
              </a:rPr>
              <a:t>Infrastr</a:t>
            </a:r>
            <a:r>
              <a:rPr lang="sr-Latn-RS" sz="3200" b="1" dirty="0" smtClean="0">
                <a:latin typeface="Times New Roman" pitchFamily="18" charset="0"/>
              </a:rPr>
              <a:t>uktura</a:t>
            </a:r>
            <a:endParaRPr lang="en-GB" sz="3200" b="1" dirty="0" smtClean="0">
              <a:latin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24128" y="2852936"/>
            <a:ext cx="3154090" cy="4611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3212976"/>
            <a:ext cx="4314825" cy="2447925"/>
          </a:xfrm>
        </p:spPr>
        <p:txBody>
          <a:bodyPr/>
          <a:lstStyle/>
          <a:p>
            <a:pPr eaLnBrk="1" hangingPunct="1"/>
            <a:r>
              <a:rPr lang="sr-Latn-CS" sz="2400" b="1" dirty="0" smtClean="0">
                <a:solidFill>
                  <a:schemeClr val="tx2"/>
                </a:solidFill>
                <a:latin typeface="Times New Roman" pitchFamily="18" charset="0"/>
              </a:rPr>
              <a:t>Bogata nalazišta: </a:t>
            </a:r>
          </a:p>
          <a:p>
            <a:pPr lvl="2" eaLnBrk="1" hangingPunct="1"/>
            <a:r>
              <a:rPr lang="sr-Latn-CS" sz="2400" dirty="0" smtClean="0">
                <a:latin typeface="Times New Roman" pitchFamily="18" charset="0"/>
              </a:rPr>
              <a:t>nafte</a:t>
            </a:r>
          </a:p>
          <a:p>
            <a:pPr lvl="2" eaLnBrk="1" hangingPunct="1"/>
            <a:r>
              <a:rPr lang="sr-Latn-CS" sz="2400" dirty="0" smtClean="0">
                <a:latin typeface="Times New Roman" pitchFamily="18" charset="0"/>
              </a:rPr>
              <a:t>gasa </a:t>
            </a:r>
          </a:p>
          <a:p>
            <a:pPr lvl="2" eaLnBrk="1" hangingPunct="1"/>
            <a:r>
              <a:rPr lang="sr-Latn-CS" sz="2400" dirty="0" smtClean="0">
                <a:latin typeface="Times New Roman" pitchFamily="18" charset="0"/>
              </a:rPr>
              <a:t>gline</a:t>
            </a:r>
          </a:p>
          <a:p>
            <a:pPr lvl="2" eaLnBrk="1" hangingPunct="1"/>
            <a:r>
              <a:rPr lang="sr-Latn-RS" sz="2400" dirty="0" smtClean="0">
                <a:latin typeface="Times New Roman" pitchFamily="18" charset="0"/>
              </a:rPr>
              <a:t>te</a:t>
            </a:r>
            <a:r>
              <a:rPr lang="sr-Latn-CS" sz="2400" dirty="0" err="1" smtClean="0">
                <a:latin typeface="Times New Roman" pitchFamily="18" charset="0"/>
              </a:rPr>
              <a:t>rmalnih</a:t>
            </a:r>
            <a:r>
              <a:rPr lang="sr-Latn-CS" sz="2400" dirty="0" smtClean="0">
                <a:latin typeface="Times New Roman" pitchFamily="18" charset="0"/>
              </a:rPr>
              <a:t> voda</a:t>
            </a:r>
            <a:endParaRPr lang="sr-Latn-CS" sz="2400" dirty="0" smtClean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900113" y="765175"/>
            <a:ext cx="7696200" cy="695325"/>
          </a:xfrm>
        </p:spPr>
        <p:txBody>
          <a:bodyPr/>
          <a:lstStyle/>
          <a:p>
            <a:pPr eaLnBrk="1" hangingPunct="1"/>
            <a:r>
              <a:rPr lang="sr-Latn-RS" sz="3200" b="1" dirty="0" smtClean="0">
                <a:latin typeface="Times New Roman" pitchFamily="18" charset="0"/>
              </a:rPr>
              <a:t>Prirodni resursi</a:t>
            </a:r>
            <a:endParaRPr lang="en-GB" sz="3200" b="1" dirty="0" smtClean="0">
              <a:latin typeface="Times New Roman" pitchFamily="18" charset="0"/>
            </a:endParaRPr>
          </a:p>
        </p:txBody>
      </p:sp>
      <p:pic>
        <p:nvPicPr>
          <p:cNvPr id="7172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6314" y="3857627"/>
            <a:ext cx="1465359" cy="2276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5" name="Picture 4" descr="banja-kanjiza-baze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5074" y="3857628"/>
            <a:ext cx="2622370" cy="23206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2559" y="1857364"/>
            <a:ext cx="4004283" cy="19508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827088" y="765175"/>
            <a:ext cx="7696200" cy="623888"/>
          </a:xfrm>
        </p:spPr>
        <p:txBody>
          <a:bodyPr/>
          <a:lstStyle/>
          <a:p>
            <a:pPr eaLnBrk="1" hangingPunct="1"/>
            <a:r>
              <a:rPr lang="sr-Latn-RS" sz="3200" b="1" dirty="0" smtClean="0">
                <a:latin typeface="Times New Roman" pitchFamily="18" charset="0"/>
              </a:rPr>
              <a:t>Poljoprivreda</a:t>
            </a:r>
            <a:endParaRPr lang="en-GB" sz="3200" b="1" dirty="0" smtClean="0">
              <a:latin typeface="Times New Roman" pitchFamily="18" charset="0"/>
            </a:endParaRPr>
          </a:p>
        </p:txBody>
      </p:sp>
      <p:sp>
        <p:nvSpPr>
          <p:cNvPr id="8195" name="Rectangle 5"/>
          <p:cNvSpPr>
            <a:spLocks noChangeArrowheads="1"/>
          </p:cNvSpPr>
          <p:nvPr/>
        </p:nvSpPr>
        <p:spPr bwMode="auto">
          <a:xfrm>
            <a:off x="755650" y="1857375"/>
            <a:ext cx="7888316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lvl="1">
              <a:buFontTx/>
              <a:buChar char="•"/>
            </a:pPr>
            <a:r>
              <a:rPr lang="sr-Latn-RS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Uzgoj useva na</a:t>
            </a:r>
            <a:r>
              <a:rPr lang="en-GB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 28</a:t>
            </a:r>
            <a:r>
              <a:rPr lang="sr-Latn-RS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.</a:t>
            </a:r>
            <a:r>
              <a:rPr lang="en-GB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850</a:t>
            </a:r>
            <a:r>
              <a:rPr lang="sr-Latn-RS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GB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ha</a:t>
            </a:r>
            <a:endParaRPr lang="hu-HU" sz="24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</a:endParaRPr>
          </a:p>
          <a:p>
            <a:pPr lvl="1">
              <a:buFontTx/>
              <a:buChar char="•"/>
            </a:pPr>
            <a:r>
              <a:rPr lang="sr-Latn-RS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Uzgoj životinja</a:t>
            </a:r>
          </a:p>
          <a:p>
            <a:pPr lvl="1">
              <a:buFontTx/>
              <a:buChar char="•"/>
            </a:pPr>
            <a:r>
              <a:rPr lang="sr-Latn-RS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Pašnjaci</a:t>
            </a:r>
            <a:r>
              <a:rPr lang="en-GB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 </a:t>
            </a:r>
            <a:endParaRPr lang="hu-HU" sz="24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</a:endParaRPr>
          </a:p>
          <a:p>
            <a:pPr lvl="1">
              <a:buFontTx/>
              <a:buChar char="•"/>
            </a:pPr>
            <a:r>
              <a:rPr lang="sr-Latn-RS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Ribnjaci</a:t>
            </a:r>
            <a:endParaRPr lang="en-GB" sz="24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</a:endParaRPr>
          </a:p>
          <a:p>
            <a:pPr lvl="1">
              <a:buFontTx/>
              <a:buChar char="•"/>
            </a:pPr>
            <a:r>
              <a:rPr lang="sr-Latn-RS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Pčelarstvo</a:t>
            </a:r>
          </a:p>
          <a:p>
            <a:pPr lvl="1"/>
            <a:r>
              <a:rPr lang="sr-Latn-RS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 (proizvodnja meda)</a:t>
            </a:r>
            <a:endParaRPr lang="hu-HU" sz="24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</a:endParaRPr>
          </a:p>
          <a:p>
            <a:pPr lvl="1"/>
            <a:endParaRPr lang="en-GB" sz="24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</a:endParaRPr>
          </a:p>
          <a:p>
            <a:pPr lvl="1">
              <a:buFontTx/>
              <a:buChar char="•"/>
            </a:pPr>
            <a:r>
              <a:rPr lang="en-GB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1000</a:t>
            </a:r>
            <a:r>
              <a:rPr lang="sr-Latn-RS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GB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ha </a:t>
            </a:r>
            <a:r>
              <a:rPr lang="sr-Latn-RS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šuma</a:t>
            </a:r>
            <a:endParaRPr lang="en-GB" sz="24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</a:endParaRPr>
          </a:p>
          <a:p>
            <a:pPr lvl="1">
              <a:buFontTx/>
              <a:buChar char="•"/>
            </a:pPr>
            <a:r>
              <a:rPr lang="en-GB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200</a:t>
            </a:r>
            <a:r>
              <a:rPr lang="sr-Latn-RS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GB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km </a:t>
            </a:r>
            <a:r>
              <a:rPr lang="sr-Latn-RS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sistema za navodnjavanje</a:t>
            </a:r>
          </a:p>
          <a:p>
            <a:pPr lvl="1">
              <a:buFontTx/>
              <a:buChar char="•"/>
            </a:pPr>
            <a:r>
              <a:rPr lang="en-GB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20 </a:t>
            </a:r>
            <a:r>
              <a:rPr lang="sr-Latn-RS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preduzeća za preradu</a:t>
            </a:r>
            <a:r>
              <a:rPr lang="en-GB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sr-Latn-RS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poljoprivrednih proizvoda</a:t>
            </a:r>
            <a:endParaRPr lang="en-GB" sz="24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</a:endParaRPr>
          </a:p>
          <a:p>
            <a:pPr lvl="1">
              <a:buFontTx/>
              <a:buChar char="•"/>
            </a:pPr>
            <a:r>
              <a:rPr lang="en-GB" sz="24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3050 </a:t>
            </a:r>
            <a:r>
              <a:rPr lang="sr-Latn-RS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registrovanih gazdinstava (poljoprivrednih proizvođača)</a:t>
            </a:r>
            <a:endParaRPr lang="en-GB" sz="24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</a:endParaRPr>
          </a:p>
        </p:txBody>
      </p:sp>
      <p:pic>
        <p:nvPicPr>
          <p:cNvPr id="8196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57620" y="2357430"/>
            <a:ext cx="2569999" cy="178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15074" y="3143248"/>
            <a:ext cx="2357454" cy="2023327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95536" y="2132856"/>
            <a:ext cx="7992888" cy="4104456"/>
          </a:xfrm>
        </p:spPr>
        <p:txBody>
          <a:bodyPr>
            <a:noAutofit/>
          </a:bodyPr>
          <a:lstStyle/>
          <a:p>
            <a:pPr marL="0" lvl="0" indent="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endParaRPr lang="sr-Latn-RS" sz="1800" kern="1200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endParaRPr lang="sr-Latn-RS" sz="18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endParaRPr lang="sr-Latn-RS" sz="1800" kern="1200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vi-VN" kern="1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Vrednost </a:t>
            </a:r>
            <a:r>
              <a:rPr lang="vi-VN" kern="12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izgrađenog pristana iz I </a:t>
            </a:r>
            <a:r>
              <a:rPr lang="vi-VN" kern="1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faze:</a:t>
            </a:r>
            <a:endParaRPr lang="sr-Latn-RS" kern="1200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vi-VN" kern="1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kern="12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cca </a:t>
            </a:r>
            <a:r>
              <a:rPr lang="vi-VN" b="1" kern="12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6.000.000,00 dinara </a:t>
            </a:r>
            <a:r>
              <a:rPr lang="sr-Latn-RS" kern="1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iz </a:t>
            </a:r>
            <a:r>
              <a:rPr lang="vi-VN" kern="1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sredst</a:t>
            </a:r>
            <a:r>
              <a:rPr lang="sr-Latn-RS" kern="1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av</a:t>
            </a:r>
            <a:r>
              <a:rPr lang="vi-VN" kern="1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vi-VN" kern="12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 - opštine Kanjiža </a:t>
            </a:r>
            <a:br>
              <a:rPr lang="vi-VN" kern="12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vi-VN" kern="12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			        </a:t>
            </a:r>
            <a:r>
              <a:rPr lang="sr-Latn-RS" kern="1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vi-VN" kern="1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kern="12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donacija MERR-a</a:t>
            </a:r>
            <a:r>
              <a:rPr lang="vi-VN" kern="1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vi-VN" kern="12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vi-VN" kern="12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II </a:t>
            </a:r>
            <a:r>
              <a:rPr lang="vi-VN" kern="1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faza</a:t>
            </a:r>
            <a:r>
              <a:rPr lang="sr-Latn-RS" kern="1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vi-VN" kern="1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kern="12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nastavak infrastrukturne izgradnje pristana.</a:t>
            </a:r>
            <a:br>
              <a:rPr lang="vi-VN" kern="12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vi-VN" kern="1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Vrednost </a:t>
            </a:r>
            <a:r>
              <a:rPr lang="vi-VN" kern="12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projekta bi bila cca </a:t>
            </a:r>
            <a:r>
              <a:rPr lang="vi-VN" b="1" kern="12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7.500.000,00 </a:t>
            </a:r>
            <a:r>
              <a:rPr lang="vi-VN" b="1" kern="1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dinara</a:t>
            </a:r>
            <a:r>
              <a:rPr lang="vi-VN" kern="1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vi-VN" kern="12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vi-VN" kern="12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sr-Latn-RS" kern="12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vi-VN" kern="1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Sa </a:t>
            </a:r>
            <a:r>
              <a:rPr lang="vi-VN" kern="12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završetkom II faze projekta opština Kanjiža bi dobila rečni granični </a:t>
            </a:r>
            <a:r>
              <a:rPr lang="vi-VN" kern="1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prelaz</a:t>
            </a:r>
            <a:r>
              <a:rPr lang="sr-Latn-RS" kern="1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kern="1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pristan </a:t>
            </a:r>
            <a:r>
              <a:rPr lang="vi-VN" kern="12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za putnički saobraćaj koji bi odgovarao </a:t>
            </a:r>
            <a:r>
              <a:rPr lang="sr-Latn-RS" kern="1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domaćim </a:t>
            </a:r>
            <a:r>
              <a:rPr lang="vi-VN" kern="1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kern="12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 evropskim </a:t>
            </a:r>
            <a:r>
              <a:rPr lang="vi-VN" kern="1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standardima</a:t>
            </a:r>
            <a:endParaRPr lang="sr-Latn-CS" kern="1200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endParaRPr lang="sr-Latn-CS" kern="12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endParaRPr lang="sr-Latn-CS" sz="1800" kern="12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sr-Latn-RS" sz="3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sr-Latn-RS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sr-Latn-RS" sz="3600" b="1" dirty="0" smtClean="0">
                <a:latin typeface="Times New Roman" pitchFamily="18" charset="0"/>
                <a:cs typeface="Times New Roman" pitchFamily="18" charset="0"/>
              </a:rPr>
              <a:t>Trenutna </a:t>
            </a:r>
            <a:r>
              <a:rPr lang="sr-Latn-RS" sz="3600" b="1" dirty="0">
                <a:latin typeface="Times New Roman" pitchFamily="18" charset="0"/>
                <a:cs typeface="Times New Roman" pitchFamily="18" charset="0"/>
              </a:rPr>
              <a:t>stanja </a:t>
            </a:r>
            <a:r>
              <a:rPr lang="sr-Latn-RS" sz="3600" b="1" dirty="0" err="1">
                <a:latin typeface="Times New Roman" pitchFamily="18" charset="0"/>
                <a:cs typeface="Times New Roman" pitchFamily="18" charset="0"/>
              </a:rPr>
              <a:t>plovidbenih</a:t>
            </a:r>
            <a:r>
              <a:rPr lang="sr-Latn-RS" sz="3600" b="1" dirty="0">
                <a:latin typeface="Times New Roman" pitchFamily="18" charset="0"/>
                <a:cs typeface="Times New Roman" pitchFamily="18" charset="0"/>
              </a:rPr>
              <a:t> mogućnosti sa aspekta </a:t>
            </a:r>
            <a:r>
              <a:rPr lang="sr-Latn-RS" sz="3600" b="1" dirty="0" smtClean="0">
                <a:latin typeface="Times New Roman" pitchFamily="18" charset="0"/>
                <a:cs typeface="Times New Roman" pitchFamily="18" charset="0"/>
              </a:rPr>
              <a:t>nautičkog </a:t>
            </a:r>
            <a:r>
              <a:rPr lang="sr-Latn-RS" sz="3600" b="1" dirty="0">
                <a:latin typeface="Times New Roman" pitchFamily="18" charset="0"/>
                <a:cs typeface="Times New Roman" pitchFamily="18" charset="0"/>
              </a:rPr>
              <a:t>turizma </a:t>
            </a:r>
            <a:r>
              <a:rPr lang="sr-Latn-RS" dirty="0"/>
              <a:t/>
            </a:r>
            <a:br>
              <a:rPr lang="sr-Latn-RS" dirty="0"/>
            </a:br>
            <a:endParaRPr lang="sr-Latn-R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587072"/>
            <a:ext cx="2736304" cy="3474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962844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 descr="TVirag00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00694" y="4000504"/>
            <a:ext cx="3214710" cy="21611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0" name="Rectangle 3"/>
          <p:cNvSpPr>
            <a:spLocks noGrp="1" noChangeArrowheads="1"/>
          </p:cNvSpPr>
          <p:nvPr>
            <p:ph idx="1"/>
          </p:nvPr>
        </p:nvSpPr>
        <p:spPr>
          <a:xfrm>
            <a:off x="214283" y="1785926"/>
            <a:ext cx="4357717" cy="4181487"/>
          </a:xfrm>
        </p:spPr>
        <p:txBody>
          <a:bodyPr/>
          <a:lstStyle/>
          <a:p>
            <a:pPr lvl="1" eaLnBrk="1" hangingPunct="1"/>
            <a:r>
              <a:rPr lang="sr-Latn-RS" sz="2400" dirty="0" smtClean="0">
                <a:latin typeface="Times New Roman" pitchFamily="18" charset="0"/>
              </a:rPr>
              <a:t>Kulturna i istorijska mesta</a:t>
            </a:r>
            <a:endParaRPr lang="en-GB" sz="2400" dirty="0" smtClean="0">
              <a:latin typeface="Times New Roman" pitchFamily="18" charset="0"/>
            </a:endParaRPr>
          </a:p>
          <a:p>
            <a:pPr lvl="1" eaLnBrk="1" hangingPunct="1"/>
            <a:r>
              <a:rPr lang="sr-Latn-RS" sz="2400" dirty="0" smtClean="0">
                <a:latin typeface="Times New Roman" pitchFamily="18" charset="0"/>
              </a:rPr>
              <a:t>Lovni i ribolovni turizam</a:t>
            </a:r>
            <a:r>
              <a:rPr lang="en-GB" sz="2400" dirty="0" smtClean="0">
                <a:latin typeface="Times New Roman" pitchFamily="18" charset="0"/>
              </a:rPr>
              <a:t> </a:t>
            </a:r>
            <a:endParaRPr lang="hu-HU" sz="2400" dirty="0" smtClean="0">
              <a:latin typeface="Times New Roman" pitchFamily="18" charset="0"/>
            </a:endParaRPr>
          </a:p>
          <a:p>
            <a:pPr lvl="1" eaLnBrk="1" hangingPunct="1"/>
            <a:r>
              <a:rPr lang="en-GB" sz="2400" dirty="0" smtClean="0">
                <a:latin typeface="Times New Roman" pitchFamily="18" charset="0"/>
              </a:rPr>
              <a:t>E</a:t>
            </a:r>
            <a:r>
              <a:rPr lang="sr-Latn-RS" sz="2400" dirty="0" smtClean="0">
                <a:latin typeface="Times New Roman" pitchFamily="18" charset="0"/>
              </a:rPr>
              <a:t>koturizam</a:t>
            </a:r>
            <a:endParaRPr lang="en-GB" sz="2400" dirty="0" smtClean="0">
              <a:latin typeface="Times New Roman" pitchFamily="18" charset="0"/>
            </a:endParaRPr>
          </a:p>
          <a:p>
            <a:pPr lvl="1" eaLnBrk="1" hangingPunct="1"/>
            <a:r>
              <a:rPr lang="sr-Latn-RS" sz="2400" dirty="0" smtClean="0">
                <a:latin typeface="Times New Roman" pitchFamily="18" charset="0"/>
              </a:rPr>
              <a:t>Banjski turizam</a:t>
            </a:r>
            <a:endParaRPr lang="hu-HU" sz="2400" dirty="0" smtClean="0">
              <a:latin typeface="Times New Roman" pitchFamily="18" charset="0"/>
            </a:endParaRPr>
          </a:p>
          <a:p>
            <a:pPr lvl="1" eaLnBrk="1" hangingPunct="1"/>
            <a:r>
              <a:rPr lang="sr-Latn-RS" sz="2400" dirty="0" smtClean="0">
                <a:latin typeface="Times New Roman" pitchFamily="18" charset="0"/>
              </a:rPr>
              <a:t>Seoski</a:t>
            </a:r>
            <a:r>
              <a:rPr lang="en-GB" sz="2400" dirty="0" smtClean="0">
                <a:latin typeface="Times New Roman" pitchFamily="18" charset="0"/>
              </a:rPr>
              <a:t> </a:t>
            </a:r>
            <a:r>
              <a:rPr lang="en-GB" sz="2400" dirty="0" err="1" smtClean="0">
                <a:latin typeface="Times New Roman" pitchFamily="18" charset="0"/>
              </a:rPr>
              <a:t>turi</a:t>
            </a:r>
            <a:r>
              <a:rPr lang="sr-Latn-RS" sz="2400" dirty="0" smtClean="0">
                <a:latin typeface="Times New Roman" pitchFamily="18" charset="0"/>
              </a:rPr>
              <a:t>zam</a:t>
            </a:r>
            <a:endParaRPr lang="en-GB" sz="2400" dirty="0" smtClean="0">
              <a:latin typeface="Times New Roman" pitchFamily="18" charset="0"/>
            </a:endParaRPr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>
          <a:xfrm>
            <a:off x="1116013" y="765175"/>
            <a:ext cx="4962525" cy="695325"/>
          </a:xfrm>
        </p:spPr>
        <p:txBody>
          <a:bodyPr/>
          <a:lstStyle/>
          <a:p>
            <a:pPr eaLnBrk="1" hangingPunct="1"/>
            <a:r>
              <a:rPr lang="en-GB" sz="3200" b="1" dirty="0" smtClean="0">
                <a:latin typeface="Times New Roman" pitchFamily="18" charset="0"/>
              </a:rPr>
              <a:t>T</a:t>
            </a:r>
            <a:r>
              <a:rPr lang="sr-Latn-RS" sz="3200" b="1" dirty="0" smtClean="0">
                <a:latin typeface="Times New Roman" pitchFamily="18" charset="0"/>
              </a:rPr>
              <a:t>urizam</a:t>
            </a:r>
            <a:endParaRPr lang="en-GB" sz="3200" b="1" dirty="0" smtClean="0">
              <a:latin typeface="Times New Roman" pitchFamily="18" charset="0"/>
            </a:endParaRPr>
          </a:p>
        </p:txBody>
      </p:sp>
      <p:pic>
        <p:nvPicPr>
          <p:cNvPr id="5" name="Picture 4" descr="Kanjiza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0694" y="1785926"/>
            <a:ext cx="3214710" cy="2149837"/>
          </a:xfrm>
          <a:prstGeom prst="rect">
            <a:avLst/>
          </a:prstGeom>
        </p:spPr>
      </p:pic>
      <p:pic>
        <p:nvPicPr>
          <p:cNvPr id="6" name="Picture 5" descr="Kanjiza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71934" y="4000504"/>
            <a:ext cx="1334998" cy="2143140"/>
          </a:xfrm>
          <a:prstGeom prst="rect">
            <a:avLst/>
          </a:prstGeom>
        </p:spPr>
      </p:pic>
      <p:pic>
        <p:nvPicPr>
          <p:cNvPr id="7" name="Picture 6" descr="Szent_orangyalok648x49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71736" y="4000504"/>
            <a:ext cx="1428760" cy="21431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2000" y="533400"/>
            <a:ext cx="7696200" cy="966774"/>
          </a:xfrm>
          <a:noFill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r-Latn-RS" sz="3200" b="1" dirty="0" smtClean="0">
                <a:latin typeface="Times New Roman" pitchFamily="18" charset="0"/>
                <a:cs typeface="Times New Roman" pitchFamily="18" charset="0"/>
              </a:rPr>
              <a:t>Ciljevi politike razvoja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45" name="Text Placeholder 4"/>
          <p:cNvSpPr>
            <a:spLocks noGrp="1"/>
          </p:cNvSpPr>
          <p:nvPr>
            <p:ph type="body" sz="half" idx="1"/>
          </p:nvPr>
        </p:nvSpPr>
        <p:spPr>
          <a:xfrm>
            <a:off x="251520" y="2060848"/>
            <a:ext cx="5000625" cy="4286250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sr-Latn-RS" sz="2400" dirty="0" smtClean="0">
                <a:latin typeface="Times New Roman" pitchFamily="18" charset="0"/>
              </a:rPr>
              <a:t>Podrška malim i srednjim preduzećima</a:t>
            </a:r>
            <a:endParaRPr lang="hu-HU" sz="2400" b="1" dirty="0" smtClean="0">
              <a:latin typeface="Times New Roman" pitchFamily="18" charset="0"/>
            </a:endParaRPr>
          </a:p>
          <a:p>
            <a:pPr lvl="1" eaLnBrk="1" hangingPunct="1"/>
            <a:r>
              <a:rPr lang="en-US" sz="2400" dirty="0" err="1" smtClean="0">
                <a:latin typeface="Times New Roman" pitchFamily="18" charset="0"/>
              </a:rPr>
              <a:t>Indu</a:t>
            </a:r>
            <a:r>
              <a:rPr lang="sr-Latn-RS" sz="2400" dirty="0" smtClean="0">
                <a:latin typeface="Times New Roman" pitchFamily="18" charset="0"/>
              </a:rPr>
              <a:t>strijski park</a:t>
            </a:r>
            <a:endParaRPr lang="hu-HU" sz="2400" dirty="0" smtClean="0">
              <a:latin typeface="Times New Roman" pitchFamily="18" charset="0"/>
            </a:endParaRPr>
          </a:p>
          <a:p>
            <a:pPr lvl="1" eaLnBrk="1" hangingPunct="1"/>
            <a:r>
              <a:rPr lang="en-US" sz="2400" dirty="0" smtClean="0">
                <a:latin typeface="Times New Roman" pitchFamily="18" charset="0"/>
              </a:rPr>
              <a:t>B</a:t>
            </a:r>
            <a:r>
              <a:rPr lang="sr-Latn-RS" sz="2400" dirty="0" smtClean="0">
                <a:latin typeface="Times New Roman" pitchFamily="18" charset="0"/>
              </a:rPr>
              <a:t>iznis inkubator</a:t>
            </a:r>
            <a:r>
              <a:rPr lang="hu-HU" sz="2400" dirty="0" smtClean="0">
                <a:latin typeface="Times New Roman" pitchFamily="18" charset="0"/>
              </a:rPr>
              <a:t> i</a:t>
            </a:r>
            <a:endParaRPr lang="en-US" sz="2400" dirty="0" smtClean="0">
              <a:latin typeface="Times New Roman" pitchFamily="18" charset="0"/>
            </a:endParaRPr>
          </a:p>
          <a:p>
            <a:pPr lvl="1" eaLnBrk="1" hangingPunct="1">
              <a:buFont typeface="Verdana" pitchFamily="34" charset="0"/>
              <a:buNone/>
            </a:pPr>
            <a:r>
              <a:rPr lang="en-US" sz="2400" dirty="0" smtClean="0">
                <a:latin typeface="Times New Roman" pitchFamily="18" charset="0"/>
              </a:rPr>
              <a:t>	</a:t>
            </a:r>
            <a:r>
              <a:rPr lang="sr-Latn-RS" sz="2400" dirty="0" smtClean="0">
                <a:latin typeface="Times New Roman" pitchFamily="18" charset="0"/>
              </a:rPr>
              <a:t>razvojni centar</a:t>
            </a:r>
            <a:r>
              <a:rPr lang="en-US" sz="2400" dirty="0" smtClean="0">
                <a:latin typeface="Times New Roman" pitchFamily="18" charset="0"/>
              </a:rPr>
              <a:t> </a:t>
            </a:r>
            <a:endParaRPr lang="hu-HU" sz="2400" dirty="0" smtClean="0">
              <a:latin typeface="Times New Roman" pitchFamily="18" charset="0"/>
            </a:endParaRPr>
          </a:p>
          <a:p>
            <a:pPr lvl="1" eaLnBrk="1" hangingPunct="1"/>
            <a:r>
              <a:rPr lang="sr-Latn-RS" sz="2400" dirty="0" smtClean="0">
                <a:latin typeface="Times New Roman" pitchFamily="18" charset="0"/>
              </a:rPr>
              <a:t>Slobodna zona</a:t>
            </a:r>
            <a:endParaRPr lang="hu-HU" sz="2400" dirty="0" smtClean="0">
              <a:latin typeface="Times New Roman" pitchFamily="18" charset="0"/>
            </a:endParaRPr>
          </a:p>
          <a:p>
            <a:pPr lvl="1" eaLnBrk="1" hangingPunct="1"/>
            <a:r>
              <a:rPr lang="en-US" sz="2400" dirty="0" smtClean="0">
                <a:latin typeface="Times New Roman" pitchFamily="18" charset="0"/>
              </a:rPr>
              <a:t>Log</a:t>
            </a:r>
            <a:r>
              <a:rPr lang="sr-Latn-RS" sz="2400" dirty="0" smtClean="0">
                <a:latin typeface="Times New Roman" pitchFamily="18" charset="0"/>
              </a:rPr>
              <a:t>istički centar</a:t>
            </a:r>
            <a:endParaRPr lang="hu-HU" sz="2400" dirty="0" smtClean="0">
              <a:latin typeface="Times New Roman" pitchFamily="18" charset="0"/>
            </a:endParaRPr>
          </a:p>
          <a:p>
            <a:pPr lvl="1" eaLnBrk="1" hangingPunct="1">
              <a:buFont typeface="Verdana" pitchFamily="34" charset="0"/>
              <a:buNone/>
            </a:pPr>
            <a:endParaRPr lang="hu-HU" sz="2400" dirty="0" smtClean="0">
              <a:latin typeface="Times New Roman" pitchFamily="18" charset="0"/>
            </a:endParaRPr>
          </a:p>
          <a:p>
            <a:pPr eaLnBrk="1" hangingPunct="1"/>
            <a:r>
              <a:rPr lang="en-US" sz="2400" dirty="0" smtClean="0">
                <a:latin typeface="Times New Roman" pitchFamily="18" charset="0"/>
              </a:rPr>
              <a:t>Modern</a:t>
            </a:r>
            <a:r>
              <a:rPr lang="sr-Latn-RS" sz="2400" dirty="0" smtClean="0">
                <a:latin typeface="Times New Roman" pitchFamily="18" charset="0"/>
              </a:rPr>
              <a:t>a i zdrava </a:t>
            </a:r>
          </a:p>
          <a:p>
            <a:pPr eaLnBrk="1" hangingPunct="1">
              <a:buNone/>
            </a:pPr>
            <a:r>
              <a:rPr lang="sr-Latn-RS" sz="2400" dirty="0" smtClean="0">
                <a:latin typeface="Times New Roman" pitchFamily="18" charset="0"/>
              </a:rPr>
              <a:t>	poljoprivredna proizvodnja</a:t>
            </a:r>
            <a:r>
              <a:rPr lang="en-US" sz="2400" dirty="0" smtClean="0">
                <a:latin typeface="Times New Roman" pitchFamily="18" charset="0"/>
              </a:rPr>
              <a:t> </a:t>
            </a:r>
            <a:endParaRPr lang="hu-HU" sz="2400" dirty="0" smtClean="0">
              <a:latin typeface="Times New Roman" pitchFamily="18" charset="0"/>
            </a:endParaRPr>
          </a:p>
          <a:p>
            <a:pPr lvl="1" eaLnBrk="1" hangingPunct="1"/>
            <a:endParaRPr lang="hu-HU" sz="1900" dirty="0" smtClean="0">
              <a:latin typeface="Times New Roman" pitchFamily="18" charset="0"/>
            </a:endParaRPr>
          </a:p>
        </p:txBody>
      </p:sp>
      <p:pic>
        <p:nvPicPr>
          <p:cNvPr id="7" name="Content Placeholder 6" descr="business graph increasing profits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786314" y="2071678"/>
            <a:ext cx="4089379" cy="3071834"/>
          </a:xfrm>
          <a:effectLst>
            <a:reflection blurRad="6350" stA="50000" endA="300" endPos="38500" dist="50800" dir="5400000" sy="-100000" algn="bl" rotWithShape="0"/>
            <a:softEdge rad="112500"/>
          </a:effectLst>
        </p:spPr>
      </p:pic>
      <p:sp>
        <p:nvSpPr>
          <p:cNvPr id="10247" name="Rectangle 4"/>
          <p:cNvSpPr>
            <a:spLocks noChangeArrowheads="1"/>
          </p:cNvSpPr>
          <p:nvPr/>
        </p:nvSpPr>
        <p:spPr bwMode="auto">
          <a:xfrm>
            <a:off x="1785938" y="285750"/>
            <a:ext cx="4822825" cy="1395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342900" indent="-342900" algn="ctr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None/>
            </a:pPr>
            <a:endParaRPr lang="sr-Latn-CS" sz="280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/>
          <a:lstStyle/>
          <a:p>
            <a:pPr fontAlgn="auto">
              <a:spcBef>
                <a:spcPts val="400"/>
              </a:spcBef>
              <a:spcAft>
                <a:spcPts val="0"/>
              </a:spcAft>
              <a:defRPr/>
            </a:pPr>
            <a:r>
              <a:rPr lang="sr-Latn-RS" sz="3200" b="1" dirty="0" smtClean="0">
                <a:latin typeface="Times New Roman" pitchFamily="18" charset="0"/>
                <a:cs typeface="Times New Roman" pitchFamily="18" charset="0"/>
              </a:rPr>
              <a:t>Investicione greenfield lokacije </a:t>
            </a:r>
            <a:r>
              <a:rPr lang="hu-HU" sz="3200" b="1" dirty="0" smtClean="0">
                <a:latin typeface="Times New Roman" pitchFamily="18" charset="0"/>
                <a:cs typeface="Times New Roman" pitchFamily="18" charset="0"/>
              </a:rPr>
              <a:t>I</a:t>
            </a:r>
            <a:endParaRPr lang="hu-H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762000" y="1905000"/>
            <a:ext cx="3595688" cy="4038600"/>
          </a:xfrm>
        </p:spPr>
        <p:txBody>
          <a:bodyPr>
            <a:normAutofit fontScale="77500" lnSpcReduction="20000"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sr-Latn-CS" sz="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3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ndu</a:t>
            </a:r>
            <a:r>
              <a:rPr lang="sr-Latn-RS" sz="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strijski</a:t>
            </a:r>
            <a:endParaRPr lang="sr-Latn-CS" sz="3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sz="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</a:t>
            </a:r>
            <a:r>
              <a:rPr lang="sr-Latn-CS" sz="3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ark</a:t>
            </a:r>
            <a:r>
              <a:rPr lang="sr-Latn-RS" sz="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Latn-CS" sz="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Horgoš</a:t>
            </a:r>
            <a:endParaRPr lang="en-GB" sz="3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sr-Latn-CS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hu-HU" sz="2800" dirty="0" err="1" smtClean="0">
                <a:latin typeface="Times New Roman" pitchFamily="18" charset="0"/>
                <a:cs typeface="Times New Roman" pitchFamily="18" charset="0"/>
              </a:rPr>
              <a:t>Površina</a:t>
            </a:r>
            <a:r>
              <a:rPr lang="hu-HU" sz="2800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Latn-CS" sz="2800" dirty="0" smtClean="0">
                <a:latin typeface="Times New Roman" pitchFamily="18" charset="0"/>
                <a:cs typeface="Times New Roman" pitchFamily="18" charset="0"/>
              </a:rPr>
              <a:t>22 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ha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hu-HU" sz="2800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sr-Latn-C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sr-Latn-RS" sz="2800" dirty="0" smtClean="0">
                <a:latin typeface="Times New Roman" pitchFamily="18" charset="0"/>
                <a:cs typeface="Times New Roman" pitchFamily="18" charset="0"/>
              </a:rPr>
              <a:t>Granični prelaz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: 3</a:t>
            </a:r>
            <a:r>
              <a:rPr lang="sr-Latn-R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km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sr-Latn-C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sr-Latn-RS" sz="2800" dirty="0" smtClean="0">
                <a:latin typeface="Times New Roman" pitchFamily="18" charset="0"/>
                <a:cs typeface="Times New Roman" pitchFamily="18" charset="0"/>
              </a:rPr>
              <a:t>Pruga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: 1</a:t>
            </a:r>
            <a:r>
              <a:rPr lang="sr-Latn-R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km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sr-Latn-C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sr-Latn-RS" sz="2800" dirty="0" smtClean="0">
                <a:latin typeface="Times New Roman" pitchFamily="18" charset="0"/>
                <a:cs typeface="Times New Roman" pitchFamily="18" charset="0"/>
              </a:rPr>
              <a:t>Uz autoput 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sr-Latn-RS" sz="28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75</a:t>
            </a:r>
            <a:endParaRPr lang="hu-H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hu-HU" sz="28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hu-HU" sz="2800" dirty="0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GB" sz="2800" dirty="0" err="1" smtClean="0">
                <a:latin typeface="Times New Roman" pitchFamily="18" charset="0"/>
                <a:cs typeface="Times New Roman" pitchFamily="18" charset="0"/>
              </a:rPr>
              <a:t>oridor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X)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en-US" dirty="0"/>
          </a:p>
        </p:txBody>
      </p:sp>
      <p:pic>
        <p:nvPicPr>
          <p:cNvPr id="8" name="Content Placeholder 7"/>
          <p:cNvPicPr>
            <a:picLocks noGrp="1"/>
          </p:cNvPicPr>
          <p:nvPr>
            <p:ph sz="half" idx="2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4464558" y="1772816"/>
            <a:ext cx="4247332" cy="2580888"/>
          </a:xfrm>
          <a:effectLst>
            <a:softEdge rad="112500"/>
          </a:effectLst>
          <a:extLst/>
        </p:spPr>
      </p:pic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4391472" y="4437112"/>
            <a:ext cx="4752528" cy="17851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/>
            <a:tailEnd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sr-Latn-RS" sz="22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Moguće investicije</a:t>
            </a:r>
            <a:r>
              <a:rPr lang="en-GB" sz="22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GB" sz="22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en-US" sz="22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Industri</a:t>
            </a:r>
            <a:r>
              <a:rPr lang="sr-Latn-RS" sz="2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jska proizvodnja – čista industrija</a:t>
            </a:r>
            <a:endParaRPr lang="en-GB" sz="22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hu-HU" sz="22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Latn-RS" sz="2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Slobodna zona</a:t>
            </a:r>
            <a:endParaRPr lang="en-GB" sz="22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sr-Latn-CS" sz="22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Logist</a:t>
            </a:r>
            <a:r>
              <a:rPr lang="sr-Latn-RS" sz="2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ički centar</a:t>
            </a:r>
            <a:endParaRPr lang="en-GB" sz="22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ullám">
  <a:themeElements>
    <a:clrScheme name="Hullá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Hullá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ullá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1098</TotalTime>
  <Words>483</Words>
  <Application>Microsoft Office PowerPoint</Application>
  <PresentationFormat>On-screen Show (4:3)</PresentationFormat>
  <Paragraphs>150</Paragraphs>
  <Slides>15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Hullám</vt:lpstr>
      <vt:lpstr>Slide 1</vt:lpstr>
      <vt:lpstr>Lokacija: </vt:lpstr>
      <vt:lpstr>Infrastruktura</vt:lpstr>
      <vt:lpstr>Prirodni resursi</vt:lpstr>
      <vt:lpstr>Poljoprivreda</vt:lpstr>
      <vt:lpstr> Trenutna stanja plovidbenih mogućnosti sa aspekta nautičkog turizma  </vt:lpstr>
      <vt:lpstr>Turizam</vt:lpstr>
      <vt:lpstr>Ciljevi politike razvoja</vt:lpstr>
      <vt:lpstr>Investicione greenfield lokacije I</vt:lpstr>
      <vt:lpstr>Investicione greenfield lokacije II</vt:lpstr>
      <vt:lpstr>Projekat Wellnes centra</vt:lpstr>
      <vt:lpstr>Slide 12</vt:lpstr>
      <vt:lpstr>One Stop Shop </vt:lpstr>
      <vt:lpstr>Kontakt</vt:lpstr>
      <vt:lpstr>Slide 15</vt:lpstr>
    </vt:vector>
  </TitlesOfParts>
  <Company>Centar za socijalni rad - Kanjiza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Opština Kanjiža</dc:title>
  <dc:creator>nati</dc:creator>
  <cp:lastModifiedBy>Mladen Marinković</cp:lastModifiedBy>
  <cp:revision>130</cp:revision>
  <dcterms:created xsi:type="dcterms:W3CDTF">2010-05-06T09:02:00Z</dcterms:created>
  <dcterms:modified xsi:type="dcterms:W3CDTF">2013-09-09T05:04:38Z</dcterms:modified>
</cp:coreProperties>
</file>