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9"/>
  </p:handoutMasterIdLst>
  <p:sldIdLst>
    <p:sldId id="390" r:id="rId2"/>
    <p:sldId id="391" r:id="rId3"/>
    <p:sldId id="392" r:id="rId4"/>
    <p:sldId id="403" r:id="rId5"/>
    <p:sldId id="404" r:id="rId6"/>
    <p:sldId id="405" r:id="rId7"/>
    <p:sldId id="406" r:id="rId8"/>
    <p:sldId id="394" r:id="rId9"/>
    <p:sldId id="402" r:id="rId10"/>
    <p:sldId id="395" r:id="rId11"/>
    <p:sldId id="396" r:id="rId12"/>
    <p:sldId id="397" r:id="rId13"/>
    <p:sldId id="398" r:id="rId14"/>
    <p:sldId id="399" r:id="rId15"/>
    <p:sldId id="400" r:id="rId16"/>
    <p:sldId id="401" r:id="rId17"/>
    <p:sldId id="407" r:id="rId18"/>
  </p:sldIdLst>
  <p:sldSz cx="9144000" cy="6858000" type="screen4x3"/>
  <p:notesSz cx="7099300" cy="10234613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E5E5E"/>
    <a:srgbClr val="F33F5D"/>
    <a:srgbClr val="C1B7B7"/>
    <a:srgbClr val="897575"/>
    <a:srgbClr val="A19191"/>
    <a:srgbClr val="FF6600"/>
    <a:srgbClr val="2A2828"/>
    <a:srgbClr val="FF33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Srednji slog 2 – poudarek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Srednji slog 3 – poudarek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Temni slog 1 – poudarek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38B1855-1B75-4FBE-930C-398BA8C253C6}" styleName="Tematski slog 2 – poudarek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2D5ABB26-0587-4C30-8999-92F81FD0307C}" styleName="Brez sloga, brez mrež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46F890A9-2807-4EBB-B81D-B2AA78EC7F39}" styleName="Temni slog 2 – poudarek 5/poudarek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306799F8-075E-4A3A-A7F6-7FBC6576F1A4}" styleName="Tematski slog 2 – poudarek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Tematski slog 1 – poudarek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Brez sloga, mreža tabele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8034E78-7F5D-4C2E-B375-FC64B27BC917}" styleName="Temen slog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0" autoAdjust="0"/>
    <p:restoredTop sz="94660"/>
  </p:normalViewPr>
  <p:slideViewPr>
    <p:cSldViewPr>
      <p:cViewPr>
        <p:scale>
          <a:sx n="100" d="100"/>
          <a:sy n="100" d="100"/>
        </p:scale>
        <p:origin x="-1938" y="-282"/>
      </p:cViewPr>
      <p:guideLst>
        <p:guide orient="horz" pos="663"/>
        <p:guide pos="3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7" d="100"/>
          <a:sy n="47" d="100"/>
        </p:scale>
        <p:origin x="-2958" y="-108"/>
      </p:cViewPr>
      <p:guideLst>
        <p:guide orient="horz" pos="3223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image" Target="../media/image8.png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image" Target="../media/image8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png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9063" tIns="49532" rIns="99063" bIns="49532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9063" tIns="49532" rIns="99063" bIns="49532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3B25E248-53D2-4A7E-B1D6-63C20445C5D7}" type="datetimeFigureOut">
              <a:rPr lang="sl-SI"/>
              <a:pPr>
                <a:defRPr/>
              </a:pPr>
              <a:t>18.8.2014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9063" tIns="49532" rIns="99063" bIns="49532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9063" tIns="49532" rIns="99063" bIns="49532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</a:defRPr>
            </a:lvl1pPr>
          </a:lstStyle>
          <a:p>
            <a:pPr>
              <a:defRPr/>
            </a:pPr>
            <a:fld id="{6D0779BB-1FD2-4800-A290-9749CBD82CEC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-157163" y="-115888"/>
            <a:ext cx="9458326" cy="70008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5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8D818A-3ED7-46D4-9479-F3CA546B24F1}" type="datetimeFigureOut">
              <a:rPr lang="sl-SI"/>
              <a:pPr>
                <a:defRPr/>
              </a:pPr>
              <a:t>18.8.2014</a:t>
            </a:fld>
            <a:endParaRPr lang="sl-SI"/>
          </a:p>
        </p:txBody>
      </p:sp>
      <p:sp>
        <p:nvSpPr>
          <p:cNvPr id="6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4C7AE-3201-4C0D-BF32-38DE21FC59BB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2E4FD-FCEA-41EC-8A4D-68E6CD99832C}" type="datetimeFigureOut">
              <a:rPr lang="sl-SI"/>
              <a:pPr>
                <a:defRPr/>
              </a:pPr>
              <a:t>18.8.2014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152E37-AB45-44B4-972D-B1C846C52966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7D3C7A-8956-4E37-9C55-066E32962BDF}" type="datetimeFigureOut">
              <a:rPr lang="sl-SI"/>
              <a:pPr>
                <a:defRPr/>
              </a:pPr>
              <a:t>18.8.2014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A2B0CC-1AB9-465F-89F4-6F711A0A9C30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-180975" y="-44450"/>
            <a:ext cx="9458325" cy="7002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64639B-A8FA-47D5-9970-3727BC3B9B3E}" type="datetimeFigureOut">
              <a:rPr lang="sl-SI"/>
              <a:pPr>
                <a:defRPr/>
              </a:pPr>
              <a:t>18.8.2014</a:t>
            </a:fld>
            <a:endParaRPr lang="sl-SI"/>
          </a:p>
        </p:txBody>
      </p:sp>
      <p:sp>
        <p:nvSpPr>
          <p:cNvPr id="6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B42CBE-6C9D-4EB5-BAE0-1DAD75A2F735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BB22AD-171B-471A-AD66-3C934FEA3454}" type="datetimeFigureOut">
              <a:rPr lang="sl-SI"/>
              <a:pPr>
                <a:defRPr/>
              </a:pPr>
              <a:t>18.8.2014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3788F9-D05A-4F17-BA7A-DC2EFF341843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0A7736-C56C-49FA-AC58-A21CA9500673}" type="datetimeFigureOut">
              <a:rPr lang="sl-SI"/>
              <a:pPr>
                <a:defRPr/>
              </a:pPr>
              <a:t>18.8.2014</a:t>
            </a:fld>
            <a:endParaRPr lang="sl-SI"/>
          </a:p>
        </p:txBody>
      </p:sp>
      <p:sp>
        <p:nvSpPr>
          <p:cNvPr id="6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278A48-C2D8-4866-ACB8-424CBF7CA5C1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3A5E67-1623-4C63-8623-88158859B17B}" type="datetimeFigureOut">
              <a:rPr lang="sl-SI"/>
              <a:pPr>
                <a:defRPr/>
              </a:pPr>
              <a:t>18.8.2014</a:t>
            </a:fld>
            <a:endParaRPr lang="sl-SI"/>
          </a:p>
        </p:txBody>
      </p:sp>
      <p:sp>
        <p:nvSpPr>
          <p:cNvPr id="8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9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D1EBA5-7BC5-4861-928C-9D719E5EDEE9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E8FC79-BE94-4F5D-8E83-79D5F37AB2A5}" type="datetimeFigureOut">
              <a:rPr lang="sl-SI"/>
              <a:pPr>
                <a:defRPr/>
              </a:pPr>
              <a:t>18.8.2014</a:t>
            </a:fld>
            <a:endParaRPr lang="sl-SI"/>
          </a:p>
        </p:txBody>
      </p:sp>
      <p:sp>
        <p:nvSpPr>
          <p:cNvPr id="4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2895DB-4B10-454C-913F-B2D9717C84D3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E76679-8017-4883-8263-B01AD750FEBB}" type="datetimeFigureOut">
              <a:rPr lang="sl-SI"/>
              <a:pPr>
                <a:defRPr/>
              </a:pPr>
              <a:t>18.8.2014</a:t>
            </a:fld>
            <a:endParaRPr lang="sl-SI"/>
          </a:p>
        </p:txBody>
      </p:sp>
      <p:sp>
        <p:nvSpPr>
          <p:cNvPr id="3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D71DBD-C1B0-44B3-A4DE-397C0D9DB5E6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5F3F23-4018-4E16-9842-6BD36850F65B}" type="datetimeFigureOut">
              <a:rPr lang="sl-SI"/>
              <a:pPr>
                <a:defRPr/>
              </a:pPr>
              <a:t>18.8.2014</a:t>
            </a:fld>
            <a:endParaRPr lang="sl-SI"/>
          </a:p>
        </p:txBody>
      </p:sp>
      <p:sp>
        <p:nvSpPr>
          <p:cNvPr id="6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5B0C01-88EF-4B6C-9DF8-443F2C0CE0C5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l-SI" noProof="0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423FB8-454D-4F67-8E4E-577C2A0B1F15}" type="datetimeFigureOut">
              <a:rPr lang="sl-SI"/>
              <a:pPr>
                <a:defRPr/>
              </a:pPr>
              <a:t>18.8.2014</a:t>
            </a:fld>
            <a:endParaRPr lang="sl-SI"/>
          </a:p>
        </p:txBody>
      </p:sp>
      <p:sp>
        <p:nvSpPr>
          <p:cNvPr id="6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6BC38F-3A8B-4F91-9967-9190ED24E4F3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Ograda naslova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Uredite slog naslova matrice</a:t>
            </a:r>
          </a:p>
        </p:txBody>
      </p:sp>
      <p:sp>
        <p:nvSpPr>
          <p:cNvPr id="1027" name="Ograda besedila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85C88BD-975D-4DFA-AF62-0784F4BDB87A}" type="datetimeFigureOut">
              <a:rPr lang="sl-SI"/>
              <a:pPr>
                <a:defRPr/>
              </a:pPr>
              <a:t>18.8.2014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4796811-1010-4C9F-8C97-6DF4103CE289}" type="slidenum">
              <a:rPr lang="sl-SI"/>
              <a:pPr>
                <a:defRPr/>
              </a:pPr>
              <a:t>‹#›</a:t>
            </a:fld>
            <a:endParaRPr lang="sl-SI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3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5" Type="http://schemas.openxmlformats.org/officeDocument/2006/relationships/oleObject" Target="../embeddings/oleObject5.bin"/><Relationship Id="rId4" Type="http://schemas.openxmlformats.org/officeDocument/2006/relationships/oleObject" Target="../embeddings/oleObject4.bin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7.bin"/><Relationship Id="rId4" Type="http://schemas.openxmlformats.org/officeDocument/2006/relationships/oleObject" Target="../embeddings/oleObject6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8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9.bin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oleObject" Target="../embeddings/oleObject2.bin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 </a:t>
            </a:r>
          </a:p>
        </p:txBody>
      </p:sp>
      <p:pic>
        <p:nvPicPr>
          <p:cNvPr id="14338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1371600" y="5443538"/>
            <a:ext cx="6400800" cy="488950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3000" b="1" dirty="0">
              <a:solidFill>
                <a:schemeClr val="tx1">
                  <a:lumMod val="50000"/>
                  <a:lumOff val="50000"/>
                </a:schemeClr>
              </a:solidFill>
              <a:latin typeface="+mj-lt"/>
            </a:endParaRPr>
          </a:p>
        </p:txBody>
      </p:sp>
      <p:sp>
        <p:nvSpPr>
          <p:cNvPr id="9" name="Subtitle 2"/>
          <p:cNvSpPr txBox="1">
            <a:spLocks/>
          </p:cNvSpPr>
          <p:nvPr/>
        </p:nvSpPr>
        <p:spPr>
          <a:xfrm>
            <a:off x="1371600" y="5945188"/>
            <a:ext cx="6400800" cy="48895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spcAft>
                <a:spcPts val="0"/>
              </a:spcAft>
              <a:defRPr/>
            </a:pPr>
            <a:endParaRPr lang="en-US" sz="2000" dirty="0">
              <a:solidFill>
                <a:schemeClr val="tx1">
                  <a:lumMod val="65000"/>
                  <a:lumOff val="35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5" name="Picture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3554" name="Grafikon 6"/>
          <p:cNvGraphicFramePr>
            <a:graphicFrameLocks/>
          </p:cNvGraphicFramePr>
          <p:nvPr/>
        </p:nvGraphicFramePr>
        <p:xfrm>
          <a:off x="-231775" y="1433513"/>
          <a:ext cx="8886825" cy="4418012"/>
        </p:xfrm>
        <a:graphic>
          <a:graphicData uri="http://schemas.openxmlformats.org/presentationml/2006/ole">
            <p:oleObj spid="_x0000_s23554" r:id="rId4" imgW="8888738" imgH="4419983" progId="Excel.Chart.8">
              <p:embed/>
            </p:oleObj>
          </a:graphicData>
        </a:graphic>
      </p:graphicFrame>
      <p:sp>
        <p:nvSpPr>
          <p:cNvPr id="23556" name="Title 1"/>
          <p:cNvSpPr>
            <a:spLocks noGrp="1"/>
          </p:cNvSpPr>
          <p:nvPr>
            <p:ph type="ctrTitle"/>
          </p:nvPr>
        </p:nvSpPr>
        <p:spPr>
          <a:xfrm>
            <a:off x="420688" y="276225"/>
            <a:ext cx="7772400" cy="1187450"/>
          </a:xfrm>
        </p:spPr>
        <p:txBody>
          <a:bodyPr/>
          <a:lstStyle/>
          <a:p>
            <a:pPr algn="l" eaLnBrk="1" hangingPunct="1"/>
            <a:r>
              <a:rPr lang="sl-SI" sz="3600" b="1" smtClean="0">
                <a:solidFill>
                  <a:srgbClr val="F33F5D"/>
                </a:solidFill>
              </a:rPr>
              <a:t>Povprečno število zaposlenih*</a:t>
            </a:r>
            <a:endParaRPr lang="en-US" sz="2400" b="1" smtClean="0">
              <a:solidFill>
                <a:srgbClr val="F33F5D"/>
              </a:solidFill>
            </a:endParaRPr>
          </a:p>
        </p:txBody>
      </p:sp>
      <p:sp>
        <p:nvSpPr>
          <p:cNvPr id="23557" name="Subtitle 2"/>
          <p:cNvSpPr>
            <a:spLocks noGrp="1"/>
          </p:cNvSpPr>
          <p:nvPr>
            <p:ph type="subTitle" idx="1"/>
          </p:nvPr>
        </p:nvSpPr>
        <p:spPr>
          <a:xfrm>
            <a:off x="971550" y="6021388"/>
            <a:ext cx="6985000" cy="576262"/>
          </a:xfrm>
        </p:spPr>
        <p:txBody>
          <a:bodyPr/>
          <a:lstStyle/>
          <a:p>
            <a:pPr algn="l" eaLnBrk="1" hangingPunct="1"/>
            <a:r>
              <a:rPr lang="sl-SI" sz="2400" smtClean="0">
                <a:solidFill>
                  <a:srgbClr val="6E5E5E"/>
                </a:solidFill>
              </a:rPr>
              <a:t>* izračun je narejen na podlagi opravljenih ur 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82" name="Picture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4578" name="Grafikon 6"/>
          <p:cNvGraphicFramePr>
            <a:graphicFrameLocks/>
          </p:cNvGraphicFramePr>
          <p:nvPr/>
        </p:nvGraphicFramePr>
        <p:xfrm>
          <a:off x="-231775" y="1433513"/>
          <a:ext cx="8886825" cy="4418012"/>
        </p:xfrm>
        <a:graphic>
          <a:graphicData uri="http://schemas.openxmlformats.org/presentationml/2006/ole">
            <p:oleObj spid="_x0000_s24578" r:id="rId4" imgW="8888738" imgH="4419983" progId="Excel.Chart.8">
              <p:embed/>
            </p:oleObj>
          </a:graphicData>
        </a:graphic>
      </p:graphicFrame>
      <p:sp>
        <p:nvSpPr>
          <p:cNvPr id="24583" name="Title 1"/>
          <p:cNvSpPr>
            <a:spLocks noGrp="1"/>
          </p:cNvSpPr>
          <p:nvPr>
            <p:ph type="ctrTitle"/>
          </p:nvPr>
        </p:nvSpPr>
        <p:spPr>
          <a:xfrm>
            <a:off x="420688" y="276225"/>
            <a:ext cx="7772400" cy="1187450"/>
          </a:xfrm>
        </p:spPr>
        <p:txBody>
          <a:bodyPr/>
          <a:lstStyle/>
          <a:p>
            <a:pPr algn="l" eaLnBrk="1" hangingPunct="1"/>
            <a:r>
              <a:rPr lang="sl-SI" sz="3600" b="1" smtClean="0">
                <a:solidFill>
                  <a:srgbClr val="F33F5D"/>
                </a:solidFill>
              </a:rPr>
              <a:t>Prihodki in odhodki* (v M€)</a:t>
            </a:r>
            <a:endParaRPr lang="en-US" sz="2400" b="1" smtClean="0">
              <a:solidFill>
                <a:srgbClr val="F33F5D"/>
              </a:solidFill>
            </a:endParaRPr>
          </a:p>
        </p:txBody>
      </p:sp>
      <p:sp>
        <p:nvSpPr>
          <p:cNvPr id="24584" name="Subtitle 2"/>
          <p:cNvSpPr>
            <a:spLocks noGrp="1"/>
          </p:cNvSpPr>
          <p:nvPr>
            <p:ph type="subTitle" idx="1"/>
          </p:nvPr>
        </p:nvSpPr>
        <p:spPr>
          <a:xfrm>
            <a:off x="717550" y="6021388"/>
            <a:ext cx="7815263" cy="576262"/>
          </a:xfrm>
        </p:spPr>
        <p:txBody>
          <a:bodyPr/>
          <a:lstStyle/>
          <a:p>
            <a:pPr algn="l" eaLnBrk="1" hangingPunct="1"/>
            <a:r>
              <a:rPr lang="sl-SI" sz="2400" smtClean="0">
                <a:solidFill>
                  <a:srgbClr val="6E5E5E"/>
                </a:solidFill>
              </a:rPr>
              <a:t>* vrednosti za 2014 in 2015 so napovedi ob sedanjih trendih</a:t>
            </a:r>
          </a:p>
        </p:txBody>
      </p:sp>
      <p:graphicFrame>
        <p:nvGraphicFramePr>
          <p:cNvPr id="24581" name="Grafikon 5"/>
          <p:cNvGraphicFramePr>
            <a:graphicFrameLocks/>
          </p:cNvGraphicFramePr>
          <p:nvPr/>
        </p:nvGraphicFramePr>
        <p:xfrm>
          <a:off x="128588" y="1577975"/>
          <a:ext cx="8274050" cy="4129088"/>
        </p:xfrm>
        <a:graphic>
          <a:graphicData uri="http://schemas.openxmlformats.org/presentationml/2006/ole">
            <p:oleObj spid="_x0000_s24581" r:id="rId5" imgW="8272989" imgH="4127350" progId="Excel.Chart.8">
              <p:embed/>
            </p:oleObj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6" name="Picture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25602" name="Grafikon 6"/>
          <p:cNvGraphicFramePr>
            <a:graphicFrameLocks/>
          </p:cNvGraphicFramePr>
          <p:nvPr/>
        </p:nvGraphicFramePr>
        <p:xfrm>
          <a:off x="-231775" y="1433513"/>
          <a:ext cx="8886825" cy="4418012"/>
        </p:xfrm>
        <a:graphic>
          <a:graphicData uri="http://schemas.openxmlformats.org/presentationml/2006/ole">
            <p:oleObj spid="_x0000_s25602" r:id="rId4" imgW="8888738" imgH="4419983" progId="Excel.Chart.8">
              <p:embed/>
            </p:oleObj>
          </a:graphicData>
        </a:graphic>
      </p:graphicFrame>
      <p:sp>
        <p:nvSpPr>
          <p:cNvPr id="25607" name="Title 1"/>
          <p:cNvSpPr>
            <a:spLocks noGrp="1"/>
          </p:cNvSpPr>
          <p:nvPr>
            <p:ph type="ctrTitle"/>
          </p:nvPr>
        </p:nvSpPr>
        <p:spPr>
          <a:xfrm>
            <a:off x="420688" y="276225"/>
            <a:ext cx="7772400" cy="1187450"/>
          </a:xfrm>
        </p:spPr>
        <p:txBody>
          <a:bodyPr/>
          <a:lstStyle/>
          <a:p>
            <a:pPr algn="l" eaLnBrk="1" hangingPunct="1"/>
            <a:r>
              <a:rPr lang="sl-SI" sz="3600" b="1" smtClean="0">
                <a:solidFill>
                  <a:srgbClr val="F33F5D"/>
                </a:solidFill>
              </a:rPr>
              <a:t>Prihodki in odhodki* (v M€)</a:t>
            </a:r>
            <a:endParaRPr lang="en-US" sz="2400" b="1" smtClean="0">
              <a:solidFill>
                <a:srgbClr val="F33F5D"/>
              </a:solidFill>
            </a:endParaRPr>
          </a:p>
        </p:txBody>
      </p:sp>
      <p:sp>
        <p:nvSpPr>
          <p:cNvPr id="25608" name="Subtitle 2"/>
          <p:cNvSpPr>
            <a:spLocks noGrp="1"/>
          </p:cNvSpPr>
          <p:nvPr>
            <p:ph type="subTitle" idx="1"/>
          </p:nvPr>
        </p:nvSpPr>
        <p:spPr>
          <a:xfrm>
            <a:off x="971550" y="6021388"/>
            <a:ext cx="7815263" cy="576262"/>
          </a:xfrm>
        </p:spPr>
        <p:txBody>
          <a:bodyPr/>
          <a:lstStyle/>
          <a:p>
            <a:pPr algn="l" eaLnBrk="1" hangingPunct="1"/>
            <a:r>
              <a:rPr lang="sl-SI" sz="2400" smtClean="0">
                <a:solidFill>
                  <a:srgbClr val="6E5E5E"/>
                </a:solidFill>
              </a:rPr>
              <a:t>* vrednosti za 2014 in 2015 so napovedi ob sedanjih trendih</a:t>
            </a:r>
          </a:p>
        </p:txBody>
      </p:sp>
      <p:graphicFrame>
        <p:nvGraphicFramePr>
          <p:cNvPr id="25605" name="Grafikon 5"/>
          <p:cNvGraphicFramePr>
            <a:graphicFrameLocks/>
          </p:cNvGraphicFramePr>
          <p:nvPr/>
        </p:nvGraphicFramePr>
        <p:xfrm>
          <a:off x="128588" y="1577975"/>
          <a:ext cx="8274050" cy="4129088"/>
        </p:xfrm>
        <a:graphic>
          <a:graphicData uri="http://schemas.openxmlformats.org/presentationml/2006/ole">
            <p:oleObj spid="_x0000_s25605" r:id="rId5" imgW="8272989" imgH="4127350" progId="Excel.Chart.8">
              <p:embed/>
            </p:oleObj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26" name="Title 1"/>
          <p:cNvSpPr>
            <a:spLocks noGrp="1"/>
          </p:cNvSpPr>
          <p:nvPr>
            <p:ph type="ctrTitle"/>
          </p:nvPr>
        </p:nvSpPr>
        <p:spPr>
          <a:xfrm>
            <a:off x="414338" y="285750"/>
            <a:ext cx="7772400" cy="1150938"/>
          </a:xfrm>
        </p:spPr>
        <p:txBody>
          <a:bodyPr/>
          <a:lstStyle/>
          <a:p>
            <a:pPr algn="l" eaLnBrk="1" hangingPunct="1"/>
            <a:r>
              <a:rPr lang="sl-SI" sz="3600" b="1" smtClean="0">
                <a:solidFill>
                  <a:srgbClr val="F33F5D"/>
                </a:solidFill>
              </a:rPr>
              <a:t>Glavni kazalniki </a:t>
            </a:r>
            <a:r>
              <a:rPr lang="sl-SI" sz="3600" smtClean="0">
                <a:solidFill>
                  <a:srgbClr val="F33F5D"/>
                </a:solidFill>
              </a:rPr>
              <a:t>(absolutno)</a:t>
            </a:r>
            <a:endParaRPr lang="en-US" sz="3600" smtClean="0">
              <a:solidFill>
                <a:srgbClr val="F33F5D"/>
              </a:solidFill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539750" y="1916113"/>
          <a:ext cx="8353425" cy="26019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80"/>
                <a:gridCol w="1080120"/>
                <a:gridCol w="1224136"/>
                <a:gridCol w="1296144"/>
                <a:gridCol w="1296144"/>
                <a:gridCol w="1224136"/>
                <a:gridCol w="1512168"/>
              </a:tblGrid>
              <a:tr h="864096"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leto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število</a:t>
                      </a:r>
                    </a:p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zaposlenih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prihodek </a:t>
                      </a:r>
                      <a:r>
                        <a:rPr lang="sl-SI" sz="1600" b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</a:t>
                      </a:r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sl-SI" sz="16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zaposlenega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stroški </a:t>
                      </a:r>
                    </a:p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dela na zaposlenega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dodana vrednost</a:t>
                      </a:r>
                      <a:r>
                        <a:rPr lang="sl-SI" sz="1600" b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 zaposlenega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neto</a:t>
                      </a:r>
                      <a:r>
                        <a:rPr lang="sl-SI" sz="1600" b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čisti dobiček na</a:t>
                      </a:r>
                    </a:p>
                    <a:p>
                      <a:pPr algn="ctr" fontAlgn="b"/>
                      <a:r>
                        <a:rPr lang="sl-SI" sz="1600" b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zaposlenega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prihodki 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</a:tr>
              <a:tr h="579120"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2013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693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111.471 €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800" marR="180000" marT="1080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27.863 €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800" marR="180000" marT="1080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33.153 €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800" marR="180000" marT="1080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−5617 €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800" marR="180000" marT="1080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77.288.000 €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800" marR="144000" marT="1080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</a:tr>
              <a:tr h="579120"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2012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773   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112.210 €   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800" marR="180000" marT="1080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27.645 €  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800" marR="180000" marT="1080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35.428 €   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800" marR="180000" marT="1080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1466 €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800" marR="180000" marT="1080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86,718.000 €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800" marR="144000" marT="1080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</a:tr>
              <a:tr h="579120"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2011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815   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119.573 €  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800" marR="180000" marT="1080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28.499 €   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800" marR="180000" marT="1080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38.185 €   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800" marR="180000" marT="1080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2822 €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800" marR="180000" marT="1080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97,424.000 €  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800" marR="144000" marT="1080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0" name="Title 1"/>
          <p:cNvSpPr>
            <a:spLocks noGrp="1"/>
          </p:cNvSpPr>
          <p:nvPr>
            <p:ph type="ctrTitle"/>
          </p:nvPr>
        </p:nvSpPr>
        <p:spPr>
          <a:xfrm>
            <a:off x="414338" y="285750"/>
            <a:ext cx="7772400" cy="1150938"/>
          </a:xfrm>
        </p:spPr>
        <p:txBody>
          <a:bodyPr/>
          <a:lstStyle/>
          <a:p>
            <a:pPr algn="l" eaLnBrk="1" hangingPunct="1"/>
            <a:r>
              <a:rPr lang="sl-SI" sz="3600" b="1" smtClean="0">
                <a:solidFill>
                  <a:srgbClr val="F33F5D"/>
                </a:solidFill>
              </a:rPr>
              <a:t>Glavni kazalniki </a:t>
            </a:r>
            <a:r>
              <a:rPr lang="sl-SI" sz="3600" smtClean="0">
                <a:solidFill>
                  <a:srgbClr val="F33F5D"/>
                </a:solidFill>
              </a:rPr>
              <a:t>(indeksirano)*</a:t>
            </a:r>
            <a:endParaRPr lang="en-US" sz="3600" smtClean="0">
              <a:solidFill>
                <a:srgbClr val="F33F5D"/>
              </a:solidFill>
            </a:endParaRPr>
          </a:p>
        </p:txBody>
      </p:sp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539750" y="1916113"/>
          <a:ext cx="8353425" cy="26019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20080"/>
                <a:gridCol w="1080120"/>
                <a:gridCol w="1224136"/>
                <a:gridCol w="1296144"/>
                <a:gridCol w="1296144"/>
                <a:gridCol w="1224136"/>
                <a:gridCol w="1512168"/>
              </a:tblGrid>
              <a:tr h="864096"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leto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število</a:t>
                      </a:r>
                    </a:p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zaposlenih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prihodek </a:t>
                      </a:r>
                      <a:r>
                        <a:rPr lang="sl-SI" sz="1600" b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</a:t>
                      </a:r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sl-SI" sz="16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zaposlenega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stroški </a:t>
                      </a:r>
                    </a:p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dela na zaposlenega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dodana vrednost</a:t>
                      </a:r>
                      <a:r>
                        <a:rPr lang="sl-SI" sz="1600" b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na zaposlenega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neto</a:t>
                      </a:r>
                      <a:r>
                        <a:rPr lang="sl-SI" sz="1600" b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 čisti dobiček na</a:t>
                      </a:r>
                    </a:p>
                    <a:p>
                      <a:pPr algn="ctr" fontAlgn="b"/>
                      <a:r>
                        <a:rPr lang="sl-SI" sz="1600" b="1" u="none" strike="noStrike" baseline="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zaposlenega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prihodki </a:t>
                      </a: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</a:tr>
              <a:tr h="579120"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2013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100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100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800" marR="0" marT="1080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100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800" marR="0" marT="1080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100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800" marR="0" marT="1080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100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800" marR="0" marT="1080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100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800" marR="0" marT="1080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</a:tr>
              <a:tr h="579120"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2012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89,7   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99,3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800" marR="0" marT="1080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100,8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800" marR="0" marT="1080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93,6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800" marR="0" marT="1080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−383,2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800" marR="0" marT="1080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89,1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800" marR="0" marT="1080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</a:tr>
              <a:tr h="579120"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2011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85,1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93,2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800" marR="0" marT="1080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97,8   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800" marR="0" marT="1080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86,8  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800" marR="0" marT="1080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−199,2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800" marR="0" marT="1080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l-SI" sz="1600" b="1" u="none" strike="noStrike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</a:rPr>
                        <a:t>79,2</a:t>
                      </a:r>
                      <a:endParaRPr lang="sl-SI" sz="1600" b="1" i="0" u="none" strike="noStrike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10800" marR="0" marT="1080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</a:tr>
            </a:tbl>
          </a:graphicData>
        </a:graphic>
      </p:graphicFrame>
      <p:sp>
        <p:nvSpPr>
          <p:cNvPr id="27683" name="Subtitle 2"/>
          <p:cNvSpPr>
            <a:spLocks noGrp="1"/>
          </p:cNvSpPr>
          <p:nvPr>
            <p:ph type="subTitle" idx="1"/>
          </p:nvPr>
        </p:nvSpPr>
        <p:spPr>
          <a:xfrm>
            <a:off x="430213" y="6021388"/>
            <a:ext cx="7813675" cy="576262"/>
          </a:xfrm>
        </p:spPr>
        <p:txBody>
          <a:bodyPr/>
          <a:lstStyle/>
          <a:p>
            <a:pPr algn="l" eaLnBrk="1" hangingPunct="1"/>
            <a:r>
              <a:rPr lang="sl-SI" sz="2400" smtClean="0">
                <a:solidFill>
                  <a:srgbClr val="6E5E5E"/>
                </a:solidFill>
              </a:rPr>
              <a:t>* Vrednosti za leto 2013 glede na prejšnja leta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7" name="Picture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8" name="Title 1"/>
          <p:cNvSpPr>
            <a:spLocks noGrp="1"/>
          </p:cNvSpPr>
          <p:nvPr>
            <p:ph type="ctrTitle"/>
          </p:nvPr>
        </p:nvSpPr>
        <p:spPr>
          <a:xfrm>
            <a:off x="414338" y="285750"/>
            <a:ext cx="7772400" cy="1150938"/>
          </a:xfrm>
        </p:spPr>
        <p:txBody>
          <a:bodyPr/>
          <a:lstStyle/>
          <a:p>
            <a:pPr algn="l" eaLnBrk="1" hangingPunct="1"/>
            <a:r>
              <a:rPr lang="sl-SI" sz="3600" b="1" smtClean="0">
                <a:solidFill>
                  <a:srgbClr val="F33F5D"/>
                </a:solidFill>
              </a:rPr>
              <a:t>Donosnost kapitala in sredstev*</a:t>
            </a:r>
            <a:endParaRPr lang="en-US" sz="3600" smtClean="0">
              <a:solidFill>
                <a:srgbClr val="F33F5D"/>
              </a:solidFill>
            </a:endParaRPr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429444" y="6021288"/>
            <a:ext cx="7814964" cy="576064"/>
          </a:xfrm>
        </p:spPr>
        <p:txBody>
          <a:bodyPr rtlCol="0">
            <a:normAutofit/>
          </a:bodyPr>
          <a:lstStyle/>
          <a:p>
            <a:pPr algn="l" eaLnBrk="1" fontAlgn="auto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l-SI" sz="2400" dirty="0" smtClean="0">
                <a:solidFill>
                  <a:srgbClr val="6E5E5E"/>
                </a:solidFill>
              </a:rPr>
              <a:t>* Donosnost kapitala (ROE) in sredstev (ROA)</a:t>
            </a:r>
            <a:endParaRPr lang="sl-SI" sz="24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6E5E5E"/>
              </a:solidFill>
              <a:effectLst>
                <a:reflection blurRad="6350" stA="55000" endA="300" endPos="45500" dir="5400000" sy="-100000" algn="bl" rotWithShape="0"/>
              </a:effectLst>
              <a:latin typeface="Trebuchet MS" pitchFamily="34" charset="0"/>
            </a:endParaRPr>
          </a:p>
        </p:txBody>
      </p:sp>
      <p:graphicFrame>
        <p:nvGraphicFramePr>
          <p:cNvPr id="28676" name="Grafikon 6"/>
          <p:cNvGraphicFramePr>
            <a:graphicFrameLocks/>
          </p:cNvGraphicFramePr>
          <p:nvPr/>
        </p:nvGraphicFramePr>
        <p:xfrm>
          <a:off x="344488" y="1577975"/>
          <a:ext cx="8274050" cy="4268788"/>
        </p:xfrm>
        <a:graphic>
          <a:graphicData uri="http://schemas.openxmlformats.org/presentationml/2006/ole">
            <p:oleObj spid="_x0000_s28676" r:id="rId4" imgW="8272989" imgH="4267570" progId="Excel.Chart.8">
              <p:embed/>
            </p:oleObj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701" name="Picture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2" name="Title 1"/>
          <p:cNvSpPr>
            <a:spLocks noGrp="1"/>
          </p:cNvSpPr>
          <p:nvPr>
            <p:ph type="ctrTitle"/>
          </p:nvPr>
        </p:nvSpPr>
        <p:spPr>
          <a:xfrm>
            <a:off x="414338" y="285750"/>
            <a:ext cx="7772400" cy="1150938"/>
          </a:xfrm>
        </p:spPr>
        <p:txBody>
          <a:bodyPr/>
          <a:lstStyle/>
          <a:p>
            <a:pPr algn="l" eaLnBrk="1" hangingPunct="1"/>
            <a:r>
              <a:rPr lang="sl-SI" sz="3600" b="1" smtClean="0">
                <a:solidFill>
                  <a:srgbClr val="F33F5D"/>
                </a:solidFill>
              </a:rPr>
              <a:t>Pokritost*</a:t>
            </a:r>
            <a:endParaRPr lang="en-US" sz="3600" smtClean="0">
              <a:solidFill>
                <a:srgbClr val="F33F5D"/>
              </a:solidFill>
            </a:endParaRPr>
          </a:p>
        </p:txBody>
      </p:sp>
      <p:sp>
        <p:nvSpPr>
          <p:cNvPr id="6" name="Subtitle 2"/>
          <p:cNvSpPr>
            <a:spLocks noGrp="1"/>
          </p:cNvSpPr>
          <p:nvPr>
            <p:ph type="subTitle" idx="1"/>
          </p:nvPr>
        </p:nvSpPr>
        <p:spPr>
          <a:xfrm>
            <a:off x="429444" y="5805264"/>
            <a:ext cx="8030988" cy="792088"/>
          </a:xfrm>
        </p:spPr>
        <p:txBody>
          <a:bodyPr rtlCol="0">
            <a:normAutofit/>
          </a:bodyPr>
          <a:lstStyle/>
          <a:p>
            <a:pPr marL="180975" indent="-180975" algn="l" eaLnBrk="1" fontAlgn="auto" hangingPunct="1">
              <a:spcBef>
                <a:spcPts val="6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l-SI" sz="2000" dirty="0" smtClean="0">
                <a:solidFill>
                  <a:srgbClr val="6E5E5E"/>
                </a:solidFill>
              </a:rPr>
              <a:t>* Pokritost finančnih obveznosti odhodkov iz financiranja in poslovnih obveznosti z EBITDA</a:t>
            </a:r>
            <a:endParaRPr lang="sl-SI" sz="24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6E5E5E"/>
              </a:solidFill>
              <a:effectLst>
                <a:reflection blurRad="6350" stA="55000" endA="300" endPos="45500" dir="5400000" sy="-100000" algn="bl" rotWithShape="0"/>
              </a:effectLst>
            </a:endParaRPr>
          </a:p>
        </p:txBody>
      </p:sp>
      <p:graphicFrame>
        <p:nvGraphicFramePr>
          <p:cNvPr id="29700" name="Grafikon 7"/>
          <p:cNvGraphicFramePr>
            <a:graphicFrameLocks/>
          </p:cNvGraphicFramePr>
          <p:nvPr/>
        </p:nvGraphicFramePr>
        <p:xfrm>
          <a:off x="417513" y="1649413"/>
          <a:ext cx="8308975" cy="3775075"/>
        </p:xfrm>
        <a:graphic>
          <a:graphicData uri="http://schemas.openxmlformats.org/presentationml/2006/ole">
            <p:oleObj spid="_x0000_s29700" r:id="rId4" imgW="8315665" imgH="3773751" progId="Excel.Chart.8">
              <p:embed/>
            </p:oleObj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1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itle 1"/>
          <p:cNvSpPr>
            <a:spLocks noGrp="1"/>
          </p:cNvSpPr>
          <p:nvPr>
            <p:ph type="ctrTitle"/>
          </p:nvPr>
        </p:nvSpPr>
        <p:spPr>
          <a:xfrm>
            <a:off x="685800" y="2293938"/>
            <a:ext cx="7772400" cy="115252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l-SI" sz="25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Hvala za pozornost!</a:t>
            </a:r>
            <a:endParaRPr lang="en-US" sz="25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1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90850"/>
            <a:ext cx="7772400" cy="115252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25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Osebna</a:t>
            </a:r>
            <a:r>
              <a:rPr lang="en-US" sz="25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5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izkaznica</a:t>
            </a:r>
            <a:r>
              <a:rPr lang="en-US" sz="25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5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panoge</a:t>
            </a:r>
            <a:r>
              <a:rPr lang="en-US" sz="25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– </a:t>
            </a:r>
            <a:r>
              <a:rPr lang="en-US" sz="25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primerjalna</a:t>
            </a:r>
            <a:r>
              <a:rPr lang="en-US" sz="25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r>
              <a:rPr lang="en-US" sz="2500" b="1" dirty="0" err="1">
                <a:solidFill>
                  <a:schemeClr val="tx1">
                    <a:lumMod val="65000"/>
                    <a:lumOff val="35000"/>
                  </a:schemeClr>
                </a:solidFill>
              </a:rPr>
              <a:t>analiza</a:t>
            </a:r>
            <a:r>
              <a:rPr lang="en-US" sz="25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2012/2013</a:t>
            </a:r>
            <a:br>
              <a:rPr lang="en-US" sz="25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</a:br>
            <a:endParaRPr lang="en-US" sz="25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138613"/>
            <a:ext cx="6400800" cy="215741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sz="2000" dirty="0" err="1" smtClean="0">
                <a:solidFill>
                  <a:srgbClr val="6E5E5E"/>
                </a:solidFill>
              </a:rPr>
              <a:t>Andreja</a:t>
            </a:r>
            <a:r>
              <a:rPr lang="en-US" sz="2000" dirty="0" smtClean="0">
                <a:solidFill>
                  <a:srgbClr val="6E5E5E"/>
                </a:solidFill>
              </a:rPr>
              <a:t> </a:t>
            </a:r>
            <a:r>
              <a:rPr lang="en-US" sz="2000" dirty="0" err="1" smtClean="0">
                <a:solidFill>
                  <a:srgbClr val="6E5E5E"/>
                </a:solidFill>
              </a:rPr>
              <a:t>Kavčič</a:t>
            </a:r>
            <a:r>
              <a:rPr lang="en-US" sz="2000" dirty="0" smtClean="0">
                <a:solidFill>
                  <a:srgbClr val="6E5E5E"/>
                </a:solidFill>
              </a:rPr>
              <a:t>, SPPO</a:t>
            </a:r>
            <a:endParaRPr lang="sl-SI" sz="2000" dirty="0" smtClean="0">
              <a:solidFill>
                <a:srgbClr val="6E5E5E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5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6" name="Title 1"/>
          <p:cNvSpPr>
            <a:spLocks noGrp="1"/>
          </p:cNvSpPr>
          <p:nvPr>
            <p:ph type="ctrTitle"/>
          </p:nvPr>
        </p:nvSpPr>
        <p:spPr>
          <a:xfrm>
            <a:off x="452438" y="269875"/>
            <a:ext cx="7772400" cy="1152525"/>
          </a:xfrm>
        </p:spPr>
        <p:txBody>
          <a:bodyPr/>
          <a:lstStyle/>
          <a:p>
            <a:pPr algn="l" eaLnBrk="1" hangingPunct="1"/>
            <a:r>
              <a:rPr lang="sl-SI" sz="3600" b="1" smtClean="0">
                <a:solidFill>
                  <a:srgbClr val="F33F5D"/>
                </a:solidFill>
              </a:rPr>
              <a:t>Skupina SPPO</a:t>
            </a:r>
            <a:endParaRPr lang="en-US" sz="3600" b="1" smtClean="0">
              <a:solidFill>
                <a:srgbClr val="F33F5D"/>
              </a:solidFill>
            </a:endParaRPr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468313" y="1489075"/>
            <a:ext cx="6983412" cy="4100513"/>
          </a:xfrm>
        </p:spPr>
        <p:txBody>
          <a:bodyPr rtlCol="0">
            <a:normAutofit lnSpcReduction="10000"/>
          </a:bodyPr>
          <a:lstStyle/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l-SI" sz="2400" b="1" dirty="0" smtClean="0">
                <a:solidFill>
                  <a:srgbClr val="6E5E5E"/>
                </a:solidFill>
              </a:rPr>
              <a:t>Skupina SPPO </a:t>
            </a:r>
            <a:r>
              <a:rPr lang="sl-SI" sz="2400" b="1" dirty="0">
                <a:solidFill>
                  <a:srgbClr val="6E5E5E"/>
                </a:solidFill>
              </a:rPr>
              <a:t>je bila oblikovana lani </a:t>
            </a:r>
            <a:r>
              <a:rPr lang="sl-SI" sz="2400" b="1" dirty="0" smtClean="0">
                <a:solidFill>
                  <a:srgbClr val="6E5E5E"/>
                </a:solidFill>
              </a:rPr>
              <a:t>na pobudo Zdravka </a:t>
            </a:r>
            <a:r>
              <a:rPr lang="sl-SI" sz="2400" b="1" dirty="0">
                <a:solidFill>
                  <a:srgbClr val="6E5E5E"/>
                </a:solidFill>
              </a:rPr>
              <a:t>Kafola, direktorja Zbornice knjižnih založnikov in knjigotržcev.  </a:t>
            </a:r>
            <a:endParaRPr lang="sl-SI" sz="2400" b="1" dirty="0" smtClean="0">
              <a:solidFill>
                <a:srgbClr val="6E5E5E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sl-SI" sz="2400" b="1" dirty="0">
              <a:solidFill>
                <a:srgbClr val="6E5E5E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l-SI" sz="2400" b="1" dirty="0" smtClean="0">
                <a:solidFill>
                  <a:srgbClr val="6E5E5E"/>
                </a:solidFill>
              </a:rPr>
              <a:t>Analizo so pripravili člani skupine:</a:t>
            </a:r>
          </a:p>
          <a:p>
            <a:pPr marL="342900" indent="-342900" algn="l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l-SI" sz="2400" b="1" dirty="0" smtClean="0">
                <a:solidFill>
                  <a:srgbClr val="6E5E5E"/>
                </a:solidFill>
              </a:rPr>
              <a:t>Helena </a:t>
            </a:r>
            <a:r>
              <a:rPr lang="sl-SI" sz="2400" b="1" dirty="0">
                <a:solidFill>
                  <a:srgbClr val="6E5E5E"/>
                </a:solidFill>
              </a:rPr>
              <a:t>Kraljič (</a:t>
            </a:r>
            <a:r>
              <a:rPr lang="sl-SI" sz="2400" b="1" dirty="0" smtClean="0">
                <a:solidFill>
                  <a:srgbClr val="6E5E5E"/>
                </a:solidFill>
              </a:rPr>
              <a:t>Morfem)</a:t>
            </a:r>
          </a:p>
          <a:p>
            <a:pPr marL="342900" indent="-342900" algn="l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l-SI" sz="2400" b="1" dirty="0" smtClean="0">
                <a:solidFill>
                  <a:srgbClr val="6E5E5E"/>
                </a:solidFill>
              </a:rPr>
              <a:t>Irena </a:t>
            </a:r>
            <a:r>
              <a:rPr lang="sl-SI" sz="2400" b="1" dirty="0">
                <a:solidFill>
                  <a:srgbClr val="6E5E5E"/>
                </a:solidFill>
              </a:rPr>
              <a:t>Miš Svoljšak (Založba </a:t>
            </a:r>
            <a:r>
              <a:rPr lang="sl-SI" sz="2400" b="1" dirty="0" smtClean="0">
                <a:solidFill>
                  <a:srgbClr val="6E5E5E"/>
                </a:solidFill>
              </a:rPr>
              <a:t>Miš)</a:t>
            </a:r>
          </a:p>
          <a:p>
            <a:pPr marL="342900" indent="-342900" algn="l" eaLnBrk="1" fontAlgn="auto" hangingPunct="1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sl-SI" sz="2400" b="1" dirty="0" smtClean="0">
                <a:solidFill>
                  <a:srgbClr val="6E5E5E"/>
                </a:solidFill>
              </a:rPr>
              <a:t>Andreja </a:t>
            </a:r>
            <a:r>
              <a:rPr lang="sl-SI" sz="2400" b="1" dirty="0">
                <a:solidFill>
                  <a:srgbClr val="6E5E5E"/>
                </a:solidFill>
              </a:rPr>
              <a:t>Kavčič (</a:t>
            </a:r>
            <a:r>
              <a:rPr lang="sl-SI" sz="2400" b="1" dirty="0" smtClean="0">
                <a:solidFill>
                  <a:srgbClr val="6E5E5E"/>
                </a:solidFill>
              </a:rPr>
              <a:t>DZS)</a:t>
            </a: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sl-SI" sz="2400" b="1" dirty="0" smtClean="0">
              <a:solidFill>
                <a:srgbClr val="6E5E5E"/>
              </a:solidFill>
            </a:endParaRPr>
          </a:p>
          <a:p>
            <a:pPr algn="l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sl-SI" sz="2400" b="1" dirty="0" smtClean="0">
                <a:solidFill>
                  <a:srgbClr val="6E5E5E"/>
                </a:solidFill>
              </a:rPr>
              <a:t>ter Damijana </a:t>
            </a:r>
            <a:r>
              <a:rPr lang="sl-SI" sz="2400" b="1" dirty="0">
                <a:solidFill>
                  <a:srgbClr val="6E5E5E"/>
                </a:solidFill>
              </a:rPr>
              <a:t>Kisovec (</a:t>
            </a:r>
            <a:r>
              <a:rPr lang="sl-SI" sz="2400" b="1" dirty="0" smtClean="0">
                <a:solidFill>
                  <a:srgbClr val="6E5E5E"/>
                </a:solidFill>
              </a:rPr>
              <a:t>NUK) in dr</a:t>
            </a:r>
            <a:r>
              <a:rPr lang="sl-SI" sz="2400" b="1" dirty="0">
                <a:solidFill>
                  <a:srgbClr val="6E5E5E"/>
                </a:solidFill>
              </a:rPr>
              <a:t>. Miha Kovač </a:t>
            </a:r>
            <a:r>
              <a:rPr lang="sl-SI" sz="2400" b="1" dirty="0" smtClean="0">
                <a:solidFill>
                  <a:srgbClr val="6E5E5E"/>
                </a:solidFill>
              </a:rPr>
              <a:t>(FF)</a:t>
            </a:r>
            <a:endParaRPr lang="sl-SI" sz="2400" b="1" dirty="0">
              <a:solidFill>
                <a:srgbClr val="6E5E5E"/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09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0" name="Title 1"/>
          <p:cNvSpPr>
            <a:spLocks noGrp="1"/>
          </p:cNvSpPr>
          <p:nvPr>
            <p:ph type="ctrTitle"/>
          </p:nvPr>
        </p:nvSpPr>
        <p:spPr>
          <a:xfrm>
            <a:off x="452438" y="269875"/>
            <a:ext cx="7772400" cy="1152525"/>
          </a:xfrm>
        </p:spPr>
        <p:txBody>
          <a:bodyPr/>
          <a:lstStyle/>
          <a:p>
            <a:pPr algn="l" eaLnBrk="1" hangingPunct="1"/>
            <a:r>
              <a:rPr lang="sl-SI" sz="3600" b="1" smtClean="0">
                <a:solidFill>
                  <a:srgbClr val="F33F5D"/>
                </a:solidFill>
              </a:rPr>
              <a:t>Struktura in število založnikov</a:t>
            </a:r>
            <a:endParaRPr lang="en-US" sz="3600" b="1" smtClean="0">
              <a:solidFill>
                <a:srgbClr val="F33F5D"/>
              </a:solidFill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539750" y="1666875"/>
          <a:ext cx="8064500" cy="20605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2317"/>
                <a:gridCol w="808064"/>
                <a:gridCol w="808064"/>
                <a:gridCol w="808064"/>
                <a:gridCol w="808064"/>
                <a:gridCol w="808064"/>
                <a:gridCol w="808064"/>
                <a:gridCol w="808064"/>
                <a:gridCol w="808064"/>
                <a:gridCol w="808064"/>
              </a:tblGrid>
              <a:tr h="394044">
                <a:tc>
                  <a:txBody>
                    <a:bodyPr/>
                    <a:lstStyle/>
                    <a:p>
                      <a:pPr algn="ctr"/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PU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err="1" smtClean="0">
                          <a:solidFill>
                            <a:schemeClr val="bg1"/>
                          </a:solidFill>
                          <a:latin typeface="+mn-lt"/>
                        </a:rPr>
                        <a:t>samozal</a:t>
                      </a:r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.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 1</a:t>
                      </a:r>
                      <a:r>
                        <a:rPr lang="sl-SI" sz="1600" b="1" baseline="0" dirty="0" smtClean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2-5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6-10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11-19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20-49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50-99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100+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</a:tr>
              <a:tr h="555369"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2011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1470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237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873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393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108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47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34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10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5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</a:tr>
              <a:tr h="555369"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2012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1575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253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1161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419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95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43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26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8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5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</a:tr>
              <a:tr h="555369"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2013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1395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187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929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319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75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37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24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6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600" b="1" dirty="0" smtClean="0">
                          <a:solidFill>
                            <a:schemeClr val="bg1"/>
                          </a:solidFill>
                          <a:latin typeface="+mn-lt"/>
                        </a:rPr>
                        <a:t>5</a:t>
                      </a:r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4" name="Title 1"/>
          <p:cNvSpPr>
            <a:spLocks noGrp="1"/>
          </p:cNvSpPr>
          <p:nvPr>
            <p:ph type="ctrTitle"/>
          </p:nvPr>
        </p:nvSpPr>
        <p:spPr>
          <a:xfrm>
            <a:off x="452438" y="269875"/>
            <a:ext cx="7772400" cy="1152525"/>
          </a:xfrm>
        </p:spPr>
        <p:txBody>
          <a:bodyPr/>
          <a:lstStyle/>
          <a:p>
            <a:pPr algn="l" eaLnBrk="1" hangingPunct="1"/>
            <a:r>
              <a:rPr lang="sl-SI" sz="3600" b="1" smtClean="0">
                <a:solidFill>
                  <a:srgbClr val="F33F5D"/>
                </a:solidFill>
              </a:rPr>
              <a:t>Povprečna naklada</a:t>
            </a:r>
            <a:endParaRPr lang="en-US" sz="3600" b="1" smtClean="0">
              <a:solidFill>
                <a:srgbClr val="F33F5D"/>
              </a:solidFill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539750" y="1666875"/>
          <a:ext cx="6121400" cy="4495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04256"/>
                <a:gridCol w="1272141"/>
                <a:gridCol w="1272141"/>
                <a:gridCol w="1272141"/>
              </a:tblGrid>
              <a:tr h="359389">
                <a:tc>
                  <a:txBody>
                    <a:bodyPr/>
                    <a:lstStyle/>
                    <a:p>
                      <a:pPr algn="ctr"/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2011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2012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2013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</a:tr>
              <a:tr h="443899">
                <a:tc>
                  <a:txBody>
                    <a:bodyPr/>
                    <a:lstStyle/>
                    <a:p>
                      <a:r>
                        <a:rPr lang="sl-SI" sz="1600" b="1" dirty="0" smtClean="0">
                          <a:solidFill>
                            <a:schemeClr val="bg1"/>
                          </a:solidFill>
                        </a:rPr>
                        <a:t>MON</a:t>
                      </a: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1235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1138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1179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</a:tr>
              <a:tr h="443899">
                <a:tc>
                  <a:txBody>
                    <a:bodyPr/>
                    <a:lstStyle/>
                    <a:p>
                      <a:r>
                        <a:rPr lang="sl-SI" sz="1600" b="1" dirty="0" smtClean="0">
                          <a:solidFill>
                            <a:schemeClr val="bg1"/>
                          </a:solidFill>
                        </a:rPr>
                        <a:t>učbeniki</a:t>
                      </a:r>
                      <a:endParaRPr lang="sl-SI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1479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1431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1463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</a:tr>
              <a:tr h="443899">
                <a:tc>
                  <a:txBody>
                    <a:bodyPr/>
                    <a:lstStyle/>
                    <a:p>
                      <a:r>
                        <a:rPr lang="sl-SI" sz="1600" b="1" dirty="0" smtClean="0">
                          <a:solidFill>
                            <a:schemeClr val="bg1"/>
                          </a:solidFill>
                        </a:rPr>
                        <a:t>stvarn</a:t>
                      </a:r>
                      <a:r>
                        <a:rPr lang="sl-SI" sz="1600" b="1" baseline="0" dirty="0" smtClean="0">
                          <a:solidFill>
                            <a:schemeClr val="bg1"/>
                          </a:solidFill>
                        </a:rPr>
                        <a:t>a za odrasle</a:t>
                      </a:r>
                      <a:endParaRPr lang="sl-SI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1190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958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973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</a:tr>
              <a:tr h="443899">
                <a:tc>
                  <a:txBody>
                    <a:bodyPr/>
                    <a:lstStyle/>
                    <a:p>
                      <a:r>
                        <a:rPr lang="sl-SI" sz="1600" b="1" dirty="0" smtClean="0">
                          <a:solidFill>
                            <a:schemeClr val="bg1"/>
                          </a:solidFill>
                        </a:rPr>
                        <a:t>leposlovje  za</a:t>
                      </a:r>
                      <a:r>
                        <a:rPr lang="sl-SI" sz="1600" b="1" baseline="0" dirty="0" smtClean="0">
                          <a:solidFill>
                            <a:schemeClr val="bg1"/>
                          </a:solidFill>
                        </a:rPr>
                        <a:t> odrasle</a:t>
                      </a:r>
                      <a:endParaRPr lang="sl-SI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799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832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772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</a:tr>
              <a:tr h="443899">
                <a:tc>
                  <a:txBody>
                    <a:bodyPr/>
                    <a:lstStyle/>
                    <a:p>
                      <a:r>
                        <a:rPr lang="sl-SI" sz="1600" b="1" dirty="0" smtClean="0">
                          <a:solidFill>
                            <a:schemeClr val="bg1"/>
                          </a:solidFill>
                        </a:rPr>
                        <a:t>SLO leposlovje</a:t>
                      </a:r>
                      <a:r>
                        <a:rPr lang="sl-SI" sz="1600" b="1" baseline="0" dirty="0" smtClean="0">
                          <a:solidFill>
                            <a:schemeClr val="bg1"/>
                          </a:solidFill>
                        </a:rPr>
                        <a:t> za odrasle</a:t>
                      </a:r>
                      <a:endParaRPr lang="sl-SI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563</a:t>
                      </a: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525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572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</a:tr>
              <a:tr h="443899">
                <a:tc>
                  <a:txBody>
                    <a:bodyPr/>
                    <a:lstStyle/>
                    <a:p>
                      <a:r>
                        <a:rPr lang="sl-SI" sz="1600" b="1" dirty="0" smtClean="0">
                          <a:solidFill>
                            <a:schemeClr val="bg1"/>
                          </a:solidFill>
                        </a:rPr>
                        <a:t>knjige za otroke</a:t>
                      </a:r>
                      <a:endParaRPr lang="sl-SI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1608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1642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1803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</a:tr>
              <a:tr h="443899">
                <a:tc>
                  <a:txBody>
                    <a:bodyPr/>
                    <a:lstStyle/>
                    <a:p>
                      <a:r>
                        <a:rPr lang="sl-SI" sz="1600" b="1" dirty="0" smtClean="0">
                          <a:solidFill>
                            <a:schemeClr val="bg1"/>
                          </a:solidFill>
                        </a:rPr>
                        <a:t>slikanice</a:t>
                      </a:r>
                      <a:endParaRPr lang="sl-SI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1756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1961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2285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</a:tr>
              <a:tr h="443899">
                <a:tc>
                  <a:txBody>
                    <a:bodyPr/>
                    <a:lstStyle/>
                    <a:p>
                      <a:r>
                        <a:rPr lang="sl-SI" sz="1600" b="1" dirty="0" smtClean="0">
                          <a:solidFill>
                            <a:schemeClr val="bg1"/>
                          </a:solidFill>
                        </a:rPr>
                        <a:t>SLO</a:t>
                      </a:r>
                      <a:r>
                        <a:rPr lang="sl-SI" sz="1600" b="1" baseline="0" dirty="0" smtClean="0">
                          <a:solidFill>
                            <a:schemeClr val="bg1"/>
                          </a:solidFill>
                        </a:rPr>
                        <a:t> slikanice</a:t>
                      </a:r>
                      <a:endParaRPr lang="sl-SI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1039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998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1692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</a:tr>
              <a:tr h="443899">
                <a:tc>
                  <a:txBody>
                    <a:bodyPr/>
                    <a:lstStyle/>
                    <a:p>
                      <a:r>
                        <a:rPr lang="sl-SI" sz="1600" b="1" dirty="0" smtClean="0">
                          <a:solidFill>
                            <a:schemeClr val="bg1"/>
                          </a:solidFill>
                        </a:rPr>
                        <a:t>„knjige“</a:t>
                      </a:r>
                      <a:endParaRPr lang="sl-SI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983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smtClean="0">
                          <a:solidFill>
                            <a:schemeClr val="bg1"/>
                          </a:solidFill>
                        </a:rPr>
                        <a:t>1056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1076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7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58" name="Title 1"/>
          <p:cNvSpPr>
            <a:spLocks noGrp="1"/>
          </p:cNvSpPr>
          <p:nvPr>
            <p:ph type="ctrTitle"/>
          </p:nvPr>
        </p:nvSpPr>
        <p:spPr>
          <a:xfrm>
            <a:off x="452438" y="269875"/>
            <a:ext cx="7772400" cy="1152525"/>
          </a:xfrm>
        </p:spPr>
        <p:txBody>
          <a:bodyPr/>
          <a:lstStyle/>
          <a:p>
            <a:pPr algn="l" eaLnBrk="1" hangingPunct="1"/>
            <a:r>
              <a:rPr lang="sl-SI" sz="3600" b="1" smtClean="0">
                <a:solidFill>
                  <a:srgbClr val="F33F5D"/>
                </a:solidFill>
              </a:rPr>
              <a:t>Povprečna cena</a:t>
            </a:r>
            <a:endParaRPr lang="en-US" sz="3600" b="1" smtClean="0">
              <a:solidFill>
                <a:srgbClr val="F33F5D"/>
              </a:solidFill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539750" y="1666875"/>
          <a:ext cx="6121400" cy="4495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04256"/>
                <a:gridCol w="1272141"/>
                <a:gridCol w="1272141"/>
                <a:gridCol w="1272141"/>
              </a:tblGrid>
              <a:tr h="359389">
                <a:tc>
                  <a:txBody>
                    <a:bodyPr/>
                    <a:lstStyle/>
                    <a:p>
                      <a:pPr algn="ctr"/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2011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2012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2013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</a:tr>
              <a:tr h="443899">
                <a:tc>
                  <a:txBody>
                    <a:bodyPr/>
                    <a:lstStyle/>
                    <a:p>
                      <a:r>
                        <a:rPr lang="sl-SI" sz="1600" b="1" dirty="0" smtClean="0">
                          <a:solidFill>
                            <a:schemeClr val="bg1"/>
                          </a:solidFill>
                        </a:rPr>
                        <a:t>MON</a:t>
                      </a: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22,81 €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29" marB="45729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19,47 €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29" marB="45729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21,30 €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29" marB="45729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</a:tr>
              <a:tr h="443899">
                <a:tc>
                  <a:txBody>
                    <a:bodyPr/>
                    <a:lstStyle/>
                    <a:p>
                      <a:r>
                        <a:rPr lang="sl-SI" sz="1600" b="1" dirty="0" smtClean="0">
                          <a:solidFill>
                            <a:schemeClr val="bg1"/>
                          </a:solidFill>
                        </a:rPr>
                        <a:t>učbeniki</a:t>
                      </a:r>
                      <a:endParaRPr lang="sl-SI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15,20 €</a:t>
                      </a:r>
                    </a:p>
                  </a:txBody>
                  <a:tcPr marL="91454" marR="91454" marT="45729" marB="45729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14,44 €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29" marB="45729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14,13 €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29" marB="45729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</a:tr>
              <a:tr h="443899">
                <a:tc>
                  <a:txBody>
                    <a:bodyPr/>
                    <a:lstStyle/>
                    <a:p>
                      <a:r>
                        <a:rPr lang="sl-SI" sz="1600" b="1" dirty="0" smtClean="0">
                          <a:solidFill>
                            <a:schemeClr val="bg1"/>
                          </a:solidFill>
                        </a:rPr>
                        <a:t>stvarn</a:t>
                      </a:r>
                      <a:r>
                        <a:rPr lang="sl-SI" sz="1600" b="1" baseline="0" dirty="0" smtClean="0">
                          <a:solidFill>
                            <a:schemeClr val="bg1"/>
                          </a:solidFill>
                        </a:rPr>
                        <a:t>a za odrasle</a:t>
                      </a:r>
                      <a:endParaRPr lang="sl-SI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35,62 €</a:t>
                      </a:r>
                    </a:p>
                  </a:txBody>
                  <a:tcPr marL="91454" marR="91454" marT="45729" marB="45729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23,70 €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29" marB="45729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29,58 €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29" marB="45729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</a:tr>
              <a:tr h="443899">
                <a:tc>
                  <a:txBody>
                    <a:bodyPr/>
                    <a:lstStyle/>
                    <a:p>
                      <a:r>
                        <a:rPr lang="sl-SI" sz="1600" b="1" dirty="0" smtClean="0">
                          <a:solidFill>
                            <a:schemeClr val="bg1"/>
                          </a:solidFill>
                        </a:rPr>
                        <a:t>leposlovje  za</a:t>
                      </a:r>
                      <a:r>
                        <a:rPr lang="sl-SI" sz="1600" b="1" baseline="0" dirty="0" smtClean="0">
                          <a:solidFill>
                            <a:schemeClr val="bg1"/>
                          </a:solidFill>
                        </a:rPr>
                        <a:t> odrasle</a:t>
                      </a:r>
                      <a:endParaRPr lang="sl-SI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20,96 €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29" marB="45729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20,60 €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29" marB="45729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20,63 €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29" marB="45729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</a:tr>
              <a:tr h="443899">
                <a:tc>
                  <a:txBody>
                    <a:bodyPr/>
                    <a:lstStyle/>
                    <a:p>
                      <a:r>
                        <a:rPr lang="sl-SI" sz="1600" b="1" dirty="0" smtClean="0">
                          <a:solidFill>
                            <a:schemeClr val="bg1"/>
                          </a:solidFill>
                        </a:rPr>
                        <a:t>SLO leposlovje</a:t>
                      </a:r>
                      <a:r>
                        <a:rPr lang="sl-SI" sz="1600" b="1" baseline="0" dirty="0" smtClean="0">
                          <a:solidFill>
                            <a:schemeClr val="bg1"/>
                          </a:solidFill>
                        </a:rPr>
                        <a:t> za odrasle</a:t>
                      </a:r>
                      <a:endParaRPr lang="sl-SI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19,52 €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29" marB="45729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19,72 €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29" marB="45729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19,28 €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29" marB="45729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</a:tr>
              <a:tr h="443899">
                <a:tc>
                  <a:txBody>
                    <a:bodyPr/>
                    <a:lstStyle/>
                    <a:p>
                      <a:r>
                        <a:rPr lang="sl-SI" sz="1600" b="1" dirty="0" smtClean="0">
                          <a:solidFill>
                            <a:schemeClr val="bg1"/>
                          </a:solidFill>
                        </a:rPr>
                        <a:t>knjige za otroke</a:t>
                      </a:r>
                      <a:endParaRPr lang="sl-SI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15,62 €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29" marB="45729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14,88 €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29" marB="45729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15,41 €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29" marB="45729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</a:tr>
              <a:tr h="443899">
                <a:tc>
                  <a:txBody>
                    <a:bodyPr/>
                    <a:lstStyle/>
                    <a:p>
                      <a:r>
                        <a:rPr lang="sl-SI" sz="1600" b="1" dirty="0" smtClean="0">
                          <a:solidFill>
                            <a:schemeClr val="bg1"/>
                          </a:solidFill>
                        </a:rPr>
                        <a:t>slikanice</a:t>
                      </a:r>
                      <a:endParaRPr lang="sl-SI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13,33 €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29" marB="45729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11,95 €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29" marB="45729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12,97 €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29" marB="45729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</a:tr>
              <a:tr h="443899">
                <a:tc>
                  <a:txBody>
                    <a:bodyPr/>
                    <a:lstStyle/>
                    <a:p>
                      <a:r>
                        <a:rPr lang="sl-SI" sz="1600" b="1" dirty="0" smtClean="0">
                          <a:solidFill>
                            <a:schemeClr val="bg1"/>
                          </a:solidFill>
                        </a:rPr>
                        <a:t>SLO</a:t>
                      </a:r>
                      <a:r>
                        <a:rPr lang="sl-SI" sz="1600" b="1" baseline="0" dirty="0" smtClean="0">
                          <a:solidFill>
                            <a:schemeClr val="bg1"/>
                          </a:solidFill>
                        </a:rPr>
                        <a:t> slikanice</a:t>
                      </a:r>
                      <a:endParaRPr lang="sl-SI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17,78 €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29" marB="45729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17,01 €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29" marB="45729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16,47 €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29" marB="45729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</a:tr>
              <a:tr h="443899">
                <a:tc>
                  <a:txBody>
                    <a:bodyPr/>
                    <a:lstStyle/>
                    <a:p>
                      <a:r>
                        <a:rPr lang="sl-SI" sz="1600" b="1" dirty="0" smtClean="0">
                          <a:solidFill>
                            <a:schemeClr val="bg1"/>
                          </a:solidFill>
                        </a:rPr>
                        <a:t>„knjige“</a:t>
                      </a:r>
                      <a:endParaRPr lang="sl-SI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22,77 €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29" marB="45729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21,00 €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29" marB="45729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23,85 €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4" marR="91454" marT="45729" marB="45729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1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2" name="Title 1"/>
          <p:cNvSpPr>
            <a:spLocks noGrp="1"/>
          </p:cNvSpPr>
          <p:nvPr>
            <p:ph type="ctrTitle"/>
          </p:nvPr>
        </p:nvSpPr>
        <p:spPr>
          <a:xfrm>
            <a:off x="452438" y="269875"/>
            <a:ext cx="7772400" cy="1152525"/>
          </a:xfrm>
        </p:spPr>
        <p:txBody>
          <a:bodyPr/>
          <a:lstStyle/>
          <a:p>
            <a:pPr algn="l" eaLnBrk="1" hangingPunct="1"/>
            <a:r>
              <a:rPr lang="sl-SI" sz="3600" b="1" smtClean="0">
                <a:solidFill>
                  <a:srgbClr val="F33F5D"/>
                </a:solidFill>
              </a:rPr>
              <a:t>Število izdanih knjig</a:t>
            </a:r>
            <a:endParaRPr lang="en-US" sz="3600" b="1" smtClean="0">
              <a:solidFill>
                <a:srgbClr val="F33F5D"/>
              </a:solidFill>
            </a:endParaRPr>
          </a:p>
        </p:txBody>
      </p:sp>
      <p:graphicFrame>
        <p:nvGraphicFramePr>
          <p:cNvPr id="6" name="Tabela 5"/>
          <p:cNvGraphicFramePr>
            <a:graphicFrameLocks noGrp="1"/>
          </p:cNvGraphicFramePr>
          <p:nvPr/>
        </p:nvGraphicFramePr>
        <p:xfrm>
          <a:off x="539750" y="1666875"/>
          <a:ext cx="6121400" cy="4495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304256"/>
                <a:gridCol w="1272141"/>
                <a:gridCol w="1272141"/>
                <a:gridCol w="1272141"/>
              </a:tblGrid>
              <a:tr h="359389">
                <a:tc>
                  <a:txBody>
                    <a:bodyPr/>
                    <a:lstStyle/>
                    <a:p>
                      <a:pPr algn="ctr"/>
                      <a:endParaRPr lang="sl-SI" sz="1600" b="1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18000" marR="18000" marT="18000" marB="1800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2011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2012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2013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</a:tr>
              <a:tr h="443899">
                <a:tc>
                  <a:txBody>
                    <a:bodyPr/>
                    <a:lstStyle/>
                    <a:p>
                      <a:r>
                        <a:rPr lang="sl-SI" sz="1600" b="1" dirty="0" smtClean="0">
                          <a:solidFill>
                            <a:schemeClr val="bg1"/>
                          </a:solidFill>
                        </a:rPr>
                        <a:t>MON</a:t>
                      </a: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6623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7" marR="91457" marT="45729" marB="45729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6209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7" marR="91457" marT="45729" marB="45729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4950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7" marR="91457" marT="45729" marB="45729" anchor="ctr">
                    <a:lnL w="12700" cmpd="sng">
                      <a:noFill/>
                    </a:lnL>
                    <a:lnR w="12700" cmpd="sng"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</a:tr>
              <a:tr h="443899">
                <a:tc>
                  <a:txBody>
                    <a:bodyPr/>
                    <a:lstStyle/>
                    <a:p>
                      <a:r>
                        <a:rPr lang="sl-SI" sz="1600" b="1" dirty="0" smtClean="0">
                          <a:solidFill>
                            <a:schemeClr val="bg1"/>
                          </a:solidFill>
                        </a:rPr>
                        <a:t>učbeniki</a:t>
                      </a:r>
                      <a:endParaRPr lang="sl-SI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896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7" marR="91457" marT="45729" marB="45729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830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7" marR="91457" marT="45729" marB="45729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715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7" marR="91457" marT="45729" marB="45729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</a:tr>
              <a:tr h="443899">
                <a:tc>
                  <a:txBody>
                    <a:bodyPr/>
                    <a:lstStyle/>
                    <a:p>
                      <a:r>
                        <a:rPr lang="sl-SI" sz="1600" b="1" dirty="0" smtClean="0">
                          <a:solidFill>
                            <a:schemeClr val="bg1"/>
                          </a:solidFill>
                        </a:rPr>
                        <a:t>stvarn</a:t>
                      </a:r>
                      <a:r>
                        <a:rPr lang="sl-SI" sz="1600" b="1" baseline="0" dirty="0" smtClean="0">
                          <a:solidFill>
                            <a:schemeClr val="bg1"/>
                          </a:solidFill>
                        </a:rPr>
                        <a:t>a za odrasle</a:t>
                      </a:r>
                      <a:endParaRPr lang="sl-SI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3324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7" marR="91457" marT="45729" marB="45729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3151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7" marR="91457" marT="45729" marB="45729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2440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7" marR="91457" marT="45729" marB="45729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</a:tr>
              <a:tr h="443899">
                <a:tc>
                  <a:txBody>
                    <a:bodyPr/>
                    <a:lstStyle/>
                    <a:p>
                      <a:r>
                        <a:rPr lang="sl-SI" sz="1600" b="1" dirty="0" smtClean="0">
                          <a:solidFill>
                            <a:schemeClr val="bg1"/>
                          </a:solidFill>
                        </a:rPr>
                        <a:t>leposlovje  za</a:t>
                      </a:r>
                      <a:r>
                        <a:rPr lang="sl-SI" sz="1600" b="1" baseline="0" dirty="0" smtClean="0">
                          <a:solidFill>
                            <a:schemeClr val="bg1"/>
                          </a:solidFill>
                        </a:rPr>
                        <a:t> odrasle</a:t>
                      </a:r>
                      <a:endParaRPr lang="sl-SI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1230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7" marR="91457" marT="45729" marB="45729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1168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7" marR="91457" marT="45729" marB="45729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925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7" marR="91457" marT="45729" marB="45729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</a:tr>
              <a:tr h="443899">
                <a:tc>
                  <a:txBody>
                    <a:bodyPr/>
                    <a:lstStyle/>
                    <a:p>
                      <a:r>
                        <a:rPr lang="sl-SI" sz="1600" b="1" dirty="0" smtClean="0">
                          <a:solidFill>
                            <a:schemeClr val="bg1"/>
                          </a:solidFill>
                        </a:rPr>
                        <a:t>SLO leposlovje</a:t>
                      </a:r>
                      <a:r>
                        <a:rPr lang="sl-SI" sz="1600" b="1" baseline="0" dirty="0" smtClean="0">
                          <a:solidFill>
                            <a:schemeClr val="bg1"/>
                          </a:solidFill>
                        </a:rPr>
                        <a:t> za odrasle</a:t>
                      </a:r>
                      <a:endParaRPr lang="sl-SI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599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7" marR="91457" marT="45729" marB="45729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563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7" marR="91457" marT="45729" marB="45729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436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7" marR="91457" marT="45729" marB="45729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</a:tr>
              <a:tr h="443899">
                <a:tc>
                  <a:txBody>
                    <a:bodyPr/>
                    <a:lstStyle/>
                    <a:p>
                      <a:r>
                        <a:rPr lang="sl-SI" sz="1600" b="1" dirty="0" smtClean="0">
                          <a:solidFill>
                            <a:schemeClr val="bg1"/>
                          </a:solidFill>
                        </a:rPr>
                        <a:t>knjige za otroke</a:t>
                      </a:r>
                      <a:endParaRPr lang="sl-SI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1178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7" marR="91457" marT="45729" marB="45729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1062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7" marR="91457" marT="45729" marB="45729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873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7" marR="91457" marT="45729" marB="45729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</a:tr>
              <a:tr h="443899">
                <a:tc>
                  <a:txBody>
                    <a:bodyPr/>
                    <a:lstStyle/>
                    <a:p>
                      <a:r>
                        <a:rPr lang="sl-SI" sz="1600" b="1" dirty="0" smtClean="0">
                          <a:solidFill>
                            <a:schemeClr val="bg1"/>
                          </a:solidFill>
                        </a:rPr>
                        <a:t>slikanice</a:t>
                      </a:r>
                      <a:endParaRPr lang="sl-SI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561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7" marR="91457" marT="45729" marB="45729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489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7" marR="91457" marT="45729" marB="45729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450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7" marR="91457" marT="45729" marB="45729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</a:tr>
              <a:tr h="443899">
                <a:tc>
                  <a:txBody>
                    <a:bodyPr/>
                    <a:lstStyle/>
                    <a:p>
                      <a:r>
                        <a:rPr lang="sl-SI" sz="1600" b="1" dirty="0" smtClean="0">
                          <a:solidFill>
                            <a:schemeClr val="bg1"/>
                          </a:solidFill>
                        </a:rPr>
                        <a:t>SLO</a:t>
                      </a:r>
                      <a:r>
                        <a:rPr lang="sl-SI" sz="1600" b="1" baseline="0" dirty="0" smtClean="0">
                          <a:solidFill>
                            <a:schemeClr val="bg1"/>
                          </a:solidFill>
                        </a:rPr>
                        <a:t> slikanice</a:t>
                      </a:r>
                      <a:endParaRPr lang="sl-SI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173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7" marR="91457" marT="45729" marB="45729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140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7" marR="91457" marT="45729" marB="45729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166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7" marR="91457" marT="45729" marB="45729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</a:tr>
              <a:tr h="443899">
                <a:tc>
                  <a:txBody>
                    <a:bodyPr/>
                    <a:lstStyle/>
                    <a:p>
                      <a:r>
                        <a:rPr lang="sl-SI" sz="1600" b="1" dirty="0" smtClean="0">
                          <a:solidFill>
                            <a:schemeClr val="bg1"/>
                          </a:solidFill>
                        </a:rPr>
                        <a:t>„knjige“</a:t>
                      </a:r>
                      <a:endParaRPr lang="sl-SI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91431" marR="91431" marT="45731" marB="45731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4968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7" marR="91457" marT="45729" marB="45729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4607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7" marR="91457" marT="45729" marB="45729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sl-SI" sz="1800" b="1" dirty="0" smtClean="0">
                          <a:solidFill>
                            <a:schemeClr val="bg1"/>
                          </a:solidFill>
                        </a:rPr>
                        <a:t>3661</a:t>
                      </a:r>
                      <a:endParaRPr lang="sl-SI" sz="1800" b="1" dirty="0">
                        <a:solidFill>
                          <a:schemeClr val="bg1"/>
                        </a:solidFill>
                      </a:endParaRPr>
                    </a:p>
                  </a:txBody>
                  <a:tcPr marL="91457" marR="91457" marT="45729" marB="45729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5" name="Picture 3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6" name="Title 1"/>
          <p:cNvSpPr>
            <a:spLocks noGrp="1"/>
          </p:cNvSpPr>
          <p:nvPr>
            <p:ph type="ctrTitle"/>
          </p:nvPr>
        </p:nvSpPr>
        <p:spPr>
          <a:xfrm>
            <a:off x="414338" y="285750"/>
            <a:ext cx="7772400" cy="1150938"/>
          </a:xfrm>
        </p:spPr>
        <p:txBody>
          <a:bodyPr/>
          <a:lstStyle/>
          <a:p>
            <a:pPr algn="l" eaLnBrk="1" hangingPunct="1"/>
            <a:r>
              <a:rPr lang="sl-SI" sz="3600" b="1" smtClean="0">
                <a:solidFill>
                  <a:srgbClr val="F33F5D"/>
                </a:solidFill>
              </a:rPr>
              <a:t>Pregled dejavnosti</a:t>
            </a:r>
            <a:endParaRPr lang="en-US" sz="3600" b="1" smtClean="0">
              <a:solidFill>
                <a:srgbClr val="F33F5D"/>
              </a:solidFill>
            </a:endParaRPr>
          </a:p>
        </p:txBody>
      </p:sp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534988" y="1700213"/>
          <a:ext cx="8213725" cy="3708400"/>
        </p:xfrm>
        <a:graphic>
          <a:graphicData uri="http://schemas.openxmlformats.org/drawingml/2006/table">
            <a:tbl>
              <a:tblPr firstRow="1" bandRow="1">
                <a:tableStyleId>{E8034E78-7F5D-4C2E-B375-FC64B27BC917}</a:tableStyleId>
              </a:tblPr>
              <a:tblGrid>
                <a:gridCol w="1051545"/>
                <a:gridCol w="7162700"/>
              </a:tblGrid>
              <a:tr h="360040">
                <a:tc>
                  <a:txBody>
                    <a:bodyPr/>
                    <a:lstStyle/>
                    <a:p>
                      <a:pPr algn="l"/>
                      <a:endParaRPr lang="sl-SI" dirty="0">
                        <a:latin typeface="+mn-lt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sl-SI" dirty="0" smtClean="0">
                          <a:latin typeface="+mn-lt"/>
                        </a:rPr>
                        <a:t>dejavnost</a:t>
                      </a:r>
                      <a:endParaRPr lang="sl-SI" dirty="0">
                        <a:latin typeface="+mn-lt"/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/>
                    </a:solidFill>
                  </a:tcPr>
                </a:tc>
              </a:tr>
              <a:tr h="439200">
                <a:tc>
                  <a:txBody>
                    <a:bodyPr/>
                    <a:lstStyle/>
                    <a:p>
                      <a:pPr marL="987425" indent="-898525" algn="r" fontAlgn="b"/>
                      <a:r>
                        <a:rPr lang="pl-PL" sz="1600" b="1" u="none" strike="noStrike" baseline="0" dirty="0" smtClean="0">
                          <a:effectLst/>
                          <a:latin typeface="+mn-lt"/>
                        </a:rPr>
                        <a:t>46.490  –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76078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987425" indent="-898525" algn="l" fontAlgn="b"/>
                      <a:r>
                        <a:rPr lang="pl-PL" sz="1600" b="1" u="none" strike="noStrike" baseline="0" dirty="0" smtClean="0">
                          <a:effectLst/>
                          <a:latin typeface="+mn-lt"/>
                        </a:rPr>
                        <a:t>Trgovina na debelo z drugimi izdelki široke porabe</a:t>
                      </a:r>
                      <a:endParaRPr lang="pl-PL" sz="1600" b="1" i="0" u="none" strike="noStrike" baseline="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38100" cap="flat" cmpd="sng" algn="ctr">
                      <a:solidFill>
                        <a:srgbClr val="F33F5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76078"/>
                      </a:srgbClr>
                    </a:solidFill>
                  </a:tcPr>
                </a:tc>
              </a:tr>
              <a:tr h="437966">
                <a:tc>
                  <a:txBody>
                    <a:bodyPr/>
                    <a:lstStyle/>
                    <a:p>
                      <a:pPr marL="985838" indent="-896938" algn="r" fontAlgn="b"/>
                      <a:r>
                        <a:rPr lang="sl-SI" sz="1600" b="1" u="none" strike="noStrike" baseline="0" dirty="0" smtClean="0">
                          <a:effectLst/>
                          <a:latin typeface="+mn-lt"/>
                        </a:rPr>
                        <a:t>58.190  </a:t>
                      </a:r>
                      <a:r>
                        <a:rPr lang="pl-PL" sz="1600" b="1" u="none" strike="noStrike" baseline="0" dirty="0" smtClean="0">
                          <a:effectLst/>
                          <a:latin typeface="+mn-lt"/>
                        </a:rPr>
                        <a:t>–</a:t>
                      </a:r>
                      <a:endParaRPr lang="sl-SI" sz="1600" b="1" i="0" u="none" strike="noStrike" baseline="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985838" indent="-896938" algn="l" fontAlgn="b"/>
                      <a:r>
                        <a:rPr lang="sl-SI" sz="1600" b="1" u="none" strike="noStrike" baseline="0" dirty="0" smtClean="0">
                          <a:effectLst/>
                          <a:latin typeface="+mn-lt"/>
                        </a:rPr>
                        <a:t>Drugo </a:t>
                      </a:r>
                      <a:r>
                        <a:rPr lang="sl-SI" sz="1600" b="1" u="none" strike="noStrike" baseline="0" dirty="0">
                          <a:effectLst/>
                          <a:latin typeface="+mn-lt"/>
                        </a:rPr>
                        <a:t>založništvo</a:t>
                      </a:r>
                      <a:endParaRPr lang="sl-SI" sz="1600" b="1" i="0" u="none" strike="noStrike" baseline="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</a:tr>
              <a:tr h="576000">
                <a:tc>
                  <a:txBody>
                    <a:bodyPr/>
                    <a:lstStyle/>
                    <a:p>
                      <a:pPr marL="898525" indent="-809625" algn="r" defTabSz="896938" fontAlgn="b"/>
                      <a:r>
                        <a:rPr lang="pl-PL" sz="1600" b="1" u="none" strike="noStrike" baseline="0" dirty="0" smtClean="0">
                          <a:effectLst/>
                          <a:latin typeface="+mn-lt"/>
                        </a:rPr>
                        <a:t>47.622  –</a:t>
                      </a:r>
                    </a:p>
                    <a:p>
                      <a:pPr marL="898525" indent="-809625" algn="r" defTabSz="896938" fontAlgn="b"/>
                      <a:endParaRPr lang="pl-PL" sz="1600" b="1" i="0" u="none" strike="noStrike" baseline="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3175" algn="l" defTabSz="896938" fontAlgn="b"/>
                      <a:r>
                        <a:rPr lang="pl-PL" sz="1600" b="1" u="none" strike="noStrike" baseline="0" dirty="0" smtClean="0">
                          <a:effectLst/>
                          <a:latin typeface="+mn-lt"/>
                        </a:rPr>
                        <a:t>Trgovina </a:t>
                      </a:r>
                      <a:r>
                        <a:rPr lang="pl-PL" sz="1600" b="1" u="none" strike="noStrike" baseline="0" dirty="0">
                          <a:effectLst/>
                          <a:latin typeface="+mn-lt"/>
                        </a:rPr>
                        <a:t>na drobno v specializiranih prodajalnah </a:t>
                      </a:r>
                      <a:r>
                        <a:rPr lang="pl-PL" sz="1600" b="1" u="none" strike="noStrike" baseline="0" dirty="0" smtClean="0">
                          <a:effectLst/>
                          <a:latin typeface="+mn-lt"/>
                        </a:rPr>
                        <a:t>s papirjem </a:t>
                      </a:r>
                      <a:r>
                        <a:rPr lang="pl-PL" sz="1600" b="1" u="none" strike="noStrike" baseline="0" dirty="0">
                          <a:effectLst/>
                          <a:latin typeface="+mn-lt"/>
                        </a:rPr>
                        <a:t>in pisalnimi potrebščinami</a:t>
                      </a:r>
                      <a:endParaRPr lang="pl-PL" sz="1600" b="1" i="0" u="none" strike="noStrike" baseline="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</a:tr>
              <a:tr h="437966">
                <a:tc>
                  <a:txBody>
                    <a:bodyPr/>
                    <a:lstStyle/>
                    <a:p>
                      <a:pPr marL="896938" indent="-808038" algn="r" fontAlgn="b"/>
                      <a:r>
                        <a:rPr lang="sl-SI" sz="1600" b="1" u="none" strike="noStrike" baseline="0" dirty="0" smtClean="0">
                          <a:effectLst/>
                          <a:latin typeface="+mn-lt"/>
                        </a:rPr>
                        <a:t>58.140  </a:t>
                      </a:r>
                      <a:r>
                        <a:rPr lang="pl-PL" sz="1600" b="1" u="none" strike="noStrike" baseline="0" dirty="0" smtClean="0">
                          <a:effectLst/>
                          <a:latin typeface="+mn-lt"/>
                        </a:rPr>
                        <a:t>–</a:t>
                      </a:r>
                      <a:endParaRPr lang="sl-SI" sz="1600" b="1" i="0" u="none" strike="noStrike" baseline="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896938" indent="-808038" algn="l" fontAlgn="b"/>
                      <a:r>
                        <a:rPr lang="sl-SI" sz="1600" b="1" u="none" strike="noStrike" baseline="0" dirty="0" smtClean="0">
                          <a:effectLst/>
                          <a:latin typeface="+mn-lt"/>
                        </a:rPr>
                        <a:t>Izdajanje </a:t>
                      </a:r>
                      <a:r>
                        <a:rPr lang="sl-SI" sz="1600" b="1" u="none" strike="noStrike" baseline="0" dirty="0">
                          <a:effectLst/>
                          <a:latin typeface="+mn-lt"/>
                        </a:rPr>
                        <a:t>revij in druge periodike</a:t>
                      </a:r>
                      <a:endParaRPr lang="sl-SI" sz="1600" b="1" i="0" u="none" strike="noStrike" baseline="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</a:tr>
              <a:tr h="437966">
                <a:tc>
                  <a:txBody>
                    <a:bodyPr/>
                    <a:lstStyle/>
                    <a:p>
                      <a:pPr marL="896938" indent="-808038" algn="r" fontAlgn="b"/>
                      <a:r>
                        <a:rPr lang="sl-SI" sz="1600" b="1" u="none" strike="noStrike" baseline="0" dirty="0" smtClean="0">
                          <a:effectLst/>
                          <a:latin typeface="+mn-lt"/>
                        </a:rPr>
                        <a:t>58.110  </a:t>
                      </a:r>
                      <a:r>
                        <a:rPr lang="pl-PL" sz="1600" b="1" u="none" strike="noStrike" baseline="0" dirty="0" smtClean="0">
                          <a:effectLst/>
                          <a:latin typeface="+mn-lt"/>
                        </a:rPr>
                        <a:t>–</a:t>
                      </a:r>
                      <a:endParaRPr lang="sl-SI" sz="1600" b="1" i="0" u="none" strike="noStrike" baseline="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896938" indent="-808038" algn="l" fontAlgn="b"/>
                      <a:r>
                        <a:rPr lang="sl-SI" sz="1600" b="1" u="none" strike="noStrike" baseline="0" dirty="0" smtClean="0">
                          <a:effectLst/>
                          <a:latin typeface="+mn-lt"/>
                        </a:rPr>
                        <a:t>Izdajanje </a:t>
                      </a:r>
                      <a:r>
                        <a:rPr lang="sl-SI" sz="1600" b="1" u="none" strike="noStrike" baseline="0" dirty="0">
                          <a:effectLst/>
                          <a:latin typeface="+mn-lt"/>
                        </a:rPr>
                        <a:t>knjig (s. p.)</a:t>
                      </a:r>
                      <a:endParaRPr lang="sl-SI" sz="1600" b="1" i="0" u="none" strike="noStrike" baseline="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</a:tr>
              <a:tr h="437966">
                <a:tc>
                  <a:txBody>
                    <a:bodyPr/>
                    <a:lstStyle/>
                    <a:p>
                      <a:pPr marL="898525" indent="-809625" algn="r" fontAlgn="b"/>
                      <a:r>
                        <a:rPr lang="sl-SI" sz="1600" b="1" u="none" strike="noStrike" baseline="0" dirty="0" smtClean="0">
                          <a:effectLst/>
                          <a:latin typeface="+mn-lt"/>
                        </a:rPr>
                        <a:t> 58.110  </a:t>
                      </a:r>
                      <a:r>
                        <a:rPr lang="pl-PL" sz="1600" b="1" u="none" strike="noStrike" baseline="0" dirty="0" smtClean="0">
                          <a:effectLst/>
                          <a:latin typeface="+mn-lt"/>
                        </a:rPr>
                        <a:t>–</a:t>
                      </a:r>
                      <a:r>
                        <a:rPr lang="sl-SI" sz="1600" b="1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endParaRPr lang="sl-SI" sz="1600" b="1" i="0" u="none" strike="noStrike" baseline="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898525" indent="-809625" algn="l" fontAlgn="b"/>
                      <a:r>
                        <a:rPr lang="sl-SI" sz="1600" b="1" u="none" strike="noStrike" baseline="0" dirty="0" smtClean="0">
                          <a:effectLst/>
                          <a:latin typeface="+mn-lt"/>
                        </a:rPr>
                        <a:t>Izdajanje </a:t>
                      </a:r>
                      <a:r>
                        <a:rPr lang="sl-SI" sz="1600" b="1" u="none" strike="noStrike" baseline="0" dirty="0">
                          <a:effectLst/>
                          <a:latin typeface="+mn-lt"/>
                        </a:rPr>
                        <a:t>knjig (družbe)</a:t>
                      </a:r>
                      <a:endParaRPr lang="sl-SI" sz="1600" b="1" i="0" u="none" strike="noStrike" baseline="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60000"/>
                      </a:srgbClr>
                    </a:solidFill>
                  </a:tcPr>
                </a:tc>
              </a:tr>
              <a:tr h="576000">
                <a:tc>
                  <a:txBody>
                    <a:bodyPr/>
                    <a:lstStyle/>
                    <a:p>
                      <a:pPr marL="896938" indent="-808038" algn="r" fontAlgn="b"/>
                      <a:r>
                        <a:rPr lang="pl-PL" sz="1600" b="1" u="none" strike="noStrike" baseline="0" dirty="0" smtClean="0">
                          <a:effectLst/>
                          <a:latin typeface="+mn-lt"/>
                        </a:rPr>
                        <a:t>47.610  –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85725" indent="3175" algn="l" fontAlgn="b"/>
                      <a:r>
                        <a:rPr lang="pl-PL" sz="1600" b="1" u="none" strike="noStrike" baseline="0" dirty="0" smtClean="0">
                          <a:effectLst/>
                          <a:latin typeface="+mn-lt"/>
                        </a:rPr>
                        <a:t>Trgovina </a:t>
                      </a:r>
                      <a:r>
                        <a:rPr lang="pl-PL" sz="1600" b="1" u="none" strike="noStrike" baseline="0" dirty="0">
                          <a:effectLst/>
                          <a:latin typeface="+mn-lt"/>
                        </a:rPr>
                        <a:t>na drobno v specializiranih </a:t>
                      </a:r>
                      <a:r>
                        <a:rPr lang="pl-PL" sz="1600" b="1" u="none" strike="noStrike" baseline="0" dirty="0" smtClean="0">
                          <a:effectLst/>
                          <a:latin typeface="+mn-lt"/>
                        </a:rPr>
                        <a:t>prodajalnah s </a:t>
                      </a:r>
                      <a:r>
                        <a:rPr lang="pl-PL" sz="1600" b="1" u="none" strike="noStrike" baseline="0" dirty="0">
                          <a:effectLst/>
                          <a:latin typeface="+mn-lt"/>
                        </a:rPr>
                        <a:t>knjigami</a:t>
                      </a:r>
                      <a:endParaRPr lang="pl-PL" sz="1600" b="1" i="0" u="none" strike="noStrike" baseline="0" dirty="0">
                        <a:solidFill>
                          <a:schemeClr val="bg1"/>
                        </a:solidFill>
                        <a:effectLst/>
                        <a:latin typeface="+mn-lt"/>
                      </a:endParaRP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6E5E5E">
                        <a:alpha val="8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4" name="Picture 3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5" name="Title 1"/>
          <p:cNvSpPr>
            <a:spLocks noGrp="1"/>
          </p:cNvSpPr>
          <p:nvPr>
            <p:ph type="ctrTitle"/>
          </p:nvPr>
        </p:nvSpPr>
        <p:spPr>
          <a:xfrm>
            <a:off x="414338" y="285750"/>
            <a:ext cx="7772400" cy="1150938"/>
          </a:xfrm>
        </p:spPr>
        <p:txBody>
          <a:bodyPr/>
          <a:lstStyle/>
          <a:p>
            <a:pPr algn="l" eaLnBrk="1" hangingPunct="1"/>
            <a:r>
              <a:rPr lang="sl-SI" sz="3600" b="1" smtClean="0">
                <a:solidFill>
                  <a:srgbClr val="F33F5D"/>
                </a:solidFill>
              </a:rPr>
              <a:t>Strukturni deleži*</a:t>
            </a:r>
            <a:endParaRPr lang="en-US" sz="3600" b="1" smtClean="0">
              <a:solidFill>
                <a:srgbClr val="F33F5D"/>
              </a:solidFill>
            </a:endParaRPr>
          </a:p>
        </p:txBody>
      </p:sp>
      <p:sp>
        <p:nvSpPr>
          <p:cNvPr id="22536" name="Subtitle 2"/>
          <p:cNvSpPr>
            <a:spLocks noGrp="1"/>
          </p:cNvSpPr>
          <p:nvPr>
            <p:ph type="subTitle" idx="1"/>
          </p:nvPr>
        </p:nvSpPr>
        <p:spPr>
          <a:xfrm>
            <a:off x="395288" y="6021388"/>
            <a:ext cx="6985000" cy="576262"/>
          </a:xfrm>
        </p:spPr>
        <p:txBody>
          <a:bodyPr/>
          <a:lstStyle/>
          <a:p>
            <a:pPr algn="l" eaLnBrk="1" hangingPunct="1"/>
            <a:r>
              <a:rPr lang="sl-SI" sz="2400" smtClean="0">
                <a:solidFill>
                  <a:srgbClr val="6E5E5E"/>
                </a:solidFill>
              </a:rPr>
              <a:t>* Vrednosti dobljene na osnovi anketiranja založnikov</a:t>
            </a:r>
          </a:p>
        </p:txBody>
      </p:sp>
      <p:graphicFrame>
        <p:nvGraphicFramePr>
          <p:cNvPr id="22532" name="Grafikon 2"/>
          <p:cNvGraphicFramePr>
            <a:graphicFrameLocks/>
          </p:cNvGraphicFramePr>
          <p:nvPr/>
        </p:nvGraphicFramePr>
        <p:xfrm>
          <a:off x="273050" y="741363"/>
          <a:ext cx="4157663" cy="5375275"/>
        </p:xfrm>
        <a:graphic>
          <a:graphicData uri="http://schemas.openxmlformats.org/presentationml/2006/ole">
            <p:oleObj spid="_x0000_s22532" r:id="rId4" imgW="4157832" imgH="5371041" progId="Excel.Chart.8">
              <p:embed/>
            </p:oleObj>
          </a:graphicData>
        </a:graphic>
      </p:graphicFrame>
      <p:graphicFrame>
        <p:nvGraphicFramePr>
          <p:cNvPr id="22533" name="Grafikon 7"/>
          <p:cNvGraphicFramePr>
            <a:graphicFrameLocks/>
          </p:cNvGraphicFramePr>
          <p:nvPr/>
        </p:nvGraphicFramePr>
        <p:xfrm>
          <a:off x="4737100" y="741363"/>
          <a:ext cx="4157663" cy="5375275"/>
        </p:xfrm>
        <a:graphic>
          <a:graphicData uri="http://schemas.openxmlformats.org/presentationml/2006/ole">
            <p:oleObj spid="_x0000_s22533" r:id="rId5" imgW="4157832" imgH="5371041" progId="Excel.Chart.8">
              <p:embed/>
            </p:oleObj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C0DCC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C0DCC0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1442</TotalTime>
  <Words>452</Words>
  <Application>Microsoft Office PowerPoint</Application>
  <PresentationFormat>On-screen Show (4:3)</PresentationFormat>
  <Paragraphs>264</Paragraphs>
  <Slides>17</Slides>
  <Notes>0</Notes>
  <HiddenSlides>0</HiddenSlides>
  <MMClips>0</MMClips>
  <ScaleCrop>false</ScaleCrop>
  <HeadingPairs>
    <vt:vector size="8" baseType="variant">
      <vt:variant>
        <vt:lpstr>Uporabljene pisave</vt:lpstr>
      </vt:variant>
      <vt:variant>
        <vt:i4>2</vt:i4>
      </vt:variant>
      <vt:variant>
        <vt:lpstr>Predloga načrta</vt:lpstr>
      </vt:variant>
      <vt:variant>
        <vt:i4>3</vt:i4>
      </vt:variant>
      <vt:variant>
        <vt:lpstr>Vdelani OLE strežniki</vt:lpstr>
      </vt:variant>
      <vt:variant>
        <vt:i4>1</vt:i4>
      </vt:variant>
      <vt:variant>
        <vt:lpstr>Naslovi diapozitivov</vt:lpstr>
      </vt:variant>
      <vt:variant>
        <vt:i4>17</vt:i4>
      </vt:variant>
    </vt:vector>
  </HeadingPairs>
  <TitlesOfParts>
    <vt:vector size="23" baseType="lpstr">
      <vt:lpstr>Arial</vt:lpstr>
      <vt:lpstr>Calibri</vt:lpstr>
      <vt:lpstr>Officeova tema</vt:lpstr>
      <vt:lpstr>Officeova tema</vt:lpstr>
      <vt:lpstr>Officeova tema</vt:lpstr>
      <vt:lpstr>Microsoft Excelov grafikon</vt:lpstr>
      <vt:lpstr> </vt:lpstr>
      <vt:lpstr>Osebna izkaznica panoge – primerjalna analiza 2012/2013 </vt:lpstr>
      <vt:lpstr>Skupina SPPO</vt:lpstr>
      <vt:lpstr>Struktura in število založnikov</vt:lpstr>
      <vt:lpstr>Povprečna naklada</vt:lpstr>
      <vt:lpstr>Povprečna cena</vt:lpstr>
      <vt:lpstr>Število izdanih knjig</vt:lpstr>
      <vt:lpstr>Pregled dejavnosti</vt:lpstr>
      <vt:lpstr>Strukturni deleži*</vt:lpstr>
      <vt:lpstr>Povprečno število zaposlenih*</vt:lpstr>
      <vt:lpstr>Prihodki in odhodki* (v M€)</vt:lpstr>
      <vt:lpstr>Prihodki in odhodki* (v M€)</vt:lpstr>
      <vt:lpstr>Glavni kazalniki (absolutno)</vt:lpstr>
      <vt:lpstr>Glavni kazalniki (indeksirano)*</vt:lpstr>
      <vt:lpstr>Donosnost kapitala in sredstev*</vt:lpstr>
      <vt:lpstr>Pokritost*</vt:lpstr>
      <vt:lpstr>Hvala za pozornost!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Nas je za tretjino manj?  Delovanja  panoge v letih 2008-2012</dc:title>
  <dc:creator>vkozuh</dc:creator>
  <cp:lastModifiedBy>murn</cp:lastModifiedBy>
  <cp:revision>126</cp:revision>
  <cp:lastPrinted>2014-06-02T13:02:05Z</cp:lastPrinted>
  <dcterms:created xsi:type="dcterms:W3CDTF">2013-05-29T21:16:52Z</dcterms:created>
  <dcterms:modified xsi:type="dcterms:W3CDTF">2014-08-18T07:26:55Z</dcterms:modified>
</cp:coreProperties>
</file>